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2" r:id="rId10"/>
    <p:sldId id="283" r:id="rId11"/>
    <p:sldId id="285" r:id="rId12"/>
    <p:sldId id="286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91" r:id="rId26"/>
    <p:sldId id="290" r:id="rId27"/>
    <p:sldId id="292" r:id="rId28"/>
    <p:sldId id="293" r:id="rId29"/>
    <p:sldId id="276" r:id="rId30"/>
    <p:sldId id="277" r:id="rId31"/>
    <p:sldId id="278" r:id="rId32"/>
    <p:sldId id="279" r:id="rId33"/>
    <p:sldId id="284" r:id="rId34"/>
    <p:sldId id="280" r:id="rId35"/>
    <p:sldId id="281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287" r:id="rId53"/>
    <p:sldId id="288" r:id="rId54"/>
    <p:sldId id="289" r:id="rId55"/>
    <p:sldId id="310" r:id="rId5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40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ADED7-F405-47DD-A478-1B33E49E51EA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B3BDB38-48B4-4F80-ACF2-94C1192F047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ADED7-F405-47DD-A478-1B33E49E51EA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DB38-48B4-4F80-ACF2-94C1192F047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ADED7-F405-47DD-A478-1B33E49E51EA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B3BDB38-48B4-4F80-ACF2-94C1192F047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ADED7-F405-47DD-A478-1B33E49E51EA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DB38-48B4-4F80-ACF2-94C1192F047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ADED7-F405-47DD-A478-1B33E49E51EA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DB38-48B4-4F80-ACF2-94C1192F047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ADED7-F405-47DD-A478-1B33E49E51EA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DB38-48B4-4F80-ACF2-94C1192F047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ADED7-F405-47DD-A478-1B33E49E51EA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DB38-48B4-4F80-ACF2-94C1192F047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ADED7-F405-47DD-A478-1B33E49E51EA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DB38-48B4-4F80-ACF2-94C1192F047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ADED7-F405-47DD-A478-1B33E49E51EA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B3BDB38-48B4-4F80-ACF2-94C1192F047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ADED7-F405-47DD-A478-1B33E49E51EA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DB38-48B4-4F80-ACF2-94C1192F047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ADED7-F405-47DD-A478-1B33E49E51EA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DB38-48B4-4F80-ACF2-94C1192F047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70ADED7-F405-47DD-A478-1B33E49E51EA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B3BDB38-48B4-4F80-ACF2-94C1192F047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legalaid.gov.ua/index.php/%D0%9D%D0%B5%D0%BD%D0%B0%D0%B4%D0%B0%D0%BD%D0%BD%D1%8F_%D0%B4%D0%BE%D0%BF%D0%BE%D0%BC%D0%BE%D0%B3%D0%B8_%D1%85%D0%B2%D0%BE%D1%80%D0%BE%D0%BC%D1%83_%D0%BC%D0%B5%D0%B4%D0%B8%D1%87%D0%BD%D0%B8%D0%BC_%D0%BF%D1%80%D0%B0%D1%86%D1%96%D0%B2%D0%BD%D0%B8%D0%BA%D0%BE%D0%BC" TargetMode="External"/><Relationship Id="rId2" Type="http://schemas.openxmlformats.org/officeDocument/2006/relationships/hyperlink" Target="https://zakon.rada.gov.ua/laws/2341-14#Text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2341-14#Text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2341-14#Text" TargetMode="External"/><Relationship Id="rId2" Type="http://schemas.openxmlformats.org/officeDocument/2006/relationships/hyperlink" Target="https://wiki.legalaid.gov.ua/index.php/%D0%9A%D1%80%D0%B0%D0%B9%D0%BD%D1%8F_%D0%BD%D0%B5%D0%BE%D0%B1%D1%85%D1%96%D0%B4%D0%BD%D1%96%D1%81%D1%82%D1%8C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egolovlikar.expertus.com.ua/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egolovlikar.expertus.com.ua/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322-08#Text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gb.expertus.com.ua/law/11803?top=1&amp;utm_medium=referral&amp;utm_source=medplatforma.com.ua&amp;utm_term=2214&amp;utm_content=article&amp;utm_campaign=red_block_content_link#c6e2ae5ca4" TargetMode="External"/><Relationship Id="rId2" Type="http://schemas.openxmlformats.org/officeDocument/2006/relationships/hyperlink" Target="https://gb.expertus.com.ua/forms/1180?utm_medium=referral&amp;utm_source=medplatforma.com.ua&amp;utm_term=2214&amp;utm_content=article&amp;utm_campaign=red_block_content_link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b.expertus.com.ua/law/22666?top=1&amp;utm_medium=referral&amp;utm_source=medplatforma.com.ua&amp;utm_term=2214&amp;utm_content=article&amp;utm_campaign=red_block_content_link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/article/678-posadova-nstruktsya-starsho-medsestri-polklnki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gb.expertus.com.ua/law/17394?utm_medium=referral&amp;utm_source=medplatforma.com.ua&amp;utm_term=2214&amp;utm_content=article&amp;utm_campaign=red_block_content_link#ab7a864ab0" TargetMode="External"/><Relationship Id="rId2" Type="http://schemas.openxmlformats.org/officeDocument/2006/relationships/hyperlink" Target="https://gb.expertus.com.ua/recommendations/18632?top=2&amp;utm_medium=referral&amp;utm_source=medplatforma.com.ua&amp;utm_term=2214&amp;utm_content=article&amp;utm_campaign=red_block_content_link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gb.expertus.com.ua/law/17394?utm_medium=referral&amp;utm_source=medplatforma.com.ua&amp;utm_term=2214&amp;utm_content=article&amp;utm_campaign=red_block_content_link#1ab86c7159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med.expertus.com.ua/recommendations/8292?top=1&amp;utm_medium=referral&amp;utm_source=medplatforma.com.ua&amp;utm_term=2214&amp;utm_content=article&amp;utm_campaign=red_block_content_link" TargetMode="External"/><Relationship Id="rId2" Type="http://schemas.openxmlformats.org/officeDocument/2006/relationships/hyperlink" Target="https://med.expertus.com.ua/law/17394?utm_medium=referral&amp;utm_source=medplatforma.com.ua&amp;utm_term=2214&amp;utm_content=article&amp;utm_campaign=red_block_content_link#4108968f88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d.expertus.com.ua/law/17394?utm_medium=referral&amp;utm_source=medplatforma.com.ua&amp;utm_term=2214&amp;utm_content=article&amp;utm_campaign=red_block_content_link#4dbb5496d5" TargetMode="Externa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72397" y="3200399"/>
            <a:ext cx="5475270" cy="3464371"/>
          </a:xfrm>
        </p:spPr>
        <p:txBody>
          <a:bodyPr>
            <a:normAutofit fontScale="77500" lnSpcReduction="20000"/>
          </a:bodyPr>
          <a:lstStyle/>
          <a:p>
            <a:r>
              <a:rPr lang="uk-UA" dirty="0" smtClean="0"/>
              <a:t>ЛЕКЦІЯ </a:t>
            </a:r>
            <a:r>
              <a:rPr lang="uk-UA" dirty="0" smtClean="0"/>
              <a:t>1</a:t>
            </a:r>
          </a:p>
          <a:p>
            <a:r>
              <a:rPr lang="uk-UA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Доповідач: </a:t>
            </a:r>
            <a:r>
              <a:rPr lang="uk-UA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Валах Вікторія Володимирівна,</a:t>
            </a:r>
          </a:p>
          <a:p>
            <a:pPr algn="just"/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адвокат з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права, заступник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Голови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Комітету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і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фармацевтичного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та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біоетики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НААУ, член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Європейської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асоціації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</a:t>
            </a:r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EAHL)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just"/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кандидат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юридичних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наук, доцент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Одеського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національного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університету</a:t>
            </a:r>
            <a:endParaRPr lang="uk-UA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412776"/>
            <a:ext cx="8856984" cy="2169362"/>
          </a:xfrm>
        </p:spPr>
        <p:txBody>
          <a:bodyPr/>
          <a:lstStyle/>
          <a:p>
            <a:r>
              <a:rPr lang="ru-RU" b="1" dirty="0"/>
              <a:t>СИСТЕМА </a:t>
            </a:r>
            <a:r>
              <a:rPr lang="ru-RU" b="1" dirty="0" smtClean="0"/>
              <a:t>МЕДИЧНОГО ТА ФАРМАЦЕВТИЧНОГО </a:t>
            </a:r>
            <a:r>
              <a:rPr lang="ru-RU" b="1" dirty="0"/>
              <a:t>ЗАКОНОДАВСТВА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xmlns:lc="http://schemas.openxmlformats.org/drawingml/2006/lockedCanvas" id="{75F34DAB-C2FA-0E82-A9D8-E00294AFFF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25144"/>
            <a:ext cx="1492885" cy="19519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666" y="4737506"/>
            <a:ext cx="1995873" cy="192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941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8050088" cy="346050"/>
          </a:xfrm>
        </p:spPr>
        <p:txBody>
          <a:bodyPr>
            <a:noAutofit/>
          </a:bodyPr>
          <a:lstStyle/>
          <a:p>
            <a:pPr algn="ctr"/>
            <a:r>
              <a:rPr lang="ru-RU" sz="2800" dirty="0" err="1"/>
              <a:t>Поняття</a:t>
            </a:r>
            <a:r>
              <a:rPr lang="ru-RU" sz="2800" dirty="0"/>
              <a:t> </a:t>
            </a:r>
            <a:r>
              <a:rPr lang="ru-RU" sz="2800" dirty="0" err="1"/>
              <a:t>Конституції</a:t>
            </a:r>
            <a:r>
              <a:rPr lang="ru-RU" sz="2800" dirty="0"/>
              <a:t> як основного закону </a:t>
            </a:r>
            <a:r>
              <a:rPr lang="ru-RU" sz="2800" dirty="0" err="1"/>
              <a:t>держави</a:t>
            </a:r>
            <a:r>
              <a:rPr lang="ru-RU" sz="2800" dirty="0"/>
              <a:t>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92696"/>
            <a:ext cx="8568952" cy="6056008"/>
          </a:xfrm>
        </p:spPr>
      </p:pic>
    </p:spTree>
    <p:extLst>
      <p:ext uri="{BB962C8B-B14F-4D97-AF65-F5344CB8AC3E}">
        <p14:creationId xmlns:p14="http://schemas.microsoft.com/office/powerpoint/2010/main" val="1087980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/>
              <a:t>Поняття</a:t>
            </a:r>
            <a:r>
              <a:rPr lang="ru-RU" dirty="0"/>
              <a:t> </a:t>
            </a:r>
            <a:r>
              <a:rPr lang="ru-RU" dirty="0" err="1"/>
              <a:t>Конституції</a:t>
            </a:r>
            <a:r>
              <a:rPr lang="ru-RU" dirty="0"/>
              <a:t> як основного закону </a:t>
            </a:r>
            <a:r>
              <a:rPr lang="ru-RU" dirty="0" err="1" smtClean="0"/>
              <a:t>держави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1" y="1340768"/>
            <a:ext cx="7203645" cy="5204468"/>
          </a:xfrm>
        </p:spPr>
      </p:pic>
    </p:spTree>
    <p:extLst>
      <p:ext uri="{BB962C8B-B14F-4D97-AF65-F5344CB8AC3E}">
        <p14:creationId xmlns:p14="http://schemas.microsoft.com/office/powerpoint/2010/main" val="2078874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2074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СТРУКТУРА КОНСТИТУЦІЇ УКРАЇНИ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75126"/>
            <a:ext cx="8640960" cy="6210690"/>
          </a:xfrm>
        </p:spPr>
      </p:pic>
    </p:spTree>
    <p:extLst>
      <p:ext uri="{BB962C8B-B14F-4D97-AF65-F5344CB8AC3E}">
        <p14:creationId xmlns:p14="http://schemas.microsoft.com/office/powerpoint/2010/main" val="53140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712968" cy="778098"/>
          </a:xfrm>
        </p:spPr>
        <p:txBody>
          <a:bodyPr/>
          <a:lstStyle/>
          <a:p>
            <a:pPr algn="ctr"/>
            <a:r>
              <a:rPr lang="uk-UA" dirty="0" smtClean="0"/>
              <a:t>ДЖЕРЕЛА КОНСТИТУЦІЙНОГО ПРАВА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980729"/>
            <a:ext cx="7488832" cy="5871944"/>
          </a:xfrm>
        </p:spPr>
      </p:pic>
    </p:spTree>
    <p:extLst>
      <p:ext uri="{BB962C8B-B14F-4D97-AF65-F5344CB8AC3E}">
        <p14:creationId xmlns:p14="http://schemas.microsoft.com/office/powerpoint/2010/main" val="1749692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Права </a:t>
            </a:r>
            <a:r>
              <a:rPr lang="ru-RU" dirty="0"/>
              <a:t>і </a:t>
            </a:r>
            <a:r>
              <a:rPr lang="ru-RU" dirty="0" err="1" smtClean="0"/>
              <a:t>обов'язки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24744"/>
            <a:ext cx="8052631" cy="4569894"/>
          </a:xfrm>
        </p:spPr>
      </p:pic>
    </p:spTree>
    <p:extLst>
      <p:ext uri="{BB962C8B-B14F-4D97-AF65-F5344CB8AC3E}">
        <p14:creationId xmlns:p14="http://schemas.microsoft.com/office/powerpoint/2010/main" val="2938342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490066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конституційні</a:t>
            </a:r>
            <a:r>
              <a:rPr lang="ru-RU" dirty="0"/>
              <a:t> права </a:t>
            </a:r>
            <a:r>
              <a:rPr lang="ru-RU" dirty="0" err="1" smtClean="0"/>
              <a:t>громадян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980728"/>
            <a:ext cx="8291264" cy="5544616"/>
          </a:xfrm>
        </p:spPr>
        <p:txBody>
          <a:bodyPr/>
          <a:lstStyle/>
          <a:p>
            <a:pPr>
              <a:lnSpc>
                <a:spcPct val="80000"/>
              </a:lnSpc>
              <a:buNone/>
              <a:defRPr/>
            </a:pPr>
            <a:r>
              <a:rPr lang="ru-RU" b="1" u="sng" dirty="0"/>
              <a:t>За </a:t>
            </a:r>
            <a:r>
              <a:rPr lang="ru-RU" b="1" u="sng" dirty="0" err="1"/>
              <a:t>обсягом</a:t>
            </a:r>
            <a:r>
              <a:rPr lang="ru-RU" b="1" u="sng" dirty="0"/>
              <a:t> </a:t>
            </a:r>
          </a:p>
          <a:p>
            <a:pPr>
              <a:lnSpc>
                <a:spcPct val="80000"/>
              </a:lnSpc>
              <a:defRPr/>
            </a:pPr>
            <a:r>
              <a:rPr lang="ru-RU" dirty="0" err="1"/>
              <a:t>Загальні</a:t>
            </a:r>
            <a:r>
              <a:rPr lang="ru-RU" dirty="0"/>
              <a:t> </a:t>
            </a:r>
          </a:p>
          <a:p>
            <a:pPr>
              <a:lnSpc>
                <a:spcPct val="80000"/>
              </a:lnSpc>
              <a:defRPr/>
            </a:pPr>
            <a:r>
              <a:rPr lang="ru-RU" dirty="0" err="1"/>
              <a:t>Особливі</a:t>
            </a:r>
            <a:r>
              <a:rPr lang="ru-RU" dirty="0"/>
              <a:t> (</a:t>
            </a:r>
            <a:r>
              <a:rPr lang="ru-RU" dirty="0" err="1"/>
              <a:t>жінок</a:t>
            </a:r>
            <a:r>
              <a:rPr lang="ru-RU" dirty="0"/>
              <a:t>, </a:t>
            </a:r>
            <a:r>
              <a:rPr lang="ru-RU" dirty="0" err="1"/>
              <a:t>дітей</a:t>
            </a:r>
            <a:r>
              <a:rPr lang="ru-RU" dirty="0" smtClean="0"/>
              <a:t>)</a:t>
            </a:r>
            <a:endParaRPr lang="en-US" dirty="0" smtClean="0"/>
          </a:p>
          <a:p>
            <a:pPr marL="0" indent="0">
              <a:lnSpc>
                <a:spcPct val="80000"/>
              </a:lnSpc>
              <a:buNone/>
              <a:defRPr/>
            </a:pPr>
            <a:endParaRPr lang="ru-RU" dirty="0"/>
          </a:p>
          <a:p>
            <a:pPr>
              <a:lnSpc>
                <a:spcPct val="80000"/>
              </a:lnSpc>
              <a:buNone/>
              <a:defRPr/>
            </a:pPr>
            <a:r>
              <a:rPr lang="uk-UA" b="1" u="sng" dirty="0"/>
              <a:t>За сферами життєдіяльності індивіда</a:t>
            </a:r>
          </a:p>
          <a:p>
            <a:pPr>
              <a:lnSpc>
                <a:spcPct val="80000"/>
              </a:lnSpc>
              <a:defRPr/>
            </a:pPr>
            <a:r>
              <a:rPr lang="uk-UA" dirty="0"/>
              <a:t>Громадянські права і свободи людини  - Ст. 23,27-35, 51.</a:t>
            </a:r>
          </a:p>
          <a:p>
            <a:pPr>
              <a:lnSpc>
                <a:spcPct val="80000"/>
              </a:lnSpc>
              <a:defRPr/>
            </a:pPr>
            <a:r>
              <a:rPr lang="uk-UA" dirty="0"/>
              <a:t>Політичні права і свободи громадян України  - Ст. 34, 36, 38 - 40.</a:t>
            </a:r>
          </a:p>
          <a:p>
            <a:pPr>
              <a:lnSpc>
                <a:spcPct val="80000"/>
              </a:lnSpc>
              <a:defRPr/>
            </a:pPr>
            <a:r>
              <a:rPr lang="uk-UA" dirty="0"/>
              <a:t>Економічні  права  - Ст. 13, 14, 41, 42  </a:t>
            </a:r>
          </a:p>
          <a:p>
            <a:pPr>
              <a:lnSpc>
                <a:spcPct val="80000"/>
              </a:lnSpc>
              <a:defRPr/>
            </a:pPr>
            <a:r>
              <a:rPr lang="uk-UA" dirty="0"/>
              <a:t>Соціальні права – Ст. 43-50, ч. 1, ст. 53</a:t>
            </a:r>
          </a:p>
          <a:p>
            <a:pPr>
              <a:lnSpc>
                <a:spcPct val="80000"/>
              </a:lnSpc>
              <a:defRPr/>
            </a:pPr>
            <a:r>
              <a:rPr lang="uk-UA" dirty="0"/>
              <a:t> Культурні права - Ст. 53, 54 </a:t>
            </a:r>
          </a:p>
        </p:txBody>
      </p:sp>
    </p:spTree>
    <p:extLst>
      <p:ext uri="{BB962C8B-B14F-4D97-AF65-F5344CB8AC3E}">
        <p14:creationId xmlns:p14="http://schemas.microsoft.com/office/powerpoint/2010/main" val="3475188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490066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КОНСТИТУЦІЙНІ ОБОВ</a:t>
            </a:r>
            <a:r>
              <a:rPr lang="en-US" dirty="0" smtClean="0"/>
              <a:t>’</a:t>
            </a:r>
            <a:r>
              <a:rPr lang="uk-UA" dirty="0" smtClean="0"/>
              <a:t>ЯЗКИ ГРОМАДЯН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908720"/>
            <a:ext cx="8435280" cy="554461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defRPr/>
            </a:pPr>
            <a:r>
              <a:rPr lang="uk-UA" dirty="0"/>
              <a:t>захист Вітчизни  Ст. 65</a:t>
            </a:r>
          </a:p>
          <a:p>
            <a:pPr>
              <a:lnSpc>
                <a:spcPct val="80000"/>
              </a:lnSpc>
              <a:defRPr/>
            </a:pPr>
            <a:r>
              <a:rPr lang="uk-UA" dirty="0"/>
              <a:t>шанування державної символіки Ст. 65.</a:t>
            </a:r>
          </a:p>
          <a:p>
            <a:pPr>
              <a:lnSpc>
                <a:spcPct val="80000"/>
              </a:lnSpc>
              <a:defRPr/>
            </a:pPr>
            <a:r>
              <a:rPr lang="uk-UA" dirty="0"/>
              <a:t>не заподіяння шкоди природі, культурні спадщини, відшкодування завданих збитків Ст.66. </a:t>
            </a:r>
          </a:p>
          <a:p>
            <a:pPr>
              <a:lnSpc>
                <a:spcPct val="80000"/>
              </a:lnSpc>
              <a:defRPr/>
            </a:pPr>
            <a:r>
              <a:rPr lang="uk-UA" dirty="0"/>
              <a:t>охорона культурної спадщини ст. 66 </a:t>
            </a:r>
          </a:p>
          <a:p>
            <a:pPr>
              <a:lnSpc>
                <a:spcPct val="80000"/>
              </a:lnSpc>
              <a:defRPr/>
            </a:pPr>
            <a:r>
              <a:rPr lang="uk-UA" dirty="0"/>
              <a:t>сплачувати податки і збори в порядку і розмірах встановлених законом Ст.67. </a:t>
            </a:r>
          </a:p>
          <a:p>
            <a:pPr>
              <a:lnSpc>
                <a:spcPct val="80000"/>
              </a:lnSpc>
              <a:defRPr/>
            </a:pPr>
            <a:r>
              <a:rPr lang="uk-UA" dirty="0"/>
              <a:t>неухильно додержуватися Конституції та законів Ст. 68 </a:t>
            </a:r>
          </a:p>
          <a:p>
            <a:pPr>
              <a:lnSpc>
                <a:spcPct val="80000"/>
              </a:lnSpc>
              <a:defRPr/>
            </a:pPr>
            <a:r>
              <a:rPr lang="uk-UA" dirty="0"/>
              <a:t>не посягати на права й свободи, честі і гідності інших людей Ст. 68.</a:t>
            </a:r>
          </a:p>
          <a:p>
            <a:pPr>
              <a:lnSpc>
                <a:spcPct val="80000"/>
              </a:lnSpc>
              <a:defRPr/>
            </a:pPr>
            <a:r>
              <a:rPr lang="uk-UA" dirty="0"/>
              <a:t>набуття повної загальної середньої освіти ст. 53</a:t>
            </a:r>
          </a:p>
          <a:p>
            <a:pPr>
              <a:lnSpc>
                <a:spcPct val="80000"/>
              </a:lnSpc>
              <a:defRPr/>
            </a:pPr>
            <a:r>
              <a:rPr lang="uk-UA" dirty="0"/>
              <a:t>утримувати дітей до їх повноліття Ст. 51</a:t>
            </a:r>
          </a:p>
          <a:p>
            <a:pPr>
              <a:lnSpc>
                <a:spcPct val="80000"/>
              </a:lnSpc>
              <a:defRPr/>
            </a:pPr>
            <a:r>
              <a:rPr lang="uk-UA" dirty="0"/>
              <a:t>піклуватися про своїх непрацездатних батьків ст. 51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2845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72" y="332656"/>
            <a:ext cx="8617007" cy="6476653"/>
          </a:xfrm>
        </p:spPr>
      </p:pic>
    </p:spTree>
    <p:extLst>
      <p:ext uri="{BB962C8B-B14F-4D97-AF65-F5344CB8AC3E}">
        <p14:creationId xmlns:p14="http://schemas.microsoft.com/office/powerpoint/2010/main" val="2421311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754038"/>
            <a:ext cx="7920880" cy="5940660"/>
          </a:xfrm>
        </p:spPr>
      </p:pic>
    </p:spTree>
    <p:extLst>
      <p:ext uri="{BB962C8B-B14F-4D97-AF65-F5344CB8AC3E}">
        <p14:creationId xmlns:p14="http://schemas.microsoft.com/office/powerpoint/2010/main" val="824695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75996"/>
            <a:ext cx="8712968" cy="6534726"/>
          </a:xfrm>
        </p:spPr>
      </p:pic>
    </p:spTree>
    <p:extLst>
      <p:ext uri="{BB962C8B-B14F-4D97-AF65-F5344CB8AC3E}">
        <p14:creationId xmlns:p14="http://schemas.microsoft.com/office/powerpoint/2010/main" val="1601472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84008"/>
            <a:ext cx="8424936" cy="6318702"/>
          </a:xfrm>
        </p:spPr>
      </p:pic>
    </p:spTree>
    <p:extLst>
      <p:ext uri="{BB962C8B-B14F-4D97-AF65-F5344CB8AC3E}">
        <p14:creationId xmlns:p14="http://schemas.microsoft.com/office/powerpoint/2010/main" val="653912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АДМІНІСТРАТИВНЕ ПРАВО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836712"/>
            <a:ext cx="8640960" cy="5832648"/>
          </a:xfrm>
        </p:spPr>
      </p:pic>
    </p:spTree>
    <p:extLst>
      <p:ext uri="{BB962C8B-B14F-4D97-AF65-F5344CB8AC3E}">
        <p14:creationId xmlns:p14="http://schemas.microsoft.com/office/powerpoint/2010/main" val="200772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АДМІНІСТРАТИВНЕ ПРАВО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70062"/>
            <a:ext cx="8064896" cy="5670630"/>
          </a:xfrm>
        </p:spPr>
      </p:pic>
    </p:spTree>
    <p:extLst>
      <p:ext uri="{BB962C8B-B14F-4D97-AF65-F5344CB8AC3E}">
        <p14:creationId xmlns:p14="http://schemas.microsoft.com/office/powerpoint/2010/main" val="2404019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АДМІНІСТРАТИВНІ САНКЦІЇ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862050"/>
            <a:ext cx="8496944" cy="5670630"/>
          </a:xfrm>
        </p:spPr>
      </p:pic>
    </p:spTree>
    <p:extLst>
      <p:ext uri="{BB962C8B-B14F-4D97-AF65-F5344CB8AC3E}">
        <p14:creationId xmlns:p14="http://schemas.microsoft.com/office/powerpoint/2010/main" val="3382573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/>
              <a:t>Адміністративна</a:t>
            </a:r>
            <a:r>
              <a:rPr lang="ru-RU" dirty="0"/>
              <a:t> </a:t>
            </a:r>
            <a:r>
              <a:rPr lang="ru-RU" dirty="0" err="1"/>
              <a:t>відповідальність</a:t>
            </a:r>
            <a:r>
              <a:rPr lang="ru-RU" dirty="0"/>
              <a:t> </a:t>
            </a:r>
            <a:r>
              <a:rPr lang="ru-RU" dirty="0" err="1" smtClean="0"/>
              <a:t>медичних</a:t>
            </a:r>
            <a:r>
              <a:rPr lang="ru-RU" dirty="0" smtClean="0"/>
              <a:t> та </a:t>
            </a:r>
            <a:r>
              <a:rPr lang="ru-RU" dirty="0" err="1" smtClean="0"/>
              <a:t>фармцевтичних</a:t>
            </a:r>
            <a:r>
              <a:rPr lang="ru-RU" dirty="0" smtClean="0"/>
              <a:t> </a:t>
            </a:r>
            <a:r>
              <a:rPr lang="ru-RU" dirty="0" err="1"/>
              <a:t>працівників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47800"/>
            <a:ext cx="8424936" cy="4933528"/>
          </a:xfrm>
        </p:spPr>
      </p:pic>
    </p:spTree>
    <p:extLst>
      <p:ext uri="{BB962C8B-B14F-4D97-AF65-F5344CB8AC3E}">
        <p14:creationId xmlns:p14="http://schemas.microsoft.com/office/powerpoint/2010/main" val="1690734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/>
              <a:t>Адміністративна</a:t>
            </a:r>
            <a:r>
              <a:rPr lang="ru-RU" dirty="0"/>
              <a:t> </a:t>
            </a:r>
            <a:r>
              <a:rPr lang="ru-RU" dirty="0" err="1"/>
              <a:t>відповідальність</a:t>
            </a:r>
            <a:r>
              <a:rPr lang="ru-RU" dirty="0"/>
              <a:t> </a:t>
            </a:r>
            <a:r>
              <a:rPr lang="ru-RU" dirty="0" err="1"/>
              <a:t>фармацевтичних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47800"/>
            <a:ext cx="8064896" cy="5005536"/>
          </a:xfrm>
        </p:spPr>
      </p:pic>
    </p:spTree>
    <p:extLst>
      <p:ext uri="{BB962C8B-B14F-4D97-AF65-F5344CB8AC3E}">
        <p14:creationId xmlns:p14="http://schemas.microsoft.com/office/powerpoint/2010/main" val="19982875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/>
              <a:t>Адміністративна</a:t>
            </a:r>
            <a:r>
              <a:rPr lang="ru-RU" dirty="0"/>
              <a:t> </a:t>
            </a:r>
            <a:r>
              <a:rPr lang="ru-RU" dirty="0" err="1"/>
              <a:t>відповідальність</a:t>
            </a:r>
            <a:r>
              <a:rPr lang="ru-RU" dirty="0"/>
              <a:t> </a:t>
            </a:r>
            <a:r>
              <a:rPr lang="ru-RU" dirty="0" err="1"/>
              <a:t>фармацевтичних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47800"/>
            <a:ext cx="8424936" cy="5005536"/>
          </a:xfrm>
        </p:spPr>
      </p:pic>
    </p:spTree>
    <p:extLst>
      <p:ext uri="{BB962C8B-B14F-4D97-AF65-F5344CB8AC3E}">
        <p14:creationId xmlns:p14="http://schemas.microsoft.com/office/powerpoint/2010/main" val="42253498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94122"/>
          </a:xfrm>
        </p:spPr>
        <p:txBody>
          <a:bodyPr>
            <a:noAutofit/>
          </a:bodyPr>
          <a:lstStyle/>
          <a:p>
            <a:pPr algn="ctr"/>
            <a:r>
              <a:rPr lang="ru-RU" sz="3200" dirty="0" err="1" smtClean="0"/>
              <a:t>Дисциплінарна</a:t>
            </a:r>
            <a:r>
              <a:rPr lang="ru-RU" sz="3200" dirty="0" smtClean="0"/>
              <a:t> </a:t>
            </a:r>
            <a:r>
              <a:rPr lang="ru-RU" sz="3200" dirty="0" err="1"/>
              <a:t>відповідальність</a:t>
            </a:r>
            <a:r>
              <a:rPr lang="ru-RU" sz="3200" dirty="0"/>
              <a:t> </a:t>
            </a:r>
            <a:r>
              <a:rPr lang="ru-RU" sz="3200" dirty="0" err="1" smtClean="0"/>
              <a:t>медичних</a:t>
            </a:r>
            <a:r>
              <a:rPr lang="ru-RU" sz="3200" dirty="0" smtClean="0"/>
              <a:t> та </a:t>
            </a:r>
            <a:r>
              <a:rPr lang="ru-RU" sz="3200" dirty="0" err="1" smtClean="0"/>
              <a:t>фармацевтичних</a:t>
            </a:r>
            <a:r>
              <a:rPr lang="ru-RU" sz="3200" dirty="0" smtClean="0"/>
              <a:t> </a:t>
            </a:r>
            <a:r>
              <a:rPr lang="ru-RU" sz="3200" dirty="0" err="1"/>
              <a:t>працівників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1196752"/>
            <a:ext cx="8363272" cy="5400600"/>
          </a:xfrm>
        </p:spPr>
        <p:txBody>
          <a:bodyPr>
            <a:normAutofit/>
          </a:bodyPr>
          <a:lstStyle/>
          <a:p>
            <a:r>
              <a:rPr lang="ru-RU" b="1" dirty="0" err="1"/>
              <a:t>Дисциплінарна</a:t>
            </a:r>
            <a:r>
              <a:rPr lang="ru-RU" b="1" dirty="0"/>
              <a:t> </a:t>
            </a:r>
            <a:r>
              <a:rPr lang="ru-RU" b="1" dirty="0" smtClean="0"/>
              <a:t>в. </a:t>
            </a:r>
            <a:r>
              <a:rPr lang="ru-RU" dirty="0"/>
              <a:t>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smtClean="0"/>
              <a:t>в. </a:t>
            </a:r>
            <a:r>
              <a:rPr lang="ru-RU" dirty="0" err="1"/>
              <a:t>співробітників</a:t>
            </a:r>
            <a:r>
              <a:rPr lang="ru-RU" dirty="0"/>
              <a:t> </a:t>
            </a:r>
            <a:r>
              <a:rPr lang="ru-RU" dirty="0" err="1"/>
              <a:t>фармацевтичних</a:t>
            </a:r>
            <a:r>
              <a:rPr lang="ru-RU" dirty="0"/>
              <a:t> </a:t>
            </a:r>
            <a:r>
              <a:rPr lang="ru-RU" dirty="0" err="1"/>
              <a:t>виробничих</a:t>
            </a:r>
            <a:r>
              <a:rPr lang="ru-RU" dirty="0"/>
              <a:t>, </a:t>
            </a:r>
            <a:r>
              <a:rPr lang="ru-RU" dirty="0" err="1"/>
              <a:t>оптових</a:t>
            </a:r>
            <a:r>
              <a:rPr lang="ru-RU" dirty="0"/>
              <a:t> </a:t>
            </a:r>
            <a:r>
              <a:rPr lang="ru-RU" dirty="0" err="1"/>
              <a:t>підприємств</a:t>
            </a:r>
            <a:r>
              <a:rPr lang="ru-RU" dirty="0"/>
              <a:t>, </a:t>
            </a:r>
            <a:r>
              <a:rPr lang="ru-RU" dirty="0" err="1"/>
              <a:t>аптечних</a:t>
            </a:r>
            <a:r>
              <a:rPr lang="ru-RU" dirty="0"/>
              <a:t> </a:t>
            </a:r>
            <a:r>
              <a:rPr lang="ru-RU" dirty="0" err="1"/>
              <a:t>закладів</a:t>
            </a:r>
            <a:r>
              <a:rPr lang="ru-RU" dirty="0"/>
              <a:t> за </a:t>
            </a:r>
            <a:r>
              <a:rPr lang="ru-RU" dirty="0" err="1"/>
              <a:t>порушення</a:t>
            </a:r>
            <a:r>
              <a:rPr lang="ru-RU" dirty="0"/>
              <a:t> ними </a:t>
            </a:r>
            <a:r>
              <a:rPr lang="ru-RU" dirty="0" err="1"/>
              <a:t>трудової</a:t>
            </a:r>
            <a:r>
              <a:rPr lang="ru-RU" dirty="0"/>
              <a:t> </a:t>
            </a:r>
            <a:r>
              <a:rPr lang="ru-RU" dirty="0" err="1"/>
              <a:t>дисципліни</a:t>
            </a:r>
            <a:r>
              <a:rPr lang="ru-RU" dirty="0"/>
              <a:t> і </a:t>
            </a:r>
            <a:r>
              <a:rPr lang="ru-RU" dirty="0" err="1"/>
              <a:t>здійснюється</a:t>
            </a:r>
            <a:r>
              <a:rPr lang="ru-RU" dirty="0"/>
              <a:t> шляхом </a:t>
            </a:r>
            <a:r>
              <a:rPr lang="ru-RU" dirty="0" err="1"/>
              <a:t>накладання</a:t>
            </a:r>
            <a:r>
              <a:rPr lang="ru-RU" dirty="0"/>
              <a:t> </a:t>
            </a:r>
            <a:r>
              <a:rPr lang="ru-RU" dirty="0" err="1"/>
              <a:t>дисциплінарних</a:t>
            </a:r>
            <a:r>
              <a:rPr lang="ru-RU" dirty="0"/>
              <a:t> </a:t>
            </a:r>
            <a:r>
              <a:rPr lang="ru-RU" dirty="0" err="1"/>
              <a:t>стягнень</a:t>
            </a:r>
            <a:r>
              <a:rPr lang="ru-RU" dirty="0"/>
              <a:t> </a:t>
            </a:r>
            <a:r>
              <a:rPr lang="ru-RU" dirty="0" err="1"/>
              <a:t>адміністрацією</a:t>
            </a:r>
            <a:r>
              <a:rPr lang="ru-RU" dirty="0"/>
              <a:t> </a:t>
            </a:r>
            <a:r>
              <a:rPr lang="ru-RU" dirty="0" err="1"/>
              <a:t>тієї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 (</a:t>
            </a:r>
            <a:r>
              <a:rPr lang="ru-RU" dirty="0" err="1"/>
              <a:t>підприємства</a:t>
            </a:r>
            <a:r>
              <a:rPr lang="ru-RU" dirty="0"/>
              <a:t>, закладу), де </a:t>
            </a:r>
            <a:r>
              <a:rPr lang="ru-RU" dirty="0" err="1"/>
              <a:t>працює</a:t>
            </a:r>
            <a:r>
              <a:rPr lang="ru-RU" dirty="0"/>
              <a:t> </a:t>
            </a:r>
            <a:r>
              <a:rPr lang="ru-RU" dirty="0" err="1" smtClean="0"/>
              <a:t>співробітник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ru-RU" b="1" dirty="0" err="1" smtClean="0">
                <a:solidFill>
                  <a:srgbClr val="FF0000"/>
                </a:solidFill>
              </a:rPr>
              <a:t>КЗпП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України</a:t>
            </a:r>
            <a:r>
              <a:rPr lang="ru-RU" dirty="0"/>
              <a:t>)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dirty="0" err="1" smtClean="0"/>
              <a:t>Законодавчо</a:t>
            </a:r>
            <a:r>
              <a:rPr lang="ru-RU" dirty="0" smtClean="0"/>
              <a:t> </a:t>
            </a:r>
            <a:r>
              <a:rPr lang="ru-RU" dirty="0" err="1"/>
              <a:t>встановлені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b="1" dirty="0" err="1" smtClean="0"/>
              <a:t>стягнення</a:t>
            </a:r>
            <a:r>
              <a:rPr lang="ru-RU" b="1" dirty="0" smtClean="0"/>
              <a:t>:</a:t>
            </a:r>
          </a:p>
          <a:p>
            <a:pPr>
              <a:buFontTx/>
              <a:buChar char="-"/>
            </a:pPr>
            <a:r>
              <a:rPr lang="ru-RU" dirty="0" err="1" smtClean="0"/>
              <a:t>догана</a:t>
            </a:r>
            <a:r>
              <a:rPr lang="ru-RU" dirty="0" smtClean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звільнення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i="1" dirty="0" smtClean="0"/>
              <a:t>Для </a:t>
            </a:r>
            <a:r>
              <a:rPr lang="ru-RU" i="1" dirty="0" err="1"/>
              <a:t>окремих</a:t>
            </a:r>
            <a:r>
              <a:rPr lang="ru-RU" i="1" dirty="0"/>
              <a:t> </a:t>
            </a:r>
            <a:r>
              <a:rPr lang="ru-RU" i="1" dirty="0" err="1"/>
              <a:t>категорій</a:t>
            </a:r>
            <a:r>
              <a:rPr lang="ru-RU" i="1" dirty="0"/>
              <a:t> </a:t>
            </a:r>
            <a:r>
              <a:rPr lang="ru-RU" i="1" dirty="0" err="1"/>
              <a:t>працівників</a:t>
            </a:r>
            <a:r>
              <a:rPr lang="ru-RU" i="1" dirty="0"/>
              <a:t> </a:t>
            </a:r>
            <a:r>
              <a:rPr lang="ru-RU" i="1" dirty="0" err="1"/>
              <a:t>можуть</a:t>
            </a:r>
            <a:r>
              <a:rPr lang="ru-RU" i="1" dirty="0"/>
              <a:t> бути </a:t>
            </a:r>
            <a:r>
              <a:rPr lang="ru-RU" i="1" dirty="0" err="1"/>
              <a:t>передбачені</a:t>
            </a:r>
            <a:r>
              <a:rPr lang="ru-RU" i="1" dirty="0"/>
              <a:t> й </a:t>
            </a:r>
            <a:r>
              <a:rPr lang="ru-RU" i="1" dirty="0" err="1"/>
              <a:t>інші</a:t>
            </a:r>
            <a:r>
              <a:rPr lang="ru-RU" i="1" dirty="0"/>
              <a:t> </a:t>
            </a:r>
            <a:r>
              <a:rPr lang="ru-RU" i="1" dirty="0" err="1" smtClean="0"/>
              <a:t>стягнення</a:t>
            </a:r>
            <a:r>
              <a:rPr lang="ru-RU" i="1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22635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640"/>
            <a:ext cx="8424936" cy="6560064"/>
          </a:xfrm>
        </p:spPr>
      </p:pic>
    </p:spTree>
    <p:extLst>
      <p:ext uri="{BB962C8B-B14F-4D97-AF65-F5344CB8AC3E}">
        <p14:creationId xmlns:p14="http://schemas.microsoft.com/office/powerpoint/2010/main" val="22319144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21990"/>
            <a:ext cx="8568952" cy="6426714"/>
          </a:xfrm>
        </p:spPr>
      </p:pic>
    </p:spTree>
    <p:extLst>
      <p:ext uri="{BB962C8B-B14F-4D97-AF65-F5344CB8AC3E}">
        <p14:creationId xmlns:p14="http://schemas.microsoft.com/office/powerpoint/2010/main" val="10217793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21990"/>
            <a:ext cx="8640960" cy="6480720"/>
          </a:xfrm>
        </p:spPr>
      </p:pic>
    </p:spTree>
    <p:extLst>
      <p:ext uri="{BB962C8B-B14F-4D97-AF65-F5344CB8AC3E}">
        <p14:creationId xmlns:p14="http://schemas.microsoft.com/office/powerpoint/2010/main" val="14365725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21990"/>
            <a:ext cx="8496944" cy="6372708"/>
          </a:xfrm>
        </p:spPr>
      </p:pic>
    </p:spTree>
    <p:extLst>
      <p:ext uri="{BB962C8B-B14F-4D97-AF65-F5344CB8AC3E}">
        <p14:creationId xmlns:p14="http://schemas.microsoft.com/office/powerpoint/2010/main" val="23568335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2211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Кримінальна</a:t>
            </a:r>
            <a:r>
              <a:rPr lang="ru-RU" dirty="0" smtClean="0"/>
              <a:t> </a:t>
            </a:r>
            <a:r>
              <a:rPr lang="ru-RU" dirty="0" err="1"/>
              <a:t>відповідальність</a:t>
            </a:r>
            <a:r>
              <a:rPr lang="ru-RU" dirty="0"/>
              <a:t> </a:t>
            </a:r>
            <a:r>
              <a:rPr lang="ru-RU" dirty="0" err="1" smtClean="0"/>
              <a:t>медичних</a:t>
            </a:r>
            <a:r>
              <a:rPr lang="ru-RU" dirty="0" smtClean="0"/>
              <a:t> </a:t>
            </a:r>
            <a:r>
              <a:rPr lang="ru-RU" dirty="0" err="1"/>
              <a:t>працівників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99592" y="1052736"/>
            <a:ext cx="7772400" cy="5399112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sz="3100" b="1" dirty="0" err="1">
                <a:solidFill>
                  <a:srgbClr val="FF0000"/>
                </a:solidFill>
              </a:rPr>
              <a:t>К</a:t>
            </a:r>
            <a:r>
              <a:rPr lang="ru-RU" sz="3100" b="1" dirty="0" err="1" smtClean="0">
                <a:solidFill>
                  <a:srgbClr val="FF0000"/>
                </a:solidFill>
              </a:rPr>
              <a:t>римінальні</a:t>
            </a:r>
            <a:r>
              <a:rPr lang="ru-RU" sz="3100" b="1" dirty="0" smtClean="0">
                <a:solidFill>
                  <a:srgbClr val="FF0000"/>
                </a:solidFill>
              </a:rPr>
              <a:t> </a:t>
            </a:r>
            <a:r>
              <a:rPr lang="ru-RU" sz="3100" b="1" dirty="0" err="1">
                <a:solidFill>
                  <a:srgbClr val="FF0000"/>
                </a:solidFill>
              </a:rPr>
              <a:t>правопорушення</a:t>
            </a:r>
            <a:r>
              <a:rPr lang="ru-RU" sz="3100" b="1" dirty="0">
                <a:solidFill>
                  <a:srgbClr val="FF0000"/>
                </a:solidFill>
              </a:rPr>
              <a:t> </a:t>
            </a:r>
            <a:r>
              <a:rPr lang="ru-RU" sz="3100" b="1" dirty="0" err="1">
                <a:solidFill>
                  <a:srgbClr val="FF0000"/>
                </a:solidFill>
              </a:rPr>
              <a:t>проти</a:t>
            </a:r>
            <a:r>
              <a:rPr lang="ru-RU" sz="3100" b="1" dirty="0">
                <a:solidFill>
                  <a:srgbClr val="FF0000"/>
                </a:solidFill>
              </a:rPr>
              <a:t> </a:t>
            </a:r>
            <a:r>
              <a:rPr lang="ru-RU" sz="3100" b="1" dirty="0" err="1">
                <a:solidFill>
                  <a:srgbClr val="FF0000"/>
                </a:solidFill>
              </a:rPr>
              <a:t>життя</a:t>
            </a:r>
            <a:r>
              <a:rPr lang="ru-RU" sz="3100" b="1" dirty="0">
                <a:solidFill>
                  <a:srgbClr val="FF0000"/>
                </a:solidFill>
              </a:rPr>
              <a:t> і </a:t>
            </a:r>
            <a:r>
              <a:rPr lang="ru-RU" sz="3100" b="1" dirty="0" err="1">
                <a:solidFill>
                  <a:srgbClr val="FF0000"/>
                </a:solidFill>
              </a:rPr>
              <a:t>здоров'я</a:t>
            </a:r>
            <a:r>
              <a:rPr lang="ru-RU" sz="3100" b="1" dirty="0">
                <a:solidFill>
                  <a:srgbClr val="FF0000"/>
                </a:solidFill>
              </a:rPr>
              <a:t> особи (</a:t>
            </a:r>
            <a:r>
              <a:rPr lang="ru-RU" sz="3100" b="1" dirty="0" err="1">
                <a:solidFill>
                  <a:srgbClr val="FF0000"/>
                </a:solidFill>
              </a:rPr>
              <a:t>пацієнта</a:t>
            </a:r>
            <a:r>
              <a:rPr lang="ru-RU" sz="3100" b="1" dirty="0" smtClean="0">
                <a:solidFill>
                  <a:srgbClr val="FF0000"/>
                </a:solidFill>
              </a:rPr>
              <a:t>):</a:t>
            </a:r>
          </a:p>
          <a:p>
            <a:pPr marL="0" indent="0" algn="ctr">
              <a:buNone/>
            </a:pPr>
            <a:endParaRPr lang="ru-RU" sz="3100" b="1" dirty="0">
              <a:solidFill>
                <a:srgbClr val="FF0000"/>
              </a:solidFill>
            </a:endParaRPr>
          </a:p>
          <a:p>
            <a:r>
              <a:rPr lang="ru-RU" sz="3100" dirty="0" err="1"/>
              <a:t>неналежне</a:t>
            </a:r>
            <a:r>
              <a:rPr lang="ru-RU" sz="3100" dirty="0"/>
              <a:t> </a:t>
            </a:r>
            <a:r>
              <a:rPr lang="ru-RU" sz="3100" dirty="0" err="1"/>
              <a:t>виконання</a:t>
            </a:r>
            <a:r>
              <a:rPr lang="ru-RU" sz="3100" dirty="0"/>
              <a:t> </a:t>
            </a:r>
            <a:r>
              <a:rPr lang="ru-RU" sz="3100" dirty="0" err="1"/>
              <a:t>професійних</a:t>
            </a:r>
            <a:r>
              <a:rPr lang="ru-RU" sz="3100" dirty="0"/>
              <a:t> </a:t>
            </a:r>
            <a:r>
              <a:rPr lang="ru-RU" sz="3100" dirty="0" err="1"/>
              <a:t>обов'язків</a:t>
            </a:r>
            <a:r>
              <a:rPr lang="ru-RU" sz="3100" dirty="0"/>
              <a:t>, </a:t>
            </a:r>
            <a:r>
              <a:rPr lang="ru-RU" sz="3100" dirty="0" err="1"/>
              <a:t>що</a:t>
            </a:r>
            <a:r>
              <a:rPr lang="ru-RU" sz="3100" dirty="0"/>
              <a:t> </a:t>
            </a:r>
            <a:r>
              <a:rPr lang="ru-RU" sz="3100" dirty="0" err="1"/>
              <a:t>спричинило</a:t>
            </a:r>
            <a:r>
              <a:rPr lang="ru-RU" sz="3100" dirty="0"/>
              <a:t> </a:t>
            </a:r>
            <a:r>
              <a:rPr lang="ru-RU" sz="3100" dirty="0" err="1"/>
              <a:t>зараження</a:t>
            </a:r>
            <a:r>
              <a:rPr lang="ru-RU" sz="3100" dirty="0"/>
              <a:t> особи </a:t>
            </a:r>
            <a:r>
              <a:rPr lang="ru-RU" sz="3100" dirty="0" err="1"/>
              <a:t>вірусом</a:t>
            </a:r>
            <a:r>
              <a:rPr lang="ru-RU" sz="3100" dirty="0"/>
              <a:t> </a:t>
            </a:r>
            <a:r>
              <a:rPr lang="ru-RU" sz="3100" dirty="0" err="1"/>
              <a:t>імунодефіциту</a:t>
            </a:r>
            <a:r>
              <a:rPr lang="ru-RU" sz="3100" dirty="0"/>
              <a:t> </a:t>
            </a:r>
            <a:r>
              <a:rPr lang="ru-RU" sz="3100" dirty="0" err="1"/>
              <a:t>людини</a:t>
            </a:r>
            <a:r>
              <a:rPr lang="ru-RU" sz="3100" dirty="0"/>
              <a:t> </a:t>
            </a:r>
            <a:r>
              <a:rPr lang="ru-RU" sz="3100" dirty="0" err="1"/>
              <a:t>чи</a:t>
            </a:r>
            <a:r>
              <a:rPr lang="ru-RU" sz="3100" dirty="0"/>
              <a:t> </a:t>
            </a:r>
            <a:r>
              <a:rPr lang="ru-RU" sz="3100" dirty="0" err="1"/>
              <a:t>іншої</a:t>
            </a:r>
            <a:r>
              <a:rPr lang="ru-RU" sz="3100" dirty="0"/>
              <a:t> </a:t>
            </a:r>
            <a:r>
              <a:rPr lang="ru-RU" sz="3100" dirty="0" err="1"/>
              <a:t>невиліковної</a:t>
            </a:r>
            <a:r>
              <a:rPr lang="ru-RU" sz="3100" dirty="0"/>
              <a:t> </a:t>
            </a:r>
            <a:r>
              <a:rPr lang="ru-RU" sz="3100" dirty="0" err="1"/>
              <a:t>інфекційної</a:t>
            </a:r>
            <a:r>
              <a:rPr lang="ru-RU" sz="3100" dirty="0"/>
              <a:t> </a:t>
            </a:r>
            <a:r>
              <a:rPr lang="ru-RU" sz="3100" dirty="0" err="1"/>
              <a:t>хвороби</a:t>
            </a:r>
            <a:r>
              <a:rPr lang="ru-RU" sz="3100" dirty="0"/>
              <a:t> (</a:t>
            </a:r>
            <a:r>
              <a:rPr lang="ru-RU" sz="3100" dirty="0" err="1"/>
              <a:t>стаття</a:t>
            </a:r>
            <a:r>
              <a:rPr lang="ru-RU" sz="3100" dirty="0"/>
              <a:t> 131 </a:t>
            </a:r>
            <a:r>
              <a:rPr lang="ru-RU" sz="3100" dirty="0">
                <a:hlinkClick r:id="rId2"/>
              </a:rPr>
              <a:t>КК </a:t>
            </a:r>
            <a:r>
              <a:rPr lang="ru-RU" sz="3100" dirty="0" err="1">
                <a:hlinkClick r:id="rId2"/>
              </a:rPr>
              <a:t>України</a:t>
            </a:r>
            <a:r>
              <a:rPr lang="ru-RU" sz="3100" dirty="0"/>
              <a:t>);</a:t>
            </a:r>
          </a:p>
          <a:p>
            <a:r>
              <a:rPr lang="ru-RU" sz="3100" dirty="0" err="1"/>
              <a:t>розголошення</a:t>
            </a:r>
            <a:r>
              <a:rPr lang="ru-RU" sz="3100" dirty="0"/>
              <a:t> </a:t>
            </a:r>
            <a:r>
              <a:rPr lang="ru-RU" sz="3100" dirty="0" err="1"/>
              <a:t>відомостей</a:t>
            </a:r>
            <a:r>
              <a:rPr lang="ru-RU" sz="3100" dirty="0"/>
              <a:t> про </a:t>
            </a:r>
            <a:r>
              <a:rPr lang="ru-RU" sz="3100" dirty="0" err="1"/>
              <a:t>проведення</a:t>
            </a:r>
            <a:r>
              <a:rPr lang="ru-RU" sz="3100" dirty="0"/>
              <a:t> </a:t>
            </a:r>
            <a:r>
              <a:rPr lang="ru-RU" sz="3100" dirty="0" err="1"/>
              <a:t>медичного</a:t>
            </a:r>
            <a:r>
              <a:rPr lang="ru-RU" sz="3100" dirty="0"/>
              <a:t> </a:t>
            </a:r>
            <a:r>
              <a:rPr lang="ru-RU" sz="3100" dirty="0" err="1"/>
              <a:t>огляду</a:t>
            </a:r>
            <a:r>
              <a:rPr lang="ru-RU" sz="3100" dirty="0"/>
              <a:t> на </a:t>
            </a:r>
            <a:r>
              <a:rPr lang="ru-RU" sz="3100" dirty="0" err="1"/>
              <a:t>виявлення</a:t>
            </a:r>
            <a:r>
              <a:rPr lang="ru-RU" sz="3100" dirty="0"/>
              <a:t> </a:t>
            </a:r>
            <a:r>
              <a:rPr lang="ru-RU" sz="3100" dirty="0" err="1"/>
              <a:t>зараження</a:t>
            </a:r>
            <a:r>
              <a:rPr lang="ru-RU" sz="3100" dirty="0"/>
              <a:t> </a:t>
            </a:r>
            <a:r>
              <a:rPr lang="ru-RU" sz="3100" dirty="0" err="1"/>
              <a:t>вірусом</a:t>
            </a:r>
            <a:r>
              <a:rPr lang="ru-RU" sz="3100" dirty="0"/>
              <a:t> </a:t>
            </a:r>
            <a:r>
              <a:rPr lang="ru-RU" sz="3100" dirty="0" err="1"/>
              <a:t>імунодефіциту</a:t>
            </a:r>
            <a:r>
              <a:rPr lang="ru-RU" sz="3100" dirty="0"/>
              <a:t> </a:t>
            </a:r>
            <a:r>
              <a:rPr lang="ru-RU" sz="3100" dirty="0" err="1"/>
              <a:t>людини</a:t>
            </a:r>
            <a:r>
              <a:rPr lang="ru-RU" sz="3100" dirty="0"/>
              <a:t> </a:t>
            </a:r>
            <a:r>
              <a:rPr lang="ru-RU" sz="3100" dirty="0" err="1"/>
              <a:t>чи</a:t>
            </a:r>
            <a:r>
              <a:rPr lang="ru-RU" sz="3100" dirty="0"/>
              <a:t> </a:t>
            </a:r>
            <a:r>
              <a:rPr lang="ru-RU" sz="3100" dirty="0" err="1"/>
              <a:t>іншої</a:t>
            </a:r>
            <a:r>
              <a:rPr lang="ru-RU" sz="3100" dirty="0"/>
              <a:t> </a:t>
            </a:r>
            <a:r>
              <a:rPr lang="ru-RU" sz="3100" dirty="0" err="1"/>
              <a:t>невиліковної</a:t>
            </a:r>
            <a:r>
              <a:rPr lang="ru-RU" sz="3100" dirty="0"/>
              <a:t> </a:t>
            </a:r>
            <a:r>
              <a:rPr lang="ru-RU" sz="3100" dirty="0" err="1"/>
              <a:t>хвороби</a:t>
            </a:r>
            <a:r>
              <a:rPr lang="ru-RU" sz="3100" dirty="0"/>
              <a:t> (</a:t>
            </a:r>
            <a:r>
              <a:rPr lang="ru-RU" sz="3100" dirty="0" err="1">
                <a:hlinkClick r:id="rId2"/>
              </a:rPr>
              <a:t>стаття</a:t>
            </a:r>
            <a:r>
              <a:rPr lang="ru-RU" sz="3100" dirty="0">
                <a:hlinkClick r:id="rId2"/>
              </a:rPr>
              <a:t> 132 КК </a:t>
            </a:r>
            <a:r>
              <a:rPr lang="ru-RU" sz="3100" dirty="0" err="1">
                <a:hlinkClick r:id="rId2"/>
              </a:rPr>
              <a:t>України</a:t>
            </a:r>
            <a:r>
              <a:rPr lang="ru-RU" sz="3100" dirty="0"/>
              <a:t>);</a:t>
            </a:r>
          </a:p>
          <a:p>
            <a:r>
              <a:rPr lang="ru-RU" sz="3100" dirty="0" err="1"/>
              <a:t>незаконне</a:t>
            </a:r>
            <a:r>
              <a:rPr lang="ru-RU" sz="3100" dirty="0"/>
              <a:t> </a:t>
            </a:r>
            <a:r>
              <a:rPr lang="ru-RU" sz="3100" dirty="0" err="1"/>
              <a:t>проведення</a:t>
            </a:r>
            <a:r>
              <a:rPr lang="ru-RU" sz="3100" dirty="0"/>
              <a:t> аборту </a:t>
            </a:r>
            <a:r>
              <a:rPr lang="ru-RU" sz="3100" dirty="0" err="1"/>
              <a:t>або</a:t>
            </a:r>
            <a:r>
              <a:rPr lang="ru-RU" sz="3100" dirty="0"/>
              <a:t> </a:t>
            </a:r>
            <a:r>
              <a:rPr lang="ru-RU" sz="3100" dirty="0" err="1"/>
              <a:t>стерилізації</a:t>
            </a:r>
            <a:r>
              <a:rPr lang="ru-RU" sz="3100" dirty="0"/>
              <a:t> (</a:t>
            </a:r>
            <a:r>
              <a:rPr lang="ru-RU" sz="3100" dirty="0" err="1">
                <a:hlinkClick r:id="rId2"/>
              </a:rPr>
              <a:t>стаття</a:t>
            </a:r>
            <a:r>
              <a:rPr lang="ru-RU" sz="3100" dirty="0">
                <a:hlinkClick r:id="rId2"/>
              </a:rPr>
              <a:t> 134 КК </a:t>
            </a:r>
            <a:r>
              <a:rPr lang="ru-RU" sz="3100" dirty="0" err="1">
                <a:hlinkClick r:id="rId2"/>
              </a:rPr>
              <a:t>України</a:t>
            </a:r>
            <a:r>
              <a:rPr lang="ru-RU" sz="3100" dirty="0"/>
              <a:t>);</a:t>
            </a:r>
          </a:p>
          <a:p>
            <a:r>
              <a:rPr lang="ru-RU" sz="3100" dirty="0"/>
              <a:t>незаконна </a:t>
            </a:r>
            <a:r>
              <a:rPr lang="ru-RU" sz="3100" dirty="0" err="1"/>
              <a:t>лікувальна</a:t>
            </a:r>
            <a:r>
              <a:rPr lang="ru-RU" sz="3100" dirty="0"/>
              <a:t> </a:t>
            </a:r>
            <a:r>
              <a:rPr lang="ru-RU" sz="3100" dirty="0" err="1"/>
              <a:t>діяльність</a:t>
            </a:r>
            <a:r>
              <a:rPr lang="ru-RU" sz="3100" dirty="0"/>
              <a:t> </a:t>
            </a:r>
            <a:r>
              <a:rPr lang="ru-RU" sz="3100" dirty="0">
                <a:hlinkClick r:id="rId2"/>
              </a:rPr>
              <a:t>(</a:t>
            </a:r>
            <a:r>
              <a:rPr lang="ru-RU" sz="3100" dirty="0" err="1">
                <a:hlinkClick r:id="rId2"/>
              </a:rPr>
              <a:t>стаття</a:t>
            </a:r>
            <a:r>
              <a:rPr lang="ru-RU" sz="3100" dirty="0">
                <a:hlinkClick r:id="rId2"/>
              </a:rPr>
              <a:t> 138 КК </a:t>
            </a:r>
            <a:r>
              <a:rPr lang="ru-RU" sz="3100" dirty="0" err="1">
                <a:hlinkClick r:id="rId2"/>
              </a:rPr>
              <a:t>України</a:t>
            </a:r>
            <a:r>
              <a:rPr lang="ru-RU" sz="3100" dirty="0"/>
              <a:t>);</a:t>
            </a:r>
          </a:p>
          <a:p>
            <a:r>
              <a:rPr lang="ru-RU" sz="3100" dirty="0" err="1">
                <a:hlinkClick r:id="rId3" tooltip="Ненадання допомоги хворому медичним працівником"/>
              </a:rPr>
              <a:t>ненадання</a:t>
            </a:r>
            <a:r>
              <a:rPr lang="ru-RU" sz="3100" dirty="0">
                <a:hlinkClick r:id="rId3" tooltip="Ненадання допомоги хворому медичним працівником"/>
              </a:rPr>
              <a:t> </a:t>
            </a:r>
            <a:r>
              <a:rPr lang="ru-RU" sz="3100" dirty="0" err="1">
                <a:hlinkClick r:id="rId3" tooltip="Ненадання допомоги хворому медичним працівником"/>
              </a:rPr>
              <a:t>допомоги</a:t>
            </a:r>
            <a:r>
              <a:rPr lang="ru-RU" sz="3100" dirty="0">
                <a:hlinkClick r:id="rId3" tooltip="Ненадання допомоги хворому медичним працівником"/>
              </a:rPr>
              <a:t> хворому </a:t>
            </a:r>
            <a:r>
              <a:rPr lang="ru-RU" sz="3100" dirty="0" err="1">
                <a:hlinkClick r:id="rId3" tooltip="Ненадання допомоги хворому медичним працівником"/>
              </a:rPr>
              <a:t>медичним</a:t>
            </a:r>
            <a:r>
              <a:rPr lang="ru-RU" sz="3100" dirty="0">
                <a:hlinkClick r:id="rId3" tooltip="Ненадання допомоги хворому медичним працівником"/>
              </a:rPr>
              <a:t> </a:t>
            </a:r>
            <a:r>
              <a:rPr lang="ru-RU" sz="3100" dirty="0" err="1">
                <a:hlinkClick r:id="rId3" tooltip="Ненадання допомоги хворому медичним працівником"/>
              </a:rPr>
              <a:t>працівником</a:t>
            </a:r>
            <a:r>
              <a:rPr lang="ru-RU" sz="3100" dirty="0"/>
              <a:t> (</a:t>
            </a:r>
            <a:r>
              <a:rPr lang="ru-RU" sz="3100" dirty="0" err="1">
                <a:hlinkClick r:id="rId2"/>
              </a:rPr>
              <a:t>стаття</a:t>
            </a:r>
            <a:r>
              <a:rPr lang="ru-RU" sz="3100" dirty="0">
                <a:hlinkClick r:id="rId2"/>
              </a:rPr>
              <a:t> 139 КК </a:t>
            </a:r>
            <a:r>
              <a:rPr lang="ru-RU" sz="3100" dirty="0" err="1">
                <a:hlinkClick r:id="rId2"/>
              </a:rPr>
              <a:t>України</a:t>
            </a:r>
            <a:r>
              <a:rPr lang="ru-RU" sz="3100" dirty="0"/>
              <a:t>);</a:t>
            </a:r>
          </a:p>
          <a:p>
            <a:r>
              <a:rPr lang="ru-RU" sz="3100" dirty="0" err="1"/>
              <a:t>неналежне</a:t>
            </a:r>
            <a:r>
              <a:rPr lang="ru-RU" sz="3100" dirty="0"/>
              <a:t> </a:t>
            </a:r>
            <a:r>
              <a:rPr lang="ru-RU" sz="3100" dirty="0" err="1"/>
              <a:t>виконання</a:t>
            </a:r>
            <a:r>
              <a:rPr lang="ru-RU" sz="3100" dirty="0"/>
              <a:t> </a:t>
            </a:r>
            <a:r>
              <a:rPr lang="ru-RU" sz="3100" dirty="0" err="1"/>
              <a:t>професійних</a:t>
            </a:r>
            <a:r>
              <a:rPr lang="ru-RU" sz="3100" dirty="0"/>
              <a:t> </a:t>
            </a:r>
            <a:r>
              <a:rPr lang="ru-RU" sz="3100" dirty="0" err="1"/>
              <a:t>обов'язків</a:t>
            </a:r>
            <a:r>
              <a:rPr lang="ru-RU" sz="3100" dirty="0"/>
              <a:t> </a:t>
            </a:r>
            <a:r>
              <a:rPr lang="ru-RU" sz="3100" dirty="0" err="1"/>
              <a:t>медичним</a:t>
            </a:r>
            <a:r>
              <a:rPr lang="ru-RU" sz="3100" dirty="0"/>
              <a:t> </a:t>
            </a:r>
            <a:r>
              <a:rPr lang="ru-RU" sz="3100" dirty="0" err="1"/>
              <a:t>або</a:t>
            </a:r>
            <a:r>
              <a:rPr lang="ru-RU" sz="3100" dirty="0"/>
              <a:t> </a:t>
            </a:r>
            <a:r>
              <a:rPr lang="ru-RU" sz="3100" dirty="0" err="1"/>
              <a:t>фармацевтичним</a:t>
            </a:r>
            <a:r>
              <a:rPr lang="ru-RU" sz="3100" dirty="0"/>
              <a:t> </a:t>
            </a:r>
            <a:r>
              <a:rPr lang="ru-RU" sz="3100" dirty="0" err="1"/>
              <a:t>працівником</a:t>
            </a:r>
            <a:r>
              <a:rPr lang="ru-RU" sz="3100" dirty="0"/>
              <a:t> (</a:t>
            </a:r>
            <a:r>
              <a:rPr lang="ru-RU" sz="3100" dirty="0" err="1">
                <a:hlinkClick r:id="rId2"/>
              </a:rPr>
              <a:t>стаття</a:t>
            </a:r>
            <a:r>
              <a:rPr lang="ru-RU" sz="3100" dirty="0">
                <a:hlinkClick r:id="rId2"/>
              </a:rPr>
              <a:t> 140 КК </a:t>
            </a:r>
            <a:r>
              <a:rPr lang="ru-RU" sz="3100" dirty="0" err="1">
                <a:hlinkClick r:id="rId2"/>
              </a:rPr>
              <a:t>України</a:t>
            </a:r>
            <a:r>
              <a:rPr lang="ru-RU" sz="3100" dirty="0"/>
              <a:t>);</a:t>
            </a:r>
          </a:p>
          <a:p>
            <a:r>
              <a:rPr lang="ru-RU" sz="3100" dirty="0" err="1"/>
              <a:t>порушення</a:t>
            </a:r>
            <a:r>
              <a:rPr lang="ru-RU" sz="3100" dirty="0"/>
              <a:t> прав </a:t>
            </a:r>
            <a:r>
              <a:rPr lang="ru-RU" sz="3100" dirty="0" err="1"/>
              <a:t>пацієнта</a:t>
            </a:r>
            <a:r>
              <a:rPr lang="ru-RU" sz="3100" dirty="0"/>
              <a:t> (</a:t>
            </a:r>
            <a:r>
              <a:rPr lang="ru-RU" sz="3100" dirty="0" err="1">
                <a:hlinkClick r:id="rId2"/>
              </a:rPr>
              <a:t>стаття</a:t>
            </a:r>
            <a:r>
              <a:rPr lang="ru-RU" sz="3100" dirty="0">
                <a:hlinkClick r:id="rId2"/>
              </a:rPr>
              <a:t> 141 КК </a:t>
            </a:r>
            <a:r>
              <a:rPr lang="ru-RU" sz="3100" dirty="0" err="1">
                <a:hlinkClick r:id="rId2"/>
              </a:rPr>
              <a:t>України</a:t>
            </a:r>
            <a:r>
              <a:rPr lang="ru-RU" sz="3100" dirty="0"/>
              <a:t>);</a:t>
            </a:r>
          </a:p>
          <a:p>
            <a:r>
              <a:rPr lang="ru-RU" sz="3100" dirty="0" err="1"/>
              <a:t>незаконне</a:t>
            </a:r>
            <a:r>
              <a:rPr lang="ru-RU" sz="3100" dirty="0"/>
              <a:t> </a:t>
            </a:r>
            <a:r>
              <a:rPr lang="ru-RU" sz="3100" dirty="0" err="1"/>
              <a:t>проведення</a:t>
            </a:r>
            <a:r>
              <a:rPr lang="ru-RU" sz="3100" dirty="0"/>
              <a:t> </a:t>
            </a:r>
            <a:r>
              <a:rPr lang="ru-RU" sz="3100" dirty="0" err="1"/>
              <a:t>дослідів</a:t>
            </a:r>
            <a:r>
              <a:rPr lang="ru-RU" sz="3100" dirty="0"/>
              <a:t> над </a:t>
            </a:r>
            <a:r>
              <a:rPr lang="ru-RU" sz="3100" dirty="0" err="1"/>
              <a:t>людиною</a:t>
            </a:r>
            <a:r>
              <a:rPr lang="ru-RU" sz="3100" dirty="0"/>
              <a:t> (</a:t>
            </a:r>
            <a:r>
              <a:rPr lang="ru-RU" sz="3100" dirty="0" err="1">
                <a:hlinkClick r:id="rId2"/>
              </a:rPr>
              <a:t>стаття</a:t>
            </a:r>
            <a:r>
              <a:rPr lang="ru-RU" sz="3100" dirty="0">
                <a:hlinkClick r:id="rId2"/>
              </a:rPr>
              <a:t> 142 КК </a:t>
            </a:r>
            <a:r>
              <a:rPr lang="ru-RU" sz="3100" dirty="0" err="1">
                <a:hlinkClick r:id="rId2"/>
              </a:rPr>
              <a:t>України</a:t>
            </a:r>
            <a:r>
              <a:rPr lang="ru-RU" sz="3100" dirty="0"/>
              <a:t>);</a:t>
            </a:r>
          </a:p>
          <a:p>
            <a:r>
              <a:rPr lang="ru-RU" sz="3100" dirty="0" err="1"/>
              <a:t>порушення</a:t>
            </a:r>
            <a:r>
              <a:rPr lang="ru-RU" sz="3100" dirty="0"/>
              <a:t> </a:t>
            </a:r>
            <a:r>
              <a:rPr lang="ru-RU" sz="3100" dirty="0" err="1"/>
              <a:t>встановленого</a:t>
            </a:r>
            <a:r>
              <a:rPr lang="ru-RU" sz="3100" dirty="0"/>
              <a:t> законом порядку </a:t>
            </a:r>
            <a:r>
              <a:rPr lang="ru-RU" sz="3100" dirty="0" err="1"/>
              <a:t>трансплантації</a:t>
            </a:r>
            <a:r>
              <a:rPr lang="ru-RU" sz="3100" dirty="0"/>
              <a:t> </a:t>
            </a:r>
            <a:r>
              <a:rPr lang="ru-RU" sz="3100" dirty="0" err="1"/>
              <a:t>анатомічних</a:t>
            </a:r>
            <a:r>
              <a:rPr lang="ru-RU" sz="3100" dirty="0"/>
              <a:t> </a:t>
            </a:r>
            <a:r>
              <a:rPr lang="ru-RU" sz="3100" dirty="0" err="1"/>
              <a:t>матеріалів</a:t>
            </a:r>
            <a:r>
              <a:rPr lang="ru-RU" sz="3100" dirty="0"/>
              <a:t> </a:t>
            </a:r>
            <a:r>
              <a:rPr lang="ru-RU" sz="3100" dirty="0" err="1"/>
              <a:t>людини</a:t>
            </a:r>
            <a:r>
              <a:rPr lang="ru-RU" sz="3100" dirty="0"/>
              <a:t> (</a:t>
            </a:r>
            <a:r>
              <a:rPr lang="ru-RU" sz="3100" dirty="0" err="1">
                <a:hlinkClick r:id="rId2"/>
              </a:rPr>
              <a:t>стаття</a:t>
            </a:r>
            <a:r>
              <a:rPr lang="ru-RU" sz="3100" dirty="0">
                <a:hlinkClick r:id="rId2"/>
              </a:rPr>
              <a:t> 143 КК </a:t>
            </a:r>
            <a:r>
              <a:rPr lang="ru-RU" sz="3100" dirty="0" err="1">
                <a:hlinkClick r:id="rId2"/>
              </a:rPr>
              <a:t>України</a:t>
            </a:r>
            <a:r>
              <a:rPr lang="ru-RU" sz="3100" dirty="0">
                <a:hlinkClick r:id="rId2"/>
              </a:rPr>
              <a:t>)</a:t>
            </a:r>
            <a:r>
              <a:rPr lang="ru-RU" sz="3100" dirty="0"/>
              <a:t>;</a:t>
            </a:r>
          </a:p>
          <a:p>
            <a:r>
              <a:rPr lang="ru-RU" sz="3100" dirty="0" err="1"/>
              <a:t>насильницьке</a:t>
            </a:r>
            <a:r>
              <a:rPr lang="ru-RU" sz="3100" dirty="0"/>
              <a:t> донорство (</a:t>
            </a:r>
            <a:r>
              <a:rPr lang="ru-RU" sz="3100" dirty="0" err="1">
                <a:hlinkClick r:id="rId2"/>
              </a:rPr>
              <a:t>стаття</a:t>
            </a:r>
            <a:r>
              <a:rPr lang="ru-RU" sz="3100" dirty="0">
                <a:hlinkClick r:id="rId2"/>
              </a:rPr>
              <a:t> 144 КК </a:t>
            </a:r>
            <a:r>
              <a:rPr lang="ru-RU" sz="3100" dirty="0" err="1">
                <a:hlinkClick r:id="rId2"/>
              </a:rPr>
              <a:t>України</a:t>
            </a:r>
            <a:r>
              <a:rPr lang="ru-RU" sz="3100" dirty="0"/>
              <a:t>);</a:t>
            </a:r>
          </a:p>
          <a:p>
            <a:r>
              <a:rPr lang="ru-RU" sz="3100" dirty="0" err="1"/>
              <a:t>незаконне</a:t>
            </a:r>
            <a:r>
              <a:rPr lang="ru-RU" sz="3100" dirty="0"/>
              <a:t> </a:t>
            </a:r>
            <a:r>
              <a:rPr lang="ru-RU" sz="3100" dirty="0" err="1"/>
              <a:t>розголошення</a:t>
            </a:r>
            <a:r>
              <a:rPr lang="ru-RU" sz="3100" dirty="0"/>
              <a:t> </a:t>
            </a:r>
            <a:r>
              <a:rPr lang="ru-RU" sz="3100" dirty="0" err="1"/>
              <a:t>лікарської</a:t>
            </a:r>
            <a:r>
              <a:rPr lang="ru-RU" sz="3100" dirty="0"/>
              <a:t> </a:t>
            </a:r>
            <a:r>
              <a:rPr lang="ru-RU" sz="3100" dirty="0" err="1"/>
              <a:t>таємниці</a:t>
            </a:r>
            <a:r>
              <a:rPr lang="ru-RU" sz="3100" dirty="0"/>
              <a:t> (</a:t>
            </a:r>
            <a:r>
              <a:rPr lang="ru-RU" sz="3100" dirty="0" err="1">
                <a:hlinkClick r:id="rId2"/>
              </a:rPr>
              <a:t>стаття</a:t>
            </a:r>
            <a:r>
              <a:rPr lang="ru-RU" sz="3100" dirty="0">
                <a:hlinkClick r:id="rId2"/>
              </a:rPr>
              <a:t> 145</a:t>
            </a:r>
            <a:r>
              <a:rPr lang="ru-RU" dirty="0">
                <a:hlinkClick r:id="rId2"/>
              </a:rPr>
              <a:t> КК </a:t>
            </a:r>
            <a:r>
              <a:rPr lang="ru-RU" dirty="0" err="1">
                <a:hlinkClick r:id="rId2"/>
              </a:rPr>
              <a:t>України</a:t>
            </a:r>
            <a:r>
              <a:rPr lang="ru-RU" dirty="0" smtClean="0"/>
              <a:t>);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14895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2211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Кримінальна</a:t>
            </a:r>
            <a:r>
              <a:rPr lang="ru-RU" dirty="0" smtClean="0"/>
              <a:t> </a:t>
            </a:r>
            <a:r>
              <a:rPr lang="ru-RU" dirty="0" err="1"/>
              <a:t>відповідальність</a:t>
            </a:r>
            <a:r>
              <a:rPr lang="ru-RU" dirty="0"/>
              <a:t> </a:t>
            </a:r>
            <a:r>
              <a:rPr lang="ru-RU" dirty="0" err="1" smtClean="0"/>
              <a:t>медичних</a:t>
            </a:r>
            <a:r>
              <a:rPr lang="ru-RU" dirty="0" smtClean="0"/>
              <a:t> </a:t>
            </a:r>
            <a:r>
              <a:rPr lang="ru-RU" dirty="0" err="1"/>
              <a:t>працівників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99592" y="1052736"/>
            <a:ext cx="7772400" cy="53991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err="1" smtClean="0">
                <a:solidFill>
                  <a:srgbClr val="FF0000"/>
                </a:solidFill>
              </a:rPr>
              <a:t>Кримінальні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правопорушення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проти</a:t>
            </a:r>
            <a:r>
              <a:rPr lang="ru-RU" sz="2400" dirty="0">
                <a:solidFill>
                  <a:srgbClr val="FF0000"/>
                </a:solidFill>
              </a:rPr>
              <a:t> прав особи (</a:t>
            </a:r>
            <a:r>
              <a:rPr lang="ru-RU" sz="2400" dirty="0" err="1">
                <a:solidFill>
                  <a:srgbClr val="FF0000"/>
                </a:solidFill>
              </a:rPr>
              <a:t>пацієнта</a:t>
            </a:r>
            <a:r>
              <a:rPr lang="ru-RU" sz="2400" dirty="0" smtClean="0">
                <a:solidFill>
                  <a:srgbClr val="FF0000"/>
                </a:solidFill>
              </a:rPr>
              <a:t>)</a:t>
            </a:r>
            <a:endParaRPr lang="ru-RU" sz="2400" dirty="0">
              <a:solidFill>
                <a:srgbClr val="FF0000"/>
              </a:solidFill>
            </a:endParaRPr>
          </a:p>
          <a:p>
            <a:r>
              <a:rPr lang="ru-RU" sz="2400" dirty="0" err="1"/>
              <a:t>порушення</a:t>
            </a:r>
            <a:r>
              <a:rPr lang="ru-RU" sz="2400" dirty="0"/>
              <a:t> права на </a:t>
            </a:r>
            <a:r>
              <a:rPr lang="ru-RU" sz="2400" dirty="0" err="1"/>
              <a:t>безоплатну</a:t>
            </a:r>
            <a:r>
              <a:rPr lang="ru-RU" sz="2400" dirty="0"/>
              <a:t> </a:t>
            </a:r>
            <a:r>
              <a:rPr lang="ru-RU" sz="2400" dirty="0" err="1"/>
              <a:t>медичну</a:t>
            </a:r>
            <a:r>
              <a:rPr lang="ru-RU" sz="2400" dirty="0"/>
              <a:t> </a:t>
            </a:r>
            <a:r>
              <a:rPr lang="ru-RU" sz="2400" dirty="0" err="1"/>
              <a:t>допомогу</a:t>
            </a:r>
            <a:r>
              <a:rPr lang="ru-RU" sz="2400" dirty="0"/>
              <a:t> (</a:t>
            </a:r>
            <a:r>
              <a:rPr lang="ru-RU" sz="2400" dirty="0" err="1">
                <a:hlinkClick r:id="rId2"/>
              </a:rPr>
              <a:t>стаття</a:t>
            </a:r>
            <a:r>
              <a:rPr lang="ru-RU" sz="2400" dirty="0">
                <a:hlinkClick r:id="rId2"/>
              </a:rPr>
              <a:t> 184 ККУ</a:t>
            </a:r>
            <a:r>
              <a:rPr lang="ru-RU" sz="2400" dirty="0"/>
              <a:t>);</a:t>
            </a:r>
          </a:p>
          <a:p>
            <a:pPr marL="0" indent="0">
              <a:buNone/>
            </a:pPr>
            <a:r>
              <a:rPr lang="ru-RU" sz="2400" dirty="0"/>
              <a:t>▶ </a:t>
            </a:r>
            <a:r>
              <a:rPr lang="ru-RU" sz="2400" dirty="0" err="1"/>
              <a:t>кримінальні</a:t>
            </a:r>
            <a:r>
              <a:rPr lang="ru-RU" sz="2400" dirty="0"/>
              <a:t> </a:t>
            </a:r>
            <a:r>
              <a:rPr lang="ru-RU" sz="2400" dirty="0" err="1"/>
              <a:t>правопорушення</a:t>
            </a:r>
            <a:r>
              <a:rPr lang="ru-RU" sz="2400" dirty="0"/>
              <a:t> у </a:t>
            </a:r>
            <a:r>
              <a:rPr lang="ru-RU" sz="2400" dirty="0" err="1"/>
              <a:t>сфері</a:t>
            </a:r>
            <a:r>
              <a:rPr lang="ru-RU" sz="2400" dirty="0"/>
              <a:t> </a:t>
            </a:r>
            <a:r>
              <a:rPr lang="ru-RU" sz="2400" dirty="0" err="1"/>
              <a:t>господарської</a:t>
            </a:r>
            <a:r>
              <a:rPr lang="ru-RU" sz="2400" dirty="0"/>
              <a:t> </a:t>
            </a:r>
            <a:r>
              <a:rPr lang="ru-RU" sz="2400" dirty="0" err="1"/>
              <a:t>діяльності</a:t>
            </a:r>
            <a:r>
              <a:rPr lang="ru-RU" sz="2400" dirty="0"/>
              <a:t> з </a:t>
            </a:r>
            <a:r>
              <a:rPr lang="ru-RU" sz="2400" dirty="0" err="1"/>
              <a:t>медичної</a:t>
            </a:r>
            <a:r>
              <a:rPr lang="ru-RU" sz="2400" dirty="0"/>
              <a:t> практики;</a:t>
            </a:r>
          </a:p>
          <a:p>
            <a:pPr marL="0" indent="0">
              <a:buNone/>
            </a:pPr>
            <a:r>
              <a:rPr lang="ru-RU" sz="2400" dirty="0"/>
              <a:t>▶ </a:t>
            </a:r>
            <a:r>
              <a:rPr lang="ru-RU" sz="2400" dirty="0" err="1"/>
              <a:t>кримінальні</a:t>
            </a:r>
            <a:r>
              <a:rPr lang="ru-RU" sz="2400" dirty="0"/>
              <a:t> </a:t>
            </a:r>
            <a:r>
              <a:rPr lang="ru-RU" sz="2400" dirty="0" err="1"/>
              <a:t>правопорушення</a:t>
            </a:r>
            <a:r>
              <a:rPr lang="ru-RU" sz="2400" dirty="0"/>
              <a:t> у </a:t>
            </a:r>
            <a:r>
              <a:rPr lang="ru-RU" sz="2400" dirty="0" err="1"/>
              <a:t>сфері</a:t>
            </a:r>
            <a:r>
              <a:rPr lang="ru-RU" sz="2400" dirty="0"/>
              <a:t> </a:t>
            </a:r>
            <a:r>
              <a:rPr lang="ru-RU" sz="2400" dirty="0" err="1"/>
              <a:t>обігу</a:t>
            </a:r>
            <a:r>
              <a:rPr lang="ru-RU" sz="2400" dirty="0"/>
              <a:t> </a:t>
            </a:r>
            <a:r>
              <a:rPr lang="ru-RU" sz="2400" dirty="0" err="1"/>
              <a:t>наркотичних</a:t>
            </a:r>
            <a:r>
              <a:rPr lang="ru-RU" sz="2400" dirty="0"/>
              <a:t> </a:t>
            </a:r>
            <a:r>
              <a:rPr lang="ru-RU" sz="2400" dirty="0" err="1"/>
              <a:t>засобів</a:t>
            </a:r>
            <a:r>
              <a:rPr lang="ru-RU" sz="2400" dirty="0"/>
              <a:t>, </a:t>
            </a:r>
            <a:r>
              <a:rPr lang="ru-RU" sz="2400" dirty="0" err="1"/>
              <a:t>психотропних</a:t>
            </a:r>
            <a:r>
              <a:rPr lang="ru-RU" sz="2400" dirty="0"/>
              <a:t> </a:t>
            </a:r>
            <a:r>
              <a:rPr lang="ru-RU" sz="2400" dirty="0" err="1"/>
              <a:t>речовин</a:t>
            </a:r>
            <a:r>
              <a:rPr lang="ru-RU" sz="2400" dirty="0"/>
              <a:t>, </a:t>
            </a:r>
            <a:r>
              <a:rPr lang="ru-RU" sz="2400" dirty="0" err="1"/>
              <a:t>їх</a:t>
            </a:r>
            <a:r>
              <a:rPr lang="ru-RU" sz="2400" dirty="0"/>
              <a:t> </a:t>
            </a:r>
            <a:r>
              <a:rPr lang="ru-RU" sz="2400" dirty="0" err="1"/>
              <a:t>аналогів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прекурсорів</a:t>
            </a:r>
            <a:r>
              <a:rPr lang="ru-RU" sz="2400" dirty="0"/>
              <a:t>;</a:t>
            </a:r>
          </a:p>
          <a:p>
            <a:pPr marL="0" indent="0">
              <a:buNone/>
            </a:pPr>
            <a:r>
              <a:rPr lang="ru-RU" sz="2400" dirty="0"/>
              <a:t>▶ </a:t>
            </a:r>
            <a:r>
              <a:rPr lang="ru-RU" sz="2400" dirty="0" err="1"/>
              <a:t>інші</a:t>
            </a:r>
            <a:r>
              <a:rPr lang="ru-RU" sz="2400" dirty="0"/>
              <a:t> </a:t>
            </a:r>
            <a:r>
              <a:rPr lang="ru-RU" sz="2400" dirty="0" err="1"/>
              <a:t>кримінальні</a:t>
            </a:r>
            <a:r>
              <a:rPr lang="ru-RU" sz="2400" dirty="0"/>
              <a:t> </a:t>
            </a:r>
            <a:r>
              <a:rPr lang="ru-RU" sz="2400" dirty="0" err="1"/>
              <a:t>правопорушення</a:t>
            </a:r>
            <a:r>
              <a:rPr lang="ru-RU" sz="2400" dirty="0"/>
              <a:t>, </a:t>
            </a:r>
            <a:r>
              <a:rPr lang="ru-RU" sz="2400" dirty="0" err="1"/>
              <a:t>вчинені</a:t>
            </a:r>
            <a:r>
              <a:rPr lang="ru-RU" sz="2400" dirty="0"/>
              <a:t> </a:t>
            </a:r>
            <a:r>
              <a:rPr lang="ru-RU" sz="2400" dirty="0" err="1"/>
              <a:t>медичними</a:t>
            </a:r>
            <a:r>
              <a:rPr lang="ru-RU" sz="2400" dirty="0"/>
              <a:t> </a:t>
            </a:r>
            <a:r>
              <a:rPr lang="ru-RU" sz="2400" dirty="0" err="1"/>
              <a:t>працівниками</a:t>
            </a:r>
            <a:r>
              <a:rPr lang="ru-RU" sz="2400" dirty="0"/>
              <a:t> у </a:t>
            </a:r>
            <a:r>
              <a:rPr lang="ru-RU" sz="2400" dirty="0" err="1"/>
              <a:t>зв'язку</a:t>
            </a:r>
            <a:r>
              <a:rPr lang="ru-RU" sz="2400" dirty="0"/>
              <a:t> з </a:t>
            </a:r>
            <a:r>
              <a:rPr lang="ru-RU" sz="2400" dirty="0" err="1"/>
              <a:t>їхньою</a:t>
            </a:r>
            <a:r>
              <a:rPr lang="ru-RU" sz="2400" dirty="0"/>
              <a:t> </a:t>
            </a:r>
            <a:r>
              <a:rPr lang="ru-RU" sz="2400" dirty="0" err="1"/>
              <a:t>професійною</a:t>
            </a:r>
            <a:r>
              <a:rPr lang="ru-RU" sz="2400" dirty="0"/>
              <a:t> </a:t>
            </a:r>
            <a:r>
              <a:rPr lang="ru-RU" sz="2400" dirty="0" err="1"/>
              <a:t>діяльністю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14704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2211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Кримінальна</a:t>
            </a:r>
            <a:r>
              <a:rPr lang="ru-RU" dirty="0" smtClean="0"/>
              <a:t> </a:t>
            </a:r>
            <a:r>
              <a:rPr lang="ru-RU" dirty="0" err="1"/>
              <a:t>відповідальність</a:t>
            </a:r>
            <a:r>
              <a:rPr lang="ru-RU" dirty="0"/>
              <a:t> </a:t>
            </a:r>
            <a:r>
              <a:rPr lang="ru-RU" dirty="0" err="1"/>
              <a:t>фармацевтичних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78074"/>
            <a:ext cx="8496944" cy="5447270"/>
          </a:xfrm>
        </p:spPr>
      </p:pic>
    </p:spTree>
    <p:extLst>
      <p:ext uri="{BB962C8B-B14F-4D97-AF65-F5344CB8AC3E}">
        <p14:creationId xmlns:p14="http://schemas.microsoft.com/office/powerpoint/2010/main" val="42439470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22114"/>
          </a:xfrm>
        </p:spPr>
        <p:txBody>
          <a:bodyPr>
            <a:noAutofit/>
          </a:bodyPr>
          <a:lstStyle/>
          <a:p>
            <a:pPr algn="ctr"/>
            <a:r>
              <a:rPr lang="ru-RU" sz="3200" dirty="0" err="1" smtClean="0"/>
              <a:t>Кримінальна</a:t>
            </a:r>
            <a:r>
              <a:rPr lang="ru-RU" sz="3200" dirty="0" smtClean="0"/>
              <a:t> </a:t>
            </a:r>
            <a:r>
              <a:rPr lang="ru-RU" sz="3200" dirty="0" err="1"/>
              <a:t>відповідальність</a:t>
            </a:r>
            <a:r>
              <a:rPr lang="ru-RU" sz="3200" dirty="0"/>
              <a:t> </a:t>
            </a:r>
            <a:r>
              <a:rPr lang="ru-RU" sz="3200" dirty="0" err="1" smtClean="0"/>
              <a:t>медичних</a:t>
            </a:r>
            <a:r>
              <a:rPr lang="ru-RU" sz="3200" dirty="0" smtClean="0"/>
              <a:t> та </a:t>
            </a:r>
            <a:r>
              <a:rPr lang="ru-RU" sz="3200" dirty="0" err="1" smtClean="0"/>
              <a:t>фармацевтичних</a:t>
            </a:r>
            <a:r>
              <a:rPr lang="ru-RU" sz="3200" dirty="0" smtClean="0"/>
              <a:t> </a:t>
            </a:r>
            <a:r>
              <a:rPr lang="ru-RU" sz="3200" dirty="0" err="1"/>
              <a:t>працівників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Не є </a:t>
            </a:r>
            <a:r>
              <a:rPr lang="ru-RU" dirty="0" err="1"/>
              <a:t>кримінальним</a:t>
            </a:r>
            <a:r>
              <a:rPr lang="ru-RU" dirty="0"/>
              <a:t> </a:t>
            </a:r>
            <a:r>
              <a:rPr lang="ru-RU" dirty="0" err="1"/>
              <a:t>правопорушенням</a:t>
            </a:r>
            <a:r>
              <a:rPr lang="ru-RU" dirty="0"/>
              <a:t> </a:t>
            </a:r>
            <a:r>
              <a:rPr lang="ru-RU" dirty="0" err="1"/>
              <a:t>заподіяння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 </a:t>
            </a:r>
            <a:r>
              <a:rPr lang="ru-RU" dirty="0" err="1"/>
              <a:t>правоохоронюваним</a:t>
            </a:r>
            <a:r>
              <a:rPr lang="ru-RU" dirty="0"/>
              <a:t> </a:t>
            </a:r>
            <a:r>
              <a:rPr lang="ru-RU" dirty="0" err="1"/>
              <a:t>інтересам</a:t>
            </a:r>
            <a:r>
              <a:rPr lang="ru-RU" dirty="0"/>
              <a:t> у </a:t>
            </a:r>
            <a:r>
              <a:rPr lang="ru-RU" dirty="0" err="1"/>
              <a:t>стані</a:t>
            </a:r>
            <a:r>
              <a:rPr lang="ru-RU" dirty="0"/>
              <a:t> </a:t>
            </a:r>
            <a:r>
              <a:rPr lang="ru-RU" dirty="0" err="1">
                <a:hlinkClick r:id="rId2" tooltip="Крайня необхідність"/>
              </a:rPr>
              <a:t>крайньої</a:t>
            </a:r>
            <a:r>
              <a:rPr lang="ru-RU" dirty="0">
                <a:hlinkClick r:id="rId2" tooltip="Крайня необхідність"/>
              </a:rPr>
              <a:t> </a:t>
            </a:r>
            <a:r>
              <a:rPr lang="ru-RU" dirty="0" err="1">
                <a:hlinkClick r:id="rId2" tooltip="Крайня необхідність"/>
              </a:rPr>
              <a:t>необхідності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для </a:t>
            </a:r>
            <a:r>
              <a:rPr lang="ru-RU" dirty="0" err="1"/>
              <a:t>усунення</a:t>
            </a:r>
            <a:r>
              <a:rPr lang="ru-RU" dirty="0"/>
              <a:t> </a:t>
            </a:r>
            <a:r>
              <a:rPr lang="ru-RU" dirty="0" err="1"/>
              <a:t>небезпеки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безпосередньо</a:t>
            </a:r>
            <a:r>
              <a:rPr lang="ru-RU" dirty="0"/>
              <a:t> </a:t>
            </a:r>
            <a:r>
              <a:rPr lang="ru-RU" dirty="0" err="1"/>
              <a:t>загрожує</a:t>
            </a:r>
            <a:r>
              <a:rPr lang="ru-RU" dirty="0"/>
              <a:t> </a:t>
            </a:r>
            <a:r>
              <a:rPr lang="ru-RU" dirty="0" err="1"/>
              <a:t>особі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охоронюваним</a:t>
            </a:r>
            <a:r>
              <a:rPr lang="ru-RU" dirty="0"/>
              <a:t> законом правам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суспільним</a:t>
            </a:r>
            <a:r>
              <a:rPr lang="ru-RU" dirty="0"/>
              <a:t> </a:t>
            </a:r>
            <a:r>
              <a:rPr lang="ru-RU" dirty="0" err="1"/>
              <a:t>інтересам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інтересам</a:t>
            </a:r>
            <a:r>
              <a:rPr lang="ru-RU" dirty="0"/>
              <a:t> </a:t>
            </a:r>
            <a:r>
              <a:rPr lang="ru-RU" dirty="0" err="1"/>
              <a:t>держави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цю</a:t>
            </a:r>
            <a:r>
              <a:rPr lang="ru-RU" dirty="0"/>
              <a:t> </a:t>
            </a:r>
            <a:r>
              <a:rPr lang="ru-RU" dirty="0" err="1"/>
              <a:t>небезпеку</a:t>
            </a:r>
            <a:r>
              <a:rPr lang="ru-RU" dirty="0"/>
              <a:t> в </a:t>
            </a:r>
            <a:r>
              <a:rPr lang="ru-RU" dirty="0" err="1"/>
              <a:t>цій</a:t>
            </a:r>
            <a:r>
              <a:rPr lang="ru-RU" dirty="0"/>
              <a:t> </a:t>
            </a:r>
            <a:r>
              <a:rPr lang="ru-RU" dirty="0" err="1"/>
              <a:t>обстановці</a:t>
            </a:r>
            <a:r>
              <a:rPr lang="ru-RU" dirty="0"/>
              <a:t> не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усунути</a:t>
            </a:r>
            <a:r>
              <a:rPr lang="ru-RU" dirty="0"/>
              <a:t>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 і </a:t>
            </a:r>
            <a:r>
              <a:rPr lang="ru-RU" dirty="0" err="1"/>
              <a:t>якщо</a:t>
            </a:r>
            <a:r>
              <a:rPr lang="ru-RU" dirty="0"/>
              <a:t> при </a:t>
            </a:r>
            <a:r>
              <a:rPr lang="ru-RU" dirty="0" err="1"/>
              <a:t>цьому</a:t>
            </a:r>
            <a:r>
              <a:rPr lang="ru-RU" dirty="0"/>
              <a:t> не </a:t>
            </a:r>
            <a:r>
              <a:rPr lang="ru-RU" dirty="0" err="1"/>
              <a:t>було</a:t>
            </a:r>
            <a:r>
              <a:rPr lang="ru-RU" dirty="0"/>
              <a:t> допущено </a:t>
            </a:r>
            <a:r>
              <a:rPr lang="ru-RU" dirty="0" err="1"/>
              <a:t>перевищення</a:t>
            </a:r>
            <a:r>
              <a:rPr lang="ru-RU" dirty="0"/>
              <a:t> меж </a:t>
            </a:r>
            <a:r>
              <a:rPr lang="ru-RU" dirty="0" err="1"/>
              <a:t>крайньої</a:t>
            </a:r>
            <a:r>
              <a:rPr lang="ru-RU" dirty="0"/>
              <a:t> </a:t>
            </a:r>
            <a:r>
              <a:rPr lang="ru-RU" dirty="0" err="1"/>
              <a:t>необхідності</a:t>
            </a:r>
            <a:r>
              <a:rPr lang="ru-RU" dirty="0"/>
              <a:t> (</a:t>
            </a:r>
            <a:r>
              <a:rPr lang="ru-RU" dirty="0" err="1">
                <a:hlinkClick r:id="rId3"/>
              </a:rPr>
              <a:t>стаття</a:t>
            </a:r>
            <a:r>
              <a:rPr lang="ru-RU" dirty="0">
                <a:hlinkClick r:id="rId3"/>
              </a:rPr>
              <a:t> 39 КК </a:t>
            </a:r>
            <a:r>
              <a:rPr lang="ru-RU" dirty="0" err="1">
                <a:hlinkClick r:id="rId3"/>
              </a:rPr>
              <a:t>України</a:t>
            </a:r>
            <a:r>
              <a:rPr lang="ru-RU" dirty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42531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22114"/>
          </a:xfrm>
        </p:spPr>
        <p:txBody>
          <a:bodyPr>
            <a:noAutofit/>
          </a:bodyPr>
          <a:lstStyle/>
          <a:p>
            <a:pPr algn="ctr"/>
            <a:r>
              <a:rPr lang="ru-RU" sz="3200" dirty="0" err="1" smtClean="0"/>
              <a:t>Кримінальна</a:t>
            </a:r>
            <a:r>
              <a:rPr lang="ru-RU" sz="3200" dirty="0" smtClean="0"/>
              <a:t> </a:t>
            </a:r>
            <a:r>
              <a:rPr lang="ru-RU" sz="3200" dirty="0" err="1"/>
              <a:t>відповідальність</a:t>
            </a:r>
            <a:r>
              <a:rPr lang="ru-RU" sz="3200" dirty="0"/>
              <a:t> </a:t>
            </a:r>
            <a:r>
              <a:rPr lang="ru-RU" sz="3200" dirty="0" err="1" smtClean="0"/>
              <a:t>медичних</a:t>
            </a:r>
            <a:r>
              <a:rPr lang="ru-RU" sz="3200" dirty="0" smtClean="0"/>
              <a:t> та </a:t>
            </a:r>
            <a:r>
              <a:rPr lang="ru-RU" sz="3200" dirty="0" err="1" smtClean="0"/>
              <a:t>фармацевтичних</a:t>
            </a:r>
            <a:r>
              <a:rPr lang="ru-RU" sz="3200" dirty="0" smtClean="0"/>
              <a:t> </a:t>
            </a:r>
            <a:r>
              <a:rPr lang="ru-RU" sz="3200" dirty="0" err="1"/>
              <a:t>працівників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93352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Для того,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випадки</a:t>
            </a:r>
            <a:r>
              <a:rPr lang="ru-RU" dirty="0"/>
              <a:t> могли бути </a:t>
            </a:r>
            <a:r>
              <a:rPr lang="ru-RU" dirty="0" err="1"/>
              <a:t>розглянуті</a:t>
            </a:r>
            <a:r>
              <a:rPr lang="ru-RU" dirty="0"/>
              <a:t> з </a:t>
            </a:r>
            <a:r>
              <a:rPr lang="ru-RU" dirty="0" err="1"/>
              <a:t>позиції</a:t>
            </a:r>
            <a:r>
              <a:rPr lang="ru-RU" dirty="0"/>
              <a:t> </a:t>
            </a:r>
            <a:r>
              <a:rPr lang="ru-RU" dirty="0" err="1"/>
              <a:t>крайньої</a:t>
            </a:r>
            <a:r>
              <a:rPr lang="ru-RU" dirty="0"/>
              <a:t> </a:t>
            </a:r>
            <a:r>
              <a:rPr lang="ru-RU" dirty="0" err="1"/>
              <a:t>необхідності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dirty="0" err="1"/>
              <a:t>виключення</a:t>
            </a:r>
            <a:r>
              <a:rPr lang="ru-RU" dirty="0"/>
              <a:t> </a:t>
            </a:r>
            <a:r>
              <a:rPr lang="ru-RU" dirty="0" err="1"/>
              <a:t>кримінальної</a:t>
            </a:r>
            <a:r>
              <a:rPr lang="ru-RU" dirty="0"/>
              <a:t> </a:t>
            </a:r>
            <a:r>
              <a:rPr lang="ru-RU" dirty="0" err="1"/>
              <a:t>протиправності</a:t>
            </a:r>
            <a:r>
              <a:rPr lang="ru-RU" dirty="0"/>
              <a:t> </a:t>
            </a:r>
            <a:r>
              <a:rPr lang="ru-RU" dirty="0" err="1"/>
              <a:t>діяння</a:t>
            </a:r>
            <a:r>
              <a:rPr lang="ru-RU" dirty="0"/>
              <a:t> </a:t>
            </a:r>
            <a:r>
              <a:rPr lang="ru-RU" dirty="0" err="1"/>
              <a:t>лікаря</a:t>
            </a:r>
            <a:r>
              <a:rPr lang="ru-RU" dirty="0"/>
              <a:t>,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b="1" dirty="0" err="1">
                <a:solidFill>
                  <a:srgbClr val="FF0000"/>
                </a:solidFill>
              </a:rPr>
              <a:t>вказати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критерії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правомірності</a:t>
            </a:r>
            <a:r>
              <a:rPr lang="ru-RU" b="1" dirty="0">
                <a:solidFill>
                  <a:srgbClr val="FF0000"/>
                </a:solidFill>
              </a:rPr>
              <a:t> акту </a:t>
            </a:r>
            <a:r>
              <a:rPr lang="ru-RU" b="1" dirty="0" err="1">
                <a:solidFill>
                  <a:srgbClr val="FF0000"/>
                </a:solidFill>
              </a:rPr>
              <a:t>крайньої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необхідності</a:t>
            </a:r>
            <a:r>
              <a:rPr lang="ru-RU" b="1" dirty="0">
                <a:solidFill>
                  <a:srgbClr val="FF0000"/>
                </a:solidFill>
              </a:rPr>
              <a:t> у </a:t>
            </a:r>
            <a:r>
              <a:rPr lang="ru-RU" b="1" dirty="0" err="1">
                <a:solidFill>
                  <a:srgbClr val="FF0000"/>
                </a:solidFill>
              </a:rPr>
              <a:t>сфері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медичної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діяльності</a:t>
            </a:r>
            <a:r>
              <a:rPr lang="ru-RU" b="1" dirty="0">
                <a:solidFill>
                  <a:srgbClr val="FF0000"/>
                </a:solidFill>
              </a:rPr>
              <a:t>.</a:t>
            </a:r>
            <a:r>
              <a:rPr lang="ru-RU" dirty="0"/>
              <a:t> До них належать:</a:t>
            </a:r>
          </a:p>
          <a:p>
            <a:r>
              <a:rPr lang="ru-RU" dirty="0" err="1"/>
              <a:t>небезпека</a:t>
            </a:r>
            <a:r>
              <a:rPr lang="ru-RU" dirty="0"/>
              <a:t> повинна бути </a:t>
            </a:r>
            <a:r>
              <a:rPr lang="ru-RU" dirty="0" err="1"/>
              <a:t>справжньою</a:t>
            </a:r>
            <a:r>
              <a:rPr lang="ru-RU" dirty="0"/>
              <a:t> (реальною). </a:t>
            </a:r>
            <a:r>
              <a:rPr lang="ru-RU" dirty="0" err="1"/>
              <a:t>Патологічний</a:t>
            </a:r>
            <a:r>
              <a:rPr lang="ru-RU" dirty="0"/>
              <a:t> стан,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потребував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екстреної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пов'язана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заподіянням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 </a:t>
            </a:r>
            <a:r>
              <a:rPr lang="ru-RU" dirty="0" err="1"/>
              <a:t>здоров'ю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повинен бути таким </a:t>
            </a:r>
            <a:r>
              <a:rPr lang="ru-RU" dirty="0" err="1"/>
              <a:t>насправді</a:t>
            </a:r>
            <a:r>
              <a:rPr lang="ru-RU" dirty="0"/>
              <a:t>;</a:t>
            </a:r>
          </a:p>
          <a:p>
            <a:r>
              <a:rPr lang="ru-RU" dirty="0" err="1"/>
              <a:t>небезпека</a:t>
            </a:r>
            <a:r>
              <a:rPr lang="ru-RU" dirty="0"/>
              <a:t> повинна </a:t>
            </a:r>
            <a:r>
              <a:rPr lang="ru-RU" dirty="0" err="1"/>
              <a:t>становити</a:t>
            </a:r>
            <a:r>
              <a:rPr lang="ru-RU" dirty="0"/>
              <a:t> </a:t>
            </a:r>
            <a:r>
              <a:rPr lang="ru-RU" dirty="0" err="1"/>
              <a:t>реальну</a:t>
            </a:r>
            <a:r>
              <a:rPr lang="ru-RU" dirty="0"/>
              <a:t> </a:t>
            </a:r>
            <a:r>
              <a:rPr lang="ru-RU" dirty="0" err="1"/>
              <a:t>загрозу</a:t>
            </a:r>
            <a:r>
              <a:rPr lang="ru-RU" dirty="0"/>
              <a:t>. Тут </a:t>
            </a:r>
            <a:r>
              <a:rPr lang="ru-RU" dirty="0" err="1"/>
              <a:t>мова</a:t>
            </a:r>
            <a:r>
              <a:rPr lang="ru-RU" dirty="0"/>
              <a:t> </a:t>
            </a:r>
            <a:r>
              <a:rPr lang="ru-RU" dirty="0" err="1"/>
              <a:t>йде</a:t>
            </a:r>
            <a:r>
              <a:rPr lang="ru-RU" dirty="0"/>
              <a:t> про те,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(травма) </a:t>
            </a:r>
            <a:r>
              <a:rPr lang="ru-RU" dirty="0" err="1"/>
              <a:t>безпосередньо</a:t>
            </a:r>
            <a:r>
              <a:rPr lang="ru-RU" dirty="0"/>
              <a:t> (а не </a:t>
            </a:r>
            <a:r>
              <a:rPr lang="ru-RU" dirty="0" err="1"/>
              <a:t>опосередковано</a:t>
            </a:r>
            <a:r>
              <a:rPr lang="ru-RU" dirty="0"/>
              <a:t>, проявившись через </a:t>
            </a:r>
            <a:r>
              <a:rPr lang="ru-RU" dirty="0" err="1"/>
              <a:t>визначений</a:t>
            </a:r>
            <a:r>
              <a:rPr lang="ru-RU" dirty="0"/>
              <a:t> час) </a:t>
            </a:r>
            <a:r>
              <a:rPr lang="ru-RU" dirty="0" err="1"/>
              <a:t>загрожує</a:t>
            </a:r>
            <a:r>
              <a:rPr lang="ru-RU" dirty="0"/>
              <a:t> </a:t>
            </a:r>
            <a:r>
              <a:rPr lang="ru-RU" dirty="0" err="1"/>
              <a:t>життю</a:t>
            </a:r>
            <a:r>
              <a:rPr lang="ru-RU" dirty="0"/>
              <a:t> і </a:t>
            </a:r>
            <a:r>
              <a:rPr lang="ru-RU" dirty="0" err="1"/>
              <a:t>здоров'ю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;</a:t>
            </a:r>
          </a:p>
          <a:p>
            <a:r>
              <a:rPr lang="ru-RU" dirty="0" err="1"/>
              <a:t>усунути</a:t>
            </a:r>
            <a:r>
              <a:rPr lang="ru-RU" dirty="0"/>
              <a:t> </a:t>
            </a:r>
            <a:r>
              <a:rPr lang="ru-RU" dirty="0" err="1"/>
              <a:t>цю</a:t>
            </a:r>
            <a:r>
              <a:rPr lang="ru-RU" dirty="0"/>
              <a:t> </a:t>
            </a:r>
            <a:r>
              <a:rPr lang="ru-RU" dirty="0" err="1"/>
              <a:t>небезпеку</a:t>
            </a:r>
            <a:r>
              <a:rPr lang="ru-RU" dirty="0"/>
              <a:t> за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обставин</a:t>
            </a:r>
            <a:r>
              <a:rPr lang="ru-RU" dirty="0"/>
              <a:t> не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, </a:t>
            </a:r>
            <a:r>
              <a:rPr lang="ru-RU" dirty="0" err="1"/>
              <a:t>крім</a:t>
            </a:r>
            <a:r>
              <a:rPr lang="ru-RU" dirty="0"/>
              <a:t> тих,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пов'язані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заподіянням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. </a:t>
            </a:r>
            <a:r>
              <a:rPr lang="ru-RU" dirty="0" err="1"/>
              <a:t>Іншими</a:t>
            </a:r>
            <a:r>
              <a:rPr lang="ru-RU" dirty="0"/>
              <a:t> словами, без </a:t>
            </a:r>
            <a:r>
              <a:rPr lang="ru-RU" dirty="0" err="1"/>
              <a:t>заподіяння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 </a:t>
            </a:r>
            <a:r>
              <a:rPr lang="ru-RU" dirty="0" err="1"/>
              <a:t>людині</a:t>
            </a:r>
            <a:r>
              <a:rPr lang="ru-RU" dirty="0"/>
              <a:t> за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обставин</a:t>
            </a:r>
            <a:r>
              <a:rPr lang="ru-RU" dirty="0"/>
              <a:t> не </a:t>
            </a:r>
            <a:r>
              <a:rPr lang="ru-RU" dirty="0" err="1"/>
              <a:t>можливо</a:t>
            </a:r>
            <a:r>
              <a:rPr lang="ru-RU" dirty="0"/>
              <a:t> </a:t>
            </a:r>
            <a:r>
              <a:rPr lang="ru-RU" dirty="0" err="1"/>
              <a:t>усунути</a:t>
            </a:r>
            <a:r>
              <a:rPr lang="ru-RU" dirty="0"/>
              <a:t> ту причину (</a:t>
            </a:r>
            <a:r>
              <a:rPr lang="ru-RU" dirty="0" err="1"/>
              <a:t>захворювання</a:t>
            </a:r>
            <a:r>
              <a:rPr lang="ru-RU" dirty="0"/>
              <a:t>, травму), яка становить </a:t>
            </a:r>
            <a:r>
              <a:rPr lang="ru-RU" dirty="0" err="1"/>
              <a:t>небезпеку</a:t>
            </a:r>
            <a:r>
              <a:rPr lang="ru-RU" dirty="0"/>
              <a:t> для </a:t>
            </a:r>
            <a:r>
              <a:rPr lang="ru-RU" dirty="0" err="1"/>
              <a:t>життя</a:t>
            </a:r>
            <a:r>
              <a:rPr lang="ru-RU" dirty="0"/>
              <a:t> і </a:t>
            </a:r>
            <a:r>
              <a:rPr lang="ru-RU" dirty="0" err="1"/>
              <a:t>здоров'я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3664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31" y="260648"/>
            <a:ext cx="8578733" cy="6434050"/>
          </a:xfrm>
        </p:spPr>
      </p:pic>
    </p:spTree>
    <p:extLst>
      <p:ext uri="{BB962C8B-B14F-4D97-AF65-F5344CB8AC3E}">
        <p14:creationId xmlns:p14="http://schemas.microsoft.com/office/powerpoint/2010/main" val="20949402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75996"/>
            <a:ext cx="8496944" cy="6372708"/>
          </a:xfrm>
        </p:spPr>
      </p:pic>
    </p:spTree>
    <p:extLst>
      <p:ext uri="{BB962C8B-B14F-4D97-AF65-F5344CB8AC3E}">
        <p14:creationId xmlns:p14="http://schemas.microsoft.com/office/powerpoint/2010/main" val="15597965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75996"/>
            <a:ext cx="8568952" cy="6426714"/>
          </a:xfrm>
        </p:spPr>
      </p:pic>
    </p:spTree>
    <p:extLst>
      <p:ext uri="{BB962C8B-B14F-4D97-AF65-F5344CB8AC3E}">
        <p14:creationId xmlns:p14="http://schemas.microsoft.com/office/powerpoint/2010/main" val="22421298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52" y="404664"/>
            <a:ext cx="8458720" cy="6344040"/>
          </a:xfrm>
        </p:spPr>
      </p:pic>
    </p:spTree>
    <p:extLst>
      <p:ext uri="{BB962C8B-B14F-4D97-AF65-F5344CB8AC3E}">
        <p14:creationId xmlns:p14="http://schemas.microsoft.com/office/powerpoint/2010/main" val="31912339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30002"/>
            <a:ext cx="8568952" cy="6426714"/>
          </a:xfrm>
        </p:spPr>
      </p:pic>
    </p:spTree>
    <p:extLst>
      <p:ext uri="{BB962C8B-B14F-4D97-AF65-F5344CB8AC3E}">
        <p14:creationId xmlns:p14="http://schemas.microsoft.com/office/powerpoint/2010/main" val="13196860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75996"/>
            <a:ext cx="8424936" cy="6318702"/>
          </a:xfrm>
        </p:spPr>
      </p:pic>
    </p:spTree>
    <p:extLst>
      <p:ext uri="{BB962C8B-B14F-4D97-AF65-F5344CB8AC3E}">
        <p14:creationId xmlns:p14="http://schemas.microsoft.com/office/powerpoint/2010/main" val="31674050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76" y="332656"/>
            <a:ext cx="8766020" cy="6581385"/>
          </a:xfrm>
        </p:spPr>
      </p:pic>
    </p:spTree>
    <p:extLst>
      <p:ext uri="{BB962C8B-B14F-4D97-AF65-F5344CB8AC3E}">
        <p14:creationId xmlns:p14="http://schemas.microsoft.com/office/powerpoint/2010/main" val="4113543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933528"/>
          </a:xfrm>
        </p:spPr>
        <p:txBody>
          <a:bodyPr>
            <a:normAutofit/>
          </a:bodyPr>
          <a:lstStyle/>
          <a:p>
            <a:r>
              <a:rPr lang="ru-RU" dirty="0" err="1"/>
              <a:t>Працівники</a:t>
            </a:r>
            <a:r>
              <a:rPr lang="ru-RU" dirty="0"/>
              <a:t> </a:t>
            </a:r>
            <a:r>
              <a:rPr lang="ru-RU" dirty="0" err="1"/>
              <a:t>несуть</a:t>
            </a:r>
            <a:r>
              <a:rPr lang="ru-RU" dirty="0"/>
              <a:t> </a:t>
            </a:r>
            <a:r>
              <a:rPr lang="ru-RU" dirty="0" err="1"/>
              <a:t>матеріальну</a:t>
            </a:r>
            <a:r>
              <a:rPr lang="ru-RU" dirty="0"/>
              <a:t> </a:t>
            </a:r>
            <a:r>
              <a:rPr lang="ru-RU" dirty="0" err="1"/>
              <a:t>відповідальність</a:t>
            </a:r>
            <a:r>
              <a:rPr lang="ru-RU" dirty="0"/>
              <a:t> за </a:t>
            </a:r>
            <a:r>
              <a:rPr lang="ru-RU" b="1" dirty="0">
                <a:hlinkClick r:id="rId2"/>
              </a:rPr>
              <a:t>шкоду, </a:t>
            </a:r>
            <a:r>
              <a:rPr lang="ru-RU" b="1" dirty="0" err="1">
                <a:hlinkClick r:id="rId2"/>
              </a:rPr>
              <a:t>заподіяну</a:t>
            </a:r>
            <a:r>
              <a:rPr lang="ru-RU" b="1" dirty="0">
                <a:hlinkClick r:id="rId2"/>
              </a:rPr>
              <a:t> </a:t>
            </a:r>
            <a:r>
              <a:rPr lang="ru-RU" b="1" dirty="0" err="1">
                <a:hlinkClick r:id="rId2"/>
              </a:rPr>
              <a:t>підприємству</a:t>
            </a:r>
            <a:r>
              <a:rPr lang="ru-RU" dirty="0"/>
              <a:t>, </a:t>
            </a:r>
            <a:r>
              <a:rPr lang="ru-RU" dirty="0" err="1"/>
              <a:t>установі</a:t>
            </a:r>
            <a:r>
              <a:rPr lang="ru-RU" dirty="0"/>
              <a:t>,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покладених</a:t>
            </a:r>
            <a:r>
              <a:rPr lang="ru-RU" dirty="0"/>
              <a:t> на них </a:t>
            </a:r>
            <a:r>
              <a:rPr lang="ru-RU" dirty="0" err="1"/>
              <a:t>трудових</a:t>
            </a:r>
            <a:r>
              <a:rPr lang="ru-RU" dirty="0"/>
              <a:t> </a:t>
            </a:r>
            <a:r>
              <a:rPr lang="ru-RU" dirty="0" err="1"/>
              <a:t>обов’язків</a:t>
            </a:r>
            <a:r>
              <a:rPr lang="ru-RU" dirty="0"/>
              <a:t>. За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підстав</a:t>
            </a:r>
            <a:r>
              <a:rPr lang="ru-RU" dirty="0"/>
              <a:t> і умов </a:t>
            </a:r>
            <a:r>
              <a:rPr lang="ru-RU" dirty="0" err="1"/>
              <a:t>матеріальна</a:t>
            </a:r>
            <a:r>
              <a:rPr lang="ru-RU" dirty="0"/>
              <a:t> </a:t>
            </a:r>
            <a:r>
              <a:rPr lang="ru-RU" dirty="0" err="1"/>
              <a:t>відповідальність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покладена</a:t>
            </a:r>
            <a:r>
              <a:rPr lang="ru-RU" dirty="0"/>
              <a:t> </a:t>
            </a:r>
            <a:r>
              <a:rPr lang="ru-RU" dirty="0" err="1"/>
              <a:t>незалежно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притягнення</a:t>
            </a:r>
            <a:r>
              <a:rPr lang="ru-RU" dirty="0"/>
              <a:t> </a:t>
            </a:r>
            <a:r>
              <a:rPr lang="ru-RU" dirty="0" err="1"/>
              <a:t>працівника</a:t>
            </a:r>
            <a:r>
              <a:rPr lang="ru-RU" dirty="0"/>
              <a:t> до </a:t>
            </a:r>
            <a:r>
              <a:rPr lang="ru-RU" dirty="0" err="1"/>
              <a:t>дисциплінарної</a:t>
            </a:r>
            <a:r>
              <a:rPr lang="ru-RU" dirty="0"/>
              <a:t>, </a:t>
            </a:r>
            <a:r>
              <a:rPr lang="ru-RU" dirty="0" err="1"/>
              <a:t>адміністративної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кримінальної</a:t>
            </a:r>
            <a:r>
              <a:rPr lang="ru-RU" dirty="0"/>
              <a:t> </a:t>
            </a:r>
            <a:r>
              <a:rPr lang="ru-RU" dirty="0" err="1"/>
              <a:t>відповідальності</a:t>
            </a:r>
            <a:r>
              <a:rPr lang="ru-RU" dirty="0"/>
              <a:t> (</a:t>
            </a:r>
            <a:r>
              <a:rPr lang="ru-RU" dirty="0">
                <a:hlinkClick r:id="rId2"/>
              </a:rPr>
              <a:t>ст. 130 </a:t>
            </a:r>
            <a:r>
              <a:rPr lang="ru-RU" dirty="0" err="1">
                <a:hlinkClick r:id="rId2"/>
              </a:rPr>
              <a:t>КЗпП</a:t>
            </a:r>
            <a:r>
              <a:rPr lang="ru-RU" dirty="0" smtClean="0">
                <a:hlinkClick r:id="rId2"/>
              </a:rPr>
              <a:t>)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215642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Матеріальна відповідальність медичних та фармацевтичних працівників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5693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933528"/>
          </a:xfrm>
        </p:spPr>
        <p:txBody>
          <a:bodyPr>
            <a:normAutofit/>
          </a:bodyPr>
          <a:lstStyle/>
          <a:p>
            <a:r>
              <a:rPr lang="ru-RU" dirty="0"/>
              <a:t>Порядок </a:t>
            </a:r>
            <a:r>
              <a:rPr lang="ru-RU" dirty="0" err="1"/>
              <a:t>притягнення</a:t>
            </a:r>
            <a:r>
              <a:rPr lang="ru-RU" dirty="0"/>
              <a:t> </a:t>
            </a:r>
            <a:r>
              <a:rPr lang="ru-RU" dirty="0" err="1"/>
              <a:t>працівника</a:t>
            </a:r>
            <a:r>
              <a:rPr lang="ru-RU" dirty="0"/>
              <a:t> до </a:t>
            </a:r>
            <a:r>
              <a:rPr lang="ru-RU" dirty="0" err="1"/>
              <a:t>матеріальної</a:t>
            </a:r>
            <a:r>
              <a:rPr lang="ru-RU" dirty="0"/>
              <a:t> </a:t>
            </a:r>
            <a:r>
              <a:rPr lang="ru-RU" dirty="0" err="1"/>
              <a:t>відповідальності</a:t>
            </a:r>
            <a:r>
              <a:rPr lang="ru-RU" dirty="0"/>
              <a:t>, а 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розмір</a:t>
            </a:r>
            <a:r>
              <a:rPr lang="ru-RU" dirty="0"/>
              <a:t> </a:t>
            </a:r>
            <a:r>
              <a:rPr lang="ru-RU" dirty="0" err="1"/>
              <a:t>регулює</a:t>
            </a:r>
            <a:r>
              <a:rPr lang="ru-RU" dirty="0"/>
              <a:t> </a:t>
            </a:r>
            <a:r>
              <a:rPr lang="ru-RU" dirty="0">
                <a:hlinkClick r:id="rId2"/>
              </a:rPr>
              <a:t>глава ІХ </a:t>
            </a:r>
            <a:r>
              <a:rPr lang="ru-RU" dirty="0" err="1">
                <a:hlinkClick r:id="rId2"/>
              </a:rPr>
              <a:t>КЗпП</a:t>
            </a:r>
            <a:r>
              <a:rPr lang="ru-RU" dirty="0">
                <a:hlinkClick r:id="rId2"/>
              </a:rPr>
              <a:t>.</a:t>
            </a:r>
            <a:endParaRPr lang="ru-RU" dirty="0"/>
          </a:p>
          <a:p>
            <a:r>
              <a:rPr lang="ru-RU" dirty="0" err="1"/>
              <a:t>Юридична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фізична</a:t>
            </a:r>
            <a:r>
              <a:rPr lang="ru-RU" dirty="0"/>
              <a:t> особи </a:t>
            </a:r>
            <a:r>
              <a:rPr lang="ru-RU" dirty="0" err="1"/>
              <a:t>відшкодовують</a:t>
            </a:r>
            <a:r>
              <a:rPr lang="ru-RU" dirty="0"/>
              <a:t> шкоду,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їхній</a:t>
            </a:r>
            <a:r>
              <a:rPr lang="ru-RU" dirty="0"/>
              <a:t> </a:t>
            </a:r>
            <a:r>
              <a:rPr lang="ru-RU" dirty="0" err="1"/>
              <a:t>працівник</a:t>
            </a:r>
            <a:r>
              <a:rPr lang="ru-RU" dirty="0"/>
              <a:t> </a:t>
            </a:r>
            <a:r>
              <a:rPr lang="ru-RU" dirty="0" err="1"/>
              <a:t>завдав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трудових</a:t>
            </a:r>
            <a:r>
              <a:rPr lang="ru-RU" dirty="0"/>
              <a:t> (</a:t>
            </a:r>
            <a:r>
              <a:rPr lang="ru-RU" dirty="0" err="1"/>
              <a:t>службових</a:t>
            </a:r>
            <a:r>
              <a:rPr lang="ru-RU" dirty="0"/>
              <a:t>) </a:t>
            </a:r>
            <a:r>
              <a:rPr lang="ru-RU" dirty="0" err="1"/>
              <a:t>обов’язків</a:t>
            </a:r>
            <a:r>
              <a:rPr lang="ru-RU" dirty="0"/>
              <a:t> (</a:t>
            </a:r>
            <a:r>
              <a:rPr lang="ru-RU" dirty="0">
                <a:hlinkClick r:id="rId2"/>
              </a:rPr>
              <a:t>ст. 1172 </a:t>
            </a:r>
            <a:r>
              <a:rPr lang="ru-RU" dirty="0" err="1">
                <a:hlinkClick r:id="rId2"/>
              </a:rPr>
              <a:t>Цивільного</a:t>
            </a:r>
            <a:r>
              <a:rPr lang="ru-RU" dirty="0">
                <a:hlinkClick r:id="rId2"/>
              </a:rPr>
              <a:t> кодексу </a:t>
            </a:r>
            <a:r>
              <a:rPr lang="ru-RU" dirty="0" err="1">
                <a:hlinkClick r:id="rId2"/>
              </a:rPr>
              <a:t>України</a:t>
            </a:r>
            <a:r>
              <a:rPr lang="ru-RU" dirty="0"/>
              <a:t>; </a:t>
            </a:r>
            <a:r>
              <a:rPr lang="ru-RU" i="1" dirty="0" err="1"/>
              <a:t>далі</a:t>
            </a:r>
            <a:r>
              <a:rPr lang="ru-RU" dirty="0"/>
              <a:t> — ЦК). </a:t>
            </a:r>
            <a:r>
              <a:rPr lang="ru-RU" dirty="0" err="1"/>
              <a:t>Відповідно</a:t>
            </a:r>
            <a:r>
              <a:rPr lang="ru-RU" dirty="0"/>
              <a:t>, заклад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фізична</a:t>
            </a:r>
            <a:r>
              <a:rPr lang="ru-RU" dirty="0"/>
              <a:t> особа — </a:t>
            </a:r>
            <a:r>
              <a:rPr lang="ru-RU" dirty="0" err="1"/>
              <a:t>підприємець</a:t>
            </a:r>
            <a:r>
              <a:rPr lang="ru-RU" dirty="0"/>
              <a:t> </a:t>
            </a:r>
            <a:r>
              <a:rPr lang="ru-RU" dirty="0" err="1"/>
              <a:t>виплачують</a:t>
            </a:r>
            <a:r>
              <a:rPr lang="ru-RU" dirty="0"/>
              <a:t> </a:t>
            </a:r>
            <a:r>
              <a:rPr lang="ru-RU" dirty="0" err="1"/>
              <a:t>компенсації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суд </a:t>
            </a:r>
            <a:r>
              <a:rPr lang="ru-RU" dirty="0" err="1"/>
              <a:t>задовольнить</a:t>
            </a:r>
            <a:r>
              <a:rPr lang="ru-RU" dirty="0"/>
              <a:t> </a:t>
            </a:r>
            <a:r>
              <a:rPr lang="ru-RU" dirty="0" err="1"/>
              <a:t>позов</a:t>
            </a:r>
            <a:r>
              <a:rPr lang="ru-RU" dirty="0"/>
              <a:t> </a:t>
            </a:r>
            <a:r>
              <a:rPr lang="ru-RU" dirty="0" err="1"/>
              <a:t>потерпілої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«</a:t>
            </a:r>
            <a:r>
              <a:rPr lang="ru-RU" dirty="0" err="1"/>
              <a:t>дефектних</a:t>
            </a:r>
            <a:r>
              <a:rPr lang="ru-RU" dirty="0"/>
              <a:t>»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 особи.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5576" y="215642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Матеріальна відповідальність медичних та фармацевтичних працівників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5896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933528"/>
          </a:xfrm>
        </p:spPr>
        <p:txBody>
          <a:bodyPr>
            <a:normAutofit/>
          </a:bodyPr>
          <a:lstStyle/>
          <a:p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таке</a:t>
            </a:r>
            <a:r>
              <a:rPr lang="ru-RU" b="1" dirty="0"/>
              <a:t> </a:t>
            </a:r>
            <a:r>
              <a:rPr lang="ru-RU" b="1" dirty="0" err="1"/>
              <a:t>договір</a:t>
            </a:r>
            <a:r>
              <a:rPr lang="ru-RU" b="1" dirty="0"/>
              <a:t> про </a:t>
            </a:r>
            <a:r>
              <a:rPr lang="ru-RU" b="1" dirty="0" err="1"/>
              <a:t>повну</a:t>
            </a:r>
            <a:r>
              <a:rPr lang="ru-RU" b="1" dirty="0"/>
              <a:t> </a:t>
            </a:r>
            <a:r>
              <a:rPr lang="ru-RU" b="1" dirty="0" err="1"/>
              <a:t>матеріальну</a:t>
            </a:r>
            <a:r>
              <a:rPr lang="ru-RU" b="1" dirty="0"/>
              <a:t> </a:t>
            </a:r>
            <a:r>
              <a:rPr lang="ru-RU" b="1" dirty="0" err="1"/>
              <a:t>відповідальність</a:t>
            </a:r>
            <a:r>
              <a:rPr lang="ru-RU" b="1" dirty="0"/>
              <a:t>?</a:t>
            </a:r>
            <a:r>
              <a:rPr lang="ru-RU" dirty="0"/>
              <a:t> </a:t>
            </a:r>
            <a:r>
              <a:rPr lang="ru-RU" dirty="0" err="1"/>
              <a:t>Договір</a:t>
            </a:r>
            <a:r>
              <a:rPr lang="ru-RU" dirty="0"/>
              <a:t> про </a:t>
            </a:r>
            <a:r>
              <a:rPr lang="ru-RU" dirty="0" err="1"/>
              <a:t>матеріальну</a:t>
            </a:r>
            <a:r>
              <a:rPr lang="ru-RU" dirty="0"/>
              <a:t> </a:t>
            </a:r>
            <a:r>
              <a:rPr lang="ru-RU" dirty="0" err="1"/>
              <a:t>відповідальність</a:t>
            </a:r>
            <a:r>
              <a:rPr lang="ru-RU" dirty="0"/>
              <a:t>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письмовий</a:t>
            </a:r>
            <a:r>
              <a:rPr lang="ru-RU" dirty="0"/>
              <a:t> </a:t>
            </a:r>
            <a:r>
              <a:rPr lang="ru-RU" dirty="0" err="1"/>
              <a:t>договір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роботодавцем</a:t>
            </a:r>
            <a:r>
              <a:rPr lang="ru-RU" dirty="0"/>
              <a:t> та </a:t>
            </a:r>
            <a:r>
              <a:rPr lang="ru-RU" dirty="0" err="1"/>
              <a:t>працівником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займає</a:t>
            </a:r>
            <a:r>
              <a:rPr lang="ru-RU" dirty="0"/>
              <a:t> посаду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виконує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, </a:t>
            </a:r>
            <a:r>
              <a:rPr lang="ru-RU" dirty="0" err="1"/>
              <a:t>безпосередньо</a:t>
            </a:r>
            <a:r>
              <a:rPr lang="ru-RU" dirty="0"/>
              <a:t> </a:t>
            </a:r>
            <a:r>
              <a:rPr lang="ru-RU" dirty="0" err="1"/>
              <a:t>пов'язані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зберіганням</a:t>
            </a:r>
            <a:r>
              <a:rPr lang="ru-RU" dirty="0"/>
              <a:t>, </a:t>
            </a:r>
            <a:r>
              <a:rPr lang="ru-RU" dirty="0" err="1"/>
              <a:t>обробкою</a:t>
            </a:r>
            <a:r>
              <a:rPr lang="ru-RU" dirty="0"/>
              <a:t>, </a:t>
            </a:r>
            <a:r>
              <a:rPr lang="ru-RU" dirty="0" err="1"/>
              <a:t>продажем</a:t>
            </a:r>
            <a:r>
              <a:rPr lang="ru-RU" dirty="0"/>
              <a:t> (</a:t>
            </a:r>
            <a:r>
              <a:rPr lang="ru-RU" dirty="0" err="1"/>
              <a:t>відпуском</a:t>
            </a:r>
            <a:r>
              <a:rPr lang="ru-RU" dirty="0"/>
              <a:t>), </a:t>
            </a:r>
            <a:r>
              <a:rPr lang="ru-RU" dirty="0" err="1"/>
              <a:t>перевезенням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застосуванням</a:t>
            </a:r>
            <a:r>
              <a:rPr lang="ru-RU" dirty="0"/>
              <a:t> у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виробництва</a:t>
            </a:r>
            <a:r>
              <a:rPr lang="ru-RU" dirty="0"/>
              <a:t> </a:t>
            </a:r>
            <a:r>
              <a:rPr lang="ru-RU" dirty="0" err="1"/>
              <a:t>переданих</a:t>
            </a:r>
            <a:r>
              <a:rPr lang="ru-RU" dirty="0"/>
              <a:t> </a:t>
            </a:r>
            <a:r>
              <a:rPr lang="ru-RU" dirty="0" err="1"/>
              <a:t>йому</a:t>
            </a:r>
            <a:r>
              <a:rPr lang="ru-RU" dirty="0"/>
              <a:t> </a:t>
            </a:r>
            <a:r>
              <a:rPr lang="ru-RU" dirty="0" err="1"/>
              <a:t>цінностей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укладають</a:t>
            </a:r>
            <a:r>
              <a:rPr lang="ru-RU" dirty="0"/>
              <a:t> </a:t>
            </a:r>
            <a:r>
              <a:rPr lang="ru-RU" dirty="0" err="1"/>
              <a:t>задля</a:t>
            </a:r>
            <a:r>
              <a:rPr lang="ru-RU" dirty="0"/>
              <a:t> </a:t>
            </a:r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/>
              <a:t>матеріальних</a:t>
            </a:r>
            <a:r>
              <a:rPr lang="ru-RU" dirty="0"/>
              <a:t> </a:t>
            </a:r>
            <a:r>
              <a:rPr lang="ru-RU" dirty="0" err="1"/>
              <a:t>цінностей</a:t>
            </a:r>
            <a:r>
              <a:rPr lang="ru-RU" dirty="0"/>
              <a:t> закладу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215642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Матеріальна відповідальність медичних та фармацевтичних працівників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8755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933528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КЗпП</a:t>
            </a:r>
            <a:r>
              <a:rPr lang="ru-RU" dirty="0"/>
              <a:t> </a:t>
            </a:r>
            <a:r>
              <a:rPr lang="ru-RU" dirty="0" err="1">
                <a:hlinkClick r:id="rId2"/>
              </a:rPr>
              <a:t>передбачає</a:t>
            </a:r>
            <a:r>
              <a:rPr lang="ru-RU" dirty="0"/>
              <a:t> </a:t>
            </a:r>
            <a:r>
              <a:rPr lang="ru-RU" dirty="0" err="1"/>
              <a:t>можливість</a:t>
            </a:r>
            <a:r>
              <a:rPr lang="ru-RU" dirty="0"/>
              <a:t> (а не </a:t>
            </a:r>
            <a:r>
              <a:rPr lang="ru-RU" dirty="0" err="1"/>
              <a:t>обов’язок</a:t>
            </a:r>
            <a:r>
              <a:rPr lang="ru-RU" dirty="0"/>
              <a:t>!) </a:t>
            </a:r>
            <a:r>
              <a:rPr lang="ru-RU" dirty="0" err="1"/>
              <a:t>укласти</a:t>
            </a:r>
            <a:r>
              <a:rPr lang="ru-RU" dirty="0"/>
              <a:t> з </a:t>
            </a:r>
            <a:r>
              <a:rPr lang="ru-RU" dirty="0" err="1"/>
              <a:t>працівником</a:t>
            </a:r>
            <a:r>
              <a:rPr lang="ru-RU" dirty="0"/>
              <a:t> </a:t>
            </a:r>
            <a:r>
              <a:rPr lang="ru-RU" dirty="0" err="1"/>
              <a:t>письмовий</a:t>
            </a:r>
            <a:r>
              <a:rPr lang="ru-RU" dirty="0"/>
              <a:t> </a:t>
            </a:r>
            <a:r>
              <a:rPr lang="ru-RU" dirty="0" err="1"/>
              <a:t>договір</a:t>
            </a:r>
            <a:r>
              <a:rPr lang="ru-RU" dirty="0"/>
              <a:t> про </a:t>
            </a:r>
            <a:r>
              <a:rPr lang="ru-RU" dirty="0" err="1"/>
              <a:t>повну</a:t>
            </a:r>
            <a:r>
              <a:rPr lang="ru-RU" dirty="0"/>
              <a:t> </a:t>
            </a:r>
            <a:r>
              <a:rPr lang="ru-RU" dirty="0" err="1"/>
              <a:t>матеріальну</a:t>
            </a:r>
            <a:r>
              <a:rPr lang="ru-RU" dirty="0"/>
              <a:t> </a:t>
            </a:r>
            <a:r>
              <a:rPr lang="ru-RU" dirty="0" err="1"/>
              <a:t>відповідальність</a:t>
            </a:r>
            <a:r>
              <a:rPr lang="ru-RU" dirty="0"/>
              <a:t>.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дотримуйте</a:t>
            </a:r>
            <a:r>
              <a:rPr lang="ru-RU" dirty="0"/>
              <a:t> таких </a:t>
            </a:r>
            <a:r>
              <a:rPr lang="ru-RU" b="1" dirty="0"/>
              <a:t>умов</a:t>
            </a:r>
            <a:r>
              <a:rPr lang="ru-RU" dirty="0"/>
              <a:t>:</a:t>
            </a:r>
          </a:p>
          <a:p>
            <a:r>
              <a:rPr lang="ru-RU" dirty="0" err="1"/>
              <a:t>працівник</a:t>
            </a:r>
            <a:r>
              <a:rPr lang="ru-RU" dirty="0"/>
              <a:t> досягнув 18-річного </a:t>
            </a:r>
            <a:r>
              <a:rPr lang="ru-RU" dirty="0" err="1"/>
              <a:t>віку</a:t>
            </a:r>
            <a:endParaRPr lang="ru-RU" dirty="0"/>
          </a:p>
          <a:p>
            <a:r>
              <a:rPr lang="ru-RU" dirty="0" err="1"/>
              <a:t>працівник</a:t>
            </a:r>
            <a:r>
              <a:rPr lang="ru-RU" dirty="0"/>
              <a:t> </a:t>
            </a:r>
            <a:r>
              <a:rPr lang="ru-RU" dirty="0" err="1"/>
              <a:t>обіймає</a:t>
            </a:r>
            <a:r>
              <a:rPr lang="ru-RU" dirty="0"/>
              <a:t> посаду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виконує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безпосередньо</a:t>
            </a:r>
            <a:r>
              <a:rPr lang="ru-RU" dirty="0"/>
              <a:t> </a:t>
            </a:r>
            <a:r>
              <a:rPr lang="ru-RU" dirty="0" err="1"/>
              <a:t>пов’язані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 </a:t>
            </a:r>
            <a:r>
              <a:rPr lang="ru-RU" dirty="0" err="1"/>
              <a:t>зберіганням</a:t>
            </a:r>
            <a:r>
              <a:rPr lang="ru-RU" dirty="0"/>
              <a:t>, </a:t>
            </a:r>
            <a:r>
              <a:rPr lang="ru-RU" dirty="0" err="1"/>
              <a:t>обробкою</a:t>
            </a:r>
            <a:r>
              <a:rPr lang="ru-RU" dirty="0"/>
              <a:t>, </a:t>
            </a:r>
            <a:r>
              <a:rPr lang="ru-RU" dirty="0" err="1"/>
              <a:t>продажем</a:t>
            </a:r>
            <a:r>
              <a:rPr lang="ru-RU" dirty="0"/>
              <a:t> (</a:t>
            </a:r>
            <a:r>
              <a:rPr lang="ru-RU" dirty="0" err="1"/>
              <a:t>відпуском</a:t>
            </a:r>
            <a:r>
              <a:rPr lang="ru-RU" dirty="0"/>
              <a:t>), </a:t>
            </a:r>
            <a:r>
              <a:rPr lang="ru-RU" dirty="0" err="1"/>
              <a:t>перевезенням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застосуванням</a:t>
            </a:r>
            <a:r>
              <a:rPr lang="ru-RU" dirty="0"/>
              <a:t> у </a:t>
            </a:r>
            <a:r>
              <a:rPr lang="ru-RU" dirty="0" err="1"/>
              <a:t>виробництві</a:t>
            </a:r>
            <a:r>
              <a:rPr lang="ru-RU" dirty="0"/>
              <a:t> </a:t>
            </a:r>
            <a:r>
              <a:rPr lang="ru-RU" dirty="0" err="1"/>
              <a:t>цінностей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йому</a:t>
            </a:r>
            <a:r>
              <a:rPr lang="ru-RU" dirty="0"/>
              <a:t> </a:t>
            </a:r>
            <a:r>
              <a:rPr lang="ru-RU" dirty="0" err="1"/>
              <a:t>передані</a:t>
            </a:r>
            <a:endParaRPr lang="ru-RU" dirty="0"/>
          </a:p>
          <a:p>
            <a:r>
              <a:rPr lang="ru-RU" dirty="0"/>
              <a:t>посада </a:t>
            </a:r>
            <a:r>
              <a:rPr lang="ru-RU" dirty="0" err="1"/>
              <a:t>або</a:t>
            </a:r>
            <a:r>
              <a:rPr lang="ru-RU" dirty="0"/>
              <a:t> робота </a:t>
            </a:r>
            <a:r>
              <a:rPr lang="ru-RU" dirty="0" err="1"/>
              <a:t>працівника</a:t>
            </a:r>
            <a:r>
              <a:rPr lang="ru-RU" dirty="0"/>
              <a:t> входить до </a:t>
            </a:r>
            <a:r>
              <a:rPr lang="ru-RU" dirty="0" err="1" smtClean="0"/>
              <a:t>переліку</a:t>
            </a:r>
            <a:r>
              <a:rPr lang="ru-RU" dirty="0" smtClean="0"/>
              <a:t>, </a:t>
            </a:r>
            <a:r>
              <a:rPr lang="ru-RU" dirty="0" err="1"/>
              <a:t>затвердженого</a:t>
            </a:r>
            <a:r>
              <a:rPr lang="ru-RU" dirty="0"/>
              <a:t> в порядку,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визначає</a:t>
            </a:r>
            <a:r>
              <a:rPr lang="ru-RU" dirty="0"/>
              <a:t> КМУ </a:t>
            </a:r>
            <a:r>
              <a:rPr lang="ru-RU" dirty="0" smtClean="0"/>
              <a:t>(</a:t>
            </a:r>
            <a:r>
              <a:rPr lang="ru-RU" sz="2200" dirty="0" err="1" smtClean="0">
                <a:solidFill>
                  <a:srgbClr val="FF0000"/>
                </a:solidFill>
              </a:rPr>
              <a:t>затв</a:t>
            </a:r>
            <a:r>
              <a:rPr lang="ru-RU" sz="2200" dirty="0" smtClean="0">
                <a:solidFill>
                  <a:srgbClr val="FF0000"/>
                </a:solidFill>
              </a:rPr>
              <a:t>. </a:t>
            </a:r>
            <a:r>
              <a:rPr lang="ru-RU" sz="2200" dirty="0" err="1" smtClean="0">
                <a:solidFill>
                  <a:srgbClr val="FF0000"/>
                </a:solidFill>
              </a:rPr>
              <a:t>Держкомітетом</a:t>
            </a:r>
            <a:r>
              <a:rPr lang="ru-RU" sz="2200" dirty="0" smtClean="0">
                <a:solidFill>
                  <a:srgbClr val="FF0000"/>
                </a:solidFill>
              </a:rPr>
              <a:t> </a:t>
            </a:r>
            <a:r>
              <a:rPr lang="ru-RU" sz="2200" dirty="0">
                <a:solidFill>
                  <a:srgbClr val="FF0000"/>
                </a:solidFill>
              </a:rPr>
              <a:t>Ради </a:t>
            </a:r>
            <a:r>
              <a:rPr lang="ru-RU" sz="2200" dirty="0" err="1">
                <a:solidFill>
                  <a:srgbClr val="FF0000"/>
                </a:solidFill>
              </a:rPr>
              <a:t>Міністрів</a:t>
            </a:r>
            <a:r>
              <a:rPr lang="ru-RU" sz="2200" dirty="0">
                <a:solidFill>
                  <a:srgbClr val="FF0000"/>
                </a:solidFill>
              </a:rPr>
              <a:t> СРСР з </a:t>
            </a:r>
            <a:r>
              <a:rPr lang="ru-RU" sz="2200" dirty="0" err="1">
                <a:solidFill>
                  <a:srgbClr val="FF0000"/>
                </a:solidFill>
              </a:rPr>
              <a:t>питань</a:t>
            </a:r>
            <a:r>
              <a:rPr lang="ru-RU" sz="2200" dirty="0">
                <a:solidFill>
                  <a:srgbClr val="FF0000"/>
                </a:solidFill>
              </a:rPr>
              <a:t> </a:t>
            </a:r>
            <a:r>
              <a:rPr lang="ru-RU" sz="2200" dirty="0" err="1">
                <a:solidFill>
                  <a:srgbClr val="FF0000"/>
                </a:solidFill>
              </a:rPr>
              <a:t>праці</a:t>
            </a:r>
            <a:r>
              <a:rPr lang="ru-RU" sz="2200" dirty="0">
                <a:solidFill>
                  <a:srgbClr val="FF0000"/>
                </a:solidFill>
              </a:rPr>
              <a:t> та </a:t>
            </a:r>
            <a:r>
              <a:rPr lang="ru-RU" sz="2200" dirty="0" err="1">
                <a:solidFill>
                  <a:srgbClr val="FF0000"/>
                </a:solidFill>
              </a:rPr>
              <a:t>соціальних</a:t>
            </a:r>
            <a:r>
              <a:rPr lang="ru-RU" sz="2200" dirty="0">
                <a:solidFill>
                  <a:srgbClr val="FF0000"/>
                </a:solidFill>
              </a:rPr>
              <a:t> </a:t>
            </a:r>
            <a:r>
              <a:rPr lang="ru-RU" sz="2200" dirty="0" err="1">
                <a:solidFill>
                  <a:srgbClr val="FF0000"/>
                </a:solidFill>
              </a:rPr>
              <a:t>питань</a:t>
            </a:r>
            <a:r>
              <a:rPr lang="ru-RU" sz="2200" dirty="0">
                <a:solidFill>
                  <a:srgbClr val="FF0000"/>
                </a:solidFill>
              </a:rPr>
              <a:t> </a:t>
            </a:r>
            <a:r>
              <a:rPr lang="ru-RU" sz="2200" dirty="0" err="1">
                <a:solidFill>
                  <a:srgbClr val="FF0000"/>
                </a:solidFill>
              </a:rPr>
              <a:t>постановою</a:t>
            </a:r>
            <a:r>
              <a:rPr lang="ru-RU" sz="2200" dirty="0">
                <a:solidFill>
                  <a:srgbClr val="FF0000"/>
                </a:solidFill>
              </a:rPr>
              <a:t> </a:t>
            </a:r>
            <a:r>
              <a:rPr lang="ru-RU" sz="2200" dirty="0" err="1">
                <a:solidFill>
                  <a:srgbClr val="FF0000"/>
                </a:solidFill>
              </a:rPr>
              <a:t>від</a:t>
            </a:r>
            <a:r>
              <a:rPr lang="ru-RU" sz="2200" dirty="0">
                <a:solidFill>
                  <a:srgbClr val="FF0000"/>
                </a:solidFill>
              </a:rPr>
              <a:t> 28.12.1977 № </a:t>
            </a:r>
            <a:r>
              <a:rPr lang="ru-RU" sz="2200" dirty="0" smtClean="0">
                <a:solidFill>
                  <a:srgbClr val="FF0000"/>
                </a:solidFill>
              </a:rPr>
              <a:t>447/24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215642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Матеріальна відповідальність медичних та фармацевтичних працівників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9972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933528"/>
          </a:xfrm>
        </p:spPr>
        <p:txBody>
          <a:bodyPr>
            <a:normAutofit/>
          </a:bodyPr>
          <a:lstStyle/>
          <a:p>
            <a:r>
              <a:rPr lang="ru-RU" dirty="0" err="1">
                <a:hlinkClick r:id="rId2"/>
              </a:rPr>
              <a:t>Договір</a:t>
            </a:r>
            <a:r>
              <a:rPr lang="ru-RU" dirty="0">
                <a:hlinkClick r:id="rId2"/>
              </a:rPr>
              <a:t> про </a:t>
            </a:r>
            <a:r>
              <a:rPr lang="ru-RU" dirty="0" err="1">
                <a:hlinkClick r:id="rId2"/>
              </a:rPr>
              <a:t>повну</a:t>
            </a:r>
            <a:r>
              <a:rPr lang="ru-RU" dirty="0">
                <a:hlinkClick r:id="rId2"/>
              </a:rPr>
              <a:t> </a:t>
            </a:r>
            <a:r>
              <a:rPr lang="ru-RU" dirty="0" err="1">
                <a:hlinkClick r:id="rId2"/>
              </a:rPr>
              <a:t>матеріальну</a:t>
            </a:r>
            <a:r>
              <a:rPr lang="ru-RU" dirty="0">
                <a:hlinkClick r:id="rId2"/>
              </a:rPr>
              <a:t> </a:t>
            </a:r>
            <a:r>
              <a:rPr lang="ru-RU" dirty="0" err="1">
                <a:hlinkClick r:id="rId2"/>
              </a:rPr>
              <a:t>відповідальність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укладати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з </a:t>
            </a:r>
            <a:r>
              <a:rPr lang="ru-RU" dirty="0" err="1"/>
              <a:t>працівниками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 </a:t>
            </a:r>
            <a:r>
              <a:rPr lang="ru-RU" b="1" dirty="0" err="1"/>
              <a:t>обіймають</a:t>
            </a:r>
            <a:r>
              <a:rPr lang="ru-RU" b="1" dirty="0"/>
              <a:t> посади і </a:t>
            </a:r>
            <a:r>
              <a:rPr lang="ru-RU" b="1" dirty="0" err="1"/>
              <a:t>виконують</a:t>
            </a:r>
            <a:r>
              <a:rPr lang="ru-RU" b="1" dirty="0"/>
              <a:t> </a:t>
            </a:r>
            <a:r>
              <a:rPr lang="ru-RU" b="1" dirty="0" err="1"/>
              <a:t>роботи</a:t>
            </a:r>
            <a:r>
              <a:rPr lang="ru-RU" dirty="0"/>
              <a:t>, </a:t>
            </a:r>
            <a:r>
              <a:rPr lang="ru-RU" dirty="0" err="1"/>
              <a:t>передбачені</a:t>
            </a:r>
            <a:r>
              <a:rPr lang="ru-RU" dirty="0"/>
              <a:t> </a:t>
            </a:r>
            <a:r>
              <a:rPr lang="ru-RU" dirty="0" err="1">
                <a:hlinkClick r:id="rId3"/>
              </a:rPr>
              <a:t>Переліком</a:t>
            </a:r>
            <a:r>
              <a:rPr lang="ru-RU" dirty="0">
                <a:hlinkClick r:id="rId3"/>
              </a:rPr>
              <a:t> № 447</a:t>
            </a:r>
            <a:r>
              <a:rPr lang="ru-RU"/>
              <a:t>. </a:t>
            </a:r>
            <a:r>
              <a:rPr lang="ru-RU" smtClean="0"/>
              <a:t>Якщо </a:t>
            </a:r>
            <a:r>
              <a:rPr lang="ru-RU" dirty="0"/>
              <a:t>до </a:t>
            </a:r>
            <a:r>
              <a:rPr lang="ru-RU" dirty="0" err="1"/>
              <a:t>трудових</a:t>
            </a:r>
            <a:r>
              <a:rPr lang="ru-RU" dirty="0"/>
              <a:t> </a:t>
            </a:r>
            <a:r>
              <a:rPr lang="ru-RU" dirty="0" err="1"/>
              <a:t>обов’язків</a:t>
            </a:r>
            <a:r>
              <a:rPr lang="ru-RU" dirty="0"/>
              <a:t> </a:t>
            </a:r>
            <a:r>
              <a:rPr lang="ru-RU" dirty="0" err="1"/>
              <a:t>працівника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не належать, то </a:t>
            </a:r>
            <a:r>
              <a:rPr lang="ru-RU" dirty="0" err="1"/>
              <a:t>укладення</a:t>
            </a:r>
            <a:r>
              <a:rPr lang="ru-RU" dirty="0"/>
              <a:t> </a:t>
            </a:r>
            <a:r>
              <a:rPr lang="ru-RU" dirty="0">
                <a:hlinkClick r:id="rId2"/>
              </a:rPr>
              <a:t>договору про </a:t>
            </a:r>
            <a:r>
              <a:rPr lang="ru-RU" dirty="0" err="1">
                <a:hlinkClick r:id="rId2"/>
              </a:rPr>
              <a:t>повну</a:t>
            </a:r>
            <a:r>
              <a:rPr lang="ru-RU" dirty="0">
                <a:hlinkClick r:id="rId2"/>
              </a:rPr>
              <a:t> </a:t>
            </a:r>
            <a:r>
              <a:rPr lang="ru-RU" dirty="0" err="1">
                <a:hlinkClick r:id="rId2"/>
              </a:rPr>
              <a:t>матвідповідальність</a:t>
            </a:r>
            <a:r>
              <a:rPr lang="ru-RU" dirty="0"/>
              <a:t> </a:t>
            </a:r>
            <a:r>
              <a:rPr lang="ru-RU" dirty="0" err="1"/>
              <a:t>суперечитиме</a:t>
            </a:r>
            <a:r>
              <a:rPr lang="ru-RU" dirty="0"/>
              <a:t> </a:t>
            </a:r>
            <a:r>
              <a:rPr lang="ru-RU" dirty="0" err="1"/>
              <a:t>законодавству</a:t>
            </a:r>
            <a:r>
              <a:rPr lang="ru-RU" dirty="0"/>
              <a:t>, </a:t>
            </a:r>
            <a:r>
              <a:rPr lang="ru-RU" dirty="0" err="1"/>
              <a:t>навіть</a:t>
            </a:r>
            <a:r>
              <a:rPr lang="ru-RU" dirty="0"/>
              <a:t> коли посада, яку </a:t>
            </a:r>
            <a:r>
              <a:rPr lang="ru-RU" dirty="0" err="1"/>
              <a:t>обіймає</a:t>
            </a:r>
            <a:r>
              <a:rPr lang="ru-RU" dirty="0"/>
              <a:t> </a:t>
            </a:r>
            <a:r>
              <a:rPr lang="ru-RU" dirty="0" err="1"/>
              <a:t>працівник</a:t>
            </a:r>
            <a:r>
              <a:rPr lang="ru-RU" dirty="0"/>
              <a:t>, </a:t>
            </a:r>
            <a:r>
              <a:rPr lang="ru-RU" dirty="0" err="1"/>
              <a:t>або</a:t>
            </a:r>
            <a:r>
              <a:rPr lang="ru-RU" dirty="0"/>
              <a:t> робота, яку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виконує</a:t>
            </a:r>
            <a:r>
              <a:rPr lang="ru-RU" dirty="0"/>
              <a:t>,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зазначена</a:t>
            </a:r>
            <a:r>
              <a:rPr lang="ru-RU" dirty="0"/>
              <a:t> в </a:t>
            </a:r>
            <a:r>
              <a:rPr lang="ru-RU" dirty="0" err="1"/>
              <a:t>Переліку</a:t>
            </a:r>
            <a:r>
              <a:rPr lang="ru-RU" dirty="0"/>
              <a:t> № 447. </a:t>
            </a:r>
            <a:r>
              <a:rPr lang="ru-RU" dirty="0" err="1"/>
              <a:t>Таку</a:t>
            </a:r>
            <a:r>
              <a:rPr lang="ru-RU" dirty="0"/>
              <a:t> </a:t>
            </a:r>
            <a:r>
              <a:rPr lang="ru-RU" dirty="0" err="1"/>
              <a:t>позицію</a:t>
            </a:r>
            <a:r>
              <a:rPr lang="ru-RU" dirty="0"/>
              <a:t> </a:t>
            </a:r>
            <a:r>
              <a:rPr lang="ru-RU" dirty="0" err="1"/>
              <a:t>висловило</a:t>
            </a:r>
            <a:r>
              <a:rPr lang="ru-RU" dirty="0"/>
              <a:t> </a:t>
            </a:r>
            <a:r>
              <a:rPr lang="ru-RU" dirty="0" err="1"/>
              <a:t>Мінпраці</a:t>
            </a:r>
            <a:r>
              <a:rPr lang="ru-RU" dirty="0"/>
              <a:t> в </a:t>
            </a:r>
            <a:r>
              <a:rPr lang="ru-RU" dirty="0" err="1">
                <a:hlinkClick r:id="rId4"/>
              </a:rPr>
              <a:t>листі</a:t>
            </a:r>
            <a:r>
              <a:rPr lang="ru-RU" dirty="0">
                <a:hlinkClick r:id="rId4"/>
              </a:rPr>
              <a:t> </a:t>
            </a:r>
            <a:r>
              <a:rPr lang="ru-RU" dirty="0" err="1">
                <a:hlinkClick r:id="rId4"/>
              </a:rPr>
              <a:t>від</a:t>
            </a:r>
            <a:r>
              <a:rPr lang="ru-RU" dirty="0">
                <a:hlinkClick r:id="rId4"/>
              </a:rPr>
              <a:t> 27.05.2008 № 146/06/186-88</a:t>
            </a:r>
            <a:r>
              <a:rPr lang="ru-RU" dirty="0" smtClean="0"/>
              <a:t>.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215642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Матеріальна відповідальність медичних та фармацевтичних працівників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6686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933528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КЗпП</a:t>
            </a:r>
            <a:r>
              <a:rPr lang="ru-RU" dirty="0"/>
              <a:t> і </a:t>
            </a:r>
            <a:r>
              <a:rPr lang="ru-RU" dirty="0" err="1"/>
              <a:t>Перелік</a:t>
            </a:r>
            <a:r>
              <a:rPr lang="ru-RU" dirty="0"/>
              <a:t> </a:t>
            </a:r>
            <a:r>
              <a:rPr lang="ru-RU" dirty="0" err="1"/>
              <a:t>ухвалили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за </a:t>
            </a:r>
            <a:r>
              <a:rPr lang="ru-RU" dirty="0" err="1"/>
              <a:t>радянських</a:t>
            </a:r>
            <a:r>
              <a:rPr lang="ru-RU" dirty="0"/>
              <a:t> </a:t>
            </a:r>
            <a:r>
              <a:rPr lang="ru-RU" dirty="0" err="1"/>
              <a:t>часів</a:t>
            </a:r>
            <a:r>
              <a:rPr lang="ru-RU" dirty="0"/>
              <a:t>, а тому вони не </a:t>
            </a:r>
            <a:r>
              <a:rPr lang="ru-RU" dirty="0" err="1"/>
              <a:t>зовсім</a:t>
            </a:r>
            <a:r>
              <a:rPr lang="ru-RU" dirty="0"/>
              <a:t> </a:t>
            </a:r>
            <a:r>
              <a:rPr lang="ru-RU" dirty="0" err="1"/>
              <a:t>відповідають</a:t>
            </a:r>
            <a:r>
              <a:rPr lang="ru-RU" dirty="0"/>
              <a:t> потребам </a:t>
            </a:r>
            <a:r>
              <a:rPr lang="ru-RU" dirty="0" err="1"/>
              <a:t>сучасного</a:t>
            </a:r>
            <a:r>
              <a:rPr lang="ru-RU" dirty="0"/>
              <a:t> ринку </a:t>
            </a:r>
            <a:r>
              <a:rPr lang="ru-RU" dirty="0" err="1"/>
              <a:t>праці</a:t>
            </a:r>
            <a:r>
              <a:rPr lang="ru-RU" dirty="0"/>
              <a:t>. Попри те </a:t>
            </a:r>
            <a:r>
              <a:rPr lang="ru-RU" dirty="0" err="1"/>
              <a:t>найактуальніші</a:t>
            </a:r>
            <a:r>
              <a:rPr lang="ru-RU" dirty="0"/>
              <a:t> для закладу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 — </a:t>
            </a:r>
            <a:r>
              <a:rPr lang="ru-RU" b="1" dirty="0"/>
              <a:t>посади з </a:t>
            </a:r>
            <a:r>
              <a:rPr lang="ru-RU" dirty="0" err="1"/>
              <a:t>П</a:t>
            </a:r>
            <a:r>
              <a:rPr lang="ru-RU" b="1" dirty="0" err="1"/>
              <a:t>ерелік</a:t>
            </a:r>
            <a:r>
              <a:rPr lang="ru-RU" dirty="0" err="1"/>
              <a:t>у</a:t>
            </a:r>
            <a:r>
              <a:rPr lang="ru-RU" dirty="0"/>
              <a:t>, як-от:</a:t>
            </a:r>
          </a:p>
          <a:p>
            <a:r>
              <a:rPr lang="ru-RU" dirty="0" err="1"/>
              <a:t>завідувач</a:t>
            </a:r>
            <a:r>
              <a:rPr lang="ru-RU" dirty="0"/>
              <a:t> </a:t>
            </a:r>
            <a:r>
              <a:rPr lang="ru-RU" dirty="0" err="1"/>
              <a:t>каси</a:t>
            </a:r>
            <a:r>
              <a:rPr lang="ru-RU" dirty="0"/>
              <a:t> та </a:t>
            </a:r>
            <a:r>
              <a:rPr lang="ru-RU" dirty="0" err="1"/>
              <a:t>його</a:t>
            </a:r>
            <a:r>
              <a:rPr lang="ru-RU" dirty="0"/>
              <a:t> заступники</a:t>
            </a:r>
          </a:p>
          <a:p>
            <a:r>
              <a:rPr lang="ru-RU" dirty="0" err="1"/>
              <a:t>завідувач</a:t>
            </a:r>
            <a:r>
              <a:rPr lang="ru-RU" dirty="0"/>
              <a:t> складу та </a:t>
            </a:r>
            <a:r>
              <a:rPr lang="ru-RU" dirty="0" err="1"/>
              <a:t>його</a:t>
            </a:r>
            <a:r>
              <a:rPr lang="ru-RU" dirty="0"/>
              <a:t> заступники</a:t>
            </a:r>
          </a:p>
          <a:p>
            <a:r>
              <a:rPr lang="ru-RU" dirty="0" err="1"/>
              <a:t>завідувач</a:t>
            </a:r>
            <a:r>
              <a:rPr lang="ru-RU" dirty="0"/>
              <a:t> аптечного закладу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відділу</a:t>
            </a:r>
            <a:r>
              <a:rPr lang="ru-RU" dirty="0"/>
              <a:t> аптечного закладу та </a:t>
            </a:r>
            <a:r>
              <a:rPr lang="ru-RU" dirty="0" err="1"/>
              <a:t>їхні</a:t>
            </a:r>
            <a:r>
              <a:rPr lang="ru-RU" dirty="0"/>
              <a:t> заступники</a:t>
            </a:r>
          </a:p>
          <a:p>
            <a:r>
              <a:rPr lang="ru-RU" dirty="0" err="1"/>
              <a:t>завідувач</a:t>
            </a:r>
            <a:r>
              <a:rPr lang="ru-RU" dirty="0"/>
              <a:t> аптечного пункту </a:t>
            </a:r>
            <a:r>
              <a:rPr lang="ru-RU" dirty="0" err="1"/>
              <a:t>першої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endParaRPr lang="ru-RU" dirty="0"/>
          </a:p>
          <a:p>
            <a:r>
              <a:rPr lang="ru-RU" dirty="0"/>
              <a:t>фармацевт</a:t>
            </a:r>
          </a:p>
          <a:p>
            <a:r>
              <a:rPr lang="ru-RU" dirty="0" err="1">
                <a:hlinkClick r:id="rId2" action="ppaction://hlinkfile"/>
              </a:rPr>
              <a:t>старша</a:t>
            </a:r>
            <a:r>
              <a:rPr lang="ru-RU" dirty="0">
                <a:hlinkClick r:id="rId2" action="ppaction://hlinkfile"/>
              </a:rPr>
              <a:t> </a:t>
            </a:r>
            <a:r>
              <a:rPr lang="ru-RU" dirty="0" err="1">
                <a:hlinkClick r:id="rId2" action="ppaction://hlinkfile"/>
              </a:rPr>
              <a:t>медична</a:t>
            </a:r>
            <a:r>
              <a:rPr lang="ru-RU" dirty="0">
                <a:hlinkClick r:id="rId2" action="ppaction://hlinkfile"/>
              </a:rPr>
              <a:t> сестра структурного </a:t>
            </a:r>
            <a:r>
              <a:rPr lang="ru-RU" dirty="0" err="1" smtClean="0">
                <a:hlinkClick r:id="rId2" action="ppaction://hlinkfile"/>
              </a:rPr>
              <a:t>підрозділу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215642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Матеріальна відповідальність медичних та фармацевтичних працівників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0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9335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Договір</a:t>
            </a:r>
            <a:r>
              <a:rPr lang="ru-RU" dirty="0"/>
              <a:t> про </a:t>
            </a:r>
            <a:r>
              <a:rPr lang="ru-RU" dirty="0" err="1"/>
              <a:t>повну</a:t>
            </a:r>
            <a:r>
              <a:rPr lang="ru-RU" dirty="0"/>
              <a:t> </a:t>
            </a:r>
            <a:r>
              <a:rPr lang="ru-RU" dirty="0" err="1"/>
              <a:t>матеріальну</a:t>
            </a:r>
            <a:r>
              <a:rPr lang="ru-RU" dirty="0"/>
              <a:t> </a:t>
            </a:r>
            <a:r>
              <a:rPr lang="ru-RU" dirty="0" err="1"/>
              <a:t>відповідальність</a:t>
            </a:r>
            <a:r>
              <a:rPr lang="ru-RU" dirty="0"/>
              <a:t> </a:t>
            </a:r>
            <a:r>
              <a:rPr lang="ru-RU" dirty="0" err="1"/>
              <a:t>маєте</a:t>
            </a:r>
            <a:r>
              <a:rPr lang="ru-RU" dirty="0"/>
              <a:t> право </a:t>
            </a:r>
            <a:r>
              <a:rPr lang="ru-RU" dirty="0" err="1"/>
              <a:t>укладати</a:t>
            </a:r>
            <a:r>
              <a:rPr lang="ru-RU" dirty="0"/>
              <a:t> з </a:t>
            </a:r>
            <a:r>
              <a:rPr lang="ru-RU" dirty="0" err="1"/>
              <a:t>працівником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:</a:t>
            </a:r>
          </a:p>
          <a:p>
            <a:r>
              <a:rPr lang="ru-RU" dirty="0" err="1"/>
              <a:t>обіймає</a:t>
            </a:r>
            <a:r>
              <a:rPr lang="ru-RU" dirty="0"/>
              <a:t> посаду, яку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dirty="0" err="1"/>
              <a:t>Перелік</a:t>
            </a:r>
            <a:endParaRPr lang="ru-RU" dirty="0"/>
          </a:p>
          <a:p>
            <a:r>
              <a:rPr lang="ru-RU" dirty="0" err="1"/>
              <a:t>виконує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, </a:t>
            </a:r>
            <a:r>
              <a:rPr lang="ru-RU" dirty="0" err="1"/>
              <a:t>безпосередньо</a:t>
            </a:r>
            <a:r>
              <a:rPr lang="ru-RU" dirty="0"/>
              <a:t> </a:t>
            </a:r>
            <a:r>
              <a:rPr lang="ru-RU" dirty="0" err="1"/>
              <a:t>пов’язані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зберіганням</a:t>
            </a:r>
            <a:r>
              <a:rPr lang="ru-RU" dirty="0"/>
              <a:t>, </a:t>
            </a:r>
            <a:r>
              <a:rPr lang="ru-RU" dirty="0" err="1"/>
              <a:t>обробкою</a:t>
            </a:r>
            <a:r>
              <a:rPr lang="ru-RU" dirty="0"/>
              <a:t>, </a:t>
            </a:r>
            <a:r>
              <a:rPr lang="ru-RU" dirty="0" err="1"/>
              <a:t>продажем</a:t>
            </a:r>
            <a:r>
              <a:rPr lang="ru-RU" dirty="0"/>
              <a:t> (</a:t>
            </a:r>
            <a:r>
              <a:rPr lang="ru-RU" dirty="0" err="1"/>
              <a:t>відпуском</a:t>
            </a:r>
            <a:r>
              <a:rPr lang="ru-RU" dirty="0"/>
              <a:t>), </a:t>
            </a:r>
            <a:r>
              <a:rPr lang="ru-RU" dirty="0" err="1"/>
              <a:t>перевезенням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застосуванням</a:t>
            </a:r>
            <a:r>
              <a:rPr lang="ru-RU" dirty="0"/>
              <a:t> у </a:t>
            </a:r>
            <a:r>
              <a:rPr lang="ru-RU" dirty="0" err="1"/>
              <a:t>виробництві</a:t>
            </a:r>
            <a:r>
              <a:rPr lang="ru-RU" dirty="0"/>
              <a:t> </a:t>
            </a:r>
            <a:r>
              <a:rPr lang="ru-RU" dirty="0" err="1"/>
              <a:t>цінностей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йому</a:t>
            </a:r>
            <a:r>
              <a:rPr lang="ru-RU" dirty="0"/>
              <a:t> </a:t>
            </a:r>
            <a:r>
              <a:rPr lang="ru-RU" dirty="0" err="1"/>
              <a:t>передані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215642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Матеріальна відповідальність медичних та фармацевтичних працівників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617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933528"/>
          </a:xfrm>
        </p:spPr>
        <p:txBody>
          <a:bodyPr>
            <a:normAutofit/>
          </a:bodyPr>
          <a:lstStyle/>
          <a:p>
            <a:r>
              <a:rPr lang="ru-RU" dirty="0" err="1"/>
              <a:t>Основним</a:t>
            </a:r>
            <a:r>
              <a:rPr lang="ru-RU" dirty="0"/>
              <a:t> видом </a:t>
            </a:r>
            <a:r>
              <a:rPr lang="ru-RU" dirty="0" err="1"/>
              <a:t>матеріальної</a:t>
            </a:r>
            <a:r>
              <a:rPr lang="ru-RU" dirty="0"/>
              <a:t> </a:t>
            </a:r>
            <a:r>
              <a:rPr lang="ru-RU" dirty="0" err="1"/>
              <a:t>відповідальності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 є </a:t>
            </a:r>
            <a:r>
              <a:rPr lang="ru-RU" b="1" dirty="0" err="1"/>
              <a:t>обмежена</a:t>
            </a:r>
            <a:r>
              <a:rPr lang="ru-RU" b="1" dirty="0"/>
              <a:t> </a:t>
            </a:r>
            <a:r>
              <a:rPr lang="ru-RU" b="1" dirty="0" err="1"/>
              <a:t>матеріальна</a:t>
            </a:r>
            <a:r>
              <a:rPr lang="ru-RU" b="1" dirty="0"/>
              <a:t> </a:t>
            </a:r>
            <a:r>
              <a:rPr lang="ru-RU" b="1" dirty="0" err="1"/>
              <a:t>відповідальність</a:t>
            </a:r>
            <a:r>
              <a:rPr lang="ru-RU" dirty="0"/>
              <a:t>. Лише в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застосовують</a:t>
            </a:r>
            <a:r>
              <a:rPr lang="ru-RU" dirty="0"/>
              <a:t> </a:t>
            </a:r>
            <a:r>
              <a:rPr lang="ru-RU" dirty="0" err="1"/>
              <a:t>повну</a:t>
            </a:r>
            <a:r>
              <a:rPr lang="ru-RU" dirty="0"/>
              <a:t> </a:t>
            </a:r>
            <a:r>
              <a:rPr lang="ru-RU" dirty="0" err="1">
                <a:hlinkClick r:id="rId2"/>
              </a:rPr>
              <a:t>матеріальну</a:t>
            </a:r>
            <a:r>
              <a:rPr lang="ru-RU" dirty="0">
                <a:hlinkClick r:id="rId2"/>
              </a:rPr>
              <a:t> </a:t>
            </a:r>
            <a:r>
              <a:rPr lang="ru-RU" dirty="0" err="1">
                <a:hlinkClick r:id="rId2"/>
              </a:rPr>
              <a:t>відповідальність</a:t>
            </a:r>
            <a:r>
              <a:rPr lang="ru-RU" dirty="0"/>
              <a:t>.</a:t>
            </a:r>
          </a:p>
          <a:p>
            <a:r>
              <a:rPr lang="ru-RU" dirty="0" err="1"/>
              <a:t>Випадки</a:t>
            </a:r>
            <a:r>
              <a:rPr lang="ru-RU" dirty="0"/>
              <a:t> </a:t>
            </a:r>
            <a:r>
              <a:rPr lang="ru-RU" dirty="0" err="1"/>
              <a:t>покладення</a:t>
            </a:r>
            <a:r>
              <a:rPr lang="ru-RU" dirty="0"/>
              <a:t> на </a:t>
            </a:r>
            <a:r>
              <a:rPr lang="ru-RU" dirty="0" err="1"/>
              <a:t>працівника</a:t>
            </a:r>
            <a:r>
              <a:rPr lang="ru-RU" dirty="0"/>
              <a:t> </a:t>
            </a:r>
            <a:r>
              <a:rPr lang="ru-RU" b="1" dirty="0" err="1"/>
              <a:t>повної</a:t>
            </a:r>
            <a:r>
              <a:rPr lang="ru-RU" b="1" dirty="0"/>
              <a:t> </a:t>
            </a:r>
            <a:r>
              <a:rPr lang="ru-RU" b="1" dirty="0" err="1"/>
              <a:t>матеріальної</a:t>
            </a:r>
            <a:r>
              <a:rPr lang="ru-RU" b="1" dirty="0"/>
              <a:t> </a:t>
            </a:r>
            <a:r>
              <a:rPr lang="ru-RU" b="1" dirty="0" err="1"/>
              <a:t>відповідальності</a:t>
            </a:r>
            <a:r>
              <a:rPr lang="ru-RU" dirty="0"/>
              <a:t> </a:t>
            </a:r>
            <a:r>
              <a:rPr lang="ru-RU" dirty="0" err="1"/>
              <a:t>визначено</a:t>
            </a:r>
            <a:r>
              <a:rPr lang="ru-RU" dirty="0"/>
              <a:t> </a:t>
            </a:r>
            <a:r>
              <a:rPr lang="ru-RU" dirty="0" err="1">
                <a:hlinkClick r:id="rId3"/>
              </a:rPr>
              <a:t>статтею</a:t>
            </a:r>
            <a:r>
              <a:rPr lang="ru-RU" dirty="0">
                <a:hlinkClick r:id="rId3"/>
              </a:rPr>
              <a:t> 134 </a:t>
            </a:r>
            <a:r>
              <a:rPr lang="ru-RU" dirty="0" err="1">
                <a:hlinkClick r:id="rId3"/>
              </a:rPr>
              <a:t>КЗпП</a:t>
            </a:r>
            <a:r>
              <a:rPr lang="ru-RU" dirty="0"/>
              <a:t>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5576" y="215642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Матеріальна відповідальність медичних та фармацевтичних працівників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349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395536" y="1447800"/>
            <a:ext cx="8496944" cy="493352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b="1" dirty="0" err="1" smtClean="0">
                <a:solidFill>
                  <a:srgbClr val="FF0000"/>
                </a:solidFill>
              </a:rPr>
              <a:t>Працівники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несуть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матеріальну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відповідальність</a:t>
            </a:r>
            <a:r>
              <a:rPr lang="ru-RU" b="1" dirty="0">
                <a:solidFill>
                  <a:srgbClr val="FF0000"/>
                </a:solidFill>
              </a:rPr>
              <a:t> у </a:t>
            </a:r>
            <a:r>
              <a:rPr lang="ru-RU" b="1" dirty="0" err="1">
                <a:solidFill>
                  <a:srgbClr val="FF0000"/>
                </a:solidFill>
              </a:rPr>
              <a:t>повному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розмірі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шкоди</a:t>
            </a:r>
            <a:r>
              <a:rPr lang="ru-RU" b="1" dirty="0">
                <a:solidFill>
                  <a:srgbClr val="FF0000"/>
                </a:solidFill>
              </a:rPr>
              <a:t>, </a:t>
            </a:r>
            <a:r>
              <a:rPr lang="ru-RU" b="1" dirty="0" err="1">
                <a:solidFill>
                  <a:srgbClr val="FF0000"/>
                </a:solidFill>
              </a:rPr>
              <a:t>заподіяної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підприємству</a:t>
            </a:r>
            <a:r>
              <a:rPr lang="ru-RU" b="1" dirty="0">
                <a:solidFill>
                  <a:srgbClr val="FF0000"/>
                </a:solidFill>
              </a:rPr>
              <a:t> з </a:t>
            </a:r>
            <a:r>
              <a:rPr lang="ru-RU" b="1" dirty="0" err="1">
                <a:solidFill>
                  <a:srgbClr val="FF0000"/>
                </a:solidFill>
              </a:rPr>
              <a:t>їх</a:t>
            </a:r>
            <a:r>
              <a:rPr lang="ru-RU" b="1" dirty="0">
                <a:solidFill>
                  <a:srgbClr val="FF0000"/>
                </a:solidFill>
              </a:rPr>
              <a:t> вини, </a:t>
            </a:r>
            <a:r>
              <a:rPr lang="ru-RU" b="1" dirty="0" err="1">
                <a:solidFill>
                  <a:srgbClr val="FF0000"/>
                </a:solidFill>
              </a:rPr>
              <a:t>зокрема</a:t>
            </a:r>
            <a:r>
              <a:rPr lang="ru-RU" b="1" dirty="0">
                <a:solidFill>
                  <a:srgbClr val="FF0000"/>
                </a:solidFill>
              </a:rPr>
              <a:t>, у </a:t>
            </a:r>
            <a:r>
              <a:rPr lang="ru-RU" b="1" dirty="0" err="1">
                <a:solidFill>
                  <a:srgbClr val="FF0000"/>
                </a:solidFill>
              </a:rPr>
              <a:t>разі</a:t>
            </a:r>
            <a:r>
              <a:rPr lang="ru-RU" b="1" dirty="0">
                <a:solidFill>
                  <a:srgbClr val="FF0000"/>
                </a:solidFill>
              </a:rPr>
              <a:t> коли:</a:t>
            </a:r>
          </a:p>
          <a:p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працівником</a:t>
            </a:r>
            <a:r>
              <a:rPr lang="ru-RU" dirty="0"/>
              <a:t> та </a:t>
            </a:r>
            <a:r>
              <a:rPr lang="ru-RU" dirty="0" err="1"/>
              <a:t>підприємством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>
                <a:hlinkClick r:id="rId2"/>
              </a:rPr>
              <a:t>статті</a:t>
            </a:r>
            <a:r>
              <a:rPr lang="ru-RU" dirty="0">
                <a:hlinkClick r:id="rId2"/>
              </a:rPr>
              <a:t> 135-1 </a:t>
            </a:r>
            <a:r>
              <a:rPr lang="ru-RU" dirty="0" err="1">
                <a:hlinkClick r:id="rId2"/>
              </a:rPr>
              <a:t>КЗпП</a:t>
            </a:r>
            <a:r>
              <a:rPr lang="ru-RU" dirty="0"/>
              <a:t> </a:t>
            </a:r>
            <a:r>
              <a:rPr lang="ru-RU" b="1" dirty="0" err="1"/>
              <a:t>укладено</a:t>
            </a:r>
            <a:r>
              <a:rPr lang="ru-RU" b="1" dirty="0"/>
              <a:t> </a:t>
            </a:r>
            <a:r>
              <a:rPr lang="ru-RU" b="1" dirty="0" err="1"/>
              <a:t>письмовий</a:t>
            </a:r>
            <a:r>
              <a:rPr lang="ru-RU" b="1" dirty="0"/>
              <a:t> </a:t>
            </a:r>
            <a:r>
              <a:rPr lang="ru-RU" b="1" dirty="0" err="1"/>
              <a:t>договір</a:t>
            </a:r>
            <a:r>
              <a:rPr lang="ru-RU" dirty="0"/>
              <a:t> про </a:t>
            </a:r>
            <a:r>
              <a:rPr lang="ru-RU" dirty="0" err="1"/>
              <a:t>взяття</a:t>
            </a:r>
            <a:r>
              <a:rPr lang="ru-RU" dirty="0"/>
              <a:t> на себе </a:t>
            </a:r>
            <a:r>
              <a:rPr lang="ru-RU" dirty="0" err="1"/>
              <a:t>працівником</a:t>
            </a:r>
            <a:r>
              <a:rPr lang="ru-RU" dirty="0"/>
              <a:t> </a:t>
            </a:r>
            <a:r>
              <a:rPr lang="ru-RU" dirty="0" err="1"/>
              <a:t>повної</a:t>
            </a:r>
            <a:r>
              <a:rPr lang="ru-RU" dirty="0"/>
              <a:t> </a:t>
            </a:r>
            <a:r>
              <a:rPr lang="ru-RU" dirty="0" err="1"/>
              <a:t>матеріальної</a:t>
            </a:r>
            <a:r>
              <a:rPr lang="ru-RU" dirty="0"/>
              <a:t> </a:t>
            </a:r>
            <a:r>
              <a:rPr lang="ru-RU" dirty="0" err="1"/>
              <a:t>відповідальності</a:t>
            </a:r>
            <a:r>
              <a:rPr lang="ru-RU" dirty="0"/>
              <a:t> за </a:t>
            </a:r>
            <a:r>
              <a:rPr lang="ru-RU" dirty="0" err="1"/>
              <a:t>незабезпечення</a:t>
            </a:r>
            <a:r>
              <a:rPr lang="ru-RU" dirty="0"/>
              <a:t> </a:t>
            </a:r>
            <a:r>
              <a:rPr lang="ru-RU" dirty="0" err="1"/>
              <a:t>цілості</a:t>
            </a:r>
            <a:r>
              <a:rPr lang="ru-RU" dirty="0"/>
              <a:t> майна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цінностей</a:t>
            </a:r>
            <a:r>
              <a:rPr lang="ru-RU" dirty="0"/>
              <a:t>, </a:t>
            </a:r>
            <a:r>
              <a:rPr lang="ru-RU" dirty="0" err="1"/>
              <a:t>переданих</a:t>
            </a:r>
            <a:r>
              <a:rPr lang="ru-RU" dirty="0"/>
              <a:t> </a:t>
            </a:r>
            <a:r>
              <a:rPr lang="ru-RU" dirty="0" err="1"/>
              <a:t>йому</a:t>
            </a:r>
            <a:r>
              <a:rPr lang="ru-RU" dirty="0"/>
              <a:t> для </a:t>
            </a:r>
            <a:r>
              <a:rPr lang="ru-RU" dirty="0" err="1"/>
              <a:t>зберігання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з </a:t>
            </a:r>
            <a:r>
              <a:rPr lang="ru-RU" dirty="0" err="1"/>
              <a:t>іншою</a:t>
            </a:r>
            <a:r>
              <a:rPr lang="ru-RU" dirty="0"/>
              <a:t> метою;</a:t>
            </a:r>
          </a:p>
          <a:p>
            <a:r>
              <a:rPr lang="ru-RU" dirty="0" err="1"/>
              <a:t>майно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цінності</a:t>
            </a:r>
            <a:r>
              <a:rPr lang="ru-RU" dirty="0"/>
              <a:t> </a:t>
            </a:r>
            <a:r>
              <a:rPr lang="ru-RU" dirty="0" err="1"/>
              <a:t>працівник</a:t>
            </a:r>
            <a:r>
              <a:rPr lang="ru-RU" dirty="0"/>
              <a:t> </a:t>
            </a:r>
            <a:r>
              <a:rPr lang="ru-RU" dirty="0" err="1"/>
              <a:t>отримав</a:t>
            </a:r>
            <a:r>
              <a:rPr lang="ru-RU" dirty="0"/>
              <a:t> </a:t>
            </a:r>
            <a:r>
              <a:rPr lang="ru-RU" b="1" dirty="0" err="1"/>
              <a:t>під</a:t>
            </a:r>
            <a:r>
              <a:rPr lang="ru-RU" b="1" dirty="0"/>
              <a:t> </a:t>
            </a:r>
            <a:r>
              <a:rPr lang="ru-RU" b="1" dirty="0" err="1"/>
              <a:t>звіт</a:t>
            </a:r>
            <a:r>
              <a:rPr lang="ru-RU" b="1" dirty="0"/>
              <a:t> за разовою </a:t>
            </a:r>
            <a:r>
              <a:rPr lang="ru-RU" b="1" dirty="0" err="1"/>
              <a:t>довіреністю</a:t>
            </a:r>
            <a:r>
              <a:rPr lang="ru-RU" dirty="0"/>
              <a:t> </a:t>
            </a:r>
            <a:r>
              <a:rPr lang="ru-RU" dirty="0" err="1"/>
              <a:t>або</a:t>
            </a:r>
            <a:r>
              <a:rPr lang="ru-RU" dirty="0"/>
              <a:t> за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разовими</a:t>
            </a:r>
            <a:r>
              <a:rPr lang="ru-RU" dirty="0"/>
              <a:t> документами;</a:t>
            </a:r>
          </a:p>
          <a:p>
            <a:r>
              <a:rPr lang="ru-RU" dirty="0"/>
              <a:t>шкоду </a:t>
            </a:r>
            <a:r>
              <a:rPr lang="ru-RU" dirty="0" err="1"/>
              <a:t>заподіяно</a:t>
            </a:r>
            <a:r>
              <a:rPr lang="ru-RU" dirty="0"/>
              <a:t> </a:t>
            </a:r>
            <a:r>
              <a:rPr lang="ru-RU" dirty="0" err="1"/>
              <a:t>нестачею</a:t>
            </a:r>
            <a:r>
              <a:rPr lang="ru-RU" dirty="0"/>
              <a:t>, </a:t>
            </a:r>
            <a:r>
              <a:rPr lang="ru-RU" dirty="0" err="1"/>
              <a:t>умисним</a:t>
            </a:r>
            <a:r>
              <a:rPr lang="ru-RU" dirty="0"/>
              <a:t> </a:t>
            </a:r>
            <a:r>
              <a:rPr lang="ru-RU" dirty="0" err="1"/>
              <a:t>знищенням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умисним</a:t>
            </a:r>
            <a:r>
              <a:rPr lang="ru-RU" dirty="0"/>
              <a:t> </a:t>
            </a:r>
            <a:r>
              <a:rPr lang="ru-RU" dirty="0" err="1"/>
              <a:t>зіпсуттям</a:t>
            </a:r>
            <a:r>
              <a:rPr lang="ru-RU" dirty="0"/>
              <a:t> </a:t>
            </a:r>
            <a:r>
              <a:rPr lang="ru-RU" dirty="0" err="1"/>
              <a:t>матеріальних</a:t>
            </a:r>
            <a:r>
              <a:rPr lang="ru-RU" dirty="0"/>
              <a:t> </a:t>
            </a:r>
            <a:r>
              <a:rPr lang="ru-RU" dirty="0" err="1"/>
              <a:t>цінностей</a:t>
            </a:r>
            <a:r>
              <a:rPr lang="ru-RU" dirty="0"/>
              <a:t>, </a:t>
            </a:r>
            <a:r>
              <a:rPr lang="ru-RU" b="1" dirty="0" err="1"/>
              <a:t>виданих</a:t>
            </a:r>
            <a:r>
              <a:rPr lang="ru-RU" b="1" dirty="0"/>
              <a:t> </a:t>
            </a:r>
            <a:r>
              <a:rPr lang="ru-RU" b="1" dirty="0" err="1"/>
              <a:t>працівникові</a:t>
            </a:r>
            <a:r>
              <a:rPr lang="ru-RU" b="1" dirty="0"/>
              <a:t> у </a:t>
            </a:r>
            <a:r>
              <a:rPr lang="ru-RU" b="1" dirty="0" err="1"/>
              <a:t>користування</a:t>
            </a:r>
            <a:r>
              <a:rPr lang="ru-RU" dirty="0"/>
              <a:t>;</a:t>
            </a:r>
          </a:p>
          <a:p>
            <a:r>
              <a:rPr lang="ru-RU" dirty="0" err="1"/>
              <a:t>згідно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законодавством</a:t>
            </a:r>
            <a:r>
              <a:rPr lang="ru-RU" dirty="0"/>
              <a:t> на </a:t>
            </a:r>
            <a:r>
              <a:rPr lang="ru-RU" dirty="0" err="1"/>
              <a:t>працівника</a:t>
            </a:r>
            <a:r>
              <a:rPr lang="ru-RU" dirty="0"/>
              <a:t> </a:t>
            </a:r>
            <a:r>
              <a:rPr lang="ru-RU" dirty="0" err="1"/>
              <a:t>покладено</a:t>
            </a:r>
            <a:r>
              <a:rPr lang="ru-RU" dirty="0"/>
              <a:t> </a:t>
            </a:r>
            <a:r>
              <a:rPr lang="ru-RU" dirty="0" err="1"/>
              <a:t>повну</a:t>
            </a:r>
            <a:r>
              <a:rPr lang="ru-RU" dirty="0"/>
              <a:t> </a:t>
            </a:r>
            <a:r>
              <a:rPr lang="ru-RU" dirty="0" err="1"/>
              <a:t>матеріальну</a:t>
            </a:r>
            <a:r>
              <a:rPr lang="ru-RU" dirty="0"/>
              <a:t> </a:t>
            </a:r>
            <a:r>
              <a:rPr lang="ru-RU" dirty="0" err="1"/>
              <a:t>відповідальність</a:t>
            </a:r>
            <a:r>
              <a:rPr lang="ru-RU" dirty="0"/>
              <a:t> за шкоду, </a:t>
            </a:r>
            <a:r>
              <a:rPr lang="ru-RU" dirty="0" err="1"/>
              <a:t>заподіяну</a:t>
            </a:r>
            <a:r>
              <a:rPr lang="ru-RU" dirty="0"/>
              <a:t> </a:t>
            </a:r>
            <a:r>
              <a:rPr lang="ru-RU" dirty="0" err="1"/>
              <a:t>підприємству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 </a:t>
            </a:r>
            <a:r>
              <a:rPr lang="ru-RU" b="1" dirty="0" err="1"/>
              <a:t>виконання</a:t>
            </a:r>
            <a:r>
              <a:rPr lang="ru-RU" b="1" dirty="0"/>
              <a:t> </a:t>
            </a:r>
            <a:r>
              <a:rPr lang="ru-RU" b="1" dirty="0" err="1"/>
              <a:t>трудових</a:t>
            </a:r>
            <a:r>
              <a:rPr lang="ru-RU" b="1" dirty="0"/>
              <a:t> </a:t>
            </a:r>
            <a:r>
              <a:rPr lang="ru-RU" b="1" dirty="0" err="1"/>
              <a:t>обов’язків</a:t>
            </a:r>
            <a:r>
              <a:rPr lang="ru-RU" dirty="0"/>
              <a:t> </a:t>
            </a:r>
            <a:r>
              <a:rPr lang="ru-RU" dirty="0" err="1"/>
              <a:t>тощо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215642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Матеріальна відповідальність медичних та фармацевтичних працівників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0065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395536" y="1447800"/>
            <a:ext cx="8496944" cy="4933528"/>
          </a:xfrm>
        </p:spPr>
        <p:txBody>
          <a:bodyPr>
            <a:normAutofit/>
          </a:bodyPr>
          <a:lstStyle/>
          <a:p>
            <a:r>
              <a:rPr lang="ru-RU" dirty="0" smtClean="0"/>
              <a:t>Лише </a:t>
            </a:r>
            <a:r>
              <a:rPr lang="ru-RU" dirty="0"/>
              <a:t>у </a:t>
            </a:r>
            <a:r>
              <a:rPr lang="ru-RU" dirty="0" err="1"/>
              <a:t>першому</a:t>
            </a:r>
            <a:r>
              <a:rPr lang="ru-RU" dirty="0"/>
              <a:t> з </a:t>
            </a:r>
            <a:r>
              <a:rPr lang="ru-RU" dirty="0" err="1"/>
              <a:t>перелічених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</a:t>
            </a:r>
            <a:r>
              <a:rPr lang="ru-RU" dirty="0" err="1"/>
              <a:t>працівник</a:t>
            </a:r>
            <a:r>
              <a:rPr lang="ru-RU" dirty="0"/>
              <a:t> є </a:t>
            </a:r>
            <a:r>
              <a:rPr lang="ru-RU" dirty="0" err="1"/>
              <a:t>матеріально</a:t>
            </a:r>
            <a:r>
              <a:rPr lang="ru-RU" dirty="0"/>
              <a:t> </a:t>
            </a:r>
            <a:r>
              <a:rPr lang="ru-RU" dirty="0" err="1"/>
              <a:t>відповідальною</a:t>
            </a:r>
            <a:r>
              <a:rPr lang="ru-RU" dirty="0"/>
              <a:t> особою, </a:t>
            </a:r>
            <a:r>
              <a:rPr lang="ru-RU" dirty="0" err="1"/>
              <a:t>адже</a:t>
            </a:r>
            <a:r>
              <a:rPr lang="ru-RU" dirty="0"/>
              <a:t> з ним </a:t>
            </a:r>
            <a:r>
              <a:rPr lang="ru-RU" dirty="0" err="1"/>
              <a:t>укладено</a:t>
            </a:r>
            <a:r>
              <a:rPr lang="ru-RU" dirty="0"/>
              <a:t> </a:t>
            </a:r>
            <a:r>
              <a:rPr lang="ru-RU" dirty="0" err="1"/>
              <a:t>письмовий</a:t>
            </a:r>
            <a:r>
              <a:rPr lang="ru-RU" dirty="0"/>
              <a:t> </a:t>
            </a:r>
            <a:r>
              <a:rPr lang="ru-RU" dirty="0" err="1"/>
              <a:t>договір</a:t>
            </a:r>
            <a:r>
              <a:rPr lang="ru-RU" dirty="0"/>
              <a:t>. </a:t>
            </a:r>
            <a:r>
              <a:rPr lang="ru-RU" dirty="0" err="1"/>
              <a:t>Тож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матеріально</a:t>
            </a:r>
            <a:r>
              <a:rPr lang="ru-RU" dirty="0"/>
              <a:t> </a:t>
            </a:r>
            <a:r>
              <a:rPr lang="ru-RU" dirty="0" err="1"/>
              <a:t>відповідатиме</a:t>
            </a:r>
            <a:r>
              <a:rPr lang="ru-RU" dirty="0"/>
              <a:t> за </a:t>
            </a:r>
            <a:r>
              <a:rPr lang="ru-RU" dirty="0" err="1"/>
              <a:t>незабезпечення</a:t>
            </a:r>
            <a:r>
              <a:rPr lang="ru-RU" dirty="0"/>
              <a:t> </a:t>
            </a:r>
            <a:r>
              <a:rPr lang="ru-RU" dirty="0" err="1"/>
              <a:t>цілості</a:t>
            </a:r>
            <a:r>
              <a:rPr lang="ru-RU" dirty="0"/>
              <a:t> майна у </a:t>
            </a:r>
            <a:r>
              <a:rPr lang="ru-RU" dirty="0" err="1"/>
              <a:t>повному</a:t>
            </a:r>
            <a:r>
              <a:rPr lang="ru-RU" dirty="0"/>
              <a:t> </a:t>
            </a:r>
            <a:r>
              <a:rPr lang="ru-RU" dirty="0" err="1"/>
              <a:t>розмірі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Працівник</a:t>
            </a:r>
            <a:r>
              <a:rPr lang="ru-RU" dirty="0"/>
              <a:t>,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майно</a:t>
            </a:r>
            <a:r>
              <a:rPr lang="ru-RU" dirty="0"/>
              <a:t> </a:t>
            </a:r>
            <a:r>
              <a:rPr lang="ru-RU" dirty="0" err="1"/>
              <a:t>надане</a:t>
            </a:r>
            <a:r>
              <a:rPr lang="ru-RU" dirty="0"/>
              <a:t> у </a:t>
            </a:r>
            <a:r>
              <a:rPr lang="ru-RU" dirty="0" err="1"/>
              <a:t>користування</a:t>
            </a:r>
            <a:r>
              <a:rPr lang="ru-RU" dirty="0"/>
              <a:t> і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умисно</a:t>
            </a:r>
            <a:r>
              <a:rPr lang="ru-RU" dirty="0"/>
              <a:t> </a:t>
            </a:r>
            <a:r>
              <a:rPr lang="ru-RU" dirty="0" err="1"/>
              <a:t>зіпсував</a:t>
            </a:r>
            <a:r>
              <a:rPr lang="ru-RU" dirty="0"/>
              <a:t> </a:t>
            </a:r>
            <a:r>
              <a:rPr lang="ru-RU" dirty="0" err="1"/>
              <a:t>матцінності</a:t>
            </a:r>
            <a:r>
              <a:rPr lang="ru-RU" dirty="0"/>
              <a:t>, </a:t>
            </a:r>
            <a:r>
              <a:rPr lang="ru-RU" dirty="0" err="1"/>
              <a:t>також</a:t>
            </a:r>
            <a:r>
              <a:rPr lang="ru-RU" dirty="0"/>
              <a:t> </a:t>
            </a:r>
            <a:r>
              <a:rPr lang="ru-RU" b="1" dirty="0" err="1"/>
              <a:t>нестиме</a:t>
            </a:r>
            <a:r>
              <a:rPr lang="ru-RU" b="1" dirty="0"/>
              <a:t> </a:t>
            </a:r>
            <a:r>
              <a:rPr lang="ru-RU" b="1" dirty="0" err="1"/>
              <a:t>матеріальну</a:t>
            </a:r>
            <a:r>
              <a:rPr lang="ru-RU" b="1" dirty="0"/>
              <a:t> </a:t>
            </a:r>
            <a:r>
              <a:rPr lang="ru-RU" b="1" dirty="0" err="1"/>
              <a:t>відповідальність</a:t>
            </a:r>
            <a:r>
              <a:rPr lang="ru-RU" dirty="0"/>
              <a:t> у </a:t>
            </a:r>
            <a:r>
              <a:rPr lang="ru-RU" dirty="0" err="1"/>
              <a:t>повному</a:t>
            </a:r>
            <a:r>
              <a:rPr lang="ru-RU" dirty="0"/>
              <a:t> </a:t>
            </a:r>
            <a:r>
              <a:rPr lang="ru-RU" dirty="0" err="1"/>
              <a:t>розмірі</a:t>
            </a:r>
            <a:r>
              <a:rPr lang="ru-RU" dirty="0"/>
              <a:t>, </a:t>
            </a:r>
            <a:r>
              <a:rPr lang="ru-RU" dirty="0" err="1"/>
              <a:t>хоч</a:t>
            </a:r>
            <a:r>
              <a:rPr lang="ru-RU" dirty="0"/>
              <a:t> і не є </a:t>
            </a:r>
            <a:r>
              <a:rPr lang="ru-RU" dirty="0" err="1"/>
              <a:t>матеріально</a:t>
            </a:r>
            <a:r>
              <a:rPr lang="ru-RU" dirty="0"/>
              <a:t> </a:t>
            </a:r>
            <a:r>
              <a:rPr lang="ru-RU" dirty="0" err="1"/>
              <a:t>відповідальною</a:t>
            </a:r>
            <a:r>
              <a:rPr lang="ru-RU" dirty="0"/>
              <a:t> особою</a:t>
            </a:r>
            <a:r>
              <a:rPr lang="ru-RU" dirty="0" smtClean="0"/>
              <a:t>.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215642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Матеріальна відповідальність медичних та фармацевтичних працівників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6807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395536" y="1447800"/>
            <a:ext cx="8496944" cy="4933528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>
                <a:hlinkClick r:id="rId2"/>
              </a:rPr>
              <a:t>статті</a:t>
            </a:r>
            <a:r>
              <a:rPr lang="ru-RU" dirty="0">
                <a:hlinkClick r:id="rId2"/>
              </a:rPr>
              <a:t> 132 </a:t>
            </a:r>
            <a:r>
              <a:rPr lang="ru-RU" dirty="0" err="1">
                <a:hlinkClick r:id="rId2"/>
              </a:rPr>
              <a:t>КЗпП</a:t>
            </a:r>
            <a:r>
              <a:rPr lang="ru-RU" dirty="0"/>
              <a:t>, </a:t>
            </a:r>
            <a:r>
              <a:rPr lang="ru-RU" dirty="0" err="1"/>
              <a:t>розмір</a:t>
            </a:r>
            <a:r>
              <a:rPr lang="ru-RU" dirty="0"/>
              <a:t> </a:t>
            </a:r>
            <a:r>
              <a:rPr lang="ru-RU" b="1" dirty="0" err="1"/>
              <a:t>обмеженої</a:t>
            </a:r>
            <a:r>
              <a:rPr lang="ru-RU" b="1" dirty="0"/>
              <a:t> </a:t>
            </a:r>
            <a:r>
              <a:rPr lang="ru-RU" b="1" dirty="0" err="1"/>
              <a:t>матеріальної</a:t>
            </a:r>
            <a:r>
              <a:rPr lang="ru-RU" b="1" dirty="0"/>
              <a:t> </a:t>
            </a:r>
            <a:r>
              <a:rPr lang="ru-RU" b="1" dirty="0" err="1"/>
              <a:t>відповідальності</a:t>
            </a:r>
            <a:r>
              <a:rPr lang="ru-RU" dirty="0"/>
              <a:t> 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дорівнювати</a:t>
            </a:r>
            <a:r>
              <a:rPr lang="ru-RU" dirty="0"/>
              <a:t> </a:t>
            </a:r>
            <a:r>
              <a:rPr lang="ru-RU" dirty="0" err="1"/>
              <a:t>розміру</a:t>
            </a:r>
            <a:r>
              <a:rPr lang="ru-RU" dirty="0"/>
              <a:t> </a:t>
            </a:r>
            <a:r>
              <a:rPr lang="ru-RU" dirty="0" err="1"/>
              <a:t>заподіяної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, але не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перевищувати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середнього</a:t>
            </a:r>
            <a:r>
              <a:rPr lang="ru-RU" dirty="0"/>
              <a:t> </a:t>
            </a:r>
            <a:r>
              <a:rPr lang="ru-RU" dirty="0" err="1"/>
              <a:t>місячного</a:t>
            </a:r>
            <a:r>
              <a:rPr lang="ru-RU" dirty="0"/>
              <a:t> </a:t>
            </a:r>
            <a:r>
              <a:rPr lang="ru-RU" dirty="0" err="1"/>
              <a:t>заробітку</a:t>
            </a:r>
            <a:r>
              <a:rPr lang="ru-RU" dirty="0"/>
              <a:t>. При </a:t>
            </a:r>
            <a:r>
              <a:rPr lang="ru-RU" dirty="0" err="1"/>
              <a:t>цьому</a:t>
            </a:r>
            <a:r>
              <a:rPr lang="ru-RU" dirty="0"/>
              <a:t> </a:t>
            </a:r>
            <a:r>
              <a:rPr lang="ru-RU" b="1" dirty="0"/>
              <a:t>не</a:t>
            </a:r>
            <a:r>
              <a:rPr lang="ru-RU" dirty="0"/>
              <a:t> </a:t>
            </a:r>
            <a:r>
              <a:rPr lang="ru-RU" b="1" dirty="0" err="1"/>
              <a:t>потрібно</a:t>
            </a:r>
            <a:r>
              <a:rPr lang="ru-RU" b="1" dirty="0"/>
              <a:t> </a:t>
            </a:r>
            <a:r>
              <a:rPr lang="ru-RU" b="1" dirty="0" err="1"/>
              <a:t>укладати</a:t>
            </a:r>
            <a:r>
              <a:rPr lang="ru-RU" b="1" dirty="0"/>
              <a:t> </a:t>
            </a:r>
            <a:r>
              <a:rPr lang="ru-RU" b="1" dirty="0" err="1"/>
              <a:t>договір</a:t>
            </a:r>
            <a:r>
              <a:rPr lang="ru-RU" dirty="0"/>
              <a:t> про </a:t>
            </a:r>
            <a:r>
              <a:rPr lang="ru-RU" dirty="0" err="1"/>
              <a:t>матеріальну</a:t>
            </a:r>
            <a:r>
              <a:rPr lang="ru-RU" dirty="0"/>
              <a:t> </a:t>
            </a:r>
            <a:r>
              <a:rPr lang="ru-RU" dirty="0" err="1"/>
              <a:t>відповідальність</a:t>
            </a:r>
            <a:r>
              <a:rPr lang="ru-RU" dirty="0"/>
              <a:t>, </a:t>
            </a:r>
            <a:r>
              <a:rPr lang="ru-RU" dirty="0" err="1"/>
              <a:t>адже</a:t>
            </a:r>
            <a:r>
              <a:rPr lang="ru-RU" dirty="0"/>
              <a:t> </a:t>
            </a:r>
            <a:r>
              <a:rPr lang="ru-RU" dirty="0" err="1"/>
              <a:t>підставою</a:t>
            </a:r>
            <a:r>
              <a:rPr lang="ru-RU" dirty="0"/>
              <a:t> є </a:t>
            </a:r>
            <a:r>
              <a:rPr lang="ru-RU" dirty="0" err="1"/>
              <a:t>виключно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трудових</a:t>
            </a:r>
            <a:r>
              <a:rPr lang="ru-RU" dirty="0"/>
              <a:t> </a:t>
            </a:r>
            <a:r>
              <a:rPr lang="ru-RU" dirty="0" err="1"/>
              <a:t>обов’язків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призвели</a:t>
            </a:r>
            <a:r>
              <a:rPr lang="ru-RU" dirty="0"/>
              <a:t> до </a:t>
            </a:r>
            <a:r>
              <a:rPr lang="ru-RU" dirty="0" err="1"/>
              <a:t>прямої</a:t>
            </a:r>
            <a:r>
              <a:rPr lang="ru-RU" dirty="0"/>
              <a:t> </a:t>
            </a:r>
            <a:r>
              <a:rPr lang="ru-RU" dirty="0" err="1"/>
              <a:t>дійсної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.</a:t>
            </a:r>
          </a:p>
          <a:p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розмір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 не </a:t>
            </a:r>
            <a:r>
              <a:rPr lang="ru-RU" dirty="0" err="1"/>
              <a:t>перевищує</a:t>
            </a:r>
            <a:r>
              <a:rPr lang="ru-RU" dirty="0"/>
              <a:t> </a:t>
            </a:r>
            <a:r>
              <a:rPr lang="ru-RU" dirty="0" err="1">
                <a:hlinkClick r:id="rId3"/>
              </a:rPr>
              <a:t>середнього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місячного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заробітку</a:t>
            </a:r>
            <a:r>
              <a:rPr lang="ru-RU" dirty="0"/>
              <a:t> </a:t>
            </a:r>
            <a:r>
              <a:rPr lang="ru-RU" dirty="0" err="1"/>
              <a:t>працівника</a:t>
            </a:r>
            <a:r>
              <a:rPr lang="ru-RU" dirty="0"/>
              <a:t>, за </a:t>
            </a:r>
            <a:r>
              <a:rPr lang="ru-RU" dirty="0" err="1"/>
              <a:t>розпорядженням</a:t>
            </a:r>
            <a:r>
              <a:rPr lang="ru-RU" dirty="0"/>
              <a:t> </a:t>
            </a:r>
            <a:r>
              <a:rPr lang="ru-RU" dirty="0" err="1"/>
              <a:t>власника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уповноваженого</a:t>
            </a:r>
            <a:r>
              <a:rPr lang="ru-RU" dirty="0"/>
              <a:t> ним органу </a:t>
            </a:r>
            <a:r>
              <a:rPr lang="ru-RU" dirty="0" err="1"/>
              <a:t>відповідну</a:t>
            </a:r>
            <a:r>
              <a:rPr lang="ru-RU" dirty="0"/>
              <a:t> суму </a:t>
            </a:r>
            <a:r>
              <a:rPr lang="ru-RU" dirty="0" err="1"/>
              <a:t>відраховують</a:t>
            </a:r>
            <a:r>
              <a:rPr lang="ru-RU" dirty="0"/>
              <a:t> </a:t>
            </a:r>
            <a:r>
              <a:rPr lang="ru-RU" b="1" dirty="0" err="1"/>
              <a:t>із</a:t>
            </a:r>
            <a:r>
              <a:rPr lang="ru-RU" b="1" dirty="0"/>
              <a:t> </a:t>
            </a:r>
            <a:r>
              <a:rPr lang="ru-RU" b="1" dirty="0" err="1"/>
              <a:t>заробітної</a:t>
            </a:r>
            <a:r>
              <a:rPr lang="ru-RU" b="1" dirty="0"/>
              <a:t> плати</a:t>
            </a:r>
            <a:r>
              <a:rPr lang="ru-RU" dirty="0"/>
              <a:t> </a:t>
            </a:r>
            <a:r>
              <a:rPr lang="ru-RU" dirty="0" err="1"/>
              <a:t>працівника</a:t>
            </a:r>
            <a:r>
              <a:rPr lang="ru-RU" dirty="0"/>
              <a:t> (</a:t>
            </a:r>
            <a:r>
              <a:rPr lang="ru-RU" dirty="0">
                <a:hlinkClick r:id="rId4"/>
              </a:rPr>
              <a:t>ст. 136 </a:t>
            </a:r>
            <a:r>
              <a:rPr lang="ru-RU" dirty="0" err="1">
                <a:hlinkClick r:id="rId4"/>
              </a:rPr>
              <a:t>КЗпП</a:t>
            </a:r>
            <a:r>
              <a:rPr lang="ru-RU" dirty="0" smtClean="0"/>
              <a:t>).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215642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Матеріальна відповідальність медичних та фармацевтичних працівників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1526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395536" y="1447800"/>
            <a:ext cx="8496944" cy="4933528"/>
          </a:xfrm>
        </p:spPr>
        <p:txBody>
          <a:bodyPr>
            <a:normAutofit/>
          </a:bodyPr>
          <a:lstStyle/>
          <a:p>
            <a:r>
              <a:rPr lang="ru-RU" dirty="0" err="1"/>
              <a:t>Розпорядження</a:t>
            </a:r>
            <a:r>
              <a:rPr lang="ru-RU" dirty="0"/>
              <a:t> </a:t>
            </a:r>
            <a:r>
              <a:rPr lang="ru-RU" dirty="0" err="1"/>
              <a:t>керівника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 </a:t>
            </a:r>
            <a:r>
              <a:rPr lang="ru-RU" dirty="0" err="1"/>
              <a:t>зробити</a:t>
            </a:r>
            <a:r>
              <a:rPr lang="ru-RU" dirty="0"/>
              <a:t> </a:t>
            </a:r>
            <a:r>
              <a:rPr lang="ru-RU" b="1" dirty="0"/>
              <a:t>не </a:t>
            </a:r>
            <a:r>
              <a:rPr lang="ru-RU" b="1" dirty="0" err="1"/>
              <a:t>пізніше</a:t>
            </a:r>
            <a:r>
              <a:rPr lang="ru-RU" b="1" dirty="0"/>
              <a:t> 2 </a:t>
            </a:r>
            <a:r>
              <a:rPr lang="ru-RU" b="1" dirty="0" err="1"/>
              <a:t>тижнів</a:t>
            </a:r>
            <a:r>
              <a:rPr lang="ru-RU" dirty="0"/>
              <a:t> з дня </a:t>
            </a:r>
            <a:r>
              <a:rPr lang="ru-RU" dirty="0" err="1"/>
              <a:t>виявлення</a:t>
            </a:r>
            <a:r>
              <a:rPr lang="ru-RU" dirty="0"/>
              <a:t> </a:t>
            </a:r>
            <a:r>
              <a:rPr lang="ru-RU" dirty="0" err="1"/>
              <a:t>заподіяної</a:t>
            </a:r>
            <a:r>
              <a:rPr lang="ru-RU" dirty="0"/>
              <a:t> </a:t>
            </a:r>
            <a:r>
              <a:rPr lang="ru-RU" dirty="0" err="1"/>
              <a:t>працівником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 і </a:t>
            </a:r>
            <a:r>
              <a:rPr lang="ru-RU" dirty="0" err="1"/>
              <a:t>передати</a:t>
            </a:r>
            <a:r>
              <a:rPr lang="ru-RU" dirty="0"/>
              <a:t> до </a:t>
            </a:r>
            <a:r>
              <a:rPr lang="ru-RU" dirty="0" err="1"/>
              <a:t>виконання</a:t>
            </a:r>
            <a:r>
              <a:rPr lang="ru-RU" dirty="0"/>
              <a:t> не </a:t>
            </a:r>
            <a:r>
              <a:rPr lang="ru-RU" dirty="0" err="1"/>
              <a:t>раніше</a:t>
            </a:r>
            <a:r>
              <a:rPr lang="ru-RU" dirty="0"/>
              <a:t> 7 </a:t>
            </a:r>
            <a:r>
              <a:rPr lang="ru-RU" dirty="0" err="1"/>
              <a:t>днів</a:t>
            </a:r>
            <a:r>
              <a:rPr lang="ru-RU" dirty="0"/>
              <a:t> з дня </a:t>
            </a:r>
            <a:r>
              <a:rPr lang="ru-RU" dirty="0" err="1"/>
              <a:t>повідомлення</a:t>
            </a:r>
            <a:r>
              <a:rPr lang="ru-RU" dirty="0"/>
              <a:t> про </a:t>
            </a:r>
            <a:r>
              <a:rPr lang="ru-RU" dirty="0" err="1"/>
              <a:t>це</a:t>
            </a:r>
            <a:r>
              <a:rPr lang="ru-RU" dirty="0"/>
              <a:t> </a:t>
            </a:r>
            <a:r>
              <a:rPr lang="ru-RU" dirty="0" err="1"/>
              <a:t>працівникові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працівник</a:t>
            </a:r>
            <a:r>
              <a:rPr lang="ru-RU" dirty="0"/>
              <a:t> не </a:t>
            </a:r>
            <a:r>
              <a:rPr lang="ru-RU" dirty="0" err="1"/>
              <a:t>згоден</a:t>
            </a:r>
            <a:r>
              <a:rPr lang="ru-RU" dirty="0"/>
              <a:t> з </a:t>
            </a:r>
            <a:r>
              <a:rPr lang="ru-RU" dirty="0" err="1"/>
              <a:t>відрахуванням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розміром</a:t>
            </a:r>
            <a:r>
              <a:rPr lang="ru-RU" dirty="0"/>
              <a:t>, </a:t>
            </a:r>
            <a:r>
              <a:rPr lang="ru-RU" dirty="0" err="1"/>
              <a:t>трудовий</a:t>
            </a:r>
            <a:r>
              <a:rPr lang="ru-RU" dirty="0"/>
              <a:t> </a:t>
            </a:r>
            <a:r>
              <a:rPr lang="ru-RU" dirty="0" err="1"/>
              <a:t>спір</a:t>
            </a:r>
            <a:r>
              <a:rPr lang="ru-RU" dirty="0"/>
              <a:t> за 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заявою</a:t>
            </a:r>
            <a:r>
              <a:rPr lang="ru-RU" dirty="0"/>
              <a:t> </a:t>
            </a:r>
            <a:r>
              <a:rPr lang="ru-RU" dirty="0" err="1"/>
              <a:t>розглядається</a:t>
            </a:r>
            <a:r>
              <a:rPr lang="ru-RU" dirty="0"/>
              <a:t> в порядку, </a:t>
            </a:r>
            <a:r>
              <a:rPr lang="ru-RU" dirty="0" err="1"/>
              <a:t>передбаченому</a:t>
            </a:r>
            <a:r>
              <a:rPr lang="ru-RU" dirty="0"/>
              <a:t> </a:t>
            </a:r>
            <a:r>
              <a:rPr lang="ru-RU" dirty="0" err="1"/>
              <a:t>законодавством</a:t>
            </a:r>
            <a:r>
              <a:rPr lang="ru-RU" dirty="0" smtClean="0"/>
              <a:t>.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215642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Матеріальна відповідальність медичних та фармацевтичних працівників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3685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395536" y="1169749"/>
            <a:ext cx="8496944" cy="521157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err="1"/>
              <a:t>КЗпП</a:t>
            </a:r>
            <a:r>
              <a:rPr lang="ru-RU" dirty="0"/>
              <a:t>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dirty="0" err="1"/>
              <a:t>випадки</a:t>
            </a:r>
            <a:r>
              <a:rPr lang="ru-RU" dirty="0"/>
              <a:t>, коли </a:t>
            </a:r>
            <a:r>
              <a:rPr lang="ru-RU" dirty="0" err="1"/>
              <a:t>працівник</a:t>
            </a:r>
            <a:r>
              <a:rPr lang="ru-RU" dirty="0"/>
              <a:t> </a:t>
            </a:r>
            <a:r>
              <a:rPr lang="ru-RU" dirty="0" err="1"/>
              <a:t>несе</a:t>
            </a:r>
            <a:r>
              <a:rPr lang="ru-RU" dirty="0"/>
              <a:t> </a:t>
            </a:r>
            <a:r>
              <a:rPr lang="ru-RU" dirty="0" err="1"/>
              <a:t>матеріальну</a:t>
            </a:r>
            <a:r>
              <a:rPr lang="ru-RU" dirty="0"/>
              <a:t> </a:t>
            </a:r>
            <a:r>
              <a:rPr lang="ru-RU" dirty="0" err="1"/>
              <a:t>відповідальність</a:t>
            </a:r>
            <a:r>
              <a:rPr lang="ru-RU" dirty="0"/>
              <a:t> у </a:t>
            </a:r>
            <a:r>
              <a:rPr lang="ru-RU" dirty="0" err="1"/>
              <a:t>повному</a:t>
            </a:r>
            <a:r>
              <a:rPr lang="ru-RU" dirty="0"/>
              <a:t> </a:t>
            </a:r>
            <a:r>
              <a:rPr lang="ru-RU" dirty="0" err="1"/>
              <a:t>розмірі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, </a:t>
            </a:r>
            <a:r>
              <a:rPr lang="ru-RU" dirty="0" err="1"/>
              <a:t>заподіяної</a:t>
            </a:r>
            <a:r>
              <a:rPr lang="ru-RU" dirty="0"/>
              <a:t> з </a:t>
            </a:r>
            <a:r>
              <a:rPr lang="ru-RU" dirty="0" err="1"/>
              <a:t>його</a:t>
            </a:r>
            <a:r>
              <a:rPr lang="ru-RU" dirty="0"/>
              <a:t> вини,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відповідного</a:t>
            </a:r>
            <a:r>
              <a:rPr lang="ru-RU" dirty="0"/>
              <a:t> </a:t>
            </a:r>
            <a:r>
              <a:rPr lang="ru-RU" b="1" dirty="0"/>
              <a:t>договору з ним не </a:t>
            </a:r>
            <a:r>
              <a:rPr lang="ru-RU" b="1" dirty="0" err="1"/>
              <a:t>укладали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випадки</a:t>
            </a:r>
            <a:r>
              <a:rPr lang="ru-RU" dirty="0"/>
              <a:t>, коли </a:t>
            </a:r>
            <a:r>
              <a:rPr lang="ru-RU" dirty="0" err="1"/>
              <a:t>працівник</a:t>
            </a:r>
            <a:r>
              <a:rPr lang="ru-RU" dirty="0"/>
              <a:t>:</a:t>
            </a:r>
          </a:p>
          <a:p>
            <a:r>
              <a:rPr lang="ru-RU" dirty="0"/>
              <a:t>одержав </a:t>
            </a:r>
            <a:r>
              <a:rPr lang="ru-RU" dirty="0" err="1"/>
              <a:t>майно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цінності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звіт</a:t>
            </a:r>
            <a:r>
              <a:rPr lang="ru-RU" dirty="0"/>
              <a:t> за разовою </a:t>
            </a:r>
            <a:r>
              <a:rPr lang="ru-RU" dirty="0" err="1"/>
              <a:t>довіреністю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за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разовими</a:t>
            </a:r>
            <a:r>
              <a:rPr lang="ru-RU" dirty="0"/>
              <a:t> документами</a:t>
            </a:r>
          </a:p>
          <a:p>
            <a:r>
              <a:rPr lang="ru-RU" dirty="0" err="1"/>
              <a:t>завдав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 </a:t>
            </a:r>
            <a:r>
              <a:rPr lang="ru-RU" dirty="0" err="1"/>
              <a:t>діями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діянь</a:t>
            </a:r>
            <a:r>
              <a:rPr lang="ru-RU" dirty="0"/>
              <a:t>, </a:t>
            </a:r>
            <a:r>
              <a:rPr lang="ru-RU" dirty="0" err="1"/>
              <a:t>переслідуваних</a:t>
            </a:r>
            <a:r>
              <a:rPr lang="ru-RU" dirty="0"/>
              <a:t> у </a:t>
            </a:r>
            <a:r>
              <a:rPr lang="ru-RU" dirty="0" err="1"/>
              <a:t>кримінальному</a:t>
            </a:r>
            <a:r>
              <a:rPr lang="ru-RU" dirty="0"/>
              <a:t> порядку</a:t>
            </a:r>
          </a:p>
          <a:p>
            <a:r>
              <a:rPr lang="ru-RU" dirty="0" err="1"/>
              <a:t>завдавав</a:t>
            </a:r>
            <a:r>
              <a:rPr lang="ru-RU" dirty="0"/>
              <a:t> шкоду в </a:t>
            </a:r>
            <a:r>
              <a:rPr lang="ru-RU" dirty="0" err="1"/>
              <a:t>нетверезому</a:t>
            </a:r>
            <a:r>
              <a:rPr lang="ru-RU" dirty="0"/>
              <a:t> </a:t>
            </a:r>
            <a:r>
              <a:rPr lang="ru-RU" dirty="0" err="1"/>
              <a:t>стані</a:t>
            </a:r>
            <a:endParaRPr lang="ru-RU" dirty="0"/>
          </a:p>
          <a:p>
            <a:r>
              <a:rPr lang="ru-RU" dirty="0" err="1"/>
              <a:t>умисно</a:t>
            </a:r>
            <a:r>
              <a:rPr lang="ru-RU" baseline="30000" dirty="0"/>
              <a:t>**</a:t>
            </a:r>
            <a:r>
              <a:rPr lang="ru-RU" dirty="0"/>
              <a:t> </a:t>
            </a:r>
            <a:r>
              <a:rPr lang="ru-RU" dirty="0" err="1"/>
              <a:t>знищив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зіпсував</a:t>
            </a:r>
            <a:r>
              <a:rPr lang="ru-RU" dirty="0"/>
              <a:t> </a:t>
            </a:r>
            <a:r>
              <a:rPr lang="ru-RU" dirty="0" err="1"/>
              <a:t>видані</a:t>
            </a:r>
            <a:r>
              <a:rPr lang="ru-RU" dirty="0"/>
              <a:t> </a:t>
            </a:r>
            <a:r>
              <a:rPr lang="ru-RU" dirty="0" err="1"/>
              <a:t>йому</a:t>
            </a:r>
            <a:r>
              <a:rPr lang="ru-RU" dirty="0"/>
              <a:t> в </a:t>
            </a:r>
            <a:r>
              <a:rPr lang="ru-RU" dirty="0" err="1"/>
              <a:t>користування</a:t>
            </a:r>
            <a:r>
              <a:rPr lang="ru-RU" dirty="0"/>
              <a:t> </a:t>
            </a:r>
            <a:r>
              <a:rPr lang="ru-RU" dirty="0" err="1"/>
              <a:t>інструменти</a:t>
            </a:r>
            <a:r>
              <a:rPr lang="ru-RU" dirty="0"/>
              <a:t>, </a:t>
            </a:r>
            <a:r>
              <a:rPr lang="ru-RU" dirty="0" err="1"/>
              <a:t>вимірювальні</a:t>
            </a:r>
            <a:r>
              <a:rPr lang="ru-RU" dirty="0"/>
              <a:t> </a:t>
            </a:r>
            <a:r>
              <a:rPr lang="ru-RU" dirty="0" err="1"/>
              <a:t>прилади</a:t>
            </a:r>
            <a:r>
              <a:rPr lang="ru-RU" dirty="0"/>
              <a:t>, </a:t>
            </a:r>
            <a:r>
              <a:rPr lang="ru-RU" dirty="0" err="1"/>
              <a:t>спеціальний</a:t>
            </a:r>
            <a:r>
              <a:rPr lang="ru-RU" dirty="0"/>
              <a:t> </a:t>
            </a:r>
            <a:r>
              <a:rPr lang="ru-RU" dirty="0" err="1"/>
              <a:t>одяг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предмети</a:t>
            </a:r>
            <a:r>
              <a:rPr lang="ru-RU" dirty="0"/>
              <a:t>,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встановили</a:t>
            </a:r>
            <a:r>
              <a:rPr lang="ru-RU" dirty="0"/>
              <a:t> недостачу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 smtClean="0"/>
              <a:t>предметів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**</a:t>
            </a:r>
            <a:r>
              <a:rPr lang="ru-RU" i="1" dirty="0" err="1" smtClean="0"/>
              <a:t>Умисел</a:t>
            </a:r>
            <a:r>
              <a:rPr lang="ru-RU" i="1" dirty="0" smtClean="0"/>
              <a:t> </a:t>
            </a:r>
            <a:r>
              <a:rPr lang="ru-RU" i="1" dirty="0" err="1"/>
              <a:t>характеризується</a:t>
            </a:r>
            <a:r>
              <a:rPr lang="ru-RU" i="1" dirty="0"/>
              <a:t> </a:t>
            </a:r>
            <a:r>
              <a:rPr lang="ru-RU" i="1" dirty="0" err="1"/>
              <a:t>тим</a:t>
            </a:r>
            <a:r>
              <a:rPr lang="ru-RU" i="1" dirty="0"/>
              <a:t>, </a:t>
            </a:r>
            <a:r>
              <a:rPr lang="ru-RU" i="1" dirty="0" err="1"/>
              <a:t>що</a:t>
            </a:r>
            <a:r>
              <a:rPr lang="ru-RU" i="1" dirty="0"/>
              <a:t> </a:t>
            </a:r>
            <a:r>
              <a:rPr lang="ru-RU" i="1" dirty="0" err="1"/>
              <a:t>працівник</a:t>
            </a:r>
            <a:r>
              <a:rPr lang="ru-RU" i="1" dirty="0"/>
              <a:t> </a:t>
            </a:r>
            <a:r>
              <a:rPr lang="ru-RU" i="1" dirty="0" err="1"/>
              <a:t>усвідомлює</a:t>
            </a:r>
            <a:r>
              <a:rPr lang="ru-RU" i="1" dirty="0"/>
              <a:t> </a:t>
            </a:r>
            <a:r>
              <a:rPr lang="ru-RU" i="1" dirty="0" err="1"/>
              <a:t>протиправність</a:t>
            </a:r>
            <a:r>
              <a:rPr lang="ru-RU" i="1" dirty="0"/>
              <a:t> </a:t>
            </a:r>
            <a:r>
              <a:rPr lang="ru-RU" i="1" dirty="0" err="1"/>
              <a:t>своїх</a:t>
            </a:r>
            <a:r>
              <a:rPr lang="ru-RU" i="1" dirty="0"/>
              <a:t> </a:t>
            </a:r>
            <a:r>
              <a:rPr lang="ru-RU" i="1" dirty="0" err="1"/>
              <a:t>дій</a:t>
            </a:r>
            <a:r>
              <a:rPr lang="ru-RU" i="1" dirty="0"/>
              <a:t> </a:t>
            </a:r>
            <a:r>
              <a:rPr lang="ru-RU" i="1" dirty="0" err="1"/>
              <a:t>чи</a:t>
            </a:r>
            <a:r>
              <a:rPr lang="ru-RU" i="1" dirty="0"/>
              <a:t> </a:t>
            </a:r>
            <a:r>
              <a:rPr lang="ru-RU" i="1" dirty="0" err="1"/>
              <a:t>бездіяльності</a:t>
            </a:r>
            <a:r>
              <a:rPr lang="ru-RU" i="1" dirty="0"/>
              <a:t>, а </a:t>
            </a:r>
            <a:r>
              <a:rPr lang="ru-RU" i="1" dirty="0" err="1"/>
              <a:t>також</a:t>
            </a:r>
            <a:r>
              <a:rPr lang="ru-RU" i="1" dirty="0"/>
              <a:t> </a:t>
            </a:r>
            <a:r>
              <a:rPr lang="ru-RU" i="1" dirty="0" err="1"/>
              <a:t>передбачає</a:t>
            </a:r>
            <a:r>
              <a:rPr lang="ru-RU" i="1" dirty="0"/>
              <a:t> </a:t>
            </a:r>
            <a:r>
              <a:rPr lang="ru-RU" i="1" dirty="0" err="1"/>
              <a:t>негативні</a:t>
            </a:r>
            <a:r>
              <a:rPr lang="ru-RU" i="1" dirty="0"/>
              <a:t> </a:t>
            </a:r>
            <a:r>
              <a:rPr lang="ru-RU" i="1" dirty="0" err="1"/>
              <a:t>наслідки</a:t>
            </a:r>
            <a:r>
              <a:rPr lang="ru-RU" i="1" dirty="0"/>
              <a:t> </a:t>
            </a:r>
            <a:r>
              <a:rPr lang="ru-RU" i="1" dirty="0" err="1"/>
              <a:t>своєї</a:t>
            </a:r>
            <a:r>
              <a:rPr lang="ru-RU" i="1" dirty="0"/>
              <a:t> </a:t>
            </a:r>
            <a:r>
              <a:rPr lang="ru-RU" i="1" dirty="0" err="1"/>
              <a:t>протиправної</a:t>
            </a:r>
            <a:r>
              <a:rPr lang="ru-RU" i="1" dirty="0"/>
              <a:t> </a:t>
            </a:r>
            <a:r>
              <a:rPr lang="ru-RU" i="1" dirty="0" err="1"/>
              <a:t>поведінки</a:t>
            </a:r>
            <a:r>
              <a:rPr lang="ru-RU" i="1" dirty="0"/>
              <a:t> й </a:t>
            </a:r>
            <a:r>
              <a:rPr lang="ru-RU" i="1" dirty="0" err="1"/>
              <a:t>бажає</a:t>
            </a:r>
            <a:r>
              <a:rPr lang="ru-RU" i="1" dirty="0"/>
              <a:t> </a:t>
            </a:r>
            <a:r>
              <a:rPr lang="ru-RU" i="1" dirty="0" err="1"/>
              <a:t>або</a:t>
            </a:r>
            <a:r>
              <a:rPr lang="ru-RU" i="1" dirty="0"/>
              <a:t> </a:t>
            </a:r>
            <a:r>
              <a:rPr lang="ru-RU" i="1" dirty="0" err="1"/>
              <a:t>свідомо</a:t>
            </a:r>
            <a:r>
              <a:rPr lang="ru-RU" i="1" dirty="0"/>
              <a:t> </a:t>
            </a:r>
            <a:r>
              <a:rPr lang="ru-RU" i="1" dirty="0" err="1"/>
              <a:t>допускає</a:t>
            </a:r>
            <a:r>
              <a:rPr lang="ru-RU" i="1" dirty="0"/>
              <a:t>, </a:t>
            </a:r>
            <a:r>
              <a:rPr lang="ru-RU" i="1" dirty="0" err="1"/>
              <a:t>що</a:t>
            </a:r>
            <a:r>
              <a:rPr lang="ru-RU" i="1" dirty="0"/>
              <a:t> вони </a:t>
            </a:r>
            <a:r>
              <a:rPr lang="ru-RU" i="1" dirty="0" err="1"/>
              <a:t>настануть</a:t>
            </a:r>
            <a:r>
              <a:rPr lang="ru-RU" i="1" dirty="0"/>
              <a:t>. Факт </a:t>
            </a:r>
            <a:r>
              <a:rPr lang="ru-RU" i="1" dirty="0" err="1"/>
              <a:t>умисного</a:t>
            </a:r>
            <a:r>
              <a:rPr lang="ru-RU" i="1" dirty="0"/>
              <a:t> </a:t>
            </a:r>
            <a:r>
              <a:rPr lang="ru-RU" i="1" dirty="0" err="1"/>
              <a:t>знищення</a:t>
            </a:r>
            <a:r>
              <a:rPr lang="ru-RU" i="1" dirty="0"/>
              <a:t> </a:t>
            </a:r>
            <a:r>
              <a:rPr lang="ru-RU" i="1" dirty="0" err="1"/>
              <a:t>або</a:t>
            </a:r>
            <a:r>
              <a:rPr lang="ru-RU" i="1" dirty="0"/>
              <a:t> </a:t>
            </a:r>
            <a:r>
              <a:rPr lang="ru-RU" i="1" dirty="0" err="1"/>
              <a:t>зіпсуття</a:t>
            </a:r>
            <a:r>
              <a:rPr lang="ru-RU" i="1" dirty="0"/>
              <a:t> </a:t>
            </a:r>
            <a:r>
              <a:rPr lang="ru-RU" i="1" dirty="0" err="1"/>
              <a:t>матеріальних</a:t>
            </a:r>
            <a:r>
              <a:rPr lang="ru-RU" i="1" dirty="0"/>
              <a:t> </a:t>
            </a:r>
            <a:r>
              <a:rPr lang="ru-RU" i="1" dirty="0" err="1"/>
              <a:t>цінностей</a:t>
            </a:r>
            <a:r>
              <a:rPr lang="ru-RU" i="1" dirty="0"/>
              <a:t> </a:t>
            </a:r>
            <a:r>
              <a:rPr lang="ru-RU" i="1" dirty="0" err="1"/>
              <a:t>потрібно</a:t>
            </a:r>
            <a:r>
              <a:rPr lang="ru-RU" i="1" dirty="0"/>
              <a:t> довести. </a:t>
            </a:r>
            <a:r>
              <a:rPr lang="ru-RU" i="1" dirty="0" err="1"/>
              <a:t>Адже</a:t>
            </a:r>
            <a:r>
              <a:rPr lang="ru-RU" i="1" dirty="0"/>
              <a:t> </a:t>
            </a:r>
            <a:r>
              <a:rPr lang="ru-RU" i="1" dirty="0" err="1"/>
              <a:t>якщо</a:t>
            </a:r>
            <a:r>
              <a:rPr lang="ru-RU" i="1" dirty="0"/>
              <a:t> </a:t>
            </a:r>
            <a:r>
              <a:rPr lang="ru-RU" i="1" dirty="0" err="1"/>
              <a:t>працівник</a:t>
            </a:r>
            <a:r>
              <a:rPr lang="ru-RU" i="1" dirty="0"/>
              <a:t> </a:t>
            </a:r>
            <a:r>
              <a:rPr lang="ru-RU" i="1" dirty="0" err="1"/>
              <a:t>спричинив</a:t>
            </a:r>
            <a:r>
              <a:rPr lang="ru-RU" i="1" dirty="0"/>
              <a:t> </a:t>
            </a:r>
            <a:r>
              <a:rPr lang="ru-RU" i="1" dirty="0" err="1"/>
              <a:t>його</a:t>
            </a:r>
            <a:r>
              <a:rPr lang="ru-RU" i="1" dirty="0"/>
              <a:t> через </a:t>
            </a:r>
            <a:r>
              <a:rPr lang="ru-RU" i="1" dirty="0" err="1"/>
              <a:t>недбалість</a:t>
            </a:r>
            <a:r>
              <a:rPr lang="ru-RU" i="1" dirty="0"/>
              <a:t>, то </a:t>
            </a:r>
            <a:r>
              <a:rPr lang="ru-RU" i="1" dirty="0" err="1"/>
              <a:t>несе</a:t>
            </a:r>
            <a:r>
              <a:rPr lang="ru-RU" i="1" dirty="0"/>
              <a:t> </a:t>
            </a:r>
            <a:r>
              <a:rPr lang="ru-RU" i="1" dirty="0" err="1"/>
              <a:t>обмежену</a:t>
            </a:r>
            <a:r>
              <a:rPr lang="ru-RU" i="1" dirty="0"/>
              <a:t> </a:t>
            </a:r>
            <a:r>
              <a:rPr lang="ru-RU" i="1" dirty="0" err="1"/>
              <a:t>матеріальну</a:t>
            </a:r>
            <a:r>
              <a:rPr lang="ru-RU" i="1" dirty="0"/>
              <a:t> </a:t>
            </a:r>
            <a:r>
              <a:rPr lang="ru-RU" i="1" dirty="0" err="1" smtClean="0"/>
              <a:t>відповідальність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215642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Матеріальна відповідальність медичних та фармацевтичних працівників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654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395536" y="1169749"/>
            <a:ext cx="8496944" cy="5211579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умисно</a:t>
            </a:r>
            <a:r>
              <a:rPr lang="ru-RU" dirty="0"/>
              <a:t> </a:t>
            </a:r>
            <a:r>
              <a:rPr lang="ru-RU" dirty="0" err="1"/>
              <a:t>знищив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зіпсував</a:t>
            </a:r>
            <a:r>
              <a:rPr lang="ru-RU" dirty="0"/>
              <a:t> </a:t>
            </a:r>
            <a:r>
              <a:rPr lang="ru-RU" dirty="0" err="1"/>
              <a:t>матеріали</a:t>
            </a:r>
            <a:r>
              <a:rPr lang="ru-RU" dirty="0"/>
              <a:t>, </a:t>
            </a:r>
            <a:r>
              <a:rPr lang="ru-RU" dirty="0" err="1"/>
              <a:t>напівфабрикати</a:t>
            </a:r>
            <a:r>
              <a:rPr lang="ru-RU" dirty="0"/>
              <a:t>, </a:t>
            </a:r>
            <a:r>
              <a:rPr lang="ru-RU" dirty="0" err="1"/>
              <a:t>вироби</a:t>
            </a:r>
            <a:r>
              <a:rPr lang="ru-RU" dirty="0"/>
              <a:t> (</a:t>
            </a:r>
            <a:r>
              <a:rPr lang="ru-RU" dirty="0" err="1"/>
              <a:t>продукцію</a:t>
            </a:r>
            <a:r>
              <a:rPr lang="ru-RU" dirty="0"/>
              <a:t>), </a:t>
            </a:r>
            <a:r>
              <a:rPr lang="ru-RU" dirty="0" err="1"/>
              <a:t>зокрема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виготовлення</a:t>
            </a:r>
            <a:r>
              <a:rPr lang="ru-RU" dirty="0"/>
              <a:t>,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встановили</a:t>
            </a:r>
            <a:r>
              <a:rPr lang="ru-RU" dirty="0"/>
              <a:t> недостачу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endParaRPr lang="ru-RU" dirty="0"/>
          </a:p>
          <a:p>
            <a:r>
              <a:rPr lang="ru-RU" dirty="0" err="1"/>
              <a:t>завдав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 не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трудових</a:t>
            </a:r>
            <a:r>
              <a:rPr lang="ru-RU" dirty="0"/>
              <a:t> </a:t>
            </a:r>
            <a:r>
              <a:rPr lang="ru-RU" dirty="0" err="1"/>
              <a:t>обов’язків</a:t>
            </a:r>
            <a:r>
              <a:rPr lang="ru-RU" dirty="0"/>
              <a:t> —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самовільно</a:t>
            </a:r>
            <a:r>
              <a:rPr lang="ru-RU" dirty="0"/>
              <a:t> </a:t>
            </a:r>
            <a:r>
              <a:rPr lang="ru-RU" dirty="0" err="1"/>
              <a:t>використовував</a:t>
            </a:r>
            <a:r>
              <a:rPr lang="ru-RU" dirty="0"/>
              <a:t> </a:t>
            </a:r>
            <a:r>
              <a:rPr lang="ru-RU" dirty="0" err="1"/>
              <a:t>майно</a:t>
            </a:r>
            <a:r>
              <a:rPr lang="ru-RU" dirty="0"/>
              <a:t> </a:t>
            </a:r>
            <a:r>
              <a:rPr lang="ru-RU" dirty="0" err="1"/>
              <a:t>власника</a:t>
            </a:r>
            <a:r>
              <a:rPr lang="ru-RU" dirty="0"/>
              <a:t> в </a:t>
            </a:r>
            <a:r>
              <a:rPr lang="ru-RU" dirty="0" err="1"/>
              <a:t>особистих</a:t>
            </a:r>
            <a:r>
              <a:rPr lang="ru-RU" dirty="0"/>
              <a:t> </a:t>
            </a:r>
            <a:r>
              <a:rPr lang="ru-RU" dirty="0" err="1"/>
              <a:t>цілях</a:t>
            </a:r>
            <a:r>
              <a:rPr lang="ru-RU" dirty="0"/>
              <a:t> та </a:t>
            </a:r>
            <a:r>
              <a:rPr lang="ru-RU" dirty="0" err="1"/>
              <a:t>всупереч</a:t>
            </a:r>
            <a:r>
              <a:rPr lang="ru-RU" dirty="0"/>
              <a:t> </a:t>
            </a:r>
            <a:r>
              <a:rPr lang="ru-RU" dirty="0" err="1"/>
              <a:t>інтересам</a:t>
            </a:r>
            <a:r>
              <a:rPr lang="ru-RU" dirty="0"/>
              <a:t> </a:t>
            </a:r>
            <a:r>
              <a:rPr lang="ru-RU" dirty="0" err="1"/>
              <a:t>власника</a:t>
            </a:r>
            <a:endParaRPr lang="ru-RU" dirty="0"/>
          </a:p>
          <a:p>
            <a:r>
              <a:rPr lang="ru-RU" dirty="0" err="1"/>
              <a:t>несе</a:t>
            </a:r>
            <a:r>
              <a:rPr lang="ru-RU" dirty="0"/>
              <a:t> </a:t>
            </a:r>
            <a:r>
              <a:rPr lang="ru-RU" dirty="0" err="1"/>
              <a:t>повну</a:t>
            </a:r>
            <a:r>
              <a:rPr lang="ru-RU" dirty="0"/>
              <a:t> </a:t>
            </a:r>
            <a:r>
              <a:rPr lang="ru-RU" dirty="0" err="1"/>
              <a:t>матеріальну</a:t>
            </a:r>
            <a:r>
              <a:rPr lang="ru-RU" dirty="0"/>
              <a:t> </a:t>
            </a:r>
            <a:r>
              <a:rPr lang="ru-RU" dirty="0" err="1"/>
              <a:t>відповідальність</a:t>
            </a:r>
            <a:r>
              <a:rPr lang="ru-RU" dirty="0"/>
              <a:t> за шкоду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трудових</a:t>
            </a:r>
            <a:r>
              <a:rPr lang="ru-RU" dirty="0"/>
              <a:t> </a:t>
            </a:r>
            <a:r>
              <a:rPr lang="ru-RU" dirty="0" err="1"/>
              <a:t>обов’язків</a:t>
            </a:r>
            <a:r>
              <a:rPr lang="ru-RU" dirty="0"/>
              <a:t> </a:t>
            </a:r>
            <a:r>
              <a:rPr lang="ru-RU" dirty="0" err="1"/>
              <a:t>згідно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 </a:t>
            </a:r>
            <a:r>
              <a:rPr lang="ru-RU" dirty="0" err="1"/>
              <a:t>законодавством</a:t>
            </a:r>
            <a:r>
              <a:rPr lang="ru-RU" dirty="0"/>
              <a:t> —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перевитратив</a:t>
            </a:r>
            <a:r>
              <a:rPr lang="ru-RU" dirty="0"/>
              <a:t> </a:t>
            </a:r>
            <a:r>
              <a:rPr lang="ru-RU" dirty="0" err="1"/>
              <a:t>пальне</a:t>
            </a:r>
            <a:r>
              <a:rPr lang="ru-RU" dirty="0"/>
              <a:t> на </a:t>
            </a:r>
            <a:r>
              <a:rPr lang="ru-RU" dirty="0" err="1"/>
              <a:t>автомобільному</a:t>
            </a:r>
            <a:r>
              <a:rPr lang="ru-RU" dirty="0"/>
              <a:t> </a:t>
            </a:r>
            <a:r>
              <a:rPr lang="ru-RU" dirty="0" err="1"/>
              <a:t>транспорті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звільнився</a:t>
            </a:r>
            <a:r>
              <a:rPr lang="ru-RU" dirty="0"/>
              <a:t> з </a:t>
            </a:r>
            <a:r>
              <a:rPr lang="ru-RU" dirty="0" err="1"/>
              <a:t>роботи</a:t>
            </a:r>
            <a:r>
              <a:rPr lang="ru-RU" dirty="0"/>
              <a:t>, на </a:t>
            </a:r>
            <a:r>
              <a:rPr lang="ru-RU" dirty="0" err="1"/>
              <a:t>якій</a:t>
            </a:r>
            <a:r>
              <a:rPr lang="ru-RU" dirty="0"/>
              <a:t> </a:t>
            </a:r>
            <a:r>
              <a:rPr lang="ru-RU" dirty="0" err="1"/>
              <a:t>мав</a:t>
            </a:r>
            <a:r>
              <a:rPr lang="ru-RU" dirty="0"/>
              <a:t> </a:t>
            </a:r>
            <a:r>
              <a:rPr lang="ru-RU" dirty="0" err="1"/>
              <a:t>відпрацювати</a:t>
            </a:r>
            <a:r>
              <a:rPr lang="ru-RU" dirty="0"/>
              <a:t> </a:t>
            </a:r>
            <a:r>
              <a:rPr lang="ru-RU" dirty="0" err="1"/>
              <a:t>певний</a:t>
            </a:r>
            <a:r>
              <a:rPr lang="ru-RU" dirty="0"/>
              <a:t> час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навчання</a:t>
            </a:r>
            <a:r>
              <a:rPr lang="ru-RU" dirty="0"/>
              <a:t> в </a:t>
            </a:r>
            <a:r>
              <a:rPr lang="ru-RU" dirty="0" err="1"/>
              <a:t>університеті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dirty="0">
                <a:solidFill>
                  <a:srgbClr val="FF0000"/>
                </a:solidFill>
              </a:rPr>
              <a:t>На </a:t>
            </a:r>
            <a:r>
              <a:rPr lang="ru-RU" b="1" dirty="0" err="1">
                <a:solidFill>
                  <a:srgbClr val="FF0000"/>
                </a:solidFill>
              </a:rPr>
              <a:t>працівника</a:t>
            </a:r>
            <a:r>
              <a:rPr lang="ru-RU" b="1" dirty="0">
                <a:solidFill>
                  <a:srgbClr val="FF0000"/>
                </a:solidFill>
              </a:rPr>
              <a:t> </a:t>
            </a:r>
            <a:r>
              <a:rPr lang="ru-RU" b="1" u="sng" dirty="0">
                <a:solidFill>
                  <a:srgbClr val="FF0000"/>
                </a:solidFill>
              </a:rPr>
              <a:t>не </a:t>
            </a:r>
            <a:r>
              <a:rPr lang="ru-RU" b="1" u="sng" dirty="0" err="1">
                <a:solidFill>
                  <a:srgbClr val="FF0000"/>
                </a:solidFill>
              </a:rPr>
              <a:t>можна</a:t>
            </a:r>
            <a:r>
              <a:rPr lang="ru-RU" b="1" dirty="0">
                <a:solidFill>
                  <a:srgbClr val="FF0000"/>
                </a:solidFill>
              </a:rPr>
              <a:t> </a:t>
            </a:r>
            <a:r>
              <a:rPr lang="ru-RU" b="1" dirty="0" err="1">
                <a:solidFill>
                  <a:srgbClr val="FF0000"/>
                </a:solidFill>
              </a:rPr>
              <a:t>покласти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відповідальність</a:t>
            </a:r>
            <a:r>
              <a:rPr lang="ru-RU" b="1" dirty="0">
                <a:solidFill>
                  <a:srgbClr val="FF0000"/>
                </a:solidFill>
              </a:rPr>
              <a:t> за шкоду, яка </a:t>
            </a:r>
            <a:r>
              <a:rPr lang="ru-RU" b="1" dirty="0" err="1">
                <a:solidFill>
                  <a:srgbClr val="FF0000"/>
                </a:solidFill>
              </a:rPr>
              <a:t>належить</a:t>
            </a:r>
            <a:r>
              <a:rPr lang="ru-RU" b="1" dirty="0">
                <a:solidFill>
                  <a:srgbClr val="FF0000"/>
                </a:solidFill>
              </a:rPr>
              <a:t> до </a:t>
            </a:r>
            <a:r>
              <a:rPr lang="ru-RU" b="1" dirty="0" err="1">
                <a:solidFill>
                  <a:srgbClr val="FF0000"/>
                </a:solidFill>
              </a:rPr>
              <a:t>категорії</a:t>
            </a:r>
            <a:r>
              <a:rPr lang="ru-RU" b="1" dirty="0">
                <a:solidFill>
                  <a:srgbClr val="FF0000"/>
                </a:solidFill>
              </a:rPr>
              <a:t> нормального </a:t>
            </a:r>
            <a:r>
              <a:rPr lang="ru-RU" b="1" dirty="0" err="1">
                <a:solidFill>
                  <a:srgbClr val="FF0000"/>
                </a:solidFill>
              </a:rPr>
              <a:t>виробничо-господарського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ризику</a:t>
            </a:r>
            <a:r>
              <a:rPr lang="ru-RU" b="1" dirty="0">
                <a:solidFill>
                  <a:srgbClr val="FF0000"/>
                </a:solidFill>
              </a:rPr>
              <a:t>, </a:t>
            </a:r>
            <a:r>
              <a:rPr lang="ru-RU" b="1" dirty="0" err="1">
                <a:solidFill>
                  <a:srgbClr val="FF0000"/>
                </a:solidFill>
              </a:rPr>
              <a:t>або</a:t>
            </a:r>
            <a:r>
              <a:rPr lang="ru-RU" b="1" dirty="0">
                <a:solidFill>
                  <a:srgbClr val="FF0000"/>
                </a:solidFill>
              </a:rPr>
              <a:t> яку </a:t>
            </a:r>
            <a:r>
              <a:rPr lang="ru-RU" b="1" dirty="0" err="1">
                <a:solidFill>
                  <a:srgbClr val="FF0000"/>
                </a:solidFill>
              </a:rPr>
              <a:t>він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заподіяв</a:t>
            </a:r>
            <a:r>
              <a:rPr lang="ru-RU" b="1" dirty="0">
                <a:solidFill>
                  <a:srgbClr val="FF0000"/>
                </a:solidFill>
              </a:rPr>
              <a:t> у </a:t>
            </a:r>
            <a:r>
              <a:rPr lang="ru-RU" b="1" dirty="0" err="1">
                <a:solidFill>
                  <a:srgbClr val="FF0000"/>
                </a:solidFill>
              </a:rPr>
              <a:t>стані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крайньої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необхідності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215642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Матеріальна відповідальність медичних та фармацевтичних працівників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86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215642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Матеріальна відповідальність медичних та фармацевтичних працівників</a:t>
            </a:r>
            <a:endParaRPr lang="ru-RU" sz="2800" dirty="0">
              <a:solidFill>
                <a:srgbClr val="FF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106761"/>
              </p:ext>
            </p:extLst>
          </p:nvPr>
        </p:nvGraphicFramePr>
        <p:xfrm>
          <a:off x="395536" y="1169749"/>
          <a:ext cx="8568951" cy="5355595"/>
        </p:xfrm>
        <a:graphic>
          <a:graphicData uri="http://schemas.openxmlformats.org/drawingml/2006/table">
            <a:tbl>
              <a:tblPr/>
              <a:tblGrid>
                <a:gridCol w="1872208"/>
                <a:gridCol w="6696743"/>
              </a:tblGrid>
              <a:tr h="1582335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effectLst/>
                        </a:rPr>
                        <a:t>Приклад 1</a:t>
                      </a:r>
                      <a:endParaRPr lang="ru-RU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Якщо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лікар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випадково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зламав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комп’ютер</a:t>
                      </a:r>
                      <a:r>
                        <a:rPr lang="ru-RU" dirty="0"/>
                        <a:t>, на </a:t>
                      </a:r>
                      <a:r>
                        <a:rPr lang="ru-RU" dirty="0" err="1"/>
                        <a:t>нього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можна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покласти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відповідальність</a:t>
                      </a:r>
                      <a:r>
                        <a:rPr lang="ru-RU" dirty="0"/>
                        <a:t> у межах </a:t>
                      </a:r>
                      <a:r>
                        <a:rPr lang="ru-RU" dirty="0" err="1"/>
                        <a:t>заподіяної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шкоди</a:t>
                      </a:r>
                      <a:r>
                        <a:rPr lang="ru-RU" dirty="0"/>
                        <a:t>. </a:t>
                      </a:r>
                      <a:r>
                        <a:rPr lang="ru-RU" dirty="0" err="1"/>
                        <a:t>Збитки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стягніть</a:t>
                      </a:r>
                      <a:r>
                        <a:rPr lang="ru-RU" dirty="0"/>
                        <a:t> у </a:t>
                      </a:r>
                      <a:r>
                        <a:rPr lang="ru-RU" dirty="0" err="1" smtClean="0"/>
                        <a:t>розмірі</a:t>
                      </a:r>
                      <a:r>
                        <a:rPr lang="ru-RU" dirty="0"/>
                        <a:t>, </a:t>
                      </a:r>
                      <a:r>
                        <a:rPr lang="ru-RU" dirty="0" err="1"/>
                        <a:t>що</a:t>
                      </a:r>
                      <a:r>
                        <a:rPr lang="ru-RU" dirty="0"/>
                        <a:t> не </a:t>
                      </a:r>
                      <a:r>
                        <a:rPr lang="ru-RU" dirty="0" err="1"/>
                        <a:t>перевищує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середньомісячної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зарплати</a:t>
                      </a:r>
                      <a:endParaRPr lang="ru-RU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7326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 </a:t>
                      </a:r>
                      <a:r>
                        <a:rPr lang="ru-RU" b="1" dirty="0">
                          <a:effectLst/>
                        </a:rPr>
                        <a:t>Приклад 2</a:t>
                      </a:r>
                      <a:endParaRPr lang="ru-RU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Якщо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старша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медична</a:t>
                      </a:r>
                      <a:r>
                        <a:rPr lang="ru-RU" dirty="0"/>
                        <a:t> сестра </a:t>
                      </a:r>
                      <a:r>
                        <a:rPr lang="ru-RU" dirty="0" err="1"/>
                        <a:t>зіпсувала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ліки</a:t>
                      </a:r>
                      <a:r>
                        <a:rPr lang="ru-RU" dirty="0"/>
                        <a:t>, </a:t>
                      </a:r>
                      <a:r>
                        <a:rPr lang="ru-RU" dirty="0" err="1"/>
                        <a:t>перевірте</a:t>
                      </a:r>
                      <a:r>
                        <a:rPr lang="ru-RU" dirty="0"/>
                        <a:t>: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 err="1"/>
                        <a:t>чи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укладали</a:t>
                      </a:r>
                      <a:r>
                        <a:rPr lang="ru-RU" dirty="0"/>
                        <a:t> з нею </a:t>
                      </a:r>
                      <a:r>
                        <a:rPr lang="ru-RU" dirty="0" err="1"/>
                        <a:t>договір</a:t>
                      </a:r>
                      <a:r>
                        <a:rPr lang="ru-RU" dirty="0"/>
                        <a:t> про </a:t>
                      </a:r>
                      <a:r>
                        <a:rPr lang="ru-RU" dirty="0" err="1"/>
                        <a:t>повну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матеріальну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відповідальність</a:t>
                      </a:r>
                      <a:endParaRPr lang="ru-RU" dirty="0"/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 err="1"/>
                        <a:t>чи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передбачили</a:t>
                      </a:r>
                      <a:r>
                        <a:rPr lang="ru-RU" dirty="0"/>
                        <a:t> в </a:t>
                      </a:r>
                      <a:r>
                        <a:rPr lang="ru-RU" dirty="0" err="1"/>
                        <a:t>її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посадовій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інструкції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або</a:t>
                      </a:r>
                      <a:r>
                        <a:rPr lang="ru-RU" dirty="0"/>
                        <a:t> трудовому </a:t>
                      </a:r>
                      <a:r>
                        <a:rPr lang="ru-RU" dirty="0" err="1"/>
                        <a:t>договорі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обов’язок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зберігати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передані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їй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матеріальні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цінності</a:t>
                      </a:r>
                      <a:endParaRPr lang="ru-RU" dirty="0"/>
                    </a:p>
                    <a:p>
                      <a:r>
                        <a:rPr lang="ru-RU" dirty="0" err="1"/>
                        <a:t>Якщо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цих</a:t>
                      </a:r>
                      <a:r>
                        <a:rPr lang="ru-RU" dirty="0"/>
                        <a:t> умов </a:t>
                      </a:r>
                      <a:r>
                        <a:rPr lang="ru-RU" dirty="0" err="1"/>
                        <a:t>дотримали</a:t>
                      </a:r>
                      <a:r>
                        <a:rPr lang="ru-RU" dirty="0"/>
                        <a:t>, </a:t>
                      </a:r>
                      <a:r>
                        <a:rPr lang="ru-RU" dirty="0" err="1"/>
                        <a:t>маєте</a:t>
                      </a:r>
                      <a:r>
                        <a:rPr lang="ru-RU" dirty="0"/>
                        <a:t> право </a:t>
                      </a:r>
                      <a:r>
                        <a:rPr lang="ru-RU" dirty="0" err="1"/>
                        <a:t>притягнути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старшу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медичну</a:t>
                      </a:r>
                      <a:r>
                        <a:rPr lang="ru-RU" dirty="0"/>
                        <a:t> сестру до </a:t>
                      </a:r>
                      <a:r>
                        <a:rPr lang="ru-RU" dirty="0" err="1"/>
                        <a:t>повної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матеріальної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відповідальності</a:t>
                      </a:r>
                      <a:endParaRPr lang="ru-RU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84158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215642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Матеріальна відповідальність медичних та фармацевтичних працівників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83503" y="1484784"/>
            <a:ext cx="83529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Приклад </a:t>
            </a:r>
            <a:r>
              <a:rPr lang="ru-RU" sz="2000" b="1" dirty="0" smtClean="0"/>
              <a:t>3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err="1" smtClean="0"/>
              <a:t>Якщо</a:t>
            </a:r>
            <a:r>
              <a:rPr lang="ru-RU" sz="2000" dirty="0" smtClean="0"/>
              <a:t> </a:t>
            </a:r>
            <a:r>
              <a:rPr lang="ru-RU" sz="2000" dirty="0" err="1"/>
              <a:t>старша</a:t>
            </a:r>
            <a:r>
              <a:rPr lang="ru-RU" sz="2000" dirty="0"/>
              <a:t> </a:t>
            </a:r>
            <a:r>
              <a:rPr lang="ru-RU" sz="2000" dirty="0" err="1"/>
              <a:t>медична</a:t>
            </a:r>
            <a:r>
              <a:rPr lang="ru-RU" sz="2000" dirty="0"/>
              <a:t> сестра </a:t>
            </a:r>
            <a:r>
              <a:rPr lang="ru-RU" sz="2000" dirty="0" err="1"/>
              <a:t>випадково</a:t>
            </a:r>
            <a:r>
              <a:rPr lang="ru-RU" sz="2000" dirty="0"/>
              <a:t> </a:t>
            </a:r>
            <a:r>
              <a:rPr lang="ru-RU" sz="2000" dirty="0" err="1"/>
              <a:t>зіпсувала</a:t>
            </a:r>
            <a:r>
              <a:rPr lang="ru-RU" sz="2000" dirty="0"/>
              <a:t> </a:t>
            </a:r>
            <a:r>
              <a:rPr lang="ru-RU" sz="2000" dirty="0" err="1"/>
              <a:t>комп’ютер</a:t>
            </a:r>
            <a:r>
              <a:rPr lang="ru-RU" sz="2000" dirty="0"/>
              <a:t>, можете </a:t>
            </a:r>
            <a:r>
              <a:rPr lang="ru-RU" sz="2000" dirty="0" err="1"/>
              <a:t>стягнути</a:t>
            </a:r>
            <a:r>
              <a:rPr lang="ru-RU" sz="2000" dirty="0"/>
              <a:t> з </a:t>
            </a:r>
            <a:r>
              <a:rPr lang="ru-RU" sz="2000" dirty="0" err="1"/>
              <a:t>неї</a:t>
            </a:r>
            <a:r>
              <a:rPr lang="ru-RU" sz="2000" dirty="0"/>
              <a:t> </a:t>
            </a:r>
            <a:r>
              <a:rPr lang="ru-RU" sz="2000" dirty="0" err="1"/>
              <a:t>відшкодування</a:t>
            </a:r>
            <a:r>
              <a:rPr lang="ru-RU" sz="2000" dirty="0"/>
              <a:t> у </a:t>
            </a:r>
            <a:r>
              <a:rPr lang="ru-RU" sz="2000" dirty="0" err="1"/>
              <a:t>розмірі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не </a:t>
            </a:r>
            <a:r>
              <a:rPr lang="ru-RU" sz="2000" dirty="0" err="1"/>
              <a:t>перевищує</a:t>
            </a:r>
            <a:r>
              <a:rPr lang="ru-RU" sz="2000" dirty="0"/>
              <a:t> </a:t>
            </a:r>
            <a:r>
              <a:rPr lang="ru-RU" sz="2000" dirty="0" err="1"/>
              <a:t>середньомісячної</a:t>
            </a:r>
            <a:r>
              <a:rPr lang="ru-RU" sz="2000" dirty="0"/>
              <a:t> </a:t>
            </a:r>
            <a:r>
              <a:rPr lang="ru-RU" sz="2000" dirty="0" err="1"/>
              <a:t>зарплати</a:t>
            </a:r>
            <a:r>
              <a:rPr lang="ru-RU" sz="2000" dirty="0"/>
              <a:t>. </a:t>
            </a:r>
            <a:r>
              <a:rPr lang="ru-RU" sz="2000" dirty="0" err="1"/>
              <a:t>Адже</a:t>
            </a:r>
            <a:r>
              <a:rPr lang="ru-RU" sz="2000" dirty="0"/>
              <a:t> </a:t>
            </a:r>
            <a:r>
              <a:rPr lang="ru-RU" sz="2000" dirty="0" err="1"/>
              <a:t>згідно</a:t>
            </a:r>
            <a:r>
              <a:rPr lang="ru-RU" sz="2000" dirty="0"/>
              <a:t> з договором про </a:t>
            </a:r>
            <a:r>
              <a:rPr lang="ru-RU" sz="2000" dirty="0" err="1"/>
              <a:t>повну</a:t>
            </a:r>
            <a:r>
              <a:rPr lang="ru-RU" sz="2000" dirty="0"/>
              <a:t> </a:t>
            </a:r>
            <a:r>
              <a:rPr lang="ru-RU" sz="2000" dirty="0" err="1"/>
              <a:t>матеріальну</a:t>
            </a:r>
            <a:r>
              <a:rPr lang="ru-RU" sz="2000" dirty="0"/>
              <a:t> </a:t>
            </a:r>
            <a:r>
              <a:rPr lang="ru-RU" sz="2000" dirty="0" err="1"/>
              <a:t>відповідальність</a:t>
            </a:r>
            <a:r>
              <a:rPr lang="ru-RU" sz="2000" dirty="0"/>
              <a:t> </a:t>
            </a:r>
            <a:r>
              <a:rPr lang="ru-RU" sz="2000" dirty="0" err="1"/>
              <a:t>працівниця</a:t>
            </a:r>
            <a:r>
              <a:rPr lang="ru-RU" sz="2000" dirty="0"/>
              <a:t> </a:t>
            </a:r>
            <a:r>
              <a:rPr lang="ru-RU" sz="2000" dirty="0" err="1"/>
              <a:t>зобов’язалася</a:t>
            </a:r>
            <a:r>
              <a:rPr lang="ru-RU" sz="2000" dirty="0"/>
              <a:t> </a:t>
            </a:r>
            <a:r>
              <a:rPr lang="ru-RU" sz="2000" dirty="0" err="1"/>
              <a:t>зберігати</a:t>
            </a:r>
            <a:r>
              <a:rPr lang="ru-RU" sz="2000" dirty="0"/>
              <a:t> </a:t>
            </a:r>
            <a:r>
              <a:rPr lang="ru-RU" sz="2000" dirty="0" err="1"/>
              <a:t>інші</a:t>
            </a:r>
            <a:r>
              <a:rPr lang="ru-RU" sz="2000" dirty="0"/>
              <a:t> </a:t>
            </a:r>
            <a:r>
              <a:rPr lang="ru-RU" sz="2000" dirty="0" err="1"/>
              <a:t>цінності</a:t>
            </a:r>
            <a:r>
              <a:rPr lang="ru-RU" sz="2000" dirty="0"/>
              <a:t> — </a:t>
            </a:r>
            <a:r>
              <a:rPr lang="ru-RU" sz="2000" dirty="0" err="1"/>
              <a:t>наприклад</a:t>
            </a:r>
            <a:r>
              <a:rPr lang="ru-RU" sz="2000" dirty="0"/>
              <a:t>, </a:t>
            </a:r>
            <a:r>
              <a:rPr lang="ru-RU" sz="2000" dirty="0" err="1"/>
              <a:t>лікарські</a:t>
            </a:r>
            <a:r>
              <a:rPr lang="ru-RU" sz="2000" dirty="0"/>
              <a:t> </a:t>
            </a:r>
            <a:r>
              <a:rPr lang="ru-RU" sz="2000" dirty="0" err="1"/>
              <a:t>засоби</a:t>
            </a:r>
            <a:r>
              <a:rPr lang="ru-RU" sz="2000" dirty="0"/>
              <a:t>. За шкоду, яку вона </a:t>
            </a:r>
            <a:r>
              <a:rPr lang="ru-RU" sz="2000" dirty="0" err="1"/>
              <a:t>заподіє</a:t>
            </a:r>
            <a:r>
              <a:rPr lang="ru-RU" sz="2000" dirty="0"/>
              <a:t> </a:t>
            </a:r>
            <a:r>
              <a:rPr lang="ru-RU" sz="2000" dirty="0" err="1"/>
              <a:t>комп’ютеру</a:t>
            </a:r>
            <a:r>
              <a:rPr lang="ru-RU" sz="2000" dirty="0"/>
              <a:t> </a:t>
            </a:r>
            <a:r>
              <a:rPr lang="ru-RU" sz="2000" dirty="0" err="1"/>
              <a:t>чи</a:t>
            </a:r>
            <a:r>
              <a:rPr lang="ru-RU" sz="2000" dirty="0"/>
              <a:t> </a:t>
            </a:r>
            <a:r>
              <a:rPr lang="ru-RU" sz="2000" dirty="0" err="1"/>
              <a:t>іншому</a:t>
            </a:r>
            <a:r>
              <a:rPr lang="ru-RU" sz="2000" dirty="0"/>
              <a:t> майну, </a:t>
            </a:r>
            <a:r>
              <a:rPr lang="ru-RU" sz="2000" dirty="0" err="1"/>
              <a:t>яким</a:t>
            </a:r>
            <a:r>
              <a:rPr lang="ru-RU" sz="2000" dirty="0"/>
              <a:t> </a:t>
            </a:r>
            <a:r>
              <a:rPr lang="ru-RU" sz="2000" dirty="0" err="1"/>
              <a:t>користується</a:t>
            </a:r>
            <a:r>
              <a:rPr lang="ru-RU" sz="2000" dirty="0"/>
              <a:t> в </a:t>
            </a:r>
            <a:r>
              <a:rPr lang="ru-RU" sz="2000" dirty="0" err="1"/>
              <a:t>процесі</a:t>
            </a:r>
            <a:r>
              <a:rPr lang="ru-RU" sz="2000" dirty="0"/>
              <a:t> </a:t>
            </a:r>
            <a:r>
              <a:rPr lang="ru-RU" sz="2000" dirty="0" err="1"/>
              <a:t>праці</a:t>
            </a:r>
            <a:r>
              <a:rPr lang="ru-RU" sz="2000" dirty="0"/>
              <a:t>, </a:t>
            </a:r>
            <a:r>
              <a:rPr lang="ru-RU" sz="2000" dirty="0" err="1"/>
              <a:t>відповідальність</a:t>
            </a:r>
            <a:r>
              <a:rPr lang="ru-RU" sz="2000" dirty="0"/>
              <a:t> </a:t>
            </a:r>
            <a:r>
              <a:rPr lang="ru-RU" sz="2000" dirty="0" err="1"/>
              <a:t>настає</a:t>
            </a:r>
            <a:r>
              <a:rPr lang="ru-RU" sz="2000" dirty="0"/>
              <a:t> на </a:t>
            </a:r>
            <a:r>
              <a:rPr lang="ru-RU" sz="2000" dirty="0" err="1"/>
              <a:t>загальних</a:t>
            </a:r>
            <a:r>
              <a:rPr lang="ru-RU" sz="2000" dirty="0"/>
              <a:t> </a:t>
            </a:r>
            <a:r>
              <a:rPr lang="ru-RU" sz="2000" dirty="0" err="1" smtClean="0"/>
              <a:t>підставах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094261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34254"/>
            <a:ext cx="8208912" cy="6148761"/>
          </a:xfrm>
        </p:spPr>
      </p:pic>
    </p:spTree>
    <p:extLst>
      <p:ext uri="{BB962C8B-B14F-4D97-AF65-F5344CB8AC3E}">
        <p14:creationId xmlns:p14="http://schemas.microsoft.com/office/powerpoint/2010/main" val="30512207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73" y="692696"/>
            <a:ext cx="8735298" cy="4896544"/>
          </a:xfrm>
        </p:spPr>
      </p:pic>
    </p:spTree>
    <p:extLst>
      <p:ext uri="{BB962C8B-B14F-4D97-AF65-F5344CB8AC3E}">
        <p14:creationId xmlns:p14="http://schemas.microsoft.com/office/powerpoint/2010/main" val="34381847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36" y="620688"/>
            <a:ext cx="8104028" cy="6070199"/>
          </a:xfrm>
        </p:spPr>
      </p:pic>
    </p:spTree>
    <p:extLst>
      <p:ext uri="{BB962C8B-B14F-4D97-AF65-F5344CB8AC3E}">
        <p14:creationId xmlns:p14="http://schemas.microsoft.com/office/powerpoint/2010/main" val="40557271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Медична</a:t>
            </a:r>
            <a:r>
              <a:rPr lang="ru-RU" dirty="0"/>
              <a:t> сестра прибирала в </a:t>
            </a:r>
            <a:r>
              <a:rPr lang="ru-RU" dirty="0" err="1"/>
              <a:t>операційній</a:t>
            </a:r>
            <a:r>
              <a:rPr lang="ru-RU" dirty="0"/>
              <a:t>. </a:t>
            </a:r>
            <a:r>
              <a:rPr lang="ru-RU" dirty="0" err="1"/>
              <a:t>Випадково</a:t>
            </a:r>
            <a:r>
              <a:rPr lang="ru-RU" dirty="0"/>
              <a:t> </a:t>
            </a:r>
            <a:r>
              <a:rPr lang="ru-RU" dirty="0" err="1"/>
              <a:t>розбила</a:t>
            </a:r>
            <a:r>
              <a:rPr lang="ru-RU" dirty="0"/>
              <a:t> </a:t>
            </a:r>
            <a:r>
              <a:rPr lang="ru-RU" dirty="0" err="1"/>
              <a:t>портативний</a:t>
            </a:r>
            <a:r>
              <a:rPr lang="ru-RU" dirty="0"/>
              <a:t> </a:t>
            </a:r>
            <a:r>
              <a:rPr lang="ru-RU" dirty="0" err="1"/>
              <a:t>медичний</a:t>
            </a:r>
            <a:r>
              <a:rPr lang="ru-RU" dirty="0"/>
              <a:t> </a:t>
            </a:r>
            <a:r>
              <a:rPr lang="ru-RU" dirty="0" err="1"/>
              <a:t>аспіратор</a:t>
            </a:r>
            <a:r>
              <a:rPr lang="ru-RU" dirty="0"/>
              <a:t>, </a:t>
            </a:r>
            <a:r>
              <a:rPr lang="ru-RU" dirty="0" err="1"/>
              <a:t>однак</a:t>
            </a:r>
            <a:r>
              <a:rPr lang="ru-RU" dirty="0"/>
              <a:t> про </a:t>
            </a:r>
            <a:r>
              <a:rPr lang="ru-RU" dirty="0" err="1"/>
              <a:t>скоєне</a:t>
            </a:r>
            <a:r>
              <a:rPr lang="ru-RU" dirty="0"/>
              <a:t> </a:t>
            </a:r>
            <a:r>
              <a:rPr lang="ru-RU" dirty="0" err="1"/>
              <a:t>вирішила</a:t>
            </a:r>
            <a:r>
              <a:rPr lang="ru-RU" dirty="0"/>
              <a:t> не </a:t>
            </a:r>
            <a:r>
              <a:rPr lang="ru-RU" dirty="0" err="1"/>
              <a:t>зізнаватися</a:t>
            </a:r>
            <a:r>
              <a:rPr lang="ru-RU" dirty="0"/>
              <a:t>. Як </a:t>
            </a:r>
            <a:r>
              <a:rPr lang="ru-RU" dirty="0" err="1"/>
              <a:t>вчинити</a:t>
            </a:r>
            <a:r>
              <a:rPr lang="ru-RU" dirty="0"/>
              <a:t> </a:t>
            </a:r>
            <a:r>
              <a:rPr lang="ru-RU" dirty="0" err="1"/>
              <a:t>керівнику</a:t>
            </a:r>
            <a:r>
              <a:rPr lang="ru-RU" dirty="0" smtClean="0"/>
              <a:t>?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99592" y="332656"/>
            <a:ext cx="7344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dirty="0" smtClean="0">
                <a:solidFill>
                  <a:srgbClr val="FF0000"/>
                </a:solidFill>
              </a:rPr>
              <a:t>Практичне завдання 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9311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105</TotalTime>
  <Words>1062</Words>
  <Application>Microsoft Office PowerPoint</Application>
  <PresentationFormat>Экран (4:3)</PresentationFormat>
  <Paragraphs>141</Paragraphs>
  <Slides>55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56" baseType="lpstr">
      <vt:lpstr>Справедливость</vt:lpstr>
      <vt:lpstr>СИСТЕМА МЕДИЧНОГО ТА ФАРМАЦЕВТИЧНОГО ЗАКОНОДАВСТВА</vt:lpstr>
      <vt:lpstr>Поняття Конституції як основного закону держави. </vt:lpstr>
      <vt:lpstr>Поняття Конституції як основного закону держави</vt:lpstr>
      <vt:lpstr>СТРУКТУРА КОНСТИТУЦІЇ УКРАЇНИ</vt:lpstr>
      <vt:lpstr>ДЖЕРЕЛА КОНСТИТУЦІЙНОГО ПРАВА</vt:lpstr>
      <vt:lpstr>Права і обов'язки</vt:lpstr>
      <vt:lpstr>Основні конституційні права громадян</vt:lpstr>
      <vt:lpstr>КОНСТИТУЦІЙНІ ОБОВ’ЯЗКИ ГРОМАДЯН</vt:lpstr>
      <vt:lpstr>Презентация PowerPoint</vt:lpstr>
      <vt:lpstr>Презентация PowerPoint</vt:lpstr>
      <vt:lpstr>Презентация PowerPoint</vt:lpstr>
      <vt:lpstr>Презентация PowerPoint</vt:lpstr>
      <vt:lpstr>АДМІНІСТРАТИВНЕ ПРАВО</vt:lpstr>
      <vt:lpstr>АДМІНІСТРАТИВНЕ ПРАВО</vt:lpstr>
      <vt:lpstr>АДМІНІСТРАТИВНІ САНКЦІЇ</vt:lpstr>
      <vt:lpstr>Адміністративна відповідальність медичних та фармцевтичних працівників</vt:lpstr>
      <vt:lpstr>Адміністративна відповідальність фармацевтичних працівників</vt:lpstr>
      <vt:lpstr>Адміністративна відповідальність фармацевтичних працівників</vt:lpstr>
      <vt:lpstr>Дисциплінарна відповідальність медичних та фармацевтичних працівників</vt:lpstr>
      <vt:lpstr>Презентация PowerPoint</vt:lpstr>
      <vt:lpstr>Презентация PowerPoint</vt:lpstr>
      <vt:lpstr>Презентация PowerPoint</vt:lpstr>
      <vt:lpstr>Презентация PowerPoint</vt:lpstr>
      <vt:lpstr>Кримінальна відповідальність медичних працівників</vt:lpstr>
      <vt:lpstr>Кримінальна відповідальність медичних працівників</vt:lpstr>
      <vt:lpstr>Кримінальна відповідальність фармацевтичних працівників</vt:lpstr>
      <vt:lpstr>Кримінальна відповідальність медичних та фармацевтичних працівників</vt:lpstr>
      <vt:lpstr>Кримінальна відповідальність медичних та фармацевтичних працівників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ФАРМАЦЕВТИЧНОГО ЗАКОНОДАВСТВА</dc:title>
  <dc:creator>Пользователь Windows</dc:creator>
  <cp:lastModifiedBy>Пользователь Windows</cp:lastModifiedBy>
  <cp:revision>43</cp:revision>
  <dcterms:created xsi:type="dcterms:W3CDTF">2022-09-07T10:47:42Z</dcterms:created>
  <dcterms:modified xsi:type="dcterms:W3CDTF">2024-02-05T08:42:07Z</dcterms:modified>
</cp:coreProperties>
</file>