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5" r:id="rId4"/>
    <p:sldId id="287" r:id="rId5"/>
    <p:sldId id="290" r:id="rId6"/>
    <p:sldId id="288" r:id="rId7"/>
    <p:sldId id="291" r:id="rId8"/>
    <p:sldId id="292" r:id="rId9"/>
    <p:sldId id="293" r:id="rId10"/>
    <p:sldId id="294" r:id="rId11"/>
    <p:sldId id="295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885" y="188640"/>
            <a:ext cx="5455380" cy="25202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3.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Правовий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статус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суб’єктів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медичних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фармацевтичних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правовідносин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механізми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процедури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захисту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</a:rPr>
              <a:t>їхніх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 прав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2267744" cy="218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Поняття</a:t>
            </a:r>
            <a:r>
              <a:rPr lang="ru-RU" b="1" dirty="0"/>
              <a:t> та </a:t>
            </a:r>
            <a:r>
              <a:rPr lang="ru-RU" b="1" dirty="0" err="1"/>
              <a:t>правовий</a:t>
            </a:r>
            <a:r>
              <a:rPr lang="ru-RU" b="1" dirty="0"/>
              <a:t> статус </a:t>
            </a:r>
            <a:r>
              <a:rPr lang="ru-RU" b="1" dirty="0" err="1"/>
              <a:t>пацієнта</a:t>
            </a:r>
            <a:r>
              <a:rPr lang="ru-RU" b="1" dirty="0"/>
              <a:t>. Права та </a:t>
            </a:r>
            <a:r>
              <a:rPr lang="ru-RU" b="1" dirty="0" err="1"/>
              <a:t>обов'язки</a:t>
            </a:r>
            <a:r>
              <a:rPr lang="ru-RU" b="1" dirty="0"/>
              <a:t> </a:t>
            </a:r>
            <a:r>
              <a:rPr lang="ru-RU" b="1" dirty="0" err="1"/>
              <a:t>пацієнтів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Інформована</a:t>
            </a:r>
            <a:r>
              <a:rPr lang="ru-RU" b="1" dirty="0" smtClean="0"/>
              <a:t> </a:t>
            </a:r>
            <a:r>
              <a:rPr lang="ru-RU" b="1" dirty="0" err="1"/>
              <a:t>згода</a:t>
            </a:r>
            <a:r>
              <a:rPr lang="ru-RU" b="1" dirty="0"/>
              <a:t> на </a:t>
            </a:r>
            <a:r>
              <a:rPr lang="ru-RU" b="1" dirty="0" err="1"/>
              <a:t>медичне</a:t>
            </a:r>
            <a:r>
              <a:rPr lang="ru-RU" b="1" dirty="0"/>
              <a:t> </a:t>
            </a:r>
            <a:r>
              <a:rPr lang="ru-RU" b="1" dirty="0" err="1"/>
              <a:t>втручання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Захист</a:t>
            </a:r>
            <a:r>
              <a:rPr lang="ru-RU" b="1" dirty="0" smtClean="0"/>
              <a:t> </a:t>
            </a:r>
            <a:r>
              <a:rPr lang="ru-RU" b="1" dirty="0"/>
              <a:t>прав </a:t>
            </a:r>
            <a:r>
              <a:rPr lang="ru-RU" b="1" dirty="0" err="1"/>
              <a:t>пацієнтів</a:t>
            </a:r>
            <a:r>
              <a:rPr lang="ru-RU" b="1" dirty="0"/>
              <a:t>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Лікарська</a:t>
            </a:r>
            <a:r>
              <a:rPr lang="ru-RU" b="1" dirty="0" smtClean="0"/>
              <a:t> </a:t>
            </a:r>
            <a:r>
              <a:rPr lang="ru-RU" b="1" dirty="0" err="1"/>
              <a:t>таємниця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Медичні</a:t>
            </a:r>
            <a:r>
              <a:rPr lang="ru-RU" b="1" dirty="0" smtClean="0"/>
              <a:t> </a:t>
            </a:r>
            <a:r>
              <a:rPr lang="ru-RU" b="1" dirty="0" err="1"/>
              <a:t>працівники</a:t>
            </a:r>
            <a:r>
              <a:rPr lang="ru-RU" b="1" dirty="0"/>
              <a:t> як </a:t>
            </a:r>
            <a:r>
              <a:rPr lang="ru-RU" b="1" dirty="0" err="1"/>
              <a:t>суб'єкти</a:t>
            </a:r>
            <a:r>
              <a:rPr lang="ru-RU" b="1" dirty="0"/>
              <a:t> </a:t>
            </a:r>
            <a:r>
              <a:rPr lang="ru-RU" b="1" dirty="0" err="1"/>
              <a:t>правовідносин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здоров'я</a:t>
            </a:r>
            <a:r>
              <a:rPr lang="ru-RU" b="1" dirty="0"/>
              <a:t>. Права та </a:t>
            </a:r>
            <a:r>
              <a:rPr lang="ru-RU" b="1" dirty="0" err="1"/>
              <a:t>обов'язки</a:t>
            </a:r>
            <a:r>
              <a:rPr lang="ru-RU" b="1" dirty="0"/>
              <a:t> </a:t>
            </a:r>
            <a:r>
              <a:rPr lang="ru-RU" b="1" dirty="0" err="1"/>
              <a:t>медичних</a:t>
            </a:r>
            <a:r>
              <a:rPr lang="ru-RU" b="1" dirty="0"/>
              <a:t> </a:t>
            </a:r>
            <a:r>
              <a:rPr lang="ru-RU" b="1" dirty="0" err="1"/>
              <a:t>працівників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Правовий</a:t>
            </a:r>
            <a:r>
              <a:rPr lang="ru-RU" b="1" dirty="0"/>
              <a:t> статус </a:t>
            </a:r>
            <a:r>
              <a:rPr lang="ru-RU" b="1" dirty="0" err="1"/>
              <a:t>закладів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b="1" dirty="0" err="1"/>
              <a:t>різних</a:t>
            </a:r>
            <a:r>
              <a:rPr lang="ru-RU" b="1" dirty="0"/>
              <a:t> форм </a:t>
            </a:r>
            <a:r>
              <a:rPr lang="ru-RU" b="1" dirty="0" err="1"/>
              <a:t>власності</a:t>
            </a:r>
            <a:r>
              <a:rPr lang="ru-RU" b="1" dirty="0"/>
              <a:t> та </a:t>
            </a:r>
            <a:r>
              <a:rPr lang="ru-RU" b="1" dirty="0" err="1"/>
              <a:t>публічно-правових</a:t>
            </a:r>
            <a:r>
              <a:rPr lang="ru-RU" b="1" dirty="0"/>
              <a:t> </a:t>
            </a:r>
            <a:r>
              <a:rPr lang="ru-RU" b="1" dirty="0" err="1"/>
              <a:t>утворень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Правовий</a:t>
            </a:r>
            <a:r>
              <a:rPr lang="ru-RU" b="1" dirty="0" smtClean="0"/>
              <a:t> </a:t>
            </a:r>
            <a:r>
              <a:rPr lang="ru-RU" b="1" dirty="0"/>
              <a:t>статус </a:t>
            </a:r>
            <a:r>
              <a:rPr lang="ru-RU" b="1" dirty="0" err="1"/>
              <a:t>суб’єктів</a:t>
            </a:r>
            <a:r>
              <a:rPr lang="ru-RU" b="1" dirty="0"/>
              <a:t> </a:t>
            </a:r>
            <a:r>
              <a:rPr lang="ru-RU" b="1" dirty="0" err="1"/>
              <a:t>фармацевтичної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 </a:t>
            </a:r>
            <a:r>
              <a:rPr lang="ru-RU" b="1" dirty="0" err="1"/>
              <a:t>Етичні</a:t>
            </a:r>
            <a:r>
              <a:rPr lang="ru-RU" b="1" dirty="0"/>
              <a:t> засади статусу </a:t>
            </a:r>
            <a:r>
              <a:rPr lang="ru-RU" b="1" dirty="0" err="1"/>
              <a:t>медичного</a:t>
            </a:r>
            <a:r>
              <a:rPr lang="ru-RU" b="1" dirty="0"/>
              <a:t> </a:t>
            </a:r>
            <a:r>
              <a:rPr lang="ru-RU" b="1" dirty="0" smtClean="0"/>
              <a:t>та </a:t>
            </a:r>
            <a:r>
              <a:rPr lang="ru-RU" b="1" dirty="0" err="1" smtClean="0"/>
              <a:t>фармацевтичного</a:t>
            </a:r>
            <a:r>
              <a:rPr lang="ru-RU" b="1" dirty="0" smtClean="0"/>
              <a:t> </a:t>
            </a:r>
            <a:r>
              <a:rPr lang="ru-RU" b="1" dirty="0" err="1" smtClean="0"/>
              <a:t>працівника</a:t>
            </a:r>
            <a:r>
              <a:rPr lang="ru-RU" b="1"/>
              <a:t>. </a:t>
            </a:r>
            <a:endParaRPr lang="ru-RU" b="1" smtClean="0"/>
          </a:p>
          <a:p>
            <a:pPr marL="514350" indent="-514350">
              <a:buFont typeface="+mj-lt"/>
              <a:buAutoNum type="arabicPeriod"/>
            </a:pPr>
            <a:r>
              <a:rPr lang="uk-UA" b="1" smtClean="0"/>
              <a:t>Питання </a:t>
            </a:r>
            <a:r>
              <a:rPr lang="uk-UA" b="1" dirty="0" smtClean="0"/>
              <a:t>для самостійного опрацювання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Універсальні</a:t>
            </a:r>
            <a:r>
              <a:rPr lang="ru-RU" b="1" dirty="0"/>
              <a:t> </a:t>
            </a:r>
            <a:r>
              <a:rPr lang="ru-RU" b="1" dirty="0" err="1"/>
              <a:t>стандарти</a:t>
            </a:r>
            <a:r>
              <a:rPr lang="ru-RU" b="1" dirty="0"/>
              <a:t> у </a:t>
            </a:r>
            <a:r>
              <a:rPr lang="ru-RU" b="1" dirty="0" err="1"/>
              <a:t>сфері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 smtClean="0"/>
              <a:t>Міжнародно-правові</a:t>
            </a:r>
            <a:r>
              <a:rPr lang="ru-RU" b="1" dirty="0" smtClean="0"/>
              <a:t> </a:t>
            </a:r>
            <a:r>
              <a:rPr lang="ru-RU" b="1" dirty="0" err="1"/>
              <a:t>стандарти</a:t>
            </a:r>
            <a:r>
              <a:rPr lang="ru-RU" b="1" dirty="0"/>
              <a:t> прав </a:t>
            </a:r>
            <a:r>
              <a:rPr lang="ru-RU" b="1" dirty="0" err="1"/>
              <a:t>людини</a:t>
            </a:r>
            <a:r>
              <a:rPr lang="ru-RU" b="1" dirty="0"/>
              <a:t> у </a:t>
            </a:r>
            <a:r>
              <a:rPr lang="ru-RU" b="1" dirty="0" err="1"/>
              <a:t>сфері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закріплені</a:t>
            </a:r>
            <a:r>
              <a:rPr lang="ru-RU" dirty="0"/>
              <a:t> в актах та документах </a:t>
            </a:r>
            <a:r>
              <a:rPr lang="ru-RU" dirty="0" err="1"/>
              <a:t>міжнародного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, </a:t>
            </a:r>
            <a:r>
              <a:rPr lang="ru-RU" dirty="0" err="1"/>
              <a:t>уніфіковані</a:t>
            </a:r>
            <a:r>
              <a:rPr lang="ru-RU" dirty="0"/>
              <a:t> та </a:t>
            </a:r>
            <a:r>
              <a:rPr lang="ru-RU" dirty="0" err="1"/>
              <a:t>функціонально</a:t>
            </a:r>
            <a:r>
              <a:rPr lang="ru-RU" dirty="0"/>
              <a:t> </a:t>
            </a:r>
            <a:r>
              <a:rPr lang="ru-RU" dirty="0" err="1"/>
              <a:t>універсальні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і </a:t>
            </a:r>
            <a:r>
              <a:rPr lang="ru-RU" dirty="0" err="1"/>
              <a:t>принципи</a:t>
            </a:r>
            <a:r>
              <a:rPr lang="ru-RU" dirty="0"/>
              <a:t> права. Вони,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абстрактних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оціночних</a:t>
            </a:r>
            <a:r>
              <a:rPr lang="ru-RU" dirty="0"/>
              <a:t>, понять </a:t>
            </a:r>
            <a:r>
              <a:rPr lang="ru-RU" dirty="0" err="1"/>
              <a:t>фіксують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мінімальний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бажаний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та </a:t>
            </a:r>
            <a:r>
              <a:rPr lang="ru-RU" dirty="0" err="1"/>
              <a:t>зміст</a:t>
            </a:r>
            <a:r>
              <a:rPr lang="ru-RU" dirty="0"/>
              <a:t> прав </a:t>
            </a:r>
            <a:r>
              <a:rPr lang="ru-RU" dirty="0" err="1"/>
              <a:t>людини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обумовлені</a:t>
            </a:r>
            <a:r>
              <a:rPr lang="ru-RU" dirty="0"/>
              <a:t> </a:t>
            </a:r>
            <a:r>
              <a:rPr lang="ru-RU" dirty="0" err="1"/>
              <a:t>досягненнями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динамічністю</a:t>
            </a:r>
            <a:r>
              <a:rPr lang="ru-RU" dirty="0"/>
              <a:t>, </a:t>
            </a:r>
            <a:r>
              <a:rPr lang="ru-RU" dirty="0" err="1"/>
              <a:t>встановлюють</a:t>
            </a:r>
            <a:r>
              <a:rPr lang="ru-RU" dirty="0"/>
              <a:t> </a:t>
            </a:r>
            <a:r>
              <a:rPr lang="ru-RU" dirty="0" err="1"/>
              <a:t>обов’язки</a:t>
            </a:r>
            <a:r>
              <a:rPr lang="ru-RU" dirty="0"/>
              <a:t> держав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, </a:t>
            </a:r>
            <a:r>
              <a:rPr lang="ru-RU" dirty="0" err="1"/>
              <a:t>охорону</a:t>
            </a:r>
            <a:r>
              <a:rPr lang="ru-RU" dirty="0"/>
              <a:t> та </a:t>
            </a:r>
            <a:r>
              <a:rPr lang="ru-RU" dirty="0" err="1"/>
              <a:t>захист</a:t>
            </a:r>
            <a:r>
              <a:rPr lang="ru-RU" dirty="0"/>
              <a:t>, і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передбачати</a:t>
            </a:r>
            <a:r>
              <a:rPr lang="ru-RU" dirty="0"/>
              <a:t> </a:t>
            </a:r>
            <a:r>
              <a:rPr lang="ru-RU" dirty="0" err="1"/>
              <a:t>певну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санкцій</a:t>
            </a:r>
            <a:r>
              <a:rPr lang="ru-RU" dirty="0"/>
              <a:t> </a:t>
            </a:r>
            <a:r>
              <a:rPr lang="ru-RU" dirty="0" err="1"/>
              <a:t>політичного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політико-юридичного</a:t>
            </a:r>
            <a:r>
              <a:rPr lang="ru-RU" dirty="0"/>
              <a:t> характеру</a:t>
            </a:r>
          </a:p>
        </p:txBody>
      </p:sp>
    </p:spTree>
    <p:extLst>
      <p:ext uri="{BB962C8B-B14F-4D97-AF65-F5344CB8AC3E}">
        <p14:creationId xmlns:p14="http://schemas.microsoft.com/office/powerpoint/2010/main" val="20367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Класифікація</a:t>
            </a:r>
            <a:r>
              <a:rPr lang="ru-RU" b="1" dirty="0"/>
              <a:t> прав </a:t>
            </a:r>
            <a:r>
              <a:rPr lang="ru-RU" b="1" dirty="0" err="1"/>
              <a:t>людини</a:t>
            </a:r>
            <a:r>
              <a:rPr lang="ru-RU" b="1" dirty="0"/>
              <a:t> в </a:t>
            </a:r>
            <a:r>
              <a:rPr lang="ru-RU" b="1" dirty="0" err="1"/>
              <a:t>сфері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І. Права </a:t>
            </a:r>
            <a:r>
              <a:rPr lang="ru-RU" dirty="0" err="1"/>
              <a:t>людини</a:t>
            </a:r>
            <a:r>
              <a:rPr lang="ru-RU" dirty="0"/>
              <a:t> у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здоров*я</a:t>
            </a:r>
          </a:p>
          <a:p>
            <a:pPr marL="0" indent="0">
              <a:buNone/>
            </a:pPr>
            <a:r>
              <a:rPr lang="ru-RU" dirty="0"/>
              <a:t>1.                    Право на </a:t>
            </a:r>
            <a:r>
              <a:rPr lang="ru-RU" dirty="0" err="1"/>
              <a:t>охорону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                    Право на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здоров'я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                    Право на медико-</a:t>
            </a:r>
            <a:r>
              <a:rPr lang="ru-RU" dirty="0" err="1"/>
              <a:t>санітарну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ІІ. Права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у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                    Права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сім'ї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                    Права </a:t>
            </a:r>
            <a:r>
              <a:rPr lang="ru-RU" dirty="0" err="1"/>
              <a:t>вагітних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і </a:t>
            </a:r>
            <a:r>
              <a:rPr lang="ru-RU" dirty="0" err="1"/>
              <a:t>матерів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                    Права </a:t>
            </a:r>
            <a:r>
              <a:rPr lang="ru-RU" dirty="0" err="1"/>
              <a:t>неповнолітніх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                    Права </a:t>
            </a:r>
            <a:r>
              <a:rPr lang="ru-RU" dirty="0" err="1"/>
              <a:t>військовослужбовців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                    Права людей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6.                    Права </a:t>
            </a:r>
            <a:r>
              <a:rPr lang="ru-RU" dirty="0" err="1"/>
              <a:t>інвалідів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7.                    Права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постраждали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аварії</a:t>
            </a:r>
            <a:r>
              <a:rPr lang="ru-RU" dirty="0"/>
              <a:t> на </a:t>
            </a:r>
            <a:r>
              <a:rPr lang="ru-RU" dirty="0" err="1"/>
              <a:t>Чорнобильській</a:t>
            </a:r>
            <a:r>
              <a:rPr lang="ru-RU" dirty="0"/>
              <a:t> АЕС,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проживають</a:t>
            </a:r>
            <a:r>
              <a:rPr lang="ru-RU" dirty="0"/>
              <a:t> в </a:t>
            </a:r>
            <a:r>
              <a:rPr lang="ru-RU" dirty="0" err="1"/>
              <a:t>екологічно</a:t>
            </a:r>
            <a:r>
              <a:rPr lang="ru-RU" dirty="0"/>
              <a:t> </a:t>
            </a:r>
            <a:r>
              <a:rPr lang="ru-RU" dirty="0" err="1"/>
              <a:t>несприятливих</a:t>
            </a:r>
            <a:r>
              <a:rPr lang="ru-RU" dirty="0"/>
              <a:t> районах.</a:t>
            </a:r>
          </a:p>
          <a:p>
            <a:pPr marL="0" indent="0">
              <a:buNone/>
            </a:pPr>
            <a:r>
              <a:rPr lang="ru-RU" dirty="0"/>
              <a:t>8.                    Права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відбувають</a:t>
            </a:r>
            <a:r>
              <a:rPr lang="ru-RU" dirty="0"/>
              <a:t> </a:t>
            </a:r>
            <a:r>
              <a:rPr lang="ru-RU" dirty="0" err="1"/>
              <a:t>покарання</a:t>
            </a:r>
            <a:r>
              <a:rPr lang="ru-RU" dirty="0"/>
              <a:t> в </a:t>
            </a:r>
            <a:r>
              <a:rPr lang="ru-RU" dirty="0" err="1"/>
              <a:t>місцях</a:t>
            </a:r>
            <a:r>
              <a:rPr lang="ru-RU" dirty="0"/>
              <a:t> </a:t>
            </a:r>
            <a:r>
              <a:rPr lang="ru-RU" dirty="0" err="1"/>
              <a:t>позбавлення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, на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63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Класифікація</a:t>
            </a:r>
            <a:r>
              <a:rPr lang="ru-RU" b="1" dirty="0"/>
              <a:t> прав </a:t>
            </a:r>
            <a:r>
              <a:rPr lang="ru-RU" b="1" dirty="0" err="1"/>
              <a:t>людини</a:t>
            </a:r>
            <a:r>
              <a:rPr lang="ru-RU" b="1" dirty="0"/>
              <a:t> в </a:t>
            </a:r>
            <a:r>
              <a:rPr lang="ru-RU" b="1" dirty="0" err="1"/>
              <a:t>сфері</a:t>
            </a:r>
            <a:r>
              <a:rPr lang="ru-RU" b="1" dirty="0"/>
              <a:t> </a:t>
            </a:r>
            <a:r>
              <a:rPr lang="ru-RU" b="1" dirty="0" err="1"/>
              <a:t>охорони</a:t>
            </a:r>
            <a:r>
              <a:rPr lang="ru-RU" b="1" dirty="0"/>
              <a:t> </a:t>
            </a:r>
            <a:r>
              <a:rPr lang="ru-RU" b="1" dirty="0" err="1"/>
              <a:t>здоров’я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ІІІ. Права </a:t>
            </a:r>
            <a:r>
              <a:rPr lang="ru-RU" dirty="0" err="1"/>
              <a:t>пацієнтів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1.                    </a:t>
            </a:r>
            <a:r>
              <a:rPr lang="ru-RU" dirty="0" err="1"/>
              <a:t>Загальні</a:t>
            </a:r>
            <a:r>
              <a:rPr lang="ru-RU" dirty="0"/>
              <a:t> права </a:t>
            </a:r>
            <a:r>
              <a:rPr lang="ru-RU" dirty="0" err="1"/>
              <a:t>пацієнтів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                    Права </a:t>
            </a:r>
            <a:r>
              <a:rPr lang="ru-RU" dirty="0" err="1"/>
              <a:t>пацієнтів</a:t>
            </a:r>
            <a:r>
              <a:rPr lang="ru-RU" dirty="0"/>
              <a:t> в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напрямах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(</a:t>
            </a:r>
            <a:r>
              <a:rPr lang="ru-RU" dirty="0" err="1"/>
              <a:t>трансплантологія</a:t>
            </a:r>
            <a:r>
              <a:rPr lang="ru-RU" dirty="0"/>
              <a:t>, </a:t>
            </a:r>
            <a:r>
              <a:rPr lang="ru-RU" dirty="0" err="1"/>
              <a:t>психіатрія</a:t>
            </a:r>
            <a:r>
              <a:rPr lang="ru-RU" dirty="0"/>
              <a:t>, </a:t>
            </a:r>
            <a:r>
              <a:rPr lang="ru-RU" dirty="0" err="1"/>
              <a:t>імунопрофілактика</a:t>
            </a:r>
            <a:r>
              <a:rPr lang="ru-RU" dirty="0"/>
              <a:t> й </a:t>
            </a:r>
            <a:r>
              <a:rPr lang="ru-RU" dirty="0" err="1"/>
              <a:t>ін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8703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РЕПРОДУКТИВНІ ПРАВА ЛЮДИНИ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dirty="0"/>
              <a:t>Право на </a:t>
            </a:r>
            <a:r>
              <a:rPr lang="ru-RU" dirty="0" err="1"/>
              <a:t>репродуктивний</a:t>
            </a:r>
            <a:r>
              <a:rPr lang="ru-RU" dirty="0"/>
              <a:t> </a:t>
            </a:r>
            <a:r>
              <a:rPr lang="ru-RU" dirty="0" err="1"/>
              <a:t>вибір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репродуктивне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і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сім'ї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орієнтованих</a:t>
            </a:r>
            <a:r>
              <a:rPr lang="ru-RU" dirty="0"/>
              <a:t> на </a:t>
            </a:r>
            <a:r>
              <a:rPr lang="ru-RU" dirty="0" err="1"/>
              <a:t>покращення</a:t>
            </a:r>
            <a:r>
              <a:rPr lang="ru-RU" dirty="0"/>
              <a:t> та </a:t>
            </a:r>
            <a:r>
              <a:rPr lang="ru-RU" dirty="0" err="1"/>
              <a:t>збереження</a:t>
            </a:r>
            <a:r>
              <a:rPr lang="ru-RU" dirty="0"/>
              <a:t> репродуктивного </a:t>
            </a:r>
            <a:r>
              <a:rPr lang="ru-RU" dirty="0" err="1"/>
              <a:t>здоров'я</a:t>
            </a:r>
            <a:r>
              <a:rPr lang="ru-RU" dirty="0"/>
              <a:t> і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сім'ї</a:t>
            </a:r>
            <a:endParaRPr lang="ru-RU" dirty="0"/>
          </a:p>
          <a:p>
            <a:pPr fontAlgn="base"/>
            <a:r>
              <a:rPr lang="ru-RU" dirty="0"/>
              <a:t>Право </a:t>
            </a:r>
            <a:r>
              <a:rPr lang="ru-RU" dirty="0" err="1"/>
              <a:t>неповнолітніх</a:t>
            </a:r>
            <a:r>
              <a:rPr lang="ru-RU" dirty="0"/>
              <a:t> та </a:t>
            </a:r>
            <a:r>
              <a:rPr lang="ru-RU" dirty="0" err="1"/>
              <a:t>малолітніх</a:t>
            </a:r>
            <a:r>
              <a:rPr lang="ru-RU" dirty="0"/>
              <a:t> на </a:t>
            </a:r>
            <a:r>
              <a:rPr lang="ru-RU" dirty="0" err="1"/>
              <a:t>збереження</a:t>
            </a:r>
            <a:r>
              <a:rPr lang="ru-RU" dirty="0"/>
              <a:t> репродуктивного </a:t>
            </a:r>
            <a:r>
              <a:rPr lang="ru-RU" dirty="0" err="1"/>
              <a:t>здоров'я</a:t>
            </a:r>
            <a:endParaRPr lang="ru-RU" dirty="0"/>
          </a:p>
          <a:p>
            <a:pPr fontAlgn="base"/>
            <a:r>
              <a:rPr lang="ru-RU" dirty="0"/>
              <a:t>Право на материнство</a:t>
            </a:r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батьківство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профілактику</a:t>
            </a:r>
            <a:r>
              <a:rPr lang="ru-RU" dirty="0"/>
              <a:t> та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безпліддя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конфіденційність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репродуктивних</a:t>
            </a:r>
            <a:r>
              <a:rPr lang="ru-RU" dirty="0"/>
              <a:t> прав</a:t>
            </a:r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запліднення</a:t>
            </a:r>
            <a:r>
              <a:rPr lang="ru-RU" dirty="0"/>
              <a:t> й </a:t>
            </a:r>
            <a:r>
              <a:rPr lang="ru-RU" dirty="0" err="1"/>
              <a:t>імплантацію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досягненнями</a:t>
            </a:r>
            <a:r>
              <a:rPr lang="ru-RU" dirty="0"/>
              <a:t> </a:t>
            </a:r>
            <a:r>
              <a:rPr lang="ru-RU" dirty="0" err="1"/>
              <a:t>наукового</a:t>
            </a:r>
            <a:r>
              <a:rPr lang="ru-RU" dirty="0"/>
              <a:t> </a:t>
            </a:r>
            <a:r>
              <a:rPr lang="ru-RU" dirty="0" err="1"/>
              <a:t>прогресу</a:t>
            </a:r>
            <a:endParaRPr lang="ru-RU" dirty="0"/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репродуктивних</a:t>
            </a:r>
            <a:r>
              <a:rPr lang="ru-RU" dirty="0"/>
              <a:t> прав</a:t>
            </a:r>
          </a:p>
          <a:p>
            <a:pPr fontAlgn="base"/>
            <a:r>
              <a:rPr lang="ru-RU" dirty="0"/>
              <a:t>Право на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контрацепції</a:t>
            </a:r>
            <a:endParaRPr lang="ru-RU" dirty="0"/>
          </a:p>
          <a:p>
            <a:pPr fontAlgn="base"/>
            <a:r>
              <a:rPr lang="ru-RU" dirty="0"/>
              <a:t>Право </a:t>
            </a:r>
            <a:r>
              <a:rPr lang="ru-RU" dirty="0" err="1"/>
              <a:t>жінки</a:t>
            </a:r>
            <a:r>
              <a:rPr lang="ru-RU" dirty="0"/>
              <a:t> на </a:t>
            </a:r>
            <a:r>
              <a:rPr lang="ru-RU" dirty="0" err="1"/>
              <a:t>штучне</a:t>
            </a:r>
            <a:r>
              <a:rPr lang="ru-RU" dirty="0"/>
              <a:t> </a:t>
            </a:r>
            <a:r>
              <a:rPr lang="ru-RU" dirty="0" err="1"/>
              <a:t>переривання</a:t>
            </a:r>
            <a:r>
              <a:rPr lang="ru-RU" dirty="0"/>
              <a:t> </a:t>
            </a:r>
            <a:r>
              <a:rPr lang="ru-RU" dirty="0" err="1"/>
              <a:t>вагітності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4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СОМАТИЧНІ ПРАВА ЛЮДИНИ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прав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визнану</a:t>
            </a:r>
            <a:r>
              <a:rPr lang="ru-RU" dirty="0"/>
              <a:t> </a:t>
            </a:r>
            <a:r>
              <a:rPr lang="ru-RU" dirty="0" err="1"/>
              <a:t>суспільством</a:t>
            </a:r>
            <a:r>
              <a:rPr lang="ru-RU" dirty="0"/>
              <a:t> і державою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вільно</a:t>
            </a:r>
            <a:r>
              <a:rPr lang="ru-RU" dirty="0"/>
              <a:t> </a:t>
            </a:r>
            <a:r>
              <a:rPr lang="ru-RU" dirty="0" err="1"/>
              <a:t>розпоряджатися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тілом</a:t>
            </a:r>
            <a:r>
              <a:rPr lang="ru-RU" dirty="0"/>
              <a:t>, а </a:t>
            </a:r>
            <a:r>
              <a:rPr lang="ru-RU" dirty="0" err="1"/>
              <a:t>такожвідповідально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юридично</a:t>
            </a:r>
            <a:r>
              <a:rPr lang="ru-RU" dirty="0"/>
              <a:t> </a:t>
            </a:r>
            <a:r>
              <a:rPr lang="ru-RU" dirty="0" err="1"/>
              <a:t>значущі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 на </a:t>
            </a:r>
            <a:r>
              <a:rPr lang="ru-RU" dirty="0" err="1" smtClean="0"/>
              <a:t>нього</a:t>
            </a:r>
            <a:r>
              <a:rPr lang="ru-RU" dirty="0" smtClean="0"/>
              <a:t>:</a:t>
            </a:r>
          </a:p>
          <a:p>
            <a:pPr fontAlgn="base"/>
            <a:r>
              <a:rPr lang="ru-RU" dirty="0"/>
              <a:t>право на смерть (</a:t>
            </a:r>
            <a:r>
              <a:rPr lang="ru-RU" dirty="0" err="1"/>
              <a:t>можливість</a:t>
            </a:r>
            <a:r>
              <a:rPr lang="ru-RU" dirty="0"/>
              <a:t> (свобода)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свідомо</a:t>
            </a:r>
            <a:r>
              <a:rPr lang="ru-RU" dirty="0"/>
              <a:t> й </a:t>
            </a:r>
            <a:r>
              <a:rPr lang="ru-RU" dirty="0" err="1"/>
              <a:t>добровільно</a:t>
            </a:r>
            <a:r>
              <a:rPr lang="ru-RU" dirty="0"/>
              <a:t> в </a:t>
            </a:r>
            <a:r>
              <a:rPr lang="ru-RU" dirty="0" err="1"/>
              <a:t>обраний</a:t>
            </a:r>
            <a:r>
              <a:rPr lang="ru-RU" dirty="0"/>
              <a:t> нею момент часу </a:t>
            </a:r>
            <a:r>
              <a:rPr lang="ru-RU" dirty="0" err="1"/>
              <a:t>піти</a:t>
            </a:r>
            <a:r>
              <a:rPr lang="ru-RU" dirty="0"/>
              <a:t> з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обраним</a:t>
            </a:r>
            <a:r>
              <a:rPr lang="ru-RU" dirty="0"/>
              <a:t> і </a:t>
            </a:r>
            <a:r>
              <a:rPr lang="ru-RU" dirty="0" err="1"/>
              <a:t>доступним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 способом (</a:t>
            </a:r>
            <a:r>
              <a:rPr lang="ru-RU" dirty="0" err="1"/>
              <a:t>суїцид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евтаназія</a:t>
            </a:r>
            <a:r>
              <a:rPr lang="ru-RU" dirty="0"/>
              <a:t>)); </a:t>
            </a:r>
            <a:endParaRPr lang="ru-RU" dirty="0" smtClean="0"/>
          </a:p>
          <a:p>
            <a:pPr fontAlgn="base"/>
            <a:r>
              <a:rPr lang="ru-RU" dirty="0" smtClean="0"/>
              <a:t>права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і тканин (</a:t>
            </a:r>
            <a:r>
              <a:rPr lang="ru-RU" dirty="0" err="1"/>
              <a:t>трансплантологія</a:t>
            </a:r>
            <a:r>
              <a:rPr lang="ru-RU" dirty="0"/>
              <a:t>, донорство</a:t>
            </a:r>
            <a:r>
              <a:rPr lang="ru-RU" dirty="0" smtClean="0"/>
              <a:t>);</a:t>
            </a:r>
          </a:p>
          <a:p>
            <a:pPr fontAlgn="base"/>
            <a:r>
              <a:rPr lang="ru-RU" dirty="0" smtClean="0"/>
              <a:t> </a:t>
            </a:r>
            <a:r>
              <a:rPr lang="ru-RU" dirty="0" err="1"/>
              <a:t>сексуальні</a:t>
            </a:r>
            <a:r>
              <a:rPr lang="ru-RU" dirty="0"/>
              <a:t> права </a:t>
            </a:r>
            <a:r>
              <a:rPr lang="ru-RU" dirty="0" err="1"/>
              <a:t>людини</a:t>
            </a:r>
            <a:r>
              <a:rPr lang="ru-RU" dirty="0"/>
              <a:t> (</a:t>
            </a:r>
            <a:r>
              <a:rPr lang="ru-RU" dirty="0" err="1"/>
              <a:t>вступ</a:t>
            </a:r>
            <a:r>
              <a:rPr lang="ru-RU" dirty="0"/>
              <a:t> у </a:t>
            </a:r>
            <a:r>
              <a:rPr lang="ru-RU" dirty="0" err="1"/>
              <a:t>шлюб</a:t>
            </a:r>
            <a:r>
              <a:rPr lang="ru-RU" dirty="0"/>
              <a:t>, </a:t>
            </a:r>
            <a:r>
              <a:rPr lang="ru-RU" dirty="0" err="1"/>
              <a:t>вибір</a:t>
            </a:r>
            <a:r>
              <a:rPr lang="ru-RU" dirty="0"/>
              <a:t> партнера,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, бути </a:t>
            </a:r>
            <a:r>
              <a:rPr lang="ru-RU" dirty="0" err="1"/>
              <a:t>людині</a:t>
            </a:r>
            <a:r>
              <a:rPr lang="ru-RU" dirty="0"/>
              <a:t> сексуально активною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); </a:t>
            </a:r>
            <a:endParaRPr lang="ru-RU" dirty="0" smtClean="0"/>
          </a:p>
          <a:p>
            <a:pPr fontAlgn="base"/>
            <a:r>
              <a:rPr lang="ru-RU" dirty="0" smtClean="0"/>
              <a:t>право </a:t>
            </a:r>
            <a:r>
              <a:rPr lang="ru-RU" dirty="0"/>
              <a:t>на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статі</a:t>
            </a:r>
            <a:r>
              <a:rPr lang="ru-RU" dirty="0"/>
              <a:t> (</a:t>
            </a:r>
            <a:r>
              <a:rPr lang="ru-RU" dirty="0" err="1"/>
              <a:t>трансгендерні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4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1185223"/>
          </a:xfrm>
        </p:spPr>
        <p:txBody>
          <a:bodyPr>
            <a:normAutofit/>
          </a:bodyPr>
          <a:lstStyle/>
          <a:p>
            <a:r>
              <a:rPr lang="uk-UA" dirty="0" smtClean="0"/>
              <a:t>БІОМЕДИЧНІ ПРАВА ЛЮДИНИ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472608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особливий</a:t>
            </a:r>
            <a:r>
              <a:rPr lang="ru-RU" dirty="0"/>
              <a:t> комплекс прав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реалізуються</a:t>
            </a:r>
            <a:r>
              <a:rPr lang="ru-RU" dirty="0"/>
              <a:t>, як правило, при </a:t>
            </a:r>
            <a:r>
              <a:rPr lang="ru-RU" dirty="0" err="1"/>
              <a:t>застосуванні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(</a:t>
            </a:r>
            <a:r>
              <a:rPr lang="ru-RU" dirty="0" err="1"/>
              <a:t>біомедичних</a:t>
            </a:r>
            <a:r>
              <a:rPr lang="ru-RU" dirty="0"/>
              <a:t>) </a:t>
            </a:r>
            <a:r>
              <a:rPr lang="ru-RU" dirty="0" err="1"/>
              <a:t>технологій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і </a:t>
            </a:r>
            <a:r>
              <a:rPr lang="ru-RU" dirty="0" err="1"/>
              <a:t>своєчасного</a:t>
            </a:r>
            <a:r>
              <a:rPr lang="ru-RU" dirty="0"/>
              <a:t> доступу до </a:t>
            </a:r>
            <a:r>
              <a:rPr lang="ru-RU" dirty="0" err="1"/>
              <a:t>досягнень</a:t>
            </a:r>
            <a:r>
              <a:rPr lang="ru-RU" dirty="0"/>
              <a:t> </a:t>
            </a:r>
            <a:r>
              <a:rPr lang="ru-RU" dirty="0" err="1"/>
              <a:t>біології</a:t>
            </a:r>
            <a:r>
              <a:rPr lang="ru-RU" dirty="0"/>
              <a:t> та </a:t>
            </a:r>
            <a:r>
              <a:rPr lang="ru-RU" dirty="0" err="1"/>
              <a:t>медицини</a:t>
            </a:r>
            <a:r>
              <a:rPr lang="ru-RU" dirty="0"/>
              <a:t> з метою </a:t>
            </a:r>
            <a:r>
              <a:rPr lang="ru-RU" dirty="0" err="1"/>
              <a:t>задоволення</a:t>
            </a:r>
            <a:r>
              <a:rPr lang="ru-RU" dirty="0"/>
              <a:t> потреб та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досягнень</a:t>
            </a:r>
            <a:r>
              <a:rPr lang="ru-RU" dirty="0"/>
              <a:t>, як на благо конкретного </a:t>
            </a:r>
            <a:r>
              <a:rPr lang="ru-RU" dirty="0" err="1"/>
              <a:t>індивіда</a:t>
            </a:r>
            <a:r>
              <a:rPr lang="ru-RU" dirty="0"/>
              <a:t>, так і </a:t>
            </a:r>
            <a:r>
              <a:rPr lang="ru-RU" dirty="0" err="1"/>
              <a:t>суспільства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для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гідності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несприятливих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біомедичних</a:t>
            </a:r>
            <a:r>
              <a:rPr lang="ru-RU" dirty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:</a:t>
            </a:r>
            <a:endParaRPr lang="ru-RU" dirty="0"/>
          </a:p>
          <a:p>
            <a:pPr fontAlgn="base"/>
            <a:r>
              <a:rPr lang="ru-RU" dirty="0" smtClean="0"/>
              <a:t>право </a:t>
            </a:r>
            <a:r>
              <a:rPr lang="ru-RU" dirty="0"/>
              <a:t>на </a:t>
            </a:r>
            <a:r>
              <a:rPr lang="ru-RU" dirty="0" err="1"/>
              <a:t>повагу</a:t>
            </a:r>
            <a:r>
              <a:rPr lang="ru-RU" dirty="0"/>
              <a:t> </a:t>
            </a:r>
            <a:r>
              <a:rPr lang="ru-RU" dirty="0" err="1"/>
              <a:t>анатомії</a:t>
            </a:r>
            <a:r>
              <a:rPr lang="ru-RU" dirty="0"/>
              <a:t> </a:t>
            </a:r>
            <a:r>
              <a:rPr lang="ru-RU" dirty="0" err="1"/>
              <a:t>людської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endParaRPr lang="ru-RU" dirty="0" smtClean="0"/>
          </a:p>
          <a:p>
            <a:pPr fontAlgn="base"/>
            <a:r>
              <a:rPr lang="ru-RU" dirty="0" smtClean="0"/>
              <a:t>право </a:t>
            </a:r>
            <a:r>
              <a:rPr lang="ru-RU" dirty="0"/>
              <a:t>на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діагноз</a:t>
            </a:r>
            <a:r>
              <a:rPr lang="ru-RU" dirty="0"/>
              <a:t> і прогноз </a:t>
            </a:r>
            <a:r>
              <a:rPr lang="ru-RU" dirty="0" err="1"/>
              <a:t>власного</a:t>
            </a:r>
            <a:r>
              <a:rPr lang="ru-RU" dirty="0"/>
              <a:t> стану, </a:t>
            </a:r>
            <a:endParaRPr lang="ru-RU" dirty="0" smtClean="0"/>
          </a:p>
          <a:p>
            <a:pPr fontAlgn="base"/>
            <a:r>
              <a:rPr lang="ru-RU" dirty="0" smtClean="0"/>
              <a:t>право </a:t>
            </a:r>
            <a:r>
              <a:rPr lang="ru-RU" dirty="0" err="1"/>
              <a:t>брати</a:t>
            </a:r>
            <a:r>
              <a:rPr lang="ru-RU" dirty="0"/>
              <a:t> участь у </a:t>
            </a:r>
            <a:r>
              <a:rPr lang="ru-RU" dirty="0" err="1"/>
              <a:t>прийнятті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 про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аж до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 smtClean="0"/>
              <a:t>взагалі</a:t>
            </a:r>
            <a:r>
              <a:rPr lang="ru-RU" dirty="0"/>
              <a:t> </a:t>
            </a:r>
            <a:r>
              <a:rPr lang="ru-RU" dirty="0" err="1" smtClean="0"/>
              <a:t>тощо</a:t>
            </a:r>
            <a:endParaRPr lang="ru-RU" dirty="0" smtClean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98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55786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НАТОТЕХНОЛОГІЇ ТА ПРАВА ЛЮДИНИ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04656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dirty="0" err="1"/>
              <a:t>Наномедицина</a:t>
            </a:r>
            <a:r>
              <a:rPr lang="ru-RU" dirty="0"/>
              <a:t> </a:t>
            </a:r>
            <a:r>
              <a:rPr lang="ru-RU" dirty="0" err="1"/>
              <a:t>досліджує</a:t>
            </a:r>
            <a:r>
              <a:rPr lang="ru-RU" dirty="0"/>
              <a:t>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нанотехнологій</a:t>
            </a:r>
            <a:r>
              <a:rPr lang="ru-RU" dirty="0"/>
              <a:t> у </a:t>
            </a:r>
            <a:r>
              <a:rPr lang="ru-RU" dirty="0" err="1"/>
              <a:t>медичній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для </a:t>
            </a:r>
            <a:r>
              <a:rPr lang="ru-RU" dirty="0" err="1"/>
              <a:t>профілактики</a:t>
            </a:r>
            <a:r>
              <a:rPr lang="ru-RU" dirty="0"/>
              <a:t>, </a:t>
            </a:r>
            <a:r>
              <a:rPr lang="ru-RU" dirty="0" err="1"/>
              <a:t>діагностики</a:t>
            </a:r>
            <a:r>
              <a:rPr lang="ru-RU" dirty="0"/>
              <a:t> і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з контролем </a:t>
            </a:r>
            <a:r>
              <a:rPr lang="ru-RU" dirty="0" err="1"/>
              <a:t>біологічної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, </a:t>
            </a:r>
            <a:r>
              <a:rPr lang="ru-RU" dirty="0" err="1"/>
              <a:t>фармакологічної</a:t>
            </a:r>
            <a:r>
              <a:rPr lang="ru-RU" dirty="0"/>
              <a:t> та </a:t>
            </a:r>
            <a:r>
              <a:rPr lang="ru-RU" dirty="0" err="1"/>
              <a:t>токсикологічної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 smtClean="0"/>
              <a:t>медикаментів</a:t>
            </a:r>
            <a:r>
              <a:rPr lang="ru-RU" dirty="0" smtClean="0"/>
              <a:t>.</a:t>
            </a:r>
          </a:p>
          <a:p>
            <a:pPr marL="0" indent="0" algn="ctr" fontAlgn="base">
              <a:buNone/>
            </a:pPr>
            <a:r>
              <a:rPr lang="uk-UA" dirty="0" smtClean="0"/>
              <a:t>ПРОБЛЕМИ</a:t>
            </a:r>
            <a:endParaRPr lang="ru-RU" dirty="0" smtClean="0"/>
          </a:p>
          <a:p>
            <a:pPr fontAlgn="base"/>
            <a:r>
              <a:rPr lang="uk-UA" dirty="0" smtClean="0"/>
              <a:t>Згода на проведення медичних заходів</a:t>
            </a:r>
          </a:p>
          <a:p>
            <a:pPr fontAlgn="base"/>
            <a:r>
              <a:rPr lang="uk-UA" dirty="0" smtClean="0"/>
              <a:t>Втручання у розумові здібності людини</a:t>
            </a:r>
          </a:p>
          <a:p>
            <a:pPr fontAlgn="base"/>
            <a:r>
              <a:rPr lang="uk-UA" dirty="0" smtClean="0"/>
              <a:t>Нанотехнології у військовій справі</a:t>
            </a:r>
          </a:p>
          <a:p>
            <a:pPr fontAlgn="base"/>
            <a:r>
              <a:rPr lang="uk-UA" dirty="0" smtClean="0"/>
              <a:t>Визначення кінцевого терміну життя людини тощо</a:t>
            </a:r>
            <a:endParaRPr lang="ru-RU" dirty="0" smtClean="0"/>
          </a:p>
          <a:p>
            <a:pPr marL="0" indent="0" fontAlgn="base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66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55786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ПРАВА ЛЮДИНИ ПІД ЧАС ПАНДЕМІЙ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04656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uk-UA" dirty="0" smtClean="0"/>
              <a:t>ОБМЕЖЕННЯ:</a:t>
            </a:r>
          </a:p>
          <a:p>
            <a:pPr algn="just" fontAlgn="base"/>
            <a:r>
              <a:rPr lang="ru-RU" dirty="0"/>
              <a:t>П</a:t>
            </a:r>
            <a:r>
              <a:rPr lang="ru-RU" dirty="0" smtClean="0"/>
              <a:t>рава </a:t>
            </a:r>
            <a:r>
              <a:rPr lang="ru-RU" dirty="0"/>
              <a:t>на </a:t>
            </a:r>
            <a:r>
              <a:rPr lang="ru-RU" dirty="0" err="1"/>
              <a:t>повагу</a:t>
            </a:r>
            <a:r>
              <a:rPr lang="ru-RU" dirty="0"/>
              <a:t> до приватного </a:t>
            </a:r>
            <a:r>
              <a:rPr lang="ru-RU" dirty="0" err="1"/>
              <a:t>життя</a:t>
            </a:r>
            <a:r>
              <a:rPr lang="ru-RU" dirty="0"/>
              <a:t>, на свободу та </a:t>
            </a:r>
            <a:r>
              <a:rPr lang="ru-RU" dirty="0" err="1"/>
              <a:t>особисту</a:t>
            </a:r>
            <a:r>
              <a:rPr lang="ru-RU" dirty="0"/>
              <a:t> </a:t>
            </a:r>
            <a:r>
              <a:rPr lang="ru-RU" dirty="0" err="1" smtClean="0"/>
              <a:t>недоторканність</a:t>
            </a:r>
            <a:endParaRPr lang="ru-RU" dirty="0" smtClean="0"/>
          </a:p>
          <a:p>
            <a:pPr algn="just" fontAlgn="base"/>
            <a:r>
              <a:rPr lang="uk-UA" dirty="0" smtClean="0"/>
              <a:t>Права на свободу пересування («ізоляція»)</a:t>
            </a:r>
          </a:p>
          <a:p>
            <a:pPr algn="just" fontAlgn="base"/>
            <a:r>
              <a:rPr lang="ru-RU" dirty="0" smtClean="0"/>
              <a:t>Права </a:t>
            </a:r>
            <a:r>
              <a:rPr lang="ru-RU" dirty="0"/>
              <a:t>доступу до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sz="2400" dirty="0" err="1" smtClean="0"/>
              <a:t>тимчасове</a:t>
            </a:r>
            <a:r>
              <a:rPr lang="ru-RU" sz="2400" dirty="0" smtClean="0"/>
              <a:t> </a:t>
            </a:r>
            <a:r>
              <a:rPr lang="ru-RU" sz="2400" dirty="0" err="1"/>
              <a:t>припинення</a:t>
            </a:r>
            <a:r>
              <a:rPr lang="ru-RU" sz="2400" dirty="0"/>
              <a:t>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планових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 з </a:t>
            </a:r>
            <a:r>
              <a:rPr lang="ru-RU" sz="2400" dirty="0" err="1"/>
              <a:t>госпіталізації</a:t>
            </a:r>
            <a:r>
              <a:rPr lang="ru-RU" sz="2400" dirty="0"/>
              <a:t> та </a:t>
            </a:r>
            <a:r>
              <a:rPr lang="ru-RU" sz="2400" dirty="0" err="1"/>
              <a:t>планових</a:t>
            </a:r>
            <a:r>
              <a:rPr lang="ru-RU" sz="2400" dirty="0"/>
              <a:t> </a:t>
            </a:r>
            <a:r>
              <a:rPr lang="ru-RU" sz="2400" dirty="0" err="1" smtClean="0"/>
              <a:t>операцій</a:t>
            </a:r>
            <a:r>
              <a:rPr lang="ru-RU" dirty="0" smtClean="0"/>
              <a:t>)</a:t>
            </a:r>
          </a:p>
          <a:p>
            <a:pPr algn="just" fontAlgn="base"/>
            <a:r>
              <a:rPr lang="uk-UA" dirty="0" smtClean="0"/>
              <a:t>Соціальні та трудові права (</a:t>
            </a:r>
            <a:r>
              <a:rPr lang="ru-RU" sz="2600" dirty="0" err="1"/>
              <a:t>роботодавці</a:t>
            </a:r>
            <a:r>
              <a:rPr lang="ru-RU" sz="2600" dirty="0"/>
              <a:t> перестали </a:t>
            </a:r>
            <a:r>
              <a:rPr lang="ru-RU" sz="2600" dirty="0" err="1"/>
              <a:t>платити</a:t>
            </a:r>
            <a:r>
              <a:rPr lang="ru-RU" sz="2600" dirty="0"/>
              <a:t> </a:t>
            </a:r>
            <a:r>
              <a:rPr lang="ru-RU" sz="2600" dirty="0" err="1"/>
              <a:t>працівникам</a:t>
            </a:r>
            <a:r>
              <a:rPr lang="ru-RU" sz="2600" dirty="0"/>
              <a:t> </a:t>
            </a:r>
            <a:r>
              <a:rPr lang="ru-RU" sz="2600" dirty="0" err="1"/>
              <a:t>заробітну</a:t>
            </a:r>
            <a:r>
              <a:rPr lang="ru-RU" sz="2600" dirty="0"/>
              <a:t> плату, </a:t>
            </a:r>
            <a:r>
              <a:rPr lang="ru-RU" sz="2600" dirty="0" err="1"/>
              <a:t>змушували</a:t>
            </a:r>
            <a:r>
              <a:rPr lang="ru-RU" sz="2600" dirty="0"/>
              <a:t> </a:t>
            </a:r>
            <a:r>
              <a:rPr lang="ru-RU" sz="2600" dirty="0" err="1"/>
              <a:t>працівників</a:t>
            </a:r>
            <a:r>
              <a:rPr lang="ru-RU" sz="2600" dirty="0"/>
              <a:t> </a:t>
            </a:r>
            <a:r>
              <a:rPr lang="ru-RU" sz="2600" dirty="0" err="1"/>
              <a:t>іти</a:t>
            </a:r>
            <a:r>
              <a:rPr lang="ru-RU" sz="2600" dirty="0"/>
              <a:t> в </a:t>
            </a:r>
            <a:r>
              <a:rPr lang="ru-RU" sz="2600" dirty="0" err="1"/>
              <a:t>неоплачувані</a:t>
            </a:r>
            <a:r>
              <a:rPr lang="ru-RU" sz="2600" dirty="0"/>
              <a:t> </a:t>
            </a:r>
            <a:r>
              <a:rPr lang="ru-RU" sz="2600" dirty="0" err="1"/>
              <a:t>відпустки</a:t>
            </a:r>
            <a:r>
              <a:rPr lang="ru-RU" sz="2600" dirty="0"/>
              <a:t>, </a:t>
            </a:r>
            <a:r>
              <a:rPr lang="ru-RU" sz="2600" dirty="0" err="1"/>
              <a:t>звільнятися</a:t>
            </a:r>
            <a:r>
              <a:rPr lang="ru-RU" sz="2600" dirty="0"/>
              <a:t> за </a:t>
            </a:r>
            <a:r>
              <a:rPr lang="ru-RU" sz="2600" dirty="0" err="1"/>
              <a:t>власним</a:t>
            </a:r>
            <a:r>
              <a:rPr lang="ru-RU" sz="2600" dirty="0"/>
              <a:t> </a:t>
            </a:r>
            <a:r>
              <a:rPr lang="ru-RU" sz="2600" dirty="0" err="1"/>
              <a:t>бажанням</a:t>
            </a:r>
            <a:r>
              <a:rPr lang="ru-RU" sz="2600" dirty="0"/>
              <a:t>, </a:t>
            </a:r>
            <a:r>
              <a:rPr lang="ru-RU" sz="2600" dirty="0" err="1"/>
              <a:t>підписувати</a:t>
            </a:r>
            <a:r>
              <a:rPr lang="ru-RU" sz="2600" dirty="0"/>
              <a:t> угоди про </a:t>
            </a:r>
            <a:r>
              <a:rPr lang="ru-RU" sz="2600" dirty="0" err="1"/>
              <a:t>зниження</a:t>
            </a:r>
            <a:r>
              <a:rPr lang="ru-RU" sz="2600" dirty="0"/>
              <a:t> </a:t>
            </a:r>
            <a:r>
              <a:rPr lang="ru-RU" sz="2600" dirty="0" err="1"/>
              <a:t>зарплати</a:t>
            </a:r>
            <a:r>
              <a:rPr lang="ru-RU" sz="2600" dirty="0"/>
              <a:t> </a:t>
            </a:r>
            <a:r>
              <a:rPr lang="ru-RU" sz="2600" dirty="0" err="1" smtClean="0"/>
              <a:t>тощо</a:t>
            </a:r>
            <a:r>
              <a:rPr lang="ru-RU" dirty="0" smtClean="0"/>
              <a:t>)</a:t>
            </a:r>
          </a:p>
          <a:p>
            <a:pPr algn="just" fontAlgn="base"/>
            <a:r>
              <a:rPr lang="uk-UA" dirty="0" smtClean="0"/>
              <a:t>Права на освіту  (</a:t>
            </a:r>
            <a:r>
              <a:rPr lang="uk-UA" sz="2600" dirty="0" smtClean="0"/>
              <a:t>закриття закладів освіти, відсутність стійкого Інтернету тощо</a:t>
            </a:r>
            <a:r>
              <a:rPr lang="uk-UA" dirty="0" smtClean="0"/>
              <a:t>)</a:t>
            </a:r>
          </a:p>
          <a:p>
            <a:pPr algn="just" fontAlgn="base"/>
            <a:r>
              <a:rPr lang="ru-RU" dirty="0" smtClean="0"/>
              <a:t>Права </a:t>
            </a:r>
            <a:r>
              <a:rPr lang="ru-RU" dirty="0"/>
              <a:t>на </a:t>
            </a:r>
            <a:r>
              <a:rPr lang="ru-RU" dirty="0" err="1"/>
              <a:t>гідне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 smtClean="0"/>
              <a:t>віку</a:t>
            </a:r>
            <a:r>
              <a:rPr lang="ru-RU" dirty="0" smtClean="0"/>
              <a:t>  та </a:t>
            </a:r>
            <a:r>
              <a:rPr lang="ru-RU" dirty="0" err="1" smtClean="0"/>
              <a:t>психічно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 (</a:t>
            </a:r>
            <a:r>
              <a:rPr lang="ru-RU" sz="2600" dirty="0" smtClean="0"/>
              <a:t>заборона </a:t>
            </a:r>
            <a:r>
              <a:rPr lang="ru-RU" sz="2600" dirty="0" err="1" smtClean="0"/>
              <a:t>відвідувань</a:t>
            </a:r>
            <a:r>
              <a:rPr lang="ru-RU" sz="2600" dirty="0"/>
              <a:t> </a:t>
            </a:r>
            <a:r>
              <a:rPr lang="ru-RU" sz="2600" dirty="0" err="1" smtClean="0"/>
              <a:t>тощо</a:t>
            </a:r>
            <a:r>
              <a:rPr lang="ru-RU" dirty="0" smtClean="0"/>
              <a:t>)</a:t>
            </a:r>
          </a:p>
          <a:p>
            <a:pPr algn="just" fontAlgn="base"/>
            <a:r>
              <a:rPr lang="ru-RU" dirty="0" smtClean="0"/>
              <a:t>Права </a:t>
            </a:r>
            <a:r>
              <a:rPr lang="ru-RU" dirty="0"/>
              <a:t>на доступ до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інвалідністю</a:t>
            </a:r>
            <a:endParaRPr lang="uk-UA" dirty="0" smtClean="0"/>
          </a:p>
          <a:p>
            <a:pPr algn="just"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61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55786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ПРАВА ЛЮДИНИ У ФАРМАЦІЇ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04656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ru-RU" dirty="0"/>
              <a:t>Предметом </a:t>
            </a:r>
            <a:r>
              <a:rPr lang="ru-RU" dirty="0" err="1"/>
              <a:t>фармацевтичного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є комплекс </a:t>
            </a:r>
            <a:r>
              <a:rPr lang="ru-RU" dirty="0" err="1"/>
              <a:t>відносин</a:t>
            </a:r>
            <a:r>
              <a:rPr lang="ru-RU" dirty="0"/>
              <a:t> у </a:t>
            </a:r>
            <a:r>
              <a:rPr lang="ru-RU" dirty="0" err="1"/>
              <a:t>фармацевтичній</a:t>
            </a:r>
            <a:r>
              <a:rPr lang="ru-RU" dirty="0"/>
              <a:t> </a:t>
            </a:r>
            <a:r>
              <a:rPr lang="ru-RU" dirty="0" err="1"/>
              <a:t>сфері</a:t>
            </a:r>
            <a:r>
              <a:rPr lang="ru-RU" dirty="0"/>
              <a:t> та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фармацевтичного</a:t>
            </a:r>
            <a:r>
              <a:rPr lang="ru-RU" dirty="0"/>
              <a:t> сектора </a:t>
            </a:r>
            <a:r>
              <a:rPr lang="ru-RU" dirty="0" err="1"/>
              <a:t>галузі</a:t>
            </a:r>
            <a:r>
              <a:rPr lang="ru-RU" dirty="0"/>
              <a:t> ОЗ,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ліцензування</a:t>
            </a:r>
            <a:r>
              <a:rPr lang="ru-RU" dirty="0"/>
              <a:t> </a:t>
            </a:r>
            <a:r>
              <a:rPr lang="ru-RU" dirty="0" err="1"/>
              <a:t>фармацевтичної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та </a:t>
            </a:r>
            <a:r>
              <a:rPr lang="ru-RU" dirty="0" err="1"/>
              <a:t>акредитації</a:t>
            </a:r>
            <a:r>
              <a:rPr lang="ru-RU" dirty="0"/>
              <a:t> </a:t>
            </a:r>
            <a:r>
              <a:rPr lang="ru-RU" dirty="0" err="1"/>
              <a:t>аптечних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</a:t>
            </a:r>
            <a:r>
              <a:rPr lang="ru-RU" dirty="0" err="1"/>
              <a:t>фармацевтичних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аптечного закладу </a:t>
            </a:r>
            <a:r>
              <a:rPr lang="ru-RU" dirty="0" err="1"/>
              <a:t>тощо</a:t>
            </a:r>
            <a:r>
              <a:rPr lang="ru-RU" dirty="0" smtClean="0"/>
              <a:t>.</a:t>
            </a:r>
          </a:p>
          <a:p>
            <a:pPr marL="0" indent="0" algn="ctr" fontAlgn="base">
              <a:buNone/>
            </a:pPr>
            <a:r>
              <a:rPr lang="uk-UA" dirty="0" smtClean="0"/>
              <a:t>ПРАВА ЛЮДИНИ</a:t>
            </a:r>
            <a:endParaRPr lang="ru-RU" dirty="0"/>
          </a:p>
          <a:p>
            <a:r>
              <a:rPr lang="ru-RU" dirty="0" smtClean="0"/>
              <a:t>На  </a:t>
            </a:r>
            <a:r>
              <a:rPr lang="ru-RU" dirty="0" err="1"/>
              <a:t>своєчасну</a:t>
            </a:r>
            <a:r>
              <a:rPr lang="ru-RU" dirty="0"/>
              <a:t> та </a:t>
            </a:r>
            <a:r>
              <a:rPr lang="ru-RU" dirty="0" err="1"/>
              <a:t>кваліфіковану</a:t>
            </a:r>
            <a:r>
              <a:rPr lang="ru-RU" dirty="0"/>
              <a:t> </a:t>
            </a:r>
            <a:r>
              <a:rPr lang="ru-RU" dirty="0" err="1" smtClean="0"/>
              <a:t>фармацевтичнудопомогу</a:t>
            </a:r>
            <a:endParaRPr lang="ru-RU" dirty="0" smtClean="0"/>
          </a:p>
          <a:p>
            <a:r>
              <a:rPr lang="ru-RU" dirty="0" smtClean="0"/>
              <a:t>На  </a:t>
            </a:r>
            <a:r>
              <a:rPr lang="ru-RU" dirty="0" err="1" smtClean="0"/>
              <a:t>безоплатну</a:t>
            </a:r>
            <a:r>
              <a:rPr lang="ru-RU" dirty="0" smtClean="0"/>
              <a:t> першу </a:t>
            </a:r>
            <a:r>
              <a:rPr lang="ru-RU" dirty="0" err="1"/>
              <a:t>невідкладну</a:t>
            </a:r>
            <a:r>
              <a:rPr lang="ru-RU" dirty="0"/>
              <a:t> </a:t>
            </a:r>
            <a:r>
              <a:rPr lang="ru-RU" dirty="0" err="1" smtClean="0"/>
              <a:t>медичну</a:t>
            </a:r>
            <a:r>
              <a:rPr lang="ru-RU" smtClean="0"/>
              <a:t>/фармацевтичну</a:t>
            </a:r>
            <a:r>
              <a:rPr lang="ru-RU" dirty="0" smtClean="0"/>
              <a:t> </a:t>
            </a:r>
            <a:r>
              <a:rPr lang="ru-RU" dirty="0" err="1"/>
              <a:t>допомогу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нещасного</a:t>
            </a:r>
            <a:r>
              <a:rPr lang="ru-RU" dirty="0"/>
              <a:t> </a:t>
            </a:r>
            <a:r>
              <a:rPr lang="ru-RU" dirty="0" err="1"/>
              <a:t>випадку</a:t>
            </a:r>
            <a:r>
              <a:rPr lang="ru-RU" dirty="0"/>
              <a:t> та в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екстремальних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endParaRPr lang="ru-RU" dirty="0"/>
          </a:p>
          <a:p>
            <a:r>
              <a:rPr lang="ru-RU" dirty="0" smtClean="0"/>
              <a:t>На </a:t>
            </a:r>
            <a:r>
              <a:rPr lang="ru-RU" dirty="0" err="1"/>
              <a:t>наукові</a:t>
            </a:r>
            <a:r>
              <a:rPr lang="ru-RU" dirty="0"/>
              <a:t> та </a:t>
            </a:r>
            <a:r>
              <a:rPr lang="ru-RU" dirty="0" err="1"/>
              <a:t>медичні</a:t>
            </a:r>
            <a:r>
              <a:rPr lang="ru-RU" dirty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Право на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 smtClean="0"/>
              <a:t>фармацевтичної</a:t>
            </a:r>
            <a:r>
              <a:rPr lang="ru-RU" dirty="0" smtClean="0"/>
              <a:t> </a:t>
            </a:r>
            <a:r>
              <a:rPr lang="ru-RU" dirty="0" err="1"/>
              <a:t>етики</a:t>
            </a:r>
            <a:r>
              <a:rPr lang="ru-RU" dirty="0"/>
              <a:t> і </a:t>
            </a:r>
            <a:r>
              <a:rPr lang="ru-RU" dirty="0" err="1"/>
              <a:t>деонтології</a:t>
            </a:r>
            <a:r>
              <a:rPr lang="ru-RU" dirty="0"/>
              <a:t>, </a:t>
            </a:r>
            <a:r>
              <a:rPr lang="ru-RU" dirty="0" smtClean="0"/>
              <a:t>на </a:t>
            </a:r>
            <a:r>
              <a:rPr lang="ru-RU" dirty="0" err="1" smtClean="0"/>
              <a:t>лікарську</a:t>
            </a:r>
            <a:r>
              <a:rPr lang="ru-RU" dirty="0" smtClean="0"/>
              <a:t> </a:t>
            </a:r>
            <a:r>
              <a:rPr lang="ru-RU" dirty="0" err="1"/>
              <a:t>таємницю</a:t>
            </a:r>
            <a:endParaRPr lang="ru-RU" dirty="0"/>
          </a:p>
          <a:p>
            <a:r>
              <a:rPr lang="ru-RU" dirty="0" smtClean="0"/>
              <a:t>На </a:t>
            </a:r>
            <a:r>
              <a:rPr lang="ru-RU" dirty="0" err="1" smtClean="0"/>
              <a:t>кваліфіковану</a:t>
            </a:r>
            <a:r>
              <a:rPr lang="ru-RU" dirty="0" smtClean="0"/>
              <a:t> </a:t>
            </a:r>
            <a:r>
              <a:rPr lang="ru-RU" dirty="0" err="1" smtClean="0"/>
              <a:t>фармацевтичну</a:t>
            </a:r>
            <a:r>
              <a:rPr lang="ru-RU" dirty="0" smtClean="0"/>
              <a:t> </a:t>
            </a:r>
            <a:r>
              <a:rPr lang="ru-RU" dirty="0" err="1" smtClean="0"/>
              <a:t>допомогу</a:t>
            </a:r>
            <a:endParaRPr lang="ru-RU" dirty="0"/>
          </a:p>
          <a:p>
            <a:r>
              <a:rPr lang="ru-RU" dirty="0" smtClean="0"/>
              <a:t>На </a:t>
            </a:r>
            <a:r>
              <a:rPr lang="ru-RU" dirty="0" err="1" smtClean="0"/>
              <a:t>фармацевтичну</a:t>
            </a:r>
            <a:r>
              <a:rPr lang="ru-RU" dirty="0" smtClean="0"/>
              <a:t> </a:t>
            </a:r>
            <a:r>
              <a:rPr lang="ru-RU" dirty="0" err="1" smtClean="0"/>
              <a:t>інформацію</a:t>
            </a:r>
            <a:endParaRPr lang="ru-RU" dirty="0"/>
          </a:p>
          <a:p>
            <a:pPr marL="0" indent="0" algn="just" fontAlgn="base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19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836</Words>
  <Application>Microsoft Office PowerPoint</Application>
  <PresentationFormat>Экран (4:3)</PresentationFormat>
  <Paragraphs>87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Тема 3. Правовий статус суб’єктів медичних та фармацевтичних правовідносин та механізми і процедури захисту їхніх прав</vt:lpstr>
      <vt:lpstr>ПЛАН ЛЕКЦІЇ</vt:lpstr>
      <vt:lpstr>Універсальні стандарти у сфері охорони здоров’я</vt:lpstr>
      <vt:lpstr>Класифікація прав людини в сфері охорони здоров’я</vt:lpstr>
      <vt:lpstr>Класифікація прав людини в сфері охорони здоров’я</vt:lpstr>
      <vt:lpstr>РЕПРОДУКТИВНІ ПРАВА ЛЮДИНИ</vt:lpstr>
      <vt:lpstr>СОМАТИЧНІ ПРАВА ЛЮДИНИ</vt:lpstr>
      <vt:lpstr>БІОМЕДИЧНІ ПРАВА ЛЮДИНИ</vt:lpstr>
      <vt:lpstr>НАТОТЕХНОЛОГІЇ ТА ПРАВА ЛЮДИНИ</vt:lpstr>
      <vt:lpstr>ПРАВА ЛЮДИНИ ПІД ЧАС ПАНДЕМІЙ</vt:lpstr>
      <vt:lpstr>ПРАВА ЛЮДИНИ У ФАРМАЦІЇ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511</cp:revision>
  <dcterms:created xsi:type="dcterms:W3CDTF">2018-02-25T09:09:03Z</dcterms:created>
  <dcterms:modified xsi:type="dcterms:W3CDTF">2024-02-13T19:51:13Z</dcterms:modified>
</cp:coreProperties>
</file>