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2" r:id="rId3"/>
    <p:sldId id="265" r:id="rId4"/>
    <p:sldId id="297" r:id="rId5"/>
    <p:sldId id="298" r:id="rId6"/>
    <p:sldId id="299" r:id="rId7"/>
    <p:sldId id="300" r:id="rId8"/>
    <p:sldId id="301" r:id="rId9"/>
    <p:sldId id="303" r:id="rId10"/>
    <p:sldId id="304" r:id="rId11"/>
    <p:sldId id="305" r:id="rId12"/>
    <p:sldId id="306" r:id="rId13"/>
    <p:sldId id="296" r:id="rId14"/>
    <p:sldId id="291" r:id="rId15"/>
    <p:sldId id="307" r:id="rId16"/>
  </p:sldIdLst>
  <p:sldSz cx="9144000" cy="6858000" type="screen4x3"/>
  <p:notesSz cx="6858000" cy="9144000"/>
  <p:custDataLst>
    <p:tags r:id="rId1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99"/>
    <a:srgbClr val="3399FF"/>
    <a:srgbClr val="04374A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802" autoAdjust="0"/>
  </p:normalViewPr>
  <p:slideViewPr>
    <p:cSldViewPr>
      <p:cViewPr>
        <p:scale>
          <a:sx n="61" d="100"/>
          <a:sy n="61" d="100"/>
        </p:scale>
        <p:origin x="-1404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smtClean="0"/>
              <a:t>Бесплатно и без регистрации.</a:t>
            </a: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35896" y="5517232"/>
            <a:ext cx="5508104" cy="1102022"/>
          </a:xfrm>
        </p:spPr>
        <p:txBody>
          <a:bodyPr/>
          <a:lstStyle>
            <a:lvl1pPr>
              <a:defRPr b="1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5976664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251520" y="1556792"/>
            <a:ext cx="8712968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8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20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BB51D-559A-4EDD-9215-47CE999FD4A7}" type="datetime1">
              <a:rPr lang="uk-UA" smtClean="0"/>
              <a:t>13.02.2024</a:t>
            </a:fld>
            <a:endParaRPr lang="uk-UA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(с) В.В.Валах, 2023</a:t>
            </a:r>
            <a:endParaRPr lang="uk-UA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82064-E83F-4145-A6AB-72856715CD89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9684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presentation-creation.ru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5976664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556792"/>
            <a:ext cx="8712968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5"/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2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92885" y="188640"/>
            <a:ext cx="5455380" cy="252028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>Тема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>3.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</a:rPr>
              <a:t>Правовий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 статус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</a:rPr>
              <a:t>суб’єктів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</a:rPr>
              <a:t>медичних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 та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</a:rPr>
              <a:t>фармацевтичних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</a:rPr>
              <a:t>правовідносин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 та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</a:rPr>
              <a:t>механізми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 і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</a:rPr>
              <a:t>процедури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</a:rPr>
              <a:t>захисту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</a:rPr>
              <a:t>їхніх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 прав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438397"/>
            <a:ext cx="67322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Доповідач: </a:t>
            </a:r>
            <a:r>
              <a:rPr lang="uk-U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Валах Вікторія Володимирівна,</a:t>
            </a:r>
          </a:p>
          <a:p>
            <a:pPr algn="just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адвокат з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права, заступник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Голови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Комітету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і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фармацевтичного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 та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біоетики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НААУ, член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Європейської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асоціації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 </a:t>
            </a:r>
            <a:r>
              <a:rPr lang="en-GB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EAHL)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just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кандидат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юридичних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наук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доцент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Одеського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національного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університету</a:t>
            </a:r>
            <a:endParaRPr lang="uk-UA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149293"/>
            <a:ext cx="2320320" cy="37087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xmlns:lc="http://schemas.openxmlformats.org/drawingml/2006/lockedCanvas" id="{75F34DAB-C2FA-0E82-A9D8-E00294AFFF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92885" cy="195199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0"/>
            <a:ext cx="2267744" cy="2189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ПЛАН ЛЕКЦІЇ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 </a:t>
            </a:r>
            <a:r>
              <a:rPr lang="ru-RU" b="1" dirty="0" err="1"/>
              <a:t>Поняття</a:t>
            </a:r>
            <a:r>
              <a:rPr lang="ru-RU" b="1" dirty="0"/>
              <a:t> та </a:t>
            </a:r>
            <a:r>
              <a:rPr lang="ru-RU" b="1" dirty="0" err="1"/>
              <a:t>правовий</a:t>
            </a:r>
            <a:r>
              <a:rPr lang="ru-RU" b="1" dirty="0"/>
              <a:t> статус </a:t>
            </a:r>
            <a:r>
              <a:rPr lang="ru-RU" b="1" dirty="0" err="1"/>
              <a:t>пацієнта</a:t>
            </a:r>
            <a:r>
              <a:rPr lang="ru-RU" b="1" dirty="0"/>
              <a:t>. </a:t>
            </a: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Інформована</a:t>
            </a:r>
            <a:r>
              <a:rPr lang="ru-RU" b="1" dirty="0" smtClean="0"/>
              <a:t> </a:t>
            </a:r>
            <a:r>
              <a:rPr lang="ru-RU" b="1" dirty="0" err="1"/>
              <a:t>згода</a:t>
            </a:r>
            <a:r>
              <a:rPr lang="ru-RU" b="1" dirty="0"/>
              <a:t> на </a:t>
            </a:r>
            <a:r>
              <a:rPr lang="ru-RU" b="1" dirty="0" err="1"/>
              <a:t>медичне</a:t>
            </a:r>
            <a:r>
              <a:rPr lang="ru-RU" b="1" dirty="0"/>
              <a:t> </a:t>
            </a:r>
            <a:r>
              <a:rPr lang="ru-RU" b="1" dirty="0" err="1"/>
              <a:t>втручання</a:t>
            </a:r>
            <a:r>
              <a:rPr lang="ru-RU" b="1" dirty="0"/>
              <a:t>. </a:t>
            </a: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Захист</a:t>
            </a:r>
            <a:r>
              <a:rPr lang="ru-RU" b="1" dirty="0" smtClean="0"/>
              <a:t> </a:t>
            </a:r>
            <a:r>
              <a:rPr lang="ru-RU" b="1" dirty="0"/>
              <a:t>прав </a:t>
            </a:r>
            <a:r>
              <a:rPr lang="ru-RU" b="1" dirty="0" err="1"/>
              <a:t>пацієнтів</a:t>
            </a:r>
            <a:r>
              <a:rPr lang="ru-RU" b="1" dirty="0"/>
              <a:t> </a:t>
            </a: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Лікарська</a:t>
            </a:r>
            <a:r>
              <a:rPr lang="ru-RU" b="1" dirty="0" smtClean="0"/>
              <a:t> </a:t>
            </a:r>
            <a:r>
              <a:rPr lang="ru-RU" b="1" dirty="0" err="1"/>
              <a:t>таємниця</a:t>
            </a:r>
            <a:r>
              <a:rPr lang="ru-RU" b="1" dirty="0"/>
              <a:t>. </a:t>
            </a: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Медичні</a:t>
            </a:r>
            <a:r>
              <a:rPr lang="ru-RU" b="1" dirty="0" smtClean="0"/>
              <a:t> </a:t>
            </a:r>
            <a:r>
              <a:rPr lang="ru-RU" b="1" dirty="0" err="1"/>
              <a:t>працівники</a:t>
            </a:r>
            <a:r>
              <a:rPr lang="ru-RU" b="1" dirty="0"/>
              <a:t> як </a:t>
            </a:r>
            <a:r>
              <a:rPr lang="ru-RU" b="1" dirty="0" err="1"/>
              <a:t>суб'єкти</a:t>
            </a:r>
            <a:r>
              <a:rPr lang="ru-RU" b="1" dirty="0"/>
              <a:t> </a:t>
            </a:r>
            <a:r>
              <a:rPr lang="ru-RU" b="1" dirty="0" err="1"/>
              <a:t>правовідносин</a:t>
            </a:r>
            <a:r>
              <a:rPr lang="ru-RU" b="1" dirty="0"/>
              <a:t> </a:t>
            </a:r>
            <a:r>
              <a:rPr lang="ru-RU" b="1" dirty="0" err="1"/>
              <a:t>охорони</a:t>
            </a:r>
            <a:r>
              <a:rPr lang="ru-RU" b="1" dirty="0"/>
              <a:t> </a:t>
            </a:r>
            <a:r>
              <a:rPr lang="ru-RU" b="1" dirty="0" err="1"/>
              <a:t>здоров'я</a:t>
            </a:r>
            <a:r>
              <a:rPr lang="ru-RU" b="1" dirty="0"/>
              <a:t>. Права та </a:t>
            </a:r>
            <a:r>
              <a:rPr lang="ru-RU" b="1" dirty="0" err="1"/>
              <a:t>обов'язки</a:t>
            </a:r>
            <a:r>
              <a:rPr lang="ru-RU" b="1" dirty="0"/>
              <a:t> </a:t>
            </a:r>
            <a:r>
              <a:rPr lang="ru-RU" b="1" dirty="0" err="1"/>
              <a:t>медичних</a:t>
            </a:r>
            <a:r>
              <a:rPr lang="ru-RU" b="1" dirty="0"/>
              <a:t> </a:t>
            </a:r>
            <a:r>
              <a:rPr lang="ru-RU" b="1" dirty="0" err="1"/>
              <a:t>працівників</a:t>
            </a:r>
            <a:r>
              <a:rPr lang="ru-RU" b="1" dirty="0"/>
              <a:t>. </a:t>
            </a: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 </a:t>
            </a:r>
            <a:r>
              <a:rPr lang="ru-RU" b="1" dirty="0" err="1"/>
              <a:t>Правовий</a:t>
            </a:r>
            <a:r>
              <a:rPr lang="ru-RU" b="1" dirty="0"/>
              <a:t> статус </a:t>
            </a:r>
            <a:r>
              <a:rPr lang="ru-RU" b="1" dirty="0" err="1"/>
              <a:t>закладів</a:t>
            </a:r>
            <a:r>
              <a:rPr lang="ru-RU" b="1" dirty="0"/>
              <a:t> </a:t>
            </a:r>
            <a:r>
              <a:rPr lang="ru-RU" b="1" dirty="0" err="1"/>
              <a:t>охорони</a:t>
            </a:r>
            <a:r>
              <a:rPr lang="ru-RU" b="1" dirty="0"/>
              <a:t> </a:t>
            </a:r>
            <a:r>
              <a:rPr lang="ru-RU" b="1" dirty="0" err="1"/>
              <a:t>здоров’я</a:t>
            </a:r>
            <a:r>
              <a:rPr lang="ru-RU" b="1" dirty="0"/>
              <a:t> </a:t>
            </a:r>
            <a:r>
              <a:rPr lang="ru-RU" b="1" dirty="0" err="1"/>
              <a:t>різних</a:t>
            </a:r>
            <a:r>
              <a:rPr lang="ru-RU" b="1" dirty="0"/>
              <a:t> форм </a:t>
            </a:r>
            <a:r>
              <a:rPr lang="ru-RU" b="1" dirty="0" err="1"/>
              <a:t>власності</a:t>
            </a:r>
            <a:r>
              <a:rPr lang="ru-RU" b="1" dirty="0"/>
              <a:t> та </a:t>
            </a:r>
            <a:r>
              <a:rPr lang="ru-RU" b="1" dirty="0" err="1"/>
              <a:t>публічно-правових</a:t>
            </a:r>
            <a:r>
              <a:rPr lang="ru-RU" b="1" dirty="0"/>
              <a:t> </a:t>
            </a:r>
            <a:r>
              <a:rPr lang="ru-RU" b="1" dirty="0" err="1"/>
              <a:t>утворень</a:t>
            </a:r>
            <a:r>
              <a:rPr lang="ru-RU" b="1" dirty="0"/>
              <a:t>. </a:t>
            </a: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Правовий</a:t>
            </a:r>
            <a:r>
              <a:rPr lang="ru-RU" b="1" dirty="0" smtClean="0"/>
              <a:t> </a:t>
            </a:r>
            <a:r>
              <a:rPr lang="ru-RU" b="1" dirty="0"/>
              <a:t>статус </a:t>
            </a:r>
            <a:r>
              <a:rPr lang="ru-RU" b="1" dirty="0" err="1"/>
              <a:t>суб’єктів</a:t>
            </a:r>
            <a:r>
              <a:rPr lang="ru-RU" b="1" dirty="0"/>
              <a:t> </a:t>
            </a:r>
            <a:r>
              <a:rPr lang="ru-RU" b="1" dirty="0" err="1"/>
              <a:t>фармацевтичної</a:t>
            </a:r>
            <a:r>
              <a:rPr lang="ru-RU" b="1" dirty="0"/>
              <a:t> </a:t>
            </a:r>
            <a:r>
              <a:rPr lang="ru-RU" b="1" dirty="0" err="1"/>
              <a:t>діяльності</a:t>
            </a:r>
            <a:r>
              <a:rPr lang="ru-RU" b="1" dirty="0"/>
              <a:t>. </a:t>
            </a: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 </a:t>
            </a:r>
            <a:r>
              <a:rPr lang="ru-RU" b="1" dirty="0" err="1"/>
              <a:t>Етичні</a:t>
            </a:r>
            <a:r>
              <a:rPr lang="ru-RU" b="1" dirty="0"/>
              <a:t> засади статусу </a:t>
            </a:r>
            <a:r>
              <a:rPr lang="ru-RU" b="1" dirty="0" err="1"/>
              <a:t>медичного</a:t>
            </a:r>
            <a:r>
              <a:rPr lang="ru-RU" b="1" dirty="0"/>
              <a:t> </a:t>
            </a:r>
            <a:r>
              <a:rPr lang="ru-RU" b="1" dirty="0" smtClean="0"/>
              <a:t>та </a:t>
            </a:r>
            <a:r>
              <a:rPr lang="ru-RU" b="1" dirty="0" err="1" smtClean="0"/>
              <a:t>фармацевтичного</a:t>
            </a:r>
            <a:r>
              <a:rPr lang="ru-RU" b="1" dirty="0" smtClean="0"/>
              <a:t> </a:t>
            </a:r>
            <a:r>
              <a:rPr lang="ru-RU" b="1" dirty="0" err="1" smtClean="0"/>
              <a:t>працівника</a:t>
            </a:r>
            <a:r>
              <a:rPr lang="ru-RU" b="1" dirty="0"/>
              <a:t>. </a:t>
            </a: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Питання для самостійного опрацювання</a:t>
            </a: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782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1185223"/>
          </a:xfrm>
        </p:spPr>
        <p:txBody>
          <a:bodyPr>
            <a:normAutofit/>
          </a:bodyPr>
          <a:lstStyle/>
          <a:p>
            <a:r>
              <a:rPr lang="ru-RU" b="1" dirty="0" smtClean="0"/>
              <a:t>ПРАВОВИЙ СТАТУС ПАЦІЄНТА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525658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uk-UA" dirty="0" smtClean="0"/>
              <a:t>ПАЦІЄНТ - </a:t>
            </a:r>
            <a:r>
              <a:rPr lang="uk-UA" dirty="0"/>
              <a:t>особа за умови, що </a:t>
            </a:r>
            <a:r>
              <a:rPr lang="uk-UA" dirty="0" smtClean="0"/>
              <a:t>вона:</a:t>
            </a:r>
            <a:endParaRPr lang="ru-RU" dirty="0"/>
          </a:p>
          <a:p>
            <a:pPr marL="0" indent="0">
              <a:buNone/>
            </a:pPr>
            <a:r>
              <a:rPr lang="uk-UA" dirty="0"/>
              <a:t>а) </a:t>
            </a:r>
            <a:r>
              <a:rPr lang="uk-UA" dirty="0" smtClean="0"/>
              <a:t>виявила бажання </a:t>
            </a:r>
            <a:r>
              <a:rPr lang="uk-UA" dirty="0"/>
              <a:t>або </a:t>
            </a:r>
            <a:r>
              <a:rPr lang="uk-UA" dirty="0" smtClean="0"/>
              <a:t>дала </a:t>
            </a:r>
            <a:r>
              <a:rPr lang="uk-UA" dirty="0"/>
              <a:t>згоду на надання </a:t>
            </a:r>
            <a:r>
              <a:rPr lang="uk-UA" dirty="0" smtClean="0"/>
              <a:t>їй </a:t>
            </a:r>
            <a:r>
              <a:rPr lang="uk-UA" dirty="0"/>
              <a:t>медичних послуг </a:t>
            </a:r>
            <a:r>
              <a:rPr lang="uk-UA" dirty="0" smtClean="0"/>
              <a:t>ЗОЗ, отримує </a:t>
            </a:r>
            <a:r>
              <a:rPr lang="uk-UA" dirty="0"/>
              <a:t>необхідні медичні послуги (за винятком деяких випадків); щодо особи, яка не досягла віку 14 років, а також особи, визнаної у встановленому законом порядку недієздатною, медичне втручання здійснюється за згодою їх законних представників;</a:t>
            </a:r>
            <a:endParaRPr lang="ru-RU" dirty="0"/>
          </a:p>
          <a:p>
            <a:pPr marL="0" indent="0">
              <a:buNone/>
            </a:pPr>
            <a:r>
              <a:rPr lang="uk-UA" dirty="0"/>
              <a:t>б) за медичними показаннями потребує отримання медичної допомоги (за винятком деяких випадків).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67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118522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ДОБРОВІЛЬНА ІНФОРМОВАНА ЗГОДА НА МЕДИЧНЕ ВТРУЧАННЯ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52565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 – </a:t>
            </a:r>
            <a:r>
              <a:rPr lang="ru-RU" dirty="0" err="1"/>
              <a:t>вільне</a:t>
            </a:r>
            <a:r>
              <a:rPr lang="ru-RU" dirty="0"/>
              <a:t>, </a:t>
            </a:r>
            <a:r>
              <a:rPr lang="ru-RU" dirty="0" err="1"/>
              <a:t>усвідомлене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особи,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звернулася</a:t>
            </a:r>
            <a:r>
              <a:rPr lang="ru-RU" dirty="0"/>
              <a:t> за </a:t>
            </a:r>
            <a:r>
              <a:rPr lang="ru-RU" dirty="0" err="1"/>
              <a:t>медичною</a:t>
            </a:r>
            <a:r>
              <a:rPr lang="ru-RU" dirty="0"/>
              <a:t> </a:t>
            </a:r>
            <a:r>
              <a:rPr lang="ru-RU" dirty="0" err="1"/>
              <a:t>допомогою</a:t>
            </a:r>
            <a:r>
              <a:rPr lang="ru-RU" dirty="0"/>
              <a:t> та/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законних</a:t>
            </a:r>
            <a:r>
              <a:rPr lang="ru-RU" dirty="0"/>
              <a:t> </a:t>
            </a:r>
            <a:r>
              <a:rPr lang="ru-RU" dirty="0" err="1"/>
              <a:t>представників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обрання</a:t>
            </a:r>
            <a:r>
              <a:rPr lang="ru-RU" dirty="0"/>
              <a:t> та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діагностики</a:t>
            </a:r>
            <a:r>
              <a:rPr lang="ru-RU" dirty="0"/>
              <a:t>, </a:t>
            </a:r>
            <a:r>
              <a:rPr lang="ru-RU" dirty="0" err="1"/>
              <a:t>профілактики</a:t>
            </a:r>
            <a:r>
              <a:rPr lang="ru-RU" dirty="0"/>
              <a:t> та </a:t>
            </a:r>
            <a:r>
              <a:rPr lang="ru-RU" dirty="0" err="1"/>
              <a:t>лікування</a:t>
            </a:r>
            <a:r>
              <a:rPr lang="ru-RU" dirty="0"/>
              <a:t>, яке </a:t>
            </a:r>
            <a:r>
              <a:rPr lang="ru-RU" dirty="0" err="1"/>
              <a:t>базується</a:t>
            </a:r>
            <a:r>
              <a:rPr lang="ru-RU" dirty="0"/>
              <a:t> на </a:t>
            </a:r>
            <a:r>
              <a:rPr lang="ru-RU" dirty="0" err="1"/>
              <a:t>отриманні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лікаря</a:t>
            </a:r>
            <a:r>
              <a:rPr lang="ru-RU" dirty="0"/>
              <a:t> в </a:t>
            </a:r>
            <a:r>
              <a:rPr lang="ru-RU" dirty="0" err="1"/>
              <a:t>доступній</a:t>
            </a:r>
            <a:r>
              <a:rPr lang="ru-RU" dirty="0"/>
              <a:t> </a:t>
            </a:r>
            <a:r>
              <a:rPr lang="ru-RU" dirty="0" err="1"/>
              <a:t>формі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 про стан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здоров'я</a:t>
            </a:r>
            <a:r>
              <a:rPr lang="ru-RU" dirty="0"/>
              <a:t>, мету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запропонованих</a:t>
            </a:r>
            <a:r>
              <a:rPr lang="ru-RU" dirty="0"/>
              <a:t> </a:t>
            </a:r>
            <a:r>
              <a:rPr lang="ru-RU" dirty="0" err="1"/>
              <a:t>досліджень</a:t>
            </a:r>
            <a:r>
              <a:rPr lang="ru-RU" dirty="0"/>
              <a:t> і </a:t>
            </a:r>
            <a:r>
              <a:rPr lang="ru-RU" dirty="0" err="1"/>
              <a:t>лікувальних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, прогноз </a:t>
            </a:r>
            <a:r>
              <a:rPr lang="ru-RU" dirty="0" err="1"/>
              <a:t>можливого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, у тому </a:t>
            </a:r>
            <a:r>
              <a:rPr lang="ru-RU" dirty="0" err="1"/>
              <a:t>числі</a:t>
            </a:r>
            <a:r>
              <a:rPr lang="ru-RU" dirty="0"/>
              <a:t>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 для </a:t>
            </a:r>
            <a:r>
              <a:rPr lang="ru-RU" dirty="0" err="1"/>
              <a:t>життя</a:t>
            </a:r>
            <a:r>
              <a:rPr lang="ru-RU" dirty="0"/>
              <a:t> і </a:t>
            </a:r>
            <a:r>
              <a:rPr lang="ru-RU" dirty="0" err="1"/>
              <a:t>здоров'я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95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8784976" cy="845895"/>
          </a:xfrm>
        </p:spPr>
        <p:txBody>
          <a:bodyPr>
            <a:normAutofit/>
          </a:bodyPr>
          <a:lstStyle/>
          <a:p>
            <a:pPr marL="514350" indent="-514350"/>
            <a:r>
              <a:rPr lang="ru-RU" sz="3200" b="1" dirty="0" smtClean="0"/>
              <a:t>ДОБРОВІЛЬНА ІНФОРМОВАНА ЗГОДА ПАЦІЄНТА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712968" cy="532859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b="1" dirty="0"/>
              <a:t>	</a:t>
            </a:r>
            <a:r>
              <a:rPr lang="ru-RU" dirty="0" err="1" smtClean="0"/>
              <a:t>Необхідна</a:t>
            </a:r>
            <a:r>
              <a:rPr lang="ru-RU" dirty="0" smtClean="0"/>
              <a:t> для будь-</a:t>
            </a:r>
            <a:r>
              <a:rPr lang="ru-RU" dirty="0" err="1" smtClean="0"/>
              <a:t>якого</a:t>
            </a:r>
            <a:r>
              <a:rPr lang="ru-RU" dirty="0" smtClean="0"/>
              <a:t> </a:t>
            </a:r>
            <a:r>
              <a:rPr lang="ru-RU" dirty="0" err="1" smtClean="0"/>
              <a:t>втручання</a:t>
            </a:r>
            <a:r>
              <a:rPr lang="ru-RU" dirty="0" smtClean="0"/>
              <a:t>, </a:t>
            </a:r>
            <a:r>
              <a:rPr lang="ru-RU" dirty="0" err="1" smtClean="0"/>
              <a:t>здійснюваного</a:t>
            </a:r>
            <a:r>
              <a:rPr lang="ru-RU" dirty="0" smtClean="0"/>
              <a:t> у </a:t>
            </a:r>
            <a:r>
              <a:rPr lang="ru-RU" dirty="0" err="1" smtClean="0"/>
              <a:t>медичній</a:t>
            </a:r>
            <a:r>
              <a:rPr lang="ru-RU" dirty="0" smtClean="0"/>
              <a:t> та </a:t>
            </a:r>
            <a:r>
              <a:rPr lang="ru-RU" dirty="0" err="1" smtClean="0"/>
              <a:t>біомедичній</a:t>
            </a:r>
            <a:r>
              <a:rPr lang="ru-RU" dirty="0" smtClean="0"/>
              <a:t> сферах (</a:t>
            </a:r>
            <a:r>
              <a:rPr lang="ru-RU" dirty="0" err="1" smtClean="0"/>
              <a:t>лікування</a:t>
            </a:r>
            <a:r>
              <a:rPr lang="ru-RU" dirty="0" smtClean="0"/>
              <a:t>, донорство, </a:t>
            </a:r>
            <a:r>
              <a:rPr lang="ru-RU" dirty="0" err="1" smtClean="0"/>
              <a:t>трансплантація</a:t>
            </a:r>
            <a:r>
              <a:rPr lang="ru-RU" dirty="0" smtClean="0"/>
              <a:t>, участь у </a:t>
            </a:r>
            <a:r>
              <a:rPr lang="ru-RU" dirty="0" err="1" smtClean="0"/>
              <a:t>випрбуваннях</a:t>
            </a:r>
            <a:r>
              <a:rPr lang="ru-RU" dirty="0" smtClean="0"/>
              <a:t> та </a:t>
            </a:r>
            <a:r>
              <a:rPr lang="ru-RU" dirty="0" err="1" smtClean="0"/>
              <a:t>дослідженнях</a:t>
            </a:r>
            <a:r>
              <a:rPr lang="ru-RU" dirty="0" smtClean="0"/>
              <a:t> </a:t>
            </a:r>
            <a:r>
              <a:rPr lang="ru-RU" dirty="0" err="1" smtClean="0"/>
              <a:t>тощо</a:t>
            </a:r>
            <a:r>
              <a:rPr lang="ru-RU" dirty="0" smtClean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dirty="0"/>
              <a:t> </a:t>
            </a:r>
            <a:r>
              <a:rPr lang="uk-UA" dirty="0" smtClean="0"/>
              <a:t>дана із чітким усвідомленням суті відповідної інформації про передбачуване втручання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dirty="0" smtClean="0"/>
              <a:t>Надана компетентною особою (або законним представником</a:t>
            </a:r>
            <a:r>
              <a:rPr lang="uk-UA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6816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8784976" cy="845895"/>
          </a:xfrm>
        </p:spPr>
        <p:txBody>
          <a:bodyPr>
            <a:normAutofit/>
          </a:bodyPr>
          <a:lstStyle/>
          <a:p>
            <a:pPr marL="514350" indent="-514350"/>
            <a:r>
              <a:rPr lang="ru-RU" sz="3200" b="1" dirty="0" smtClean="0"/>
              <a:t>ДОБРОВІЛЬНА ІНФОРМОВАНА ЗГОДА ПАЦІЄНТА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712968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>
                <a:solidFill>
                  <a:srgbClr val="FF0000"/>
                </a:solidFill>
              </a:rPr>
              <a:t>УВАГА! Без особисто підписаної згоди надавати медичну допомогу пацієнтові заборонено </a:t>
            </a:r>
            <a:r>
              <a:rPr lang="uk-UA" b="1" dirty="0" smtClean="0">
                <a:solidFill>
                  <a:srgbClr val="00B050"/>
                </a:solidFill>
              </a:rPr>
              <a:t>Виключення:</a:t>
            </a:r>
            <a:r>
              <a:rPr lang="ru-RU" dirty="0">
                <a:solidFill>
                  <a:srgbClr val="00B050"/>
                </a:solidFill>
              </a:rPr>
              <a:t> у </a:t>
            </a:r>
            <a:r>
              <a:rPr lang="ru-RU" dirty="0" err="1">
                <a:solidFill>
                  <a:srgbClr val="00B050"/>
                </a:solidFill>
              </a:rPr>
              <a:t>невідкладних</a:t>
            </a: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 err="1">
                <a:solidFill>
                  <a:srgbClr val="00B050"/>
                </a:solidFill>
              </a:rPr>
              <a:t>випадках</a:t>
            </a:r>
            <a:r>
              <a:rPr lang="ru-RU" dirty="0">
                <a:solidFill>
                  <a:srgbClr val="00B050"/>
                </a:solidFill>
              </a:rPr>
              <a:t>, за </a:t>
            </a:r>
            <a:r>
              <a:rPr lang="ru-RU" dirty="0" err="1">
                <a:solidFill>
                  <a:srgbClr val="00B050"/>
                </a:solidFill>
              </a:rPr>
              <a:t>наявності</a:t>
            </a: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 err="1">
                <a:solidFill>
                  <a:srgbClr val="00B050"/>
                </a:solidFill>
              </a:rPr>
              <a:t>реальної</a:t>
            </a: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 err="1">
                <a:solidFill>
                  <a:srgbClr val="00B050"/>
                </a:solidFill>
              </a:rPr>
              <a:t>загрози</a:t>
            </a: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 err="1">
                <a:solidFill>
                  <a:srgbClr val="00B050"/>
                </a:solidFill>
              </a:rPr>
              <a:t>життю</a:t>
            </a: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 err="1">
                <a:solidFill>
                  <a:srgbClr val="00B050"/>
                </a:solidFill>
              </a:rPr>
              <a:t>фізичної</a:t>
            </a:r>
            <a:r>
              <a:rPr lang="ru-RU" dirty="0">
                <a:solidFill>
                  <a:srgbClr val="00B050"/>
                </a:solidFill>
              </a:rPr>
              <a:t> особи (ч. 5 ст. 284 ЦКУ) = у </a:t>
            </a:r>
            <a:r>
              <a:rPr lang="ru-RU" dirty="0" err="1">
                <a:solidFill>
                  <a:srgbClr val="00B050"/>
                </a:solidFill>
              </a:rPr>
              <a:t>разі</a:t>
            </a: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 err="1">
                <a:solidFill>
                  <a:srgbClr val="00B050"/>
                </a:solidFill>
              </a:rPr>
              <a:t>наявності</a:t>
            </a: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 err="1">
                <a:solidFill>
                  <a:srgbClr val="00B050"/>
                </a:solidFill>
              </a:rPr>
              <a:t>ознак</a:t>
            </a: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 err="1">
                <a:solidFill>
                  <a:srgbClr val="00B050"/>
                </a:solidFill>
              </a:rPr>
              <a:t>прямої</a:t>
            </a: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 err="1">
                <a:solidFill>
                  <a:srgbClr val="00B050"/>
                </a:solidFill>
              </a:rPr>
              <a:t>загрози</a:t>
            </a: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 err="1">
                <a:solidFill>
                  <a:srgbClr val="00B050"/>
                </a:solidFill>
              </a:rPr>
              <a:t>життю</a:t>
            </a: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 err="1">
                <a:solidFill>
                  <a:srgbClr val="00B050"/>
                </a:solidFill>
              </a:rPr>
              <a:t>пацієнта</a:t>
            </a:r>
            <a:r>
              <a:rPr lang="ru-RU" dirty="0">
                <a:solidFill>
                  <a:srgbClr val="00B050"/>
                </a:solidFill>
              </a:rPr>
              <a:t> за </a:t>
            </a:r>
            <a:r>
              <a:rPr lang="ru-RU" dirty="0" err="1">
                <a:solidFill>
                  <a:srgbClr val="00B050"/>
                </a:solidFill>
              </a:rPr>
              <a:t>умови</a:t>
            </a: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 err="1">
                <a:solidFill>
                  <a:srgbClr val="00B050"/>
                </a:solidFill>
              </a:rPr>
              <a:t>неможливості</a:t>
            </a: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 err="1">
                <a:solidFill>
                  <a:srgbClr val="00B050"/>
                </a:solidFill>
              </a:rPr>
              <a:t>отримання</a:t>
            </a:r>
            <a:r>
              <a:rPr lang="ru-RU" dirty="0">
                <a:solidFill>
                  <a:srgbClr val="00B050"/>
                </a:solidFill>
              </a:rPr>
              <a:t> з </a:t>
            </a:r>
            <a:r>
              <a:rPr lang="ru-RU" dirty="0" err="1">
                <a:solidFill>
                  <a:srgbClr val="00B050"/>
                </a:solidFill>
              </a:rPr>
              <a:t>об’єктивних</a:t>
            </a:r>
            <a:r>
              <a:rPr lang="ru-RU" dirty="0">
                <a:solidFill>
                  <a:srgbClr val="00B050"/>
                </a:solidFill>
              </a:rPr>
              <a:t> причин </a:t>
            </a:r>
            <a:r>
              <a:rPr lang="ru-RU" dirty="0" err="1">
                <a:solidFill>
                  <a:srgbClr val="00B050"/>
                </a:solidFill>
              </a:rPr>
              <a:t>згоди</a:t>
            </a:r>
            <a:r>
              <a:rPr lang="ru-RU" dirty="0">
                <a:solidFill>
                  <a:srgbClr val="00B050"/>
                </a:solidFill>
              </a:rPr>
              <a:t> на </a:t>
            </a:r>
            <a:r>
              <a:rPr lang="ru-RU" dirty="0" err="1">
                <a:solidFill>
                  <a:srgbClr val="00B050"/>
                </a:solidFill>
              </a:rPr>
              <a:t>таке</a:t>
            </a: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 err="1">
                <a:solidFill>
                  <a:srgbClr val="00B050"/>
                </a:solidFill>
              </a:rPr>
              <a:t>втручання</a:t>
            </a:r>
            <a:r>
              <a:rPr lang="ru-RU" dirty="0">
                <a:solidFill>
                  <a:srgbClr val="00B050"/>
                </a:solidFill>
              </a:rPr>
              <a:t> (ч. 2  ст. 43   Основ)</a:t>
            </a:r>
          </a:p>
          <a:p>
            <a:pPr marL="0" indent="0">
              <a:buNone/>
            </a:pPr>
            <a:endParaRPr lang="uk-UA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38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8784976" cy="845895"/>
          </a:xfrm>
        </p:spPr>
        <p:txBody>
          <a:bodyPr>
            <a:normAutofit fontScale="90000"/>
          </a:bodyPr>
          <a:lstStyle/>
          <a:p>
            <a:pPr marL="514350" indent="-514350"/>
            <a:r>
              <a:rPr lang="uk-UA" sz="3200" dirty="0"/>
              <a:t>ЗГОДА ДИТИНИ-ПАЦІЄНТА НА МЕДИЧНЕ ВТРУЧАННЯ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764704"/>
            <a:ext cx="8712968" cy="5544616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>
                <a:solidFill>
                  <a:srgbClr val="FF0000"/>
                </a:solidFill>
              </a:rPr>
              <a:t>ПОТРІБНА</a:t>
            </a:r>
            <a:r>
              <a:rPr lang="ru-RU" dirty="0"/>
              <a:t> -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неповнолітніх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(14-18 </a:t>
            </a:r>
            <a:r>
              <a:rPr lang="ru-RU" dirty="0" err="1"/>
              <a:t>років</a:t>
            </a:r>
            <a:r>
              <a:rPr lang="ru-RU" dirty="0"/>
              <a:t> – ч. 3 ст. 284 ЦКУ, ст. 43 Основ)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0000"/>
                </a:solidFill>
              </a:rPr>
              <a:t>НЕ ПОТРІБНА:</a:t>
            </a:r>
          </a:p>
          <a:p>
            <a:pPr marL="0" indent="0" algn="just">
              <a:buNone/>
            </a:pPr>
            <a:r>
              <a:rPr lang="ru-RU" dirty="0"/>
              <a:t> –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малолітніх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(до 14 </a:t>
            </a:r>
            <a:r>
              <a:rPr lang="ru-RU" dirty="0" err="1"/>
              <a:t>років</a:t>
            </a:r>
            <a:r>
              <a:rPr lang="ru-RU" dirty="0"/>
              <a:t> – ст. 43 Основ)</a:t>
            </a:r>
          </a:p>
          <a:p>
            <a:pPr marL="0" indent="0" algn="just">
              <a:buNone/>
            </a:pPr>
            <a:r>
              <a:rPr lang="ru-RU" dirty="0" err="1"/>
              <a:t>від</a:t>
            </a:r>
            <a:r>
              <a:rPr lang="ru-RU" dirty="0"/>
              <a:t> будь-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дитини</a:t>
            </a:r>
            <a:r>
              <a:rPr lang="ru-RU" dirty="0"/>
              <a:t> та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законних</a:t>
            </a:r>
            <a:r>
              <a:rPr lang="ru-RU" dirty="0"/>
              <a:t> </a:t>
            </a:r>
            <a:r>
              <a:rPr lang="ru-RU" dirty="0" err="1"/>
              <a:t>представників</a:t>
            </a:r>
            <a:r>
              <a:rPr lang="ru-RU" dirty="0"/>
              <a:t> - у </a:t>
            </a:r>
            <a:r>
              <a:rPr lang="ru-RU" dirty="0" err="1"/>
              <a:t>невідкладних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, за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реальної</a:t>
            </a:r>
            <a:r>
              <a:rPr lang="ru-RU" dirty="0"/>
              <a:t> </a:t>
            </a:r>
            <a:r>
              <a:rPr lang="ru-RU" dirty="0" err="1"/>
              <a:t>загрози</a:t>
            </a:r>
            <a:r>
              <a:rPr lang="ru-RU" dirty="0"/>
              <a:t> </a:t>
            </a:r>
            <a:r>
              <a:rPr lang="ru-RU" dirty="0" err="1"/>
              <a:t>життю</a:t>
            </a:r>
            <a:r>
              <a:rPr lang="ru-RU" dirty="0"/>
              <a:t> </a:t>
            </a:r>
            <a:r>
              <a:rPr lang="ru-RU" dirty="0" err="1"/>
              <a:t>фізичної</a:t>
            </a:r>
            <a:r>
              <a:rPr lang="ru-RU" dirty="0"/>
              <a:t> особи (ч. 5 ст. 284 ЦКУ) =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ознак</a:t>
            </a:r>
            <a:r>
              <a:rPr lang="ru-RU" dirty="0"/>
              <a:t> </a:t>
            </a:r>
            <a:r>
              <a:rPr lang="ru-RU" dirty="0" err="1"/>
              <a:t>прямої</a:t>
            </a:r>
            <a:r>
              <a:rPr lang="ru-RU" dirty="0"/>
              <a:t> </a:t>
            </a:r>
            <a:r>
              <a:rPr lang="ru-RU" dirty="0" err="1"/>
              <a:t>загрози</a:t>
            </a:r>
            <a:r>
              <a:rPr lang="ru-RU" dirty="0"/>
              <a:t> </a:t>
            </a:r>
            <a:r>
              <a:rPr lang="ru-RU" dirty="0" err="1"/>
              <a:t>життю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 за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неможливості</a:t>
            </a:r>
            <a:r>
              <a:rPr lang="ru-RU" dirty="0"/>
              <a:t> </a:t>
            </a:r>
            <a:r>
              <a:rPr lang="ru-RU" dirty="0" err="1" smtClean="0"/>
              <a:t>отримання</a:t>
            </a:r>
            <a:r>
              <a:rPr lang="ru-RU" dirty="0" smtClean="0"/>
              <a:t> </a:t>
            </a:r>
            <a:r>
              <a:rPr lang="ru-RU" dirty="0"/>
              <a:t>з </a:t>
            </a:r>
            <a:r>
              <a:rPr lang="ru-RU" dirty="0" err="1"/>
              <a:t>об’єктивних</a:t>
            </a:r>
            <a:r>
              <a:rPr lang="ru-RU" dirty="0"/>
              <a:t> причин </a:t>
            </a:r>
            <a:r>
              <a:rPr lang="ru-RU" dirty="0" err="1" smtClean="0"/>
              <a:t>згоди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таке</a:t>
            </a:r>
            <a:r>
              <a:rPr lang="ru-RU" dirty="0"/>
              <a:t> </a:t>
            </a:r>
            <a:r>
              <a:rPr lang="ru-RU" dirty="0" err="1"/>
              <a:t>втручання</a:t>
            </a:r>
            <a:r>
              <a:rPr lang="ru-RU" dirty="0"/>
              <a:t> (ч. </a:t>
            </a:r>
            <a:r>
              <a:rPr lang="ru-RU" dirty="0" smtClean="0"/>
              <a:t>2  </a:t>
            </a:r>
            <a:r>
              <a:rPr lang="ru-RU" dirty="0"/>
              <a:t>ст. 43   Основ)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7251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8784976" cy="845895"/>
          </a:xfrm>
        </p:spPr>
        <p:txBody>
          <a:bodyPr>
            <a:normAutofit/>
          </a:bodyPr>
          <a:lstStyle/>
          <a:p>
            <a:pPr marL="514350" indent="-514350"/>
            <a:r>
              <a:rPr lang="uk-UA" sz="3200" dirty="0" smtClean="0"/>
              <a:t>ЗАКОННІ ПРЕДСТАВНИКИ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764704"/>
            <a:ext cx="8712968" cy="5544616"/>
          </a:xfrm>
        </p:spPr>
        <p:txBody>
          <a:bodyPr>
            <a:normAutofit fontScale="85000" lnSpcReduction="20000"/>
          </a:bodyPr>
          <a:lstStyle/>
          <a:p>
            <a:r>
              <a:rPr lang="uk-UA" dirty="0"/>
              <a:t>батьки, опікуни (піклувальники), </a:t>
            </a:r>
            <a:r>
              <a:rPr lang="uk-UA" dirty="0" err="1"/>
              <a:t>усиновлювачі</a:t>
            </a:r>
            <a:r>
              <a:rPr lang="uk-UA" dirty="0"/>
              <a:t>, </a:t>
            </a:r>
            <a:r>
              <a:rPr lang="ru-RU" dirty="0" err="1"/>
              <a:t>представникі</a:t>
            </a:r>
            <a:r>
              <a:rPr lang="ru-RU" dirty="0"/>
              <a:t> </a:t>
            </a:r>
            <a:r>
              <a:rPr lang="ru-RU" dirty="0" err="1"/>
              <a:t>закладів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виконують</a:t>
            </a:r>
            <a:r>
              <a:rPr lang="ru-RU" dirty="0"/>
              <a:t> </a:t>
            </a:r>
            <a:r>
              <a:rPr lang="ru-RU" dirty="0" err="1"/>
              <a:t>обов'язки</a:t>
            </a:r>
            <a:r>
              <a:rPr lang="ru-RU" dirty="0"/>
              <a:t> </a:t>
            </a:r>
            <a:r>
              <a:rPr lang="ru-RU" dirty="0" err="1"/>
              <a:t>опікунів</a:t>
            </a:r>
            <a:r>
              <a:rPr lang="ru-RU" dirty="0"/>
              <a:t> та </a:t>
            </a:r>
            <a:r>
              <a:rPr lang="ru-RU" dirty="0" err="1"/>
              <a:t>піклувальників</a:t>
            </a:r>
            <a:endParaRPr lang="ru-RU" dirty="0"/>
          </a:p>
          <a:p>
            <a:pPr marL="45720" indent="0" algn="ctr">
              <a:buNone/>
            </a:pPr>
            <a:r>
              <a:rPr lang="uk-UA" dirty="0">
                <a:solidFill>
                  <a:srgbClr val="FF0000"/>
                </a:solidFill>
              </a:rPr>
              <a:t>НЕ Є ЗАКОННИМИ ПРЕДСТАВНИКАМИ:</a:t>
            </a:r>
          </a:p>
          <a:p>
            <a:pPr marL="45720" indent="0" algn="just">
              <a:buNone/>
            </a:pPr>
            <a:r>
              <a:rPr lang="uk-U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</a:t>
            </a:r>
            <a:r>
              <a:rPr lang="uk-UA" dirty="0"/>
              <a:t>бабусі, дідусі,</a:t>
            </a:r>
          </a:p>
          <a:p>
            <a:pPr algn="just">
              <a:buFontTx/>
              <a:buChar char="-"/>
            </a:pPr>
            <a:r>
              <a:rPr lang="uk-UA" dirty="0"/>
              <a:t>повнолітні дієздатні брати, сестри,</a:t>
            </a:r>
          </a:p>
          <a:p>
            <a:pPr algn="just">
              <a:buFontTx/>
              <a:buChar char="-"/>
            </a:pPr>
            <a:r>
              <a:rPr lang="uk-UA" dirty="0"/>
              <a:t>дядьки, тітьки, інші родичі,</a:t>
            </a:r>
          </a:p>
          <a:p>
            <a:pPr algn="just">
              <a:buFontTx/>
              <a:buChar char="-"/>
            </a:pPr>
            <a:r>
              <a:rPr lang="uk-UA" dirty="0"/>
              <a:t>няні, гувернантки тощо.</a:t>
            </a:r>
          </a:p>
          <a:p>
            <a:pPr marL="45720" indent="0" algn="ctr">
              <a:buNone/>
            </a:pPr>
            <a:r>
              <a:rPr lang="uk-UA" b="1" dirty="0">
                <a:solidFill>
                  <a:srgbClr val="00B050"/>
                </a:solidFill>
              </a:rPr>
              <a:t>МОЖУТЬ БУТИ, ЯКЩО:</a:t>
            </a:r>
          </a:p>
          <a:p>
            <a:pPr algn="just">
              <a:buFontTx/>
              <a:buChar char="-"/>
            </a:pPr>
            <a:r>
              <a:rPr lang="uk-UA" dirty="0"/>
              <a:t>У мед картці дитини є відповідним чином оформлена згода законних представників АБО</a:t>
            </a:r>
          </a:p>
          <a:p>
            <a:pPr algn="just">
              <a:buFontTx/>
              <a:buChar char="-"/>
            </a:pPr>
            <a:r>
              <a:rPr lang="uk-UA" dirty="0"/>
              <a:t>Нотаріально посвідчена згода на медичне втручання від законних представників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690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62242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МЕДИЧНА (ЛІКАРСЬКА) ТАЄМНИЦЯ</a:t>
            </a:r>
            <a:endParaRPr lang="uk-UA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14282" y="836712"/>
            <a:ext cx="8715436" cy="5806998"/>
          </a:xfrm>
        </p:spPr>
        <p:txBody>
          <a:bodyPr>
            <a:normAutofit fontScale="70000" lnSpcReduction="20000"/>
          </a:bodyPr>
          <a:lstStyle/>
          <a:p>
            <a:r>
              <a:rPr lang="uk-UA" dirty="0" smtClean="0"/>
              <a:t>Закон України “</a:t>
            </a:r>
            <a:r>
              <a:rPr lang="ru-RU" dirty="0" smtClean="0"/>
              <a:t>Основи законодавства України про охорону здоров‘я» (1993 р.): </a:t>
            </a:r>
            <a:r>
              <a:rPr lang="uk-UA" i="1" dirty="0" smtClean="0"/>
              <a:t>Пацієнт має право на таємницю про стан свого здоров'я, факт звернення за медичною допомогою, діагноз, а також </a:t>
            </a:r>
            <a:r>
              <a:rPr lang="uk-UA" i="1" u="sng" dirty="0" smtClean="0"/>
              <a:t>про відомості, одержані при його медичному обстеженні.</a:t>
            </a:r>
            <a:r>
              <a:rPr lang="uk-UA" i="1" dirty="0" smtClean="0"/>
              <a:t> Забороняється вимагати та надавати за місцем роботи або навчання інформацію про діагноз та методи лікування пацієнта </a:t>
            </a:r>
            <a:r>
              <a:rPr lang="uk-UA" dirty="0" smtClean="0"/>
              <a:t> (ст. 39-1)</a:t>
            </a:r>
            <a:endParaRPr lang="uk-UA" i="1" dirty="0" smtClean="0"/>
          </a:p>
          <a:p>
            <a:r>
              <a:rPr lang="uk-UA" i="1" u="sng" dirty="0" smtClean="0"/>
              <a:t>Медичні працівники та інші особи, яким у зв'язку з виконанням професійних або службових обов'язків </a:t>
            </a:r>
            <a:r>
              <a:rPr lang="uk-UA" i="1" dirty="0" smtClean="0"/>
              <a:t>стало відомо про хворобу, медичне обстеження, огляд та їх результати, інтимну і сімейну сторони життя громадянина, не мають права розголошувати ці відомості, крім передбачених законодавчими актами випадків.</a:t>
            </a:r>
          </a:p>
          <a:p>
            <a:pPr>
              <a:buNone/>
            </a:pPr>
            <a:r>
              <a:rPr lang="uk-UA" i="1" dirty="0" smtClean="0"/>
              <a:t>    При використанні інформації, що становить лікарську таємницю, в навчальному процесі, науково-дослідній роботі, в тому числі у випадках її публікації у спеціальній літературі, </a:t>
            </a:r>
            <a:r>
              <a:rPr lang="uk-UA" i="1" u="sng" dirty="0" smtClean="0"/>
              <a:t>повинна бути забезпечена анонімність пацієнта </a:t>
            </a:r>
            <a:r>
              <a:rPr lang="uk-UA" u="sng" dirty="0" smtClean="0"/>
              <a:t> </a:t>
            </a:r>
            <a:r>
              <a:rPr lang="uk-UA" dirty="0" smtClean="0"/>
              <a:t>(ст. 40)</a:t>
            </a:r>
          </a:p>
          <a:p>
            <a:endParaRPr lang="uk-UA" dirty="0" smtClean="0"/>
          </a:p>
          <a:p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(с) В.В.Валах, 2023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2549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СКЛАДОВІ МЕДИЧНОЇ ТАЄМНИЦІ</a:t>
            </a:r>
            <a:endParaRPr lang="uk-UA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752988"/>
          </a:xfrm>
        </p:spPr>
        <p:txBody>
          <a:bodyPr>
            <a:normAutofit fontScale="92500" lnSpcReduction="20000"/>
          </a:bodyPr>
          <a:lstStyle/>
          <a:p>
            <a:r>
              <a:rPr lang="uk-UA" dirty="0" smtClean="0"/>
              <a:t>Факт звернення за медичною допомогою</a:t>
            </a:r>
          </a:p>
          <a:p>
            <a:r>
              <a:rPr lang="uk-UA" dirty="0" smtClean="0"/>
              <a:t>Стан здоров</a:t>
            </a:r>
            <a:r>
              <a:rPr lang="en-GB" dirty="0" smtClean="0"/>
              <a:t>’</a:t>
            </a:r>
            <a:r>
              <a:rPr lang="uk-UA" dirty="0" smtClean="0"/>
              <a:t>я пацієнта</a:t>
            </a:r>
          </a:p>
          <a:p>
            <a:r>
              <a:rPr lang="uk-UA" dirty="0" smtClean="0"/>
              <a:t>Медичне обстеження, огляд та їх результати</a:t>
            </a:r>
          </a:p>
          <a:p>
            <a:r>
              <a:rPr lang="uk-UA" dirty="0" smtClean="0"/>
              <a:t>Діагноз</a:t>
            </a:r>
          </a:p>
          <a:p>
            <a:r>
              <a:rPr lang="uk-UA" dirty="0" smtClean="0"/>
              <a:t>Інші відомості (наприклад, стан здоров</a:t>
            </a:r>
            <a:r>
              <a:rPr lang="en-GB" dirty="0" smtClean="0"/>
              <a:t>’</a:t>
            </a:r>
            <a:r>
              <a:rPr lang="ru-RU" dirty="0" smtClean="0"/>
              <a:t>я </a:t>
            </a:r>
            <a:r>
              <a:rPr lang="uk-UA" dirty="0" smtClean="0"/>
              <a:t>близких та родичів пацієнта, шкідливі звички, особливості психіки, </a:t>
            </a:r>
            <a:r>
              <a:rPr lang="ru-RU" dirty="0" smtClean="0"/>
              <a:t>обставини, що </a:t>
            </a:r>
          </a:p>
          <a:p>
            <a:pPr>
              <a:buNone/>
            </a:pPr>
            <a:r>
              <a:rPr lang="ru-RU" dirty="0" smtClean="0"/>
              <a:t>    передували захворюванню</a:t>
            </a:r>
          </a:p>
          <a:p>
            <a:pPr>
              <a:buNone/>
            </a:pPr>
            <a:r>
              <a:rPr lang="ru-RU" dirty="0" smtClean="0"/>
              <a:t>    або спровокували його, тощо)</a:t>
            </a:r>
            <a:endParaRPr lang="uk-UA" dirty="0" smtClean="0"/>
          </a:p>
          <a:p>
            <a:pPr>
              <a:buNone/>
            </a:pPr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(с) В.В.Валах, 2023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44561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28694"/>
          </a:xfrm>
        </p:spPr>
        <p:txBody>
          <a:bodyPr/>
          <a:lstStyle/>
          <a:p>
            <a:r>
              <a:rPr lang="uk-UA" dirty="0" smtClean="0"/>
              <a:t>ПРАВОМІРНЕ РОЗГОЛОШЕННЯ</a:t>
            </a:r>
            <a:endParaRPr lang="uk-UA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500174"/>
            <a:ext cx="8401080" cy="5143536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uk-UA" b="1" dirty="0" smtClean="0"/>
              <a:t>ОСОБИСТА ЗГОДА ПАЦІЄНТА</a:t>
            </a:r>
          </a:p>
          <a:p>
            <a:pPr algn="just"/>
            <a:r>
              <a:rPr lang="uk-UA" dirty="0" smtClean="0"/>
              <a:t>має бути письмовою</a:t>
            </a:r>
          </a:p>
          <a:p>
            <a:pPr algn="just"/>
            <a:r>
              <a:rPr lang="uk-UA" dirty="0" smtClean="0"/>
              <a:t>має містити посилання, які саме відомості, у якому об</a:t>
            </a:r>
            <a:r>
              <a:rPr lang="en-GB" dirty="0" smtClean="0"/>
              <a:t>’</a:t>
            </a:r>
            <a:r>
              <a:rPr lang="uk-UA" dirty="0" smtClean="0"/>
              <a:t>ємі та з якою метою можуть бути розголошено</a:t>
            </a:r>
          </a:p>
          <a:p>
            <a:pPr algn="just"/>
            <a:r>
              <a:rPr lang="uk-UA" dirty="0" smtClean="0"/>
              <a:t>має містити коло суб</a:t>
            </a:r>
            <a:r>
              <a:rPr lang="en-GB" dirty="0" smtClean="0"/>
              <a:t>’</a:t>
            </a:r>
            <a:r>
              <a:rPr lang="uk-UA" dirty="0" smtClean="0"/>
              <a:t>єктів, яким можуть бути повідомлені відомості </a:t>
            </a:r>
          </a:p>
          <a:p>
            <a:pPr algn="just"/>
            <a:r>
              <a:rPr lang="uk-UA" dirty="0" smtClean="0"/>
              <a:t>має бути підписана особисто пацієнтом із зазначенням ПІБ</a:t>
            </a:r>
          </a:p>
          <a:p>
            <a:pPr algn="just"/>
            <a:r>
              <a:rPr lang="uk-UA" dirty="0" smtClean="0"/>
              <a:t>якщо пацієнт є дитиною, то має бути згода обох батьків</a:t>
            </a:r>
          </a:p>
          <a:p>
            <a:pPr algn="ctr">
              <a:buNone/>
            </a:pPr>
            <a:r>
              <a:rPr lang="uk-UA" b="1" dirty="0" smtClean="0">
                <a:solidFill>
                  <a:srgbClr val="FF0000"/>
                </a:solidFill>
              </a:rPr>
              <a:t>Не плутати </a:t>
            </a:r>
            <a:r>
              <a:rPr lang="uk-UA" dirty="0" smtClean="0"/>
              <a:t>із</a:t>
            </a:r>
          </a:p>
          <a:p>
            <a:pPr algn="just">
              <a:buFontTx/>
              <a:buChar char="-"/>
            </a:pPr>
            <a:r>
              <a:rPr lang="ru-RU" dirty="0" smtClean="0"/>
              <a:t>Інформованою добровільною згодою пацієнта на обробку </a:t>
            </a:r>
            <a:r>
              <a:rPr lang="ru-RU" dirty="0" err="1" smtClean="0"/>
              <a:t>персональних</a:t>
            </a:r>
            <a:r>
              <a:rPr lang="ru-RU" dirty="0" smtClean="0"/>
              <a:t> </a:t>
            </a:r>
            <a:r>
              <a:rPr lang="ru-RU" dirty="0" err="1" smtClean="0"/>
              <a:t>даних</a:t>
            </a:r>
            <a:endParaRPr lang="uk-UA" dirty="0" smtClean="0"/>
          </a:p>
          <a:p>
            <a:pPr algn="just">
              <a:buFontTx/>
              <a:buChar char="-"/>
            </a:pPr>
            <a:r>
              <a:rPr lang="uk-UA" dirty="0" smtClean="0"/>
              <a:t>Інформованою добровільною згодою пацієнта  на медичне втручання (форми затверджені МОЗ у залежності від виду втручання)</a:t>
            </a:r>
          </a:p>
          <a:p>
            <a:pPr algn="just"/>
            <a:endParaRPr lang="uk-UA" dirty="0" smtClean="0"/>
          </a:p>
          <a:p>
            <a:pPr algn="ctr">
              <a:buNone/>
            </a:pPr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(с) В.В.Валах, 2023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3250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31752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uk-UA" sz="3600" dirty="0" smtClean="0"/>
              <a:t>ПРАВОВИЙ РЕЖИМ МЕДИЧНОЇ ТАЄМНИЦІ</a:t>
            </a:r>
            <a:endParaRPr lang="uk-UA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764704"/>
            <a:ext cx="8229600" cy="4824426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uk-UA" b="1" dirty="0" smtClean="0"/>
              <a:t>ВИДИ ВІДПОВІДАЛЬНОСТІ</a:t>
            </a:r>
          </a:p>
          <a:p>
            <a:pPr algn="ctr">
              <a:buNone/>
            </a:pPr>
            <a:r>
              <a:rPr lang="uk-UA" dirty="0" smtClean="0"/>
              <a:t>за неправомірне розголошення медичної таємниці</a:t>
            </a:r>
          </a:p>
          <a:p>
            <a:r>
              <a:rPr lang="uk-UA" dirty="0" smtClean="0"/>
              <a:t>Цивільно-правова (ст.ст. 23, 1167, 1172 ЦКУ)</a:t>
            </a:r>
          </a:p>
          <a:p>
            <a:r>
              <a:rPr lang="uk-UA" dirty="0" smtClean="0"/>
              <a:t>Кримінально-правова (ст.ст. 132, 145 ККУ)</a:t>
            </a:r>
          </a:p>
          <a:p>
            <a:r>
              <a:rPr lang="uk-UA" dirty="0" smtClean="0"/>
              <a:t>Господарсько-правова (п. 6 ч. 2 ст. 16 ЗУ “Про ліцензування видів господарської діяльності”, п.п. 18  п. 13 </a:t>
            </a:r>
            <a:r>
              <a:rPr lang="ru-RU" dirty="0" smtClean="0"/>
              <a:t>Ліцензійних умов провадження </a:t>
            </a:r>
          </a:p>
          <a:p>
            <a:pPr>
              <a:buNone/>
            </a:pPr>
            <a:r>
              <a:rPr lang="ru-RU" dirty="0" smtClean="0"/>
              <a:t>    господарської діяльності з </a:t>
            </a:r>
          </a:p>
          <a:p>
            <a:pPr>
              <a:buNone/>
            </a:pPr>
            <a:r>
              <a:rPr lang="ru-RU" dirty="0" smtClean="0"/>
              <a:t>    медичної практики)</a:t>
            </a:r>
            <a:endParaRPr lang="uk-UA" dirty="0" smtClean="0"/>
          </a:p>
          <a:p>
            <a:pPr algn="ctr">
              <a:buNone/>
            </a:pPr>
            <a:endParaRPr lang="uk-UA" dirty="0" smtClean="0"/>
          </a:p>
          <a:p>
            <a:pPr algn="ctr">
              <a:buNone/>
            </a:pPr>
            <a:endParaRPr lang="uk-UA" dirty="0" smtClean="0"/>
          </a:p>
          <a:p>
            <a:pPr algn="just">
              <a:buNone/>
            </a:pP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(с) В.В.Валах, 2023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8754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1185223"/>
          </a:xfrm>
        </p:spPr>
        <p:txBody>
          <a:bodyPr>
            <a:normAutofit/>
          </a:bodyPr>
          <a:lstStyle/>
          <a:p>
            <a:r>
              <a:rPr lang="ru-RU" b="1" dirty="0" smtClean="0"/>
              <a:t>ПРАВОВИЙ СТАТУС ЗОЗ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525658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uk-UA" dirty="0" smtClean="0"/>
              <a:t>Суб'єктом </a:t>
            </a:r>
            <a:r>
              <a:rPr lang="uk-UA" dirty="0"/>
              <a:t>медичних правовідносин заклади охорони здоров'я стають при наявності:</a:t>
            </a:r>
            <a:endParaRPr lang="ru-RU" dirty="0"/>
          </a:p>
          <a:p>
            <a:pPr marL="0" indent="0">
              <a:buNone/>
            </a:pPr>
            <a:r>
              <a:rPr lang="uk-UA" dirty="0"/>
              <a:t>а) укладеного з пацієнтом договору на надання медичних послуг (незалежно від способу укладення договору);</a:t>
            </a:r>
            <a:endParaRPr lang="ru-RU" dirty="0"/>
          </a:p>
          <a:p>
            <a:pPr marL="0" indent="0">
              <a:buNone/>
            </a:pPr>
            <a:r>
              <a:rPr lang="uk-UA" dirty="0"/>
              <a:t>б) організаційної єдності і відокремленого майна, прямо або побічно призначеного для надання медичної допомоги;</a:t>
            </a:r>
            <a:endParaRPr lang="ru-RU" dirty="0"/>
          </a:p>
          <a:p>
            <a:pPr marL="0" indent="0">
              <a:buNone/>
            </a:pPr>
            <a:r>
              <a:rPr lang="uk-UA" dirty="0"/>
              <a:t>в) державній реєстрації у встановленому законом порядку;</a:t>
            </a:r>
            <a:endParaRPr lang="ru-RU" dirty="0"/>
          </a:p>
          <a:p>
            <a:pPr marL="0" indent="0">
              <a:buNone/>
            </a:pPr>
            <a:r>
              <a:rPr lang="uk-UA" dirty="0"/>
              <a:t>г) ліцензії на обраний вид діяльності;</a:t>
            </a:r>
            <a:endParaRPr lang="ru-RU" dirty="0"/>
          </a:p>
          <a:p>
            <a:pPr marL="0" indent="0">
              <a:buNone/>
            </a:pPr>
            <a:r>
              <a:rPr lang="uk-UA" dirty="0"/>
              <a:t>д) положення в статутних документах і дозволу органу управління охорони здоров'я на здійснення цього виду лікування;</a:t>
            </a:r>
            <a:endParaRPr lang="ru-RU" dirty="0"/>
          </a:p>
          <a:p>
            <a:pPr marL="0" indent="0">
              <a:buNone/>
            </a:pPr>
            <a:r>
              <a:rPr lang="uk-UA" dirty="0"/>
              <a:t>е) </a:t>
            </a:r>
            <a:r>
              <a:rPr lang="uk-UA" dirty="0" smtClean="0"/>
              <a:t>підтвердженої </a:t>
            </a:r>
            <a:r>
              <a:rPr lang="uk-UA" dirty="0"/>
              <a:t>документально кваліфікації медичного персоналу, який здійснює конкретні медичні втручання.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872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964488" cy="701879"/>
          </a:xfrm>
        </p:spPr>
        <p:txBody>
          <a:bodyPr>
            <a:noAutofit/>
          </a:bodyPr>
          <a:lstStyle/>
          <a:p>
            <a:r>
              <a:rPr lang="uk-UA" sz="3200" dirty="0" smtClean="0"/>
              <a:t>ПРАВОВИЙ СТАТУС МЕДИЧНОГО ПРАЦІВНИКА</a:t>
            </a:r>
            <a:endParaRPr lang="ru-RU" sz="32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8326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/>
              <a:t>фізична</a:t>
            </a:r>
            <a:r>
              <a:rPr lang="ru-RU" dirty="0"/>
              <a:t> особа, яка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медичну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іншу</a:t>
            </a:r>
            <a:r>
              <a:rPr lang="ru-RU" dirty="0"/>
              <a:t> </a:t>
            </a:r>
            <a:r>
              <a:rPr lang="ru-RU" dirty="0" err="1"/>
              <a:t>освіту</a:t>
            </a:r>
            <a:r>
              <a:rPr lang="ru-RU" dirty="0"/>
              <a:t>, </a:t>
            </a:r>
            <a:r>
              <a:rPr lang="ru-RU" dirty="0" err="1"/>
              <a:t>пройшла</a:t>
            </a:r>
            <a:r>
              <a:rPr lang="ru-RU" dirty="0"/>
              <a:t> </a:t>
            </a:r>
            <a:r>
              <a:rPr lang="ru-RU" dirty="0" err="1"/>
              <a:t>подальшу</a:t>
            </a:r>
            <a:r>
              <a:rPr lang="ru-RU" dirty="0"/>
              <a:t> </a:t>
            </a:r>
            <a:r>
              <a:rPr lang="ru-RU" dirty="0" err="1"/>
              <a:t>спеціальну</a:t>
            </a:r>
            <a:r>
              <a:rPr lang="ru-RU" dirty="0"/>
              <a:t> </a:t>
            </a:r>
            <a:r>
              <a:rPr lang="ru-RU" dirty="0" err="1"/>
              <a:t>підготовку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перепідготовку</a:t>
            </a:r>
            <a:r>
              <a:rPr lang="ru-RU" dirty="0"/>
              <a:t> та </a:t>
            </a:r>
            <a:r>
              <a:rPr lang="ru-RU" dirty="0" err="1"/>
              <a:t>відповідаєєдиним</a:t>
            </a:r>
            <a:r>
              <a:rPr lang="ru-RU" dirty="0"/>
              <a:t> </a:t>
            </a:r>
            <a:r>
              <a:rPr lang="ru-RU" dirty="0" err="1"/>
              <a:t>кваліфікаційним</a:t>
            </a:r>
            <a:r>
              <a:rPr lang="ru-RU" dirty="0"/>
              <a:t> </a:t>
            </a:r>
            <a:r>
              <a:rPr lang="ru-RU" dirty="0" err="1"/>
              <a:t>вимогам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підтверджуються</a:t>
            </a:r>
            <a:r>
              <a:rPr lang="ru-RU" dirty="0"/>
              <a:t> </a:t>
            </a:r>
            <a:r>
              <a:rPr lang="ru-RU" dirty="0" err="1"/>
              <a:t>відповідними</a:t>
            </a:r>
            <a:r>
              <a:rPr lang="ru-RU" dirty="0"/>
              <a:t> документами (</a:t>
            </a:r>
            <a:r>
              <a:rPr lang="ru-RU" dirty="0" err="1"/>
              <a:t>сертифікатом</a:t>
            </a:r>
            <a:r>
              <a:rPr lang="ru-RU" dirty="0"/>
              <a:t> </a:t>
            </a:r>
            <a:r>
              <a:rPr lang="ru-RU" dirty="0" err="1"/>
              <a:t>фахівця</a:t>
            </a:r>
            <a:r>
              <a:rPr lang="ru-RU" dirty="0"/>
              <a:t>), </a:t>
            </a:r>
            <a:r>
              <a:rPr lang="ru-RU" dirty="0" err="1"/>
              <a:t>виконує</a:t>
            </a:r>
            <a:r>
              <a:rPr lang="ru-RU" dirty="0"/>
              <a:t> </a:t>
            </a:r>
            <a:r>
              <a:rPr lang="ru-RU" dirty="0" err="1"/>
              <a:t>свої</a:t>
            </a:r>
            <a:r>
              <a:rPr lang="ru-RU" dirty="0"/>
              <a:t> </a:t>
            </a:r>
            <a:r>
              <a:rPr lang="ru-RU" dirty="0" err="1"/>
              <a:t>професійні</a:t>
            </a:r>
            <a:r>
              <a:rPr lang="ru-RU" dirty="0"/>
              <a:t> </a:t>
            </a:r>
            <a:r>
              <a:rPr lang="ru-RU" dirty="0" err="1"/>
              <a:t>обов’язки</a:t>
            </a:r>
            <a:r>
              <a:rPr lang="ru-RU" dirty="0"/>
              <a:t>, </a:t>
            </a:r>
            <a:r>
              <a:rPr lang="ru-RU" dirty="0" err="1"/>
              <a:t>пов’язані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медичним</a:t>
            </a:r>
            <a:r>
              <a:rPr lang="ru-RU" dirty="0"/>
              <a:t> </a:t>
            </a:r>
            <a:r>
              <a:rPr lang="ru-RU" dirty="0" err="1"/>
              <a:t>обслуговуванням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 </a:t>
            </a:r>
            <a:r>
              <a:rPr lang="ru-RU" dirty="0" err="1"/>
              <a:t>наданням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та </a:t>
            </a:r>
            <a:r>
              <a:rPr lang="ru-RU" dirty="0" err="1"/>
              <a:t>перебуває</a:t>
            </a:r>
            <a:r>
              <a:rPr lang="ru-RU" dirty="0"/>
              <a:t> у </a:t>
            </a:r>
            <a:r>
              <a:rPr lang="ru-RU" dirty="0" err="1"/>
              <a:t>трудових</a:t>
            </a:r>
            <a:r>
              <a:rPr lang="ru-RU" dirty="0"/>
              <a:t> </a:t>
            </a:r>
            <a:r>
              <a:rPr lang="ru-RU" dirty="0" err="1"/>
              <a:t>відносинах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закладом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будь-</a:t>
            </a:r>
            <a:r>
              <a:rPr lang="ru-RU" dirty="0" err="1"/>
              <a:t>якого</a:t>
            </a:r>
            <a:r>
              <a:rPr lang="ru-RU" dirty="0"/>
              <a:t> виду </a:t>
            </a:r>
            <a:r>
              <a:rPr lang="ru-RU" dirty="0" err="1"/>
              <a:t>власності</a:t>
            </a:r>
            <a:r>
              <a:rPr lang="ru-RU" dirty="0"/>
              <a:t>, </a:t>
            </a:r>
            <a:r>
              <a:rPr lang="ru-RU" dirty="0" err="1"/>
              <a:t>фізичною</a:t>
            </a:r>
            <a:r>
              <a:rPr lang="ru-RU" dirty="0"/>
              <a:t> особою-</a:t>
            </a:r>
            <a:r>
              <a:rPr lang="ru-RU" dirty="0" err="1"/>
              <a:t>підприємцем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займається</a:t>
            </a:r>
            <a:r>
              <a:rPr lang="ru-RU" dirty="0"/>
              <a:t> </a:t>
            </a:r>
            <a:r>
              <a:rPr lang="ru-RU" dirty="0" err="1"/>
              <a:t>індивідуальною</a:t>
            </a:r>
            <a:r>
              <a:rPr lang="ru-RU" dirty="0"/>
              <a:t> </a:t>
            </a:r>
            <a:r>
              <a:rPr lang="ru-RU" dirty="0" err="1"/>
              <a:t>медичною</a:t>
            </a:r>
            <a:r>
              <a:rPr lang="ru-RU" dirty="0"/>
              <a:t> практикою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142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964488" cy="701879"/>
          </a:xfrm>
        </p:spPr>
        <p:txBody>
          <a:bodyPr>
            <a:noAutofit/>
          </a:bodyPr>
          <a:lstStyle/>
          <a:p>
            <a:r>
              <a:rPr lang="uk-UA" sz="2800" dirty="0" smtClean="0"/>
              <a:t>ПРАВОВИЙ СТАТУС ФАРМАЦЕВТИЧНОГО ПРАЦІВНИКА</a:t>
            </a:r>
            <a:endParaRPr lang="ru-RU" sz="28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83264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До </a:t>
            </a:r>
            <a:r>
              <a:rPr lang="ru-RU" dirty="0" err="1"/>
              <a:t>фармацевтичних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 належать особи,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освіту</a:t>
            </a:r>
            <a:r>
              <a:rPr lang="ru-RU" dirty="0"/>
              <a:t>: 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err="1" smtClean="0"/>
              <a:t>керівники</a:t>
            </a:r>
            <a:r>
              <a:rPr lang="ru-RU" dirty="0" smtClean="0"/>
              <a:t> </a:t>
            </a:r>
            <a:r>
              <a:rPr lang="ru-RU" dirty="0"/>
              <a:t>за </a:t>
            </a:r>
            <a:r>
              <a:rPr lang="ru-RU" dirty="0" err="1"/>
              <a:t>напрямом</a:t>
            </a:r>
            <a:r>
              <a:rPr lang="ru-RU" dirty="0"/>
              <a:t> </a:t>
            </a:r>
            <a:r>
              <a:rPr lang="ru-RU" dirty="0" err="1"/>
              <a:t>підготовки</a:t>
            </a:r>
            <a:r>
              <a:rPr lang="ru-RU" dirty="0"/>
              <a:t> "</a:t>
            </a:r>
            <a:r>
              <a:rPr lang="ru-RU" dirty="0" err="1"/>
              <a:t>Фармація</a:t>
            </a:r>
            <a:r>
              <a:rPr lang="ru-RU" dirty="0"/>
              <a:t>" і </a:t>
            </a:r>
            <a:r>
              <a:rPr lang="ru-RU" dirty="0" err="1"/>
              <a:t>спеціальністю</a:t>
            </a:r>
            <a:r>
              <a:rPr lang="ru-RU" dirty="0"/>
              <a:t> "</a:t>
            </a:r>
            <a:r>
              <a:rPr lang="ru-RU" dirty="0" err="1"/>
              <a:t>Фармація</a:t>
            </a:r>
            <a:r>
              <a:rPr lang="ru-RU" dirty="0"/>
              <a:t>" (</a:t>
            </a:r>
            <a:r>
              <a:rPr lang="ru-RU" dirty="0" err="1"/>
              <a:t>завідувач</a:t>
            </a:r>
            <a:r>
              <a:rPr lang="ru-RU" dirty="0"/>
              <a:t> аптеки, </a:t>
            </a:r>
            <a:r>
              <a:rPr lang="ru-RU" dirty="0" err="1"/>
              <a:t>завідувач</a:t>
            </a:r>
            <a:r>
              <a:rPr lang="ru-RU" dirty="0"/>
              <a:t> </a:t>
            </a:r>
            <a:r>
              <a:rPr lang="ru-RU" dirty="0" err="1"/>
              <a:t>аптечної</a:t>
            </a:r>
            <a:r>
              <a:rPr lang="ru-RU" dirty="0"/>
              <a:t> </a:t>
            </a:r>
            <a:r>
              <a:rPr lang="ru-RU" dirty="0" err="1"/>
              <a:t>бази</a:t>
            </a:r>
            <a:r>
              <a:rPr lang="ru-RU" dirty="0"/>
              <a:t>, </a:t>
            </a:r>
            <a:r>
              <a:rPr lang="ru-RU" dirty="0" err="1"/>
              <a:t>завідувач</a:t>
            </a:r>
            <a:r>
              <a:rPr lang="ru-RU" dirty="0"/>
              <a:t> </a:t>
            </a:r>
            <a:r>
              <a:rPr lang="ru-RU" dirty="0" err="1"/>
              <a:t>лабораторії</a:t>
            </a:r>
            <a:r>
              <a:rPr lang="ru-RU" dirty="0"/>
              <a:t> й </a:t>
            </a:r>
            <a:r>
              <a:rPr lang="ru-RU" dirty="0" err="1"/>
              <a:t>ін</a:t>
            </a:r>
            <a:r>
              <a:rPr lang="ru-RU" dirty="0"/>
              <a:t>.); 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err="1" smtClean="0"/>
              <a:t>професіонали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галузі</a:t>
            </a:r>
            <a:r>
              <a:rPr lang="ru-RU" dirty="0"/>
              <a:t> </a:t>
            </a:r>
            <a:r>
              <a:rPr lang="ru-RU" dirty="0" err="1"/>
              <a:t>фармації</a:t>
            </a:r>
            <a:r>
              <a:rPr lang="ru-RU" dirty="0"/>
              <a:t> за </a:t>
            </a:r>
            <a:r>
              <a:rPr lang="ru-RU" dirty="0" err="1"/>
              <a:t>напрямом</a:t>
            </a:r>
            <a:r>
              <a:rPr lang="ru-RU" dirty="0"/>
              <a:t> </a:t>
            </a:r>
            <a:r>
              <a:rPr lang="ru-RU" dirty="0" err="1"/>
              <a:t>підготовки</a:t>
            </a:r>
            <a:r>
              <a:rPr lang="ru-RU" dirty="0"/>
              <a:t> "</a:t>
            </a:r>
            <a:r>
              <a:rPr lang="ru-RU" dirty="0" err="1"/>
              <a:t>Фармація</a:t>
            </a:r>
            <a:r>
              <a:rPr lang="ru-RU" dirty="0"/>
              <a:t>" та </a:t>
            </a:r>
            <a:r>
              <a:rPr lang="ru-RU" dirty="0" err="1"/>
              <a:t>спеціальностями</a:t>
            </a:r>
            <a:r>
              <a:rPr lang="ru-RU" dirty="0"/>
              <a:t> "</a:t>
            </a:r>
            <a:r>
              <a:rPr lang="ru-RU" dirty="0" err="1"/>
              <a:t>Фармація</a:t>
            </a:r>
            <a:r>
              <a:rPr lang="ru-RU" dirty="0"/>
              <a:t>", "</a:t>
            </a:r>
            <a:r>
              <a:rPr lang="ru-RU" dirty="0" err="1"/>
              <a:t>Клінічна</a:t>
            </a:r>
            <a:r>
              <a:rPr lang="ru-RU" dirty="0"/>
              <a:t> </a:t>
            </a:r>
            <a:r>
              <a:rPr lang="ru-RU" dirty="0" err="1"/>
              <a:t>фармація</a:t>
            </a:r>
            <a:r>
              <a:rPr lang="ru-RU" dirty="0"/>
              <a:t>", "</a:t>
            </a:r>
            <a:r>
              <a:rPr lang="ru-RU" dirty="0" err="1"/>
              <a:t>Технологія</a:t>
            </a:r>
            <a:r>
              <a:rPr lang="ru-RU" dirty="0"/>
              <a:t> </a:t>
            </a:r>
            <a:r>
              <a:rPr lang="ru-RU" dirty="0" err="1"/>
              <a:t>парфумерно-косметичних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" (</a:t>
            </a:r>
            <a:r>
              <a:rPr lang="ru-RU" dirty="0" err="1"/>
              <a:t>провізор</a:t>
            </a:r>
            <a:r>
              <a:rPr lang="ru-RU" dirty="0"/>
              <a:t>, </a:t>
            </a:r>
            <a:r>
              <a:rPr lang="ru-RU" dirty="0" err="1"/>
              <a:t>провізор-аналітик</a:t>
            </a:r>
            <a:r>
              <a:rPr lang="ru-RU" dirty="0"/>
              <a:t>, </a:t>
            </a:r>
            <a:r>
              <a:rPr lang="ru-RU" dirty="0" err="1"/>
              <a:t>клінічний</a:t>
            </a:r>
            <a:r>
              <a:rPr lang="ru-RU" dirty="0"/>
              <a:t> </a:t>
            </a:r>
            <a:r>
              <a:rPr lang="ru-RU" dirty="0" err="1"/>
              <a:t>провізор</a:t>
            </a:r>
            <a:r>
              <a:rPr lang="ru-RU" dirty="0"/>
              <a:t>, </a:t>
            </a:r>
            <a:r>
              <a:rPr lang="ru-RU" dirty="0" err="1"/>
              <a:t>провізор</a:t>
            </a:r>
            <a:r>
              <a:rPr lang="ru-RU" dirty="0"/>
              <a:t>-косметолог та </a:t>
            </a:r>
            <a:r>
              <a:rPr lang="ru-RU" dirty="0" err="1"/>
              <a:t>ін</a:t>
            </a:r>
            <a:r>
              <a:rPr lang="ru-RU"/>
              <a:t>.); </a:t>
            </a:r>
            <a:endParaRPr lang="ru-RU" smtClean="0"/>
          </a:p>
          <a:p>
            <a:pPr marL="514350" indent="-514350">
              <a:buAutoNum type="arabicParenR"/>
            </a:pPr>
            <a:r>
              <a:rPr lang="ru-RU" smtClean="0"/>
              <a:t>фахівці</a:t>
            </a:r>
            <a:r>
              <a:rPr lang="ru-RU" dirty="0" smtClean="0"/>
              <a:t> </a:t>
            </a:r>
            <a:r>
              <a:rPr lang="ru-RU" dirty="0"/>
              <a:t>за </a:t>
            </a:r>
            <a:r>
              <a:rPr lang="ru-RU" dirty="0" err="1"/>
              <a:t>напрямом</a:t>
            </a:r>
            <a:r>
              <a:rPr lang="ru-RU" dirty="0"/>
              <a:t> </a:t>
            </a:r>
            <a:r>
              <a:rPr lang="ru-RU" dirty="0" err="1"/>
              <a:t>підготовки</a:t>
            </a:r>
            <a:r>
              <a:rPr lang="ru-RU" dirty="0"/>
              <a:t> "</a:t>
            </a:r>
            <a:r>
              <a:rPr lang="ru-RU" dirty="0" err="1"/>
              <a:t>Фармація</a:t>
            </a:r>
            <a:r>
              <a:rPr lang="ru-RU" dirty="0"/>
              <a:t>" та </a:t>
            </a:r>
            <a:r>
              <a:rPr lang="ru-RU" dirty="0" err="1"/>
              <a:t>спеціальностями</a:t>
            </a:r>
            <a:r>
              <a:rPr lang="ru-RU" dirty="0"/>
              <a:t> "</a:t>
            </a:r>
            <a:r>
              <a:rPr lang="ru-RU" dirty="0" err="1"/>
              <a:t>Фармація</a:t>
            </a:r>
            <a:r>
              <a:rPr lang="ru-RU" dirty="0"/>
              <a:t>", "</a:t>
            </a:r>
            <a:r>
              <a:rPr lang="ru-RU" dirty="0" err="1"/>
              <a:t>Аналітичний</a:t>
            </a:r>
            <a:r>
              <a:rPr lang="ru-RU" dirty="0"/>
              <a:t> контроль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хімічних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сполук</a:t>
            </a:r>
            <a:r>
              <a:rPr lang="ru-RU" dirty="0"/>
              <a:t>" (фармацевт, лаборант та </a:t>
            </a:r>
            <a:r>
              <a:rPr lang="ru-RU" dirty="0" err="1"/>
              <a:t>ін</a:t>
            </a:r>
            <a:r>
              <a:rPr lang="ru-RU" dirty="0"/>
              <a:t>.).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276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f3f97567c880f016b2ae6e3f27ad8035e51cff"/>
</p:tagLst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1896</TotalTime>
  <Words>1060</Words>
  <Application>Microsoft Office PowerPoint</Application>
  <PresentationFormat>Экран (4:3)</PresentationFormat>
  <Paragraphs>95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Тема 3. Правовий статус суб’єктів медичних та фармацевтичних правовідносин та механізми і процедури захисту їхніх прав</vt:lpstr>
      <vt:lpstr>ПЛАН ЛЕКЦІЇ</vt:lpstr>
      <vt:lpstr>ПРАВОВИЙ СТАТУС ПАЦІЄНТА</vt:lpstr>
      <vt:lpstr>ДОБРОВІЛЬНА ІНФОРМОВАНА ЗГОДА НА МЕДИЧНЕ ВТРУЧАННЯ</vt:lpstr>
      <vt:lpstr>ДОБРОВІЛЬНА ІНФОРМОВАНА ЗГОДА ПАЦІЄНТА</vt:lpstr>
      <vt:lpstr>ДОБРОВІЛЬНА ІНФОРМОВАНА ЗГОДА ПАЦІЄНТА</vt:lpstr>
      <vt:lpstr>ЗГОДА ДИТИНИ-ПАЦІЄНТА НА МЕДИЧНЕ ВТРУЧАННЯ</vt:lpstr>
      <vt:lpstr>ЗАКОННІ ПРЕДСТАВНИКИ</vt:lpstr>
      <vt:lpstr>МЕДИЧНА (ЛІКАРСЬКА) ТАЄМНИЦЯ</vt:lpstr>
      <vt:lpstr>СКЛАДОВІ МЕДИЧНОЇ ТАЄМНИЦІ</vt:lpstr>
      <vt:lpstr>ПРАВОМІРНЕ РОЗГОЛОШЕННЯ</vt:lpstr>
      <vt:lpstr>ПРАВОВИЙ РЕЖИМ МЕДИЧНОЇ ТАЄМНИЦІ</vt:lpstr>
      <vt:lpstr>ПРАВОВИЙ СТАТУС ЗОЗ</vt:lpstr>
      <vt:lpstr>ПРАВОВИЙ СТАТУС МЕДИЧНОГО ПРАЦІВНИКА</vt:lpstr>
      <vt:lpstr>ПРАВОВИЙ СТАТУС ФАРМАЦЕВТИЧНОГО ПРАЦІВНИКА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Синяя пульсация</dc:title>
  <dc:creator>obstinate</dc:creator>
  <dc:description>Шаблон презентации с сайта https://presentation-creation.ru/</dc:description>
  <cp:lastModifiedBy>Пользователь Windows</cp:lastModifiedBy>
  <cp:revision>516</cp:revision>
  <dcterms:created xsi:type="dcterms:W3CDTF">2018-02-25T09:09:03Z</dcterms:created>
  <dcterms:modified xsi:type="dcterms:W3CDTF">2024-02-13T20:14:24Z</dcterms:modified>
</cp:coreProperties>
</file>