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60"/>
  </p:notesMasterIdLst>
  <p:sldIdLst>
    <p:sldId id="397" r:id="rId2"/>
    <p:sldId id="336" r:id="rId3"/>
    <p:sldId id="260" r:id="rId4"/>
    <p:sldId id="261" r:id="rId5"/>
    <p:sldId id="263" r:id="rId6"/>
    <p:sldId id="337" r:id="rId7"/>
    <p:sldId id="264" r:id="rId8"/>
    <p:sldId id="266" r:id="rId9"/>
    <p:sldId id="270" r:id="rId10"/>
    <p:sldId id="342" r:id="rId11"/>
    <p:sldId id="343" r:id="rId12"/>
    <p:sldId id="344" r:id="rId13"/>
    <p:sldId id="345" r:id="rId14"/>
    <p:sldId id="394" r:id="rId15"/>
    <p:sldId id="395" r:id="rId16"/>
    <p:sldId id="396" r:id="rId17"/>
    <p:sldId id="347" r:id="rId18"/>
    <p:sldId id="348" r:id="rId19"/>
    <p:sldId id="349" r:id="rId20"/>
    <p:sldId id="271" r:id="rId21"/>
    <p:sldId id="272" r:id="rId22"/>
    <p:sldId id="376" r:id="rId23"/>
    <p:sldId id="391" r:id="rId24"/>
    <p:sldId id="378" r:id="rId25"/>
    <p:sldId id="390" r:id="rId26"/>
    <p:sldId id="381" r:id="rId27"/>
    <p:sldId id="382" r:id="rId28"/>
    <p:sldId id="393" r:id="rId29"/>
    <p:sldId id="383" r:id="rId30"/>
    <p:sldId id="384" r:id="rId31"/>
    <p:sldId id="385" r:id="rId32"/>
    <p:sldId id="388" r:id="rId33"/>
    <p:sldId id="389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366" r:id="rId42"/>
    <p:sldId id="370" r:id="rId43"/>
    <p:sldId id="285" r:id="rId44"/>
    <p:sldId id="286" r:id="rId45"/>
    <p:sldId id="287" r:id="rId46"/>
    <p:sldId id="289" r:id="rId47"/>
    <p:sldId id="292" r:id="rId48"/>
    <p:sldId id="294" r:id="rId49"/>
    <p:sldId id="293" r:id="rId50"/>
    <p:sldId id="295" r:id="rId51"/>
    <p:sldId id="296" r:id="rId52"/>
    <p:sldId id="298" r:id="rId53"/>
    <p:sldId id="299" r:id="rId54"/>
    <p:sldId id="291" r:id="rId55"/>
    <p:sldId id="303" r:id="rId56"/>
    <p:sldId id="304" r:id="rId57"/>
    <p:sldId id="306" r:id="rId58"/>
    <p:sldId id="307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61" d="100"/>
          <a:sy n="61" d="100"/>
        </p:scale>
        <p:origin x="-13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1FD423-5B5E-4854-8DFA-997BB3EB8E1C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5249F21-7332-4A49-BE90-F5D3DAE430E1}">
      <dgm:prSet/>
      <dgm:spPr/>
      <dgm:t>
        <a:bodyPr/>
        <a:lstStyle/>
        <a:p>
          <a:pPr rtl="0"/>
          <a:r>
            <a:rPr lang="uk-UA" b="1" i="1" dirty="0" smtClean="0">
              <a:solidFill>
                <a:srgbClr val="FF0000"/>
              </a:solidFill>
            </a:rPr>
            <a:t>Ст. 139 КК України</a:t>
          </a:r>
          <a:endParaRPr lang="ru-RU" dirty="0">
            <a:solidFill>
              <a:srgbClr val="FF0000"/>
            </a:solidFill>
          </a:endParaRPr>
        </a:p>
      </dgm:t>
    </dgm:pt>
    <dgm:pt modelId="{A432CFDB-14E1-429A-88AA-E892B81BBD9B}" type="parTrans" cxnId="{48B4E3B6-8027-4E9E-AD7C-05C2CF8F472E}">
      <dgm:prSet/>
      <dgm:spPr/>
      <dgm:t>
        <a:bodyPr/>
        <a:lstStyle/>
        <a:p>
          <a:endParaRPr lang="ru-RU"/>
        </a:p>
      </dgm:t>
    </dgm:pt>
    <dgm:pt modelId="{91F165D1-443E-433C-BE78-B77A07619D79}" type="sibTrans" cxnId="{48B4E3B6-8027-4E9E-AD7C-05C2CF8F472E}">
      <dgm:prSet/>
      <dgm:spPr/>
      <dgm:t>
        <a:bodyPr/>
        <a:lstStyle/>
        <a:p>
          <a:endParaRPr lang="ru-RU"/>
        </a:p>
      </dgm:t>
    </dgm:pt>
    <dgm:pt modelId="{C8F87294-42CB-44D7-A353-4A3B1646F59B}">
      <dgm:prSet/>
      <dgm:spPr/>
      <dgm:t>
        <a:bodyPr/>
        <a:lstStyle/>
        <a:p>
          <a:pPr rtl="0"/>
          <a:r>
            <a:rPr lang="uk-UA" b="1" i="1" dirty="0" smtClean="0">
              <a:solidFill>
                <a:srgbClr val="FF0000"/>
              </a:solidFill>
            </a:rPr>
            <a:t>Ст. 140 КК України</a:t>
          </a:r>
          <a:endParaRPr lang="ru-RU" dirty="0">
            <a:solidFill>
              <a:srgbClr val="FF0000"/>
            </a:solidFill>
          </a:endParaRPr>
        </a:p>
      </dgm:t>
    </dgm:pt>
    <dgm:pt modelId="{2B3EDEF0-D58D-4ED8-9790-B074F9D25781}" type="parTrans" cxnId="{FD6D492B-11C5-4936-9122-11B7FD0FF8A0}">
      <dgm:prSet/>
      <dgm:spPr/>
      <dgm:t>
        <a:bodyPr/>
        <a:lstStyle/>
        <a:p>
          <a:endParaRPr lang="ru-RU"/>
        </a:p>
      </dgm:t>
    </dgm:pt>
    <dgm:pt modelId="{9F50949A-9FF5-4170-8FF3-1AA84EA222C1}" type="sibTrans" cxnId="{FD6D492B-11C5-4936-9122-11B7FD0FF8A0}">
      <dgm:prSet/>
      <dgm:spPr/>
      <dgm:t>
        <a:bodyPr/>
        <a:lstStyle/>
        <a:p>
          <a:endParaRPr lang="ru-RU"/>
        </a:p>
      </dgm:t>
    </dgm:pt>
    <dgm:pt modelId="{F5F1A859-A6D2-4646-A94D-E235D97D3842}" type="pres">
      <dgm:prSet presAssocID="{ED1FD423-5B5E-4854-8DFA-997BB3EB8E1C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C257E1-A0B7-4A6D-9D61-863325485C34}" type="pres">
      <dgm:prSet presAssocID="{F5249F21-7332-4A49-BE90-F5D3DAE430E1}" presName="circ1" presStyleLbl="vennNode1" presStyleIdx="0" presStyleCnt="2"/>
      <dgm:spPr/>
      <dgm:t>
        <a:bodyPr/>
        <a:lstStyle/>
        <a:p>
          <a:endParaRPr lang="ru-RU"/>
        </a:p>
      </dgm:t>
    </dgm:pt>
    <dgm:pt modelId="{E54B3898-9B95-41F6-BA22-07F059ACA074}" type="pres">
      <dgm:prSet presAssocID="{F5249F21-7332-4A49-BE90-F5D3DAE430E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4392E-90B9-4DC0-B167-55521C893C87}" type="pres">
      <dgm:prSet presAssocID="{C8F87294-42CB-44D7-A353-4A3B1646F59B}" presName="circ2" presStyleLbl="vennNode1" presStyleIdx="1" presStyleCnt="2"/>
      <dgm:spPr/>
      <dgm:t>
        <a:bodyPr/>
        <a:lstStyle/>
        <a:p>
          <a:endParaRPr lang="ru-RU"/>
        </a:p>
      </dgm:t>
    </dgm:pt>
    <dgm:pt modelId="{C7CFA654-A883-428E-B0F6-738DE93FD3E0}" type="pres">
      <dgm:prSet presAssocID="{C8F87294-42CB-44D7-A353-4A3B1646F59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12BD9C-83A7-46DF-8C01-ADD47904BFF8}" type="presOf" srcId="{ED1FD423-5B5E-4854-8DFA-997BB3EB8E1C}" destId="{F5F1A859-A6D2-4646-A94D-E235D97D3842}" srcOrd="0" destOrd="0" presId="urn:microsoft.com/office/officeart/2005/8/layout/venn1"/>
    <dgm:cxn modelId="{FD6D492B-11C5-4936-9122-11B7FD0FF8A0}" srcId="{ED1FD423-5B5E-4854-8DFA-997BB3EB8E1C}" destId="{C8F87294-42CB-44D7-A353-4A3B1646F59B}" srcOrd="1" destOrd="0" parTransId="{2B3EDEF0-D58D-4ED8-9790-B074F9D25781}" sibTransId="{9F50949A-9FF5-4170-8FF3-1AA84EA222C1}"/>
    <dgm:cxn modelId="{3F460C6B-730B-4D54-B2C5-FDE9C9DAB34D}" type="presOf" srcId="{F5249F21-7332-4A49-BE90-F5D3DAE430E1}" destId="{E54B3898-9B95-41F6-BA22-07F059ACA074}" srcOrd="1" destOrd="0" presId="urn:microsoft.com/office/officeart/2005/8/layout/venn1"/>
    <dgm:cxn modelId="{EEC69B7E-2B17-415A-988F-09A660CD890F}" type="presOf" srcId="{C8F87294-42CB-44D7-A353-4A3B1646F59B}" destId="{B984392E-90B9-4DC0-B167-55521C893C87}" srcOrd="0" destOrd="0" presId="urn:microsoft.com/office/officeart/2005/8/layout/venn1"/>
    <dgm:cxn modelId="{874B2844-067A-470D-9EEB-363B9A0D9CBF}" type="presOf" srcId="{C8F87294-42CB-44D7-A353-4A3B1646F59B}" destId="{C7CFA654-A883-428E-B0F6-738DE93FD3E0}" srcOrd="1" destOrd="0" presId="urn:microsoft.com/office/officeart/2005/8/layout/venn1"/>
    <dgm:cxn modelId="{48B4E3B6-8027-4E9E-AD7C-05C2CF8F472E}" srcId="{ED1FD423-5B5E-4854-8DFA-997BB3EB8E1C}" destId="{F5249F21-7332-4A49-BE90-F5D3DAE430E1}" srcOrd="0" destOrd="0" parTransId="{A432CFDB-14E1-429A-88AA-E892B81BBD9B}" sibTransId="{91F165D1-443E-433C-BE78-B77A07619D79}"/>
    <dgm:cxn modelId="{53A95022-46F6-4177-B5E5-4C41622F582B}" type="presOf" srcId="{F5249F21-7332-4A49-BE90-F5D3DAE430E1}" destId="{BEC257E1-A0B7-4A6D-9D61-863325485C34}" srcOrd="0" destOrd="0" presId="urn:microsoft.com/office/officeart/2005/8/layout/venn1"/>
    <dgm:cxn modelId="{52BADC9F-45EE-4DA9-BA54-CB106683E85B}" type="presParOf" srcId="{F5F1A859-A6D2-4646-A94D-E235D97D3842}" destId="{BEC257E1-A0B7-4A6D-9D61-863325485C34}" srcOrd="0" destOrd="0" presId="urn:microsoft.com/office/officeart/2005/8/layout/venn1"/>
    <dgm:cxn modelId="{15F56085-89C8-4AF3-AFF7-C929BD88F127}" type="presParOf" srcId="{F5F1A859-A6D2-4646-A94D-E235D97D3842}" destId="{E54B3898-9B95-41F6-BA22-07F059ACA074}" srcOrd="1" destOrd="0" presId="urn:microsoft.com/office/officeart/2005/8/layout/venn1"/>
    <dgm:cxn modelId="{398E51D3-87FA-45BA-8DBB-F8DC23638462}" type="presParOf" srcId="{F5F1A859-A6D2-4646-A94D-E235D97D3842}" destId="{B984392E-90B9-4DC0-B167-55521C893C87}" srcOrd="2" destOrd="0" presId="urn:microsoft.com/office/officeart/2005/8/layout/venn1"/>
    <dgm:cxn modelId="{0C5ADF0D-ADCD-4905-AF78-08BF0B3FF102}" type="presParOf" srcId="{F5F1A859-A6D2-4646-A94D-E235D97D3842}" destId="{C7CFA654-A883-428E-B0F6-738DE93FD3E0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44B4BC-12FB-414F-AEBA-2B4498FCE62B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B81D02F-D48A-4487-B6ED-6A4A27BAD0E9}">
      <dgm:prSet custT="1"/>
      <dgm:spPr/>
      <dgm:t>
        <a:bodyPr/>
        <a:lstStyle/>
        <a:p>
          <a:pPr rtl="0"/>
          <a:r>
            <a:rPr lang="uk-UA" sz="2400" b="1" i="0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Безпосередній об'єкт </a:t>
          </a:r>
          <a:r>
            <a:rPr lang="uk-UA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  </a:t>
          </a:r>
          <a:r>
            <a:rPr lang="uk-UA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життя та здоров'я хворого</a:t>
          </a:r>
          <a:r>
            <a:rPr lang="uk-UA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uk-UA" sz="2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CF99B-13D0-4814-93B5-3A4936A245EC}" type="parTrans" cxnId="{134AB0B1-2FEF-48F3-87F4-3EA4800B0CF7}">
      <dgm:prSet/>
      <dgm:spPr/>
      <dgm:t>
        <a:bodyPr/>
        <a:lstStyle/>
        <a:p>
          <a:endParaRPr lang="ru-RU"/>
        </a:p>
      </dgm:t>
    </dgm:pt>
    <dgm:pt modelId="{C2F6FD74-009D-4BF7-A3FF-F719740D7111}" type="sibTrans" cxnId="{134AB0B1-2FEF-48F3-87F4-3EA4800B0CF7}">
      <dgm:prSet/>
      <dgm:spPr/>
      <dgm:t>
        <a:bodyPr/>
        <a:lstStyle/>
        <a:p>
          <a:endParaRPr lang="ru-RU"/>
        </a:p>
      </dgm:t>
    </dgm:pt>
    <dgm:pt modelId="{8512B70B-B4F6-4FB8-B1EA-70E29C97F633}">
      <dgm:prSet custT="1"/>
      <dgm:spPr/>
      <dgm:t>
        <a:bodyPr/>
        <a:lstStyle/>
        <a:p>
          <a:pPr rtl="0"/>
          <a:r>
            <a:rPr lang="uk-UA" sz="2400" b="1" i="0" u="sng" dirty="0" smtClean="0">
              <a:solidFill>
                <a:srgbClr val="FF0000"/>
              </a:solidFill>
              <a:effectLst/>
            </a:rPr>
            <a:t>Додатковий об‘єкт </a:t>
          </a:r>
          <a:r>
            <a:rPr lang="uk-UA" sz="2400" b="1" i="1" dirty="0" smtClean="0">
              <a:solidFill>
                <a:schemeClr val="tx1"/>
              </a:solidFill>
            </a:rPr>
            <a:t>–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b="1" i="1" dirty="0" smtClean="0">
              <a:solidFill>
                <a:schemeClr val="tx1"/>
              </a:solidFill>
            </a:rPr>
            <a:t>встановлений законом порядок надання медичної допомоги.</a:t>
          </a:r>
          <a:endParaRPr lang="ru-RU" sz="2400" b="1" i="1" dirty="0">
            <a:solidFill>
              <a:schemeClr val="tx1"/>
            </a:solidFill>
          </a:endParaRPr>
        </a:p>
      </dgm:t>
    </dgm:pt>
    <dgm:pt modelId="{685F5621-151B-457C-899F-8E0E61023D73}" type="parTrans" cxnId="{6742AD45-BB78-4339-B939-80E4DB596A48}">
      <dgm:prSet/>
      <dgm:spPr/>
      <dgm:t>
        <a:bodyPr/>
        <a:lstStyle/>
        <a:p>
          <a:endParaRPr lang="ru-RU"/>
        </a:p>
      </dgm:t>
    </dgm:pt>
    <dgm:pt modelId="{24FB2810-3DB0-4C2A-A901-8A66781EF336}" type="sibTrans" cxnId="{6742AD45-BB78-4339-B939-80E4DB596A48}">
      <dgm:prSet/>
      <dgm:spPr/>
      <dgm:t>
        <a:bodyPr/>
        <a:lstStyle/>
        <a:p>
          <a:endParaRPr lang="ru-RU"/>
        </a:p>
      </dgm:t>
    </dgm:pt>
    <dgm:pt modelId="{468628E5-548E-4116-98CA-CD2DECE5D770}">
      <dgm:prSet custT="1"/>
      <dgm:spPr/>
      <dgm:t>
        <a:bodyPr/>
        <a:lstStyle/>
        <a:p>
          <a:pPr rtl="0"/>
          <a:r>
            <a:rPr lang="uk-UA" sz="2000" b="1" i="0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Суб’єкт</a:t>
          </a:r>
          <a:r>
            <a:rPr lang="uk-UA" sz="2000" b="1" i="1" dirty="0" smtClean="0">
              <a:solidFill>
                <a:schemeClr val="tx1"/>
              </a:solidFill>
            </a:rPr>
            <a:t> – медичний працівник</a:t>
          </a:r>
          <a:r>
            <a:rPr lang="uk-UA" sz="2000" b="1" dirty="0" smtClean="0">
              <a:solidFill>
                <a:schemeClr val="tx1"/>
              </a:solidFill>
            </a:rPr>
            <a:t> </a:t>
          </a:r>
          <a:r>
            <a:rPr lang="uk-UA" sz="2000" dirty="0" smtClean="0">
              <a:solidFill>
                <a:schemeClr val="tx1"/>
              </a:solidFill>
            </a:rPr>
            <a:t>(лікар, фельдшер, медична сестра, акушер, працівники служби швидкої медичної допомоги та державної служби медицини катастроф). </a:t>
          </a:r>
          <a:endParaRPr lang="ru-RU" sz="2000" dirty="0">
            <a:solidFill>
              <a:schemeClr val="tx1"/>
            </a:solidFill>
          </a:endParaRPr>
        </a:p>
      </dgm:t>
    </dgm:pt>
    <dgm:pt modelId="{FA12EF21-8195-4D1E-85EF-0039C8375B7F}" type="parTrans" cxnId="{5365B9D7-76C3-4C85-A074-DB0E96B9CDC1}">
      <dgm:prSet/>
      <dgm:spPr/>
      <dgm:t>
        <a:bodyPr/>
        <a:lstStyle/>
        <a:p>
          <a:endParaRPr lang="ru-RU"/>
        </a:p>
      </dgm:t>
    </dgm:pt>
    <dgm:pt modelId="{B9A91DAF-FBAD-45F1-99BA-E1EF3B8D4E68}" type="sibTrans" cxnId="{5365B9D7-76C3-4C85-A074-DB0E96B9CDC1}">
      <dgm:prSet/>
      <dgm:spPr/>
      <dgm:t>
        <a:bodyPr/>
        <a:lstStyle/>
        <a:p>
          <a:endParaRPr lang="ru-RU"/>
        </a:p>
      </dgm:t>
    </dgm:pt>
    <dgm:pt modelId="{C6CD2EF5-A268-4592-B65B-D026BA24BF45}">
      <dgm:prSet custT="1"/>
      <dgm:spPr/>
      <dgm:t>
        <a:bodyPr/>
        <a:lstStyle/>
        <a:p>
          <a:pPr rtl="0"/>
          <a:r>
            <a:rPr lang="uk-UA" sz="2400" dirty="0" smtClean="0">
              <a:solidFill>
                <a:schemeClr val="bg1"/>
              </a:solidFill>
            </a:rPr>
            <a:t>Цей склад </a:t>
          </a:r>
          <a:r>
            <a:rPr lang="uk-UA" sz="2400" dirty="0" err="1" smtClean="0">
              <a:solidFill>
                <a:schemeClr val="bg1"/>
              </a:solidFill>
            </a:rPr>
            <a:t>к.п</a:t>
          </a:r>
          <a:r>
            <a:rPr lang="uk-UA" sz="2400" dirty="0" smtClean="0">
              <a:solidFill>
                <a:schemeClr val="bg1"/>
              </a:solidFill>
            </a:rPr>
            <a:t>. передбачає кримінальну відповідальність лише у тому випадку, якщо медичний (фармацевтичний) працівник був </a:t>
          </a:r>
          <a:r>
            <a:rPr lang="uk-UA" sz="2400" b="1" i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зобов'язаний </a:t>
          </a:r>
          <a:r>
            <a:rPr lang="uk-UA" sz="2400" dirty="0" smtClean="0">
              <a:solidFill>
                <a:schemeClr val="bg1"/>
              </a:solidFill>
            </a:rPr>
            <a:t>надати таку допомогу. </a:t>
          </a:r>
          <a:endParaRPr lang="ru-RU" sz="2400" dirty="0">
            <a:solidFill>
              <a:schemeClr val="bg1"/>
            </a:solidFill>
          </a:endParaRPr>
        </a:p>
      </dgm:t>
    </dgm:pt>
    <dgm:pt modelId="{A235312C-C967-416B-AD31-D5843BCD5AE6}" type="parTrans" cxnId="{155DBF92-196E-4822-AA9C-2760E1734731}">
      <dgm:prSet/>
      <dgm:spPr/>
      <dgm:t>
        <a:bodyPr/>
        <a:lstStyle/>
        <a:p>
          <a:endParaRPr lang="ru-RU"/>
        </a:p>
      </dgm:t>
    </dgm:pt>
    <dgm:pt modelId="{A610BD5E-2498-4A97-83BF-36F67EBBBA56}" type="sibTrans" cxnId="{155DBF92-196E-4822-AA9C-2760E1734731}">
      <dgm:prSet/>
      <dgm:spPr/>
      <dgm:t>
        <a:bodyPr/>
        <a:lstStyle/>
        <a:p>
          <a:endParaRPr lang="ru-RU"/>
        </a:p>
      </dgm:t>
    </dgm:pt>
    <dgm:pt modelId="{3C6B82B4-6113-4474-8A04-7DAB66C94E64}">
      <dgm:prSet/>
      <dgm:spPr/>
      <dgm:t>
        <a:bodyPr/>
        <a:lstStyle/>
        <a:p>
          <a:pPr rtl="0"/>
          <a:endParaRPr lang="uk-UA" dirty="0">
            <a:solidFill>
              <a:schemeClr val="tx1"/>
            </a:solidFill>
          </a:endParaRPr>
        </a:p>
      </dgm:t>
    </dgm:pt>
    <dgm:pt modelId="{F6544E6B-22BE-49F8-98C9-6E7F8DF3ABCF}" type="parTrans" cxnId="{58D4DFCE-0277-4F57-8713-CA0DD96BC423}">
      <dgm:prSet/>
      <dgm:spPr/>
      <dgm:t>
        <a:bodyPr/>
        <a:lstStyle/>
        <a:p>
          <a:endParaRPr lang="ru-RU"/>
        </a:p>
      </dgm:t>
    </dgm:pt>
    <dgm:pt modelId="{CABFCFA8-D566-4B54-927D-04E783BA3D60}" type="sibTrans" cxnId="{58D4DFCE-0277-4F57-8713-CA0DD96BC423}">
      <dgm:prSet/>
      <dgm:spPr/>
      <dgm:t>
        <a:bodyPr/>
        <a:lstStyle/>
        <a:p>
          <a:endParaRPr lang="ru-RU"/>
        </a:p>
      </dgm:t>
    </dgm:pt>
    <dgm:pt modelId="{FA38D7DD-46DE-42B2-B1B0-0D9057689B34}">
      <dgm:prSet/>
      <dgm:spPr/>
      <dgm:t>
        <a:bodyPr/>
        <a:lstStyle/>
        <a:p>
          <a:pPr rtl="0"/>
          <a:endParaRPr lang="uk-UA" dirty="0">
            <a:solidFill>
              <a:schemeClr val="tx1"/>
            </a:solidFill>
          </a:endParaRPr>
        </a:p>
      </dgm:t>
    </dgm:pt>
    <dgm:pt modelId="{E92EF2BC-9BB6-4ADD-84FF-1EC14E243CE9}" type="parTrans" cxnId="{44D90060-51F3-4774-B1DB-A80AA43F7064}">
      <dgm:prSet/>
      <dgm:spPr/>
      <dgm:t>
        <a:bodyPr/>
        <a:lstStyle/>
        <a:p>
          <a:endParaRPr lang="ru-RU"/>
        </a:p>
      </dgm:t>
    </dgm:pt>
    <dgm:pt modelId="{68F05E86-A19A-4CA4-994A-0EBA749AF22B}" type="sibTrans" cxnId="{44D90060-51F3-4774-B1DB-A80AA43F7064}">
      <dgm:prSet/>
      <dgm:spPr/>
      <dgm:t>
        <a:bodyPr/>
        <a:lstStyle/>
        <a:p>
          <a:endParaRPr lang="ru-RU"/>
        </a:p>
      </dgm:t>
    </dgm:pt>
    <dgm:pt modelId="{CDB0B196-636A-4DE5-AFBF-992CF7368510}">
      <dgm:prSet/>
      <dgm:spPr/>
      <dgm:t>
        <a:bodyPr/>
        <a:lstStyle/>
        <a:p>
          <a:pPr rtl="0"/>
          <a:endParaRPr lang="uk-UA" dirty="0">
            <a:solidFill>
              <a:schemeClr val="tx1"/>
            </a:solidFill>
          </a:endParaRPr>
        </a:p>
      </dgm:t>
    </dgm:pt>
    <dgm:pt modelId="{C7C488D8-90BE-4D81-95E6-DC72D693502D}" type="parTrans" cxnId="{28217F00-5E5E-430A-8FA7-2E860242A8D0}">
      <dgm:prSet/>
      <dgm:spPr/>
      <dgm:t>
        <a:bodyPr/>
        <a:lstStyle/>
        <a:p>
          <a:endParaRPr lang="ru-RU"/>
        </a:p>
      </dgm:t>
    </dgm:pt>
    <dgm:pt modelId="{1721CC30-DF0F-46E5-873B-B730D577DA84}" type="sibTrans" cxnId="{28217F00-5E5E-430A-8FA7-2E860242A8D0}">
      <dgm:prSet/>
      <dgm:spPr/>
      <dgm:t>
        <a:bodyPr/>
        <a:lstStyle/>
        <a:p>
          <a:endParaRPr lang="ru-RU"/>
        </a:p>
      </dgm:t>
    </dgm:pt>
    <dgm:pt modelId="{A8D6705C-C4D2-4D26-A79C-D281C6191672}">
      <dgm:prSet/>
      <dgm:spPr/>
      <dgm:t>
        <a:bodyPr/>
        <a:lstStyle/>
        <a:p>
          <a:pPr rtl="0"/>
          <a:endParaRPr lang="ru-RU" dirty="0">
            <a:solidFill>
              <a:schemeClr val="tx1"/>
            </a:solidFill>
          </a:endParaRPr>
        </a:p>
      </dgm:t>
    </dgm:pt>
    <dgm:pt modelId="{638A4D03-DEFF-4DEC-BC01-69337F7CFEA4}" type="parTrans" cxnId="{CE8E65B8-55BB-42CC-BE47-8EFBF84E71A0}">
      <dgm:prSet/>
      <dgm:spPr/>
      <dgm:t>
        <a:bodyPr/>
        <a:lstStyle/>
        <a:p>
          <a:endParaRPr lang="ru-RU"/>
        </a:p>
      </dgm:t>
    </dgm:pt>
    <dgm:pt modelId="{4DF7CAF8-1DDE-4EDF-ADA6-4CEEFB3C3113}" type="sibTrans" cxnId="{CE8E65B8-55BB-42CC-BE47-8EFBF84E71A0}">
      <dgm:prSet/>
      <dgm:spPr/>
      <dgm:t>
        <a:bodyPr/>
        <a:lstStyle/>
        <a:p>
          <a:endParaRPr lang="ru-RU"/>
        </a:p>
      </dgm:t>
    </dgm:pt>
    <dgm:pt modelId="{3CCA6F36-994A-4FF7-9222-5F30657FA2B5}" type="pres">
      <dgm:prSet presAssocID="{4B44B4BC-12FB-414F-AEBA-2B4498FCE62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254A87-4A50-4D2A-B048-49BD73FD80EF}" type="pres">
      <dgm:prSet presAssocID="{4B44B4BC-12FB-414F-AEBA-2B4498FCE62B}" presName="diamond" presStyleLbl="bgShp" presStyleIdx="0" presStyleCnt="1" custScaleX="133333" custLinFactNeighborX="-367" custLinFactNeighborY="421"/>
      <dgm:spPr/>
    </dgm:pt>
    <dgm:pt modelId="{2DAEB6E9-7237-481B-8F76-190FBA875B6D}" type="pres">
      <dgm:prSet presAssocID="{4B44B4BC-12FB-414F-AEBA-2B4498FCE62B}" presName="quad1" presStyleLbl="node1" presStyleIdx="0" presStyleCnt="4" custScaleX="159705" custScaleY="119782" custLinFactNeighborX="-59819" custLinFactNeighborY="-187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6DA52-23A5-473D-AECC-988252AD7917}" type="pres">
      <dgm:prSet presAssocID="{4B44B4BC-12FB-414F-AEBA-2B4498FCE62B}" presName="quad2" presStyleLbl="node1" presStyleIdx="1" presStyleCnt="4" custScaleX="176612" custScaleY="114146" custLinFactNeighborX="59819" custLinFactNeighborY="-159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999D7D-8888-4CCA-A9FE-78C8309E2E3A}" type="pres">
      <dgm:prSet presAssocID="{4B44B4BC-12FB-414F-AEBA-2B4498FCE62B}" presName="quad3" presStyleLbl="node1" presStyleIdx="2" presStyleCnt="4" custScaleX="170976" custScaleY="122542" custLinFactNeighborX="-41522" custLinFactNeighborY="130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AF7FE6-403E-4D9C-88C9-CA22894354AD}" type="pres">
      <dgm:prSet presAssocID="{4B44B4BC-12FB-414F-AEBA-2B4498FCE62B}" presName="quad4" presStyleLbl="node1" presStyleIdx="3" presStyleCnt="4" custScaleX="176612" custScaleY="128176" custLinFactNeighborX="59819" custLinFactNeighborY="144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B128AC-1973-41F7-AFB1-CE43DCAD221B}" type="presOf" srcId="{DB81D02F-D48A-4487-B6ED-6A4A27BAD0E9}" destId="{2DAEB6E9-7237-481B-8F76-190FBA875B6D}" srcOrd="0" destOrd="0" presId="urn:microsoft.com/office/officeart/2005/8/layout/matrix3"/>
    <dgm:cxn modelId="{58D4DFCE-0277-4F57-8713-CA0DD96BC423}" srcId="{4B44B4BC-12FB-414F-AEBA-2B4498FCE62B}" destId="{3C6B82B4-6113-4474-8A04-7DAB66C94E64}" srcOrd="4" destOrd="0" parTransId="{F6544E6B-22BE-49F8-98C9-6E7F8DF3ABCF}" sibTransId="{CABFCFA8-D566-4B54-927D-04E783BA3D60}"/>
    <dgm:cxn modelId="{28217F00-5E5E-430A-8FA7-2E860242A8D0}" srcId="{4B44B4BC-12FB-414F-AEBA-2B4498FCE62B}" destId="{CDB0B196-636A-4DE5-AFBF-992CF7368510}" srcOrd="6" destOrd="0" parTransId="{C7C488D8-90BE-4D81-95E6-DC72D693502D}" sibTransId="{1721CC30-DF0F-46E5-873B-B730D577DA84}"/>
    <dgm:cxn modelId="{44D90060-51F3-4774-B1DB-A80AA43F7064}" srcId="{4B44B4BC-12FB-414F-AEBA-2B4498FCE62B}" destId="{FA38D7DD-46DE-42B2-B1B0-0D9057689B34}" srcOrd="5" destOrd="0" parTransId="{E92EF2BC-9BB6-4ADD-84FF-1EC14E243CE9}" sibTransId="{68F05E86-A19A-4CA4-994A-0EBA749AF22B}"/>
    <dgm:cxn modelId="{07934E23-C839-4CCB-8DD1-AE4E39539D40}" type="presOf" srcId="{468628E5-548E-4116-98CA-CD2DECE5D770}" destId="{97999D7D-8888-4CCA-A9FE-78C8309E2E3A}" srcOrd="0" destOrd="0" presId="urn:microsoft.com/office/officeart/2005/8/layout/matrix3"/>
    <dgm:cxn modelId="{CE8E65B8-55BB-42CC-BE47-8EFBF84E71A0}" srcId="{4B44B4BC-12FB-414F-AEBA-2B4498FCE62B}" destId="{A8D6705C-C4D2-4D26-A79C-D281C6191672}" srcOrd="7" destOrd="0" parTransId="{638A4D03-DEFF-4DEC-BC01-69337F7CFEA4}" sibTransId="{4DF7CAF8-1DDE-4EDF-ADA6-4CEEFB3C3113}"/>
    <dgm:cxn modelId="{6742AD45-BB78-4339-B939-80E4DB596A48}" srcId="{4B44B4BC-12FB-414F-AEBA-2B4498FCE62B}" destId="{8512B70B-B4F6-4FB8-B1EA-70E29C97F633}" srcOrd="1" destOrd="0" parTransId="{685F5621-151B-457C-899F-8E0E61023D73}" sibTransId="{24FB2810-3DB0-4C2A-A901-8A66781EF336}"/>
    <dgm:cxn modelId="{134AB0B1-2FEF-48F3-87F4-3EA4800B0CF7}" srcId="{4B44B4BC-12FB-414F-AEBA-2B4498FCE62B}" destId="{DB81D02F-D48A-4487-B6ED-6A4A27BAD0E9}" srcOrd="0" destOrd="0" parTransId="{77ACF99B-13D0-4814-93B5-3A4936A245EC}" sibTransId="{C2F6FD74-009D-4BF7-A3FF-F719740D7111}"/>
    <dgm:cxn modelId="{376F8A37-8552-4F2C-80C8-D1CD4A119A48}" type="presOf" srcId="{C6CD2EF5-A268-4592-B65B-D026BA24BF45}" destId="{26AF7FE6-403E-4D9C-88C9-CA22894354AD}" srcOrd="0" destOrd="0" presId="urn:microsoft.com/office/officeart/2005/8/layout/matrix3"/>
    <dgm:cxn modelId="{155DBF92-196E-4822-AA9C-2760E1734731}" srcId="{4B44B4BC-12FB-414F-AEBA-2B4498FCE62B}" destId="{C6CD2EF5-A268-4592-B65B-D026BA24BF45}" srcOrd="3" destOrd="0" parTransId="{A235312C-C967-416B-AD31-D5843BCD5AE6}" sibTransId="{A610BD5E-2498-4A97-83BF-36F67EBBBA56}"/>
    <dgm:cxn modelId="{5365B9D7-76C3-4C85-A074-DB0E96B9CDC1}" srcId="{4B44B4BC-12FB-414F-AEBA-2B4498FCE62B}" destId="{468628E5-548E-4116-98CA-CD2DECE5D770}" srcOrd="2" destOrd="0" parTransId="{FA12EF21-8195-4D1E-85EF-0039C8375B7F}" sibTransId="{B9A91DAF-FBAD-45F1-99BA-E1EF3B8D4E68}"/>
    <dgm:cxn modelId="{068B0EB6-D2E5-4FE6-BF19-B29D08A3EBFA}" type="presOf" srcId="{4B44B4BC-12FB-414F-AEBA-2B4498FCE62B}" destId="{3CCA6F36-994A-4FF7-9222-5F30657FA2B5}" srcOrd="0" destOrd="0" presId="urn:microsoft.com/office/officeart/2005/8/layout/matrix3"/>
    <dgm:cxn modelId="{ADC4C4D7-EF34-4E84-BA20-0B3B7AC5F9AD}" type="presOf" srcId="{8512B70B-B4F6-4FB8-B1EA-70E29C97F633}" destId="{3BE6DA52-23A5-473D-AECC-988252AD7917}" srcOrd="0" destOrd="0" presId="urn:microsoft.com/office/officeart/2005/8/layout/matrix3"/>
    <dgm:cxn modelId="{5FC4F30B-961F-4F44-AF81-93CA11692C95}" type="presParOf" srcId="{3CCA6F36-994A-4FF7-9222-5F30657FA2B5}" destId="{91254A87-4A50-4D2A-B048-49BD73FD80EF}" srcOrd="0" destOrd="0" presId="urn:microsoft.com/office/officeart/2005/8/layout/matrix3"/>
    <dgm:cxn modelId="{76662EEF-4DA7-460A-B7D8-3CCA3CAADC9B}" type="presParOf" srcId="{3CCA6F36-994A-4FF7-9222-5F30657FA2B5}" destId="{2DAEB6E9-7237-481B-8F76-190FBA875B6D}" srcOrd="1" destOrd="0" presId="urn:microsoft.com/office/officeart/2005/8/layout/matrix3"/>
    <dgm:cxn modelId="{F9E2DCD0-1A75-411D-AF54-AFE194EAEAC2}" type="presParOf" srcId="{3CCA6F36-994A-4FF7-9222-5F30657FA2B5}" destId="{3BE6DA52-23A5-473D-AECC-988252AD7917}" srcOrd="2" destOrd="0" presId="urn:microsoft.com/office/officeart/2005/8/layout/matrix3"/>
    <dgm:cxn modelId="{B7EA97DC-80F1-4EF1-B8D6-E743094BA29D}" type="presParOf" srcId="{3CCA6F36-994A-4FF7-9222-5F30657FA2B5}" destId="{97999D7D-8888-4CCA-A9FE-78C8309E2E3A}" srcOrd="3" destOrd="0" presId="urn:microsoft.com/office/officeart/2005/8/layout/matrix3"/>
    <dgm:cxn modelId="{3506A54E-9F26-46B9-991D-F781E798918A}" type="presParOf" srcId="{3CCA6F36-994A-4FF7-9222-5F30657FA2B5}" destId="{26AF7FE6-403E-4D9C-88C9-CA22894354A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9A7021-0D90-4A2C-A4DA-C1E5FBC7693D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49BDE2D3-C9CD-40CC-8761-0EF0D7046A05}">
      <dgm:prSet/>
      <dgm:spPr/>
      <dgm:t>
        <a:bodyPr/>
        <a:lstStyle/>
        <a:p>
          <a:pPr rtl="0"/>
          <a:r>
            <a:rPr lang="uk-UA" dirty="0" smtClean="0"/>
            <a:t>повна відмова у наданні допомоги;</a:t>
          </a:r>
          <a:endParaRPr lang="ru-RU" dirty="0"/>
        </a:p>
      </dgm:t>
    </dgm:pt>
    <dgm:pt modelId="{0D9C71FC-FA78-4FBE-8557-12B2EB5056C5}" type="parTrans" cxnId="{8D0FAAA6-E5E7-4D90-A575-8564E8EFFBA6}">
      <dgm:prSet/>
      <dgm:spPr/>
      <dgm:t>
        <a:bodyPr/>
        <a:lstStyle/>
        <a:p>
          <a:endParaRPr lang="ru-RU"/>
        </a:p>
      </dgm:t>
    </dgm:pt>
    <dgm:pt modelId="{0EF332B6-76DB-47E4-92D2-6599F76ABAD8}" type="sibTrans" cxnId="{8D0FAAA6-E5E7-4D90-A575-8564E8EFFBA6}">
      <dgm:prSet/>
      <dgm:spPr/>
      <dgm:t>
        <a:bodyPr/>
        <a:lstStyle/>
        <a:p>
          <a:endParaRPr lang="ru-RU"/>
        </a:p>
      </dgm:t>
    </dgm:pt>
    <dgm:pt modelId="{43F015A9-2EDD-4C36-8744-3DF5D92539C1}">
      <dgm:prSet/>
      <dgm:spPr/>
      <dgm:t>
        <a:bodyPr/>
        <a:lstStyle/>
        <a:p>
          <a:pPr rtl="0"/>
          <a:r>
            <a:rPr lang="uk-UA" dirty="0" smtClean="0"/>
            <a:t>ненадання допомоги в обсязі, необхідному у конкретній ситуації;</a:t>
          </a:r>
          <a:endParaRPr lang="ru-RU" dirty="0"/>
        </a:p>
      </dgm:t>
    </dgm:pt>
    <dgm:pt modelId="{B447AB4E-9C59-4223-B04C-9F64F0229351}" type="parTrans" cxnId="{D54DD0BF-2BC0-4689-807F-33E22549E495}">
      <dgm:prSet/>
      <dgm:spPr/>
      <dgm:t>
        <a:bodyPr/>
        <a:lstStyle/>
        <a:p>
          <a:endParaRPr lang="ru-RU"/>
        </a:p>
      </dgm:t>
    </dgm:pt>
    <dgm:pt modelId="{9616228A-3854-4848-825F-1E77EBB2246E}" type="sibTrans" cxnId="{D54DD0BF-2BC0-4689-807F-33E22549E495}">
      <dgm:prSet/>
      <dgm:spPr/>
      <dgm:t>
        <a:bodyPr/>
        <a:lstStyle/>
        <a:p>
          <a:endParaRPr lang="ru-RU"/>
        </a:p>
      </dgm:t>
    </dgm:pt>
    <dgm:pt modelId="{DF5BA1DB-33C8-40AA-B9D4-0B6FA01705B7}">
      <dgm:prSet/>
      <dgm:spPr/>
      <dgm:t>
        <a:bodyPr/>
        <a:lstStyle/>
        <a:p>
          <a:pPr rtl="0"/>
          <a:r>
            <a:rPr lang="uk-UA" dirty="0" smtClean="0"/>
            <a:t>нез'явлення до хворого за викликом; </a:t>
          </a:r>
          <a:endParaRPr lang="ru-RU" dirty="0"/>
        </a:p>
      </dgm:t>
    </dgm:pt>
    <dgm:pt modelId="{180678DA-BFB3-434E-AA03-EE1FE668835C}" type="parTrans" cxnId="{6AA83635-081B-4E55-B858-A04C9E3CE60B}">
      <dgm:prSet/>
      <dgm:spPr/>
      <dgm:t>
        <a:bodyPr/>
        <a:lstStyle/>
        <a:p>
          <a:endParaRPr lang="ru-RU"/>
        </a:p>
      </dgm:t>
    </dgm:pt>
    <dgm:pt modelId="{B5182923-21A5-41CA-9665-E052DAD188A8}" type="sibTrans" cxnId="{6AA83635-081B-4E55-B858-A04C9E3CE60B}">
      <dgm:prSet/>
      <dgm:spPr/>
      <dgm:t>
        <a:bodyPr/>
        <a:lstStyle/>
        <a:p>
          <a:endParaRPr lang="ru-RU"/>
        </a:p>
      </dgm:t>
    </dgm:pt>
    <dgm:pt modelId="{BAA97FE8-0881-4090-8E1B-3D4E62273BEC}">
      <dgm:prSet/>
      <dgm:spPr/>
      <dgm:t>
        <a:bodyPr/>
        <a:lstStyle/>
        <a:p>
          <a:pPr rtl="0"/>
          <a:r>
            <a:rPr lang="uk-UA" dirty="0" smtClean="0"/>
            <a:t>відмова прийняти хворого у заклад охорони здоров'я для надання йому невідкладної допомоги; </a:t>
          </a:r>
          <a:endParaRPr lang="ru-RU" dirty="0"/>
        </a:p>
      </dgm:t>
    </dgm:pt>
    <dgm:pt modelId="{E2A66515-2CC3-48F0-9EA8-7B304310291A}" type="parTrans" cxnId="{E5D463B6-1CBF-43EE-AEAF-FDF99F1353B0}">
      <dgm:prSet/>
      <dgm:spPr/>
      <dgm:t>
        <a:bodyPr/>
        <a:lstStyle/>
        <a:p>
          <a:endParaRPr lang="ru-RU"/>
        </a:p>
      </dgm:t>
    </dgm:pt>
    <dgm:pt modelId="{6A7AA081-0087-4D3C-9E14-5BA145B6B9A9}" type="sibTrans" cxnId="{E5D463B6-1CBF-43EE-AEAF-FDF99F1353B0}">
      <dgm:prSet/>
      <dgm:spPr/>
      <dgm:t>
        <a:bodyPr/>
        <a:lstStyle/>
        <a:p>
          <a:endParaRPr lang="ru-RU"/>
        </a:p>
      </dgm:t>
    </dgm:pt>
    <dgm:pt modelId="{42A9A536-3C9A-460B-9DC3-CFF942B6468C}">
      <dgm:prSet/>
      <dgm:spPr/>
      <dgm:t>
        <a:bodyPr/>
        <a:lstStyle/>
        <a:p>
          <a:pPr rtl="0"/>
          <a:r>
            <a:rPr lang="uk-UA" dirty="0" smtClean="0"/>
            <a:t>відмова викликати службу швидкої допомоги або доставити хворого до лікарні; </a:t>
          </a:r>
          <a:endParaRPr lang="ru-RU" dirty="0"/>
        </a:p>
      </dgm:t>
    </dgm:pt>
    <dgm:pt modelId="{E1C1A381-2A5D-4A1A-87FD-5A9263C4A9AC}" type="parTrans" cxnId="{E9BA899D-BE43-4B65-87A2-F290805C7F90}">
      <dgm:prSet/>
      <dgm:spPr/>
      <dgm:t>
        <a:bodyPr/>
        <a:lstStyle/>
        <a:p>
          <a:endParaRPr lang="ru-RU"/>
        </a:p>
      </dgm:t>
    </dgm:pt>
    <dgm:pt modelId="{7C9A28E8-D0E7-4205-B22B-2D0909E7C446}" type="sibTrans" cxnId="{E9BA899D-BE43-4B65-87A2-F290805C7F90}">
      <dgm:prSet/>
      <dgm:spPr/>
      <dgm:t>
        <a:bodyPr/>
        <a:lstStyle/>
        <a:p>
          <a:endParaRPr lang="ru-RU"/>
        </a:p>
      </dgm:t>
    </dgm:pt>
    <dgm:pt modelId="{74E06407-D80D-4338-BEAD-C99E30CF3F8D}">
      <dgm:prSet/>
      <dgm:spPr/>
      <dgm:t>
        <a:bodyPr/>
        <a:lstStyle/>
        <a:p>
          <a:pPr rtl="0"/>
          <a:r>
            <a:rPr lang="uk-UA" dirty="0" smtClean="0"/>
            <a:t>поверхове, формальне обстеженні хворої людини, яка потребує медичної допомоги;</a:t>
          </a:r>
          <a:endParaRPr lang="ru-RU" dirty="0"/>
        </a:p>
      </dgm:t>
    </dgm:pt>
    <dgm:pt modelId="{66D9B975-01D0-403E-A205-4674B17296B9}" type="parTrans" cxnId="{CC06A027-8F82-4F00-886E-D5CFC9EF95F4}">
      <dgm:prSet/>
      <dgm:spPr/>
      <dgm:t>
        <a:bodyPr/>
        <a:lstStyle/>
        <a:p>
          <a:endParaRPr lang="ru-RU"/>
        </a:p>
      </dgm:t>
    </dgm:pt>
    <dgm:pt modelId="{8A7DEBA5-6114-4C21-9FE1-D30EE321A2F8}" type="sibTrans" cxnId="{CC06A027-8F82-4F00-886E-D5CFC9EF95F4}">
      <dgm:prSet/>
      <dgm:spPr/>
      <dgm:t>
        <a:bodyPr/>
        <a:lstStyle/>
        <a:p>
          <a:endParaRPr lang="ru-RU"/>
        </a:p>
      </dgm:t>
    </dgm:pt>
    <dgm:pt modelId="{3E1B3D69-604A-4EF9-ADD0-B137E40957B8}">
      <dgm:prSet/>
      <dgm:spPr/>
      <dgm:t>
        <a:bodyPr/>
        <a:lstStyle/>
        <a:p>
          <a:pPr rtl="0"/>
          <a:r>
            <a:rPr lang="uk-UA" dirty="0" smtClean="0"/>
            <a:t>відмова надати невідкладну допомогу пораненому або травмованому. </a:t>
          </a:r>
          <a:endParaRPr lang="ru-RU" dirty="0"/>
        </a:p>
      </dgm:t>
    </dgm:pt>
    <dgm:pt modelId="{2E2BF620-62AF-4A76-BA19-C6444693C734}" type="parTrans" cxnId="{61045813-FCA1-4853-A7B0-403540501A79}">
      <dgm:prSet/>
      <dgm:spPr/>
      <dgm:t>
        <a:bodyPr/>
        <a:lstStyle/>
        <a:p>
          <a:endParaRPr lang="ru-RU"/>
        </a:p>
      </dgm:t>
    </dgm:pt>
    <dgm:pt modelId="{C4B6A6D5-3141-4A14-B0D5-A9CB63A2CEBD}" type="sibTrans" cxnId="{61045813-FCA1-4853-A7B0-403540501A79}">
      <dgm:prSet/>
      <dgm:spPr/>
      <dgm:t>
        <a:bodyPr/>
        <a:lstStyle/>
        <a:p>
          <a:endParaRPr lang="ru-RU"/>
        </a:p>
      </dgm:t>
    </dgm:pt>
    <dgm:pt modelId="{8AC9177D-D9AA-46CA-BEE4-DB8DA078B73D}" type="pres">
      <dgm:prSet presAssocID="{A99A7021-0D90-4A2C-A4DA-C1E5FBC769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8AFA52-F3E8-4313-8C3F-68A99EF66987}" type="pres">
      <dgm:prSet presAssocID="{49BDE2D3-C9CD-40CC-8761-0EF0D7046A05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22B8B-963E-4662-8A6B-61B3E110042F}" type="pres">
      <dgm:prSet presAssocID="{0EF332B6-76DB-47E4-92D2-6599F76ABAD8}" presName="spacer" presStyleCnt="0"/>
      <dgm:spPr/>
    </dgm:pt>
    <dgm:pt modelId="{AE731F81-A1E6-40E6-9071-A5BD7F0D8311}" type="pres">
      <dgm:prSet presAssocID="{43F015A9-2EDD-4C36-8744-3DF5D92539C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9A4E4B-4F70-42C0-BA66-B7C08AF48BD0}" type="pres">
      <dgm:prSet presAssocID="{9616228A-3854-4848-825F-1E77EBB2246E}" presName="spacer" presStyleCnt="0"/>
      <dgm:spPr/>
    </dgm:pt>
    <dgm:pt modelId="{AAE48D11-BE92-4328-9056-8243E6347FD2}" type="pres">
      <dgm:prSet presAssocID="{DF5BA1DB-33C8-40AA-B9D4-0B6FA01705B7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3E088-DF79-4EB8-84A4-00D529CCB76B}" type="pres">
      <dgm:prSet presAssocID="{B5182923-21A5-41CA-9665-E052DAD188A8}" presName="spacer" presStyleCnt="0"/>
      <dgm:spPr/>
    </dgm:pt>
    <dgm:pt modelId="{E2FAF477-9442-401A-A232-EEB2E312B2F5}" type="pres">
      <dgm:prSet presAssocID="{BAA97FE8-0881-4090-8E1B-3D4E62273BEC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454189-8D49-4E25-A320-807393C00588}" type="pres">
      <dgm:prSet presAssocID="{6A7AA081-0087-4D3C-9E14-5BA145B6B9A9}" presName="spacer" presStyleCnt="0"/>
      <dgm:spPr/>
    </dgm:pt>
    <dgm:pt modelId="{6E3D2AFC-F297-4ECE-9A9D-7D7103AAB4D9}" type="pres">
      <dgm:prSet presAssocID="{42A9A536-3C9A-460B-9DC3-CFF942B6468C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A4AED-C50C-43BF-A7C4-11EAD8490924}" type="pres">
      <dgm:prSet presAssocID="{7C9A28E8-D0E7-4205-B22B-2D0909E7C446}" presName="spacer" presStyleCnt="0"/>
      <dgm:spPr/>
    </dgm:pt>
    <dgm:pt modelId="{5EACDA38-285B-4B33-BAC9-8FE9F5F85405}" type="pres">
      <dgm:prSet presAssocID="{74E06407-D80D-4338-BEAD-C99E30CF3F8D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C0E442-2FF0-4D34-BC84-9D122AC292B6}" type="pres">
      <dgm:prSet presAssocID="{8A7DEBA5-6114-4C21-9FE1-D30EE321A2F8}" presName="spacer" presStyleCnt="0"/>
      <dgm:spPr/>
    </dgm:pt>
    <dgm:pt modelId="{DD13B075-E0CC-4090-9664-36397D548D5B}" type="pres">
      <dgm:prSet presAssocID="{3E1B3D69-604A-4EF9-ADD0-B137E40957B8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06A027-8F82-4F00-886E-D5CFC9EF95F4}" srcId="{A99A7021-0D90-4A2C-A4DA-C1E5FBC7693D}" destId="{74E06407-D80D-4338-BEAD-C99E30CF3F8D}" srcOrd="5" destOrd="0" parTransId="{66D9B975-01D0-403E-A205-4674B17296B9}" sibTransId="{8A7DEBA5-6114-4C21-9FE1-D30EE321A2F8}"/>
    <dgm:cxn modelId="{4BFA437D-76FC-49B7-A4FB-93ADAABE16DA}" type="presOf" srcId="{A99A7021-0D90-4A2C-A4DA-C1E5FBC7693D}" destId="{8AC9177D-D9AA-46CA-BEE4-DB8DA078B73D}" srcOrd="0" destOrd="0" presId="urn:microsoft.com/office/officeart/2005/8/layout/vList2"/>
    <dgm:cxn modelId="{8D0FAAA6-E5E7-4D90-A575-8564E8EFFBA6}" srcId="{A99A7021-0D90-4A2C-A4DA-C1E5FBC7693D}" destId="{49BDE2D3-C9CD-40CC-8761-0EF0D7046A05}" srcOrd="0" destOrd="0" parTransId="{0D9C71FC-FA78-4FBE-8557-12B2EB5056C5}" sibTransId="{0EF332B6-76DB-47E4-92D2-6599F76ABAD8}"/>
    <dgm:cxn modelId="{E9BA899D-BE43-4B65-87A2-F290805C7F90}" srcId="{A99A7021-0D90-4A2C-A4DA-C1E5FBC7693D}" destId="{42A9A536-3C9A-460B-9DC3-CFF942B6468C}" srcOrd="4" destOrd="0" parTransId="{E1C1A381-2A5D-4A1A-87FD-5A9263C4A9AC}" sibTransId="{7C9A28E8-D0E7-4205-B22B-2D0909E7C446}"/>
    <dgm:cxn modelId="{B3380E56-ADF5-4D46-8F75-A193D3BF30A3}" type="presOf" srcId="{74E06407-D80D-4338-BEAD-C99E30CF3F8D}" destId="{5EACDA38-285B-4B33-BAC9-8FE9F5F85405}" srcOrd="0" destOrd="0" presId="urn:microsoft.com/office/officeart/2005/8/layout/vList2"/>
    <dgm:cxn modelId="{D9F0C2E6-27BB-457C-B5FD-8E769C56B32F}" type="presOf" srcId="{49BDE2D3-C9CD-40CC-8761-0EF0D7046A05}" destId="{138AFA52-F3E8-4313-8C3F-68A99EF66987}" srcOrd="0" destOrd="0" presId="urn:microsoft.com/office/officeart/2005/8/layout/vList2"/>
    <dgm:cxn modelId="{D54DD0BF-2BC0-4689-807F-33E22549E495}" srcId="{A99A7021-0D90-4A2C-A4DA-C1E5FBC7693D}" destId="{43F015A9-2EDD-4C36-8744-3DF5D92539C1}" srcOrd="1" destOrd="0" parTransId="{B447AB4E-9C59-4223-B04C-9F64F0229351}" sibTransId="{9616228A-3854-4848-825F-1E77EBB2246E}"/>
    <dgm:cxn modelId="{97B34A0F-DBD7-4B73-8464-199057CB8F1C}" type="presOf" srcId="{43F015A9-2EDD-4C36-8744-3DF5D92539C1}" destId="{AE731F81-A1E6-40E6-9071-A5BD7F0D8311}" srcOrd="0" destOrd="0" presId="urn:microsoft.com/office/officeart/2005/8/layout/vList2"/>
    <dgm:cxn modelId="{20B2EBD0-3C4B-401C-B019-AAB9B1FEAD85}" type="presOf" srcId="{42A9A536-3C9A-460B-9DC3-CFF942B6468C}" destId="{6E3D2AFC-F297-4ECE-9A9D-7D7103AAB4D9}" srcOrd="0" destOrd="0" presId="urn:microsoft.com/office/officeart/2005/8/layout/vList2"/>
    <dgm:cxn modelId="{E7555AD1-B3F0-48B0-AEA4-7E8B1BB9EEB7}" type="presOf" srcId="{BAA97FE8-0881-4090-8E1B-3D4E62273BEC}" destId="{E2FAF477-9442-401A-A232-EEB2E312B2F5}" srcOrd="0" destOrd="0" presId="urn:microsoft.com/office/officeart/2005/8/layout/vList2"/>
    <dgm:cxn modelId="{6AA83635-081B-4E55-B858-A04C9E3CE60B}" srcId="{A99A7021-0D90-4A2C-A4DA-C1E5FBC7693D}" destId="{DF5BA1DB-33C8-40AA-B9D4-0B6FA01705B7}" srcOrd="2" destOrd="0" parTransId="{180678DA-BFB3-434E-AA03-EE1FE668835C}" sibTransId="{B5182923-21A5-41CA-9665-E052DAD188A8}"/>
    <dgm:cxn modelId="{B00BA2D3-9925-4D98-B6A3-C05CBA0A5A7E}" type="presOf" srcId="{DF5BA1DB-33C8-40AA-B9D4-0B6FA01705B7}" destId="{AAE48D11-BE92-4328-9056-8243E6347FD2}" srcOrd="0" destOrd="0" presId="urn:microsoft.com/office/officeart/2005/8/layout/vList2"/>
    <dgm:cxn modelId="{61045813-FCA1-4853-A7B0-403540501A79}" srcId="{A99A7021-0D90-4A2C-A4DA-C1E5FBC7693D}" destId="{3E1B3D69-604A-4EF9-ADD0-B137E40957B8}" srcOrd="6" destOrd="0" parTransId="{2E2BF620-62AF-4A76-BA19-C6444693C734}" sibTransId="{C4B6A6D5-3141-4A14-B0D5-A9CB63A2CEBD}"/>
    <dgm:cxn modelId="{38AA341E-8D62-4896-BE83-DF9E3D7903B7}" type="presOf" srcId="{3E1B3D69-604A-4EF9-ADD0-B137E40957B8}" destId="{DD13B075-E0CC-4090-9664-36397D548D5B}" srcOrd="0" destOrd="0" presId="urn:microsoft.com/office/officeart/2005/8/layout/vList2"/>
    <dgm:cxn modelId="{E5D463B6-1CBF-43EE-AEAF-FDF99F1353B0}" srcId="{A99A7021-0D90-4A2C-A4DA-C1E5FBC7693D}" destId="{BAA97FE8-0881-4090-8E1B-3D4E62273BEC}" srcOrd="3" destOrd="0" parTransId="{E2A66515-2CC3-48F0-9EA8-7B304310291A}" sibTransId="{6A7AA081-0087-4D3C-9E14-5BA145B6B9A9}"/>
    <dgm:cxn modelId="{B8BC9DDA-A9A4-4ECF-831D-E70BE7B7D9FB}" type="presParOf" srcId="{8AC9177D-D9AA-46CA-BEE4-DB8DA078B73D}" destId="{138AFA52-F3E8-4313-8C3F-68A99EF66987}" srcOrd="0" destOrd="0" presId="urn:microsoft.com/office/officeart/2005/8/layout/vList2"/>
    <dgm:cxn modelId="{53B1F174-47F5-438A-B1A2-FFEB56505D80}" type="presParOf" srcId="{8AC9177D-D9AA-46CA-BEE4-DB8DA078B73D}" destId="{06322B8B-963E-4662-8A6B-61B3E110042F}" srcOrd="1" destOrd="0" presId="urn:microsoft.com/office/officeart/2005/8/layout/vList2"/>
    <dgm:cxn modelId="{AF5BD33F-1574-4954-B3F0-4ACF821E4878}" type="presParOf" srcId="{8AC9177D-D9AA-46CA-BEE4-DB8DA078B73D}" destId="{AE731F81-A1E6-40E6-9071-A5BD7F0D8311}" srcOrd="2" destOrd="0" presId="urn:microsoft.com/office/officeart/2005/8/layout/vList2"/>
    <dgm:cxn modelId="{3C2D60D2-18FF-4B7A-A679-33AA5251F719}" type="presParOf" srcId="{8AC9177D-D9AA-46CA-BEE4-DB8DA078B73D}" destId="{A29A4E4B-4F70-42C0-BA66-B7C08AF48BD0}" srcOrd="3" destOrd="0" presId="urn:microsoft.com/office/officeart/2005/8/layout/vList2"/>
    <dgm:cxn modelId="{D1A32639-445D-4139-9ACD-BF91143248D3}" type="presParOf" srcId="{8AC9177D-D9AA-46CA-BEE4-DB8DA078B73D}" destId="{AAE48D11-BE92-4328-9056-8243E6347FD2}" srcOrd="4" destOrd="0" presId="urn:microsoft.com/office/officeart/2005/8/layout/vList2"/>
    <dgm:cxn modelId="{4C50FE56-7515-4C4D-A27F-DC72F2DDFEBB}" type="presParOf" srcId="{8AC9177D-D9AA-46CA-BEE4-DB8DA078B73D}" destId="{7183E088-DF79-4EB8-84A4-00D529CCB76B}" srcOrd="5" destOrd="0" presId="urn:microsoft.com/office/officeart/2005/8/layout/vList2"/>
    <dgm:cxn modelId="{46C19769-E978-414D-8A9F-9FF8113FBBEC}" type="presParOf" srcId="{8AC9177D-D9AA-46CA-BEE4-DB8DA078B73D}" destId="{E2FAF477-9442-401A-A232-EEB2E312B2F5}" srcOrd="6" destOrd="0" presId="urn:microsoft.com/office/officeart/2005/8/layout/vList2"/>
    <dgm:cxn modelId="{953A32B1-86D2-47FA-A551-6BC1CA2BB7E1}" type="presParOf" srcId="{8AC9177D-D9AA-46CA-BEE4-DB8DA078B73D}" destId="{A2454189-8D49-4E25-A320-807393C00588}" srcOrd="7" destOrd="0" presId="urn:microsoft.com/office/officeart/2005/8/layout/vList2"/>
    <dgm:cxn modelId="{541C3FFA-4C2D-4EF0-B4AF-0C2B25762A2B}" type="presParOf" srcId="{8AC9177D-D9AA-46CA-BEE4-DB8DA078B73D}" destId="{6E3D2AFC-F297-4ECE-9A9D-7D7103AAB4D9}" srcOrd="8" destOrd="0" presId="urn:microsoft.com/office/officeart/2005/8/layout/vList2"/>
    <dgm:cxn modelId="{0EFD43EB-B45D-4969-B3BE-14AF601BFA82}" type="presParOf" srcId="{8AC9177D-D9AA-46CA-BEE4-DB8DA078B73D}" destId="{123A4AED-C50C-43BF-A7C4-11EAD8490924}" srcOrd="9" destOrd="0" presId="urn:microsoft.com/office/officeart/2005/8/layout/vList2"/>
    <dgm:cxn modelId="{B91BCA93-F101-4EBC-BEE0-125412921306}" type="presParOf" srcId="{8AC9177D-D9AA-46CA-BEE4-DB8DA078B73D}" destId="{5EACDA38-285B-4B33-BAC9-8FE9F5F85405}" srcOrd="10" destOrd="0" presId="urn:microsoft.com/office/officeart/2005/8/layout/vList2"/>
    <dgm:cxn modelId="{230E1AE1-F807-4FEE-A26E-5DFCF95A24E8}" type="presParOf" srcId="{8AC9177D-D9AA-46CA-BEE4-DB8DA078B73D}" destId="{30C0E442-2FF0-4D34-BC84-9D122AC292B6}" srcOrd="11" destOrd="0" presId="urn:microsoft.com/office/officeart/2005/8/layout/vList2"/>
    <dgm:cxn modelId="{7DB0806C-D434-433E-9C7A-36E2319A2974}" type="presParOf" srcId="{8AC9177D-D9AA-46CA-BEE4-DB8DA078B73D}" destId="{DD13B075-E0CC-4090-9664-36397D548D5B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FE3FBD-24D1-429D-B24B-74FC2C3AC3DB}" type="doc">
      <dgm:prSet loTypeId="urn:microsoft.com/office/officeart/2005/8/layout/default#3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4F893660-3E4F-4658-A222-3E3B518E9BA5}">
      <dgm:prSet custT="1"/>
      <dgm:spPr/>
      <dgm:t>
        <a:bodyPr/>
        <a:lstStyle/>
        <a:p>
          <a:pPr rtl="0"/>
          <a:r>
            <a:rPr lang="uk-UA" sz="2200" dirty="0" smtClean="0">
              <a:solidFill>
                <a:schemeClr val="tx1"/>
              </a:solidFill>
            </a:rPr>
            <a:t>– </a:t>
          </a:r>
          <a:r>
            <a:rPr lang="uk-UA" sz="2400" dirty="0" smtClean="0">
              <a:solidFill>
                <a:schemeClr val="tx1"/>
              </a:solidFill>
            </a:rPr>
            <a:t>хвороба самого медичного працівника;</a:t>
          </a:r>
          <a:endParaRPr lang="ru-RU" sz="2400" dirty="0">
            <a:solidFill>
              <a:schemeClr val="tx1"/>
            </a:solidFill>
          </a:endParaRPr>
        </a:p>
      </dgm:t>
    </dgm:pt>
    <dgm:pt modelId="{F6FCB402-C559-4360-807D-3B20A0A96FDE}" type="parTrans" cxnId="{D056E50C-5C80-4FC1-9E73-9D3011B637F7}">
      <dgm:prSet/>
      <dgm:spPr/>
      <dgm:t>
        <a:bodyPr/>
        <a:lstStyle/>
        <a:p>
          <a:endParaRPr lang="ru-RU"/>
        </a:p>
      </dgm:t>
    </dgm:pt>
    <dgm:pt modelId="{C64D3929-9ED4-4CB3-8C45-A3AEB4DF8364}" type="sibTrans" cxnId="{D056E50C-5C80-4FC1-9E73-9D3011B637F7}">
      <dgm:prSet/>
      <dgm:spPr/>
      <dgm:t>
        <a:bodyPr/>
        <a:lstStyle/>
        <a:p>
          <a:endParaRPr lang="ru-RU"/>
        </a:p>
      </dgm:t>
    </dgm:pt>
    <dgm:pt modelId="{C85D56C1-8EFF-48CA-B44F-BFDB07494AAD}">
      <dgm:prSet custT="1"/>
      <dgm:spPr/>
      <dgm:t>
        <a:bodyPr/>
        <a:lstStyle/>
        <a:p>
          <a:pPr rtl="0"/>
          <a:r>
            <a:rPr lang="uk-UA" sz="2200" dirty="0" smtClean="0">
              <a:solidFill>
                <a:schemeClr val="tx1"/>
              </a:solidFill>
            </a:rPr>
            <a:t>– </a:t>
          </a:r>
          <a:r>
            <a:rPr lang="uk-UA" sz="2400" dirty="0" smtClean="0">
              <a:solidFill>
                <a:schemeClr val="tx1"/>
              </a:solidFill>
            </a:rPr>
            <a:t>непереборна сила;</a:t>
          </a:r>
          <a:endParaRPr lang="ru-RU" sz="2400" dirty="0">
            <a:solidFill>
              <a:schemeClr val="tx1"/>
            </a:solidFill>
          </a:endParaRPr>
        </a:p>
      </dgm:t>
    </dgm:pt>
    <dgm:pt modelId="{67230EA1-FC43-47D2-AE2B-68474550CBDD}" type="parTrans" cxnId="{C96E7B72-BE13-4A84-BB86-3BDCD1ECB80E}">
      <dgm:prSet/>
      <dgm:spPr/>
      <dgm:t>
        <a:bodyPr/>
        <a:lstStyle/>
        <a:p>
          <a:endParaRPr lang="ru-RU"/>
        </a:p>
      </dgm:t>
    </dgm:pt>
    <dgm:pt modelId="{E51672FE-6101-44D4-9956-BE505B8A1AF7}" type="sibTrans" cxnId="{C96E7B72-BE13-4A84-BB86-3BDCD1ECB80E}">
      <dgm:prSet/>
      <dgm:spPr/>
      <dgm:t>
        <a:bodyPr/>
        <a:lstStyle/>
        <a:p>
          <a:endParaRPr lang="ru-RU"/>
        </a:p>
      </dgm:t>
    </dgm:pt>
    <dgm:pt modelId="{9F3A7BC3-A894-4CCD-BA60-CE2ED4775DB0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– відсутність для надання конкретного виду допомоги </a:t>
          </a:r>
          <a:r>
            <a:rPr lang="uk-UA" b="1" i="1" dirty="0" smtClean="0">
              <a:solidFill>
                <a:schemeClr val="tx1"/>
              </a:solidFill>
            </a:rPr>
            <a:t>кваліфікації</a:t>
          </a:r>
          <a:r>
            <a:rPr lang="uk-UA" i="1" dirty="0" smtClean="0">
              <a:solidFill>
                <a:schemeClr val="tx1"/>
              </a:solidFill>
            </a:rPr>
            <a:t>;</a:t>
          </a:r>
          <a:endParaRPr lang="ru-RU" i="1" dirty="0">
            <a:solidFill>
              <a:schemeClr val="tx1"/>
            </a:solidFill>
          </a:endParaRPr>
        </a:p>
      </dgm:t>
    </dgm:pt>
    <dgm:pt modelId="{44992915-F487-4BDD-B0DC-E7F6C0210019}" type="parTrans" cxnId="{A887DA2D-16CC-400D-A014-3F5B45902105}">
      <dgm:prSet/>
      <dgm:spPr/>
      <dgm:t>
        <a:bodyPr/>
        <a:lstStyle/>
        <a:p>
          <a:endParaRPr lang="ru-RU"/>
        </a:p>
      </dgm:t>
    </dgm:pt>
    <dgm:pt modelId="{B8C4D657-1DE5-4F8F-8D39-EA2539287401}" type="sibTrans" cxnId="{A887DA2D-16CC-400D-A014-3F5B45902105}">
      <dgm:prSet/>
      <dgm:spPr/>
      <dgm:t>
        <a:bodyPr/>
        <a:lstStyle/>
        <a:p>
          <a:endParaRPr lang="ru-RU"/>
        </a:p>
      </dgm:t>
    </dgm:pt>
    <dgm:pt modelId="{25D5A677-C926-449B-9134-0096EC85E50C}">
      <dgm:prSet custT="1"/>
      <dgm:spPr/>
      <dgm:t>
        <a:bodyPr/>
        <a:lstStyle/>
        <a:p>
          <a:pPr rtl="0"/>
          <a:r>
            <a:rPr lang="uk-UA" sz="2200" dirty="0" smtClean="0">
              <a:solidFill>
                <a:schemeClr val="tx1"/>
              </a:solidFill>
            </a:rPr>
            <a:t>– </a:t>
          </a:r>
          <a:r>
            <a:rPr lang="uk-UA" sz="2400" b="1" dirty="0" smtClean="0">
              <a:solidFill>
                <a:schemeClr val="tx1"/>
              </a:solidFill>
            </a:rPr>
            <a:t>стан крайньої необхідності;</a:t>
          </a:r>
          <a:endParaRPr lang="ru-RU" sz="2400" b="1" dirty="0">
            <a:solidFill>
              <a:schemeClr val="tx1"/>
            </a:solidFill>
          </a:endParaRPr>
        </a:p>
      </dgm:t>
    </dgm:pt>
    <dgm:pt modelId="{91FD3A34-D6D6-4DEC-8206-B20BF7FD1A89}" type="parTrans" cxnId="{62EA7849-9DCD-40AF-8616-4FD0BE422C5C}">
      <dgm:prSet/>
      <dgm:spPr/>
      <dgm:t>
        <a:bodyPr/>
        <a:lstStyle/>
        <a:p>
          <a:endParaRPr lang="ru-RU"/>
        </a:p>
      </dgm:t>
    </dgm:pt>
    <dgm:pt modelId="{171F8A3D-0C13-47A7-B952-6AFFACCA200F}" type="sibTrans" cxnId="{62EA7849-9DCD-40AF-8616-4FD0BE422C5C}">
      <dgm:prSet/>
      <dgm:spPr/>
      <dgm:t>
        <a:bodyPr/>
        <a:lstStyle/>
        <a:p>
          <a:endParaRPr lang="ru-RU"/>
        </a:p>
      </dgm:t>
    </dgm:pt>
    <dgm:pt modelId="{F6FCD7DB-096B-4BE0-A620-F53758D806B9}">
      <dgm:prSet/>
      <dgm:spPr/>
      <dgm:t>
        <a:bodyPr/>
        <a:lstStyle/>
        <a:p>
          <a:pPr rtl="0"/>
          <a:r>
            <a:rPr lang="uk-UA" dirty="0" smtClean="0">
              <a:solidFill>
                <a:schemeClr val="bg1"/>
              </a:solidFill>
            </a:rPr>
            <a:t>– відсутність необхідних </a:t>
          </a:r>
          <a:r>
            <a:rPr lang="uk-UA" b="1" i="1" dirty="0" smtClean="0">
              <a:solidFill>
                <a:schemeClr val="bg1"/>
              </a:solidFill>
            </a:rPr>
            <a:t>ліків, інструментів </a:t>
          </a:r>
          <a:r>
            <a:rPr lang="uk-UA" dirty="0" smtClean="0">
              <a:solidFill>
                <a:schemeClr val="bg1"/>
              </a:solidFill>
            </a:rPr>
            <a:t>для надання медичної допомоги.</a:t>
          </a:r>
          <a:endParaRPr lang="ru-RU" dirty="0">
            <a:solidFill>
              <a:schemeClr val="bg1"/>
            </a:solidFill>
          </a:endParaRPr>
        </a:p>
      </dgm:t>
    </dgm:pt>
    <dgm:pt modelId="{80856183-CDA9-400A-ADCA-4B5612AE672F}" type="parTrans" cxnId="{4B48072C-D716-48C2-8247-358A3EB19B88}">
      <dgm:prSet/>
      <dgm:spPr/>
      <dgm:t>
        <a:bodyPr/>
        <a:lstStyle/>
        <a:p>
          <a:endParaRPr lang="ru-RU"/>
        </a:p>
      </dgm:t>
    </dgm:pt>
    <dgm:pt modelId="{924083A6-2A46-4ECA-86BA-13B482D37B75}" type="sibTrans" cxnId="{4B48072C-D716-48C2-8247-358A3EB19B88}">
      <dgm:prSet/>
      <dgm:spPr/>
      <dgm:t>
        <a:bodyPr/>
        <a:lstStyle/>
        <a:p>
          <a:endParaRPr lang="ru-RU"/>
        </a:p>
      </dgm:t>
    </dgm:pt>
    <dgm:pt modelId="{23C24C1D-F1DD-4A68-AE98-77CF567DD0E3}" type="pres">
      <dgm:prSet presAssocID="{BAFE3FBD-24D1-429D-B24B-74FC2C3AC3D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BB3C0E-49F6-43AD-869B-76E896CA45C5}" type="pres">
      <dgm:prSet presAssocID="{4F893660-3E4F-4658-A222-3E3B518E9BA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3AB56D-7FA6-449E-9D7D-BAB3677C519F}" type="pres">
      <dgm:prSet presAssocID="{C64D3929-9ED4-4CB3-8C45-A3AEB4DF8364}" presName="sibTrans" presStyleCnt="0"/>
      <dgm:spPr/>
    </dgm:pt>
    <dgm:pt modelId="{10D0DC9C-9271-4B05-9F8D-B92368C5876D}" type="pres">
      <dgm:prSet presAssocID="{C85D56C1-8EFF-48CA-B44F-BFDB07494AA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E0356B-F0FD-473E-8CFE-D1A179065AF9}" type="pres">
      <dgm:prSet presAssocID="{E51672FE-6101-44D4-9956-BE505B8A1AF7}" presName="sibTrans" presStyleCnt="0"/>
      <dgm:spPr/>
    </dgm:pt>
    <dgm:pt modelId="{9E9FBC36-87F2-4681-96E8-EE1765B2D1AE}" type="pres">
      <dgm:prSet presAssocID="{9F3A7BC3-A894-4CCD-BA60-CE2ED4775DB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27AE89-3FFA-4B49-9DC7-F9143296816D}" type="pres">
      <dgm:prSet presAssocID="{B8C4D657-1DE5-4F8F-8D39-EA2539287401}" presName="sibTrans" presStyleCnt="0"/>
      <dgm:spPr/>
    </dgm:pt>
    <dgm:pt modelId="{CD4EE93E-8064-4861-B732-6D279CC32E09}" type="pres">
      <dgm:prSet presAssocID="{25D5A677-C926-449B-9134-0096EC85E50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15B8CF-97A3-4839-9CD9-59C622AD5581}" type="pres">
      <dgm:prSet presAssocID="{171F8A3D-0C13-47A7-B952-6AFFACCA200F}" presName="sibTrans" presStyleCnt="0"/>
      <dgm:spPr/>
    </dgm:pt>
    <dgm:pt modelId="{75991BC3-9A6C-47AD-BC73-236AB7917033}" type="pres">
      <dgm:prSet presAssocID="{F6FCD7DB-096B-4BE0-A620-F53758D806B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59B97C-7993-46DE-ABDC-711A06A28629}" type="presOf" srcId="{25D5A677-C926-449B-9134-0096EC85E50C}" destId="{CD4EE93E-8064-4861-B732-6D279CC32E09}" srcOrd="0" destOrd="0" presId="urn:microsoft.com/office/officeart/2005/8/layout/default#3"/>
    <dgm:cxn modelId="{1229DE7F-677A-4FE2-ADFF-0DCF45A73203}" type="presOf" srcId="{F6FCD7DB-096B-4BE0-A620-F53758D806B9}" destId="{75991BC3-9A6C-47AD-BC73-236AB7917033}" srcOrd="0" destOrd="0" presId="urn:microsoft.com/office/officeart/2005/8/layout/default#3"/>
    <dgm:cxn modelId="{A887DA2D-16CC-400D-A014-3F5B45902105}" srcId="{BAFE3FBD-24D1-429D-B24B-74FC2C3AC3DB}" destId="{9F3A7BC3-A894-4CCD-BA60-CE2ED4775DB0}" srcOrd="2" destOrd="0" parTransId="{44992915-F487-4BDD-B0DC-E7F6C0210019}" sibTransId="{B8C4D657-1DE5-4F8F-8D39-EA2539287401}"/>
    <dgm:cxn modelId="{0DBD593A-06F8-4CFA-A3B5-7DFE514780D7}" type="presOf" srcId="{C85D56C1-8EFF-48CA-B44F-BFDB07494AAD}" destId="{10D0DC9C-9271-4B05-9F8D-B92368C5876D}" srcOrd="0" destOrd="0" presId="urn:microsoft.com/office/officeart/2005/8/layout/default#3"/>
    <dgm:cxn modelId="{4B48072C-D716-48C2-8247-358A3EB19B88}" srcId="{BAFE3FBD-24D1-429D-B24B-74FC2C3AC3DB}" destId="{F6FCD7DB-096B-4BE0-A620-F53758D806B9}" srcOrd="4" destOrd="0" parTransId="{80856183-CDA9-400A-ADCA-4B5612AE672F}" sibTransId="{924083A6-2A46-4ECA-86BA-13B482D37B75}"/>
    <dgm:cxn modelId="{B8B70223-BB2A-4FA1-9164-B50F8B21E6A1}" type="presOf" srcId="{BAFE3FBD-24D1-429D-B24B-74FC2C3AC3DB}" destId="{23C24C1D-F1DD-4A68-AE98-77CF567DD0E3}" srcOrd="0" destOrd="0" presId="urn:microsoft.com/office/officeart/2005/8/layout/default#3"/>
    <dgm:cxn modelId="{57B8D544-F8C0-49E6-93D7-9CDC426D2275}" type="presOf" srcId="{4F893660-3E4F-4658-A222-3E3B518E9BA5}" destId="{35BB3C0E-49F6-43AD-869B-76E896CA45C5}" srcOrd="0" destOrd="0" presId="urn:microsoft.com/office/officeart/2005/8/layout/default#3"/>
    <dgm:cxn modelId="{62EA7849-9DCD-40AF-8616-4FD0BE422C5C}" srcId="{BAFE3FBD-24D1-429D-B24B-74FC2C3AC3DB}" destId="{25D5A677-C926-449B-9134-0096EC85E50C}" srcOrd="3" destOrd="0" parTransId="{91FD3A34-D6D6-4DEC-8206-B20BF7FD1A89}" sibTransId="{171F8A3D-0C13-47A7-B952-6AFFACCA200F}"/>
    <dgm:cxn modelId="{C96E7B72-BE13-4A84-BB86-3BDCD1ECB80E}" srcId="{BAFE3FBD-24D1-429D-B24B-74FC2C3AC3DB}" destId="{C85D56C1-8EFF-48CA-B44F-BFDB07494AAD}" srcOrd="1" destOrd="0" parTransId="{67230EA1-FC43-47D2-AE2B-68474550CBDD}" sibTransId="{E51672FE-6101-44D4-9956-BE505B8A1AF7}"/>
    <dgm:cxn modelId="{58F7BC7E-9C87-4D98-B8FC-CE7548123AC1}" type="presOf" srcId="{9F3A7BC3-A894-4CCD-BA60-CE2ED4775DB0}" destId="{9E9FBC36-87F2-4681-96E8-EE1765B2D1AE}" srcOrd="0" destOrd="0" presId="urn:microsoft.com/office/officeart/2005/8/layout/default#3"/>
    <dgm:cxn modelId="{D056E50C-5C80-4FC1-9E73-9D3011B637F7}" srcId="{BAFE3FBD-24D1-429D-B24B-74FC2C3AC3DB}" destId="{4F893660-3E4F-4658-A222-3E3B518E9BA5}" srcOrd="0" destOrd="0" parTransId="{F6FCB402-C559-4360-807D-3B20A0A96FDE}" sibTransId="{C64D3929-9ED4-4CB3-8C45-A3AEB4DF8364}"/>
    <dgm:cxn modelId="{D868E4EC-4CE0-4668-9280-65E8D46074A5}" type="presParOf" srcId="{23C24C1D-F1DD-4A68-AE98-77CF567DD0E3}" destId="{35BB3C0E-49F6-43AD-869B-76E896CA45C5}" srcOrd="0" destOrd="0" presId="urn:microsoft.com/office/officeart/2005/8/layout/default#3"/>
    <dgm:cxn modelId="{F1929D31-910C-4FFF-BA62-C2FD9A78FEEF}" type="presParOf" srcId="{23C24C1D-F1DD-4A68-AE98-77CF567DD0E3}" destId="{9C3AB56D-7FA6-449E-9D7D-BAB3677C519F}" srcOrd="1" destOrd="0" presId="urn:microsoft.com/office/officeart/2005/8/layout/default#3"/>
    <dgm:cxn modelId="{5B0BA98F-77D4-4B8C-B81C-9133607B14B4}" type="presParOf" srcId="{23C24C1D-F1DD-4A68-AE98-77CF567DD0E3}" destId="{10D0DC9C-9271-4B05-9F8D-B92368C5876D}" srcOrd="2" destOrd="0" presId="urn:microsoft.com/office/officeart/2005/8/layout/default#3"/>
    <dgm:cxn modelId="{A4B640EA-CA4A-481F-BE05-2A7A6EF75B96}" type="presParOf" srcId="{23C24C1D-F1DD-4A68-AE98-77CF567DD0E3}" destId="{13E0356B-F0FD-473E-8CFE-D1A179065AF9}" srcOrd="3" destOrd="0" presId="urn:microsoft.com/office/officeart/2005/8/layout/default#3"/>
    <dgm:cxn modelId="{760051DB-75BC-4BE6-8C1D-17AA3D89A0DC}" type="presParOf" srcId="{23C24C1D-F1DD-4A68-AE98-77CF567DD0E3}" destId="{9E9FBC36-87F2-4681-96E8-EE1765B2D1AE}" srcOrd="4" destOrd="0" presId="urn:microsoft.com/office/officeart/2005/8/layout/default#3"/>
    <dgm:cxn modelId="{0D47A63C-5D8C-4F9F-A688-34A0332A516E}" type="presParOf" srcId="{23C24C1D-F1DD-4A68-AE98-77CF567DD0E3}" destId="{8627AE89-3FFA-4B49-9DC7-F9143296816D}" srcOrd="5" destOrd="0" presId="urn:microsoft.com/office/officeart/2005/8/layout/default#3"/>
    <dgm:cxn modelId="{77FC5B88-50D7-40CD-B791-1350D0537639}" type="presParOf" srcId="{23C24C1D-F1DD-4A68-AE98-77CF567DD0E3}" destId="{CD4EE93E-8064-4861-B732-6D279CC32E09}" srcOrd="6" destOrd="0" presId="urn:microsoft.com/office/officeart/2005/8/layout/default#3"/>
    <dgm:cxn modelId="{4D28FEAB-B6F9-483C-A224-B9C3F995E82E}" type="presParOf" srcId="{23C24C1D-F1DD-4A68-AE98-77CF567DD0E3}" destId="{4915B8CF-97A3-4839-9CD9-59C622AD5581}" srcOrd="7" destOrd="0" presId="urn:microsoft.com/office/officeart/2005/8/layout/default#3"/>
    <dgm:cxn modelId="{85A0F349-CA63-499F-A469-89775C4E4D1B}" type="presParOf" srcId="{23C24C1D-F1DD-4A68-AE98-77CF567DD0E3}" destId="{75991BC3-9A6C-47AD-BC73-236AB7917033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0C09E6-BE22-4084-93F6-8B922C681A94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AEFF276-CEAC-445C-A751-0F158FBFB12E}">
      <dgm:prSet custT="1"/>
      <dgm:spPr/>
      <dgm:t>
        <a:bodyPr/>
        <a:lstStyle/>
        <a:p>
          <a:pPr rtl="0"/>
          <a:r>
            <a:rPr lang="uk-UA" sz="2800" b="1" i="1" dirty="0" smtClean="0">
              <a:solidFill>
                <a:schemeClr val="tx1"/>
              </a:solidFill>
            </a:rPr>
            <a:t>виклик у нічний і неробочий час </a:t>
          </a:r>
          <a:endParaRPr lang="ru-RU" sz="2800" b="1" i="1" dirty="0">
            <a:solidFill>
              <a:schemeClr val="tx1"/>
            </a:solidFill>
          </a:endParaRPr>
        </a:p>
      </dgm:t>
    </dgm:pt>
    <dgm:pt modelId="{834617EE-AA54-4890-9DD4-A00D5DCCA126}" type="parTrans" cxnId="{1BC77C36-FF8D-41AB-9AFC-52B5B2CB378F}">
      <dgm:prSet/>
      <dgm:spPr/>
      <dgm:t>
        <a:bodyPr/>
        <a:lstStyle/>
        <a:p>
          <a:endParaRPr lang="ru-RU"/>
        </a:p>
      </dgm:t>
    </dgm:pt>
    <dgm:pt modelId="{49F57969-0193-4CC7-BD58-DC273204ED9D}" type="sibTrans" cxnId="{1BC77C36-FF8D-41AB-9AFC-52B5B2CB378F}">
      <dgm:prSet/>
      <dgm:spPr/>
      <dgm:t>
        <a:bodyPr/>
        <a:lstStyle/>
        <a:p>
          <a:endParaRPr lang="ru-RU"/>
        </a:p>
      </dgm:t>
    </dgm:pt>
    <dgm:pt modelId="{A70FEECA-2A0B-4B6D-ABE9-204E87E7F400}">
      <dgm:prSet custT="1"/>
      <dgm:spPr/>
      <dgm:t>
        <a:bodyPr/>
        <a:lstStyle/>
        <a:p>
          <a:pPr algn="l" rtl="0"/>
          <a:r>
            <a:rPr lang="uk-UA" sz="2400" b="1" i="1" dirty="0" smtClean="0">
              <a:solidFill>
                <a:schemeClr val="tx1"/>
              </a:solidFill>
            </a:rPr>
            <a:t>Перебування</a:t>
          </a:r>
        </a:p>
        <a:p>
          <a:pPr algn="ctr" rtl="0"/>
          <a:r>
            <a:rPr lang="uk-UA" sz="2800" b="1" i="1" dirty="0" smtClean="0">
              <a:solidFill>
                <a:schemeClr val="tx1"/>
              </a:solidFill>
            </a:rPr>
            <a:t> у відпустці </a:t>
          </a:r>
          <a:endParaRPr lang="ru-RU" sz="2800" b="1" i="1" dirty="0" smtClean="0">
            <a:solidFill>
              <a:schemeClr val="tx1"/>
            </a:solidFill>
          </a:endParaRPr>
        </a:p>
      </dgm:t>
    </dgm:pt>
    <dgm:pt modelId="{3897FE7B-D6FC-4B11-B842-0CE6DE5B1188}" type="parTrans" cxnId="{30BE7BF1-C193-443E-A8FA-8807FDCAA6E2}">
      <dgm:prSet/>
      <dgm:spPr/>
      <dgm:t>
        <a:bodyPr/>
        <a:lstStyle/>
        <a:p>
          <a:endParaRPr lang="ru-RU"/>
        </a:p>
      </dgm:t>
    </dgm:pt>
    <dgm:pt modelId="{250F25D3-F523-467A-9C9C-596AEF8DD8B3}" type="sibTrans" cxnId="{30BE7BF1-C193-443E-A8FA-8807FDCAA6E2}">
      <dgm:prSet/>
      <dgm:spPr/>
      <dgm:t>
        <a:bodyPr/>
        <a:lstStyle/>
        <a:p>
          <a:endParaRPr lang="ru-RU"/>
        </a:p>
      </dgm:t>
    </dgm:pt>
    <dgm:pt modelId="{0BDE773B-4252-4F7E-8F0F-0D1FE415B52A}">
      <dgm:prSet/>
      <dgm:spPr/>
      <dgm:t>
        <a:bodyPr/>
        <a:lstStyle/>
        <a:p>
          <a:pPr rtl="0"/>
          <a:r>
            <a:rPr lang="uk-UA" b="1" i="0" dirty="0" smtClean="0">
              <a:solidFill>
                <a:schemeClr val="bg1"/>
              </a:solidFill>
            </a:rPr>
            <a:t>Відсутність</a:t>
          </a:r>
          <a:r>
            <a:rPr lang="uk-UA" b="1" i="1" dirty="0" smtClean="0">
              <a:solidFill>
                <a:schemeClr val="bg1"/>
              </a:solidFill>
            </a:rPr>
            <a:t> згоди хворого або його законного представника </a:t>
          </a:r>
          <a:r>
            <a:rPr lang="uk-UA" b="1" i="0" dirty="0" smtClean="0">
              <a:solidFill>
                <a:schemeClr val="bg1"/>
              </a:solidFill>
            </a:rPr>
            <a:t>на медичне втручання </a:t>
          </a:r>
          <a:r>
            <a:rPr lang="uk-UA" b="1" i="1" dirty="0" smtClean="0">
              <a:solidFill>
                <a:schemeClr val="bg1"/>
              </a:solidFill>
            </a:rPr>
            <a:t>у невідкладних випадках, коли існує реальна загроза життю хворого є наявною і таке ін.</a:t>
          </a:r>
          <a:endParaRPr lang="ru-RU" b="1" i="1" dirty="0">
            <a:solidFill>
              <a:schemeClr val="tx1"/>
            </a:solidFill>
          </a:endParaRPr>
        </a:p>
      </dgm:t>
    </dgm:pt>
    <dgm:pt modelId="{134D5720-EFE0-4054-97F3-6D5675794270}" type="parTrans" cxnId="{81D770E3-0C63-4FB0-B013-85DA068EC96D}">
      <dgm:prSet/>
      <dgm:spPr/>
      <dgm:t>
        <a:bodyPr/>
        <a:lstStyle/>
        <a:p>
          <a:endParaRPr lang="ru-RU"/>
        </a:p>
      </dgm:t>
    </dgm:pt>
    <dgm:pt modelId="{31993673-E996-450A-BE12-371D4587F5FA}" type="sibTrans" cxnId="{81D770E3-0C63-4FB0-B013-85DA068EC96D}">
      <dgm:prSet/>
      <dgm:spPr/>
      <dgm:t>
        <a:bodyPr/>
        <a:lstStyle/>
        <a:p>
          <a:endParaRPr lang="ru-RU"/>
        </a:p>
      </dgm:t>
    </dgm:pt>
    <dgm:pt modelId="{6C54AC77-3545-4ACD-92DD-5783D4282127}" type="pres">
      <dgm:prSet presAssocID="{390C09E6-BE22-4084-93F6-8B922C681A9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D51330-ACFC-42C5-BFC3-6F0B6C3F19BF}" type="pres">
      <dgm:prSet presAssocID="{1AEFF276-CEAC-445C-A751-0F158FBFB12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C93A3-E39C-46D5-B368-387A62370D11}" type="pres">
      <dgm:prSet presAssocID="{49F57969-0193-4CC7-BD58-DC273204ED9D}" presName="sibTrans" presStyleCnt="0"/>
      <dgm:spPr/>
    </dgm:pt>
    <dgm:pt modelId="{02207766-2ED4-4D47-9BF5-E6B1EFB96632}" type="pres">
      <dgm:prSet presAssocID="{A70FEECA-2A0B-4B6D-ABE9-204E87E7F400}" presName="node" presStyleLbl="node1" presStyleIdx="1" presStyleCnt="3" custLinFactNeighborX="51000" custLinFactNeighborY="-15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5A300-D67B-4E01-A46A-C1F1A8C91057}" type="pres">
      <dgm:prSet presAssocID="{250F25D3-F523-467A-9C9C-596AEF8DD8B3}" presName="sibTrans" presStyleCnt="0"/>
      <dgm:spPr/>
    </dgm:pt>
    <dgm:pt modelId="{E6216040-B1D1-4F87-80B4-6665954A6D34}" type="pres">
      <dgm:prSet presAssocID="{0BDE773B-4252-4F7E-8F0F-0D1FE415B52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9F1784-947B-424B-8237-A92ECFF2795D}" type="presOf" srcId="{A70FEECA-2A0B-4B6D-ABE9-204E87E7F400}" destId="{02207766-2ED4-4D47-9BF5-E6B1EFB96632}" srcOrd="0" destOrd="0" presId="urn:microsoft.com/office/officeart/2005/8/layout/hList6"/>
    <dgm:cxn modelId="{9DACD5D8-1049-452E-ADF2-11B2BBAC298B}" type="presOf" srcId="{0BDE773B-4252-4F7E-8F0F-0D1FE415B52A}" destId="{E6216040-B1D1-4F87-80B4-6665954A6D34}" srcOrd="0" destOrd="0" presId="urn:microsoft.com/office/officeart/2005/8/layout/hList6"/>
    <dgm:cxn modelId="{1BC77C36-FF8D-41AB-9AFC-52B5B2CB378F}" srcId="{390C09E6-BE22-4084-93F6-8B922C681A94}" destId="{1AEFF276-CEAC-445C-A751-0F158FBFB12E}" srcOrd="0" destOrd="0" parTransId="{834617EE-AA54-4890-9DD4-A00D5DCCA126}" sibTransId="{49F57969-0193-4CC7-BD58-DC273204ED9D}"/>
    <dgm:cxn modelId="{81D770E3-0C63-4FB0-B013-85DA068EC96D}" srcId="{390C09E6-BE22-4084-93F6-8B922C681A94}" destId="{0BDE773B-4252-4F7E-8F0F-0D1FE415B52A}" srcOrd="2" destOrd="0" parTransId="{134D5720-EFE0-4054-97F3-6D5675794270}" sibTransId="{31993673-E996-450A-BE12-371D4587F5FA}"/>
    <dgm:cxn modelId="{5B9AF7B9-D91F-4970-97D1-E556D118ED9C}" type="presOf" srcId="{390C09E6-BE22-4084-93F6-8B922C681A94}" destId="{6C54AC77-3545-4ACD-92DD-5783D4282127}" srcOrd="0" destOrd="0" presId="urn:microsoft.com/office/officeart/2005/8/layout/hList6"/>
    <dgm:cxn modelId="{1DAFC688-0D42-43C3-8EFC-299F6FBF2E52}" type="presOf" srcId="{1AEFF276-CEAC-445C-A751-0F158FBFB12E}" destId="{F3D51330-ACFC-42C5-BFC3-6F0B6C3F19BF}" srcOrd="0" destOrd="0" presId="urn:microsoft.com/office/officeart/2005/8/layout/hList6"/>
    <dgm:cxn modelId="{30BE7BF1-C193-443E-A8FA-8807FDCAA6E2}" srcId="{390C09E6-BE22-4084-93F6-8B922C681A94}" destId="{A70FEECA-2A0B-4B6D-ABE9-204E87E7F400}" srcOrd="1" destOrd="0" parTransId="{3897FE7B-D6FC-4B11-B842-0CE6DE5B1188}" sibTransId="{250F25D3-F523-467A-9C9C-596AEF8DD8B3}"/>
    <dgm:cxn modelId="{BCC36B5F-355B-40CB-921D-94980F4663AF}" type="presParOf" srcId="{6C54AC77-3545-4ACD-92DD-5783D4282127}" destId="{F3D51330-ACFC-42C5-BFC3-6F0B6C3F19BF}" srcOrd="0" destOrd="0" presId="urn:microsoft.com/office/officeart/2005/8/layout/hList6"/>
    <dgm:cxn modelId="{C75A7DA0-D8FC-4143-AE06-64C74ED4A893}" type="presParOf" srcId="{6C54AC77-3545-4ACD-92DD-5783D4282127}" destId="{5B7C93A3-E39C-46D5-B368-387A62370D11}" srcOrd="1" destOrd="0" presId="urn:microsoft.com/office/officeart/2005/8/layout/hList6"/>
    <dgm:cxn modelId="{5229407F-9DF5-4E79-A3F4-5BC06BEEAFC9}" type="presParOf" srcId="{6C54AC77-3545-4ACD-92DD-5783D4282127}" destId="{02207766-2ED4-4D47-9BF5-E6B1EFB96632}" srcOrd="2" destOrd="0" presId="urn:microsoft.com/office/officeart/2005/8/layout/hList6"/>
    <dgm:cxn modelId="{A9512E27-5DF4-4DE1-9610-87DD95D04FCD}" type="presParOf" srcId="{6C54AC77-3545-4ACD-92DD-5783D4282127}" destId="{7CE5A300-D67B-4E01-A46A-C1F1A8C91057}" srcOrd="3" destOrd="0" presId="urn:microsoft.com/office/officeart/2005/8/layout/hList6"/>
    <dgm:cxn modelId="{942E4751-2E9F-48A9-9ECD-6BE943B62610}" type="presParOf" srcId="{6C54AC77-3545-4ACD-92DD-5783D4282127}" destId="{E6216040-B1D1-4F87-80B4-6665954A6D34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7FEFE8-C6C7-4CFC-A670-3463E8BD6F60}" type="doc">
      <dgm:prSet loTypeId="urn:microsoft.com/office/officeart/2005/8/layout/default#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34604CE-38E4-4622-8340-F749D54D33D4}">
      <dgm:prSet custT="1"/>
      <dgm:spPr/>
      <dgm:t>
        <a:bodyPr/>
        <a:lstStyle/>
        <a:p>
          <a:pPr algn="l" rtl="0"/>
          <a:r>
            <a:rPr lang="uk-UA" sz="2000" b="1" i="0" dirty="0" smtClean="0">
              <a:solidFill>
                <a:schemeClr val="tx1"/>
              </a:solidFill>
            </a:rPr>
            <a:t>1) </a:t>
          </a:r>
          <a:r>
            <a:rPr lang="uk-UA" sz="2000" b="1" i="1" dirty="0" smtClean="0">
              <a:solidFill>
                <a:schemeClr val="tx1"/>
              </a:solidFill>
            </a:rPr>
            <a:t>Діянням</a:t>
          </a:r>
          <a:r>
            <a:rPr lang="uk-UA" sz="2000" b="0" i="0" dirty="0" smtClean="0">
              <a:solidFill>
                <a:schemeClr val="tx1"/>
              </a:solidFill>
            </a:rPr>
            <a:t> (дією чи бездіяльністю) </a:t>
          </a:r>
          <a:r>
            <a:rPr lang="uk-UA" sz="2000" b="1" i="0" dirty="0" smtClean="0">
              <a:solidFill>
                <a:schemeClr val="tx1"/>
              </a:solidFill>
            </a:rPr>
            <a:t>– </a:t>
          </a:r>
          <a:r>
            <a:rPr lang="uk-UA" sz="2000" b="0" i="0" dirty="0" smtClean="0">
              <a:solidFill>
                <a:schemeClr val="tx1"/>
              </a:solidFill>
            </a:rPr>
            <a:t>у виді</a:t>
          </a:r>
          <a:r>
            <a:rPr lang="uk-UA" sz="2000" b="1" i="0" dirty="0" smtClean="0">
              <a:solidFill>
                <a:schemeClr val="tx1"/>
              </a:solidFill>
            </a:rPr>
            <a:t> невиконання чи неналежного виконання </a:t>
          </a:r>
          <a:r>
            <a:rPr lang="uk-UA" sz="2000" b="0" i="0" dirty="0" smtClean="0">
              <a:solidFill>
                <a:schemeClr val="tx1"/>
              </a:solidFill>
            </a:rPr>
            <a:t>медичним або фармацевтичним працівником своїх професійних обов’язків, </a:t>
          </a:r>
          <a:r>
            <a:rPr lang="uk-UA" sz="2000" b="1" i="0" dirty="0" smtClean="0">
              <a:solidFill>
                <a:schemeClr val="tx1"/>
              </a:solidFill>
            </a:rPr>
            <a:t>внаслідок недбалого чи несумлінного до них ставлення; </a:t>
          </a:r>
          <a:endParaRPr lang="ru-RU" sz="2000" b="1" i="0" dirty="0">
            <a:solidFill>
              <a:schemeClr val="tx1"/>
            </a:solidFill>
          </a:endParaRPr>
        </a:p>
      </dgm:t>
    </dgm:pt>
    <dgm:pt modelId="{BD7E0E85-FC4D-4D93-A664-69994F70AE3C}" type="parTrans" cxnId="{0C119A75-D38E-4D56-90C9-6E78A3A267F6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50E6429E-B9D9-4213-A8AF-2130B3652C87}" type="sibTrans" cxnId="{0C119A75-D38E-4D56-90C9-6E78A3A267F6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CBE12A17-9083-4F33-9CA6-6A47C87365FA}">
      <dgm:prSet custT="1"/>
      <dgm:spPr/>
      <dgm:t>
        <a:bodyPr/>
        <a:lstStyle/>
        <a:p>
          <a:pPr rtl="0"/>
          <a:r>
            <a:rPr lang="ru-RU" sz="2000" dirty="0" smtClean="0">
              <a:solidFill>
                <a:schemeClr val="tx1"/>
              </a:solidFill>
            </a:rPr>
            <a:t>2</a:t>
          </a:r>
          <a:r>
            <a:rPr lang="ru-RU" sz="2000" b="1" i="1" dirty="0" smtClean="0">
              <a:solidFill>
                <a:schemeClr val="tx1"/>
              </a:solidFill>
            </a:rPr>
            <a:t>) </a:t>
          </a:r>
          <a:r>
            <a:rPr lang="ru-RU" sz="2000" b="1" i="1" dirty="0" err="1" smtClean="0">
              <a:solidFill>
                <a:schemeClr val="tx1"/>
              </a:solidFill>
            </a:rPr>
            <a:t>Заподіянням</a:t>
          </a:r>
          <a:r>
            <a:rPr lang="ru-RU" sz="2000" b="1" i="0" dirty="0" smtClean="0">
              <a:solidFill>
                <a:schemeClr val="tx1"/>
              </a:solidFill>
            </a:rPr>
            <a:t> </a:t>
          </a:r>
          <a:r>
            <a:rPr lang="ru-RU" sz="2000" b="1" i="1" dirty="0" err="1" smtClean="0">
              <a:solidFill>
                <a:schemeClr val="tx1"/>
              </a:solidFill>
            </a:rPr>
            <a:t>шкоди</a:t>
          </a:r>
          <a:r>
            <a:rPr lang="ru-RU" sz="2000" b="1" i="0" dirty="0" smtClean="0">
              <a:solidFill>
                <a:schemeClr val="tx1"/>
              </a:solidFill>
            </a:rPr>
            <a:t> </a:t>
          </a:r>
          <a:r>
            <a:rPr lang="ru-RU" sz="2000" b="0" i="0" dirty="0" smtClean="0">
              <a:solidFill>
                <a:schemeClr val="tx1"/>
              </a:solidFill>
            </a:rPr>
            <a:t>у </a:t>
          </a:r>
          <a:r>
            <a:rPr lang="ru-RU" sz="2000" b="0" i="0" dirty="0" err="1" smtClean="0">
              <a:solidFill>
                <a:schemeClr val="tx1"/>
              </a:solidFill>
            </a:rPr>
            <a:t>вигляді</a:t>
          </a:r>
          <a:r>
            <a:rPr lang="ru-RU" sz="2000" b="0" i="0" dirty="0" smtClean="0">
              <a:solidFill>
                <a:schemeClr val="tx1"/>
              </a:solidFill>
            </a:rPr>
            <a:t> </a:t>
          </a:r>
          <a:r>
            <a:rPr lang="ru-RU" sz="2000" b="1" i="1" dirty="0" smtClean="0">
              <a:solidFill>
                <a:schemeClr val="tx1"/>
              </a:solidFill>
            </a:rPr>
            <a:t>тяжких </a:t>
          </a:r>
          <a:r>
            <a:rPr lang="ru-RU" sz="2000" b="1" i="1" dirty="0" err="1" smtClean="0">
              <a:solidFill>
                <a:schemeClr val="tx1"/>
              </a:solidFill>
            </a:rPr>
            <a:t>наслідків</a:t>
          </a:r>
          <a:r>
            <a:rPr lang="ru-RU" sz="2000" b="1" i="1" dirty="0" smtClean="0">
              <a:solidFill>
                <a:schemeClr val="tx1"/>
              </a:solidFill>
            </a:rPr>
            <a:t> для хворого; </a:t>
          </a:r>
          <a:endParaRPr lang="ru-RU" sz="2000" b="1" i="1" dirty="0">
            <a:solidFill>
              <a:schemeClr val="tx1"/>
            </a:solidFill>
          </a:endParaRPr>
        </a:p>
      </dgm:t>
    </dgm:pt>
    <dgm:pt modelId="{A6900A7F-5734-45A8-8B43-F67AE623626A}" type="parTrans" cxnId="{DA938893-A36B-4854-8B34-56CECF04D9AF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7C4FA74-3DEF-4271-8067-933A249141AE}" type="sibTrans" cxnId="{DA938893-A36B-4854-8B34-56CECF04D9AF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E9BF0D5C-89D0-4C76-BC98-764EA434574A}">
      <dgm:prSet custT="1"/>
      <dgm:spPr/>
      <dgm:t>
        <a:bodyPr/>
        <a:lstStyle/>
        <a:p>
          <a:pPr rtl="0"/>
          <a:r>
            <a:rPr lang="ru-RU" sz="2000" b="1" i="1" dirty="0" smtClean="0">
              <a:solidFill>
                <a:schemeClr val="bg1"/>
              </a:solidFill>
            </a:rPr>
            <a:t>3) </a:t>
          </a:r>
          <a:r>
            <a:rPr lang="ru-RU" sz="2000" b="1" i="1" dirty="0" err="1" smtClean="0">
              <a:solidFill>
                <a:schemeClr val="bg1"/>
              </a:solidFill>
            </a:rPr>
            <a:t>причинним</a:t>
          </a:r>
          <a:r>
            <a:rPr lang="ru-RU" sz="2000" b="1" i="1" dirty="0" smtClean="0">
              <a:solidFill>
                <a:schemeClr val="bg1"/>
              </a:solidFill>
            </a:rPr>
            <a:t> </a:t>
          </a:r>
          <a:r>
            <a:rPr lang="ru-RU" sz="2000" b="1" i="1" dirty="0" err="1" smtClean="0">
              <a:solidFill>
                <a:schemeClr val="bg1"/>
              </a:solidFill>
            </a:rPr>
            <a:t>зв’язком</a:t>
          </a:r>
          <a:r>
            <a:rPr lang="ru-RU" sz="2000" b="1" i="1" dirty="0" smtClean="0">
              <a:solidFill>
                <a:schemeClr val="bg1"/>
              </a:solidFill>
            </a:rPr>
            <a:t> </a:t>
          </a:r>
          <a:r>
            <a:rPr lang="ru-RU" sz="2000" b="1" i="1" dirty="0" err="1" smtClean="0">
              <a:solidFill>
                <a:schemeClr val="bg1"/>
              </a:solidFill>
            </a:rPr>
            <a:t>між</a:t>
          </a:r>
          <a:r>
            <a:rPr lang="ru-RU" sz="2000" b="1" i="1" dirty="0" smtClean="0">
              <a:solidFill>
                <a:schemeClr val="bg1"/>
              </a:solidFill>
            </a:rPr>
            <a:t>  </a:t>
          </a:r>
          <a:r>
            <a:rPr lang="ru-RU" sz="2000" b="1" i="1" dirty="0" err="1" smtClean="0">
              <a:solidFill>
                <a:schemeClr val="bg1"/>
              </a:solidFill>
            </a:rPr>
            <a:t>діянням</a:t>
          </a:r>
          <a:r>
            <a:rPr lang="ru-RU" sz="2000" b="1" i="1" dirty="0" smtClean="0">
              <a:solidFill>
                <a:schemeClr val="bg1"/>
              </a:solidFill>
            </a:rPr>
            <a:t> та </a:t>
          </a:r>
          <a:r>
            <a:rPr lang="ru-RU" sz="2000" b="1" i="1" dirty="0" err="1" smtClean="0">
              <a:solidFill>
                <a:schemeClr val="bg1"/>
              </a:solidFill>
            </a:rPr>
            <a:t>наслідками</a:t>
          </a:r>
          <a:r>
            <a:rPr lang="ru-RU" sz="2000" b="1" i="1" dirty="0" smtClean="0">
              <a:solidFill>
                <a:schemeClr val="bg1"/>
              </a:solidFill>
            </a:rPr>
            <a:t>.</a:t>
          </a:r>
        </a:p>
      </dgm:t>
    </dgm:pt>
    <dgm:pt modelId="{7C2F021A-4B87-4228-B206-30B8F79AC0B1}" type="parTrans" cxnId="{BE7F0210-3D6A-47F4-88DF-C0E2DD43982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33000330-EA10-4715-BA3A-3BA1DCCE8541}" type="sibTrans" cxnId="{BE7F0210-3D6A-47F4-88DF-C0E2DD43982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DB76496-FA05-48DB-991B-15E89035C59C}" type="pres">
      <dgm:prSet presAssocID="{697FEFE8-C6C7-4CFC-A670-3463E8BD6F6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A526AE-0CD8-4AD2-9A99-2CB145925A23}" type="pres">
      <dgm:prSet presAssocID="{834604CE-38E4-4622-8340-F749D54D33D4}" presName="node" presStyleLbl="node1" presStyleIdx="0" presStyleCnt="3" custScaleX="209952" custScaleY="167694" custLinFactNeighborX="-48637" custLinFactNeighborY="304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7BE0E7-D621-4DBE-BB28-B043BB226BA9}" type="pres">
      <dgm:prSet presAssocID="{50E6429E-B9D9-4213-A8AF-2130B3652C87}" presName="sibTrans" presStyleCnt="0"/>
      <dgm:spPr/>
    </dgm:pt>
    <dgm:pt modelId="{8A2C0D9D-9A55-4807-995A-24227F349BFC}" type="pres">
      <dgm:prSet presAssocID="{CBE12A17-9083-4F33-9CA6-6A47C87365FA}" presName="node" presStyleLbl="node1" presStyleIdx="1" presStyleCnt="3" custScaleX="186268" custScaleY="167633" custLinFactNeighborX="65" custLinFactNeighborY="257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EF9B0F-73F8-4E1F-B1DD-0CCDE30313F3}" type="pres">
      <dgm:prSet presAssocID="{B7C4FA74-3DEF-4271-8067-933A249141AE}" presName="sibTrans" presStyleCnt="0"/>
      <dgm:spPr/>
    </dgm:pt>
    <dgm:pt modelId="{033EC6D4-BE38-4E67-A215-FDE0CC8D5F7B}" type="pres">
      <dgm:prSet presAssocID="{E9BF0D5C-89D0-4C76-BC98-764EA434574A}" presName="node" presStyleLbl="node1" presStyleIdx="2" presStyleCnt="3" custScaleX="128001" custScaleY="115788" custLinFactNeighborX="3201" custLinFactNeighborY="44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8C844E-0C19-43CF-9B47-865DB9DC7B2F}" type="presOf" srcId="{CBE12A17-9083-4F33-9CA6-6A47C87365FA}" destId="{8A2C0D9D-9A55-4807-995A-24227F349BFC}" srcOrd="0" destOrd="0" presId="urn:microsoft.com/office/officeart/2005/8/layout/default#4"/>
    <dgm:cxn modelId="{0C119A75-D38E-4D56-90C9-6E78A3A267F6}" srcId="{697FEFE8-C6C7-4CFC-A670-3463E8BD6F60}" destId="{834604CE-38E4-4622-8340-F749D54D33D4}" srcOrd="0" destOrd="0" parTransId="{BD7E0E85-FC4D-4D93-A664-69994F70AE3C}" sibTransId="{50E6429E-B9D9-4213-A8AF-2130B3652C87}"/>
    <dgm:cxn modelId="{C4F13818-C193-4FBF-8DE7-D6C516D4A65B}" type="presOf" srcId="{697FEFE8-C6C7-4CFC-A670-3463E8BD6F60}" destId="{DDB76496-FA05-48DB-991B-15E89035C59C}" srcOrd="0" destOrd="0" presId="urn:microsoft.com/office/officeart/2005/8/layout/default#4"/>
    <dgm:cxn modelId="{584C2CC4-3825-4FB8-A305-AE40F8AFF4CB}" type="presOf" srcId="{834604CE-38E4-4622-8340-F749D54D33D4}" destId="{56A526AE-0CD8-4AD2-9A99-2CB145925A23}" srcOrd="0" destOrd="0" presId="urn:microsoft.com/office/officeart/2005/8/layout/default#4"/>
    <dgm:cxn modelId="{DA938893-A36B-4854-8B34-56CECF04D9AF}" srcId="{697FEFE8-C6C7-4CFC-A670-3463E8BD6F60}" destId="{CBE12A17-9083-4F33-9CA6-6A47C87365FA}" srcOrd="1" destOrd="0" parTransId="{A6900A7F-5734-45A8-8B43-F67AE623626A}" sibTransId="{B7C4FA74-3DEF-4271-8067-933A249141AE}"/>
    <dgm:cxn modelId="{BE7F0210-3D6A-47F4-88DF-C0E2DD439822}" srcId="{697FEFE8-C6C7-4CFC-A670-3463E8BD6F60}" destId="{E9BF0D5C-89D0-4C76-BC98-764EA434574A}" srcOrd="2" destOrd="0" parTransId="{7C2F021A-4B87-4228-B206-30B8F79AC0B1}" sibTransId="{33000330-EA10-4715-BA3A-3BA1DCCE8541}"/>
    <dgm:cxn modelId="{1BF838F6-A666-4D9C-95ED-52FB410CCFE5}" type="presOf" srcId="{E9BF0D5C-89D0-4C76-BC98-764EA434574A}" destId="{033EC6D4-BE38-4E67-A215-FDE0CC8D5F7B}" srcOrd="0" destOrd="0" presId="urn:microsoft.com/office/officeart/2005/8/layout/default#4"/>
    <dgm:cxn modelId="{66884BB6-4A10-406C-93FF-55E2F7A52C08}" type="presParOf" srcId="{DDB76496-FA05-48DB-991B-15E89035C59C}" destId="{56A526AE-0CD8-4AD2-9A99-2CB145925A23}" srcOrd="0" destOrd="0" presId="urn:microsoft.com/office/officeart/2005/8/layout/default#4"/>
    <dgm:cxn modelId="{BDBE8FCB-CAC5-453C-8964-99DEE6A36C25}" type="presParOf" srcId="{DDB76496-FA05-48DB-991B-15E89035C59C}" destId="{D67BE0E7-D621-4DBE-BB28-B043BB226BA9}" srcOrd="1" destOrd="0" presId="urn:microsoft.com/office/officeart/2005/8/layout/default#4"/>
    <dgm:cxn modelId="{CF8364A4-79B8-4F2C-A886-8EEAA93FCE63}" type="presParOf" srcId="{DDB76496-FA05-48DB-991B-15E89035C59C}" destId="{8A2C0D9D-9A55-4807-995A-24227F349BFC}" srcOrd="2" destOrd="0" presId="urn:microsoft.com/office/officeart/2005/8/layout/default#4"/>
    <dgm:cxn modelId="{7E4D4FC2-7B93-4269-AA98-DCD826EC3DB0}" type="presParOf" srcId="{DDB76496-FA05-48DB-991B-15E89035C59C}" destId="{D2EF9B0F-73F8-4E1F-B1DD-0CCDE30313F3}" srcOrd="3" destOrd="0" presId="urn:microsoft.com/office/officeart/2005/8/layout/default#4"/>
    <dgm:cxn modelId="{413D8E3E-679A-4685-A8E0-626CF687727D}" type="presParOf" srcId="{DDB76496-FA05-48DB-991B-15E89035C59C}" destId="{033EC6D4-BE38-4E67-A215-FDE0CC8D5F7B}" srcOrd="4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81A11C-3B06-4696-A59E-114D83DC83CE}" type="doc">
      <dgm:prSet loTypeId="urn:microsoft.com/office/officeart/2005/8/layout/venn1" loCatId="relationship" qsTypeId="urn:microsoft.com/office/officeart/2005/8/quickstyle/3d3" qsCatId="3D" csTypeId="urn:microsoft.com/office/officeart/2005/8/colors/accent1_3" csCatId="accent1"/>
      <dgm:spPr/>
      <dgm:t>
        <a:bodyPr/>
        <a:lstStyle/>
        <a:p>
          <a:endParaRPr lang="ru-RU"/>
        </a:p>
      </dgm:t>
    </dgm:pt>
    <dgm:pt modelId="{DA732C08-3B73-4A13-A951-B1A429DE4E09}">
      <dgm:prSet/>
      <dgm:spPr/>
      <dgm:t>
        <a:bodyPr/>
        <a:lstStyle/>
        <a:p>
          <a:pPr algn="ctr" rtl="0"/>
          <a:r>
            <a:rPr lang="uk-UA" b="1" i="1" dirty="0" smtClean="0">
              <a:solidFill>
                <a:srgbClr val="FF0000"/>
              </a:solidFill>
            </a:rPr>
            <a:t>Невиконання професійних обов’язків </a:t>
          </a:r>
          <a:r>
            <a:rPr lang="uk-UA" dirty="0" smtClean="0"/>
            <a:t>означає, що медичний або фармацевтичний працівник </a:t>
          </a:r>
          <a:r>
            <a:rPr lang="uk-UA" b="1" i="1" dirty="0" smtClean="0"/>
            <a:t>не вчиняє ті дії, які він в силу виконуваної роботи </a:t>
          </a:r>
          <a:r>
            <a:rPr lang="uk-UA" b="1" i="1" dirty="0" smtClean="0">
              <a:solidFill>
                <a:srgbClr val="FF0000"/>
              </a:solidFill>
            </a:rPr>
            <a:t>зобов’язаний був вчинити.</a:t>
          </a:r>
          <a:endParaRPr lang="ru-RU" b="1" i="1" dirty="0">
            <a:solidFill>
              <a:srgbClr val="FF0000"/>
            </a:solidFill>
          </a:endParaRPr>
        </a:p>
      </dgm:t>
    </dgm:pt>
    <dgm:pt modelId="{652436A7-1441-440E-BAC5-4627AF5AA33B}" type="parTrans" cxnId="{E1184916-DF69-49E5-B838-5E26C2C354CA}">
      <dgm:prSet/>
      <dgm:spPr/>
      <dgm:t>
        <a:bodyPr/>
        <a:lstStyle/>
        <a:p>
          <a:pPr algn="ctr"/>
          <a:endParaRPr lang="ru-RU"/>
        </a:p>
      </dgm:t>
    </dgm:pt>
    <dgm:pt modelId="{6D73A025-5AA3-4E5D-BDC0-30AA18CF8969}" type="sibTrans" cxnId="{E1184916-DF69-49E5-B838-5E26C2C354CA}">
      <dgm:prSet/>
      <dgm:spPr/>
      <dgm:t>
        <a:bodyPr/>
        <a:lstStyle/>
        <a:p>
          <a:pPr algn="ctr"/>
          <a:endParaRPr lang="ru-RU"/>
        </a:p>
      </dgm:t>
    </dgm:pt>
    <dgm:pt modelId="{3CAC521B-777D-4502-A242-D50D422B9B97}" type="pres">
      <dgm:prSet presAssocID="{C681A11C-3B06-4696-A59E-114D83DC83C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788F3B-E4EA-4E94-A15E-9D6475CD292D}" type="pres">
      <dgm:prSet presAssocID="{DA732C08-3B73-4A13-A951-B1A429DE4E09}" presName="circ1TxSh" presStyleLbl="vennNode1" presStyleIdx="0" presStyleCnt="1" custLinFactNeighborX="-4313" custLinFactNeighborY="-2414"/>
      <dgm:spPr/>
      <dgm:t>
        <a:bodyPr/>
        <a:lstStyle/>
        <a:p>
          <a:endParaRPr lang="ru-RU"/>
        </a:p>
      </dgm:t>
    </dgm:pt>
  </dgm:ptLst>
  <dgm:cxnLst>
    <dgm:cxn modelId="{07C5F116-ACBA-4162-AEF2-8ED5988301B4}" type="presOf" srcId="{DA732C08-3B73-4A13-A951-B1A429DE4E09}" destId="{93788F3B-E4EA-4E94-A15E-9D6475CD292D}" srcOrd="0" destOrd="0" presId="urn:microsoft.com/office/officeart/2005/8/layout/venn1"/>
    <dgm:cxn modelId="{E1184916-DF69-49E5-B838-5E26C2C354CA}" srcId="{C681A11C-3B06-4696-A59E-114D83DC83CE}" destId="{DA732C08-3B73-4A13-A951-B1A429DE4E09}" srcOrd="0" destOrd="0" parTransId="{652436A7-1441-440E-BAC5-4627AF5AA33B}" sibTransId="{6D73A025-5AA3-4E5D-BDC0-30AA18CF8969}"/>
    <dgm:cxn modelId="{30C535D5-8B22-49DD-A78A-199D96B3F48B}" type="presOf" srcId="{C681A11C-3B06-4696-A59E-114D83DC83CE}" destId="{3CAC521B-777D-4502-A242-D50D422B9B97}" srcOrd="0" destOrd="0" presId="urn:microsoft.com/office/officeart/2005/8/layout/venn1"/>
    <dgm:cxn modelId="{6AAF99D9-D53A-4019-B4B4-9D9B1E4DC264}" type="presParOf" srcId="{3CAC521B-777D-4502-A242-D50D422B9B97}" destId="{93788F3B-E4EA-4E94-A15E-9D6475CD292D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D68CA89-CF80-410C-83F0-86ACEB3B8D7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6A513E6F-8B6F-4C65-8CF7-FAEFC4194FD4}">
      <dgm:prSet custT="1"/>
      <dgm:spPr/>
      <dgm:t>
        <a:bodyPr/>
        <a:lstStyle/>
        <a:p>
          <a:pPr rtl="0"/>
          <a:r>
            <a:rPr lang="uk-UA" sz="2000" dirty="0" smtClean="0">
              <a:solidFill>
                <a:schemeClr val="tx1"/>
              </a:solidFill>
            </a:rPr>
            <a:t>– несвоєчасний або неправильний діагноз захворювання;</a:t>
          </a:r>
          <a:endParaRPr lang="ru-RU" sz="2000" dirty="0">
            <a:solidFill>
              <a:schemeClr val="tx1"/>
            </a:solidFill>
          </a:endParaRPr>
        </a:p>
      </dgm:t>
    </dgm:pt>
    <dgm:pt modelId="{1AB90721-7C0E-4B64-B272-F577DD461F3D}" type="parTrans" cxnId="{2B299D57-2F4B-4DC4-8CB6-BDB95CBE0B84}">
      <dgm:prSet/>
      <dgm:spPr/>
      <dgm:t>
        <a:bodyPr/>
        <a:lstStyle/>
        <a:p>
          <a:endParaRPr lang="ru-RU"/>
        </a:p>
      </dgm:t>
    </dgm:pt>
    <dgm:pt modelId="{F5C4E225-225C-409B-8D84-55F5A0DA19C3}" type="sibTrans" cxnId="{2B299D57-2F4B-4DC4-8CB6-BDB95CBE0B84}">
      <dgm:prSet/>
      <dgm:spPr/>
      <dgm:t>
        <a:bodyPr/>
        <a:lstStyle/>
        <a:p>
          <a:endParaRPr lang="ru-RU"/>
        </a:p>
      </dgm:t>
    </dgm:pt>
    <dgm:pt modelId="{161A398A-0994-4AB4-A83C-A6D05D786482}">
      <dgm:prSet custT="1"/>
      <dgm:spPr/>
      <dgm:t>
        <a:bodyPr/>
        <a:lstStyle/>
        <a:p>
          <a:pPr rtl="0"/>
          <a:r>
            <a:rPr lang="uk-UA" sz="2000" dirty="0" smtClean="0">
              <a:solidFill>
                <a:schemeClr val="tx1"/>
              </a:solidFill>
            </a:rPr>
            <a:t>– залишення хворого без належного медичного догляду;</a:t>
          </a:r>
          <a:endParaRPr lang="ru-RU" sz="2000" dirty="0">
            <a:solidFill>
              <a:schemeClr val="tx1"/>
            </a:solidFill>
          </a:endParaRPr>
        </a:p>
      </dgm:t>
    </dgm:pt>
    <dgm:pt modelId="{C6B37F10-5CD1-418B-A592-24F28FDC6FAD}" type="parTrans" cxnId="{E1E26E21-D32D-43B0-81C3-8190362BD1FF}">
      <dgm:prSet/>
      <dgm:spPr/>
      <dgm:t>
        <a:bodyPr/>
        <a:lstStyle/>
        <a:p>
          <a:endParaRPr lang="ru-RU"/>
        </a:p>
      </dgm:t>
    </dgm:pt>
    <dgm:pt modelId="{A3936FC6-E5C6-4AD3-821A-08ABE287B16F}" type="sibTrans" cxnId="{E1E26E21-D32D-43B0-81C3-8190362BD1FF}">
      <dgm:prSet/>
      <dgm:spPr/>
      <dgm:t>
        <a:bodyPr/>
        <a:lstStyle/>
        <a:p>
          <a:endParaRPr lang="ru-RU"/>
        </a:p>
      </dgm:t>
    </dgm:pt>
    <dgm:pt modelId="{5AEF115F-90D6-4C72-BF12-87252582AB9F}">
      <dgm:prSet custT="1"/>
      <dgm:spPr/>
      <dgm:t>
        <a:bodyPr/>
        <a:lstStyle/>
        <a:p>
          <a:pPr rtl="0"/>
          <a:r>
            <a:rPr lang="uk-UA" sz="2000" dirty="0" smtClean="0">
              <a:solidFill>
                <a:schemeClr val="tx1"/>
              </a:solidFill>
            </a:rPr>
            <a:t>– переливання крові іншої групи;</a:t>
          </a:r>
          <a:endParaRPr lang="ru-RU" sz="2000" dirty="0">
            <a:solidFill>
              <a:schemeClr val="tx1"/>
            </a:solidFill>
          </a:endParaRPr>
        </a:p>
      </dgm:t>
    </dgm:pt>
    <dgm:pt modelId="{0FDDF965-B8F6-4854-AFB3-060C87A67E40}" type="parTrans" cxnId="{70AFC115-3F6E-4230-949D-1479BFB82720}">
      <dgm:prSet/>
      <dgm:spPr/>
      <dgm:t>
        <a:bodyPr/>
        <a:lstStyle/>
        <a:p>
          <a:endParaRPr lang="ru-RU"/>
        </a:p>
      </dgm:t>
    </dgm:pt>
    <dgm:pt modelId="{AABA1BF9-D196-4A48-B319-2BA05F39FAC4}" type="sibTrans" cxnId="{70AFC115-3F6E-4230-949D-1479BFB82720}">
      <dgm:prSet/>
      <dgm:spPr/>
      <dgm:t>
        <a:bodyPr/>
        <a:lstStyle/>
        <a:p>
          <a:endParaRPr lang="ru-RU"/>
        </a:p>
      </dgm:t>
    </dgm:pt>
    <dgm:pt modelId="{470F8E48-1E8B-468D-ACF3-0D96F3C723EA}">
      <dgm:prSet custT="1"/>
      <dgm:spPr/>
      <dgm:t>
        <a:bodyPr/>
        <a:lstStyle/>
        <a:p>
          <a:pPr rtl="0"/>
          <a:r>
            <a:rPr lang="uk-UA" sz="2000" dirty="0" smtClean="0">
              <a:solidFill>
                <a:schemeClr val="bg1"/>
              </a:solidFill>
            </a:rPr>
            <a:t>– залишення сторонніх предметів в організмі хворого під час хірургічної операції;</a:t>
          </a:r>
          <a:endParaRPr lang="ru-RU" sz="2000" dirty="0">
            <a:solidFill>
              <a:schemeClr val="bg1"/>
            </a:solidFill>
          </a:endParaRPr>
        </a:p>
      </dgm:t>
    </dgm:pt>
    <dgm:pt modelId="{73104A03-BFD5-4E18-A87D-6A71C10B5EF2}" type="parTrans" cxnId="{44B00816-2081-4667-B67A-2560EA518DB1}">
      <dgm:prSet/>
      <dgm:spPr/>
      <dgm:t>
        <a:bodyPr/>
        <a:lstStyle/>
        <a:p>
          <a:endParaRPr lang="ru-RU"/>
        </a:p>
      </dgm:t>
    </dgm:pt>
    <dgm:pt modelId="{F7EA1EF4-BE11-49B3-955A-30F2F8B65F58}" type="sibTrans" cxnId="{44B00816-2081-4667-B67A-2560EA518DB1}">
      <dgm:prSet/>
      <dgm:spPr/>
      <dgm:t>
        <a:bodyPr/>
        <a:lstStyle/>
        <a:p>
          <a:endParaRPr lang="ru-RU"/>
        </a:p>
      </dgm:t>
    </dgm:pt>
    <dgm:pt modelId="{74FCD6A2-9005-4CA3-9F04-ADC44A1931C8}">
      <dgm:prSet custT="1"/>
      <dgm:spPr/>
      <dgm:t>
        <a:bodyPr/>
        <a:lstStyle/>
        <a:p>
          <a:pPr rtl="0"/>
          <a:r>
            <a:rPr lang="uk-UA" sz="2000" dirty="0" smtClean="0">
              <a:solidFill>
                <a:schemeClr val="bg1"/>
              </a:solidFill>
            </a:rPr>
            <a:t>– застосування неправильного лікування;</a:t>
          </a:r>
          <a:endParaRPr lang="ru-RU" sz="2000" dirty="0">
            <a:solidFill>
              <a:schemeClr val="bg1"/>
            </a:solidFill>
          </a:endParaRPr>
        </a:p>
      </dgm:t>
    </dgm:pt>
    <dgm:pt modelId="{90857CB4-3C21-4118-A21C-1C5B3DA20345}" type="parTrans" cxnId="{DB656E08-475C-4BD1-8DFE-B2ABE53319D7}">
      <dgm:prSet/>
      <dgm:spPr/>
      <dgm:t>
        <a:bodyPr/>
        <a:lstStyle/>
        <a:p>
          <a:endParaRPr lang="ru-RU"/>
        </a:p>
      </dgm:t>
    </dgm:pt>
    <dgm:pt modelId="{62232F33-4592-49BF-978A-139B5E696DC2}" type="sibTrans" cxnId="{DB656E08-475C-4BD1-8DFE-B2ABE53319D7}">
      <dgm:prSet/>
      <dgm:spPr/>
      <dgm:t>
        <a:bodyPr/>
        <a:lstStyle/>
        <a:p>
          <a:endParaRPr lang="ru-RU"/>
        </a:p>
      </dgm:t>
    </dgm:pt>
    <dgm:pt modelId="{2AE28B02-FD90-461B-ADB2-9535C36CDC81}">
      <dgm:prSet custT="1"/>
      <dgm:spPr/>
      <dgm:t>
        <a:bodyPr/>
        <a:lstStyle/>
        <a:p>
          <a:pPr rtl="0"/>
          <a:r>
            <a:rPr lang="uk-UA" sz="2000" dirty="0" smtClean="0">
              <a:solidFill>
                <a:schemeClr val="bg1"/>
              </a:solidFill>
            </a:rPr>
            <a:t>– недостатній контроль за медичною технікою;</a:t>
          </a:r>
          <a:endParaRPr lang="ru-RU" sz="2000" dirty="0">
            <a:solidFill>
              <a:schemeClr val="bg1"/>
            </a:solidFill>
          </a:endParaRPr>
        </a:p>
      </dgm:t>
    </dgm:pt>
    <dgm:pt modelId="{2589686D-CA64-41F5-B814-232B6982A46A}" type="parTrans" cxnId="{5C13B01E-7670-4263-9258-B10F209E8A88}">
      <dgm:prSet/>
      <dgm:spPr/>
      <dgm:t>
        <a:bodyPr/>
        <a:lstStyle/>
        <a:p>
          <a:endParaRPr lang="ru-RU"/>
        </a:p>
      </dgm:t>
    </dgm:pt>
    <dgm:pt modelId="{A9EB2A09-3C99-4CC1-9C88-D711E6A6D04D}" type="sibTrans" cxnId="{5C13B01E-7670-4263-9258-B10F209E8A88}">
      <dgm:prSet/>
      <dgm:spPr/>
      <dgm:t>
        <a:bodyPr/>
        <a:lstStyle/>
        <a:p>
          <a:endParaRPr lang="ru-RU"/>
        </a:p>
      </dgm:t>
    </dgm:pt>
    <dgm:pt modelId="{504AD0E0-FDD0-4ACB-9EBC-A80E7698970A}">
      <dgm:prSet custT="1"/>
      <dgm:spPr/>
      <dgm:t>
        <a:bodyPr/>
        <a:lstStyle/>
        <a:p>
          <a:pPr rtl="0"/>
          <a:r>
            <a:rPr lang="uk-UA" sz="2000" dirty="0" smtClean="0">
              <a:solidFill>
                <a:schemeClr val="bg1"/>
              </a:solidFill>
            </a:rPr>
            <a:t>– невиконання медсестрою вказівки лікаря щодо застосування до хворого ліків чи процедур тощо. </a:t>
          </a:r>
          <a:endParaRPr lang="ru-RU" sz="2000" dirty="0">
            <a:solidFill>
              <a:schemeClr val="bg1"/>
            </a:solidFill>
          </a:endParaRPr>
        </a:p>
      </dgm:t>
    </dgm:pt>
    <dgm:pt modelId="{F8CC062A-B02B-442D-AB92-8B52CD3188FA}" type="parTrans" cxnId="{CECF3A09-2C87-4F25-A68E-BFD1D3BCF1A6}">
      <dgm:prSet/>
      <dgm:spPr/>
      <dgm:t>
        <a:bodyPr/>
        <a:lstStyle/>
        <a:p>
          <a:endParaRPr lang="ru-RU"/>
        </a:p>
      </dgm:t>
    </dgm:pt>
    <dgm:pt modelId="{8001DD83-8C87-4991-A5FB-2DF4ABA25F01}" type="sibTrans" cxnId="{CECF3A09-2C87-4F25-A68E-BFD1D3BCF1A6}">
      <dgm:prSet/>
      <dgm:spPr/>
      <dgm:t>
        <a:bodyPr/>
        <a:lstStyle/>
        <a:p>
          <a:endParaRPr lang="ru-RU"/>
        </a:p>
      </dgm:t>
    </dgm:pt>
    <dgm:pt modelId="{96DAC794-E747-4481-A42B-35D9D39DF113}" type="pres">
      <dgm:prSet presAssocID="{ED68CA89-CF80-410C-83F0-86ACEB3B8D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CD8CA8-5B12-4D60-B665-B4E3A37AF968}" type="pres">
      <dgm:prSet presAssocID="{6A513E6F-8B6F-4C65-8CF7-FAEFC4194FD4}" presName="parentText" presStyleLbl="node1" presStyleIdx="0" presStyleCnt="7" custLinFactNeighborY="-924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93E95C-86F3-477B-BC44-F81F09A83B79}" type="pres">
      <dgm:prSet presAssocID="{F5C4E225-225C-409B-8D84-55F5A0DA19C3}" presName="spacer" presStyleCnt="0"/>
      <dgm:spPr/>
    </dgm:pt>
    <dgm:pt modelId="{FD22E448-82C5-4F3D-9527-CF9057E3C431}" type="pres">
      <dgm:prSet presAssocID="{161A398A-0994-4AB4-A83C-A6D05D786482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31DD4B-7A85-486A-863C-E2860264800B}" type="pres">
      <dgm:prSet presAssocID="{A3936FC6-E5C6-4AD3-821A-08ABE287B16F}" presName="spacer" presStyleCnt="0"/>
      <dgm:spPr/>
    </dgm:pt>
    <dgm:pt modelId="{A6E1FBDC-EBB3-4CF8-A859-AD2C38D27DE8}" type="pres">
      <dgm:prSet presAssocID="{5AEF115F-90D6-4C72-BF12-87252582AB9F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DF3323-C6E7-4388-AA3D-8543147B8088}" type="pres">
      <dgm:prSet presAssocID="{AABA1BF9-D196-4A48-B319-2BA05F39FAC4}" presName="spacer" presStyleCnt="0"/>
      <dgm:spPr/>
    </dgm:pt>
    <dgm:pt modelId="{B22C60F3-A6D5-4489-86AB-FB09FCD5F9EC}" type="pres">
      <dgm:prSet presAssocID="{470F8E48-1E8B-468D-ACF3-0D96F3C723EA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48ED6-B83A-4875-9EBE-0908C2E7E1FB}" type="pres">
      <dgm:prSet presAssocID="{F7EA1EF4-BE11-49B3-955A-30F2F8B65F58}" presName="spacer" presStyleCnt="0"/>
      <dgm:spPr/>
    </dgm:pt>
    <dgm:pt modelId="{2F13217D-6EC0-44C1-B76B-692ADB1EBB80}" type="pres">
      <dgm:prSet presAssocID="{74FCD6A2-9005-4CA3-9F04-ADC44A1931C8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5F36A-383B-4359-BF3A-93363C2475B7}" type="pres">
      <dgm:prSet presAssocID="{62232F33-4592-49BF-978A-139B5E696DC2}" presName="spacer" presStyleCnt="0"/>
      <dgm:spPr/>
    </dgm:pt>
    <dgm:pt modelId="{FED89322-F15E-47E3-9AB0-17183909E024}" type="pres">
      <dgm:prSet presAssocID="{2AE28B02-FD90-461B-ADB2-9535C36CDC8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FF6342-092C-4B88-979D-C1E9F34C6CCD}" type="pres">
      <dgm:prSet presAssocID="{A9EB2A09-3C99-4CC1-9C88-D711E6A6D04D}" presName="spacer" presStyleCnt="0"/>
      <dgm:spPr/>
    </dgm:pt>
    <dgm:pt modelId="{12A706E5-1E7C-4F5E-9C6A-9010113C4557}" type="pres">
      <dgm:prSet presAssocID="{504AD0E0-FDD0-4ACB-9EBC-A80E7698970A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34784D-A9E0-4AF1-8533-8E54F05CF257}" type="presOf" srcId="{6A513E6F-8B6F-4C65-8CF7-FAEFC4194FD4}" destId="{8ACD8CA8-5B12-4D60-B665-B4E3A37AF968}" srcOrd="0" destOrd="0" presId="urn:microsoft.com/office/officeart/2005/8/layout/vList2"/>
    <dgm:cxn modelId="{5C13B01E-7670-4263-9258-B10F209E8A88}" srcId="{ED68CA89-CF80-410C-83F0-86ACEB3B8D71}" destId="{2AE28B02-FD90-461B-ADB2-9535C36CDC81}" srcOrd="5" destOrd="0" parTransId="{2589686D-CA64-41F5-B814-232B6982A46A}" sibTransId="{A9EB2A09-3C99-4CC1-9C88-D711E6A6D04D}"/>
    <dgm:cxn modelId="{3FD075D8-1E03-4F3B-BDE3-83E24FEB9994}" type="presOf" srcId="{161A398A-0994-4AB4-A83C-A6D05D786482}" destId="{FD22E448-82C5-4F3D-9527-CF9057E3C431}" srcOrd="0" destOrd="0" presId="urn:microsoft.com/office/officeart/2005/8/layout/vList2"/>
    <dgm:cxn modelId="{CECF3A09-2C87-4F25-A68E-BFD1D3BCF1A6}" srcId="{ED68CA89-CF80-410C-83F0-86ACEB3B8D71}" destId="{504AD0E0-FDD0-4ACB-9EBC-A80E7698970A}" srcOrd="6" destOrd="0" parTransId="{F8CC062A-B02B-442D-AB92-8B52CD3188FA}" sibTransId="{8001DD83-8C87-4991-A5FB-2DF4ABA25F01}"/>
    <dgm:cxn modelId="{EBEF8E1A-A8B0-4042-826F-10D3BD00DDF1}" type="presOf" srcId="{74FCD6A2-9005-4CA3-9F04-ADC44A1931C8}" destId="{2F13217D-6EC0-44C1-B76B-692ADB1EBB80}" srcOrd="0" destOrd="0" presId="urn:microsoft.com/office/officeart/2005/8/layout/vList2"/>
    <dgm:cxn modelId="{3235A46D-D350-4FE0-960A-DE6A20185F98}" type="presOf" srcId="{ED68CA89-CF80-410C-83F0-86ACEB3B8D71}" destId="{96DAC794-E747-4481-A42B-35D9D39DF113}" srcOrd="0" destOrd="0" presId="urn:microsoft.com/office/officeart/2005/8/layout/vList2"/>
    <dgm:cxn modelId="{2B299D57-2F4B-4DC4-8CB6-BDB95CBE0B84}" srcId="{ED68CA89-CF80-410C-83F0-86ACEB3B8D71}" destId="{6A513E6F-8B6F-4C65-8CF7-FAEFC4194FD4}" srcOrd="0" destOrd="0" parTransId="{1AB90721-7C0E-4B64-B272-F577DD461F3D}" sibTransId="{F5C4E225-225C-409B-8D84-55F5A0DA19C3}"/>
    <dgm:cxn modelId="{3B50BF58-847C-4E38-8C41-796923E7993D}" type="presOf" srcId="{470F8E48-1E8B-468D-ACF3-0D96F3C723EA}" destId="{B22C60F3-A6D5-4489-86AB-FB09FCD5F9EC}" srcOrd="0" destOrd="0" presId="urn:microsoft.com/office/officeart/2005/8/layout/vList2"/>
    <dgm:cxn modelId="{9436B9FA-43BA-42F7-A01D-1B19FB839BB2}" type="presOf" srcId="{5AEF115F-90D6-4C72-BF12-87252582AB9F}" destId="{A6E1FBDC-EBB3-4CF8-A859-AD2C38D27DE8}" srcOrd="0" destOrd="0" presId="urn:microsoft.com/office/officeart/2005/8/layout/vList2"/>
    <dgm:cxn modelId="{DB656E08-475C-4BD1-8DFE-B2ABE53319D7}" srcId="{ED68CA89-CF80-410C-83F0-86ACEB3B8D71}" destId="{74FCD6A2-9005-4CA3-9F04-ADC44A1931C8}" srcOrd="4" destOrd="0" parTransId="{90857CB4-3C21-4118-A21C-1C5B3DA20345}" sibTransId="{62232F33-4592-49BF-978A-139B5E696DC2}"/>
    <dgm:cxn modelId="{717C168E-072F-47EE-ABEF-03B0BB02EFA0}" type="presOf" srcId="{504AD0E0-FDD0-4ACB-9EBC-A80E7698970A}" destId="{12A706E5-1E7C-4F5E-9C6A-9010113C4557}" srcOrd="0" destOrd="0" presId="urn:microsoft.com/office/officeart/2005/8/layout/vList2"/>
    <dgm:cxn modelId="{E1E26E21-D32D-43B0-81C3-8190362BD1FF}" srcId="{ED68CA89-CF80-410C-83F0-86ACEB3B8D71}" destId="{161A398A-0994-4AB4-A83C-A6D05D786482}" srcOrd="1" destOrd="0" parTransId="{C6B37F10-5CD1-418B-A592-24F28FDC6FAD}" sibTransId="{A3936FC6-E5C6-4AD3-821A-08ABE287B16F}"/>
    <dgm:cxn modelId="{44B00816-2081-4667-B67A-2560EA518DB1}" srcId="{ED68CA89-CF80-410C-83F0-86ACEB3B8D71}" destId="{470F8E48-1E8B-468D-ACF3-0D96F3C723EA}" srcOrd="3" destOrd="0" parTransId="{73104A03-BFD5-4E18-A87D-6A71C10B5EF2}" sibTransId="{F7EA1EF4-BE11-49B3-955A-30F2F8B65F58}"/>
    <dgm:cxn modelId="{F5CE3BAE-76F0-4A72-A335-31947D2B0A17}" type="presOf" srcId="{2AE28B02-FD90-461B-ADB2-9535C36CDC81}" destId="{FED89322-F15E-47E3-9AB0-17183909E024}" srcOrd="0" destOrd="0" presId="urn:microsoft.com/office/officeart/2005/8/layout/vList2"/>
    <dgm:cxn modelId="{70AFC115-3F6E-4230-949D-1479BFB82720}" srcId="{ED68CA89-CF80-410C-83F0-86ACEB3B8D71}" destId="{5AEF115F-90D6-4C72-BF12-87252582AB9F}" srcOrd="2" destOrd="0" parTransId="{0FDDF965-B8F6-4854-AFB3-060C87A67E40}" sibTransId="{AABA1BF9-D196-4A48-B319-2BA05F39FAC4}"/>
    <dgm:cxn modelId="{E92AD1E5-377E-48A1-B24C-EC0C0F07DBA7}" type="presParOf" srcId="{96DAC794-E747-4481-A42B-35D9D39DF113}" destId="{8ACD8CA8-5B12-4D60-B665-B4E3A37AF968}" srcOrd="0" destOrd="0" presId="urn:microsoft.com/office/officeart/2005/8/layout/vList2"/>
    <dgm:cxn modelId="{DEB25B0C-A374-49A4-B2DB-E289A8FD1AD3}" type="presParOf" srcId="{96DAC794-E747-4481-A42B-35D9D39DF113}" destId="{F793E95C-86F3-477B-BC44-F81F09A83B79}" srcOrd="1" destOrd="0" presId="urn:microsoft.com/office/officeart/2005/8/layout/vList2"/>
    <dgm:cxn modelId="{6ACEF0C5-669F-42A0-BAA6-B205DDDD6E12}" type="presParOf" srcId="{96DAC794-E747-4481-A42B-35D9D39DF113}" destId="{FD22E448-82C5-4F3D-9527-CF9057E3C431}" srcOrd="2" destOrd="0" presId="urn:microsoft.com/office/officeart/2005/8/layout/vList2"/>
    <dgm:cxn modelId="{CDDDBBC4-76F2-4BE0-AA12-244BF4E2A475}" type="presParOf" srcId="{96DAC794-E747-4481-A42B-35D9D39DF113}" destId="{3531DD4B-7A85-486A-863C-E2860264800B}" srcOrd="3" destOrd="0" presId="urn:microsoft.com/office/officeart/2005/8/layout/vList2"/>
    <dgm:cxn modelId="{08D101F8-16B9-4B32-862F-694AF184860C}" type="presParOf" srcId="{96DAC794-E747-4481-A42B-35D9D39DF113}" destId="{A6E1FBDC-EBB3-4CF8-A859-AD2C38D27DE8}" srcOrd="4" destOrd="0" presId="urn:microsoft.com/office/officeart/2005/8/layout/vList2"/>
    <dgm:cxn modelId="{01F8B2A7-4FDE-47D0-B39C-71AAEF33C0F9}" type="presParOf" srcId="{96DAC794-E747-4481-A42B-35D9D39DF113}" destId="{A8DF3323-C6E7-4388-AA3D-8543147B8088}" srcOrd="5" destOrd="0" presId="urn:microsoft.com/office/officeart/2005/8/layout/vList2"/>
    <dgm:cxn modelId="{6B0A07F6-1528-41D6-A8FB-A6ADBE9FFAB4}" type="presParOf" srcId="{96DAC794-E747-4481-A42B-35D9D39DF113}" destId="{B22C60F3-A6D5-4489-86AB-FB09FCD5F9EC}" srcOrd="6" destOrd="0" presId="urn:microsoft.com/office/officeart/2005/8/layout/vList2"/>
    <dgm:cxn modelId="{14263DD7-B37C-49C0-9996-54A70A749285}" type="presParOf" srcId="{96DAC794-E747-4481-A42B-35D9D39DF113}" destId="{0A648ED6-B83A-4875-9EBE-0908C2E7E1FB}" srcOrd="7" destOrd="0" presId="urn:microsoft.com/office/officeart/2005/8/layout/vList2"/>
    <dgm:cxn modelId="{7A940BEF-0549-47A7-AD93-0D4B865D590D}" type="presParOf" srcId="{96DAC794-E747-4481-A42B-35D9D39DF113}" destId="{2F13217D-6EC0-44C1-B76B-692ADB1EBB80}" srcOrd="8" destOrd="0" presId="urn:microsoft.com/office/officeart/2005/8/layout/vList2"/>
    <dgm:cxn modelId="{ABB79F87-A7A5-47A1-98AF-566AAFA323A2}" type="presParOf" srcId="{96DAC794-E747-4481-A42B-35D9D39DF113}" destId="{DC55F36A-383B-4359-BF3A-93363C2475B7}" srcOrd="9" destOrd="0" presId="urn:microsoft.com/office/officeart/2005/8/layout/vList2"/>
    <dgm:cxn modelId="{09A65FC5-950F-4B38-8A94-2F220EFCB9BB}" type="presParOf" srcId="{96DAC794-E747-4481-A42B-35D9D39DF113}" destId="{FED89322-F15E-47E3-9AB0-17183909E024}" srcOrd="10" destOrd="0" presId="urn:microsoft.com/office/officeart/2005/8/layout/vList2"/>
    <dgm:cxn modelId="{CD32FCC7-6CC3-431C-85EC-D5C275E4826C}" type="presParOf" srcId="{96DAC794-E747-4481-A42B-35D9D39DF113}" destId="{BDFF6342-092C-4B88-979D-C1E9F34C6CCD}" srcOrd="11" destOrd="0" presId="urn:microsoft.com/office/officeart/2005/8/layout/vList2"/>
    <dgm:cxn modelId="{89E8079F-B7CE-44B2-BD02-43AD406F3415}" type="presParOf" srcId="{96DAC794-E747-4481-A42B-35D9D39DF113}" destId="{12A706E5-1E7C-4F5E-9C6A-9010113C455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3531E6D-0378-4A40-8E97-ECF5F0B9743E}" type="doc">
      <dgm:prSet loTypeId="urn:microsoft.com/office/officeart/2005/8/layout/pyramid2" loCatId="pyramid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3A7A7AE-3D46-4FF0-9D64-FE7F35085671}">
      <dgm:prSet custT="1"/>
      <dgm:spPr/>
      <dgm:t>
        <a:bodyPr/>
        <a:lstStyle/>
        <a:p>
          <a:pPr rtl="0"/>
          <a:r>
            <a:rPr lang="uk-UA" sz="2000" dirty="0" smtClean="0"/>
            <a:t>Якщо тяжкі наслідки для хворого </a:t>
          </a:r>
          <a:r>
            <a:rPr lang="uk-UA" sz="2000" b="1" i="1" u="sng" dirty="0" smtClean="0">
              <a:solidFill>
                <a:srgbClr val="FF0000"/>
              </a:solidFill>
            </a:rPr>
            <a:t>не пов’язані з невиконанням чи неналежним виконанням </a:t>
          </a:r>
          <a:r>
            <a:rPr lang="uk-UA" sz="2000" dirty="0" smtClean="0"/>
            <a:t>медичним (фармацевтичним) працівником своїх професійних обов’язків, </a:t>
          </a:r>
          <a:r>
            <a:rPr lang="uk-UA" sz="2000" i="1" dirty="0" smtClean="0"/>
            <a:t>а </a:t>
          </a:r>
          <a:r>
            <a:rPr lang="uk-UA" sz="2000" b="1" i="1" dirty="0" smtClean="0">
              <a:solidFill>
                <a:srgbClr val="FF0000"/>
              </a:solidFill>
            </a:rPr>
            <a:t>настали внаслідок інших обставин</a:t>
          </a:r>
          <a:r>
            <a:rPr lang="uk-UA" sz="2000" dirty="0" smtClean="0"/>
            <a:t>, наприклад, запізнілого звернення за медичною допомогою або в результаті від сутності на даний час науково обґрунтованих методів лікування тієї чи іншої хвороби тощо, відповідальність за ст. 140 КК </a:t>
          </a:r>
          <a:r>
            <a:rPr lang="uk-UA" sz="2000" b="1" i="1" dirty="0" smtClean="0">
              <a:solidFill>
                <a:srgbClr val="FF0000"/>
              </a:solidFill>
            </a:rPr>
            <a:t>виключається.</a:t>
          </a:r>
          <a:endParaRPr lang="ru-RU" sz="2000" b="1" dirty="0">
            <a:solidFill>
              <a:srgbClr val="FF0000"/>
            </a:solidFill>
          </a:endParaRPr>
        </a:p>
      </dgm:t>
    </dgm:pt>
    <dgm:pt modelId="{A4C354A4-CDCF-4D80-BBDD-2F62A89A367E}" type="parTrans" cxnId="{3C3810B8-3C12-4615-9594-40E12B29FD83}">
      <dgm:prSet/>
      <dgm:spPr/>
      <dgm:t>
        <a:bodyPr/>
        <a:lstStyle/>
        <a:p>
          <a:endParaRPr lang="ru-RU"/>
        </a:p>
      </dgm:t>
    </dgm:pt>
    <dgm:pt modelId="{3BDFFD3C-5C7E-4835-9723-4EEBE0BBEC2E}" type="sibTrans" cxnId="{3C3810B8-3C12-4615-9594-40E12B29FD83}">
      <dgm:prSet/>
      <dgm:spPr/>
      <dgm:t>
        <a:bodyPr/>
        <a:lstStyle/>
        <a:p>
          <a:endParaRPr lang="ru-RU"/>
        </a:p>
      </dgm:t>
    </dgm:pt>
    <dgm:pt modelId="{8EF11528-4465-4374-AB57-6A357EF5AC03}">
      <dgm:prSet custT="1"/>
      <dgm:spPr/>
      <dgm:t>
        <a:bodyPr/>
        <a:lstStyle/>
        <a:p>
          <a:pPr rtl="0"/>
          <a:r>
            <a:rPr lang="uk-UA" sz="2000" dirty="0" smtClean="0"/>
            <a:t>Те саме стосується і випадків </a:t>
          </a:r>
          <a:r>
            <a:rPr lang="uk-UA" sz="2000" b="1" i="1" dirty="0" smtClean="0">
              <a:solidFill>
                <a:srgbClr val="FF0000"/>
              </a:solidFill>
            </a:rPr>
            <a:t>відмови</a:t>
          </a:r>
          <a:r>
            <a:rPr lang="uk-UA" sz="2000" dirty="0" smtClean="0">
              <a:solidFill>
                <a:srgbClr val="FF0000"/>
              </a:solidFill>
            </a:rPr>
            <a:t> </a:t>
          </a:r>
          <a:r>
            <a:rPr lang="uk-UA" sz="2000" dirty="0" smtClean="0"/>
            <a:t>пацієнта від медичних приписів, порушення пацієнтом встановленого для нього режиму, а також випадків, коли тяжкі наслідки для хворого стали результатом недостатніх навичок, досвіду і кваліфікації медичного або фармацевтичного працівника або настали внаслідок інших обставин, </a:t>
          </a:r>
          <a:r>
            <a:rPr lang="uk-UA" sz="2000" b="1" i="1" u="sng" dirty="0" smtClean="0">
              <a:solidFill>
                <a:srgbClr val="FF0000"/>
              </a:solidFill>
            </a:rPr>
            <a:t>які не залежали від нього</a:t>
          </a:r>
          <a:r>
            <a:rPr lang="uk-UA" sz="2000" dirty="0" smtClean="0"/>
            <a:t>, </a:t>
          </a:r>
          <a:r>
            <a:rPr lang="uk-UA" sz="2000" b="1" i="1" u="sng" dirty="0" smtClean="0">
              <a:solidFill>
                <a:srgbClr val="FF0000"/>
              </a:solidFill>
            </a:rPr>
            <a:t>однак перешкодили</a:t>
          </a:r>
          <a:r>
            <a:rPr lang="uk-UA" sz="2000" dirty="0" smtClean="0"/>
            <a:t> йому виконати професійні обов’язки </a:t>
          </a:r>
          <a:r>
            <a:rPr lang="uk-UA" sz="2000" b="1" i="1" u="sng" dirty="0" smtClean="0">
              <a:solidFill>
                <a:srgbClr val="FF0000"/>
              </a:solidFill>
            </a:rPr>
            <a:t>у повному обсязі </a:t>
          </a:r>
          <a:r>
            <a:rPr lang="uk-UA" sz="2000" b="1" i="0" u="none" dirty="0" smtClean="0"/>
            <a:t>і </a:t>
          </a:r>
          <a:r>
            <a:rPr lang="uk-UA" sz="2000" b="1" i="1" u="sng" dirty="0" smtClean="0">
              <a:solidFill>
                <a:srgbClr val="FF0000"/>
              </a:solidFill>
            </a:rPr>
            <a:t>з належною якістю.</a:t>
          </a:r>
          <a:endParaRPr lang="ru-RU" sz="2000" b="1" i="1" u="sng" dirty="0">
            <a:solidFill>
              <a:srgbClr val="FF0000"/>
            </a:solidFill>
          </a:endParaRPr>
        </a:p>
      </dgm:t>
    </dgm:pt>
    <dgm:pt modelId="{646F9503-D016-4316-A805-2573E2224AC9}" type="parTrans" cxnId="{3E1B5F18-8F94-4B5C-AF57-5649BBD66DF8}">
      <dgm:prSet/>
      <dgm:spPr/>
      <dgm:t>
        <a:bodyPr/>
        <a:lstStyle/>
        <a:p>
          <a:endParaRPr lang="ru-RU"/>
        </a:p>
      </dgm:t>
    </dgm:pt>
    <dgm:pt modelId="{36B02915-5464-428D-B541-5B76B0960778}" type="sibTrans" cxnId="{3E1B5F18-8F94-4B5C-AF57-5649BBD66DF8}">
      <dgm:prSet/>
      <dgm:spPr/>
      <dgm:t>
        <a:bodyPr/>
        <a:lstStyle/>
        <a:p>
          <a:endParaRPr lang="ru-RU"/>
        </a:p>
      </dgm:t>
    </dgm:pt>
    <dgm:pt modelId="{631F16C4-65DB-44EC-97B1-526985DFF022}" type="pres">
      <dgm:prSet presAssocID="{13531E6D-0378-4A40-8E97-ECF5F0B9743E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394D398-CE44-4326-8E3E-2A39D9484729}" type="pres">
      <dgm:prSet presAssocID="{13531E6D-0378-4A40-8E97-ECF5F0B9743E}" presName="pyramid" presStyleLbl="node1" presStyleIdx="0" presStyleCnt="1" custLinFactNeighborX="0"/>
      <dgm:spPr/>
    </dgm:pt>
    <dgm:pt modelId="{EAC4C8F2-B85C-421C-9089-10420DEE087A}" type="pres">
      <dgm:prSet presAssocID="{13531E6D-0378-4A40-8E97-ECF5F0B9743E}" presName="theList" presStyleCnt="0"/>
      <dgm:spPr/>
    </dgm:pt>
    <dgm:pt modelId="{F860B4B0-7F4A-4B26-A35F-20AF8C192631}" type="pres">
      <dgm:prSet presAssocID="{63A7A7AE-3D46-4FF0-9D64-FE7F35085671}" presName="aNode" presStyleLbl="fgAcc1" presStyleIdx="0" presStyleCnt="2" custScaleX="187501" custScaleY="135165" custLinFactNeighborX="-5369" custLinFactNeighborY="560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669EF-DCDC-40E5-ABBF-3E22D080B123}" type="pres">
      <dgm:prSet presAssocID="{63A7A7AE-3D46-4FF0-9D64-FE7F35085671}" presName="aSpace" presStyleCnt="0"/>
      <dgm:spPr/>
    </dgm:pt>
    <dgm:pt modelId="{20FC40CA-DE40-43EC-8B6C-2044AEE55FC5}" type="pres">
      <dgm:prSet presAssocID="{8EF11528-4465-4374-AB57-6A357EF5AC03}" presName="aNode" presStyleLbl="fgAcc1" presStyleIdx="1" presStyleCnt="2" custScaleX="182213" custScaleY="150015" custLinFactY="2152" custLinFactNeighborX="-961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42A10E-EE52-48AD-BA5C-D38B2BE2C2FB}" type="pres">
      <dgm:prSet presAssocID="{8EF11528-4465-4374-AB57-6A357EF5AC03}" presName="aSpace" presStyleCnt="0"/>
      <dgm:spPr/>
    </dgm:pt>
  </dgm:ptLst>
  <dgm:cxnLst>
    <dgm:cxn modelId="{52AB9742-9343-4DA1-A001-7F9BC6CDB8B3}" type="presOf" srcId="{8EF11528-4465-4374-AB57-6A357EF5AC03}" destId="{20FC40CA-DE40-43EC-8B6C-2044AEE55FC5}" srcOrd="0" destOrd="0" presId="urn:microsoft.com/office/officeart/2005/8/layout/pyramid2"/>
    <dgm:cxn modelId="{60518C43-69FB-4E3A-9667-542D91BF03A3}" type="presOf" srcId="{13531E6D-0378-4A40-8E97-ECF5F0B9743E}" destId="{631F16C4-65DB-44EC-97B1-526985DFF022}" srcOrd="0" destOrd="0" presId="urn:microsoft.com/office/officeart/2005/8/layout/pyramid2"/>
    <dgm:cxn modelId="{3C3810B8-3C12-4615-9594-40E12B29FD83}" srcId="{13531E6D-0378-4A40-8E97-ECF5F0B9743E}" destId="{63A7A7AE-3D46-4FF0-9D64-FE7F35085671}" srcOrd="0" destOrd="0" parTransId="{A4C354A4-CDCF-4D80-BBDD-2F62A89A367E}" sibTransId="{3BDFFD3C-5C7E-4835-9723-4EEBE0BBEC2E}"/>
    <dgm:cxn modelId="{3E1B5F18-8F94-4B5C-AF57-5649BBD66DF8}" srcId="{13531E6D-0378-4A40-8E97-ECF5F0B9743E}" destId="{8EF11528-4465-4374-AB57-6A357EF5AC03}" srcOrd="1" destOrd="0" parTransId="{646F9503-D016-4316-A805-2573E2224AC9}" sibTransId="{36B02915-5464-428D-B541-5B76B0960778}"/>
    <dgm:cxn modelId="{5461A531-8E14-4177-A142-0E089EF4C234}" type="presOf" srcId="{63A7A7AE-3D46-4FF0-9D64-FE7F35085671}" destId="{F860B4B0-7F4A-4B26-A35F-20AF8C192631}" srcOrd="0" destOrd="0" presId="urn:microsoft.com/office/officeart/2005/8/layout/pyramid2"/>
    <dgm:cxn modelId="{F8CF235E-D86D-4B4D-8046-BFE512F53EE0}" type="presParOf" srcId="{631F16C4-65DB-44EC-97B1-526985DFF022}" destId="{8394D398-CE44-4326-8E3E-2A39D9484729}" srcOrd="0" destOrd="0" presId="urn:microsoft.com/office/officeart/2005/8/layout/pyramid2"/>
    <dgm:cxn modelId="{C4761FCA-D4B4-4063-9D39-53C988FB8C65}" type="presParOf" srcId="{631F16C4-65DB-44EC-97B1-526985DFF022}" destId="{EAC4C8F2-B85C-421C-9089-10420DEE087A}" srcOrd="1" destOrd="0" presId="urn:microsoft.com/office/officeart/2005/8/layout/pyramid2"/>
    <dgm:cxn modelId="{DC0748CD-F5B8-47AD-B8CF-F142A08E772B}" type="presParOf" srcId="{EAC4C8F2-B85C-421C-9089-10420DEE087A}" destId="{F860B4B0-7F4A-4B26-A35F-20AF8C192631}" srcOrd="0" destOrd="0" presId="urn:microsoft.com/office/officeart/2005/8/layout/pyramid2"/>
    <dgm:cxn modelId="{DE2D80F7-EA40-4A24-BA7B-D8ECCF176DE7}" type="presParOf" srcId="{EAC4C8F2-B85C-421C-9089-10420DEE087A}" destId="{4EB669EF-DCDC-40E5-ABBF-3E22D080B123}" srcOrd="1" destOrd="0" presId="urn:microsoft.com/office/officeart/2005/8/layout/pyramid2"/>
    <dgm:cxn modelId="{220BDB1C-DCCE-425A-A757-865E545C2180}" type="presParOf" srcId="{EAC4C8F2-B85C-421C-9089-10420DEE087A}" destId="{20FC40CA-DE40-43EC-8B6C-2044AEE55FC5}" srcOrd="2" destOrd="0" presId="urn:microsoft.com/office/officeart/2005/8/layout/pyramid2"/>
    <dgm:cxn modelId="{F2FB5B29-9AAF-4745-A667-6628B06AD9DF}" type="presParOf" srcId="{EAC4C8F2-B85C-421C-9089-10420DEE087A}" destId="{8342A10E-EE52-48AD-BA5C-D38B2BE2C2FB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25E7E8-A0B4-4246-8F51-E626252F22AA}" type="doc">
      <dgm:prSet loTypeId="urn:microsoft.com/office/officeart/2005/8/layout/venn1" loCatId="relationship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3D80E24-AAA9-4A7E-B0BB-04FC9640A3F5}">
      <dgm:prSet custT="1"/>
      <dgm:spPr/>
      <dgm:t>
        <a:bodyPr/>
        <a:lstStyle/>
        <a:p>
          <a:pPr rtl="0"/>
          <a:r>
            <a:rPr lang="uk-UA" sz="28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Суб’єкт </a:t>
          </a:r>
          <a:r>
            <a:rPr lang="uk-UA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2800" b="1" i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спеціальний</a:t>
          </a:r>
          <a:r>
            <a:rPr lang="uk-UA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uk-UA" sz="2400" dirty="0" smtClean="0">
              <a:effectLst/>
            </a:rPr>
            <a:t>лише </a:t>
          </a:r>
          <a:r>
            <a:rPr lang="uk-UA" sz="2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медичні</a:t>
          </a:r>
          <a:r>
            <a:rPr lang="uk-UA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або </a:t>
          </a:r>
          <a:r>
            <a:rPr lang="uk-UA" sz="2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фармацевтичні працівники</a:t>
          </a:r>
          <a:r>
            <a:rPr lang="uk-UA" sz="2400" dirty="0" smtClean="0">
              <a:effectLst/>
            </a:rPr>
            <a:t>, у тому числі й ті, хто займається </a:t>
          </a:r>
          <a:r>
            <a:rPr lang="uk-UA" sz="2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приватною медичною чи фармацевтичною практикою</a:t>
          </a:r>
          <a:r>
            <a:rPr lang="uk-UA" sz="2400" b="1" i="1" dirty="0" smtClean="0">
              <a:solidFill>
                <a:srgbClr val="FF0000"/>
              </a:solidFill>
              <a:effectLst/>
            </a:rPr>
            <a:t>. </a:t>
          </a:r>
          <a:endParaRPr lang="ru-RU" sz="2400" b="1" i="1" dirty="0">
            <a:solidFill>
              <a:srgbClr val="FF0000"/>
            </a:solidFill>
            <a:effectLst/>
          </a:endParaRPr>
        </a:p>
      </dgm:t>
    </dgm:pt>
    <dgm:pt modelId="{F312D692-A253-484F-9EDC-71549D62FDDC}" type="parTrans" cxnId="{BE4D006E-3909-4E43-A610-0FEC242F184F}">
      <dgm:prSet/>
      <dgm:spPr/>
      <dgm:t>
        <a:bodyPr/>
        <a:lstStyle/>
        <a:p>
          <a:endParaRPr lang="ru-RU"/>
        </a:p>
      </dgm:t>
    </dgm:pt>
    <dgm:pt modelId="{4A56B220-C54D-4ACA-8323-B556E661943D}" type="sibTrans" cxnId="{BE4D006E-3909-4E43-A610-0FEC242F184F}">
      <dgm:prSet/>
      <dgm:spPr/>
      <dgm:t>
        <a:bodyPr/>
        <a:lstStyle/>
        <a:p>
          <a:endParaRPr lang="ru-RU"/>
        </a:p>
      </dgm:t>
    </dgm:pt>
    <dgm:pt modelId="{90B974DD-E29B-4D4E-A6A0-B3D4EA2DEA17}">
      <dgm:prSet custT="1"/>
      <dgm:spPr/>
      <dgm:t>
        <a:bodyPr/>
        <a:lstStyle/>
        <a:p>
          <a:pPr rtl="0"/>
          <a:r>
            <a:rPr lang="uk-UA" sz="2800" b="1" i="1" dirty="0" smtClean="0">
              <a:solidFill>
                <a:srgbClr val="FF0000"/>
              </a:solidFill>
            </a:rPr>
            <a:t>Суб’єктивна сторона</a:t>
          </a:r>
          <a:r>
            <a:rPr lang="uk-UA" sz="2800" b="1" dirty="0" smtClean="0">
              <a:solidFill>
                <a:srgbClr val="FF0000"/>
              </a:solidFill>
            </a:rPr>
            <a:t> </a:t>
          </a:r>
          <a:r>
            <a:rPr lang="uk-UA" sz="2200" dirty="0" smtClean="0"/>
            <a:t> характеризується </a:t>
          </a:r>
          <a:r>
            <a:rPr lang="uk-UA" sz="2800" b="1" i="1" u="sng" dirty="0" smtClean="0">
              <a:solidFill>
                <a:srgbClr val="FF0000"/>
              </a:solidFill>
            </a:rPr>
            <a:t>необережною формою</a:t>
          </a:r>
          <a:r>
            <a:rPr lang="uk-UA" sz="2800" b="1" u="sng" dirty="0" smtClean="0">
              <a:solidFill>
                <a:srgbClr val="FF0000"/>
              </a:solidFill>
            </a:rPr>
            <a:t> </a:t>
          </a:r>
          <a:r>
            <a:rPr lang="uk-UA" sz="2800" b="1" i="1" u="sng" dirty="0" smtClean="0">
              <a:solidFill>
                <a:srgbClr val="FF0000"/>
              </a:solidFill>
            </a:rPr>
            <a:t>вини</a:t>
          </a:r>
          <a:r>
            <a:rPr lang="uk-UA" sz="2800" b="1" u="sng" dirty="0" smtClean="0">
              <a:solidFill>
                <a:srgbClr val="FF0000"/>
              </a:solidFill>
            </a:rPr>
            <a:t> </a:t>
          </a:r>
          <a:r>
            <a:rPr lang="uk-UA" sz="2200" dirty="0" smtClean="0"/>
            <a:t>(самовпевненість або  недбалість) Злочин є </a:t>
          </a:r>
          <a:r>
            <a:rPr lang="uk-UA" sz="2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закінченим з моменту настання тяжких наслідків для хворого</a:t>
          </a:r>
          <a:r>
            <a:rPr lang="uk-UA" sz="2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  <a:endParaRPr lang="ru-RU" sz="2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840898-91B9-4874-9894-25055F0137DB}" type="parTrans" cxnId="{448DF5DE-C68A-42BD-B48B-F804F2523715}">
      <dgm:prSet/>
      <dgm:spPr/>
      <dgm:t>
        <a:bodyPr/>
        <a:lstStyle/>
        <a:p>
          <a:endParaRPr lang="ru-RU"/>
        </a:p>
      </dgm:t>
    </dgm:pt>
    <dgm:pt modelId="{D6BD46ED-D5DD-452C-BE6C-3CEF311896B4}" type="sibTrans" cxnId="{448DF5DE-C68A-42BD-B48B-F804F2523715}">
      <dgm:prSet/>
      <dgm:spPr/>
      <dgm:t>
        <a:bodyPr/>
        <a:lstStyle/>
        <a:p>
          <a:endParaRPr lang="ru-RU"/>
        </a:p>
      </dgm:t>
    </dgm:pt>
    <dgm:pt modelId="{B19258D5-9E4E-4D05-98C8-7819524A3174}" type="pres">
      <dgm:prSet presAssocID="{C425E7E8-A0B4-4246-8F51-E626252F22A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EDEF76-7577-4419-A2C2-254C13D31063}" type="pres">
      <dgm:prSet presAssocID="{A3D80E24-AAA9-4A7E-B0BB-04FC9640A3F5}" presName="circ1" presStyleLbl="vennNode1" presStyleIdx="0" presStyleCnt="2" custLinFactNeighborX="-1936" custLinFactNeighborY="361"/>
      <dgm:spPr/>
      <dgm:t>
        <a:bodyPr/>
        <a:lstStyle/>
        <a:p>
          <a:endParaRPr lang="ru-RU"/>
        </a:p>
      </dgm:t>
    </dgm:pt>
    <dgm:pt modelId="{7314A3EB-11F2-45CA-AE22-4DDA914C08BE}" type="pres">
      <dgm:prSet presAssocID="{A3D80E24-AAA9-4A7E-B0BB-04FC9640A3F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D0942C-4D01-4C6E-A5E8-17C3B9B27EDB}" type="pres">
      <dgm:prSet presAssocID="{90B974DD-E29B-4D4E-A6A0-B3D4EA2DEA17}" presName="circ2" presStyleLbl="vennNode1" presStyleIdx="1" presStyleCnt="2"/>
      <dgm:spPr/>
      <dgm:t>
        <a:bodyPr/>
        <a:lstStyle/>
        <a:p>
          <a:endParaRPr lang="ru-RU"/>
        </a:p>
      </dgm:t>
    </dgm:pt>
    <dgm:pt modelId="{446991C6-613B-41F0-BB90-C87A0331482C}" type="pres">
      <dgm:prSet presAssocID="{90B974DD-E29B-4D4E-A6A0-B3D4EA2DEA1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AED742-9F23-4D2F-A7BF-B8B98C235A6C}" type="presOf" srcId="{90B974DD-E29B-4D4E-A6A0-B3D4EA2DEA17}" destId="{E6D0942C-4D01-4C6E-A5E8-17C3B9B27EDB}" srcOrd="0" destOrd="0" presId="urn:microsoft.com/office/officeart/2005/8/layout/venn1"/>
    <dgm:cxn modelId="{BE4D006E-3909-4E43-A610-0FEC242F184F}" srcId="{C425E7E8-A0B4-4246-8F51-E626252F22AA}" destId="{A3D80E24-AAA9-4A7E-B0BB-04FC9640A3F5}" srcOrd="0" destOrd="0" parTransId="{F312D692-A253-484F-9EDC-71549D62FDDC}" sibTransId="{4A56B220-C54D-4ACA-8323-B556E661943D}"/>
    <dgm:cxn modelId="{7D77DAB1-8B11-46EE-8638-ADDB72B79ACA}" type="presOf" srcId="{A3D80E24-AAA9-4A7E-B0BB-04FC9640A3F5}" destId="{7314A3EB-11F2-45CA-AE22-4DDA914C08BE}" srcOrd="1" destOrd="0" presId="urn:microsoft.com/office/officeart/2005/8/layout/venn1"/>
    <dgm:cxn modelId="{78223C58-060A-4644-BAE2-224BCFDC6435}" type="presOf" srcId="{A3D80E24-AAA9-4A7E-B0BB-04FC9640A3F5}" destId="{66EDEF76-7577-4419-A2C2-254C13D31063}" srcOrd="0" destOrd="0" presId="urn:microsoft.com/office/officeart/2005/8/layout/venn1"/>
    <dgm:cxn modelId="{448DF5DE-C68A-42BD-B48B-F804F2523715}" srcId="{C425E7E8-A0B4-4246-8F51-E626252F22AA}" destId="{90B974DD-E29B-4D4E-A6A0-B3D4EA2DEA17}" srcOrd="1" destOrd="0" parTransId="{F0840898-91B9-4874-9894-25055F0137DB}" sibTransId="{D6BD46ED-D5DD-452C-BE6C-3CEF311896B4}"/>
    <dgm:cxn modelId="{A8B1EA6F-6F64-45C5-916C-E73A3A6CFFE9}" type="presOf" srcId="{90B974DD-E29B-4D4E-A6A0-B3D4EA2DEA17}" destId="{446991C6-613B-41F0-BB90-C87A0331482C}" srcOrd="1" destOrd="0" presId="urn:microsoft.com/office/officeart/2005/8/layout/venn1"/>
    <dgm:cxn modelId="{0CC2C0F8-2D78-442E-8874-574FF433CBF8}" type="presOf" srcId="{C425E7E8-A0B4-4246-8F51-E626252F22AA}" destId="{B19258D5-9E4E-4D05-98C8-7819524A3174}" srcOrd="0" destOrd="0" presId="urn:microsoft.com/office/officeart/2005/8/layout/venn1"/>
    <dgm:cxn modelId="{10C41A1E-522E-49A3-B049-9574BD2A7411}" type="presParOf" srcId="{B19258D5-9E4E-4D05-98C8-7819524A3174}" destId="{66EDEF76-7577-4419-A2C2-254C13D31063}" srcOrd="0" destOrd="0" presId="urn:microsoft.com/office/officeart/2005/8/layout/venn1"/>
    <dgm:cxn modelId="{A1F538C9-697F-46C4-963A-477E074D3566}" type="presParOf" srcId="{B19258D5-9E4E-4D05-98C8-7819524A3174}" destId="{7314A3EB-11F2-45CA-AE22-4DDA914C08BE}" srcOrd="1" destOrd="0" presId="urn:microsoft.com/office/officeart/2005/8/layout/venn1"/>
    <dgm:cxn modelId="{D6637662-2A82-4E10-895A-80845BD0C968}" type="presParOf" srcId="{B19258D5-9E4E-4D05-98C8-7819524A3174}" destId="{E6D0942C-4D01-4C6E-A5E8-17C3B9B27EDB}" srcOrd="2" destOrd="0" presId="urn:microsoft.com/office/officeart/2005/8/layout/venn1"/>
    <dgm:cxn modelId="{FBEE1D5A-32E3-4A84-AE38-49EEB8614591}" type="presParOf" srcId="{B19258D5-9E4E-4D05-98C8-7819524A3174}" destId="{446991C6-613B-41F0-BB90-C87A0331482C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2FC8F-7305-4C18-AC97-A0618819D84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F4C85-C2D9-4C0F-A2C8-D657DBF5C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182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F4C85-C2D9-4C0F-A2C8-D657DBF5CB5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156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F4C85-C2D9-4C0F-A2C8-D657DBF5CB52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60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46AF-7994-44C8-B41A-13257C032CB7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D74BC-3433-4F7C-92A8-0267250930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02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C92E11-7132-4B98-A4CA-22B7D957CA66}" type="datetimeFigureOut">
              <a:rPr lang="ru-RU" smtClean="0">
                <a:solidFill>
                  <a:srgbClr val="D34817">
                    <a:shade val="75000"/>
                  </a:srgbClr>
                </a:solidFill>
              </a:rPr>
              <a:pPr>
                <a:defRPr/>
              </a:pPr>
              <a:t>13.02.2024</a:t>
            </a:fld>
            <a:endParaRPr lang="ru-RU">
              <a:solidFill>
                <a:srgbClr val="D34817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D34817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FB484E8-F1BE-433E-99A3-5DC4A83550A8}" type="slidenum">
              <a:rPr lang="ru-RU" smtClean="0">
                <a:solidFill>
                  <a:srgbClr val="D34817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34817">
                  <a:shade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660" y="629013"/>
            <a:ext cx="4792532" cy="25202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Тема 4. </a:t>
            </a:r>
            <a:r>
              <a:rPr lang="ru-RU" sz="2800" dirty="0" err="1">
                <a:solidFill>
                  <a:srgbClr val="0070C0"/>
                </a:solidFill>
              </a:rPr>
              <a:t>Правопорушення</a:t>
            </a:r>
            <a:r>
              <a:rPr lang="ru-RU" sz="2800" dirty="0">
                <a:solidFill>
                  <a:srgbClr val="0070C0"/>
                </a:solidFill>
              </a:rPr>
              <a:t> та </a:t>
            </a:r>
            <a:r>
              <a:rPr lang="ru-RU" sz="2800" dirty="0" err="1">
                <a:solidFill>
                  <a:srgbClr val="0070C0"/>
                </a:solidFill>
              </a:rPr>
              <a:t>юридична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відповідальність</a:t>
            </a:r>
            <a:r>
              <a:rPr lang="ru-RU" sz="2800" dirty="0">
                <a:solidFill>
                  <a:srgbClr val="0070C0"/>
                </a:solidFill>
              </a:rPr>
              <a:t> у </a:t>
            </a:r>
            <a:r>
              <a:rPr lang="ru-RU" sz="2800" dirty="0" err="1">
                <a:solidFill>
                  <a:srgbClr val="0070C0"/>
                </a:solidFill>
              </a:rPr>
              <a:t>медичній</a:t>
            </a:r>
            <a:r>
              <a:rPr lang="ru-RU" sz="2800" dirty="0">
                <a:solidFill>
                  <a:srgbClr val="0070C0"/>
                </a:solidFill>
              </a:rPr>
              <a:t> і </a:t>
            </a:r>
            <a:r>
              <a:rPr lang="ru-RU" sz="2800" dirty="0" err="1">
                <a:solidFill>
                  <a:srgbClr val="0070C0"/>
                </a:solidFill>
              </a:rPr>
              <a:t>фармацевтичній</a:t>
            </a:r>
            <a:r>
              <a:rPr lang="ru-RU" sz="2800" dirty="0">
                <a:solidFill>
                  <a:srgbClr val="0070C0"/>
                </a:solidFill>
              </a:rPr>
              <a:t> сферах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lc="http://schemas.openxmlformats.org/drawingml/2006/lockedCanvas" xmlns:a16="http://schemas.microsoft.com/office/drawing/2014/main" xmlns="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1492885" cy="19519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38" y="476672"/>
            <a:ext cx="2283354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6800" cy="83820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План лекції: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23528" y="1268760"/>
            <a:ext cx="8668072" cy="547260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uk-UA" sz="2800" b="1" i="1" dirty="0" smtClean="0"/>
              <a:t>Загальні засади юридичної відповідальності.</a:t>
            </a:r>
          </a:p>
          <a:p>
            <a:pPr marL="514350" indent="-514350">
              <a:buAutoNum type="arabicPeriod"/>
            </a:pPr>
            <a:r>
              <a:rPr lang="uk-UA" sz="2800" b="1" i="1" dirty="0" smtClean="0"/>
              <a:t>Кримінальна відповідальність медичних працівників за вчинення кримінальних правопорушень у сфері професійної діяльності.</a:t>
            </a:r>
          </a:p>
          <a:p>
            <a:pPr marL="514350" indent="-514350">
              <a:buAutoNum type="arabicPeriod"/>
            </a:pPr>
            <a:r>
              <a:rPr lang="uk-UA" sz="2800" b="1" i="1" dirty="0" smtClean="0"/>
              <a:t>Адміністративна відповідальність медичних працівників.</a:t>
            </a:r>
          </a:p>
          <a:p>
            <a:pPr marL="514350" indent="-514350">
              <a:buAutoNum type="arabicPeriod"/>
            </a:pPr>
            <a:r>
              <a:rPr lang="uk-UA" sz="2800" b="1" i="1" dirty="0" smtClean="0"/>
              <a:t>Цивільно-правова відповідальність в сфері охорони </a:t>
            </a:r>
            <a:r>
              <a:rPr lang="uk-UA" sz="2800" b="1" i="1" dirty="0" err="1" smtClean="0"/>
              <a:t>здоров</a:t>
            </a:r>
            <a:r>
              <a:rPr lang="en-US" sz="2800" b="1" i="1" dirty="0" smtClean="0"/>
              <a:t>’</a:t>
            </a:r>
            <a:r>
              <a:rPr lang="uk-UA" sz="2800" b="1" i="1" dirty="0" smtClean="0"/>
              <a:t>я.</a:t>
            </a:r>
          </a:p>
          <a:p>
            <a:pPr marL="514350" indent="-514350">
              <a:buAutoNum type="arabicPeriod"/>
            </a:pPr>
            <a:r>
              <a:rPr lang="uk-UA" sz="2800" b="1" i="1" dirty="0" smtClean="0"/>
              <a:t>Дисциплінарна відповідальність медичних працівників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401224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64" y="548680"/>
            <a:ext cx="8928992" cy="136815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1. </a:t>
            </a:r>
            <a:r>
              <a:rPr lang="ru-RU" sz="3200" b="1" dirty="0" err="1" smtClean="0">
                <a:solidFill>
                  <a:srgbClr val="FF0000"/>
                </a:solidFill>
              </a:rPr>
              <a:t>Загальні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засади </a:t>
            </a:r>
            <a:r>
              <a:rPr lang="ru-RU" sz="3200" b="1" dirty="0" err="1">
                <a:solidFill>
                  <a:srgbClr val="FF0000"/>
                </a:solidFill>
              </a:rPr>
              <a:t>юридичної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відповідальності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суб'єктів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медичних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правовідносин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7504" y="2348880"/>
            <a:ext cx="8884096" cy="3816424"/>
          </a:xfrm>
        </p:spPr>
        <p:txBody>
          <a:bodyPr>
            <a:noAutofit/>
          </a:bodyPr>
          <a:lstStyle/>
          <a:p>
            <a:pPr algn="just"/>
            <a:r>
              <a:rPr lang="ru-RU" sz="3200" b="1" i="1" dirty="0" err="1">
                <a:solidFill>
                  <a:srgbClr val="FF0000"/>
                </a:solidFill>
              </a:rPr>
              <a:t>Юридична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відповідальність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/>
              <a:t>– </a:t>
            </a:r>
            <a:r>
              <a:rPr lang="ru-RU" sz="3200" dirty="0" err="1"/>
              <a:t>це</a:t>
            </a:r>
            <a:r>
              <a:rPr lang="ru-RU" sz="3200" dirty="0"/>
              <a:t> </a:t>
            </a:r>
            <a:r>
              <a:rPr lang="ru-RU" sz="3200" dirty="0" err="1"/>
              <a:t>обов’язок</a:t>
            </a:r>
            <a:r>
              <a:rPr lang="ru-RU" sz="3200" dirty="0"/>
              <a:t> особи, </a:t>
            </a:r>
            <a:r>
              <a:rPr lang="ru-RU" sz="3200" dirty="0" err="1"/>
              <a:t>визнаної</a:t>
            </a:r>
            <a:r>
              <a:rPr lang="ru-RU" sz="3200" dirty="0"/>
              <a:t> винною у </a:t>
            </a:r>
            <a:r>
              <a:rPr lang="ru-RU" sz="3200" dirty="0" err="1"/>
              <a:t>вчиненні</a:t>
            </a:r>
            <a:r>
              <a:rPr lang="ru-RU" sz="3200" dirty="0"/>
              <a:t> </a:t>
            </a:r>
            <a:r>
              <a:rPr lang="ru-RU" sz="3200" dirty="0" err="1"/>
              <a:t>правопорушення</a:t>
            </a:r>
            <a:r>
              <a:rPr lang="ru-RU" sz="3200" dirty="0"/>
              <a:t> </a:t>
            </a:r>
            <a:r>
              <a:rPr lang="ru-RU" sz="3200" dirty="0" err="1"/>
              <a:t>зазнати</a:t>
            </a:r>
            <a:r>
              <a:rPr lang="ru-RU" sz="3200" dirty="0"/>
              <a:t> </a:t>
            </a:r>
            <a:r>
              <a:rPr lang="ru-RU" sz="3200" dirty="0" err="1"/>
              <a:t>заходів</a:t>
            </a:r>
            <a:r>
              <a:rPr lang="ru-RU" sz="3200" dirty="0"/>
              <a:t> державного примусу, </a:t>
            </a:r>
            <a:r>
              <a:rPr lang="ru-RU" sz="3200" dirty="0" err="1"/>
              <a:t>сутність</a:t>
            </a:r>
            <a:r>
              <a:rPr lang="ru-RU" sz="3200" dirty="0"/>
              <a:t> </a:t>
            </a:r>
            <a:r>
              <a:rPr lang="ru-RU" sz="3200" dirty="0" err="1"/>
              <a:t>яких</a:t>
            </a:r>
            <a:r>
              <a:rPr lang="ru-RU" sz="3200" dirty="0"/>
              <a:t> </a:t>
            </a:r>
            <a:r>
              <a:rPr lang="ru-RU" sz="3200" dirty="0" err="1"/>
              <a:t>полягає</a:t>
            </a:r>
            <a:r>
              <a:rPr lang="ru-RU" sz="3200" dirty="0"/>
              <a:t> в </a:t>
            </a:r>
            <a:r>
              <a:rPr lang="ru-RU" sz="3200" dirty="0" err="1"/>
              <a:t>позбавленні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обмеженні</a:t>
            </a:r>
            <a:r>
              <a:rPr lang="ru-RU" sz="3200" dirty="0"/>
              <a:t> </a:t>
            </a:r>
            <a:r>
              <a:rPr lang="ru-RU" sz="3200" dirty="0" err="1"/>
              <a:t>її</a:t>
            </a:r>
            <a:r>
              <a:rPr lang="ru-RU" sz="3200" dirty="0"/>
              <a:t> </a:t>
            </a:r>
            <a:r>
              <a:rPr lang="ru-RU" sz="3200" dirty="0" err="1"/>
              <a:t>певних</a:t>
            </a:r>
            <a:r>
              <a:rPr lang="ru-RU" sz="3200" dirty="0"/>
              <a:t> прав та </a:t>
            </a:r>
            <a:r>
              <a:rPr lang="ru-RU" sz="3200" dirty="0" err="1"/>
              <a:t>інтересів</a:t>
            </a:r>
            <a:r>
              <a:rPr lang="ru-RU" sz="3200" dirty="0"/>
              <a:t> </a:t>
            </a:r>
            <a:r>
              <a:rPr lang="ru-RU" sz="3200" dirty="0" err="1"/>
              <a:t>відповідно</a:t>
            </a:r>
            <a:r>
              <a:rPr lang="ru-RU" sz="3200" dirty="0"/>
              <a:t> до </a:t>
            </a:r>
            <a:r>
              <a:rPr lang="ru-RU" sz="3200" dirty="0" err="1"/>
              <a:t>вимог</a:t>
            </a:r>
            <a:r>
              <a:rPr lang="ru-RU" sz="3200" dirty="0"/>
              <a:t> </a:t>
            </a:r>
            <a:r>
              <a:rPr lang="ru-RU" sz="3200" dirty="0" err="1"/>
              <a:t>санкції</a:t>
            </a:r>
            <a:r>
              <a:rPr lang="ru-RU" sz="3200" dirty="0"/>
              <a:t> </a:t>
            </a:r>
            <a:r>
              <a:rPr lang="ru-RU" sz="3200" dirty="0" err="1"/>
              <a:t>правової</a:t>
            </a:r>
            <a:r>
              <a:rPr lang="ru-RU" sz="3200" dirty="0"/>
              <a:t> </a:t>
            </a:r>
            <a:r>
              <a:rPr lang="ru-RU" sz="3200" dirty="0" err="1"/>
              <a:t>норми</a:t>
            </a:r>
            <a:r>
              <a:rPr lang="ru-RU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8810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1520" y="1412776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ru-RU" sz="3200" b="1" i="1" dirty="0" err="1" smtClean="0">
                <a:solidFill>
                  <a:srgbClr val="FF0000"/>
                </a:solidFill>
              </a:rPr>
              <a:t>Підстава</a:t>
            </a:r>
            <a:r>
              <a:rPr lang="ru-RU" sz="3200" b="1" i="1" dirty="0" smtClean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юридичної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відповідальності</a:t>
            </a:r>
            <a:r>
              <a:rPr lang="ru-RU" sz="3200" b="1" i="1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- </a:t>
            </a:r>
            <a:r>
              <a:rPr lang="ru-RU" sz="3200" dirty="0"/>
              <a:t> </a:t>
            </a:r>
            <a:r>
              <a:rPr lang="ru-RU" sz="3200" dirty="0" err="1" smtClean="0"/>
              <a:t>наявність</a:t>
            </a:r>
            <a:r>
              <a:rPr lang="ru-RU" sz="3200" dirty="0" smtClean="0"/>
              <a:t> </a:t>
            </a:r>
            <a:r>
              <a:rPr lang="ru-RU" sz="3200" dirty="0"/>
              <a:t>у </a:t>
            </a:r>
            <a:r>
              <a:rPr lang="ru-RU" sz="3200" dirty="0" err="1"/>
              <a:t>діях</a:t>
            </a:r>
            <a:r>
              <a:rPr lang="ru-RU" sz="3200" dirty="0"/>
              <a:t> особи </a:t>
            </a:r>
            <a:r>
              <a:rPr lang="ru-RU" sz="3200" i="1" dirty="0"/>
              <a:t>складу </a:t>
            </a:r>
            <a:r>
              <a:rPr lang="ru-RU" sz="3200" i="1" dirty="0" err="1"/>
              <a:t>правопорушення</a:t>
            </a:r>
            <a:r>
              <a:rPr lang="ru-RU" sz="3200" i="1" dirty="0" smtClean="0"/>
              <a:t>.</a:t>
            </a:r>
          </a:p>
          <a:p>
            <a:endParaRPr lang="ru-RU" sz="3200" i="1" dirty="0" smtClean="0"/>
          </a:p>
          <a:p>
            <a:r>
              <a:rPr lang="ru-RU" sz="3200" b="1" i="1" dirty="0" smtClean="0">
                <a:solidFill>
                  <a:srgbClr val="FF0000"/>
                </a:solidFill>
              </a:rPr>
              <a:t>Мета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- </a:t>
            </a:r>
            <a:r>
              <a:rPr lang="ru-RU" sz="3200" dirty="0" err="1"/>
              <a:t>захист</a:t>
            </a:r>
            <a:r>
              <a:rPr lang="ru-RU" sz="3200" dirty="0"/>
              <a:t> прав і свобод </a:t>
            </a:r>
            <a:r>
              <a:rPr lang="ru-RU" sz="3200" dirty="0" err="1"/>
              <a:t>громадян</a:t>
            </a:r>
            <a:r>
              <a:rPr lang="ru-RU" sz="3200" dirty="0"/>
              <a:t>; </a:t>
            </a:r>
            <a:r>
              <a:rPr lang="ru-RU" sz="3200" dirty="0" err="1"/>
              <a:t>утвердження</a:t>
            </a:r>
            <a:r>
              <a:rPr lang="ru-RU" sz="3200" dirty="0"/>
              <a:t> </a:t>
            </a:r>
            <a:r>
              <a:rPr lang="ru-RU" sz="3200" dirty="0" err="1"/>
              <a:t>законності</a:t>
            </a:r>
            <a:r>
              <a:rPr lang="ru-RU" sz="3200" dirty="0"/>
              <a:t>; </a:t>
            </a:r>
            <a:r>
              <a:rPr lang="ru-RU" sz="3200" dirty="0" err="1"/>
              <a:t>запобігання</a:t>
            </a:r>
            <a:r>
              <a:rPr lang="ru-RU" sz="3200" dirty="0"/>
              <a:t> </a:t>
            </a:r>
            <a:r>
              <a:rPr lang="ru-RU" sz="3200" dirty="0" err="1"/>
              <a:t>правопорушенням</a:t>
            </a:r>
            <a:r>
              <a:rPr lang="ru-RU" sz="3200" dirty="0"/>
              <a:t>; </a:t>
            </a:r>
            <a:r>
              <a:rPr lang="ru-RU" sz="3200" dirty="0" err="1"/>
              <a:t>покарання</a:t>
            </a:r>
            <a:r>
              <a:rPr lang="ru-RU" sz="3200" dirty="0"/>
              <a:t> </a:t>
            </a:r>
            <a:r>
              <a:rPr lang="ru-RU" sz="3200" dirty="0" err="1"/>
              <a:t>правопорушника</a:t>
            </a:r>
            <a:r>
              <a:rPr lang="ru-RU" sz="3200" dirty="0"/>
              <a:t>; </a:t>
            </a:r>
            <a:r>
              <a:rPr lang="ru-RU" sz="3200" dirty="0" err="1"/>
              <a:t>виправлення</a:t>
            </a:r>
            <a:r>
              <a:rPr lang="ru-RU" sz="3200" dirty="0"/>
              <a:t> </a:t>
            </a:r>
            <a:r>
              <a:rPr lang="ru-RU" sz="3200" dirty="0" err="1"/>
              <a:t>правопорушника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6823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79512" y="1124744"/>
            <a:ext cx="8686800" cy="5256584"/>
          </a:xfrm>
        </p:spPr>
        <p:txBody>
          <a:bodyPr>
            <a:normAutofit/>
          </a:bodyPr>
          <a:lstStyle/>
          <a:p>
            <a:pPr indent="450215">
              <a:spcAft>
                <a:spcPts val="0"/>
              </a:spcAft>
            </a:pPr>
            <a:r>
              <a:rPr lang="uk-UA" sz="4000" b="1" i="1" dirty="0">
                <a:solidFill>
                  <a:srgbClr val="FF0000"/>
                </a:solidFill>
                <a:latin typeface="Times New Roman"/>
                <a:ea typeface="Times New Roman"/>
              </a:rPr>
              <a:t>Функції юридичної відповідальності</a:t>
            </a:r>
            <a:r>
              <a:rPr lang="uk-UA" sz="4000" i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uk-UA" sz="4000" i="1" dirty="0">
                <a:latin typeface="Times New Roman"/>
                <a:ea typeface="Times New Roman"/>
              </a:rPr>
              <a:t>–</a:t>
            </a:r>
            <a:r>
              <a:rPr lang="uk-UA" sz="4000" dirty="0">
                <a:latin typeface="Times New Roman"/>
                <a:ea typeface="Times New Roman"/>
              </a:rPr>
              <a:t> </a:t>
            </a:r>
            <a:r>
              <a:rPr lang="uk-UA" sz="4000" dirty="0" smtClean="0">
                <a:latin typeface="Times New Roman"/>
                <a:ea typeface="Times New Roman"/>
              </a:rPr>
              <a:t>це головні </a:t>
            </a:r>
            <a:r>
              <a:rPr lang="uk-UA" sz="4000" dirty="0">
                <a:latin typeface="Times New Roman"/>
                <a:ea typeface="Times New Roman"/>
              </a:rPr>
              <a:t>напрямки юридичного впливу як на правопорушника, так і на інших осіб, з </a:t>
            </a:r>
            <a:r>
              <a:rPr lang="uk-UA" sz="4000" i="1" dirty="0">
                <a:latin typeface="Times New Roman"/>
                <a:ea typeface="Times New Roman"/>
              </a:rPr>
              <a:t>метою захисту правопорядку і виховання суб'єктів права, які вчинили чи можуть вчинити правопорушення.</a:t>
            </a:r>
            <a:r>
              <a:rPr lang="uk-UA" sz="4000" dirty="0">
                <a:latin typeface="Times New Roman"/>
                <a:ea typeface="Times New Roman"/>
              </a:rPr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6498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68280"/>
          </a:xfrm>
        </p:spPr>
        <p:txBody>
          <a:bodyPr>
            <a:normAutofit/>
          </a:bodyPr>
          <a:lstStyle/>
          <a:p>
            <a:pPr lvl="0" indent="450215" algn="ctr">
              <a:buClr>
                <a:srgbClr val="F0A22E"/>
              </a:buClr>
            </a:pPr>
            <a:r>
              <a:rPr lang="uk-UA" sz="36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Функції</a:t>
            </a:r>
            <a:r>
              <a:rPr lang="uk-UA" sz="36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:</a:t>
            </a:r>
            <a:r>
              <a:rPr lang="uk-UA" sz="3600" dirty="0" smtClean="0">
                <a:solidFill>
                  <a:srgbClr val="4E3B30"/>
                </a:solidFill>
                <a:latin typeface="Times New Roman"/>
                <a:ea typeface="Times New Roman"/>
              </a:rPr>
              <a:t> </a:t>
            </a:r>
          </a:p>
          <a:p>
            <a:pPr lvl="0" indent="450215">
              <a:buClr>
                <a:srgbClr val="F0A22E"/>
              </a:buClr>
            </a:pPr>
            <a:r>
              <a:rPr lang="uk-UA" sz="3600" b="1" i="1" dirty="0" smtClean="0">
                <a:solidFill>
                  <a:srgbClr val="4E3B30"/>
                </a:solidFill>
                <a:latin typeface="Times New Roman"/>
                <a:ea typeface="Times New Roman"/>
              </a:rPr>
              <a:t>захисна (охоронна);</a:t>
            </a:r>
          </a:p>
          <a:p>
            <a:pPr lvl="0" indent="450215">
              <a:buClr>
                <a:srgbClr val="F0A22E"/>
              </a:buClr>
            </a:pPr>
            <a:r>
              <a:rPr lang="uk-UA" sz="3600" b="1" i="1" dirty="0" smtClean="0">
                <a:solidFill>
                  <a:srgbClr val="4E3B30"/>
                </a:solidFill>
                <a:latin typeface="Times New Roman"/>
                <a:ea typeface="Times New Roman"/>
              </a:rPr>
              <a:t>превентивна</a:t>
            </a:r>
            <a:r>
              <a:rPr lang="uk-UA" sz="3600" dirty="0" smtClean="0">
                <a:solidFill>
                  <a:srgbClr val="4E3B30"/>
                </a:solidFill>
                <a:latin typeface="Times New Roman"/>
                <a:ea typeface="Times New Roman"/>
              </a:rPr>
              <a:t> </a:t>
            </a:r>
            <a:r>
              <a:rPr lang="uk-UA" sz="3600" dirty="0">
                <a:solidFill>
                  <a:srgbClr val="4E3B30"/>
                </a:solidFill>
                <a:latin typeface="Times New Roman"/>
                <a:ea typeface="Times New Roman"/>
              </a:rPr>
              <a:t>(</a:t>
            </a:r>
            <a:r>
              <a:rPr lang="uk-UA" sz="3600" dirty="0" smtClean="0">
                <a:solidFill>
                  <a:srgbClr val="4E3B30"/>
                </a:solidFill>
                <a:latin typeface="Times New Roman"/>
                <a:ea typeface="Times New Roman"/>
              </a:rPr>
              <a:t>попереджувальна); </a:t>
            </a:r>
          </a:p>
          <a:p>
            <a:pPr lvl="0" indent="450215">
              <a:buClr>
                <a:srgbClr val="F0A22E"/>
              </a:buClr>
            </a:pPr>
            <a:r>
              <a:rPr lang="uk-UA" sz="3600" b="1" i="1" dirty="0" smtClean="0">
                <a:solidFill>
                  <a:srgbClr val="4E3B30"/>
                </a:solidFill>
                <a:latin typeface="Times New Roman"/>
                <a:ea typeface="Times New Roman"/>
              </a:rPr>
              <a:t>виховна</a:t>
            </a:r>
            <a:r>
              <a:rPr lang="uk-UA" sz="3600" dirty="0" smtClean="0">
                <a:solidFill>
                  <a:srgbClr val="4E3B30"/>
                </a:solidFill>
                <a:latin typeface="Times New Roman"/>
                <a:ea typeface="Times New Roman"/>
              </a:rPr>
              <a:t>; </a:t>
            </a:r>
          </a:p>
          <a:p>
            <a:pPr lvl="0" indent="450215">
              <a:buClr>
                <a:srgbClr val="F0A22E"/>
              </a:buClr>
            </a:pPr>
            <a:r>
              <a:rPr lang="uk-UA" sz="3600" b="1" i="1" dirty="0" smtClean="0">
                <a:solidFill>
                  <a:srgbClr val="4E3B30"/>
                </a:solidFill>
                <a:latin typeface="Times New Roman"/>
                <a:ea typeface="Times New Roman"/>
              </a:rPr>
              <a:t>репресивна</a:t>
            </a:r>
            <a:r>
              <a:rPr lang="uk-UA" sz="3600" dirty="0" smtClean="0">
                <a:solidFill>
                  <a:srgbClr val="4E3B30"/>
                </a:solidFill>
                <a:latin typeface="Times New Roman"/>
                <a:ea typeface="Times New Roman"/>
              </a:rPr>
              <a:t> </a:t>
            </a:r>
            <a:r>
              <a:rPr lang="uk-UA" sz="3600" dirty="0">
                <a:solidFill>
                  <a:srgbClr val="4E3B30"/>
                </a:solidFill>
                <a:latin typeface="Times New Roman"/>
                <a:ea typeface="Times New Roman"/>
              </a:rPr>
              <a:t>(</a:t>
            </a:r>
            <a:r>
              <a:rPr lang="uk-UA" sz="3600" dirty="0" smtClean="0">
                <a:solidFill>
                  <a:srgbClr val="4E3B30"/>
                </a:solidFill>
                <a:latin typeface="Times New Roman"/>
                <a:ea typeface="Times New Roman"/>
              </a:rPr>
              <a:t>каральна); </a:t>
            </a:r>
          </a:p>
          <a:p>
            <a:pPr lvl="0" indent="450215">
              <a:buClr>
                <a:srgbClr val="F0A22E"/>
              </a:buClr>
            </a:pPr>
            <a:r>
              <a:rPr lang="uk-UA" sz="3600" b="1" i="1" dirty="0" smtClean="0">
                <a:solidFill>
                  <a:srgbClr val="4E3B30"/>
                </a:solidFill>
                <a:latin typeface="Times New Roman"/>
                <a:ea typeface="Times New Roman"/>
              </a:rPr>
              <a:t>компенсаційна</a:t>
            </a:r>
            <a:r>
              <a:rPr lang="uk-UA" sz="3600" dirty="0" smtClean="0">
                <a:solidFill>
                  <a:srgbClr val="4E3B30"/>
                </a:solidFill>
                <a:latin typeface="Times New Roman"/>
                <a:ea typeface="Times New Roman"/>
              </a:rPr>
              <a:t> </a:t>
            </a:r>
            <a:r>
              <a:rPr lang="uk-UA" sz="3600" dirty="0">
                <a:solidFill>
                  <a:srgbClr val="4E3B30"/>
                </a:solidFill>
                <a:latin typeface="Times New Roman"/>
                <a:ea typeface="Times New Roman"/>
              </a:rPr>
              <a:t>(</a:t>
            </a:r>
            <a:r>
              <a:rPr lang="uk-UA" sz="3600" dirty="0" smtClean="0">
                <a:solidFill>
                  <a:srgbClr val="4E3B30"/>
                </a:solidFill>
                <a:latin typeface="Times New Roman"/>
                <a:ea typeface="Times New Roman"/>
              </a:rPr>
              <a:t>відновлювальна); </a:t>
            </a:r>
          </a:p>
          <a:p>
            <a:pPr lvl="0" indent="450215">
              <a:buClr>
                <a:srgbClr val="F0A22E"/>
              </a:buClr>
            </a:pPr>
            <a:r>
              <a:rPr lang="uk-UA" sz="3600" b="1" i="1" dirty="0" smtClean="0">
                <a:solidFill>
                  <a:srgbClr val="4E3B30"/>
                </a:solidFill>
                <a:latin typeface="Times New Roman"/>
                <a:ea typeface="Times New Roman"/>
              </a:rPr>
              <a:t>інформаційна</a:t>
            </a:r>
            <a:r>
              <a:rPr lang="uk-UA" sz="3600" dirty="0" smtClean="0">
                <a:solidFill>
                  <a:srgbClr val="4E3B30"/>
                </a:solidFill>
                <a:latin typeface="Times New Roman"/>
                <a:ea typeface="Times New Roman"/>
              </a:rPr>
              <a:t> </a:t>
            </a:r>
            <a:r>
              <a:rPr lang="uk-UA" sz="3600" dirty="0">
                <a:solidFill>
                  <a:srgbClr val="4E3B30"/>
                </a:solidFill>
                <a:latin typeface="Times New Roman"/>
                <a:ea typeface="Times New Roman"/>
              </a:rPr>
              <a:t>та ін</a:t>
            </a:r>
            <a:r>
              <a:rPr lang="uk-UA" dirty="0">
                <a:solidFill>
                  <a:srgbClr val="4E3B30"/>
                </a:solidFill>
                <a:latin typeface="Times New Roman"/>
                <a:ea typeface="Times New Roman"/>
              </a:rPr>
              <a:t>.</a:t>
            </a:r>
            <a:endParaRPr lang="ru-RU" sz="1800" dirty="0">
              <a:solidFill>
                <a:srgbClr val="4E3B3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778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sz="3600" kern="1400" dirty="0">
                <a:latin typeface="Times New Roman"/>
                <a:ea typeface="Times New Roman"/>
              </a:rPr>
              <a:t>Юридична відповідальність ґрунтується на </a:t>
            </a:r>
            <a:r>
              <a:rPr lang="uk-UA" sz="3600" b="1" i="1" kern="1400" dirty="0">
                <a:solidFill>
                  <a:srgbClr val="FF0000"/>
                </a:solidFill>
                <a:latin typeface="Times New Roman"/>
                <a:ea typeface="Times New Roman"/>
              </a:rPr>
              <a:t>принципах:</a:t>
            </a:r>
            <a:r>
              <a:rPr lang="uk-UA" sz="3600" kern="1400" dirty="0">
                <a:latin typeface="Times New Roman"/>
                <a:ea typeface="Times New Roman"/>
              </a:rPr>
              <a:t> </a:t>
            </a:r>
            <a:endParaRPr lang="uk-UA" sz="3600" kern="1400" dirty="0" smtClean="0">
              <a:latin typeface="Times New Roman"/>
              <a:ea typeface="Times New Roman"/>
            </a:endParaRPr>
          </a:p>
          <a:p>
            <a:r>
              <a:rPr lang="uk-UA" sz="3600" b="1" i="1" kern="1400" dirty="0" smtClean="0">
                <a:latin typeface="Times New Roman"/>
                <a:ea typeface="Times New Roman"/>
              </a:rPr>
              <a:t>законності</a:t>
            </a:r>
          </a:p>
          <a:p>
            <a:r>
              <a:rPr lang="uk-UA" sz="3600" b="1" i="1" kern="1400" dirty="0" smtClean="0">
                <a:latin typeface="Times New Roman"/>
                <a:ea typeface="Times New Roman"/>
              </a:rPr>
              <a:t> обґрунтованості</a:t>
            </a:r>
          </a:p>
          <a:p>
            <a:r>
              <a:rPr lang="uk-UA" sz="3600" b="1" i="1" kern="1400" dirty="0" smtClean="0">
                <a:latin typeface="Times New Roman"/>
                <a:ea typeface="Times New Roman"/>
              </a:rPr>
              <a:t> доцільності</a:t>
            </a:r>
          </a:p>
          <a:p>
            <a:r>
              <a:rPr lang="uk-UA" sz="3600" b="1" i="1" kern="1400" dirty="0" smtClean="0">
                <a:latin typeface="Times New Roman"/>
                <a:ea typeface="Times New Roman"/>
              </a:rPr>
              <a:t> невідворотності</a:t>
            </a:r>
          </a:p>
          <a:p>
            <a:r>
              <a:rPr lang="uk-UA" sz="3600" b="1" i="1" kern="1400" dirty="0" smtClean="0">
                <a:latin typeface="Times New Roman"/>
                <a:ea typeface="Times New Roman"/>
              </a:rPr>
              <a:t>своєчасності</a:t>
            </a:r>
          </a:p>
          <a:p>
            <a:r>
              <a:rPr lang="uk-UA" sz="3600" b="1" i="1" kern="1400" dirty="0" smtClean="0">
                <a:latin typeface="Times New Roman"/>
                <a:ea typeface="Times New Roman"/>
              </a:rPr>
              <a:t>справедливості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42146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95536" y="764704"/>
            <a:ext cx="8470776" cy="5400600"/>
          </a:xfrm>
        </p:spPr>
        <p:txBody>
          <a:bodyPr>
            <a:norm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3600" b="1" i="1" kern="14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Види </a:t>
            </a:r>
            <a:r>
              <a:rPr lang="uk-UA" sz="3600" b="1" i="1" kern="1400" dirty="0">
                <a:solidFill>
                  <a:srgbClr val="FF0000"/>
                </a:solidFill>
                <a:latin typeface="Times New Roman"/>
                <a:ea typeface="Times New Roman"/>
              </a:rPr>
              <a:t>юридичної відповідальності:</a:t>
            </a:r>
            <a:r>
              <a:rPr lang="uk-UA" sz="3600" kern="14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endParaRPr lang="uk-UA" sz="3600" kern="1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endParaRPr lang="uk-UA" kern="1400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uk-UA" sz="3200" b="1" i="1" kern="1400" dirty="0" smtClean="0">
                <a:latin typeface="Times New Roman"/>
                <a:ea typeface="Times New Roman"/>
              </a:rPr>
              <a:t>конституційна</a:t>
            </a:r>
            <a:r>
              <a:rPr lang="uk-UA" sz="3200" b="1" i="1" kern="1400" dirty="0">
                <a:latin typeface="Times New Roman"/>
                <a:ea typeface="Times New Roman"/>
              </a:rPr>
              <a:t>, </a:t>
            </a:r>
            <a:endParaRPr lang="uk-UA" sz="3200" b="1" i="1" kern="1400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uk-UA" sz="3200" b="1" i="1" kern="1400" dirty="0" smtClean="0">
                <a:latin typeface="Times New Roman"/>
                <a:ea typeface="Times New Roman"/>
              </a:rPr>
              <a:t>кримінальна</a:t>
            </a:r>
            <a:r>
              <a:rPr lang="uk-UA" sz="3200" b="1" i="1" kern="1400" dirty="0">
                <a:latin typeface="Times New Roman"/>
                <a:ea typeface="Times New Roman"/>
              </a:rPr>
              <a:t>, </a:t>
            </a:r>
            <a:endParaRPr lang="uk-UA" sz="3200" b="1" i="1" kern="1400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uk-UA" sz="3200" b="1" i="1" kern="1400" dirty="0" smtClean="0">
                <a:latin typeface="Times New Roman"/>
                <a:ea typeface="Times New Roman"/>
              </a:rPr>
              <a:t>адміністративна</a:t>
            </a:r>
            <a:r>
              <a:rPr lang="uk-UA" sz="3200" b="1" i="1" kern="1400" dirty="0">
                <a:latin typeface="Times New Roman"/>
                <a:ea typeface="Times New Roman"/>
              </a:rPr>
              <a:t>, </a:t>
            </a:r>
            <a:endParaRPr lang="uk-UA" sz="3200" b="1" i="1" kern="1400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uk-UA" sz="3200" b="1" i="1" kern="1400" dirty="0" smtClean="0">
                <a:latin typeface="Times New Roman"/>
                <a:ea typeface="Times New Roman"/>
              </a:rPr>
              <a:t>цивільно-правова</a:t>
            </a:r>
            <a:r>
              <a:rPr lang="uk-UA" sz="3200" b="1" i="1" kern="1400" dirty="0">
                <a:latin typeface="Times New Roman"/>
                <a:ea typeface="Times New Roman"/>
              </a:rPr>
              <a:t>, </a:t>
            </a:r>
            <a:endParaRPr lang="uk-UA" sz="3200" b="1" i="1" kern="1400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uk-UA" sz="3200" b="1" i="1" kern="1400" dirty="0" smtClean="0">
                <a:latin typeface="Times New Roman"/>
                <a:ea typeface="Times New Roman"/>
              </a:rPr>
              <a:t>дисциплінарна</a:t>
            </a:r>
            <a:r>
              <a:rPr lang="uk-UA" sz="3200" b="1" i="1" kern="1400" dirty="0">
                <a:latin typeface="Times New Roman"/>
                <a:ea typeface="Times New Roman"/>
              </a:rPr>
              <a:t>, </a:t>
            </a:r>
            <a:endParaRPr lang="uk-UA" sz="3200" b="1" i="1" kern="1400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uk-UA" sz="3200" b="1" i="1" kern="1400" dirty="0" smtClean="0">
                <a:latin typeface="Times New Roman"/>
                <a:ea typeface="Times New Roman"/>
              </a:rPr>
              <a:t>матеріальна,</a:t>
            </a:r>
          </a:p>
          <a:p>
            <a:pPr indent="450215" algn="just">
              <a:spcAft>
                <a:spcPts val="0"/>
              </a:spcAft>
            </a:pPr>
            <a:r>
              <a:rPr lang="uk-UA" sz="3200" b="1" i="1" kern="1400" dirty="0" smtClean="0">
                <a:latin typeface="Times New Roman"/>
                <a:ea typeface="Times New Roman"/>
              </a:rPr>
              <a:t> </a:t>
            </a:r>
            <a:r>
              <a:rPr lang="uk-UA" sz="3200" b="1" i="1" kern="1400" dirty="0">
                <a:latin typeface="Times New Roman"/>
                <a:ea typeface="Times New Roman"/>
              </a:rPr>
              <a:t>господарсько-правова та інші.</a:t>
            </a:r>
            <a:endParaRPr lang="ru-RU" sz="3200" b="1" i="1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8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132" y="836712"/>
            <a:ext cx="8686800" cy="5678091"/>
          </a:xfrm>
        </p:spPr>
        <p:txBody>
          <a:bodyPr>
            <a:normAutofit/>
          </a:bodyPr>
          <a:lstStyle/>
          <a:p>
            <a:pPr indent="0" algn="ctr">
              <a:spcAft>
                <a:spcPts val="0"/>
              </a:spcAft>
              <a:buNone/>
            </a:pPr>
            <a:r>
              <a:rPr lang="ru-RU" sz="3200" b="1" spc="20" dirty="0" smtClean="0">
                <a:solidFill>
                  <a:srgbClr val="FF0000"/>
                </a:solidFill>
                <a:latin typeface="Times New Roman"/>
                <a:ea typeface="Times New Roman"/>
              </a:rPr>
              <a:t>2. </a:t>
            </a:r>
            <a:r>
              <a:rPr lang="ru-RU" sz="3200" b="1" spc="20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Кримінальна</a:t>
            </a:r>
            <a:r>
              <a:rPr lang="ru-RU" sz="3200" b="1" spc="2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відповідальність</a:t>
            </a:r>
            <a:r>
              <a:rPr lang="ru-RU" sz="3200" b="1" spc="2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медичних</a:t>
            </a:r>
            <a:r>
              <a:rPr lang="ru-RU" sz="3200" b="1" spc="2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працівників</a:t>
            </a:r>
            <a:r>
              <a:rPr lang="ru-RU" sz="3200" b="1" spc="20" dirty="0">
                <a:solidFill>
                  <a:srgbClr val="FF0000"/>
                </a:solidFill>
                <a:latin typeface="Times New Roman"/>
                <a:ea typeface="Times New Roman"/>
              </a:rPr>
              <a:t> за </a:t>
            </a:r>
            <a:r>
              <a:rPr lang="ru-RU" sz="3200" b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вчинення</a:t>
            </a:r>
            <a:r>
              <a:rPr lang="ru-RU" sz="3200" b="1" spc="2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spc="20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кримінальних</a:t>
            </a:r>
            <a:r>
              <a:rPr lang="ru-RU" sz="3200" b="1" spc="2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spc="20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правопорушень</a:t>
            </a:r>
            <a:r>
              <a:rPr lang="ru-RU" sz="3200" b="1" spc="2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spc="20" dirty="0">
                <a:solidFill>
                  <a:srgbClr val="FF0000"/>
                </a:solidFill>
                <a:latin typeface="Times New Roman"/>
                <a:ea typeface="Times New Roman"/>
              </a:rPr>
              <a:t>в </a:t>
            </a:r>
            <a:r>
              <a:rPr lang="ru-RU" sz="3200" b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сфері</a:t>
            </a:r>
            <a:r>
              <a:rPr lang="ru-RU" sz="3200" b="1" spc="2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професійної</a:t>
            </a:r>
            <a:r>
              <a:rPr lang="ru-RU" sz="3200" b="1" spc="2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spc="20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діяльності</a:t>
            </a:r>
            <a:endParaRPr lang="ru-RU" sz="3200" b="1" spc="2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540385" algn="just">
              <a:spcAft>
                <a:spcPts val="0"/>
              </a:spcAft>
            </a:pPr>
            <a:r>
              <a:rPr lang="ru-RU" sz="2800" b="1" i="1" spc="20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Кримінальна</a:t>
            </a:r>
            <a:r>
              <a:rPr lang="ru-RU" sz="2800" b="1" i="1" spc="2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800" b="1" i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відповідальність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–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це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спосіб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державно-правового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впливу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на особу, яка вчинила </a:t>
            </a:r>
            <a:r>
              <a:rPr lang="ru-RU" sz="2800" spc="2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кримінальне</a:t>
            </a:r>
            <a:r>
              <a:rPr lang="ru-RU" sz="2800" spc="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spc="2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правопорушення</a:t>
            </a:r>
            <a:r>
              <a:rPr lang="ru-RU" sz="2800" spc="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що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проявляється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в </a:t>
            </a:r>
            <a:r>
              <a:rPr lang="ru-RU" sz="2800" b="1" i="1" spc="20" dirty="0">
                <a:solidFill>
                  <a:srgbClr val="FF0000"/>
                </a:solidFill>
                <a:latin typeface="Times New Roman"/>
                <a:ea typeface="Times New Roman"/>
              </a:rPr>
              <a:t>державному </a:t>
            </a:r>
            <a:r>
              <a:rPr lang="ru-RU" sz="2800" b="1" i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осуді</a:t>
            </a:r>
            <a:r>
              <a:rPr lang="ru-RU" sz="2800" b="1" i="1" spc="2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протиправної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поведінки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, а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також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b="1" i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покладанні</a:t>
            </a:r>
            <a:r>
              <a:rPr lang="ru-RU" sz="2800" b="1" i="1" spc="20" dirty="0">
                <a:solidFill>
                  <a:srgbClr val="FF0000"/>
                </a:solidFill>
                <a:latin typeface="Times New Roman"/>
                <a:ea typeface="Times New Roman"/>
              </a:rPr>
              <a:t> на особу </a:t>
            </a:r>
            <a:r>
              <a:rPr lang="ru-RU" sz="2800" b="1" i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певних</a:t>
            </a:r>
            <a:r>
              <a:rPr lang="ru-RU" sz="2800" b="1" i="1" spc="2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800" b="1" i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позбавлень</a:t>
            </a:r>
            <a:r>
              <a:rPr lang="ru-RU" sz="2800" b="1" i="1" spc="20" dirty="0">
                <a:solidFill>
                  <a:srgbClr val="FF0000"/>
                </a:solidFill>
                <a:latin typeface="Times New Roman"/>
                <a:ea typeface="Times New Roman"/>
              </a:rPr>
              <a:t> та </a:t>
            </a:r>
            <a:r>
              <a:rPr lang="ru-RU" sz="2800" b="1" i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обмежень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які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застосовуються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за </a:t>
            </a:r>
            <a:r>
              <a:rPr lang="ru-RU" sz="2800" b="1" i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обвинувальним</a:t>
            </a:r>
            <a:r>
              <a:rPr lang="ru-RU" sz="2800" b="1" i="1" spc="2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800" b="1" i="1" spc="20" dirty="0" err="1">
                <a:solidFill>
                  <a:srgbClr val="FF0000"/>
                </a:solidFill>
                <a:latin typeface="Times New Roman"/>
                <a:ea typeface="Times New Roman"/>
              </a:rPr>
              <a:t>вироком</a:t>
            </a:r>
            <a:r>
              <a:rPr lang="ru-RU" sz="2800" b="1" i="1" spc="20" dirty="0">
                <a:solidFill>
                  <a:srgbClr val="FF0000"/>
                </a:solidFill>
                <a:latin typeface="Times New Roman"/>
                <a:ea typeface="Times New Roman"/>
              </a:rPr>
              <a:t> суду 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в межах, </a:t>
            </a:r>
            <a:r>
              <a:rPr lang="ru-RU" sz="2800" spc="20" dirty="0" err="1">
                <a:solidFill>
                  <a:srgbClr val="000000"/>
                </a:solidFill>
                <a:latin typeface="Times New Roman"/>
                <a:ea typeface="Times New Roman"/>
              </a:rPr>
              <a:t>передбачених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законом</a:t>
            </a:r>
            <a:r>
              <a:rPr lang="uk-UA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 про кримінальну відповідальність</a:t>
            </a:r>
            <a:r>
              <a:rPr lang="ru-RU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ru-RU" sz="28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836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112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Кримінальне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правопорушення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i="1" dirty="0" smtClean="0">
                <a:solidFill>
                  <a:srgbClr val="FF0000"/>
                </a:solidFill>
              </a:rPr>
              <a:t>- </a:t>
            </a:r>
            <a:r>
              <a:rPr lang="ru-RU" sz="2800" dirty="0" err="1" smtClean="0"/>
              <a:t>передбачене</a:t>
            </a:r>
            <a:r>
              <a:rPr lang="ru-RU" sz="2800" dirty="0" smtClean="0"/>
              <a:t> </a:t>
            </a:r>
            <a:r>
              <a:rPr lang="ru-RU" sz="2800" dirty="0"/>
              <a:t>КК </a:t>
            </a:r>
            <a:r>
              <a:rPr lang="ru-RU" sz="2800" dirty="0" err="1"/>
              <a:t>суспільне</a:t>
            </a:r>
            <a:r>
              <a:rPr lang="ru-RU" sz="2800" dirty="0"/>
              <a:t> </a:t>
            </a:r>
            <a:r>
              <a:rPr lang="ru-RU" sz="2800" dirty="0" err="1"/>
              <a:t>небезпечне</a:t>
            </a:r>
            <a:r>
              <a:rPr lang="ru-RU" sz="2800" dirty="0"/>
              <a:t>, </a:t>
            </a:r>
            <a:r>
              <a:rPr lang="ru-RU" sz="2800" dirty="0" err="1"/>
              <a:t>винне</a:t>
            </a:r>
            <a:r>
              <a:rPr lang="ru-RU" sz="2800" dirty="0"/>
              <a:t> </a:t>
            </a:r>
            <a:r>
              <a:rPr lang="ru-RU" sz="2800" dirty="0" err="1"/>
              <a:t>діяння</a:t>
            </a:r>
            <a:r>
              <a:rPr lang="ru-RU" sz="2800" dirty="0"/>
              <a:t> (</a:t>
            </a:r>
            <a:r>
              <a:rPr lang="ru-RU" sz="2800" dirty="0" err="1"/>
              <a:t>дія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бездіяльність</a:t>
            </a:r>
            <a:r>
              <a:rPr lang="ru-RU" sz="2800" dirty="0"/>
              <a:t>), </a:t>
            </a:r>
            <a:r>
              <a:rPr lang="ru-RU" sz="2800" dirty="0" err="1"/>
              <a:t>вчинене</a:t>
            </a:r>
            <a:r>
              <a:rPr lang="ru-RU" sz="2800" dirty="0"/>
              <a:t> </a:t>
            </a:r>
            <a:r>
              <a:rPr lang="ru-RU" sz="2800" dirty="0" err="1"/>
              <a:t>суб'єктом</a:t>
            </a:r>
            <a:r>
              <a:rPr lang="ru-RU" sz="2800" dirty="0"/>
              <a:t> </a:t>
            </a:r>
            <a:r>
              <a:rPr lang="ru-RU" sz="2800" dirty="0" err="1"/>
              <a:t>злочину</a:t>
            </a:r>
            <a:r>
              <a:rPr lang="ru-RU" sz="2800" dirty="0"/>
              <a:t> (</a:t>
            </a:r>
            <a:r>
              <a:rPr lang="ru-RU" sz="2800" b="1" i="1" dirty="0">
                <a:solidFill>
                  <a:srgbClr val="FF0000"/>
                </a:solidFill>
              </a:rPr>
              <a:t>ч.1 ст.11 КК)</a:t>
            </a:r>
            <a:r>
              <a:rPr lang="ru-RU" sz="2800" dirty="0" smtClean="0"/>
              <a:t>. </a:t>
            </a:r>
          </a:p>
          <a:p>
            <a:pPr algn="just"/>
            <a:r>
              <a:rPr lang="ru-RU" sz="2800" dirty="0" err="1" smtClean="0"/>
              <a:t>Ознаки</a:t>
            </a:r>
            <a:r>
              <a:rPr lang="ru-RU" sz="2800" dirty="0" smtClean="0"/>
              <a:t> </a:t>
            </a:r>
            <a:r>
              <a:rPr lang="ru-RU" sz="2800" i="1" dirty="0" err="1" smtClean="0"/>
              <a:t>кримінального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правопорушення</a:t>
            </a:r>
            <a:r>
              <a:rPr lang="ru-RU" sz="2800" i="1" dirty="0" smtClean="0"/>
              <a:t>:</a:t>
            </a:r>
          </a:p>
          <a:p>
            <a:pPr algn="just"/>
            <a:r>
              <a:rPr lang="ru-RU" sz="2800" b="1" i="1" dirty="0" err="1" smtClean="0">
                <a:solidFill>
                  <a:srgbClr val="FF0000"/>
                </a:solidFill>
              </a:rPr>
              <a:t>Суспільна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небезпечність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pPr algn="just"/>
            <a:r>
              <a:rPr lang="ru-RU" sz="2800" b="1" i="1" dirty="0" err="1" smtClean="0">
                <a:solidFill>
                  <a:srgbClr val="FF0000"/>
                </a:solidFill>
              </a:rPr>
              <a:t>Винність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pPr algn="just"/>
            <a:r>
              <a:rPr lang="ru-RU" sz="2800" b="1" i="1" dirty="0" err="1" smtClean="0">
                <a:solidFill>
                  <a:srgbClr val="FF0000"/>
                </a:solidFill>
              </a:rPr>
              <a:t>Протиправність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pPr algn="just"/>
            <a:r>
              <a:rPr lang="ru-RU" sz="2800" b="1" i="1" dirty="0" err="1" smtClean="0">
                <a:solidFill>
                  <a:srgbClr val="FF0000"/>
                </a:solidFill>
              </a:rPr>
              <a:t>Караність</a:t>
            </a:r>
            <a:endParaRPr lang="ru-RU" sz="2800" b="1" i="1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5130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96272"/>
          </a:xfrm>
        </p:spPr>
        <p:txBody>
          <a:bodyPr>
            <a:normAutofit/>
          </a:bodyPr>
          <a:lstStyle/>
          <a:p>
            <a:pPr algn="just"/>
            <a:r>
              <a:rPr lang="ru-RU" sz="4000" b="1" i="1" spc="-5" dirty="0" err="1">
                <a:solidFill>
                  <a:srgbClr val="FF0000"/>
                </a:solidFill>
                <a:latin typeface="Times New Roman"/>
                <a:ea typeface="Times New Roman"/>
              </a:rPr>
              <a:t>Суспільна</a:t>
            </a:r>
            <a:r>
              <a:rPr lang="ru-RU" sz="4000" b="1" i="1" spc="-5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spc="-5" dirty="0" err="1">
                <a:solidFill>
                  <a:srgbClr val="FF0000"/>
                </a:solidFill>
                <a:latin typeface="Times New Roman"/>
                <a:ea typeface="Times New Roman"/>
              </a:rPr>
              <a:t>небезпечність</a:t>
            </a:r>
            <a:r>
              <a:rPr lang="ru-RU" sz="4000" b="1" i="1" spc="-5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spc="-5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діяння</a:t>
            </a:r>
            <a:r>
              <a:rPr lang="ru-RU" sz="4000" b="1" i="1" spc="-5" dirty="0" smtClean="0">
                <a:solidFill>
                  <a:srgbClr val="FF0000"/>
                </a:solidFill>
                <a:latin typeface="Times New Roman"/>
                <a:ea typeface="Times New Roman"/>
              </a:rPr>
              <a:t> - </a:t>
            </a:r>
            <a:r>
              <a:rPr lang="ru-RU" sz="40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полягає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в тому, </a:t>
            </a:r>
            <a:r>
              <a:rPr lang="ru-RU" sz="4000" dirty="0" err="1">
                <a:solidFill>
                  <a:srgbClr val="000000"/>
                </a:solidFill>
                <a:latin typeface="Times New Roman"/>
                <a:ea typeface="Times New Roman"/>
              </a:rPr>
              <a:t>що</a:t>
            </a: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dirty="0" err="1">
                <a:solidFill>
                  <a:srgbClr val="000000"/>
                </a:solidFill>
                <a:latin typeface="Times New Roman"/>
                <a:ea typeface="Times New Roman"/>
              </a:rPr>
              <a:t>діяння</a:t>
            </a: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dirty="0" err="1">
                <a:solidFill>
                  <a:srgbClr val="000000"/>
                </a:solidFill>
                <a:latin typeface="Times New Roman"/>
                <a:ea typeface="Times New Roman"/>
              </a:rPr>
              <a:t>або</a:t>
            </a: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заподіює</a:t>
            </a:r>
            <a:r>
              <a:rPr lang="ru-RU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шкоду </a:t>
            </a:r>
            <a:r>
              <a:rPr lang="ru-RU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відносинам</a:t>
            </a:r>
            <a:r>
              <a:rPr lang="ru-RU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які</a:t>
            </a:r>
            <a:r>
              <a:rPr lang="ru-RU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охороняються</a:t>
            </a:r>
            <a:r>
              <a:rPr lang="ru-RU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законом</a:t>
            </a: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про </a:t>
            </a:r>
            <a:r>
              <a:rPr lang="ru-RU" sz="40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кримінальну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відповідальність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(КК) </a:t>
            </a:r>
            <a:r>
              <a:rPr lang="ru-RU" sz="40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або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містить</a:t>
            </a:r>
            <a:r>
              <a:rPr lang="ru-RU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у </a:t>
            </a:r>
            <a:r>
              <a:rPr lang="ru-RU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собі</a:t>
            </a:r>
            <a:r>
              <a:rPr lang="ru-RU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реальну</a:t>
            </a:r>
            <a:r>
              <a:rPr lang="ru-RU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можливість</a:t>
            </a:r>
            <a:r>
              <a:rPr lang="ru-RU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spc="-5" dirty="0" err="1">
                <a:solidFill>
                  <a:srgbClr val="000000"/>
                </a:solidFill>
                <a:latin typeface="Times New Roman"/>
                <a:ea typeface="Times New Roman"/>
              </a:rPr>
              <a:t>заподіяння</a:t>
            </a:r>
            <a:r>
              <a:rPr lang="ru-RU" sz="4000" b="1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spc="-5" dirty="0" err="1">
                <a:solidFill>
                  <a:srgbClr val="000000"/>
                </a:solidFill>
                <a:latin typeface="Times New Roman"/>
                <a:ea typeface="Times New Roman"/>
              </a:rPr>
              <a:t>такої</a:t>
            </a:r>
            <a:r>
              <a:rPr lang="ru-RU" sz="4000" b="1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spc="-5" dirty="0" err="1">
                <a:solidFill>
                  <a:srgbClr val="000000"/>
                </a:solidFill>
                <a:latin typeface="Times New Roman"/>
                <a:ea typeface="Times New Roman"/>
              </a:rPr>
              <a:t>шкоди</a:t>
            </a:r>
            <a:r>
              <a:rPr lang="ru-RU" sz="4000" spc="-5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4671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692696"/>
            <a:ext cx="8686800" cy="5832648"/>
          </a:xfrm>
        </p:spPr>
        <p:txBody>
          <a:bodyPr>
            <a:normAutofit lnSpcReduction="10000"/>
          </a:bodyPr>
          <a:lstStyle/>
          <a:p>
            <a:pPr indent="540385" algn="just">
              <a:spcAft>
                <a:spcPts val="0"/>
              </a:spcAft>
            </a:pP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Винність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як </a:t>
            </a:r>
            <a:r>
              <a:rPr lang="ru-RU" sz="32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ознака</a:t>
            </a:r>
            <a:r>
              <a:rPr lang="ru-RU" sz="3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передбачає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можливість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відповідальності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особи за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вчинене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діяння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лише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за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наявності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вини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ru-RU" sz="32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540385" algn="just">
              <a:spcAft>
                <a:spcPts val="0"/>
              </a:spcAft>
            </a:pPr>
            <a:r>
              <a:rPr lang="ru-RU" sz="32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Це</a:t>
            </a:r>
            <a:r>
              <a:rPr lang="ru-RU" sz="3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прямо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випливає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із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принципа </a:t>
            </a:r>
            <a:r>
              <a:rPr lang="ru-RU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презумпції</a:t>
            </a:r>
            <a:r>
              <a:rPr lang="ru-RU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невинуватості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який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Times New Roman"/>
              </a:rPr>
              <a:t>закріплений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у </a:t>
            </a:r>
            <a:r>
              <a:rPr lang="ru-RU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ст.62 </a:t>
            </a:r>
            <a:r>
              <a:rPr lang="ru-RU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Конституції</a:t>
            </a:r>
            <a:r>
              <a:rPr lang="ru-RU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України</a:t>
            </a:r>
            <a:r>
              <a:rPr lang="ru-RU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та ч.2 ст.2 КК</a:t>
            </a: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 – 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особа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вважається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невинуватою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у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вчиненні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кримінального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правопорушення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і 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не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може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бути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піддана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кримінальному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покаранню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, доки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її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вину не буде доведено в законному порядку і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встановлено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обвинувальним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вироком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суду.</a:t>
            </a:r>
            <a:r>
              <a:rPr lang="ru-RU" b="1" i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endParaRPr lang="ru-RU" sz="1800" b="1" i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77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96272"/>
          </a:xfrm>
        </p:spPr>
        <p:txBody>
          <a:bodyPr>
            <a:norm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Протиправність</a:t>
            </a:r>
            <a:r>
              <a:rPr lang="ru-RU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як </a:t>
            </a:r>
            <a:r>
              <a:rPr lang="ru-RU" sz="32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ознака</a:t>
            </a:r>
            <a:r>
              <a:rPr lang="ru-RU" sz="3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spc="40" dirty="0" err="1">
                <a:solidFill>
                  <a:srgbClr val="000000"/>
                </a:solidFill>
                <a:latin typeface="Times New Roman"/>
                <a:ea typeface="Times New Roman"/>
              </a:rPr>
              <a:t>полягає</a:t>
            </a:r>
            <a:r>
              <a:rPr lang="ru-RU" sz="3200" spc="40" dirty="0">
                <a:solidFill>
                  <a:srgbClr val="000000"/>
                </a:solidFill>
                <a:latin typeface="Times New Roman"/>
                <a:ea typeface="Times New Roman"/>
              </a:rPr>
              <a:t> в тому, </a:t>
            </a:r>
            <a:r>
              <a:rPr lang="ru-RU" sz="3200" spc="40" dirty="0" err="1">
                <a:solidFill>
                  <a:srgbClr val="000000"/>
                </a:solidFill>
                <a:latin typeface="Times New Roman"/>
                <a:ea typeface="Times New Roman"/>
              </a:rPr>
              <a:t>що</a:t>
            </a:r>
            <a:r>
              <a:rPr lang="ru-RU" sz="3200" spc="4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spc="4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кримінальним</a:t>
            </a:r>
            <a:r>
              <a:rPr lang="ru-RU" sz="3200" spc="4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spc="4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правопорушенням</a:t>
            </a:r>
            <a:r>
              <a:rPr lang="ru-RU" sz="3200" spc="4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</a:t>
            </a:r>
            <a:r>
              <a:rPr lang="ru-RU" sz="3200" spc="40" dirty="0" err="1">
                <a:solidFill>
                  <a:srgbClr val="000000"/>
                </a:solidFill>
                <a:latin typeface="Times New Roman"/>
                <a:ea typeface="Times New Roman"/>
              </a:rPr>
              <a:t>визнається</a:t>
            </a:r>
            <a:r>
              <a:rPr lang="ru-RU" sz="3200" spc="4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spc="40" dirty="0" err="1">
                <a:solidFill>
                  <a:srgbClr val="000000"/>
                </a:solidFill>
                <a:latin typeface="Times New Roman"/>
                <a:ea typeface="Times New Roman"/>
              </a:rPr>
              <a:t>тільки</a:t>
            </a:r>
            <a:r>
              <a:rPr lang="ru-RU" sz="3200" spc="40" dirty="0">
                <a:solidFill>
                  <a:srgbClr val="000000"/>
                </a:solidFill>
                <a:latin typeface="Times New Roman"/>
                <a:ea typeface="Times New Roman"/>
              </a:rPr>
              <a:t> те </a:t>
            </a:r>
            <a:r>
              <a:rPr lang="ru-RU" sz="3200" spc="10" dirty="0" err="1">
                <a:solidFill>
                  <a:srgbClr val="000000"/>
                </a:solidFill>
                <a:latin typeface="Times New Roman"/>
                <a:ea typeface="Times New Roman"/>
              </a:rPr>
              <a:t>суспільне</a:t>
            </a:r>
            <a:r>
              <a:rPr lang="ru-RU" sz="3200" spc="1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spc="10" dirty="0" err="1">
                <a:solidFill>
                  <a:srgbClr val="000000"/>
                </a:solidFill>
                <a:latin typeface="Times New Roman"/>
                <a:ea typeface="Times New Roman"/>
              </a:rPr>
              <a:t>небезпечне</a:t>
            </a:r>
            <a:r>
              <a:rPr lang="ru-RU" sz="3200" spc="1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spc="10" dirty="0" err="1">
                <a:solidFill>
                  <a:srgbClr val="000000"/>
                </a:solidFill>
                <a:latin typeface="Times New Roman"/>
                <a:ea typeface="Times New Roman"/>
              </a:rPr>
              <a:t>діяння</a:t>
            </a:r>
            <a:r>
              <a:rPr lang="ru-RU" sz="3200" spc="1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3200" b="1" i="1" spc="10" dirty="0">
                <a:solidFill>
                  <a:srgbClr val="FF0000"/>
                </a:solidFill>
                <a:latin typeface="Times New Roman"/>
                <a:ea typeface="Times New Roman"/>
              </a:rPr>
              <a:t>яке </a:t>
            </a:r>
            <a:r>
              <a:rPr lang="ru-RU" sz="3200" b="1" i="1" spc="10" dirty="0" err="1">
                <a:solidFill>
                  <a:srgbClr val="FF0000"/>
                </a:solidFill>
                <a:latin typeface="Times New Roman"/>
                <a:ea typeface="Times New Roman"/>
              </a:rPr>
              <a:t>передбачено</a:t>
            </a:r>
            <a:r>
              <a:rPr lang="ru-RU" sz="3200" b="1" i="1" spc="10" dirty="0">
                <a:solidFill>
                  <a:srgbClr val="FF0000"/>
                </a:solidFill>
                <a:latin typeface="Times New Roman"/>
                <a:ea typeface="Times New Roman"/>
              </a:rPr>
              <a:t> як </a:t>
            </a:r>
            <a:r>
              <a:rPr lang="ru-RU" sz="3200" b="1" i="1" spc="10" dirty="0" err="1">
                <a:solidFill>
                  <a:srgbClr val="FF0000"/>
                </a:solidFill>
                <a:latin typeface="Times New Roman"/>
                <a:ea typeface="Times New Roman"/>
              </a:rPr>
              <a:t>таке</a:t>
            </a:r>
            <a:r>
              <a:rPr lang="ru-RU" sz="3200" b="1" i="1" spc="10" dirty="0">
                <a:solidFill>
                  <a:srgbClr val="FF0000"/>
                </a:solidFill>
                <a:latin typeface="Times New Roman"/>
                <a:ea typeface="Times New Roman"/>
              </a:rPr>
              <a:t> у КК</a:t>
            </a:r>
            <a:r>
              <a:rPr lang="ru-RU" sz="3200" b="1" i="1" spc="-15" dirty="0">
                <a:solidFill>
                  <a:srgbClr val="FF0000"/>
                </a:solidFill>
                <a:latin typeface="Times New Roman"/>
                <a:ea typeface="Times New Roman"/>
              </a:rPr>
              <a:t>. </a:t>
            </a:r>
            <a:endParaRPr lang="ru-RU" sz="3200" b="1" i="1" spc="-15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540385" algn="just">
              <a:spcAft>
                <a:spcPts val="0"/>
              </a:spcAft>
            </a:pPr>
            <a:endParaRPr lang="ru-RU" sz="3200" dirty="0">
              <a:latin typeface="Times New Roman"/>
              <a:ea typeface="Times New Roman"/>
            </a:endParaRPr>
          </a:p>
          <a:p>
            <a:pPr indent="540385" algn="just">
              <a:spcAft>
                <a:spcPts val="0"/>
              </a:spcAft>
            </a:pP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Караність</a:t>
            </a:r>
            <a:r>
              <a:rPr lang="ru-RU" sz="3200" dirty="0">
                <a:latin typeface="Times New Roman"/>
                <a:ea typeface="Times New Roman"/>
              </a:rPr>
              <a:t> – </a:t>
            </a:r>
            <a:r>
              <a:rPr lang="ru-RU" sz="3200" dirty="0" err="1">
                <a:latin typeface="Times New Roman"/>
                <a:ea typeface="Times New Roman"/>
              </a:rPr>
              <a:t>це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</a:rPr>
              <a:t>ознака</a:t>
            </a:r>
            <a:r>
              <a:rPr lang="ru-RU" sz="3200" dirty="0">
                <a:latin typeface="Times New Roman"/>
                <a:ea typeface="Times New Roman"/>
              </a:rPr>
              <a:t>, </a:t>
            </a:r>
            <a:r>
              <a:rPr lang="ru-RU" sz="3200" dirty="0" err="1">
                <a:latin typeface="Times New Roman"/>
                <a:ea typeface="Times New Roman"/>
              </a:rPr>
              <a:t>під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</a:rPr>
              <a:t>якою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</a:rPr>
              <a:t>розуміють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загрозу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</a:rPr>
              <a:t>застосування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</a:rPr>
              <a:t>покарання</a:t>
            </a:r>
            <a:r>
              <a:rPr lang="ru-RU" sz="3200" dirty="0">
                <a:latin typeface="Times New Roman"/>
                <a:ea typeface="Times New Roman"/>
              </a:rPr>
              <a:t> за </a:t>
            </a:r>
            <a:r>
              <a:rPr lang="ru-RU" sz="3200" dirty="0" err="1" smtClean="0">
                <a:latin typeface="Times New Roman"/>
                <a:ea typeface="Times New Roman"/>
              </a:rPr>
              <a:t>вчинене</a:t>
            </a:r>
            <a:r>
              <a:rPr lang="ru-RU" sz="3200" dirty="0" smtClean="0">
                <a:latin typeface="Times New Roman"/>
                <a:ea typeface="Times New Roman"/>
              </a:rPr>
              <a:t> </a:t>
            </a:r>
            <a:r>
              <a:rPr lang="ru-RU" sz="3200" dirty="0" err="1" smtClean="0">
                <a:latin typeface="Times New Roman"/>
                <a:ea typeface="Times New Roman"/>
              </a:rPr>
              <a:t>кримінальне</a:t>
            </a:r>
            <a:r>
              <a:rPr lang="ru-RU" sz="3200" dirty="0" smtClean="0">
                <a:latin typeface="Times New Roman"/>
                <a:ea typeface="Times New Roman"/>
              </a:rPr>
              <a:t> </a:t>
            </a:r>
            <a:r>
              <a:rPr lang="ru-RU" sz="3200" dirty="0" err="1" smtClean="0">
                <a:latin typeface="Times New Roman"/>
                <a:ea typeface="Times New Roman"/>
              </a:rPr>
              <a:t>правопорушення</a:t>
            </a:r>
            <a:r>
              <a:rPr lang="ru-RU" sz="3200" dirty="0" smtClean="0">
                <a:latin typeface="Times New Roman"/>
                <a:ea typeface="Times New Roman"/>
              </a:rPr>
              <a:t>, 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яка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міститься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в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санкціях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норм </a:t>
            </a:r>
            <a:r>
              <a:rPr lang="ru-RU" sz="3200" b="1" i="1" dirty="0" err="1">
                <a:solidFill>
                  <a:srgbClr val="FF0000"/>
                </a:solidFill>
                <a:latin typeface="Times New Roman"/>
                <a:ea typeface="Times New Roman"/>
              </a:rPr>
              <a:t>кримінального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 права</a:t>
            </a:r>
            <a:r>
              <a:rPr lang="ru-RU" sz="3200" dirty="0">
                <a:latin typeface="Times New Roman"/>
                <a:ea typeface="Times New Roman"/>
              </a:rPr>
              <a:t>.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105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60486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 err="1" smtClean="0"/>
              <a:t>Кримінальні</a:t>
            </a:r>
            <a:r>
              <a:rPr lang="ru-RU" sz="2800" dirty="0" smtClean="0"/>
              <a:t>  </a:t>
            </a:r>
            <a:r>
              <a:rPr lang="ru-RU" sz="2800" dirty="0" err="1" smtClean="0"/>
              <a:t>правопорушення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згідно</a:t>
            </a:r>
            <a:endParaRPr lang="ru-RU" sz="2800" dirty="0" smtClean="0"/>
          </a:p>
          <a:p>
            <a:pPr marL="0" indent="0" algn="ctr">
              <a:buNone/>
            </a:pPr>
            <a:r>
              <a:rPr lang="ru-RU" sz="2800" dirty="0" smtClean="0"/>
              <a:t>ст.12 КК </a:t>
            </a:r>
            <a:r>
              <a:rPr lang="ru-RU" sz="2800" dirty="0" err="1" smtClean="0"/>
              <a:t>України</a:t>
            </a:r>
            <a:r>
              <a:rPr lang="ru-RU" sz="2800" dirty="0" smtClean="0"/>
              <a:t> </a:t>
            </a:r>
            <a:r>
              <a:rPr lang="ru-RU" sz="2800" dirty="0" err="1" smtClean="0"/>
              <a:t>поділяються</a:t>
            </a:r>
            <a:r>
              <a:rPr lang="ru-RU" sz="2800" dirty="0" smtClean="0"/>
              <a:t> на:</a:t>
            </a:r>
          </a:p>
          <a:p>
            <a:pPr marL="0" indent="0" algn="just">
              <a:buNone/>
            </a:pPr>
            <a:r>
              <a:rPr lang="ru-RU" sz="3200" b="1" i="1" dirty="0" smtClean="0"/>
              <a:t> 1. </a:t>
            </a:r>
            <a:r>
              <a:rPr lang="ru-RU" sz="3200" b="1" i="1" dirty="0" err="1" smtClean="0"/>
              <a:t>Кримінальні</a:t>
            </a:r>
            <a:r>
              <a:rPr lang="ru-RU" sz="3200" b="1" i="1" dirty="0" smtClean="0"/>
              <a:t> проступки</a:t>
            </a:r>
          </a:p>
          <a:p>
            <a:pPr marL="0" indent="0" algn="just">
              <a:buNone/>
            </a:pPr>
            <a:r>
              <a:rPr lang="ru-RU" sz="3200" b="1" i="1" dirty="0" smtClean="0"/>
              <a:t> 2. </a:t>
            </a:r>
            <a:r>
              <a:rPr lang="ru-RU" sz="3200" b="1" i="1" dirty="0" err="1" smtClean="0"/>
              <a:t>Злочини</a:t>
            </a:r>
            <a:endParaRPr lang="ru-RU" sz="3200" b="1" i="1" dirty="0" smtClean="0"/>
          </a:p>
          <a:p>
            <a:pPr algn="just"/>
            <a:r>
              <a:rPr lang="ru-RU" sz="3200" b="1" i="1" dirty="0" err="1" smtClean="0">
                <a:solidFill>
                  <a:srgbClr val="FF0000"/>
                </a:solidFill>
              </a:rPr>
              <a:t>Кримінальним</a:t>
            </a:r>
            <a:r>
              <a:rPr lang="ru-RU" sz="3200" b="1" i="1" dirty="0" smtClean="0">
                <a:solidFill>
                  <a:srgbClr val="FF0000"/>
                </a:solidFill>
              </a:rPr>
              <a:t> проступком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/>
              <a:t> </a:t>
            </a:r>
            <a:r>
              <a:rPr lang="ru-RU" sz="3200" dirty="0" smtClean="0"/>
              <a:t>є </a:t>
            </a:r>
            <a:r>
              <a:rPr lang="ru-RU" sz="3200" dirty="0" err="1" smtClean="0"/>
              <a:t>передбачене</a:t>
            </a:r>
            <a:r>
              <a:rPr lang="ru-RU" sz="3200" dirty="0" smtClean="0"/>
              <a:t> КК </a:t>
            </a:r>
            <a:r>
              <a:rPr lang="ru-RU" sz="3200" dirty="0" err="1" smtClean="0"/>
              <a:t>України</a:t>
            </a:r>
            <a:r>
              <a:rPr lang="ru-RU" sz="3200" dirty="0" smtClean="0"/>
              <a:t> </a:t>
            </a:r>
            <a:r>
              <a:rPr lang="ru-RU" sz="3200" dirty="0" err="1" smtClean="0"/>
              <a:t>діяння</a:t>
            </a:r>
            <a:r>
              <a:rPr lang="ru-RU" sz="3200" dirty="0" smtClean="0"/>
              <a:t> (</a:t>
            </a:r>
            <a:r>
              <a:rPr lang="ru-RU" sz="3200" dirty="0" err="1" smtClean="0"/>
              <a:t>дія</a:t>
            </a:r>
            <a:r>
              <a:rPr lang="ru-RU" sz="3200" dirty="0" smtClean="0"/>
              <a:t> </a:t>
            </a:r>
            <a:r>
              <a:rPr lang="ru-RU" sz="3200" dirty="0" err="1" smtClean="0"/>
              <a:t>або</a:t>
            </a:r>
            <a:r>
              <a:rPr lang="ru-RU" sz="3200" dirty="0" smtClean="0"/>
              <a:t> </a:t>
            </a:r>
            <a:r>
              <a:rPr lang="ru-RU" sz="3200" dirty="0" err="1" smtClean="0"/>
              <a:t>бездіяльність</a:t>
            </a:r>
            <a:r>
              <a:rPr lang="ru-RU" sz="3200" dirty="0" smtClean="0"/>
              <a:t>), за </a:t>
            </a:r>
            <a:r>
              <a:rPr lang="ru-RU" sz="3200" dirty="0" err="1" smtClean="0"/>
              <a:t>вчинення</a:t>
            </a:r>
            <a:r>
              <a:rPr lang="ru-RU" sz="3200" dirty="0" smtClean="0"/>
              <a:t> </a:t>
            </a:r>
            <a:r>
              <a:rPr lang="ru-RU" sz="3200" dirty="0" err="1" smtClean="0"/>
              <a:t>якого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передбачене</a:t>
            </a:r>
            <a:r>
              <a:rPr lang="ru-RU" sz="3200" dirty="0" smtClean="0"/>
              <a:t> </a:t>
            </a:r>
            <a:r>
              <a:rPr lang="ru-RU" sz="3200" dirty="0" err="1" smtClean="0"/>
              <a:t>основне</a:t>
            </a:r>
            <a:r>
              <a:rPr lang="ru-RU" sz="3200" dirty="0" smtClean="0"/>
              <a:t> </a:t>
            </a:r>
            <a:r>
              <a:rPr lang="ru-RU" sz="3200" dirty="0" err="1" smtClean="0"/>
              <a:t>покарання</a:t>
            </a:r>
            <a:r>
              <a:rPr lang="ru-RU" sz="3200" dirty="0" smtClean="0"/>
              <a:t> у </a:t>
            </a:r>
            <a:r>
              <a:rPr lang="ru-RU" sz="3200" dirty="0" err="1" smtClean="0"/>
              <a:t>виді</a:t>
            </a:r>
            <a:r>
              <a:rPr lang="ru-RU" sz="3200" dirty="0" smtClean="0"/>
              <a:t> </a:t>
            </a:r>
            <a:r>
              <a:rPr lang="ru-RU" sz="3200" b="1" i="1" dirty="0" smtClean="0">
                <a:solidFill>
                  <a:srgbClr val="FF0000"/>
                </a:solidFill>
              </a:rPr>
              <a:t>штрафу в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розмірі</a:t>
            </a:r>
            <a:r>
              <a:rPr lang="ru-RU" sz="3200" b="1" i="1" dirty="0" smtClean="0">
                <a:solidFill>
                  <a:srgbClr val="FF0000"/>
                </a:solidFill>
              </a:rPr>
              <a:t> не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більше</a:t>
            </a:r>
            <a:r>
              <a:rPr lang="ru-RU" sz="3200" b="1" i="1" dirty="0" smtClean="0">
                <a:solidFill>
                  <a:srgbClr val="FF0000"/>
                </a:solidFill>
              </a:rPr>
              <a:t> 3000 НМДГ (на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сьогодні</a:t>
            </a:r>
            <a:r>
              <a:rPr lang="ru-RU" sz="3200" b="1" i="1" dirty="0" smtClean="0">
                <a:solidFill>
                  <a:srgbClr val="FF0000"/>
                </a:solidFill>
              </a:rPr>
              <a:t> - 51000грн.)</a:t>
            </a:r>
            <a:r>
              <a:rPr lang="ru-RU" sz="3200" dirty="0" smtClean="0"/>
              <a:t> </a:t>
            </a:r>
            <a:r>
              <a:rPr lang="ru-RU" sz="3200" dirty="0" err="1" smtClean="0"/>
              <a:t>або</a:t>
            </a:r>
            <a:r>
              <a:rPr lang="ru-RU" sz="3200" dirty="0" smtClean="0"/>
              <a:t>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інше</a:t>
            </a:r>
            <a:r>
              <a:rPr lang="ru-RU" sz="3200" b="1" i="1" dirty="0" smtClean="0"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покарання</a:t>
            </a:r>
            <a:r>
              <a:rPr lang="ru-RU" sz="3200" b="1" i="1" dirty="0" smtClean="0">
                <a:solidFill>
                  <a:srgbClr val="FF0000"/>
                </a:solidFill>
              </a:rPr>
              <a:t>, не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повязане</a:t>
            </a:r>
            <a:r>
              <a:rPr lang="ru-RU" sz="3200" b="1" i="1" dirty="0" smtClean="0">
                <a:solidFill>
                  <a:srgbClr val="FF0000"/>
                </a:solidFill>
              </a:rPr>
              <a:t> з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позбавленням</a:t>
            </a:r>
            <a:r>
              <a:rPr lang="ru-RU" sz="3200" b="1" i="1" dirty="0" smtClean="0"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волі</a:t>
            </a:r>
            <a:r>
              <a:rPr lang="ru-RU" sz="3200" dirty="0" smtClean="0"/>
              <a:t>.</a:t>
            </a:r>
            <a:endParaRPr lang="ru-RU" sz="3200" dirty="0" smtClean="0">
              <a:solidFill>
                <a:srgbClr val="FF0000"/>
              </a:solidFill>
            </a:endParaRPr>
          </a:p>
          <a:p>
            <a:pPr algn="just"/>
            <a:endParaRPr lang="ru-RU" b="1" i="1" dirty="0" smtClean="0">
              <a:solidFill>
                <a:srgbClr val="FF0000"/>
              </a:solidFill>
            </a:endParaRPr>
          </a:p>
          <a:p>
            <a:pPr algn="just"/>
            <a:endParaRPr lang="ru-RU" b="1" i="1" dirty="0">
              <a:solidFill>
                <a:srgbClr val="FF0000"/>
              </a:solidFill>
            </a:endParaRPr>
          </a:p>
          <a:p>
            <a:pPr algn="just"/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01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612068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endParaRPr lang="ru-RU" sz="2800" b="1" i="1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sz="4000" b="1" i="1" dirty="0" err="1" smtClean="0">
                <a:solidFill>
                  <a:srgbClr val="FF0000"/>
                </a:solidFill>
              </a:rPr>
              <a:t>Злочини</a:t>
            </a:r>
            <a:r>
              <a:rPr lang="ru-RU" sz="3400" dirty="0" smtClean="0"/>
              <a:t> </a:t>
            </a:r>
            <a:r>
              <a:rPr lang="ru-RU" sz="3400" dirty="0" err="1" smtClean="0"/>
              <a:t>поділяються</a:t>
            </a:r>
            <a:r>
              <a:rPr lang="ru-RU" sz="3400" dirty="0" smtClean="0"/>
              <a:t> на: </a:t>
            </a:r>
            <a:r>
              <a:rPr lang="ru-RU" sz="3400" b="1" i="1" dirty="0" err="1" smtClean="0">
                <a:solidFill>
                  <a:srgbClr val="FF0000"/>
                </a:solidFill>
              </a:rPr>
              <a:t>нетяжкі</a:t>
            </a:r>
            <a:r>
              <a:rPr lang="ru-RU" sz="3400" b="1" i="1" dirty="0" smtClean="0">
                <a:solidFill>
                  <a:srgbClr val="FF0000"/>
                </a:solidFill>
              </a:rPr>
              <a:t>, </a:t>
            </a:r>
            <a:r>
              <a:rPr lang="ru-RU" sz="3400" b="1" i="1" dirty="0" err="1" smtClean="0">
                <a:solidFill>
                  <a:srgbClr val="FF0000"/>
                </a:solidFill>
              </a:rPr>
              <a:t>тяжкі</a:t>
            </a:r>
            <a:r>
              <a:rPr lang="ru-RU" sz="3400" b="1" i="1" dirty="0" smtClean="0">
                <a:solidFill>
                  <a:srgbClr val="FF0000"/>
                </a:solidFill>
              </a:rPr>
              <a:t> </a:t>
            </a:r>
            <a:r>
              <a:rPr lang="ru-RU" sz="3400" dirty="0" smtClean="0"/>
              <a:t>та </a:t>
            </a:r>
            <a:r>
              <a:rPr lang="ru-RU" sz="3400" b="1" i="1" dirty="0" smtClean="0">
                <a:solidFill>
                  <a:srgbClr val="FF0000"/>
                </a:solidFill>
              </a:rPr>
              <a:t>особливо </a:t>
            </a:r>
            <a:r>
              <a:rPr lang="ru-RU" sz="3400" b="1" i="1" dirty="0" err="1" smtClean="0">
                <a:solidFill>
                  <a:srgbClr val="FF0000"/>
                </a:solidFill>
              </a:rPr>
              <a:t>тяжкі</a:t>
            </a:r>
            <a:r>
              <a:rPr lang="ru-RU" sz="3400" dirty="0" smtClean="0"/>
              <a:t>.</a:t>
            </a:r>
          </a:p>
          <a:p>
            <a:pPr marL="0" indent="0" algn="just">
              <a:buNone/>
            </a:pPr>
            <a:endParaRPr lang="ru-RU" sz="2800" dirty="0" smtClean="0"/>
          </a:p>
          <a:p>
            <a:pPr algn="just"/>
            <a:r>
              <a:rPr lang="uk-UA" sz="3200" b="1" i="1" u="sng" dirty="0" smtClean="0">
                <a:solidFill>
                  <a:srgbClr val="FF0000"/>
                </a:solidFill>
              </a:rPr>
              <a:t>Нетяжким </a:t>
            </a:r>
            <a:r>
              <a:rPr lang="uk-UA" sz="3200" b="1" i="1" u="sng" dirty="0">
                <a:solidFill>
                  <a:srgbClr val="FF0000"/>
                </a:solidFill>
              </a:rPr>
              <a:t>злочином</a:t>
            </a:r>
            <a:r>
              <a:rPr lang="uk-UA" sz="3200" dirty="0"/>
              <a:t> є передбачене КК діяння (дія чи бездіяльність), за вчинення якого передбачене основне покарання у виді </a:t>
            </a:r>
            <a:r>
              <a:rPr lang="uk-UA" sz="3200" i="1" dirty="0">
                <a:solidFill>
                  <a:srgbClr val="FF0000"/>
                </a:solidFill>
              </a:rPr>
              <a:t>штрафу в розмірі не більше 10000 НМДГ </a:t>
            </a:r>
            <a:r>
              <a:rPr lang="uk-UA" sz="3200" dirty="0"/>
              <a:t>або </a:t>
            </a:r>
            <a:r>
              <a:rPr lang="uk-UA" sz="3200" i="1" dirty="0"/>
              <a:t>позбавлення волі на строк </a:t>
            </a:r>
            <a:r>
              <a:rPr lang="uk-UA" sz="3200" i="1" u="sng" dirty="0">
                <a:solidFill>
                  <a:srgbClr val="FF0000"/>
                </a:solidFill>
              </a:rPr>
              <a:t>не більше </a:t>
            </a:r>
            <a:r>
              <a:rPr lang="uk-UA" sz="3200" i="1" u="sng" dirty="0" err="1" smtClean="0">
                <a:solidFill>
                  <a:srgbClr val="FF0000"/>
                </a:solidFill>
              </a:rPr>
              <a:t>пяти</a:t>
            </a:r>
            <a:r>
              <a:rPr lang="uk-UA" sz="3200" i="1" u="sng" dirty="0" smtClean="0">
                <a:solidFill>
                  <a:srgbClr val="FF0000"/>
                </a:solidFill>
              </a:rPr>
              <a:t> років</a:t>
            </a:r>
            <a:r>
              <a:rPr lang="uk-UA" sz="3200" i="1" u="sng" dirty="0" smtClean="0"/>
              <a:t>;</a:t>
            </a:r>
          </a:p>
          <a:p>
            <a:endParaRPr lang="uk-UA" sz="3200" dirty="0"/>
          </a:p>
          <a:p>
            <a:pPr algn="just"/>
            <a:r>
              <a:rPr lang="uk-UA" sz="3200" b="1" i="1" u="sng" dirty="0">
                <a:solidFill>
                  <a:srgbClr val="FF0000"/>
                </a:solidFill>
              </a:rPr>
              <a:t>Тяжким злочином</a:t>
            </a:r>
            <a:r>
              <a:rPr lang="uk-UA" sz="3200" b="1" i="1" dirty="0">
                <a:solidFill>
                  <a:srgbClr val="FF0000"/>
                </a:solidFill>
              </a:rPr>
              <a:t> </a:t>
            </a:r>
            <a:r>
              <a:rPr lang="uk-UA" sz="3200" dirty="0"/>
              <a:t>є передбачене КК діяння (дія чи бездіяльність), за вчинення якого передбачене основне покарання у виді </a:t>
            </a:r>
            <a:r>
              <a:rPr lang="uk-UA" sz="3200" i="1" dirty="0">
                <a:solidFill>
                  <a:srgbClr val="FF0000"/>
                </a:solidFill>
              </a:rPr>
              <a:t>штрафу в розмірі не більше 25000 НМДГ</a:t>
            </a:r>
            <a:r>
              <a:rPr lang="uk-UA" sz="3200" dirty="0"/>
              <a:t> або </a:t>
            </a:r>
            <a:r>
              <a:rPr lang="uk-UA" sz="3200" i="1" dirty="0"/>
              <a:t>позбавлення волі на строк </a:t>
            </a:r>
            <a:r>
              <a:rPr lang="uk-UA" sz="3200" i="1" u="sng" dirty="0">
                <a:solidFill>
                  <a:srgbClr val="FF0000"/>
                </a:solidFill>
              </a:rPr>
              <a:t>не більше десяти років</a:t>
            </a:r>
            <a:r>
              <a:rPr lang="uk-UA" sz="3200" i="1" dirty="0" smtClean="0">
                <a:solidFill>
                  <a:srgbClr val="FF0000"/>
                </a:solidFill>
              </a:rPr>
              <a:t>.</a:t>
            </a:r>
          </a:p>
          <a:p>
            <a:endParaRPr lang="uk-UA" sz="3200" dirty="0">
              <a:solidFill>
                <a:srgbClr val="FF0000"/>
              </a:solidFill>
            </a:endParaRPr>
          </a:p>
          <a:p>
            <a:pPr algn="just"/>
            <a:r>
              <a:rPr lang="uk-UA" sz="3200" b="1" i="1" u="sng" dirty="0">
                <a:solidFill>
                  <a:srgbClr val="FF0000"/>
                </a:solidFill>
              </a:rPr>
              <a:t>Особливо тяжким злочином</a:t>
            </a:r>
            <a:r>
              <a:rPr lang="uk-UA" sz="3200" b="1" dirty="0">
                <a:solidFill>
                  <a:srgbClr val="FF0000"/>
                </a:solidFill>
              </a:rPr>
              <a:t> </a:t>
            </a:r>
            <a:r>
              <a:rPr lang="uk-UA" sz="3200" dirty="0"/>
              <a:t>є передбачене КК діяння (дія чи бездіяльність), за вчинення якого передбачене основне покарання у </a:t>
            </a:r>
            <a:r>
              <a:rPr lang="uk-UA" sz="3200" dirty="0">
                <a:solidFill>
                  <a:srgbClr val="FF0000"/>
                </a:solidFill>
              </a:rPr>
              <a:t>виді штрафу в розмірі понад 25000 НМДГ</a:t>
            </a:r>
            <a:r>
              <a:rPr lang="uk-UA" sz="3200" dirty="0"/>
              <a:t>, </a:t>
            </a:r>
            <a:r>
              <a:rPr lang="uk-UA" sz="3200" i="1" dirty="0"/>
              <a:t>позбавлення волі </a:t>
            </a:r>
            <a:r>
              <a:rPr lang="uk-UA" sz="3200" i="1" dirty="0">
                <a:solidFill>
                  <a:srgbClr val="FF0000"/>
                </a:solidFill>
              </a:rPr>
              <a:t>на строк </a:t>
            </a:r>
            <a:r>
              <a:rPr lang="uk-UA" sz="3200" i="1" u="sng" dirty="0">
                <a:solidFill>
                  <a:srgbClr val="FF0000"/>
                </a:solidFill>
              </a:rPr>
              <a:t>понад десять років або довічного позбавлення волі</a:t>
            </a:r>
            <a:r>
              <a:rPr lang="uk-UA" sz="3200" i="1" u="sng" dirty="0"/>
              <a:t>.</a:t>
            </a:r>
            <a:endParaRPr lang="uk-UA" sz="3200" dirty="0"/>
          </a:p>
          <a:p>
            <a:pPr algn="just"/>
            <a:endParaRPr lang="ru-RU" sz="3200" dirty="0" smtClean="0">
              <a:solidFill>
                <a:srgbClr val="FF0000"/>
              </a:solidFill>
            </a:endParaRPr>
          </a:p>
          <a:p>
            <a:pPr algn="just"/>
            <a:endParaRPr lang="ru-RU" b="1" i="1" dirty="0" smtClean="0">
              <a:solidFill>
                <a:srgbClr val="FF0000"/>
              </a:solidFill>
            </a:endParaRPr>
          </a:p>
          <a:p>
            <a:pPr algn="just"/>
            <a:endParaRPr lang="ru-RU" b="1" i="1" dirty="0">
              <a:solidFill>
                <a:srgbClr val="FF0000"/>
              </a:solidFill>
            </a:endParaRPr>
          </a:p>
          <a:p>
            <a:pPr algn="just"/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4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612068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ru-RU" sz="2800" b="1" i="1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uk-UA" sz="3200" dirty="0"/>
              <a:t>Крім ступеня </a:t>
            </a:r>
            <a:r>
              <a:rPr lang="uk-UA" sz="3200" i="1" dirty="0">
                <a:solidFill>
                  <a:srgbClr val="FF0000"/>
                </a:solidFill>
              </a:rPr>
              <a:t>суспільної небезпечності, виду та міри покарання</a:t>
            </a:r>
            <a:r>
              <a:rPr lang="uk-UA" sz="3200" dirty="0"/>
              <a:t> кримінальні проступки і злочини </a:t>
            </a:r>
            <a:r>
              <a:rPr lang="uk-UA" sz="3200" i="1" dirty="0">
                <a:solidFill>
                  <a:srgbClr val="FF0000"/>
                </a:solidFill>
              </a:rPr>
              <a:t>відрізняються </a:t>
            </a:r>
            <a:r>
              <a:rPr lang="uk-UA" sz="3200" i="1" dirty="0" smtClean="0">
                <a:solidFill>
                  <a:srgbClr val="FF0000"/>
                </a:solidFill>
              </a:rPr>
              <a:t>наступним</a:t>
            </a:r>
            <a:r>
              <a:rPr lang="uk-UA" sz="3200" dirty="0" smtClean="0"/>
              <a:t>: </a:t>
            </a:r>
            <a:endParaRPr lang="uk-UA" sz="3200" dirty="0"/>
          </a:p>
          <a:p>
            <a:pPr algn="just"/>
            <a:r>
              <a:rPr lang="uk-UA" sz="3200" dirty="0"/>
              <a:t>1) згідно п.2.-1 ч.1 ст.89 КК особа, яка відбула покарання за кримінальний проступок вважається такою, </a:t>
            </a:r>
            <a:r>
              <a:rPr lang="uk-UA" sz="3200" i="1" dirty="0">
                <a:solidFill>
                  <a:srgbClr val="FF0000"/>
                </a:solidFill>
              </a:rPr>
              <a:t>що не має судимості</a:t>
            </a:r>
            <a:r>
              <a:rPr lang="uk-UA" sz="3200" i="1" dirty="0"/>
              <a:t>;</a:t>
            </a:r>
            <a:endParaRPr lang="uk-UA" sz="3200" dirty="0"/>
          </a:p>
          <a:p>
            <a:pPr algn="just"/>
            <a:r>
              <a:rPr lang="uk-UA" sz="3200" dirty="0"/>
              <a:t>2) до особи, яка підозрюється у вчинені кримінального проступку, можуть бути застосовані лише запобіжні заходи </a:t>
            </a:r>
            <a:r>
              <a:rPr lang="uk-UA" sz="3200" i="1" dirty="0"/>
              <a:t>у </a:t>
            </a:r>
            <a:r>
              <a:rPr lang="uk-UA" sz="3200" i="1" dirty="0">
                <a:solidFill>
                  <a:srgbClr val="FF0000"/>
                </a:solidFill>
              </a:rPr>
              <a:t>виді особистого </a:t>
            </a:r>
            <a:r>
              <a:rPr lang="uk-UA" sz="3200" i="1" dirty="0" err="1">
                <a:solidFill>
                  <a:srgbClr val="FF0000"/>
                </a:solidFill>
              </a:rPr>
              <a:t>зобов</a:t>
            </a:r>
            <a:r>
              <a:rPr lang="ru-RU" sz="3200" i="1" dirty="0">
                <a:solidFill>
                  <a:srgbClr val="FF0000"/>
                </a:solidFill>
              </a:rPr>
              <a:t>’</a:t>
            </a:r>
            <a:r>
              <a:rPr lang="uk-UA" sz="3200" i="1" dirty="0" err="1">
                <a:solidFill>
                  <a:srgbClr val="FF0000"/>
                </a:solidFill>
              </a:rPr>
              <a:t>язання</a:t>
            </a:r>
            <a:r>
              <a:rPr lang="uk-UA" sz="3200" i="1" dirty="0">
                <a:solidFill>
                  <a:srgbClr val="FF0000"/>
                </a:solidFill>
              </a:rPr>
              <a:t> чи особистої поруки</a:t>
            </a:r>
            <a:r>
              <a:rPr lang="uk-UA" sz="3200" i="1" dirty="0"/>
              <a:t>;</a:t>
            </a:r>
            <a:endParaRPr lang="uk-UA" sz="3200" dirty="0"/>
          </a:p>
          <a:p>
            <a:pPr algn="just"/>
            <a:r>
              <a:rPr lang="uk-UA" sz="3200" dirty="0"/>
              <a:t>3) кримінальним процесуальним законодавством (КПК України) для кримінальних проступків передбачено </a:t>
            </a:r>
            <a:r>
              <a:rPr lang="uk-UA" sz="3200" i="1" dirty="0">
                <a:solidFill>
                  <a:srgbClr val="FF0000"/>
                </a:solidFill>
              </a:rPr>
              <a:t>спрощену форму провадження </a:t>
            </a:r>
            <a:r>
              <a:rPr lang="uk-UA" sz="3200" i="1" dirty="0"/>
              <a:t>як під час досудового розслідування (дізнання), так і під час судового розгляду</a:t>
            </a:r>
            <a:r>
              <a:rPr lang="uk-UA" sz="3200" dirty="0"/>
              <a:t>.</a:t>
            </a:r>
          </a:p>
          <a:p>
            <a:pPr algn="just"/>
            <a:endParaRPr lang="ru-RU" sz="3200" dirty="0" smtClean="0">
              <a:solidFill>
                <a:srgbClr val="FF0000"/>
              </a:solidFill>
            </a:endParaRPr>
          </a:p>
          <a:p>
            <a:pPr algn="just"/>
            <a:endParaRPr lang="ru-RU" b="1" i="1" dirty="0" smtClean="0">
              <a:solidFill>
                <a:srgbClr val="FF0000"/>
              </a:solidFill>
            </a:endParaRPr>
          </a:p>
          <a:p>
            <a:pPr algn="just"/>
            <a:endParaRPr lang="ru-RU" b="1" i="1" dirty="0">
              <a:solidFill>
                <a:srgbClr val="FF0000"/>
              </a:solidFill>
            </a:endParaRPr>
          </a:p>
          <a:p>
            <a:pPr algn="just"/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34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Склад кримінального правопорушення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256584"/>
          </a:xfrm>
        </p:spPr>
        <p:txBody>
          <a:bodyPr>
            <a:normAutofit fontScale="92500" lnSpcReduction="20000"/>
          </a:bodyPr>
          <a:lstStyle/>
          <a:p>
            <a:pPr indent="0" algn="ctr">
              <a:spcAft>
                <a:spcPts val="0"/>
              </a:spcAft>
              <a:buNone/>
            </a:pPr>
            <a:r>
              <a:rPr lang="uk-UA" sz="39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Елементи</a:t>
            </a:r>
            <a:r>
              <a:rPr lang="uk-UA" sz="3900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uk-UA" sz="39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indent="0" algn="ctr">
              <a:spcAft>
                <a:spcPts val="0"/>
              </a:spcAft>
              <a:buNone/>
            </a:pPr>
            <a:endParaRPr lang="ru-RU" sz="3200" dirty="0">
              <a:latin typeface="Calibri"/>
              <a:ea typeface="Times New Roman"/>
              <a:cs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uk-UA" sz="35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 </a:t>
            </a:r>
            <a:r>
              <a:rPr lang="uk-UA" sz="35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Об'єкт </a:t>
            </a:r>
            <a:r>
              <a:rPr lang="uk-UA" sz="35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к.п</a:t>
            </a:r>
            <a:r>
              <a:rPr lang="uk-UA" sz="35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3500" b="1" i="1" dirty="0">
              <a:latin typeface="Calibri"/>
              <a:ea typeface="Times New Roman"/>
              <a:cs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uk-UA" sz="35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2. Об'єктивна </a:t>
            </a:r>
            <a:r>
              <a:rPr lang="uk-UA" sz="35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сторона </a:t>
            </a:r>
            <a:r>
              <a:rPr lang="uk-UA" sz="35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к.п</a:t>
            </a:r>
            <a:r>
              <a:rPr lang="uk-UA" sz="35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3500" b="1" i="1" dirty="0">
              <a:latin typeface="Calibri"/>
              <a:ea typeface="Times New Roman"/>
              <a:cs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uk-UA" sz="35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3. </a:t>
            </a:r>
            <a:r>
              <a:rPr lang="uk-UA" sz="35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Суб'єкт </a:t>
            </a:r>
            <a:r>
              <a:rPr lang="uk-UA" sz="35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к.п</a:t>
            </a:r>
            <a:r>
              <a:rPr lang="uk-UA" sz="35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3500" b="1" i="1" dirty="0">
              <a:latin typeface="Calibri"/>
              <a:ea typeface="Times New Roman"/>
              <a:cs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uk-UA" sz="35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4. Суб'єктивна </a:t>
            </a:r>
            <a:r>
              <a:rPr lang="uk-UA" sz="35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сторона </a:t>
            </a:r>
            <a:r>
              <a:rPr lang="uk-UA" sz="35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к.п</a:t>
            </a:r>
            <a:r>
              <a:rPr lang="uk-UA" sz="35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3500" b="1" i="1" dirty="0">
              <a:latin typeface="Calibri"/>
              <a:ea typeface="Times New Roman"/>
              <a:cs typeface="Times New Roman"/>
            </a:endParaRPr>
          </a:p>
          <a:p>
            <a:pPr algn="ctr"/>
            <a:endParaRPr lang="uk-UA" sz="3600" b="1" i="1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ctr"/>
            <a:r>
              <a:rPr lang="uk-UA" sz="36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Відсутність </a:t>
            </a:r>
            <a:r>
              <a:rPr lang="uk-UA" sz="3600" b="1" i="1" dirty="0">
                <a:solidFill>
                  <a:srgbClr val="FF0000"/>
                </a:solidFill>
                <a:latin typeface="Times New Roman"/>
                <a:ea typeface="Times New Roman"/>
              </a:rPr>
              <a:t>хоча б одного з елементів 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свідчить </a:t>
            </a:r>
            <a:r>
              <a:rPr lang="uk-UA" sz="36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про відсутність у діянні особи складу 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кримінального правопорушення взагалі!!!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13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7843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sz="2800" b="1" i="1" u="sng" dirty="0">
                <a:solidFill>
                  <a:srgbClr val="FF0000"/>
                </a:solidFill>
                <a:latin typeface="Times New Roman"/>
                <a:ea typeface="Times New Roman"/>
              </a:rPr>
              <a:t>Об'єкт </a:t>
            </a:r>
            <a:r>
              <a:rPr lang="uk-UA" sz="2800" b="1" i="1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–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</a:rPr>
              <a:t>це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</a:rPr>
              <a:t>суспільні відносини</a:t>
            </a:r>
            <a:r>
              <a:rPr lang="uk-UA" sz="2800" i="1" dirty="0">
                <a:solidFill>
                  <a:srgbClr val="FF0000"/>
                </a:solidFill>
                <a:latin typeface="Times New Roman"/>
                <a:ea typeface="Times New Roman"/>
              </a:rPr>
              <a:t>, </a:t>
            </a:r>
            <a:r>
              <a:rPr lang="uk-UA" sz="2800" b="1" i="1" spc="-30" dirty="0">
                <a:solidFill>
                  <a:srgbClr val="FF0000"/>
                </a:solidFill>
                <a:latin typeface="Times New Roman"/>
                <a:ea typeface="Times New Roman"/>
              </a:rPr>
              <a:t>що охороняються </a:t>
            </a:r>
            <a:r>
              <a:rPr lang="uk-UA" sz="2800" b="1" i="1" spc="-3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КК України</a:t>
            </a:r>
            <a:r>
              <a:rPr lang="uk-UA" sz="2800" i="1" spc="-30" dirty="0" smtClean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</a:rPr>
              <a:t>на які посягає 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кримінальне правопорушення і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</a:rPr>
              <a:t>яким 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воно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</a:rPr>
              <a:t>заподіює шкоду або ставить під загрозу заподіяння такої 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шкоди.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Безпосередній об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’</a:t>
            </a:r>
            <a:r>
              <a:rPr lang="uk-UA" sz="2800" b="1" i="1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єкт</a:t>
            </a:r>
            <a:r>
              <a:rPr lang="uk-UA" sz="2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uk-UA" sz="2800" dirty="0" smtClean="0">
                <a:latin typeface="Times New Roman"/>
                <a:ea typeface="Times New Roman"/>
              </a:rPr>
              <a:t>може бути</a:t>
            </a:r>
            <a:r>
              <a:rPr lang="uk-UA" sz="2800" b="1" i="1" dirty="0" smtClean="0">
                <a:latin typeface="Times New Roman"/>
                <a:ea typeface="Times New Roman"/>
              </a:rPr>
              <a:t>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основним</a:t>
            </a:r>
            <a:r>
              <a:rPr lang="uk-UA" sz="2800" b="1" i="1" dirty="0" smtClean="0">
                <a:latin typeface="Times New Roman"/>
                <a:ea typeface="Times New Roman"/>
              </a:rPr>
              <a:t> </a:t>
            </a:r>
            <a:r>
              <a:rPr lang="uk-UA" sz="2800" dirty="0" smtClean="0">
                <a:latin typeface="Times New Roman"/>
                <a:ea typeface="Times New Roman"/>
              </a:rPr>
              <a:t>і</a:t>
            </a:r>
            <a:r>
              <a:rPr lang="uk-UA" sz="2800" b="1" i="1" dirty="0" smtClean="0">
                <a:latin typeface="Times New Roman"/>
                <a:ea typeface="Times New Roman"/>
              </a:rPr>
              <a:t>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додатковим</a:t>
            </a:r>
            <a:r>
              <a:rPr lang="uk-UA" sz="2800" dirty="0" smtClean="0">
                <a:latin typeface="Times New Roman"/>
                <a:ea typeface="Times New Roman"/>
              </a:rPr>
              <a:t>. </a:t>
            </a:r>
          </a:p>
          <a:p>
            <a:pPr algn="just"/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Факультативні ознаки</a:t>
            </a:r>
            <a:r>
              <a:rPr lang="uk-UA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800" b="1" i="1" dirty="0">
                <a:latin typeface="Times New Roman"/>
                <a:ea typeface="Times New Roman"/>
              </a:rPr>
              <a:t>об</a:t>
            </a:r>
            <a:r>
              <a:rPr lang="en-US" sz="2800" b="1" i="1" dirty="0">
                <a:latin typeface="Times New Roman"/>
                <a:ea typeface="Times New Roman"/>
              </a:rPr>
              <a:t>’</a:t>
            </a:r>
            <a:r>
              <a:rPr lang="uk-UA" sz="2800" b="1" i="1" dirty="0" err="1" smtClean="0">
                <a:latin typeface="Times New Roman"/>
                <a:ea typeface="Times New Roman"/>
              </a:rPr>
              <a:t>єкту</a:t>
            </a:r>
            <a:r>
              <a:rPr lang="uk-UA" sz="2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особа потерпілого, предмет кримінального правопорушення.</a:t>
            </a:r>
            <a:endParaRPr lang="uk-UA" sz="2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800" b="1" i="1" u="sng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Об'єктивна сторона</a:t>
            </a:r>
            <a:r>
              <a:rPr lang="uk-UA" sz="2800" i="1" u="sng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28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це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зовнішня сторона діяння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яка виражається у вчиненні передбаченого законом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діяння (дії чи бездіяльності)</a:t>
            </a:r>
            <a:r>
              <a:rPr lang="uk-UA" sz="2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що заподіює шкоду чи створює загрозу заподіяння шкоди об'єкту злочину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indent="450215" algn="just">
              <a:spcAft>
                <a:spcPts val="0"/>
              </a:spcAft>
            </a:pPr>
            <a:r>
              <a:rPr lang="uk-UA" sz="28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Обов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’</a:t>
            </a:r>
            <a:r>
              <a:rPr lang="uk-UA" sz="28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язкова</a:t>
            </a:r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ознака –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діяння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(для матеріальних складів –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наслідок та причинний зв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’</a:t>
            </a:r>
            <a:r>
              <a:rPr lang="uk-UA" sz="2800" b="1" i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язок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). </a:t>
            </a:r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Факультативні –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місце, час, спосіб, обстановка, знаряддя.</a:t>
            </a:r>
            <a:r>
              <a:rPr lang="uk-UA" sz="28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800" dirty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861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544616"/>
          </a:xfrm>
        </p:spPr>
        <p:txBody>
          <a:bodyPr>
            <a:normAutofit lnSpcReduction="10000"/>
          </a:bodyPr>
          <a:lstStyle/>
          <a:p>
            <a:pPr indent="450215" algn="just">
              <a:spcAft>
                <a:spcPts val="0"/>
              </a:spcAft>
            </a:pPr>
            <a:r>
              <a:rPr lang="uk-UA" sz="2800" b="1" i="1" u="sng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Суб'єкт </a:t>
            </a:r>
            <a:r>
              <a:rPr lang="uk-UA" sz="2800" b="1" i="1" u="sng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кримінального правопорушення</a:t>
            </a:r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це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особа</a:t>
            </a:r>
            <a:r>
              <a:rPr lang="uk-UA" sz="28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яка вчиняє </a:t>
            </a:r>
            <a:r>
              <a:rPr lang="uk-UA" sz="28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к.п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і спроможна нести за це відповідальність. </a:t>
            </a:r>
            <a:endParaRPr lang="uk-UA" sz="28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uk-UA" sz="28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Обов</a:t>
            </a:r>
            <a:r>
              <a:rPr lang="en-US" sz="28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’</a:t>
            </a:r>
            <a:r>
              <a:rPr lang="uk-UA" sz="28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язкові</a:t>
            </a:r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ознаки (</a:t>
            </a:r>
            <a:r>
              <a:rPr lang="uk-UA" sz="28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ч.1</a:t>
            </a:r>
            <a:r>
              <a:rPr lang="uk-UA" sz="28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ст. 18 </a:t>
            </a:r>
            <a:r>
              <a:rPr lang="uk-UA" sz="28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КК) </a:t>
            </a:r>
            <a:r>
              <a:rPr lang="uk-UA" sz="2800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–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фізична,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осудна особа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яка досягла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віку кримінальної відповідальності</a:t>
            </a:r>
            <a:r>
              <a:rPr lang="uk-UA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indent="450215" algn="just">
              <a:spcAft>
                <a:spcPts val="0"/>
              </a:spcAft>
            </a:pPr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Факультативна ознака –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спеціальний </a:t>
            </a:r>
            <a:r>
              <a:rPr lang="uk-UA" sz="2800" b="1" i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суб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’</a:t>
            </a:r>
            <a:r>
              <a:rPr lang="uk-UA" sz="2800" b="1" i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єкт</a:t>
            </a:r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r>
              <a:rPr lang="uk-UA" sz="2800" b="1" i="1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Суб'єктивна </a:t>
            </a:r>
            <a:r>
              <a:rPr lang="uk-UA" sz="2800" b="1" i="1" u="sng" dirty="0">
                <a:solidFill>
                  <a:srgbClr val="FF0000"/>
                </a:solidFill>
                <a:latin typeface="Times New Roman"/>
                <a:ea typeface="Times New Roman"/>
              </a:rPr>
              <a:t>сторона</a:t>
            </a:r>
            <a:r>
              <a:rPr lang="uk-UA" sz="2800" i="1" u="sng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uk-UA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–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</a:rPr>
              <a:t> це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внутрішня сторона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кримінального правопорушення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</a:rPr>
              <a:t>що характеризує </a:t>
            </a:r>
            <a:r>
              <a:rPr lang="uk-UA" sz="2800" b="1" i="1" dirty="0">
                <a:solidFill>
                  <a:srgbClr val="000000"/>
                </a:solidFill>
                <a:latin typeface="Times New Roman"/>
                <a:ea typeface="Times New Roman"/>
              </a:rPr>
              <a:t>свідомість і волю особи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</a:rPr>
              <a:t>в момент учинення злочину. </a:t>
            </a:r>
            <a:endParaRPr lang="uk-UA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uk-UA" sz="28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Обов</a:t>
            </a:r>
            <a:r>
              <a:rPr lang="en-US" sz="28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’</a:t>
            </a:r>
            <a:r>
              <a:rPr lang="uk-UA" sz="2800" b="1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язкова</a:t>
            </a:r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ознака 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суб'єктивної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</a:rPr>
              <a:t>сторони </a:t>
            </a:r>
            <a:r>
              <a:rPr lang="uk-UA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вина. </a:t>
            </a:r>
          </a:p>
          <a:p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Факультативні -</a:t>
            </a:r>
            <a:r>
              <a:rPr lang="uk-UA" sz="28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мотив, мета злочину </a:t>
            </a:r>
            <a:r>
              <a:rPr lang="uk-UA" sz="2800" dirty="0">
                <a:solidFill>
                  <a:srgbClr val="000000"/>
                </a:solidFill>
                <a:latin typeface="Times New Roman"/>
                <a:ea typeface="Times New Roman"/>
              </a:rPr>
              <a:t>та</a:t>
            </a:r>
            <a:r>
              <a:rPr lang="uk-UA" sz="28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емоційний ста</a:t>
            </a:r>
            <a:r>
              <a:rPr lang="uk-UA" b="1" i="1" dirty="0">
                <a:solidFill>
                  <a:srgbClr val="FF0000"/>
                </a:solidFill>
                <a:latin typeface="Times New Roman"/>
                <a:ea typeface="Times New Roman"/>
              </a:rPr>
              <a:t>н</a:t>
            </a:r>
            <a:r>
              <a:rPr lang="uk-UA" b="1" i="1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uk-UA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4970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40080" cy="144016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effectLst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dirty="0">
                <a:effectLst>
                  <a:reflection blurRad="12700" stA="48000" endA="300" endPos="55000" dir="5400000" sy="-90000" algn="bl" rotWithShape="0"/>
                </a:effectLst>
              </a:rPr>
            </a:br>
            <a:endParaRPr lang="ru-RU" dirty="0">
              <a:effectLst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23528" y="620688"/>
            <a:ext cx="8668072" cy="58326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u="sng" dirty="0" err="1" smtClean="0">
                <a:solidFill>
                  <a:srgbClr val="FF0000"/>
                </a:solidFill>
              </a:rPr>
              <a:t>Кримінальні</a:t>
            </a:r>
            <a:r>
              <a:rPr lang="ru-RU" b="1" u="sng" dirty="0" smtClean="0">
                <a:solidFill>
                  <a:srgbClr val="FF0000"/>
                </a:solidFill>
              </a:rPr>
              <a:t> </a:t>
            </a:r>
            <a:r>
              <a:rPr lang="ru-RU" b="1" u="sng" dirty="0" err="1" smtClean="0">
                <a:solidFill>
                  <a:srgbClr val="FF0000"/>
                </a:solidFill>
              </a:rPr>
              <a:t>правопорушення</a:t>
            </a:r>
            <a:r>
              <a:rPr lang="ru-RU" b="1" u="sng" dirty="0" smtClean="0">
                <a:solidFill>
                  <a:srgbClr val="FF0000"/>
                </a:solidFill>
              </a:rPr>
              <a:t> </a:t>
            </a:r>
            <a:r>
              <a:rPr lang="ru-RU" b="1" u="sng" dirty="0" err="1" smtClean="0">
                <a:solidFill>
                  <a:srgbClr val="FF0000"/>
                </a:solidFill>
              </a:rPr>
              <a:t>проти</a:t>
            </a:r>
            <a:r>
              <a:rPr lang="ru-RU" b="1" u="sng" dirty="0" smtClean="0">
                <a:solidFill>
                  <a:srgbClr val="FF0000"/>
                </a:solidFill>
              </a:rPr>
              <a:t> </a:t>
            </a:r>
            <a:r>
              <a:rPr lang="ru-RU" b="1" u="sng" dirty="0" err="1">
                <a:solidFill>
                  <a:srgbClr val="FF0000"/>
                </a:solidFill>
              </a:rPr>
              <a:t>життя</a:t>
            </a:r>
            <a:r>
              <a:rPr lang="ru-RU" b="1" u="sng" dirty="0">
                <a:solidFill>
                  <a:srgbClr val="FF0000"/>
                </a:solidFill>
              </a:rPr>
              <a:t> та </a:t>
            </a:r>
            <a:r>
              <a:rPr lang="ru-RU" b="1" u="sng" dirty="0" err="1">
                <a:solidFill>
                  <a:srgbClr val="FF0000"/>
                </a:solidFill>
              </a:rPr>
              <a:t>здоров'я</a:t>
            </a:r>
            <a:r>
              <a:rPr lang="ru-RU" b="1" u="sng" dirty="0">
                <a:solidFill>
                  <a:srgbClr val="FF0000"/>
                </a:solidFill>
              </a:rPr>
              <a:t> особи (</a:t>
            </a:r>
            <a:r>
              <a:rPr lang="ru-RU" b="1" u="sng" dirty="0" err="1">
                <a:solidFill>
                  <a:srgbClr val="FF0000"/>
                </a:solidFill>
              </a:rPr>
              <a:t>Розділ</a:t>
            </a:r>
            <a:r>
              <a:rPr lang="ru-RU" b="1" u="sng" dirty="0">
                <a:solidFill>
                  <a:srgbClr val="FF0000"/>
                </a:solidFill>
              </a:rPr>
              <a:t> ІІ </a:t>
            </a:r>
            <a:r>
              <a:rPr lang="ru-RU" b="1" u="sng" dirty="0" err="1">
                <a:solidFill>
                  <a:srgbClr val="FF0000"/>
                </a:solidFill>
              </a:rPr>
              <a:t>Особливої</a:t>
            </a:r>
            <a:r>
              <a:rPr lang="ru-RU" b="1" u="sng" dirty="0">
                <a:solidFill>
                  <a:srgbClr val="FF0000"/>
                </a:solidFill>
              </a:rPr>
              <a:t> </a:t>
            </a:r>
            <a:r>
              <a:rPr lang="ru-RU" b="1" u="sng" dirty="0" err="1">
                <a:solidFill>
                  <a:srgbClr val="FF0000"/>
                </a:solidFill>
              </a:rPr>
              <a:t>частини</a:t>
            </a:r>
            <a:r>
              <a:rPr lang="ru-RU" b="1" u="sng" dirty="0">
                <a:solidFill>
                  <a:srgbClr val="FF0000"/>
                </a:solidFill>
              </a:rPr>
              <a:t> </a:t>
            </a:r>
            <a:r>
              <a:rPr lang="ru-RU" b="1" u="sng" dirty="0" smtClean="0">
                <a:solidFill>
                  <a:srgbClr val="FF0000"/>
                </a:solidFill>
              </a:rPr>
              <a:t>КК):</a:t>
            </a:r>
            <a:endParaRPr lang="ru-RU" b="1" u="sng" dirty="0">
              <a:solidFill>
                <a:srgbClr val="FF0000"/>
              </a:solidFill>
            </a:endParaRPr>
          </a:p>
          <a:p>
            <a:r>
              <a:rPr lang="ru-RU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ст.131 КК </a:t>
            </a:r>
            <a:r>
              <a:rPr lang="ru-RU" dirty="0"/>
              <a:t>– </a:t>
            </a:r>
            <a:r>
              <a:rPr lang="ru-RU" dirty="0" err="1"/>
              <a:t>неналежне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спричинило</a:t>
            </a:r>
            <a:r>
              <a:rPr lang="ru-RU" dirty="0"/>
              <a:t> </a:t>
            </a:r>
            <a:r>
              <a:rPr lang="ru-RU" dirty="0" err="1"/>
              <a:t>зараження</a:t>
            </a:r>
            <a:r>
              <a:rPr lang="ru-RU" dirty="0"/>
              <a:t> особи </a:t>
            </a:r>
            <a:r>
              <a:rPr lang="ru-RU" dirty="0" err="1"/>
              <a:t>вірусом</a:t>
            </a:r>
            <a:r>
              <a:rPr lang="ru-RU" dirty="0"/>
              <a:t> </a:t>
            </a:r>
            <a:r>
              <a:rPr lang="ru-RU" dirty="0" err="1"/>
              <a:t>імунодефіциту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невиліковної</a:t>
            </a:r>
            <a:r>
              <a:rPr lang="ru-RU" dirty="0"/>
              <a:t> </a:t>
            </a:r>
            <a:r>
              <a:rPr lang="ru-RU" dirty="0" err="1"/>
              <a:t>інфекційної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;</a:t>
            </a:r>
          </a:p>
          <a:p>
            <a:r>
              <a:rPr lang="ru-RU" b="1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ст. 132 КК </a:t>
            </a:r>
            <a:r>
              <a:rPr lang="ru-RU" dirty="0"/>
              <a:t>– </a:t>
            </a:r>
            <a:r>
              <a:rPr lang="ru-RU" dirty="0" err="1"/>
              <a:t>розголошення</a:t>
            </a:r>
            <a:r>
              <a:rPr lang="ru-RU" dirty="0"/>
              <a:t> </a:t>
            </a:r>
            <a:r>
              <a:rPr lang="ru-RU" dirty="0" err="1"/>
              <a:t>відомостей</a:t>
            </a:r>
            <a:r>
              <a:rPr lang="ru-RU" dirty="0"/>
              <a:t> про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на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зараження</a:t>
            </a:r>
            <a:r>
              <a:rPr lang="ru-RU" dirty="0"/>
              <a:t> </a:t>
            </a:r>
            <a:r>
              <a:rPr lang="ru-RU" dirty="0" err="1"/>
              <a:t>вірусом</a:t>
            </a:r>
            <a:r>
              <a:rPr lang="ru-RU" dirty="0"/>
              <a:t> </a:t>
            </a:r>
            <a:r>
              <a:rPr lang="ru-RU" dirty="0" err="1"/>
              <a:t>імунодефіциту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невиліковної</a:t>
            </a:r>
            <a:r>
              <a:rPr lang="ru-RU" dirty="0"/>
              <a:t> </a:t>
            </a:r>
            <a:r>
              <a:rPr lang="ru-RU" dirty="0" err="1"/>
              <a:t>інфекційної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;</a:t>
            </a:r>
          </a:p>
          <a:p>
            <a:r>
              <a:rPr lang="ru-RU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ст. 134 КК </a:t>
            </a:r>
            <a:r>
              <a:rPr lang="ru-RU" dirty="0"/>
              <a:t>– </a:t>
            </a:r>
            <a:r>
              <a:rPr lang="ru-RU" dirty="0" err="1"/>
              <a:t>незаконне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аборту;</a:t>
            </a:r>
          </a:p>
          <a:p>
            <a:r>
              <a:rPr lang="ru-RU" b="1" dirty="0">
                <a:solidFill>
                  <a:srgbClr val="FF0000"/>
                </a:solidFill>
              </a:rPr>
              <a:t>ст. 137 КК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неналежне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та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;</a:t>
            </a:r>
          </a:p>
          <a:p>
            <a:r>
              <a:rPr lang="ru-RU" b="1" dirty="0">
                <a:solidFill>
                  <a:srgbClr val="FF0000"/>
                </a:solidFill>
              </a:rPr>
              <a:t>ст. 138 КК </a:t>
            </a:r>
            <a:r>
              <a:rPr lang="ru-RU" dirty="0"/>
              <a:t>– незаконна </a:t>
            </a:r>
            <a:r>
              <a:rPr lang="ru-RU" dirty="0" err="1"/>
              <a:t>лікувальна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;</a:t>
            </a:r>
          </a:p>
          <a:p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ст. 139 КК </a:t>
            </a:r>
            <a:r>
              <a:rPr lang="ru-RU" dirty="0"/>
              <a:t>– </a:t>
            </a:r>
            <a:r>
              <a:rPr lang="ru-RU" dirty="0" err="1"/>
              <a:t>ненадання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хворому 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працівником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22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1520" y="692696"/>
            <a:ext cx="8686800" cy="56886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ст</a:t>
            </a:r>
            <a:r>
              <a:rPr lang="ru-RU" sz="2800" b="1" dirty="0">
                <a:solidFill>
                  <a:srgbClr val="FF0000"/>
                </a:solidFill>
              </a:rPr>
              <a:t>. 140 КК </a:t>
            </a:r>
            <a:r>
              <a:rPr lang="ru-RU" sz="2800" dirty="0"/>
              <a:t>– </a:t>
            </a:r>
            <a:r>
              <a:rPr lang="ru-RU" sz="2800" dirty="0" err="1"/>
              <a:t>неналежне</a:t>
            </a:r>
            <a:r>
              <a:rPr lang="ru-RU" sz="2800" dirty="0"/>
              <a:t> </a:t>
            </a:r>
            <a:r>
              <a:rPr lang="ru-RU" sz="2800" dirty="0" err="1"/>
              <a:t>виконання</a:t>
            </a:r>
            <a:r>
              <a:rPr lang="ru-RU" sz="2800" dirty="0"/>
              <a:t> </a:t>
            </a:r>
            <a:r>
              <a:rPr lang="ru-RU" sz="2800" dirty="0" err="1"/>
              <a:t>професійних</a:t>
            </a:r>
            <a:r>
              <a:rPr lang="ru-RU" sz="2800" dirty="0"/>
              <a:t> </a:t>
            </a:r>
            <a:r>
              <a:rPr lang="ru-RU" sz="2800" dirty="0" err="1"/>
              <a:t>обов’язків</a:t>
            </a:r>
            <a:r>
              <a:rPr lang="ru-RU" sz="2800" dirty="0"/>
              <a:t> </a:t>
            </a:r>
            <a:r>
              <a:rPr lang="ru-RU" sz="2800" dirty="0" err="1"/>
              <a:t>медичним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фармацевтичним</a:t>
            </a:r>
            <a:r>
              <a:rPr lang="ru-RU" sz="2800" dirty="0"/>
              <a:t> </a:t>
            </a:r>
            <a:r>
              <a:rPr lang="ru-RU" sz="2800" dirty="0" err="1"/>
              <a:t>працівником</a:t>
            </a:r>
            <a:r>
              <a:rPr lang="ru-RU" sz="2800" dirty="0"/>
              <a:t>;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ст. 141 КК </a:t>
            </a:r>
            <a:r>
              <a:rPr lang="ru-RU" sz="2800" dirty="0"/>
              <a:t>– порушення прав </a:t>
            </a:r>
            <a:r>
              <a:rPr lang="ru-RU" sz="2800" dirty="0" err="1" smtClean="0"/>
              <a:t>пацієнта</a:t>
            </a:r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ru-RU" sz="2800" b="1" dirty="0">
                <a:solidFill>
                  <a:srgbClr val="FF0000"/>
                </a:solidFill>
              </a:rPr>
              <a:t>ст. 142 КК </a:t>
            </a:r>
            <a:r>
              <a:rPr lang="ru-RU" sz="2800" dirty="0"/>
              <a:t>– </a:t>
            </a:r>
            <a:r>
              <a:rPr lang="ru-RU" sz="2800" dirty="0" err="1"/>
              <a:t>незаконне</a:t>
            </a:r>
            <a:r>
              <a:rPr lang="ru-RU" sz="2800" dirty="0"/>
              <a:t> </a:t>
            </a:r>
            <a:r>
              <a:rPr lang="ru-RU" sz="2800" dirty="0" err="1"/>
              <a:t>проведення</a:t>
            </a:r>
            <a:r>
              <a:rPr lang="ru-RU" sz="2800" dirty="0"/>
              <a:t> </a:t>
            </a:r>
            <a:r>
              <a:rPr lang="ru-RU" sz="2800" dirty="0" err="1"/>
              <a:t>дослідів</a:t>
            </a:r>
            <a:r>
              <a:rPr lang="ru-RU" sz="2800" dirty="0"/>
              <a:t> над </a:t>
            </a:r>
            <a:r>
              <a:rPr lang="ru-RU" sz="2800" dirty="0" err="1"/>
              <a:t>людиною</a:t>
            </a:r>
            <a:r>
              <a:rPr lang="ru-RU" sz="2800" dirty="0" smtClean="0"/>
              <a:t>;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ст. 143 КК </a:t>
            </a:r>
            <a:r>
              <a:rPr lang="ru-RU" sz="2800" dirty="0"/>
              <a:t>– </a:t>
            </a:r>
            <a:r>
              <a:rPr lang="ru-RU" sz="2800" dirty="0" err="1"/>
              <a:t>порушення</a:t>
            </a:r>
            <a:r>
              <a:rPr lang="ru-RU" sz="2800" dirty="0"/>
              <a:t> </a:t>
            </a:r>
            <a:r>
              <a:rPr lang="ru-RU" sz="2800" dirty="0" err="1"/>
              <a:t>встановленого</a:t>
            </a:r>
            <a:r>
              <a:rPr lang="ru-RU" sz="2800" dirty="0"/>
              <a:t> законом порядку </a:t>
            </a:r>
            <a:r>
              <a:rPr lang="ru-RU" sz="2800" dirty="0" err="1"/>
              <a:t>трансплантації</a:t>
            </a:r>
            <a:r>
              <a:rPr lang="ru-RU" sz="2800" dirty="0"/>
              <a:t> </a:t>
            </a:r>
            <a:r>
              <a:rPr lang="ru-RU" sz="2800" dirty="0" err="1" smtClean="0"/>
              <a:t>анатомічних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матеріалів</a:t>
            </a:r>
            <a:r>
              <a:rPr lang="ru-RU" sz="2800" dirty="0" smtClean="0"/>
              <a:t>  </a:t>
            </a:r>
            <a:r>
              <a:rPr lang="ru-RU" sz="2800" dirty="0" err="1" smtClean="0"/>
              <a:t>людині</a:t>
            </a:r>
            <a:r>
              <a:rPr lang="ru-RU" sz="2800" dirty="0" smtClean="0"/>
              <a:t>;</a:t>
            </a:r>
            <a:endParaRPr lang="ru-RU" sz="2800" dirty="0"/>
          </a:p>
          <a:p>
            <a:r>
              <a:rPr lang="ru-RU" sz="2800" b="1" dirty="0" smtClean="0">
                <a:solidFill>
                  <a:srgbClr val="FF0000"/>
                </a:solidFill>
              </a:rPr>
              <a:t>ст</a:t>
            </a:r>
            <a:r>
              <a:rPr lang="ru-RU" sz="2800" b="1" dirty="0">
                <a:solidFill>
                  <a:srgbClr val="FF0000"/>
                </a:solidFill>
              </a:rPr>
              <a:t>. 144 КК</a:t>
            </a:r>
            <a:r>
              <a:rPr lang="ru-RU" sz="2800" b="1" dirty="0"/>
              <a:t> </a:t>
            </a:r>
            <a:r>
              <a:rPr lang="ru-RU" sz="2800" dirty="0"/>
              <a:t>– </a:t>
            </a:r>
            <a:r>
              <a:rPr lang="ru-RU" sz="2800" dirty="0" err="1"/>
              <a:t>насильницьке</a:t>
            </a:r>
            <a:r>
              <a:rPr lang="ru-RU" sz="2800" dirty="0"/>
              <a:t> донорство;</a:t>
            </a:r>
          </a:p>
          <a:p>
            <a:r>
              <a:rPr lang="ru-RU" sz="2800" dirty="0" smtClean="0"/>
              <a:t> </a:t>
            </a:r>
            <a:r>
              <a:rPr lang="ru-RU" sz="2800" b="1" dirty="0">
                <a:solidFill>
                  <a:srgbClr val="FF0000"/>
                </a:solidFill>
              </a:rPr>
              <a:t>ст.145 КК </a:t>
            </a:r>
            <a:r>
              <a:rPr lang="ru-RU" sz="2800" dirty="0"/>
              <a:t>– </a:t>
            </a:r>
            <a:r>
              <a:rPr lang="ru-RU" sz="2800" dirty="0" err="1"/>
              <a:t>незаконне</a:t>
            </a:r>
            <a:r>
              <a:rPr lang="ru-RU" sz="2800" dirty="0"/>
              <a:t> </a:t>
            </a:r>
            <a:r>
              <a:rPr lang="ru-RU" sz="2800" dirty="0" err="1"/>
              <a:t>розголошення</a:t>
            </a:r>
            <a:r>
              <a:rPr lang="ru-RU" sz="2800" dirty="0"/>
              <a:t> </a:t>
            </a:r>
            <a:r>
              <a:rPr lang="ru-RU" sz="2800" dirty="0" err="1"/>
              <a:t>лікарської</a:t>
            </a:r>
            <a:r>
              <a:rPr lang="ru-RU" sz="2800" dirty="0"/>
              <a:t> </a:t>
            </a:r>
            <a:r>
              <a:rPr lang="ru-RU" sz="2800" dirty="0" err="1"/>
              <a:t>таємниці</a:t>
            </a:r>
            <a:r>
              <a:rPr lang="ru-RU" sz="2800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37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36712"/>
            <a:ext cx="8643998" cy="1646137"/>
          </a:xfrm>
        </p:spPr>
        <p:txBody>
          <a:bodyPr>
            <a:noAutofit/>
          </a:bodyPr>
          <a:lstStyle/>
          <a:p>
            <a:pPr algn="just"/>
            <a:r>
              <a:rPr lang="uk-UA" sz="2800" dirty="0" smtClean="0"/>
              <a:t>Найчастіше кримінальні провадження щодо медичних та фармацевтичних працівників порушуються за вчинення злочинів, передбачених</a:t>
            </a:r>
            <a:endParaRPr lang="ru-RU" sz="28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09564102"/>
              </p:ext>
            </p:extLst>
          </p:nvPr>
        </p:nvGraphicFramePr>
        <p:xfrm>
          <a:off x="1857356" y="2143116"/>
          <a:ext cx="5929354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555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5631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</a:rPr>
              <a:t>Стаття</a:t>
            </a:r>
            <a:r>
              <a:rPr lang="ru-RU" sz="4000" b="1" dirty="0">
                <a:solidFill>
                  <a:srgbClr val="FF0000"/>
                </a:solidFill>
              </a:rPr>
              <a:t> 139.</a:t>
            </a:r>
            <a:r>
              <a:rPr lang="ru-RU" sz="4000" dirty="0">
                <a:solidFill>
                  <a:srgbClr val="FF0000"/>
                </a:solidFill>
              </a:rPr>
              <a:t> </a:t>
            </a:r>
            <a:r>
              <a:rPr lang="ru-RU" sz="4000" b="1" dirty="0" err="1">
                <a:solidFill>
                  <a:srgbClr val="FF0000"/>
                </a:solidFill>
              </a:rPr>
              <a:t>Ненадання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допомоги</a:t>
            </a:r>
            <a:r>
              <a:rPr lang="ru-RU" sz="4000" b="1" dirty="0">
                <a:solidFill>
                  <a:srgbClr val="FF0000"/>
                </a:solidFill>
              </a:rPr>
              <a:t> хворому </a:t>
            </a:r>
            <a:r>
              <a:rPr lang="ru-RU" sz="4000" b="1" dirty="0" err="1">
                <a:solidFill>
                  <a:srgbClr val="FF0000"/>
                </a:solidFill>
              </a:rPr>
              <a:t>медичним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працівником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endParaRPr lang="ru-RU" sz="3200" b="1" dirty="0"/>
          </a:p>
          <a:p>
            <a:r>
              <a:rPr lang="ru-RU" sz="3200" b="1" dirty="0"/>
              <a:t>1.</a:t>
            </a:r>
            <a:r>
              <a:rPr lang="ru-RU" sz="3200" dirty="0"/>
              <a:t> </a:t>
            </a:r>
            <a:r>
              <a:rPr lang="ru-RU" sz="3200" dirty="0" err="1"/>
              <a:t>Ненадання</a:t>
            </a:r>
            <a:r>
              <a:rPr lang="ru-RU" sz="3200" dirty="0"/>
              <a:t> без </a:t>
            </a:r>
            <a:r>
              <a:rPr lang="ru-RU" sz="3200" dirty="0" err="1"/>
              <a:t>поважних</a:t>
            </a:r>
            <a:r>
              <a:rPr lang="ru-RU" sz="3200" dirty="0"/>
              <a:t> причин </a:t>
            </a:r>
            <a:r>
              <a:rPr lang="ru-RU" sz="3200" dirty="0" err="1"/>
              <a:t>допомоги</a:t>
            </a:r>
            <a:r>
              <a:rPr lang="ru-RU" sz="3200" dirty="0"/>
              <a:t> хворому </a:t>
            </a:r>
            <a:r>
              <a:rPr lang="ru-RU" sz="3200" dirty="0" err="1"/>
              <a:t>медичним</a:t>
            </a:r>
            <a:r>
              <a:rPr lang="ru-RU" sz="3200" dirty="0"/>
              <a:t> </a:t>
            </a:r>
            <a:r>
              <a:rPr lang="ru-RU" sz="3200" dirty="0" err="1"/>
              <a:t>працівником</a:t>
            </a:r>
            <a:r>
              <a:rPr lang="ru-RU" sz="3200" dirty="0"/>
              <a:t>, </a:t>
            </a:r>
            <a:r>
              <a:rPr lang="ru-RU" sz="3200" dirty="0" err="1"/>
              <a:t>який</a:t>
            </a:r>
            <a:r>
              <a:rPr lang="ru-RU" sz="3200" dirty="0"/>
              <a:t> </a:t>
            </a:r>
            <a:r>
              <a:rPr lang="ru-RU" sz="3200" dirty="0" err="1"/>
              <a:t>зобов'язаний</a:t>
            </a:r>
            <a:r>
              <a:rPr lang="ru-RU" sz="3200" dirty="0"/>
              <a:t>, </a:t>
            </a:r>
            <a:r>
              <a:rPr lang="ru-RU" sz="3200" dirty="0" err="1"/>
              <a:t>згідно</a:t>
            </a:r>
            <a:r>
              <a:rPr lang="ru-RU" sz="3200" dirty="0"/>
              <a:t> з </a:t>
            </a:r>
            <a:r>
              <a:rPr lang="ru-RU" sz="3200" dirty="0" err="1"/>
              <a:t>установленими</a:t>
            </a:r>
            <a:r>
              <a:rPr lang="ru-RU" sz="3200" dirty="0"/>
              <a:t> правилами, </a:t>
            </a:r>
            <a:r>
              <a:rPr lang="ru-RU" sz="3200" dirty="0" err="1"/>
              <a:t>надати</a:t>
            </a:r>
            <a:r>
              <a:rPr lang="ru-RU" sz="3200" dirty="0"/>
              <a:t> </a:t>
            </a:r>
            <a:r>
              <a:rPr lang="ru-RU" sz="3200" dirty="0" err="1"/>
              <a:t>таку</a:t>
            </a:r>
            <a:r>
              <a:rPr lang="ru-RU" sz="3200" dirty="0"/>
              <a:t> </a:t>
            </a:r>
            <a:r>
              <a:rPr lang="ru-RU" sz="3200" dirty="0" err="1"/>
              <a:t>допомогу</a:t>
            </a:r>
            <a:r>
              <a:rPr lang="ru-RU" sz="3200" dirty="0"/>
              <a:t>, </a:t>
            </a:r>
            <a:r>
              <a:rPr lang="ru-RU" sz="3200" b="1" i="1" dirty="0" err="1">
                <a:solidFill>
                  <a:srgbClr val="FF0000"/>
                </a:solidFill>
              </a:rPr>
              <a:t>якщо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йому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завідомо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відомо</a:t>
            </a:r>
            <a:r>
              <a:rPr lang="ru-RU" sz="3200" b="1" i="1" dirty="0">
                <a:solidFill>
                  <a:srgbClr val="FF0000"/>
                </a:solidFill>
              </a:rPr>
              <a:t>, </a:t>
            </a:r>
            <a:r>
              <a:rPr lang="ru-RU" sz="3200" b="1" i="1" dirty="0" err="1">
                <a:solidFill>
                  <a:srgbClr val="FF0000"/>
                </a:solidFill>
              </a:rPr>
              <a:t>що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це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може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мати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тяжкі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наслідки</a:t>
            </a:r>
            <a:r>
              <a:rPr lang="ru-RU" sz="3200" b="1" i="1" dirty="0">
                <a:solidFill>
                  <a:srgbClr val="FF0000"/>
                </a:solidFill>
              </a:rPr>
              <a:t> для хворого, -</a:t>
            </a:r>
          </a:p>
          <a:p>
            <a:r>
              <a:rPr lang="ru-RU" sz="3200" dirty="0" err="1"/>
              <a:t>карається</a:t>
            </a:r>
            <a:r>
              <a:rPr lang="ru-RU" sz="3200" dirty="0"/>
              <a:t> штрафом до </a:t>
            </a:r>
            <a:r>
              <a:rPr lang="ru-RU" sz="3200" dirty="0" smtClean="0"/>
              <a:t>50 НМДГ </a:t>
            </a:r>
            <a:r>
              <a:rPr lang="ru-RU" sz="3200" dirty="0"/>
              <a:t>з </a:t>
            </a:r>
            <a:r>
              <a:rPr lang="ru-RU" sz="3200" dirty="0" err="1"/>
              <a:t>позбавленням</a:t>
            </a:r>
            <a:r>
              <a:rPr lang="ru-RU" sz="3200" dirty="0"/>
              <a:t> права </a:t>
            </a:r>
            <a:r>
              <a:rPr lang="ru-RU" sz="3200" dirty="0" err="1"/>
              <a:t>обіймати</a:t>
            </a:r>
            <a:r>
              <a:rPr lang="ru-RU" sz="3200" dirty="0"/>
              <a:t> </a:t>
            </a:r>
            <a:r>
              <a:rPr lang="ru-RU" sz="3200" dirty="0" err="1"/>
              <a:t>певні</a:t>
            </a:r>
            <a:r>
              <a:rPr lang="ru-RU" sz="3200" dirty="0"/>
              <a:t> посади </a:t>
            </a:r>
            <a:r>
              <a:rPr lang="ru-RU" sz="3200" dirty="0" err="1"/>
              <a:t>чи</a:t>
            </a:r>
            <a:r>
              <a:rPr lang="ru-RU" sz="3200" dirty="0"/>
              <a:t> </a:t>
            </a:r>
            <a:r>
              <a:rPr lang="ru-RU" sz="3200" dirty="0" err="1"/>
              <a:t>займатися</a:t>
            </a:r>
            <a:r>
              <a:rPr lang="ru-RU" sz="3200" dirty="0"/>
              <a:t> </a:t>
            </a:r>
            <a:r>
              <a:rPr lang="ru-RU" sz="3200" dirty="0" err="1"/>
              <a:t>певною</a:t>
            </a:r>
            <a:r>
              <a:rPr lang="ru-RU" sz="3200" dirty="0"/>
              <a:t> </a:t>
            </a:r>
            <a:r>
              <a:rPr lang="ru-RU" sz="3200" dirty="0" err="1"/>
              <a:t>діяльністю</a:t>
            </a:r>
            <a:r>
              <a:rPr lang="ru-RU" sz="3200" dirty="0"/>
              <a:t> на строк до </a:t>
            </a:r>
            <a:r>
              <a:rPr lang="ru-RU" sz="3200" dirty="0" smtClean="0"/>
              <a:t>3-х </a:t>
            </a:r>
            <a:r>
              <a:rPr lang="ru-RU" sz="3200" dirty="0" err="1"/>
              <a:t>років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громадськими</a:t>
            </a:r>
            <a:r>
              <a:rPr lang="ru-RU" sz="3200" dirty="0"/>
              <a:t> роботами на строк до </a:t>
            </a:r>
            <a:r>
              <a:rPr lang="ru-RU" sz="3200" dirty="0" smtClean="0"/>
              <a:t>200 </a:t>
            </a:r>
            <a:r>
              <a:rPr lang="ru-RU" sz="3200" dirty="0"/>
              <a:t>годин,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виправними</a:t>
            </a:r>
            <a:r>
              <a:rPr lang="ru-RU" sz="3200" dirty="0"/>
              <a:t> роботами на строк до </a:t>
            </a:r>
            <a:r>
              <a:rPr lang="ru-RU" sz="3200" dirty="0" smtClean="0"/>
              <a:t>2-х </a:t>
            </a:r>
            <a:r>
              <a:rPr lang="ru-RU" sz="3200" dirty="0" err="1"/>
              <a:t>років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b="1" dirty="0"/>
              <a:t>2.</a:t>
            </a:r>
            <a:r>
              <a:rPr lang="ru-RU" sz="3200" dirty="0"/>
              <a:t> Те </a:t>
            </a:r>
            <a:r>
              <a:rPr lang="ru-RU" sz="3200" dirty="0" err="1"/>
              <a:t>саме</a:t>
            </a:r>
            <a:r>
              <a:rPr lang="ru-RU" sz="3200" dirty="0"/>
              <a:t> </a:t>
            </a:r>
            <a:r>
              <a:rPr lang="ru-RU" sz="3200" dirty="0" err="1"/>
              <a:t>діяння</a:t>
            </a:r>
            <a:r>
              <a:rPr lang="ru-RU" sz="3200" dirty="0">
                <a:solidFill>
                  <a:srgbClr val="FF0000"/>
                </a:solidFill>
              </a:rPr>
              <a:t>, </a:t>
            </a:r>
            <a:r>
              <a:rPr lang="ru-RU" sz="3200" b="1" i="1" dirty="0" err="1">
                <a:solidFill>
                  <a:srgbClr val="FF0000"/>
                </a:solidFill>
              </a:rPr>
              <a:t>якщо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воно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спричинило</a:t>
            </a:r>
            <a:r>
              <a:rPr lang="ru-RU" sz="3200" b="1" i="1" dirty="0">
                <a:solidFill>
                  <a:srgbClr val="FF0000"/>
                </a:solidFill>
              </a:rPr>
              <a:t> смерть хворого </a:t>
            </a:r>
            <a:r>
              <a:rPr lang="ru-RU" sz="3200" b="1" i="1" dirty="0" err="1">
                <a:solidFill>
                  <a:srgbClr val="FF0000"/>
                </a:solidFill>
              </a:rPr>
              <a:t>або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інші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тяжкі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наслідки</a:t>
            </a:r>
            <a:r>
              <a:rPr lang="ru-RU" sz="3200" dirty="0"/>
              <a:t>, -</a:t>
            </a:r>
          </a:p>
          <a:p>
            <a:r>
              <a:rPr lang="ru-RU" sz="3200" dirty="0" err="1"/>
              <a:t>карається</a:t>
            </a:r>
            <a:r>
              <a:rPr lang="ru-RU" sz="3200" dirty="0"/>
              <a:t> </a:t>
            </a:r>
            <a:r>
              <a:rPr lang="ru-RU" sz="3200" dirty="0" err="1"/>
              <a:t>обмеженням</a:t>
            </a:r>
            <a:r>
              <a:rPr lang="ru-RU" sz="3200" dirty="0"/>
              <a:t> </a:t>
            </a:r>
            <a:r>
              <a:rPr lang="ru-RU" sz="3200" dirty="0" err="1"/>
              <a:t>волі</a:t>
            </a:r>
            <a:r>
              <a:rPr lang="ru-RU" sz="3200" dirty="0"/>
              <a:t> на строк до </a:t>
            </a:r>
            <a:r>
              <a:rPr lang="ru-RU" sz="3200" dirty="0" smtClean="0"/>
              <a:t>4-х </a:t>
            </a:r>
            <a:r>
              <a:rPr lang="ru-RU" sz="3200" dirty="0" err="1"/>
              <a:t>років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позбавленням</a:t>
            </a:r>
            <a:r>
              <a:rPr lang="ru-RU" sz="3200" dirty="0"/>
              <a:t> </a:t>
            </a:r>
            <a:r>
              <a:rPr lang="ru-RU" sz="3200" dirty="0" err="1"/>
              <a:t>волі</a:t>
            </a:r>
            <a:r>
              <a:rPr lang="ru-RU" sz="3200" dirty="0"/>
              <a:t> на строк до </a:t>
            </a:r>
            <a:r>
              <a:rPr lang="ru-RU" sz="3200" dirty="0" smtClean="0"/>
              <a:t>3-х </a:t>
            </a:r>
            <a:r>
              <a:rPr lang="ru-RU" sz="3200" dirty="0" err="1"/>
              <a:t>років</a:t>
            </a:r>
            <a:r>
              <a:rPr lang="ru-RU" sz="3200" dirty="0"/>
              <a:t>, з </a:t>
            </a:r>
            <a:r>
              <a:rPr lang="ru-RU" sz="3200" dirty="0" err="1"/>
              <a:t>позбавленням</a:t>
            </a:r>
            <a:r>
              <a:rPr lang="ru-RU" sz="3200" dirty="0"/>
              <a:t> права </a:t>
            </a:r>
            <a:r>
              <a:rPr lang="ru-RU" sz="3200" dirty="0" err="1"/>
              <a:t>обіймати</a:t>
            </a:r>
            <a:r>
              <a:rPr lang="ru-RU" sz="3200" dirty="0"/>
              <a:t> </a:t>
            </a:r>
            <a:r>
              <a:rPr lang="ru-RU" sz="3200" dirty="0" err="1"/>
              <a:t>певні</a:t>
            </a:r>
            <a:r>
              <a:rPr lang="ru-RU" sz="3200" dirty="0"/>
              <a:t> посади </a:t>
            </a:r>
            <a:r>
              <a:rPr lang="ru-RU" sz="3200" dirty="0" err="1"/>
              <a:t>чи</a:t>
            </a:r>
            <a:r>
              <a:rPr lang="ru-RU" sz="3200" dirty="0"/>
              <a:t> </a:t>
            </a:r>
            <a:r>
              <a:rPr lang="ru-RU" sz="3200" dirty="0" err="1"/>
              <a:t>займатися</a:t>
            </a:r>
            <a:r>
              <a:rPr lang="ru-RU" sz="3200" dirty="0"/>
              <a:t> </a:t>
            </a:r>
            <a:r>
              <a:rPr lang="ru-RU" sz="3200" dirty="0" err="1"/>
              <a:t>певною</a:t>
            </a:r>
            <a:r>
              <a:rPr lang="ru-RU" sz="3200" dirty="0"/>
              <a:t> </a:t>
            </a:r>
            <a:r>
              <a:rPr lang="ru-RU" sz="3200" dirty="0" err="1"/>
              <a:t>діяльністю</a:t>
            </a:r>
            <a:r>
              <a:rPr lang="ru-RU" sz="3200" dirty="0"/>
              <a:t> на строк до </a:t>
            </a:r>
            <a:r>
              <a:rPr lang="ru-RU" sz="3200" dirty="0" smtClean="0"/>
              <a:t>3-х </a:t>
            </a:r>
            <a:r>
              <a:rPr lang="ru-RU" sz="3200" dirty="0" err="1"/>
              <a:t>років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без такого.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2508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6533635"/>
              </p:ext>
            </p:extLst>
          </p:nvPr>
        </p:nvGraphicFramePr>
        <p:xfrm>
          <a:off x="0" y="357166"/>
          <a:ext cx="9144000" cy="6500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626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04664"/>
            <a:ext cx="8229600" cy="1024064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З</a:t>
            </a:r>
            <a:r>
              <a:rPr lang="uk-UA" sz="2400" dirty="0" smtClean="0"/>
              <a:t> </a:t>
            </a:r>
            <a:r>
              <a:rPr lang="uk-UA" sz="2400" b="1" i="1" dirty="0" smtClean="0">
                <a:solidFill>
                  <a:srgbClr val="FF0000"/>
                </a:solidFill>
              </a:rPr>
              <a:t>об'єктивної сторони </a:t>
            </a:r>
            <a:r>
              <a:rPr lang="uk-UA" sz="2400" dirty="0" smtClean="0">
                <a:solidFill>
                  <a:schemeClr val="tx1"/>
                </a:solidFill>
              </a:rPr>
              <a:t>ненадання допомоги хворому може полягати у наступному: </a:t>
            </a:r>
            <a:br>
              <a:rPr lang="uk-UA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142984"/>
          <a:ext cx="8229600" cy="5454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655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8929718" cy="20962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dirty="0" smtClean="0"/>
              <a:t>              Ст.139 КК встановлює кримінальну відповідальність медичного працівника </a:t>
            </a:r>
            <a:r>
              <a:rPr lang="uk-UA" b="1" i="1" dirty="0" smtClean="0"/>
              <a:t>лише у випадку</a:t>
            </a:r>
            <a:r>
              <a:rPr lang="uk-UA" dirty="0" smtClean="0"/>
              <a:t>, коли ненадання допомоги відбулося з причин, </a:t>
            </a:r>
            <a:r>
              <a:rPr lang="uk-UA" b="1" i="1" dirty="0" smtClean="0">
                <a:solidFill>
                  <a:srgbClr val="FF0000"/>
                </a:solidFill>
              </a:rPr>
              <a:t>які не можна вважати поважними</a:t>
            </a:r>
            <a:r>
              <a:rPr lang="uk-UA" b="1" dirty="0" smtClean="0">
                <a:solidFill>
                  <a:srgbClr val="FF0000"/>
                </a:solidFill>
              </a:rPr>
              <a:t>.</a:t>
            </a:r>
          </a:p>
          <a:p>
            <a:pPr algn="ctr">
              <a:buNone/>
            </a:pPr>
            <a:r>
              <a:rPr lang="uk-UA" dirty="0" smtClean="0"/>
              <a:t>До </a:t>
            </a:r>
            <a:r>
              <a:rPr lang="uk-UA" b="1" i="1" dirty="0" smtClean="0">
                <a:solidFill>
                  <a:srgbClr val="FF0000"/>
                </a:solidFill>
              </a:rPr>
              <a:t>поважних причин </a:t>
            </a:r>
            <a:r>
              <a:rPr lang="uk-UA" dirty="0" smtClean="0"/>
              <a:t>можуть бути віднесені наступні:</a:t>
            </a:r>
            <a:endParaRPr lang="ru-RU" dirty="0" smtClean="0"/>
          </a:p>
          <a:p>
            <a:pPr algn="just"/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450069510"/>
              </p:ext>
            </p:extLst>
          </p:nvPr>
        </p:nvGraphicFramePr>
        <p:xfrm>
          <a:off x="214282" y="2285992"/>
          <a:ext cx="8715436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76672"/>
            <a:ext cx="8715436" cy="18093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dirty="0" smtClean="0"/>
              <a:t>Перелік обставин, які є поважними при ненаданні допомоги хворому, </a:t>
            </a:r>
            <a:r>
              <a:rPr lang="uk-UA" b="1" i="1" dirty="0" smtClean="0">
                <a:solidFill>
                  <a:srgbClr val="FF0000"/>
                </a:solidFill>
              </a:rPr>
              <a:t>не може бути вичерпним</a:t>
            </a:r>
            <a:r>
              <a:rPr lang="uk-UA" dirty="0" smtClean="0"/>
              <a:t>, оскільки </a:t>
            </a:r>
            <a:r>
              <a:rPr lang="uk-UA" i="1" dirty="0" smtClean="0"/>
              <a:t>він залежить від конкретної життєвої ситуації. </a:t>
            </a:r>
          </a:p>
          <a:p>
            <a:pPr algn="ctr">
              <a:buNone/>
            </a:pPr>
            <a:r>
              <a:rPr lang="uk-UA" b="1" i="1" dirty="0" smtClean="0">
                <a:solidFill>
                  <a:srgbClr val="FF0000"/>
                </a:solidFill>
              </a:rPr>
              <a:t>Не можна також вважати поважними причинами: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73476988"/>
              </p:ext>
            </p:extLst>
          </p:nvPr>
        </p:nvGraphicFramePr>
        <p:xfrm>
          <a:off x="285720" y="2000240"/>
          <a:ext cx="8286808" cy="450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323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56312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5100" b="1" dirty="0" err="1">
                <a:solidFill>
                  <a:srgbClr val="FF0000"/>
                </a:solidFill>
              </a:rPr>
              <a:t>Стаття</a:t>
            </a:r>
            <a:r>
              <a:rPr lang="ru-RU" sz="5100" b="1" dirty="0">
                <a:solidFill>
                  <a:srgbClr val="FF0000"/>
                </a:solidFill>
              </a:rPr>
              <a:t> </a:t>
            </a:r>
            <a:r>
              <a:rPr lang="ru-RU" sz="5100" b="1" dirty="0" smtClean="0">
                <a:solidFill>
                  <a:srgbClr val="FF0000"/>
                </a:solidFill>
              </a:rPr>
              <a:t>140.</a:t>
            </a:r>
            <a:r>
              <a:rPr lang="ru-RU" sz="5100" b="1" dirty="0">
                <a:solidFill>
                  <a:srgbClr val="FF0000"/>
                </a:solidFill>
              </a:rPr>
              <a:t> </a:t>
            </a:r>
            <a:r>
              <a:rPr lang="ru-RU" sz="5100" b="1" dirty="0" err="1">
                <a:solidFill>
                  <a:srgbClr val="FF0000"/>
                </a:solidFill>
              </a:rPr>
              <a:t>Неналежне</a:t>
            </a:r>
            <a:r>
              <a:rPr lang="ru-RU" sz="5100" b="1" dirty="0">
                <a:solidFill>
                  <a:srgbClr val="FF0000"/>
                </a:solidFill>
              </a:rPr>
              <a:t> </a:t>
            </a:r>
            <a:r>
              <a:rPr lang="ru-RU" sz="5100" b="1" dirty="0" err="1">
                <a:solidFill>
                  <a:srgbClr val="FF0000"/>
                </a:solidFill>
              </a:rPr>
              <a:t>виконання</a:t>
            </a:r>
            <a:r>
              <a:rPr lang="ru-RU" sz="5100" b="1" dirty="0">
                <a:solidFill>
                  <a:srgbClr val="FF0000"/>
                </a:solidFill>
              </a:rPr>
              <a:t> </a:t>
            </a:r>
            <a:r>
              <a:rPr lang="ru-RU" sz="5100" b="1" dirty="0" err="1">
                <a:solidFill>
                  <a:srgbClr val="FF0000"/>
                </a:solidFill>
              </a:rPr>
              <a:t>професійних</a:t>
            </a:r>
            <a:r>
              <a:rPr lang="ru-RU" sz="5100" b="1" dirty="0">
                <a:solidFill>
                  <a:srgbClr val="FF0000"/>
                </a:solidFill>
              </a:rPr>
              <a:t> </a:t>
            </a:r>
            <a:r>
              <a:rPr lang="ru-RU" sz="5100" b="1" dirty="0" err="1">
                <a:solidFill>
                  <a:srgbClr val="FF0000"/>
                </a:solidFill>
              </a:rPr>
              <a:t>обов'язків</a:t>
            </a:r>
            <a:r>
              <a:rPr lang="ru-RU" sz="5100" b="1" dirty="0">
                <a:solidFill>
                  <a:srgbClr val="FF0000"/>
                </a:solidFill>
              </a:rPr>
              <a:t> </a:t>
            </a:r>
            <a:r>
              <a:rPr lang="ru-RU" sz="5100" b="1" dirty="0" err="1">
                <a:solidFill>
                  <a:srgbClr val="FF0000"/>
                </a:solidFill>
              </a:rPr>
              <a:t>медичним</a:t>
            </a:r>
            <a:r>
              <a:rPr lang="ru-RU" sz="5100" b="1" dirty="0">
                <a:solidFill>
                  <a:srgbClr val="FF0000"/>
                </a:solidFill>
              </a:rPr>
              <a:t> </a:t>
            </a:r>
            <a:r>
              <a:rPr lang="ru-RU" sz="5100" b="1" dirty="0" err="1">
                <a:solidFill>
                  <a:srgbClr val="FF0000"/>
                </a:solidFill>
              </a:rPr>
              <a:t>або</a:t>
            </a:r>
            <a:r>
              <a:rPr lang="ru-RU" sz="5100" b="1" dirty="0">
                <a:solidFill>
                  <a:srgbClr val="FF0000"/>
                </a:solidFill>
              </a:rPr>
              <a:t> </a:t>
            </a:r>
            <a:r>
              <a:rPr lang="ru-RU" sz="5100" b="1" dirty="0" err="1">
                <a:solidFill>
                  <a:srgbClr val="FF0000"/>
                </a:solidFill>
              </a:rPr>
              <a:t>фармацевтичним</a:t>
            </a:r>
            <a:r>
              <a:rPr lang="ru-RU" sz="5100" b="1" dirty="0">
                <a:solidFill>
                  <a:srgbClr val="FF0000"/>
                </a:solidFill>
              </a:rPr>
              <a:t> </a:t>
            </a:r>
            <a:r>
              <a:rPr lang="ru-RU" sz="5100" b="1" dirty="0" err="1" smtClean="0">
                <a:solidFill>
                  <a:srgbClr val="FF0000"/>
                </a:solidFill>
              </a:rPr>
              <a:t>працівником</a:t>
            </a:r>
            <a:endParaRPr lang="ru-RU" sz="5100" b="1" dirty="0" smtClean="0">
              <a:solidFill>
                <a:srgbClr val="FF0000"/>
              </a:solidFill>
            </a:endParaRPr>
          </a:p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algn="just"/>
            <a:r>
              <a:rPr lang="ru-RU" sz="3800" dirty="0"/>
              <a:t>1. </a:t>
            </a:r>
            <a:r>
              <a:rPr lang="ru-RU" sz="3800" i="1" dirty="0" err="1"/>
              <a:t>Невиконання</a:t>
            </a:r>
            <a:r>
              <a:rPr lang="ru-RU" sz="3800" i="1" dirty="0"/>
              <a:t> </a:t>
            </a:r>
            <a:r>
              <a:rPr lang="ru-RU" sz="3800" i="1" dirty="0" err="1"/>
              <a:t>чи</a:t>
            </a:r>
            <a:r>
              <a:rPr lang="ru-RU" sz="3800" i="1" dirty="0"/>
              <a:t> </a:t>
            </a:r>
            <a:r>
              <a:rPr lang="ru-RU" sz="3800" i="1" dirty="0" err="1"/>
              <a:t>неналежне</a:t>
            </a:r>
            <a:r>
              <a:rPr lang="ru-RU" sz="3800" i="1" dirty="0"/>
              <a:t> </a:t>
            </a:r>
            <a:r>
              <a:rPr lang="ru-RU" sz="3800" i="1" dirty="0" err="1"/>
              <a:t>виконання</a:t>
            </a:r>
            <a:r>
              <a:rPr lang="ru-RU" sz="3800" i="1" dirty="0"/>
              <a:t> </a:t>
            </a:r>
            <a:r>
              <a:rPr lang="ru-RU" sz="3800" dirty="0" err="1"/>
              <a:t>медичним</a:t>
            </a:r>
            <a:r>
              <a:rPr lang="ru-RU" sz="3800" dirty="0"/>
              <a:t> </a:t>
            </a:r>
            <a:r>
              <a:rPr lang="ru-RU" sz="3800" dirty="0" err="1"/>
              <a:t>або</a:t>
            </a:r>
            <a:r>
              <a:rPr lang="ru-RU" sz="3800" dirty="0"/>
              <a:t> </a:t>
            </a:r>
            <a:r>
              <a:rPr lang="ru-RU" sz="3800" dirty="0" err="1"/>
              <a:t>фармацевтичним</a:t>
            </a:r>
            <a:r>
              <a:rPr lang="ru-RU" sz="3800" dirty="0"/>
              <a:t> </a:t>
            </a:r>
            <a:r>
              <a:rPr lang="ru-RU" sz="3800" dirty="0" err="1"/>
              <a:t>працівником</a:t>
            </a:r>
            <a:r>
              <a:rPr lang="ru-RU" sz="3800" dirty="0"/>
              <a:t> </a:t>
            </a:r>
            <a:r>
              <a:rPr lang="ru-RU" sz="3800" dirty="0" err="1"/>
              <a:t>своїх</a:t>
            </a:r>
            <a:r>
              <a:rPr lang="ru-RU" sz="3800" dirty="0"/>
              <a:t> </a:t>
            </a:r>
            <a:r>
              <a:rPr lang="ru-RU" sz="3800" dirty="0" err="1"/>
              <a:t>професійних</a:t>
            </a:r>
            <a:r>
              <a:rPr lang="ru-RU" sz="3800" dirty="0"/>
              <a:t> </a:t>
            </a:r>
            <a:r>
              <a:rPr lang="ru-RU" sz="3800" dirty="0" err="1"/>
              <a:t>обов'язків</a:t>
            </a:r>
            <a:r>
              <a:rPr lang="ru-RU" sz="3800" dirty="0"/>
              <a:t> </a:t>
            </a:r>
            <a:r>
              <a:rPr lang="ru-RU" sz="3800" i="1" dirty="0" err="1"/>
              <a:t>внаслідок</a:t>
            </a:r>
            <a:r>
              <a:rPr lang="ru-RU" sz="3800" i="1" dirty="0"/>
              <a:t> </a:t>
            </a:r>
            <a:r>
              <a:rPr lang="ru-RU" sz="3800" i="1" dirty="0" err="1"/>
              <a:t>недбалого</a:t>
            </a:r>
            <a:r>
              <a:rPr lang="ru-RU" sz="3800" i="1" dirty="0"/>
              <a:t> </a:t>
            </a:r>
            <a:r>
              <a:rPr lang="ru-RU" sz="3800" i="1" dirty="0" err="1"/>
              <a:t>чи</a:t>
            </a:r>
            <a:r>
              <a:rPr lang="ru-RU" sz="3800" i="1" dirty="0"/>
              <a:t> </a:t>
            </a:r>
            <a:r>
              <a:rPr lang="ru-RU" sz="3800" i="1" dirty="0" err="1"/>
              <a:t>несумлінного</a:t>
            </a:r>
            <a:r>
              <a:rPr lang="ru-RU" sz="3800" i="1" dirty="0"/>
              <a:t> </a:t>
            </a:r>
            <a:r>
              <a:rPr lang="ru-RU" sz="3800" dirty="0"/>
              <a:t>до них </a:t>
            </a:r>
            <a:r>
              <a:rPr lang="ru-RU" sz="3800" dirty="0" err="1"/>
              <a:t>ставлення</a:t>
            </a:r>
            <a:r>
              <a:rPr lang="ru-RU" sz="3800" dirty="0"/>
              <a:t>, </a:t>
            </a:r>
            <a:r>
              <a:rPr lang="ru-RU" sz="3800" b="1" i="1" dirty="0" err="1">
                <a:solidFill>
                  <a:srgbClr val="FF0000"/>
                </a:solidFill>
              </a:rPr>
              <a:t>якщо</a:t>
            </a:r>
            <a:r>
              <a:rPr lang="ru-RU" sz="3800" b="1" i="1" dirty="0">
                <a:solidFill>
                  <a:srgbClr val="FF0000"/>
                </a:solidFill>
              </a:rPr>
              <a:t> </a:t>
            </a:r>
            <a:r>
              <a:rPr lang="ru-RU" sz="3800" b="1" i="1" dirty="0" err="1">
                <a:solidFill>
                  <a:srgbClr val="FF0000"/>
                </a:solidFill>
              </a:rPr>
              <a:t>це</a:t>
            </a:r>
            <a:r>
              <a:rPr lang="ru-RU" sz="3800" b="1" i="1" dirty="0">
                <a:solidFill>
                  <a:srgbClr val="FF0000"/>
                </a:solidFill>
              </a:rPr>
              <a:t> </a:t>
            </a:r>
            <a:r>
              <a:rPr lang="ru-RU" sz="3800" b="1" i="1" dirty="0" err="1">
                <a:solidFill>
                  <a:srgbClr val="FF0000"/>
                </a:solidFill>
              </a:rPr>
              <a:t>спричинило</a:t>
            </a:r>
            <a:r>
              <a:rPr lang="ru-RU" sz="3800" b="1" i="1" dirty="0">
                <a:solidFill>
                  <a:srgbClr val="FF0000"/>
                </a:solidFill>
              </a:rPr>
              <a:t> </a:t>
            </a:r>
            <a:r>
              <a:rPr lang="ru-RU" sz="3800" b="1" i="1" dirty="0" err="1">
                <a:solidFill>
                  <a:srgbClr val="FF0000"/>
                </a:solidFill>
              </a:rPr>
              <a:t>тяжкі</a:t>
            </a:r>
            <a:r>
              <a:rPr lang="ru-RU" sz="3800" b="1" i="1" dirty="0">
                <a:solidFill>
                  <a:srgbClr val="FF0000"/>
                </a:solidFill>
              </a:rPr>
              <a:t> </a:t>
            </a:r>
            <a:r>
              <a:rPr lang="ru-RU" sz="3800" b="1" i="1" dirty="0" err="1">
                <a:solidFill>
                  <a:srgbClr val="FF0000"/>
                </a:solidFill>
              </a:rPr>
              <a:t>наслідки</a:t>
            </a:r>
            <a:r>
              <a:rPr lang="ru-RU" sz="3800" b="1" i="1" dirty="0">
                <a:solidFill>
                  <a:srgbClr val="FF0000"/>
                </a:solidFill>
              </a:rPr>
              <a:t> для хворого</a:t>
            </a:r>
            <a:r>
              <a:rPr lang="ru-RU" sz="3800" dirty="0">
                <a:solidFill>
                  <a:srgbClr val="FF0000"/>
                </a:solidFill>
              </a:rPr>
              <a:t>, -</a:t>
            </a:r>
          </a:p>
          <a:p>
            <a:pPr algn="just"/>
            <a:r>
              <a:rPr lang="ru-RU" sz="3800" dirty="0" err="1"/>
              <a:t>карається</a:t>
            </a:r>
            <a:r>
              <a:rPr lang="ru-RU" sz="3800" dirty="0"/>
              <a:t> </a:t>
            </a:r>
            <a:r>
              <a:rPr lang="ru-RU" sz="3800" dirty="0" err="1"/>
              <a:t>позбавленням</a:t>
            </a:r>
            <a:r>
              <a:rPr lang="ru-RU" sz="3800" dirty="0"/>
              <a:t> права </a:t>
            </a:r>
            <a:r>
              <a:rPr lang="ru-RU" sz="3800" dirty="0" err="1"/>
              <a:t>обіймати</a:t>
            </a:r>
            <a:r>
              <a:rPr lang="ru-RU" sz="3800" dirty="0"/>
              <a:t> </a:t>
            </a:r>
            <a:r>
              <a:rPr lang="ru-RU" sz="3800" dirty="0" err="1"/>
              <a:t>певні</a:t>
            </a:r>
            <a:r>
              <a:rPr lang="ru-RU" sz="3800" dirty="0"/>
              <a:t> посади </a:t>
            </a:r>
            <a:r>
              <a:rPr lang="ru-RU" sz="3800" dirty="0" err="1"/>
              <a:t>чи</a:t>
            </a:r>
            <a:r>
              <a:rPr lang="ru-RU" sz="3800" dirty="0"/>
              <a:t> </a:t>
            </a:r>
            <a:r>
              <a:rPr lang="ru-RU" sz="3800" dirty="0" err="1"/>
              <a:t>займатися</a:t>
            </a:r>
            <a:r>
              <a:rPr lang="ru-RU" sz="3800" dirty="0"/>
              <a:t> </a:t>
            </a:r>
            <a:r>
              <a:rPr lang="ru-RU" sz="3800" dirty="0" err="1"/>
              <a:t>певною</a:t>
            </a:r>
            <a:r>
              <a:rPr lang="ru-RU" sz="3800" dirty="0"/>
              <a:t> </a:t>
            </a:r>
            <a:r>
              <a:rPr lang="ru-RU" sz="3800" dirty="0" err="1"/>
              <a:t>діяльністю</a:t>
            </a:r>
            <a:r>
              <a:rPr lang="ru-RU" sz="3800" dirty="0"/>
              <a:t> на строк до </a:t>
            </a:r>
            <a:r>
              <a:rPr lang="ru-RU" sz="3800" dirty="0" smtClean="0"/>
              <a:t>5 </a:t>
            </a:r>
            <a:r>
              <a:rPr lang="ru-RU" sz="3800" dirty="0" err="1"/>
              <a:t>років</a:t>
            </a:r>
            <a:r>
              <a:rPr lang="ru-RU" sz="3800" dirty="0"/>
              <a:t> </a:t>
            </a:r>
            <a:r>
              <a:rPr lang="ru-RU" sz="3800" dirty="0" err="1"/>
              <a:t>або</a:t>
            </a:r>
            <a:r>
              <a:rPr lang="ru-RU" sz="3800" dirty="0"/>
              <a:t> </a:t>
            </a:r>
            <a:r>
              <a:rPr lang="ru-RU" sz="3800" dirty="0" err="1"/>
              <a:t>виправними</a:t>
            </a:r>
            <a:r>
              <a:rPr lang="ru-RU" sz="3800" dirty="0"/>
              <a:t> роботами на строк до </a:t>
            </a:r>
            <a:r>
              <a:rPr lang="ru-RU" sz="3800" dirty="0" smtClean="0"/>
              <a:t>2-х </a:t>
            </a:r>
            <a:r>
              <a:rPr lang="ru-RU" sz="3800" dirty="0" err="1"/>
              <a:t>років</a:t>
            </a:r>
            <a:r>
              <a:rPr lang="ru-RU" sz="3800" dirty="0"/>
              <a:t>, </a:t>
            </a:r>
            <a:r>
              <a:rPr lang="ru-RU" sz="3800" dirty="0" err="1"/>
              <a:t>або</a:t>
            </a:r>
            <a:r>
              <a:rPr lang="ru-RU" sz="3800" dirty="0"/>
              <a:t> </a:t>
            </a:r>
            <a:r>
              <a:rPr lang="ru-RU" sz="3800" dirty="0" err="1"/>
              <a:t>обмеженням</a:t>
            </a:r>
            <a:r>
              <a:rPr lang="ru-RU" sz="3800" dirty="0"/>
              <a:t> </a:t>
            </a:r>
            <a:r>
              <a:rPr lang="ru-RU" sz="3800" dirty="0" err="1"/>
              <a:t>волі</a:t>
            </a:r>
            <a:r>
              <a:rPr lang="ru-RU" sz="3800" dirty="0"/>
              <a:t> на строк до </a:t>
            </a:r>
            <a:r>
              <a:rPr lang="ru-RU" sz="3800" dirty="0" smtClean="0"/>
              <a:t>2-х </a:t>
            </a:r>
            <a:r>
              <a:rPr lang="ru-RU" sz="3800" dirty="0" err="1"/>
              <a:t>років</a:t>
            </a:r>
            <a:r>
              <a:rPr lang="ru-RU" sz="3800" dirty="0"/>
              <a:t>, </a:t>
            </a:r>
            <a:r>
              <a:rPr lang="ru-RU" sz="3800" dirty="0" err="1"/>
              <a:t>або</a:t>
            </a:r>
            <a:r>
              <a:rPr lang="ru-RU" sz="3800" dirty="0"/>
              <a:t> </a:t>
            </a:r>
            <a:r>
              <a:rPr lang="ru-RU" sz="3800" dirty="0" err="1"/>
              <a:t>позбавленням</a:t>
            </a:r>
            <a:r>
              <a:rPr lang="ru-RU" sz="3800" dirty="0"/>
              <a:t> </a:t>
            </a:r>
            <a:r>
              <a:rPr lang="ru-RU" sz="3800" dirty="0" err="1"/>
              <a:t>волі</a:t>
            </a:r>
            <a:r>
              <a:rPr lang="ru-RU" sz="3800" dirty="0"/>
              <a:t> на той </a:t>
            </a:r>
            <a:r>
              <a:rPr lang="ru-RU" sz="3800" dirty="0" err="1"/>
              <a:t>самий</a:t>
            </a:r>
            <a:r>
              <a:rPr lang="ru-RU" sz="3800" dirty="0"/>
              <a:t> строк</a:t>
            </a:r>
            <a:r>
              <a:rPr lang="ru-RU" sz="3800" dirty="0" smtClean="0"/>
              <a:t>.</a:t>
            </a:r>
          </a:p>
          <a:p>
            <a:endParaRPr lang="ru-RU" sz="3800" dirty="0"/>
          </a:p>
          <a:p>
            <a:pPr algn="just"/>
            <a:r>
              <a:rPr lang="ru-RU" sz="3800" dirty="0"/>
              <a:t>2. Те </a:t>
            </a:r>
            <a:r>
              <a:rPr lang="ru-RU" sz="3800" dirty="0" err="1"/>
              <a:t>саме</a:t>
            </a:r>
            <a:r>
              <a:rPr lang="ru-RU" sz="3800" dirty="0"/>
              <a:t> </a:t>
            </a:r>
            <a:r>
              <a:rPr lang="ru-RU" sz="3800" dirty="0" err="1"/>
              <a:t>діяння</a:t>
            </a:r>
            <a:r>
              <a:rPr lang="ru-RU" sz="3800" dirty="0"/>
              <a:t>, </a:t>
            </a:r>
            <a:r>
              <a:rPr lang="ru-RU" sz="3800" dirty="0" err="1"/>
              <a:t>якщо</a:t>
            </a:r>
            <a:r>
              <a:rPr lang="ru-RU" sz="3800" dirty="0"/>
              <a:t> </a:t>
            </a:r>
            <a:r>
              <a:rPr lang="ru-RU" sz="3800" dirty="0" err="1"/>
              <a:t>воно</a:t>
            </a:r>
            <a:r>
              <a:rPr lang="ru-RU" sz="3800" dirty="0"/>
              <a:t> </a:t>
            </a:r>
            <a:r>
              <a:rPr lang="ru-RU" sz="3800" b="1" i="1" dirty="0" err="1">
                <a:solidFill>
                  <a:srgbClr val="FF0000"/>
                </a:solidFill>
              </a:rPr>
              <a:t>спричинило</a:t>
            </a:r>
            <a:r>
              <a:rPr lang="ru-RU" sz="3800" b="1" i="1" dirty="0">
                <a:solidFill>
                  <a:srgbClr val="FF0000"/>
                </a:solidFill>
              </a:rPr>
              <a:t> </a:t>
            </a:r>
            <a:r>
              <a:rPr lang="ru-RU" sz="3800" b="1" i="1" dirty="0" err="1">
                <a:solidFill>
                  <a:srgbClr val="FF0000"/>
                </a:solidFill>
              </a:rPr>
              <a:t>тяжкі</a:t>
            </a:r>
            <a:r>
              <a:rPr lang="ru-RU" sz="3800" b="1" i="1" dirty="0">
                <a:solidFill>
                  <a:srgbClr val="FF0000"/>
                </a:solidFill>
              </a:rPr>
              <a:t> </a:t>
            </a:r>
            <a:r>
              <a:rPr lang="ru-RU" sz="3800" b="1" i="1" dirty="0" err="1">
                <a:solidFill>
                  <a:srgbClr val="FF0000"/>
                </a:solidFill>
              </a:rPr>
              <a:t>наслідки</a:t>
            </a:r>
            <a:r>
              <a:rPr lang="ru-RU" sz="3800" b="1" i="1" dirty="0">
                <a:solidFill>
                  <a:srgbClr val="FF0000"/>
                </a:solidFill>
              </a:rPr>
              <a:t> </a:t>
            </a:r>
            <a:r>
              <a:rPr lang="ru-RU" sz="3800" b="1" i="1" dirty="0" err="1">
                <a:solidFill>
                  <a:srgbClr val="FF0000"/>
                </a:solidFill>
              </a:rPr>
              <a:t>неповнолітньому</a:t>
            </a:r>
            <a:r>
              <a:rPr lang="ru-RU" sz="3800" dirty="0">
                <a:solidFill>
                  <a:srgbClr val="FF0000"/>
                </a:solidFill>
              </a:rPr>
              <a:t>, -</a:t>
            </a:r>
          </a:p>
          <a:p>
            <a:pPr algn="just"/>
            <a:r>
              <a:rPr lang="ru-RU" sz="3800" dirty="0" err="1"/>
              <a:t>карається</a:t>
            </a:r>
            <a:r>
              <a:rPr lang="ru-RU" sz="3800" dirty="0"/>
              <a:t> </a:t>
            </a:r>
            <a:r>
              <a:rPr lang="ru-RU" sz="3800" dirty="0" err="1"/>
              <a:t>обмеженням</a:t>
            </a:r>
            <a:r>
              <a:rPr lang="ru-RU" sz="3800" dirty="0"/>
              <a:t> </a:t>
            </a:r>
            <a:r>
              <a:rPr lang="ru-RU" sz="3800" dirty="0" err="1"/>
              <a:t>волі</a:t>
            </a:r>
            <a:r>
              <a:rPr lang="ru-RU" sz="3800" dirty="0"/>
              <a:t> на строк до </a:t>
            </a:r>
            <a:r>
              <a:rPr lang="ru-RU" sz="3800" dirty="0" smtClean="0"/>
              <a:t>5 </a:t>
            </a:r>
            <a:r>
              <a:rPr lang="ru-RU" sz="3800" dirty="0" err="1"/>
              <a:t>років</a:t>
            </a:r>
            <a:r>
              <a:rPr lang="ru-RU" sz="3800" dirty="0"/>
              <a:t> </a:t>
            </a:r>
            <a:r>
              <a:rPr lang="ru-RU" sz="3800" dirty="0" err="1"/>
              <a:t>або</a:t>
            </a:r>
            <a:r>
              <a:rPr lang="ru-RU" sz="3800" dirty="0"/>
              <a:t> </a:t>
            </a:r>
            <a:r>
              <a:rPr lang="ru-RU" sz="3800" dirty="0" err="1"/>
              <a:t>позбавленням</a:t>
            </a:r>
            <a:r>
              <a:rPr lang="ru-RU" sz="3800" dirty="0"/>
              <a:t> </a:t>
            </a:r>
            <a:r>
              <a:rPr lang="ru-RU" sz="3800" dirty="0" err="1"/>
              <a:t>волі</a:t>
            </a:r>
            <a:r>
              <a:rPr lang="ru-RU" sz="3800" dirty="0"/>
              <a:t> на строк до </a:t>
            </a:r>
            <a:r>
              <a:rPr lang="ru-RU" sz="3800" dirty="0" smtClean="0"/>
              <a:t>3-х </a:t>
            </a:r>
            <a:r>
              <a:rPr lang="ru-RU" sz="3800" dirty="0" err="1"/>
              <a:t>років</a:t>
            </a:r>
            <a:r>
              <a:rPr lang="ru-RU" sz="3800" dirty="0"/>
              <a:t>, з </a:t>
            </a:r>
            <a:r>
              <a:rPr lang="ru-RU" sz="3800" dirty="0" err="1"/>
              <a:t>позбавленням</a:t>
            </a:r>
            <a:r>
              <a:rPr lang="ru-RU" sz="3800" dirty="0"/>
              <a:t> права </a:t>
            </a:r>
            <a:r>
              <a:rPr lang="ru-RU" sz="3800" dirty="0" err="1"/>
              <a:t>обіймати</a:t>
            </a:r>
            <a:r>
              <a:rPr lang="ru-RU" sz="3800" dirty="0"/>
              <a:t> </a:t>
            </a:r>
            <a:r>
              <a:rPr lang="ru-RU" sz="3800" dirty="0" err="1"/>
              <a:t>певні</a:t>
            </a:r>
            <a:r>
              <a:rPr lang="ru-RU" sz="3800" dirty="0"/>
              <a:t> посади </a:t>
            </a:r>
            <a:r>
              <a:rPr lang="ru-RU" sz="3800" dirty="0" err="1"/>
              <a:t>чи</a:t>
            </a:r>
            <a:r>
              <a:rPr lang="ru-RU" sz="3800" dirty="0"/>
              <a:t> </a:t>
            </a:r>
            <a:r>
              <a:rPr lang="ru-RU" sz="3800" dirty="0" err="1"/>
              <a:t>займатися</a:t>
            </a:r>
            <a:r>
              <a:rPr lang="ru-RU" sz="3800" dirty="0"/>
              <a:t> </a:t>
            </a:r>
            <a:r>
              <a:rPr lang="ru-RU" sz="3800" dirty="0" err="1"/>
              <a:t>певною</a:t>
            </a:r>
            <a:r>
              <a:rPr lang="ru-RU" sz="3800" dirty="0"/>
              <a:t> </a:t>
            </a:r>
            <a:r>
              <a:rPr lang="ru-RU" sz="3800" dirty="0" err="1"/>
              <a:t>діяльністю</a:t>
            </a:r>
            <a:r>
              <a:rPr lang="ru-RU" sz="3800" dirty="0"/>
              <a:t> на строк до </a:t>
            </a:r>
            <a:r>
              <a:rPr lang="ru-RU" sz="3800" dirty="0" smtClean="0"/>
              <a:t>3-х </a:t>
            </a:r>
            <a:r>
              <a:rPr lang="ru-RU" sz="3800" dirty="0" err="1"/>
              <a:t>років</a:t>
            </a:r>
            <a:r>
              <a:rPr lang="ru-RU" sz="3800" dirty="0"/>
              <a:t>.</a:t>
            </a:r>
          </a:p>
          <a:p>
            <a:endParaRPr lang="ru-RU" sz="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4"/>
            <a:ext cx="8406676" cy="2304256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uk-UA" sz="3600" b="1" i="1" dirty="0" smtClean="0">
                <a:solidFill>
                  <a:srgbClr val="FF0000"/>
                </a:solidFill>
              </a:rPr>
              <a:t>Основний безпосередній об'єкт</a:t>
            </a:r>
            <a:r>
              <a:rPr lang="uk-UA" sz="3600" dirty="0" smtClean="0"/>
              <a:t> – </a:t>
            </a:r>
            <a:r>
              <a:rPr lang="uk-UA" sz="3600" b="1" i="1" dirty="0" smtClean="0"/>
              <a:t>життя та здоров'я пацієнта.</a:t>
            </a:r>
          </a:p>
          <a:p>
            <a:pPr algn="just">
              <a:buNone/>
            </a:pPr>
            <a:r>
              <a:rPr lang="uk-UA" sz="3600" dirty="0" smtClean="0">
                <a:solidFill>
                  <a:schemeClr val="tx2"/>
                </a:solidFill>
              </a:rPr>
              <a:t> </a:t>
            </a:r>
            <a:r>
              <a:rPr lang="uk-UA" sz="3600" b="1" i="1" dirty="0" smtClean="0">
                <a:solidFill>
                  <a:srgbClr val="FF0000"/>
                </a:solidFill>
              </a:rPr>
              <a:t>Додатковий об'єкт </a:t>
            </a:r>
            <a:r>
              <a:rPr lang="uk-UA" sz="3600" dirty="0" smtClean="0"/>
              <a:t>– </a:t>
            </a:r>
            <a:r>
              <a:rPr lang="uk-UA" sz="3600" b="1" i="1" dirty="0" smtClean="0"/>
              <a:t>встановлений законом</a:t>
            </a:r>
            <a:r>
              <a:rPr lang="uk-UA" sz="3600" dirty="0" smtClean="0"/>
              <a:t> </a:t>
            </a:r>
            <a:r>
              <a:rPr lang="uk-UA" sz="3600" b="1" i="1" dirty="0" smtClean="0"/>
              <a:t>порядок виконання медичними або фармацевтичними працівниками своїх </a:t>
            </a:r>
            <a:r>
              <a:rPr lang="uk-UA" sz="3600" b="1" i="1" dirty="0" err="1" smtClean="0"/>
              <a:t>обов</a:t>
            </a:r>
            <a:r>
              <a:rPr lang="ru-RU" sz="3600" b="1" i="1" dirty="0" smtClean="0"/>
              <a:t>'</a:t>
            </a:r>
            <a:r>
              <a:rPr lang="uk-UA" sz="3600" b="1" i="1" dirty="0" err="1" smtClean="0"/>
              <a:t>язків</a:t>
            </a:r>
            <a:r>
              <a:rPr lang="uk-UA" sz="3600" i="1" dirty="0" smtClean="0"/>
              <a:t>.</a:t>
            </a:r>
          </a:p>
          <a:p>
            <a:pPr algn="ctr">
              <a:buNone/>
            </a:pPr>
            <a:r>
              <a:rPr lang="uk-UA" sz="4500" b="1" i="1" dirty="0" smtClean="0">
                <a:solidFill>
                  <a:srgbClr val="FF0000"/>
                </a:solidFill>
              </a:rPr>
              <a:t>Об’єктивна сторона</a:t>
            </a:r>
            <a:r>
              <a:rPr lang="uk-UA" sz="4500" b="1" i="1" dirty="0" smtClean="0"/>
              <a:t> </a:t>
            </a:r>
            <a:r>
              <a:rPr lang="uk-UA" sz="3800" dirty="0" smtClean="0"/>
              <a:t>характеризується</a:t>
            </a:r>
            <a:r>
              <a:rPr lang="uk-UA" sz="3600" dirty="0" smtClean="0"/>
              <a:t>: </a:t>
            </a:r>
            <a:endParaRPr lang="ru-RU" sz="3600" dirty="0" smtClean="0"/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17197771"/>
              </p:ext>
            </p:extLst>
          </p:nvPr>
        </p:nvGraphicFramePr>
        <p:xfrm>
          <a:off x="0" y="2636912"/>
          <a:ext cx="9144000" cy="4214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090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649629051"/>
              </p:ext>
            </p:extLst>
          </p:nvPr>
        </p:nvGraphicFramePr>
        <p:xfrm>
          <a:off x="642910" y="714356"/>
          <a:ext cx="9144000" cy="5918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945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657272617"/>
              </p:ext>
            </p:extLst>
          </p:nvPr>
        </p:nvGraphicFramePr>
        <p:xfrm>
          <a:off x="571472" y="2285992"/>
          <a:ext cx="8572528" cy="4572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0" y="260648"/>
            <a:ext cx="8929718" cy="1944216"/>
          </a:xfrm>
        </p:spPr>
        <p:txBody>
          <a:bodyPr>
            <a:normAutofit fontScale="92500"/>
          </a:bodyPr>
          <a:lstStyle/>
          <a:p>
            <a:pPr lvl="0" algn="just"/>
            <a:r>
              <a:rPr lang="uk-UA" b="1" i="1" dirty="0" smtClean="0">
                <a:solidFill>
                  <a:srgbClr val="FF0000"/>
                </a:solidFill>
              </a:rPr>
              <a:t>Неналежне виконання професійних обов’язків </a:t>
            </a:r>
            <a:r>
              <a:rPr lang="uk-UA" dirty="0" smtClean="0"/>
              <a:t>має місце у разі, коли медичний (фармацевтичний) працівник виконує свої обов’язки </a:t>
            </a:r>
            <a:r>
              <a:rPr lang="uk-UA" b="1" i="1" dirty="0" smtClean="0">
                <a:solidFill>
                  <a:srgbClr val="FF0000"/>
                </a:solidFill>
              </a:rPr>
              <a:t>не у повному обсязі, недбало, поверхово, не так, як цього вимагають інтереси його професійної діяльності</a:t>
            </a:r>
            <a:r>
              <a:rPr lang="uk-UA" dirty="0" smtClean="0"/>
              <a:t>. Таким діянням може бути зокрема: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77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366067"/>
              </p:ext>
            </p:extLst>
          </p:nvPr>
        </p:nvGraphicFramePr>
        <p:xfrm>
          <a:off x="0" y="0"/>
          <a:ext cx="892971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404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816302"/>
              </p:ext>
            </p:extLst>
          </p:nvPr>
        </p:nvGraphicFramePr>
        <p:xfrm>
          <a:off x="0" y="285728"/>
          <a:ext cx="9144000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3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688632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i="1" dirty="0" err="1"/>
              <a:t>Кримінальна</a:t>
            </a:r>
            <a:r>
              <a:rPr lang="ru-RU" sz="2800" b="1" i="1" dirty="0"/>
              <a:t> </a:t>
            </a:r>
            <a:r>
              <a:rPr lang="ru-RU" sz="2800" b="1" i="1" dirty="0" err="1"/>
              <a:t>відповідальність</a:t>
            </a:r>
            <a:r>
              <a:rPr lang="ru-RU" sz="2800" b="1" i="1" dirty="0"/>
              <a:t> </a:t>
            </a:r>
            <a:r>
              <a:rPr lang="ru-RU" sz="2800" b="1" i="1" dirty="0" err="1"/>
              <a:t>медичного</a:t>
            </a:r>
            <a:r>
              <a:rPr lang="ru-RU" sz="2800" b="1" i="1" dirty="0"/>
              <a:t> </a:t>
            </a:r>
            <a:r>
              <a:rPr lang="ru-RU" sz="2800" b="1" i="1" dirty="0" err="1"/>
              <a:t>працівника</a:t>
            </a:r>
            <a:r>
              <a:rPr lang="ru-RU" sz="2800" b="1" i="1" dirty="0"/>
              <a:t> за </a:t>
            </a:r>
            <a:r>
              <a:rPr lang="ru-RU" sz="2800" b="1" i="1" dirty="0" err="1"/>
              <a:t>завдання</a:t>
            </a:r>
            <a:r>
              <a:rPr lang="ru-RU" sz="2800" b="1" i="1" dirty="0"/>
              <a:t> </a:t>
            </a:r>
            <a:r>
              <a:rPr lang="ru-RU" sz="2800" b="1" i="1" dirty="0" err="1"/>
              <a:t>шкоди</a:t>
            </a:r>
            <a:r>
              <a:rPr lang="ru-RU" sz="2800" b="1" i="1" dirty="0"/>
              <a:t> </a:t>
            </a:r>
            <a:r>
              <a:rPr lang="ru-RU" sz="2800" b="1" i="1" dirty="0" err="1"/>
              <a:t>пацієнту</a:t>
            </a:r>
            <a:r>
              <a:rPr lang="ru-RU" sz="2800" b="1" i="1" dirty="0"/>
              <a:t> </a:t>
            </a:r>
            <a:r>
              <a:rPr lang="ru-RU" sz="2800" b="1" i="1" dirty="0" err="1"/>
              <a:t>під</a:t>
            </a:r>
            <a:r>
              <a:rPr lang="ru-RU" sz="2800" b="1" i="1" dirty="0"/>
              <a:t> час </a:t>
            </a:r>
            <a:r>
              <a:rPr lang="ru-RU" sz="2800" b="1" i="1" dirty="0" err="1"/>
              <a:t>медичного</a:t>
            </a:r>
            <a:r>
              <a:rPr lang="ru-RU" sz="2800" b="1" i="1" dirty="0"/>
              <a:t> </a:t>
            </a:r>
            <a:r>
              <a:rPr lang="ru-RU" sz="2800" b="1" i="1" dirty="0" err="1"/>
              <a:t>втручання</a:t>
            </a:r>
            <a:r>
              <a:rPr lang="ru-RU" sz="2800" b="1" i="1" dirty="0"/>
              <a:t> при </a:t>
            </a:r>
            <a:r>
              <a:rPr lang="ru-RU" sz="2800" b="1" i="1" dirty="0" err="1"/>
              <a:t>наявності</a:t>
            </a:r>
            <a:r>
              <a:rPr lang="ru-RU" sz="2800" b="1" i="1" dirty="0"/>
              <a:t> </a:t>
            </a:r>
            <a:r>
              <a:rPr lang="ru-RU" sz="2800" b="1" i="1" dirty="0" err="1"/>
              <a:t>обставин</a:t>
            </a:r>
            <a:r>
              <a:rPr lang="ru-RU" sz="2800" b="1" i="1" dirty="0"/>
              <a:t>, </a:t>
            </a:r>
            <a:r>
              <a:rPr lang="ru-RU" sz="2800" b="1" i="1" dirty="0" err="1"/>
              <a:t>встановлених</a:t>
            </a:r>
            <a:r>
              <a:rPr lang="ru-RU" sz="2800" b="1" i="1" dirty="0"/>
              <a:t>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ст.39 КК </a:t>
            </a:r>
            <a:r>
              <a:rPr lang="ru-RU" sz="3600" b="1" dirty="0">
                <a:solidFill>
                  <a:srgbClr val="FF0000"/>
                </a:solidFill>
              </a:rPr>
              <a:t>(</a:t>
            </a:r>
            <a:r>
              <a:rPr lang="ru-RU" sz="3600" b="1" dirty="0" err="1">
                <a:solidFill>
                  <a:srgbClr val="FF0000"/>
                </a:solidFill>
              </a:rPr>
              <a:t>Крайня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необхідність</a:t>
            </a:r>
            <a:r>
              <a:rPr lang="ru-RU" sz="3600" b="1" dirty="0" smtClean="0">
                <a:solidFill>
                  <a:srgbClr val="FF0000"/>
                </a:solidFill>
              </a:rPr>
              <a:t>) </a:t>
            </a:r>
            <a:r>
              <a:rPr lang="ru-RU" sz="3600" dirty="0" err="1" smtClean="0"/>
              <a:t>або</a:t>
            </a:r>
            <a:endParaRPr lang="ru-RU" sz="3600" dirty="0" smtClean="0"/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ст.42 </a:t>
            </a:r>
            <a:r>
              <a:rPr lang="ru-RU" sz="3600" b="1" dirty="0">
                <a:solidFill>
                  <a:srgbClr val="FF0000"/>
                </a:solidFill>
              </a:rPr>
              <a:t>КК </a:t>
            </a:r>
            <a:r>
              <a:rPr lang="ru-RU" sz="3600" b="1" dirty="0" smtClean="0">
                <a:solidFill>
                  <a:srgbClr val="FF0000"/>
                </a:solidFill>
              </a:rPr>
              <a:t>(</a:t>
            </a:r>
            <a:r>
              <a:rPr lang="ru-RU" sz="3600" b="1" dirty="0" err="1" smtClean="0">
                <a:solidFill>
                  <a:srgbClr val="FF0000"/>
                </a:solidFill>
              </a:rPr>
              <a:t>Діяння</a:t>
            </a:r>
            <a:r>
              <a:rPr lang="ru-RU" sz="3600" b="1" dirty="0">
                <a:solidFill>
                  <a:srgbClr val="FF0000"/>
                </a:solidFill>
              </a:rPr>
              <a:t>, </a:t>
            </a:r>
            <a:r>
              <a:rPr lang="ru-RU" sz="3600" b="1" dirty="0" err="1">
                <a:solidFill>
                  <a:srgbClr val="FF0000"/>
                </a:solidFill>
              </a:rPr>
              <a:t>пов’язане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із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ризиком</a:t>
            </a:r>
            <a:r>
              <a:rPr lang="ru-RU" sz="3600" b="1" dirty="0">
                <a:solidFill>
                  <a:srgbClr val="FF0000"/>
                </a:solidFill>
              </a:rPr>
              <a:t>)</a:t>
            </a:r>
          </a:p>
          <a:p>
            <a:pPr marL="0" indent="0" algn="ctr">
              <a:buNone/>
            </a:pPr>
            <a:r>
              <a:rPr lang="ru-RU" sz="44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виключається</a:t>
            </a:r>
            <a:r>
              <a:rPr lang="ru-RU" sz="4400" b="1" u="sng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121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31819" y="404664"/>
            <a:ext cx="8686800" cy="630932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800" b="1" i="1" dirty="0">
                <a:solidFill>
                  <a:srgbClr val="FF0000"/>
                </a:solidFill>
              </a:rPr>
              <a:t>Ч.1 ст.39 КК </a:t>
            </a:r>
            <a:r>
              <a:rPr lang="ru-RU" sz="2800" b="1" i="1" dirty="0" err="1">
                <a:solidFill>
                  <a:srgbClr val="FF0000"/>
                </a:solidFill>
              </a:rPr>
              <a:t>України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– не є </a:t>
            </a:r>
            <a:r>
              <a:rPr lang="ru-RU" sz="2800" dirty="0" err="1" smtClean="0"/>
              <a:t>кримінальним</a:t>
            </a:r>
            <a:r>
              <a:rPr lang="ru-RU" sz="2800" dirty="0" smtClean="0"/>
              <a:t> </a:t>
            </a:r>
            <a:r>
              <a:rPr lang="ru-RU" sz="2800" dirty="0" err="1" smtClean="0"/>
              <a:t>правопорушенням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заподіяння</a:t>
            </a:r>
            <a:r>
              <a:rPr lang="ru-RU" sz="2800" dirty="0" smtClean="0"/>
              <a:t> </a:t>
            </a:r>
            <a:r>
              <a:rPr lang="ru-RU" sz="2800" dirty="0" err="1"/>
              <a:t>шкоди</a:t>
            </a:r>
            <a:r>
              <a:rPr lang="ru-RU" sz="2800" dirty="0"/>
              <a:t> </a:t>
            </a:r>
            <a:r>
              <a:rPr lang="ru-RU" sz="2800" dirty="0" err="1"/>
              <a:t>правоохоронюваним</a:t>
            </a:r>
            <a:r>
              <a:rPr lang="ru-RU" sz="2800" dirty="0"/>
              <a:t> </a:t>
            </a:r>
            <a:r>
              <a:rPr lang="ru-RU" sz="2800" dirty="0" err="1"/>
              <a:t>інтересам</a:t>
            </a:r>
            <a:r>
              <a:rPr lang="ru-RU" sz="2800" dirty="0"/>
              <a:t> у </a:t>
            </a:r>
            <a:r>
              <a:rPr lang="ru-RU" sz="2800" dirty="0" err="1"/>
              <a:t>стані</a:t>
            </a:r>
            <a:r>
              <a:rPr lang="ru-RU" sz="2800" dirty="0"/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крайньої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необхідності</a:t>
            </a:r>
            <a:r>
              <a:rPr lang="ru-RU" sz="2800" dirty="0"/>
              <a:t>, </a:t>
            </a:r>
            <a:r>
              <a:rPr lang="ru-RU" sz="2800" dirty="0" err="1"/>
              <a:t>тобто</a:t>
            </a:r>
            <a:r>
              <a:rPr lang="ru-RU" sz="2800" dirty="0"/>
              <a:t> для </a:t>
            </a:r>
            <a:r>
              <a:rPr lang="ru-RU" sz="2800" dirty="0" err="1"/>
              <a:t>усунення</a:t>
            </a:r>
            <a:r>
              <a:rPr lang="ru-RU" sz="2800" dirty="0"/>
              <a:t> </a:t>
            </a:r>
            <a:r>
              <a:rPr lang="ru-RU" sz="2800" dirty="0" err="1"/>
              <a:t>небезпеки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безпосередньо</a:t>
            </a:r>
            <a:r>
              <a:rPr lang="ru-RU" sz="2800" dirty="0"/>
              <a:t> </a:t>
            </a:r>
            <a:r>
              <a:rPr lang="ru-RU" sz="2800" dirty="0" err="1"/>
              <a:t>загрожує</a:t>
            </a:r>
            <a:r>
              <a:rPr lang="ru-RU" sz="2800" dirty="0"/>
              <a:t> </a:t>
            </a:r>
            <a:r>
              <a:rPr lang="ru-RU" sz="2800" dirty="0" err="1"/>
              <a:t>особі</a:t>
            </a:r>
            <a:r>
              <a:rPr lang="ru-RU" sz="2800" dirty="0"/>
              <a:t>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охоронюваним</a:t>
            </a:r>
            <a:r>
              <a:rPr lang="ru-RU" sz="2800" dirty="0"/>
              <a:t> законом правам </a:t>
            </a:r>
            <a:r>
              <a:rPr lang="ru-RU" sz="2800" dirty="0" err="1"/>
              <a:t>цієї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інших</a:t>
            </a:r>
            <a:r>
              <a:rPr lang="ru-RU" sz="2800" dirty="0"/>
              <a:t> осіб, а </a:t>
            </a:r>
            <a:r>
              <a:rPr lang="ru-RU" sz="2800" dirty="0" err="1"/>
              <a:t>також</a:t>
            </a:r>
            <a:r>
              <a:rPr lang="ru-RU" sz="2800" dirty="0"/>
              <a:t> </a:t>
            </a:r>
            <a:r>
              <a:rPr lang="ru-RU" sz="2800" dirty="0" err="1"/>
              <a:t>суспільним</a:t>
            </a:r>
            <a:r>
              <a:rPr lang="ru-RU" sz="2800" dirty="0"/>
              <a:t> </a:t>
            </a:r>
            <a:r>
              <a:rPr lang="ru-RU" sz="2800" dirty="0" err="1"/>
              <a:t>інтересам</a:t>
            </a:r>
            <a:r>
              <a:rPr lang="ru-RU" sz="2800" dirty="0"/>
              <a:t>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інтересам</a:t>
            </a:r>
            <a:r>
              <a:rPr lang="ru-RU" sz="2800" dirty="0"/>
              <a:t> </a:t>
            </a:r>
            <a:r>
              <a:rPr lang="ru-RU" sz="2800" dirty="0" err="1"/>
              <a:t>держави</a:t>
            </a:r>
            <a:r>
              <a:rPr lang="ru-RU" sz="2800" dirty="0"/>
              <a:t>, </a:t>
            </a:r>
            <a:r>
              <a:rPr lang="ru-RU" sz="2800" b="1" i="1" dirty="0" err="1">
                <a:solidFill>
                  <a:srgbClr val="FF0000"/>
                </a:solidFill>
              </a:rPr>
              <a:t>якщо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цю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небезпеку</a:t>
            </a:r>
            <a:r>
              <a:rPr lang="ru-RU" sz="2800" b="1" i="1" dirty="0">
                <a:solidFill>
                  <a:srgbClr val="FF0000"/>
                </a:solidFill>
              </a:rPr>
              <a:t> в </a:t>
            </a:r>
            <a:r>
              <a:rPr lang="ru-RU" sz="2800" b="1" i="1" dirty="0" err="1">
                <a:solidFill>
                  <a:srgbClr val="FF0000"/>
                </a:solidFill>
              </a:rPr>
              <a:t>даній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обстановці</a:t>
            </a:r>
            <a:r>
              <a:rPr lang="ru-RU" sz="2800" b="1" i="1" dirty="0">
                <a:solidFill>
                  <a:srgbClr val="FF0000"/>
                </a:solidFill>
              </a:rPr>
              <a:t> не </a:t>
            </a:r>
            <a:r>
              <a:rPr lang="ru-RU" sz="2800" b="1" i="1" dirty="0" err="1">
                <a:solidFill>
                  <a:srgbClr val="FF0000"/>
                </a:solidFill>
              </a:rPr>
              <a:t>можна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було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усунути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іншими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засобами</a:t>
            </a:r>
            <a:r>
              <a:rPr lang="ru-RU" sz="2800" dirty="0"/>
              <a:t> і </a:t>
            </a:r>
            <a:r>
              <a:rPr lang="ru-RU" sz="2800" dirty="0" err="1"/>
              <a:t>якщо</a:t>
            </a:r>
            <a:r>
              <a:rPr lang="ru-RU" sz="2800" dirty="0"/>
              <a:t> при </a:t>
            </a:r>
            <a:r>
              <a:rPr lang="ru-RU" sz="2800" dirty="0" err="1"/>
              <a:t>цьому</a:t>
            </a:r>
            <a:r>
              <a:rPr lang="ru-RU" sz="2800" dirty="0"/>
              <a:t> </a:t>
            </a:r>
            <a:r>
              <a:rPr lang="ru-RU" sz="2800" b="1" i="1" dirty="0">
                <a:solidFill>
                  <a:srgbClr val="FF0000"/>
                </a:solidFill>
              </a:rPr>
              <a:t>не </a:t>
            </a:r>
            <a:r>
              <a:rPr lang="ru-RU" sz="2800" b="1" i="1" dirty="0" err="1">
                <a:solidFill>
                  <a:srgbClr val="FF0000"/>
                </a:solidFill>
              </a:rPr>
              <a:t>було</a:t>
            </a:r>
            <a:r>
              <a:rPr lang="ru-RU" sz="2800" b="1" i="1" dirty="0">
                <a:solidFill>
                  <a:srgbClr val="FF0000"/>
                </a:solidFill>
              </a:rPr>
              <a:t> допущено </a:t>
            </a:r>
            <a:r>
              <a:rPr lang="ru-RU" sz="2800" b="1" i="1" dirty="0" err="1">
                <a:solidFill>
                  <a:srgbClr val="FF0000"/>
                </a:solidFill>
              </a:rPr>
              <a:t>перевищення</a:t>
            </a:r>
            <a:r>
              <a:rPr lang="ru-RU" sz="2800" b="1" i="1" dirty="0">
                <a:solidFill>
                  <a:srgbClr val="FF0000"/>
                </a:solidFill>
              </a:rPr>
              <a:t> меж </a:t>
            </a:r>
            <a:r>
              <a:rPr lang="ru-RU" sz="2800" b="1" i="1" dirty="0" err="1">
                <a:solidFill>
                  <a:srgbClr val="FF0000"/>
                </a:solidFill>
              </a:rPr>
              <a:t>крайньої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необхідності</a:t>
            </a:r>
            <a:r>
              <a:rPr lang="ru-RU" sz="2800" dirty="0"/>
              <a:t>.</a:t>
            </a:r>
          </a:p>
          <a:p>
            <a:pPr marL="0" indent="0" algn="ctr">
              <a:buNone/>
            </a:pPr>
            <a:r>
              <a:rPr lang="ru-RU" sz="3200" b="1" i="1" dirty="0" err="1" smtClean="0"/>
              <a:t>Наприклад</a:t>
            </a:r>
            <a:r>
              <a:rPr lang="ru-RU" sz="3200" b="1" i="1" dirty="0" smtClean="0"/>
              <a:t> </a:t>
            </a:r>
            <a:r>
              <a:rPr lang="ru-RU" sz="3200" b="1" i="1" dirty="0" err="1"/>
              <a:t>лікар</a:t>
            </a:r>
            <a:r>
              <a:rPr lang="ru-RU" sz="3200" b="1" i="1" dirty="0"/>
              <a:t> при </a:t>
            </a:r>
            <a:r>
              <a:rPr lang="ru-RU" sz="3200" b="1" i="1" dirty="0" err="1"/>
              <a:t>асфіксії</a:t>
            </a:r>
            <a:r>
              <a:rPr lang="ru-RU" sz="3200" b="1" i="1" dirty="0"/>
              <a:t> </a:t>
            </a:r>
            <a:r>
              <a:rPr lang="ru-RU" sz="3200" b="1" i="1" dirty="0" err="1"/>
              <a:t>пацієнта</a:t>
            </a:r>
            <a:r>
              <a:rPr lang="ru-RU" sz="3200" b="1" i="1" dirty="0"/>
              <a:t> проводить </a:t>
            </a:r>
            <a:r>
              <a:rPr lang="ru-RU" sz="3200" b="1" i="1" dirty="0" err="1"/>
              <a:t>йому</a:t>
            </a:r>
            <a:r>
              <a:rPr lang="ru-RU" sz="3200" b="1" i="1" dirty="0"/>
              <a:t>  </a:t>
            </a:r>
            <a:r>
              <a:rPr lang="ru-RU" sz="3200" b="1" i="1" dirty="0" err="1"/>
              <a:t>трахеотомію</a:t>
            </a:r>
            <a:r>
              <a:rPr lang="ru-RU" sz="3200" b="1" i="1" dirty="0"/>
              <a:t>, </a:t>
            </a:r>
            <a:r>
              <a:rPr lang="ru-RU" sz="3200" b="1" i="1" dirty="0" err="1"/>
              <a:t>рятуючи</a:t>
            </a:r>
            <a:r>
              <a:rPr lang="ru-RU" sz="3200" b="1" i="1" dirty="0"/>
              <a:t> таким чином </a:t>
            </a:r>
            <a:r>
              <a:rPr lang="ru-RU" sz="3200" b="1" i="1" dirty="0" err="1"/>
              <a:t>його</a:t>
            </a:r>
            <a:r>
              <a:rPr lang="ru-RU" sz="3200" b="1" i="1" dirty="0"/>
              <a:t> </a:t>
            </a:r>
            <a:r>
              <a:rPr lang="ru-RU" sz="3200" b="1" i="1" dirty="0" err="1"/>
              <a:t>життя</a:t>
            </a:r>
            <a:r>
              <a:rPr lang="ru-RU" sz="3200" b="1" i="1" dirty="0"/>
              <a:t>, але </a:t>
            </a:r>
            <a:r>
              <a:rPr lang="ru-RU" sz="3200" b="1" i="1" dirty="0" err="1"/>
              <a:t>завдаючи</a:t>
            </a:r>
            <a:r>
              <a:rPr lang="ru-RU" sz="3200" b="1" i="1" dirty="0"/>
              <a:t> при </a:t>
            </a:r>
            <a:r>
              <a:rPr lang="ru-RU" sz="3200" b="1" i="1" dirty="0" err="1"/>
              <a:t>цьому</a:t>
            </a:r>
            <a:r>
              <a:rPr lang="ru-RU" sz="3200" b="1" i="1" dirty="0"/>
              <a:t> </a:t>
            </a:r>
            <a:r>
              <a:rPr lang="ru-RU" sz="3200" b="1" i="1" dirty="0" err="1"/>
              <a:t>пацієнту</a:t>
            </a:r>
            <a:r>
              <a:rPr lang="ru-RU" sz="3200" b="1" i="1" dirty="0"/>
              <a:t> </a:t>
            </a:r>
            <a:r>
              <a:rPr lang="ru-RU" sz="3200" b="1" i="1" dirty="0" err="1"/>
              <a:t>тілесних</a:t>
            </a:r>
            <a:r>
              <a:rPr lang="ru-RU" sz="3200" b="1" i="1" dirty="0"/>
              <a:t> </a:t>
            </a:r>
            <a:r>
              <a:rPr lang="ru-RU" sz="3200" b="1" i="1" dirty="0" err="1"/>
              <a:t>ушкоджень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378436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3" y="548680"/>
            <a:ext cx="8665851" cy="10081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rgbClr val="FF0000"/>
                </a:solidFill>
              </a:rPr>
              <a:t>Умови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правомірності</a:t>
            </a:r>
            <a:r>
              <a:rPr lang="ru-RU" sz="3200" b="1" dirty="0">
                <a:solidFill>
                  <a:srgbClr val="FF0000"/>
                </a:solidFill>
              </a:rPr>
              <a:t> стану </a:t>
            </a:r>
            <a:r>
              <a:rPr lang="ru-RU" sz="3200" b="1" dirty="0" err="1">
                <a:solidFill>
                  <a:srgbClr val="FF0000"/>
                </a:solidFill>
              </a:rPr>
              <a:t>крайньої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необхідності</a:t>
            </a:r>
            <a:r>
              <a:rPr lang="ru-RU" sz="3200" b="1" dirty="0">
                <a:solidFill>
                  <a:srgbClr val="FF0000"/>
                </a:solidFill>
              </a:rPr>
              <a:t> при </a:t>
            </a:r>
            <a:r>
              <a:rPr lang="ru-RU" sz="3200" b="1" dirty="0" err="1">
                <a:solidFill>
                  <a:srgbClr val="FF0000"/>
                </a:solidFill>
              </a:rPr>
              <a:t>медичному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втручанні</a:t>
            </a:r>
            <a:r>
              <a:rPr lang="ru-RU" sz="32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3217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i="1" u="sng" dirty="0" err="1" smtClean="0">
                <a:solidFill>
                  <a:srgbClr val="FF0000"/>
                </a:solidFill>
              </a:rPr>
              <a:t>Наявність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небезпеки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dirty="0"/>
              <a:t>для </a:t>
            </a:r>
            <a:r>
              <a:rPr lang="ru-RU" b="1" i="1" dirty="0" err="1"/>
              <a:t>життя</a:t>
            </a:r>
            <a:r>
              <a:rPr lang="ru-RU" b="1" i="1" dirty="0"/>
              <a:t> </a:t>
            </a:r>
            <a:r>
              <a:rPr lang="ru-RU" b="1" i="1" dirty="0" err="1"/>
              <a:t>або</a:t>
            </a:r>
            <a:r>
              <a:rPr lang="ru-RU" b="1" i="1" dirty="0"/>
              <a:t> </a:t>
            </a:r>
            <a:r>
              <a:rPr lang="ru-RU" b="1" i="1" dirty="0" err="1"/>
              <a:t>здоров’я</a:t>
            </a:r>
            <a:r>
              <a:rPr lang="ru-RU" b="1" i="1" dirty="0"/>
              <a:t> </a:t>
            </a:r>
            <a:r>
              <a:rPr lang="ru-RU" b="1" i="1" dirty="0" err="1"/>
              <a:t>людини</a:t>
            </a:r>
            <a:r>
              <a:rPr lang="ru-RU" b="1" i="1" dirty="0"/>
              <a:t> (</a:t>
            </a:r>
            <a:r>
              <a:rPr lang="ru-RU" b="1" i="1" dirty="0" err="1"/>
              <a:t>така</a:t>
            </a:r>
            <a:r>
              <a:rPr lang="ru-RU" b="1" i="1" dirty="0"/>
              <a:t> </a:t>
            </a:r>
            <a:r>
              <a:rPr lang="ru-RU" b="1" i="1" dirty="0" err="1"/>
              <a:t>небезпека</a:t>
            </a:r>
            <a:r>
              <a:rPr lang="ru-RU" b="1" i="1" dirty="0"/>
              <a:t> </a:t>
            </a:r>
            <a:r>
              <a:rPr lang="ru-RU" b="1" i="1" dirty="0" err="1"/>
              <a:t>існує</a:t>
            </a:r>
            <a:r>
              <a:rPr lang="ru-RU" b="1" i="1" dirty="0"/>
              <a:t> </a:t>
            </a:r>
            <a:r>
              <a:rPr lang="ru-RU" b="1" i="1" dirty="0" err="1"/>
              <a:t>об’єктивно</a:t>
            </a:r>
            <a:r>
              <a:rPr lang="ru-RU" b="1" i="1" dirty="0"/>
              <a:t>, а не в </a:t>
            </a:r>
            <a:r>
              <a:rPr lang="ru-RU" b="1" i="1" dirty="0" err="1"/>
              <a:t>уяві</a:t>
            </a:r>
            <a:r>
              <a:rPr lang="ru-RU" b="1" i="1" dirty="0"/>
              <a:t> </a:t>
            </a:r>
            <a:r>
              <a:rPr lang="ru-RU" b="1" i="1" dirty="0" err="1"/>
              <a:t>лікаря</a:t>
            </a:r>
            <a:r>
              <a:rPr lang="ru-RU" b="1" i="1" dirty="0" smtClean="0"/>
              <a:t>).</a:t>
            </a:r>
          </a:p>
          <a:p>
            <a:pPr marL="514350" indent="-514350">
              <a:buAutoNum type="arabicPeriod"/>
            </a:pPr>
            <a:r>
              <a:rPr lang="ru-RU" b="1" i="1" u="sng" dirty="0" err="1" smtClean="0">
                <a:solidFill>
                  <a:srgbClr val="FF0000"/>
                </a:solidFill>
              </a:rPr>
              <a:t>Реальність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небезпеки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dirty="0"/>
              <a:t>(вона </a:t>
            </a:r>
            <a:r>
              <a:rPr lang="ru-RU" b="1" i="1" dirty="0" err="1"/>
              <a:t>вже</a:t>
            </a:r>
            <a:r>
              <a:rPr lang="ru-RU" b="1" i="1" dirty="0"/>
              <a:t> </a:t>
            </a:r>
            <a:r>
              <a:rPr lang="ru-RU" b="1" i="1" dirty="0" err="1"/>
              <a:t>виникла</a:t>
            </a:r>
            <a:r>
              <a:rPr lang="ru-RU" b="1" i="1" dirty="0"/>
              <a:t>, </a:t>
            </a:r>
            <a:r>
              <a:rPr lang="ru-RU" b="1" i="1" dirty="0" err="1"/>
              <a:t>існує</a:t>
            </a:r>
            <a:r>
              <a:rPr lang="ru-RU" b="1" i="1" dirty="0"/>
              <a:t>, але </a:t>
            </a:r>
            <a:r>
              <a:rPr lang="ru-RU" b="1" i="1" dirty="0" err="1"/>
              <a:t>ще</a:t>
            </a:r>
            <a:r>
              <a:rPr lang="ru-RU" b="1" i="1" dirty="0"/>
              <a:t> не минула і </a:t>
            </a:r>
            <a:r>
              <a:rPr lang="ru-RU" b="1" i="1" dirty="0" err="1"/>
              <a:t>загрожує</a:t>
            </a:r>
            <a:r>
              <a:rPr lang="ru-RU" b="1" i="1" dirty="0"/>
              <a:t> </a:t>
            </a:r>
            <a:r>
              <a:rPr lang="ru-RU" b="1" i="1" dirty="0" err="1"/>
              <a:t>наразі</a:t>
            </a:r>
            <a:r>
              <a:rPr lang="ru-RU" b="1" i="1" dirty="0"/>
              <a:t> </a:t>
            </a:r>
            <a:r>
              <a:rPr lang="ru-RU" b="1" i="1" dirty="0" err="1"/>
              <a:t>життю</a:t>
            </a:r>
            <a:r>
              <a:rPr lang="ru-RU" b="1" i="1" dirty="0"/>
              <a:t> та </a:t>
            </a:r>
            <a:r>
              <a:rPr lang="ru-RU" b="1" i="1" dirty="0" err="1"/>
              <a:t>здоров’ю</a:t>
            </a:r>
            <a:r>
              <a:rPr lang="ru-RU" b="1" i="1" dirty="0"/>
              <a:t> </a:t>
            </a:r>
            <a:r>
              <a:rPr lang="ru-RU" b="1" i="1" dirty="0" err="1"/>
              <a:t>пацієнта</a:t>
            </a:r>
            <a:r>
              <a:rPr lang="ru-RU" b="1" i="1" dirty="0" smtClean="0"/>
              <a:t>).</a:t>
            </a:r>
          </a:p>
          <a:p>
            <a:pPr marL="514350" indent="-514350">
              <a:buAutoNum type="arabicPeriod"/>
            </a:pPr>
            <a:r>
              <a:rPr lang="ru-RU" b="1" i="1" u="sng" dirty="0" err="1" smtClean="0">
                <a:solidFill>
                  <a:srgbClr val="FF0000"/>
                </a:solidFill>
              </a:rPr>
              <a:t>Усунути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таку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небезпеку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dirty="0"/>
              <a:t>за </a:t>
            </a:r>
            <a:r>
              <a:rPr lang="ru-RU" b="1" i="1" dirty="0" err="1"/>
              <a:t>даних</a:t>
            </a:r>
            <a:r>
              <a:rPr lang="ru-RU" b="1" i="1" dirty="0"/>
              <a:t> </a:t>
            </a:r>
            <a:r>
              <a:rPr lang="ru-RU" b="1" i="1" dirty="0" err="1"/>
              <a:t>конкретних</a:t>
            </a:r>
            <a:r>
              <a:rPr lang="ru-RU" b="1" i="1" dirty="0"/>
              <a:t> </a:t>
            </a:r>
            <a:r>
              <a:rPr lang="ru-RU" b="1" i="1" dirty="0" err="1"/>
              <a:t>обставин</a:t>
            </a:r>
            <a:r>
              <a:rPr lang="ru-RU" b="1" i="1" dirty="0"/>
              <a:t> </a:t>
            </a:r>
            <a:r>
              <a:rPr lang="ru-RU" b="1" i="1" u="sng" dirty="0">
                <a:solidFill>
                  <a:srgbClr val="FF0000"/>
                </a:solidFill>
              </a:rPr>
              <a:t>без </a:t>
            </a:r>
            <a:r>
              <a:rPr lang="ru-RU" b="1" i="1" u="sng" dirty="0" err="1">
                <a:solidFill>
                  <a:srgbClr val="FF0000"/>
                </a:solidFill>
              </a:rPr>
              <a:t>заподіяння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шкоди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пацієнту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 smtClean="0">
                <a:solidFill>
                  <a:srgbClr val="FF0000"/>
                </a:solidFill>
              </a:rPr>
              <a:t>неможливо</a:t>
            </a:r>
            <a:r>
              <a:rPr lang="ru-RU" b="1" i="1" dirty="0" smtClean="0"/>
              <a:t>.</a:t>
            </a:r>
          </a:p>
          <a:p>
            <a:pPr marL="514350" indent="-514350">
              <a:buAutoNum type="arabicPeriod"/>
            </a:pPr>
            <a:r>
              <a:rPr lang="ru-RU" b="1" i="1" u="sng" dirty="0" smtClean="0">
                <a:solidFill>
                  <a:srgbClr val="FF0000"/>
                </a:solidFill>
              </a:rPr>
              <a:t>Шкода </a:t>
            </a:r>
            <a:r>
              <a:rPr lang="ru-RU" b="1" i="1" u="sng" dirty="0" err="1">
                <a:solidFill>
                  <a:srgbClr val="FF0000"/>
                </a:solidFill>
              </a:rPr>
              <a:t>заподіяна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пацієнту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dirty="0"/>
              <a:t>повинна бути </a:t>
            </a:r>
            <a:r>
              <a:rPr lang="ru-RU" b="1" i="1" u="sng" dirty="0" err="1">
                <a:solidFill>
                  <a:srgbClr val="FF0000"/>
                </a:solidFill>
              </a:rPr>
              <a:t>меншою</a:t>
            </a:r>
            <a:r>
              <a:rPr lang="ru-RU" b="1" i="1" u="sng" dirty="0">
                <a:solidFill>
                  <a:srgbClr val="FF0000"/>
                </a:solidFill>
              </a:rPr>
              <a:t>, </a:t>
            </a:r>
            <a:r>
              <a:rPr lang="ru-RU" b="1" i="1" u="sng" dirty="0" err="1">
                <a:solidFill>
                  <a:srgbClr val="FF0000"/>
                </a:solidFill>
              </a:rPr>
              <a:t>ніж</a:t>
            </a:r>
            <a:r>
              <a:rPr lang="ru-RU" b="1" i="1" u="sng" dirty="0">
                <a:solidFill>
                  <a:srgbClr val="FF0000"/>
                </a:solidFill>
              </a:rPr>
              <a:t> шкода </a:t>
            </a:r>
            <a:r>
              <a:rPr lang="ru-RU" b="1" i="1" u="sng" dirty="0" err="1">
                <a:solidFill>
                  <a:srgbClr val="FF0000"/>
                </a:solidFill>
              </a:rPr>
              <a:t>відвернута</a:t>
            </a:r>
            <a:r>
              <a:rPr lang="ru-RU" b="1" i="1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73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868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err="1">
                <a:solidFill>
                  <a:srgbClr val="FF0000"/>
                </a:solidFill>
              </a:rPr>
              <a:t>Діяння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пов’язане</a:t>
            </a:r>
            <a:r>
              <a:rPr lang="ru-RU" sz="3600" b="1" dirty="0">
                <a:solidFill>
                  <a:srgbClr val="FF0000"/>
                </a:solidFill>
              </a:rPr>
              <a:t> з </a:t>
            </a:r>
            <a:r>
              <a:rPr lang="ru-RU" sz="3600" b="1" dirty="0" err="1">
                <a:solidFill>
                  <a:srgbClr val="FF0000"/>
                </a:solidFill>
              </a:rPr>
              <a:t>ризиком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(ст.42 КК </a:t>
            </a:r>
            <a:r>
              <a:rPr lang="ru-RU" sz="3600" b="1" dirty="0" err="1">
                <a:solidFill>
                  <a:srgbClr val="FF0000"/>
                </a:solidFill>
              </a:rPr>
              <a:t>України</a:t>
            </a:r>
            <a:r>
              <a:rPr lang="ru-RU" sz="3600" b="1" dirty="0">
                <a:solidFill>
                  <a:srgbClr val="FF0000"/>
                </a:solidFill>
              </a:rPr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23528" y="1124744"/>
            <a:ext cx="8668072" cy="5544616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b="1" dirty="0" smtClean="0"/>
              <a:t>ч.1-</a:t>
            </a:r>
            <a:r>
              <a:rPr lang="ru-RU" dirty="0" smtClean="0"/>
              <a:t> </a:t>
            </a:r>
            <a:r>
              <a:rPr lang="ru-RU" dirty="0"/>
              <a:t>не є </a:t>
            </a:r>
            <a:r>
              <a:rPr lang="ru-RU" dirty="0" err="1" smtClean="0"/>
              <a:t>кримінальним</a:t>
            </a:r>
            <a:r>
              <a:rPr lang="ru-RU" dirty="0" smtClean="0"/>
              <a:t> </a:t>
            </a:r>
            <a:r>
              <a:rPr lang="ru-RU" dirty="0" err="1" smtClean="0"/>
              <a:t>правопорушенням</a:t>
            </a:r>
            <a:r>
              <a:rPr lang="ru-RU" dirty="0" smtClean="0"/>
              <a:t> </a:t>
            </a:r>
            <a:r>
              <a:rPr lang="ru-RU" dirty="0" err="1" smtClean="0"/>
              <a:t>діяння</a:t>
            </a:r>
            <a:r>
              <a:rPr lang="ru-RU" dirty="0"/>
              <a:t>, яке </a:t>
            </a:r>
            <a:r>
              <a:rPr lang="ru-RU" dirty="0" err="1"/>
              <a:t>заподіяло</a:t>
            </a:r>
            <a:r>
              <a:rPr lang="ru-RU" dirty="0"/>
              <a:t> шкоду </a:t>
            </a:r>
            <a:r>
              <a:rPr lang="ru-RU" dirty="0" err="1"/>
              <a:t>правоохоронюваним</a:t>
            </a:r>
            <a:r>
              <a:rPr lang="ru-RU" dirty="0"/>
              <a:t> </a:t>
            </a:r>
            <a:r>
              <a:rPr lang="ru-RU" dirty="0" err="1"/>
              <a:t>інтересам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діяння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вчинене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виправданого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ризику</a:t>
            </a:r>
            <a:r>
              <a:rPr lang="ru-RU" b="1" i="1" dirty="0"/>
              <a:t> </a:t>
            </a:r>
            <a:r>
              <a:rPr lang="ru-RU" dirty="0"/>
              <a:t>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суспільно-корисної</a:t>
            </a:r>
            <a:r>
              <a:rPr lang="ru-RU" b="1" i="1" dirty="0">
                <a:solidFill>
                  <a:srgbClr val="FF0000"/>
                </a:solidFill>
              </a:rPr>
              <a:t> мети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</a:p>
          <a:p>
            <a:r>
              <a:rPr lang="ru-RU" dirty="0"/>
              <a:t> </a:t>
            </a:r>
            <a:r>
              <a:rPr lang="ru-RU" b="1" dirty="0"/>
              <a:t>ч.2</a:t>
            </a:r>
            <a:r>
              <a:rPr lang="ru-RU" dirty="0"/>
              <a:t> –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визнається</a:t>
            </a:r>
            <a:r>
              <a:rPr lang="ru-RU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виправданим</a:t>
            </a:r>
            <a:r>
              <a:rPr lang="ru-RU" i="1" dirty="0"/>
              <a:t>, </a:t>
            </a:r>
            <a:r>
              <a:rPr lang="ru-RU" dirty="0" err="1"/>
              <a:t>якщо</a:t>
            </a:r>
            <a:r>
              <a:rPr lang="ru-RU" dirty="0"/>
              <a:t> мету,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поставлена, </a:t>
            </a:r>
            <a:r>
              <a:rPr lang="ru-RU" b="1" i="1" dirty="0">
                <a:solidFill>
                  <a:srgbClr val="FF0000"/>
                </a:solidFill>
              </a:rPr>
              <a:t>не </a:t>
            </a:r>
            <a:r>
              <a:rPr lang="ru-RU" b="1" i="1" dirty="0" err="1">
                <a:solidFill>
                  <a:srgbClr val="FF0000"/>
                </a:solidFill>
              </a:rPr>
              <a:t>можна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було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досягнути</a:t>
            </a:r>
            <a:r>
              <a:rPr lang="ru-RU" dirty="0"/>
              <a:t> в </a:t>
            </a:r>
            <a:r>
              <a:rPr lang="ru-RU" dirty="0" err="1"/>
              <a:t>даній</a:t>
            </a:r>
            <a:r>
              <a:rPr lang="ru-RU" dirty="0"/>
              <a:t> </a:t>
            </a:r>
            <a:r>
              <a:rPr lang="ru-RU" dirty="0" err="1"/>
              <a:t>обставновці</a:t>
            </a:r>
            <a:r>
              <a:rPr lang="ru-RU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дією</a:t>
            </a:r>
            <a:r>
              <a:rPr lang="ru-RU" b="1" i="1" dirty="0">
                <a:solidFill>
                  <a:srgbClr val="FF0000"/>
                </a:solidFill>
              </a:rPr>
              <a:t> (</a:t>
            </a:r>
            <a:r>
              <a:rPr lang="ru-RU" b="1" i="1" dirty="0" err="1">
                <a:solidFill>
                  <a:srgbClr val="FF0000"/>
                </a:solidFill>
              </a:rPr>
              <a:t>бездіяльністю</a:t>
            </a:r>
            <a:r>
              <a:rPr lang="ru-RU" b="1" i="1" dirty="0">
                <a:solidFill>
                  <a:srgbClr val="FF0000"/>
                </a:solidFill>
              </a:rPr>
              <a:t>), не </a:t>
            </a:r>
            <a:r>
              <a:rPr lang="ru-RU" b="1" i="1" dirty="0" err="1">
                <a:solidFill>
                  <a:srgbClr val="FF0000"/>
                </a:solidFill>
              </a:rPr>
              <a:t>поєднаною</a:t>
            </a:r>
            <a:r>
              <a:rPr lang="ru-RU" b="1" i="1" dirty="0">
                <a:solidFill>
                  <a:srgbClr val="FF0000"/>
                </a:solidFill>
              </a:rPr>
              <a:t> з </a:t>
            </a:r>
            <a:r>
              <a:rPr lang="ru-RU" b="1" i="1" dirty="0" err="1">
                <a:solidFill>
                  <a:srgbClr val="FF0000"/>
                </a:solidFill>
              </a:rPr>
              <a:t>ризиком</a:t>
            </a:r>
            <a:r>
              <a:rPr lang="ru-RU" b="1" dirty="0"/>
              <a:t>,</a:t>
            </a:r>
            <a:r>
              <a:rPr lang="ru-RU" dirty="0"/>
              <a:t> і особа, яка допустила </a:t>
            </a:r>
            <a:r>
              <a:rPr lang="ru-RU" dirty="0" err="1"/>
              <a:t>ризик</a:t>
            </a:r>
            <a:r>
              <a:rPr lang="ru-RU" dirty="0"/>
              <a:t>, </a:t>
            </a:r>
            <a:r>
              <a:rPr lang="ru-RU" b="1" i="1" dirty="0" err="1">
                <a:solidFill>
                  <a:srgbClr val="FF0000"/>
                </a:solidFill>
              </a:rPr>
              <a:t>обгрунтовано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розраховувала</a:t>
            </a:r>
            <a:r>
              <a:rPr lang="ru-RU" b="1" i="1" dirty="0">
                <a:solidFill>
                  <a:srgbClr val="FF0000"/>
                </a:solidFill>
              </a:rPr>
              <a:t>, </a:t>
            </a:r>
            <a:r>
              <a:rPr lang="ru-RU" b="1" i="1" dirty="0" err="1">
                <a:solidFill>
                  <a:srgbClr val="FF0000"/>
                </a:solidFill>
              </a:rPr>
              <a:t>що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вжиті</a:t>
            </a:r>
            <a:r>
              <a:rPr lang="ru-RU" b="1" i="1" dirty="0">
                <a:solidFill>
                  <a:srgbClr val="FF0000"/>
                </a:solidFill>
              </a:rPr>
              <a:t> нею заходи є </a:t>
            </a:r>
            <a:r>
              <a:rPr lang="ru-RU" b="1" i="1" dirty="0" err="1">
                <a:solidFill>
                  <a:srgbClr val="FF0000"/>
                </a:solidFill>
              </a:rPr>
              <a:t>достатніми</a:t>
            </a:r>
            <a:r>
              <a:rPr lang="ru-RU" b="1" i="1" dirty="0">
                <a:solidFill>
                  <a:srgbClr val="FF0000"/>
                </a:solidFill>
              </a:rPr>
              <a:t> для </a:t>
            </a:r>
            <a:r>
              <a:rPr lang="ru-RU" b="1" i="1" dirty="0" err="1">
                <a:solidFill>
                  <a:srgbClr val="FF0000"/>
                </a:solidFill>
              </a:rPr>
              <a:t>відвернення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шкоди</a:t>
            </a:r>
            <a:r>
              <a:rPr lang="ru-RU" dirty="0"/>
              <a:t> </a:t>
            </a:r>
            <a:r>
              <a:rPr lang="ru-RU" dirty="0" err="1"/>
              <a:t>правоохоронюваним</a:t>
            </a:r>
            <a:r>
              <a:rPr lang="ru-RU" dirty="0"/>
              <a:t> </a:t>
            </a:r>
            <a:r>
              <a:rPr lang="ru-RU" dirty="0" err="1"/>
              <a:t>інтересам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b="1" dirty="0"/>
              <a:t>ч.3</a:t>
            </a:r>
            <a:r>
              <a:rPr lang="ru-RU" dirty="0"/>
              <a:t> – </a:t>
            </a:r>
            <a:r>
              <a:rPr lang="ru-RU" i="1" u="sng" dirty="0">
                <a:solidFill>
                  <a:srgbClr val="FF0000"/>
                </a:solidFill>
              </a:rPr>
              <a:t>не </a:t>
            </a:r>
            <a:r>
              <a:rPr lang="ru-RU" i="1" u="sng" dirty="0" err="1">
                <a:solidFill>
                  <a:srgbClr val="FF0000"/>
                </a:solidFill>
              </a:rPr>
              <a:t>визнається</a:t>
            </a:r>
            <a:r>
              <a:rPr lang="ru-RU" i="1" u="sng" dirty="0">
                <a:solidFill>
                  <a:srgbClr val="FF0000"/>
                </a:solidFill>
              </a:rPr>
              <a:t> </a:t>
            </a:r>
            <a:r>
              <a:rPr lang="ru-RU" i="1" u="sng" dirty="0" err="1">
                <a:solidFill>
                  <a:srgbClr val="FF0000"/>
                </a:solidFill>
              </a:rPr>
              <a:t>виправданим</a:t>
            </a:r>
            <a:r>
              <a:rPr lang="ru-RU" i="1" u="sng" dirty="0">
                <a:solidFill>
                  <a:srgbClr val="FF0000"/>
                </a:solidFill>
              </a:rPr>
              <a:t> </a:t>
            </a:r>
            <a:r>
              <a:rPr lang="ru-RU" i="1" u="sng" dirty="0" err="1">
                <a:solidFill>
                  <a:srgbClr val="FF0000"/>
                </a:solidFill>
              </a:rPr>
              <a:t>ризик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b="1" i="1" dirty="0" err="1"/>
              <a:t>завідомо</a:t>
            </a:r>
            <a:r>
              <a:rPr lang="ru-RU" b="1" i="1" dirty="0"/>
              <a:t> </a:t>
            </a:r>
            <a:r>
              <a:rPr lang="ru-RU" b="1" i="1" dirty="0" err="1"/>
              <a:t>створював</a:t>
            </a:r>
            <a:r>
              <a:rPr lang="ru-RU" b="1" i="1" dirty="0"/>
              <a:t> </a:t>
            </a:r>
            <a:r>
              <a:rPr lang="ru-RU" b="1" i="1" dirty="0" err="1"/>
              <a:t>загрозу</a:t>
            </a:r>
            <a:r>
              <a:rPr lang="ru-RU" b="1" i="1" dirty="0"/>
              <a:t> для </a:t>
            </a:r>
            <a:r>
              <a:rPr lang="ru-RU" b="1" i="1" dirty="0" err="1"/>
              <a:t>життя</a:t>
            </a:r>
            <a:r>
              <a:rPr lang="ru-RU" b="1" i="1" dirty="0"/>
              <a:t> </a:t>
            </a:r>
            <a:r>
              <a:rPr lang="ru-RU" b="1" i="1" dirty="0" err="1"/>
              <a:t>інших</a:t>
            </a:r>
            <a:r>
              <a:rPr lang="ru-RU" b="1" i="1" dirty="0"/>
              <a:t> людей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i="1" dirty="0" err="1"/>
              <a:t>загрозу</a:t>
            </a:r>
            <a:r>
              <a:rPr lang="ru-RU" b="1" i="1" dirty="0"/>
              <a:t> </a:t>
            </a:r>
            <a:r>
              <a:rPr lang="ru-RU" b="1" i="1" dirty="0" err="1"/>
              <a:t>екологічної</a:t>
            </a:r>
            <a:r>
              <a:rPr lang="ru-RU" b="1" i="1" dirty="0"/>
              <a:t> </a:t>
            </a:r>
            <a:r>
              <a:rPr lang="ru-RU" b="1" i="1" dirty="0" err="1"/>
              <a:t>катастрофи</a:t>
            </a:r>
            <a:r>
              <a:rPr lang="ru-RU" b="1" i="1" dirty="0"/>
              <a:t> </a:t>
            </a:r>
            <a:r>
              <a:rPr lang="ru-RU" b="1" dirty="0" err="1"/>
              <a:t>чи</a:t>
            </a:r>
            <a:r>
              <a:rPr lang="ru-RU" b="1" dirty="0"/>
              <a:t> </a:t>
            </a:r>
            <a:r>
              <a:rPr lang="ru-RU" b="1" i="1" dirty="0" err="1"/>
              <a:t>надзвичайних</a:t>
            </a:r>
            <a:r>
              <a:rPr lang="ru-RU" b="1" i="1" dirty="0"/>
              <a:t> </a:t>
            </a:r>
            <a:r>
              <a:rPr lang="ru-RU" b="1" i="1" dirty="0" err="1"/>
              <a:t>подій</a:t>
            </a:r>
            <a:r>
              <a:rPr lang="ru-RU" b="1" i="1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96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764704"/>
            <a:ext cx="925252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err="1">
                <a:solidFill>
                  <a:srgbClr val="FF0000"/>
                </a:solidFill>
              </a:rPr>
              <a:t>Умови</a:t>
            </a:r>
            <a:r>
              <a:rPr lang="ru-RU" sz="3100" b="1" dirty="0">
                <a:solidFill>
                  <a:srgbClr val="FF0000"/>
                </a:solidFill>
              </a:rPr>
              <a:t> </a:t>
            </a:r>
            <a:r>
              <a:rPr lang="ru-RU" sz="3100" b="1" dirty="0" err="1">
                <a:solidFill>
                  <a:srgbClr val="FF0000"/>
                </a:solidFill>
              </a:rPr>
              <a:t>правомірності</a:t>
            </a:r>
            <a:r>
              <a:rPr lang="ru-RU" sz="3100" b="1" dirty="0">
                <a:solidFill>
                  <a:srgbClr val="FF0000"/>
                </a:solidFill>
              </a:rPr>
              <a:t> </a:t>
            </a:r>
            <a:r>
              <a:rPr lang="ru-RU" sz="3100" b="1" dirty="0" err="1">
                <a:solidFill>
                  <a:srgbClr val="FF0000"/>
                </a:solidFill>
              </a:rPr>
              <a:t>діяння</a:t>
            </a:r>
            <a:r>
              <a:rPr lang="ru-RU" sz="3100" b="1" dirty="0">
                <a:solidFill>
                  <a:srgbClr val="FF0000"/>
                </a:solidFill>
              </a:rPr>
              <a:t> </a:t>
            </a:r>
            <a:r>
              <a:rPr lang="ru-RU" sz="3100" b="1" dirty="0" err="1">
                <a:solidFill>
                  <a:srgbClr val="FF0000"/>
                </a:solidFill>
              </a:rPr>
              <a:t>пов’язаного</a:t>
            </a:r>
            <a:r>
              <a:rPr lang="ru-RU" sz="3100" b="1" dirty="0">
                <a:solidFill>
                  <a:srgbClr val="FF0000"/>
                </a:solidFill>
              </a:rPr>
              <a:t> з </a:t>
            </a:r>
            <a:r>
              <a:rPr lang="ru-RU" sz="3100" b="1" dirty="0" err="1">
                <a:solidFill>
                  <a:srgbClr val="FF0000"/>
                </a:solidFill>
              </a:rPr>
              <a:t>ризиком</a:t>
            </a:r>
            <a:r>
              <a:rPr lang="ru-RU" sz="3100" b="1" dirty="0">
                <a:solidFill>
                  <a:srgbClr val="FF0000"/>
                </a:solidFill>
              </a:rPr>
              <a:t> у </a:t>
            </a:r>
            <a:r>
              <a:rPr lang="ru-RU" sz="3100" b="1" dirty="0" err="1" smtClean="0">
                <a:solidFill>
                  <a:srgbClr val="FF0000"/>
                </a:solidFill>
              </a:rPr>
              <a:t>сфері</a:t>
            </a:r>
            <a:r>
              <a:rPr lang="ru-RU" sz="3100" b="1" dirty="0" smtClean="0">
                <a:solidFill>
                  <a:srgbClr val="FF0000"/>
                </a:solidFill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</a:rPr>
              <a:t>медичній</a:t>
            </a:r>
            <a:r>
              <a:rPr lang="ru-RU" sz="3100" b="1" dirty="0" smtClean="0">
                <a:solidFill>
                  <a:srgbClr val="FF0000"/>
                </a:solidFill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</a:rPr>
              <a:t>діяльності</a:t>
            </a:r>
            <a:r>
              <a:rPr lang="ru-RU" sz="3100" b="1" dirty="0" smtClean="0">
                <a:solidFill>
                  <a:srgbClr val="FF0000"/>
                </a:solidFill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1772816"/>
            <a:ext cx="8686800" cy="475252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i="1" dirty="0" smtClean="0">
                <a:solidFill>
                  <a:srgbClr val="FF0000"/>
                </a:solidFill>
              </a:rPr>
              <a:t>Шкода</a:t>
            </a:r>
            <a:r>
              <a:rPr lang="ru-RU" dirty="0" smtClean="0"/>
              <a:t> </a:t>
            </a:r>
            <a:r>
              <a:rPr lang="ru-RU" dirty="0" err="1"/>
              <a:t>здоров’ю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заподіюється</a:t>
            </a:r>
            <a:r>
              <a:rPr lang="ru-RU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лише</a:t>
            </a:r>
            <a:r>
              <a:rPr lang="ru-RU" b="1" i="1" dirty="0">
                <a:solidFill>
                  <a:srgbClr val="FF0000"/>
                </a:solidFill>
              </a:rPr>
              <a:t> для </a:t>
            </a:r>
            <a:r>
              <a:rPr lang="ru-RU" b="1" i="1" dirty="0" err="1">
                <a:solidFill>
                  <a:srgbClr val="FF0000"/>
                </a:solidFill>
              </a:rPr>
              <a:t>досягнення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суспільно-корисної</a:t>
            </a:r>
            <a:r>
              <a:rPr lang="ru-RU" b="1" i="1" dirty="0">
                <a:solidFill>
                  <a:srgbClr val="FF0000"/>
                </a:solidFill>
              </a:rPr>
              <a:t> мети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рятування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апробація</a:t>
            </a:r>
            <a:r>
              <a:rPr lang="ru-RU" dirty="0"/>
              <a:t> </a:t>
            </a:r>
            <a:r>
              <a:rPr lang="ru-RU" dirty="0" smtClean="0"/>
              <a:t>ЛЗ для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/>
              <a:t>невиліковної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 smtClean="0"/>
              <a:t>).</a:t>
            </a:r>
          </a:p>
          <a:p>
            <a:pPr marL="514350" indent="-514350">
              <a:buAutoNum type="arabicPeriod"/>
            </a:pPr>
            <a:r>
              <a:rPr lang="ru-RU" dirty="0" err="1" smtClean="0"/>
              <a:t>Ця</a:t>
            </a:r>
            <a:r>
              <a:rPr lang="ru-RU" dirty="0" smtClean="0"/>
              <a:t> </a:t>
            </a:r>
            <a:r>
              <a:rPr lang="ru-RU" dirty="0"/>
              <a:t>мета у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b="1" i="1" dirty="0">
                <a:solidFill>
                  <a:srgbClr val="FF0000"/>
                </a:solidFill>
              </a:rPr>
              <a:t>не </a:t>
            </a:r>
            <a:r>
              <a:rPr lang="ru-RU" b="1" i="1" dirty="0" err="1">
                <a:solidFill>
                  <a:srgbClr val="FF0000"/>
                </a:solidFill>
              </a:rPr>
              <a:t>може</a:t>
            </a:r>
            <a:r>
              <a:rPr lang="ru-RU" b="1" i="1" dirty="0">
                <a:solidFill>
                  <a:srgbClr val="FF0000"/>
                </a:solidFill>
              </a:rPr>
              <a:t> бути </a:t>
            </a:r>
            <a:r>
              <a:rPr lang="ru-RU" b="1" i="1" dirty="0" err="1">
                <a:solidFill>
                  <a:srgbClr val="FF0000"/>
                </a:solidFill>
              </a:rPr>
              <a:t>досягнута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звичними</a:t>
            </a:r>
            <a:r>
              <a:rPr lang="ru-RU" b="1" i="1" dirty="0">
                <a:solidFill>
                  <a:srgbClr val="FF0000"/>
                </a:solidFill>
              </a:rPr>
              <a:t> способами, не </a:t>
            </a:r>
            <a:r>
              <a:rPr lang="ru-RU" b="1" i="1" dirty="0" err="1">
                <a:solidFill>
                  <a:srgbClr val="FF0000"/>
                </a:solidFill>
              </a:rPr>
              <a:t>пов’язаними</a:t>
            </a:r>
            <a:r>
              <a:rPr lang="ru-RU" b="1" i="1" dirty="0">
                <a:solidFill>
                  <a:srgbClr val="FF0000"/>
                </a:solidFill>
              </a:rPr>
              <a:t> з </a:t>
            </a:r>
            <a:r>
              <a:rPr lang="ru-RU" b="1" i="1" dirty="0" err="1" smtClean="0">
                <a:solidFill>
                  <a:srgbClr val="FF0000"/>
                </a:solidFill>
              </a:rPr>
              <a:t>ризиком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err="1" smtClean="0"/>
              <a:t>Лікар</a:t>
            </a:r>
            <a:r>
              <a:rPr lang="ru-RU" dirty="0" smtClean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переконаний</a:t>
            </a:r>
            <a:r>
              <a:rPr lang="ru-RU" b="1" i="1" dirty="0">
                <a:solidFill>
                  <a:srgbClr val="FF0000"/>
                </a:solidFill>
              </a:rPr>
              <a:t>, </a:t>
            </a:r>
            <a:r>
              <a:rPr lang="ru-RU" b="1" i="1" dirty="0" err="1">
                <a:solidFill>
                  <a:srgbClr val="FF0000"/>
                </a:solidFill>
              </a:rPr>
              <a:t>що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вжив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вичерпних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заходів</a:t>
            </a:r>
            <a:r>
              <a:rPr lang="ru-RU" b="1" i="1" dirty="0">
                <a:solidFill>
                  <a:srgbClr val="FF0000"/>
                </a:solidFill>
              </a:rPr>
              <a:t> для </a:t>
            </a:r>
            <a:r>
              <a:rPr lang="ru-RU" b="1" i="1" dirty="0" err="1">
                <a:solidFill>
                  <a:srgbClr val="FF0000"/>
                </a:solidFill>
              </a:rPr>
              <a:t>відвернення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шкоди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dirty="0" err="1"/>
              <a:t>здоров’ю</a:t>
            </a:r>
            <a:r>
              <a:rPr lang="ru-RU" dirty="0"/>
              <a:t> </a:t>
            </a:r>
            <a:r>
              <a:rPr lang="ru-RU" dirty="0" err="1" smtClean="0"/>
              <a:t>пацієнта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b="1" i="1" dirty="0" err="1" smtClean="0">
                <a:solidFill>
                  <a:srgbClr val="FF0000"/>
                </a:solidFill>
              </a:rPr>
              <a:t>Можливість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настання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шкідливих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наслідків</a:t>
            </a:r>
            <a:r>
              <a:rPr lang="ru-RU" b="1" i="1" dirty="0">
                <a:solidFill>
                  <a:srgbClr val="FF0000"/>
                </a:solidFill>
              </a:rPr>
              <a:t>  </a:t>
            </a:r>
            <a:r>
              <a:rPr lang="ru-RU" dirty="0"/>
              <a:t>при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усвідомлює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виключно</a:t>
            </a:r>
            <a:r>
              <a:rPr lang="ru-RU" b="1" i="1" u="sng" dirty="0">
                <a:solidFill>
                  <a:srgbClr val="FF0000"/>
                </a:solidFill>
              </a:rPr>
              <a:t> як </a:t>
            </a:r>
            <a:r>
              <a:rPr lang="ru-RU" b="1" i="1" u="sng" dirty="0" err="1">
                <a:solidFill>
                  <a:srgbClr val="FF0000"/>
                </a:solidFill>
              </a:rPr>
              <a:t>маловірогідний</a:t>
            </a:r>
            <a:r>
              <a:rPr lang="ru-RU" b="1" i="1" u="sng" dirty="0">
                <a:solidFill>
                  <a:srgbClr val="FF0000"/>
                </a:solidFill>
              </a:rPr>
              <a:t> і </a:t>
            </a:r>
            <a:r>
              <a:rPr lang="ru-RU" b="1" i="1" u="sng" dirty="0" err="1">
                <a:solidFill>
                  <a:srgbClr val="FF0000"/>
                </a:solidFill>
              </a:rPr>
              <a:t>побічний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dirty="0">
                <a:solidFill>
                  <a:srgbClr val="FF0000"/>
                </a:solidFill>
              </a:rPr>
              <a:t>результат </a:t>
            </a:r>
            <a:r>
              <a:rPr lang="ru-RU" b="1" i="1" dirty="0" err="1">
                <a:solidFill>
                  <a:srgbClr val="FF0000"/>
                </a:solidFill>
              </a:rPr>
              <a:t>його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дій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35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dirty="0" err="1"/>
              <a:t>Наприклад</a:t>
            </a:r>
            <a:r>
              <a:rPr lang="ru-RU" sz="3600" b="1" i="1" dirty="0"/>
              <a:t> </a:t>
            </a:r>
            <a:r>
              <a:rPr lang="ru-RU" sz="3600" b="1" i="1" dirty="0" err="1"/>
              <a:t>лікар</a:t>
            </a:r>
            <a:r>
              <a:rPr lang="ru-RU" sz="3600" b="1" i="1" dirty="0"/>
              <a:t> </a:t>
            </a:r>
            <a:r>
              <a:rPr lang="ru-RU" sz="3600" b="1" i="1" dirty="0" err="1"/>
              <a:t>дає</a:t>
            </a:r>
            <a:r>
              <a:rPr lang="ru-RU" sz="3600" b="1" i="1" dirty="0"/>
              <a:t> </a:t>
            </a:r>
            <a:r>
              <a:rPr lang="ru-RU" sz="3600" b="1" i="1" dirty="0" err="1"/>
              <a:t>невиліковно</a:t>
            </a:r>
            <a:r>
              <a:rPr lang="ru-RU" sz="3600" b="1" i="1" dirty="0"/>
              <a:t> хворому </a:t>
            </a:r>
            <a:r>
              <a:rPr lang="ru-RU" sz="3600" b="1" i="1" dirty="0" err="1"/>
              <a:t>пацієнту</a:t>
            </a:r>
            <a:r>
              <a:rPr lang="ru-RU" sz="3600" b="1" i="1" dirty="0"/>
              <a:t> (за </a:t>
            </a:r>
            <a:r>
              <a:rPr lang="ru-RU" sz="3600" b="1" i="1" dirty="0" err="1"/>
              <a:t>його</a:t>
            </a:r>
            <a:r>
              <a:rPr lang="ru-RU" sz="3600" b="1" i="1" dirty="0"/>
              <a:t> </a:t>
            </a:r>
            <a:r>
              <a:rPr lang="ru-RU" sz="3600" b="1" i="1" dirty="0" err="1"/>
              <a:t>згодою</a:t>
            </a:r>
            <a:r>
              <a:rPr lang="ru-RU" sz="3600" b="1" i="1" dirty="0"/>
              <a:t>) </a:t>
            </a:r>
            <a:r>
              <a:rPr lang="ru-RU" sz="3600" b="1" i="1" dirty="0" err="1"/>
              <a:t>лікарський</a:t>
            </a:r>
            <a:r>
              <a:rPr lang="ru-RU" sz="3600" b="1" i="1" dirty="0"/>
              <a:t> </a:t>
            </a:r>
            <a:r>
              <a:rPr lang="ru-RU" sz="3600" b="1" i="1" dirty="0" err="1"/>
              <a:t>засіб</a:t>
            </a:r>
            <a:r>
              <a:rPr lang="ru-RU" sz="3600" b="1" i="1" dirty="0"/>
              <a:t>, </a:t>
            </a:r>
            <a:r>
              <a:rPr lang="ru-RU" sz="3600" b="1" i="1" dirty="0" err="1"/>
              <a:t>який</a:t>
            </a:r>
            <a:r>
              <a:rPr lang="ru-RU" sz="3600" b="1" i="1" dirty="0"/>
              <a:t> </a:t>
            </a:r>
            <a:r>
              <a:rPr lang="ru-RU" sz="3600" b="1" i="1" dirty="0" err="1"/>
              <a:t>перебуває</a:t>
            </a:r>
            <a:r>
              <a:rPr lang="ru-RU" sz="3600" b="1" i="1" dirty="0"/>
              <a:t> на </a:t>
            </a:r>
            <a:r>
              <a:rPr lang="ru-RU" sz="3600" b="1" i="1" dirty="0" err="1"/>
              <a:t>стадії</a:t>
            </a:r>
            <a:r>
              <a:rPr lang="ru-RU" sz="3600" b="1" i="1" dirty="0"/>
              <a:t> </a:t>
            </a:r>
            <a:r>
              <a:rPr lang="ru-RU" sz="3600" b="1" i="1" dirty="0" err="1"/>
              <a:t>клінічних</a:t>
            </a:r>
            <a:r>
              <a:rPr lang="ru-RU" sz="3600" b="1" i="1" dirty="0"/>
              <a:t> </a:t>
            </a:r>
            <a:r>
              <a:rPr lang="ru-RU" sz="3600" b="1" i="1" dirty="0" err="1"/>
              <a:t>випробувань</a:t>
            </a:r>
            <a:r>
              <a:rPr lang="ru-RU" sz="3600" b="1" i="1" dirty="0"/>
              <a:t> і </a:t>
            </a:r>
            <a:r>
              <a:rPr lang="ru-RU" sz="3600" b="1" i="1" dirty="0" err="1"/>
              <a:t>рятує</a:t>
            </a:r>
            <a:r>
              <a:rPr lang="ru-RU" sz="3600" b="1" i="1" dirty="0"/>
              <a:t> </a:t>
            </a:r>
            <a:r>
              <a:rPr lang="ru-RU" sz="3600" b="1" i="1" dirty="0" err="1"/>
              <a:t>життя</a:t>
            </a:r>
            <a:r>
              <a:rPr lang="ru-RU" sz="3600" b="1" i="1" dirty="0"/>
              <a:t> </a:t>
            </a:r>
            <a:r>
              <a:rPr lang="ru-RU" sz="3600" b="1" i="1" dirty="0" err="1"/>
              <a:t>пацієнта</a:t>
            </a:r>
            <a:r>
              <a:rPr lang="ru-RU" sz="3600" b="1" i="1" dirty="0"/>
              <a:t>. При </a:t>
            </a:r>
            <a:r>
              <a:rPr lang="ru-RU" sz="3600" b="1" i="1" dirty="0" err="1"/>
              <a:t>цьому</a:t>
            </a:r>
            <a:r>
              <a:rPr lang="ru-RU" sz="3600" b="1" i="1" dirty="0"/>
              <a:t> </a:t>
            </a:r>
            <a:r>
              <a:rPr lang="ru-RU" sz="3600" b="1" i="1" dirty="0" err="1"/>
              <a:t>здоров’ю</a:t>
            </a:r>
            <a:r>
              <a:rPr lang="ru-RU" sz="3600" b="1" i="1" dirty="0"/>
              <a:t> </a:t>
            </a:r>
            <a:r>
              <a:rPr lang="ru-RU" sz="3600" b="1" i="1" dirty="0" err="1"/>
              <a:t>пацієнта</a:t>
            </a:r>
            <a:r>
              <a:rPr lang="ru-RU" sz="3600" b="1" i="1" dirty="0"/>
              <a:t> </a:t>
            </a:r>
            <a:r>
              <a:rPr lang="ru-RU" sz="3600" b="1" i="1" dirty="0" err="1"/>
              <a:t>було</a:t>
            </a:r>
            <a:r>
              <a:rPr lang="ru-RU" sz="3600" b="1" i="1" dirty="0"/>
              <a:t> </a:t>
            </a:r>
            <a:r>
              <a:rPr lang="ru-RU" sz="3600" b="1" i="1" dirty="0" err="1"/>
              <a:t>завдано</a:t>
            </a:r>
            <a:r>
              <a:rPr lang="ru-RU" sz="3600" b="1" i="1" dirty="0"/>
              <a:t> </a:t>
            </a:r>
            <a:r>
              <a:rPr lang="ru-RU" sz="3600" b="1" i="1" dirty="0" err="1"/>
              <a:t>певної</a:t>
            </a:r>
            <a:r>
              <a:rPr lang="ru-RU" sz="3600" b="1" i="1" dirty="0"/>
              <a:t> </a:t>
            </a:r>
            <a:r>
              <a:rPr lang="ru-RU" sz="3600" b="1" i="1" dirty="0" err="1"/>
              <a:t>шкоди</a:t>
            </a:r>
            <a:r>
              <a:rPr lang="ru-RU" sz="3600" b="1" i="1" dirty="0"/>
              <a:t> </a:t>
            </a:r>
            <a:r>
              <a:rPr lang="ru-RU" sz="3600" b="1" i="1" dirty="0" err="1"/>
              <a:t>внаслідок</a:t>
            </a:r>
            <a:r>
              <a:rPr lang="ru-RU" sz="3600" b="1" i="1" dirty="0"/>
              <a:t> </a:t>
            </a:r>
            <a:r>
              <a:rPr lang="ru-RU" sz="3600" b="1" i="1" dirty="0" err="1"/>
              <a:t>побічної</a:t>
            </a:r>
            <a:r>
              <a:rPr lang="ru-RU" sz="3600" b="1" i="1" dirty="0"/>
              <a:t> </a:t>
            </a:r>
            <a:r>
              <a:rPr lang="ru-RU" sz="3600" b="1" i="1" dirty="0" err="1"/>
              <a:t>дії</a:t>
            </a:r>
            <a:r>
              <a:rPr lang="ru-RU" sz="3600" b="1" i="1" dirty="0"/>
              <a:t> </a:t>
            </a:r>
            <a:r>
              <a:rPr lang="ru-RU" sz="3600" b="1" i="1" dirty="0" err="1"/>
              <a:t>лікарського</a:t>
            </a:r>
            <a:r>
              <a:rPr lang="ru-RU" sz="3600" b="1" i="1" dirty="0"/>
              <a:t> </a:t>
            </a:r>
            <a:r>
              <a:rPr lang="ru-RU" sz="3600" b="1" i="1" dirty="0" err="1"/>
              <a:t>засобу</a:t>
            </a:r>
            <a:r>
              <a:rPr lang="ru-RU" sz="3600" b="1" i="1" dirty="0"/>
              <a:t>.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5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548680"/>
            <a:ext cx="8686800" cy="6120680"/>
          </a:xfrm>
        </p:spPr>
        <p:txBody>
          <a:bodyPr>
            <a:normAutofit/>
          </a:bodyPr>
          <a:lstStyle/>
          <a:p>
            <a:pPr indent="0" algn="ctr">
              <a:spcAft>
                <a:spcPts val="0"/>
              </a:spcAft>
              <a:buNone/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3. </a:t>
            </a:r>
            <a:r>
              <a:rPr lang="ru-RU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Адміністративна</a:t>
            </a: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відповідальність</a:t>
            </a: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медичних</a:t>
            </a: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працівників</a:t>
            </a:r>
            <a:endParaRPr lang="ru-RU" sz="3200" b="1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Адміністративна 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відповідальність </a:t>
            </a:r>
            <a:r>
              <a:rPr lang="uk-UA" sz="2800" b="1" i="1" dirty="0">
                <a:latin typeface="Times New Roman"/>
                <a:ea typeface="Times New Roman"/>
              </a:rPr>
              <a:t>– </a:t>
            </a:r>
            <a:r>
              <a:rPr lang="uk-UA" sz="2800" dirty="0">
                <a:latin typeface="Times New Roman"/>
                <a:ea typeface="Times New Roman"/>
              </a:rPr>
              <a:t>це вид юридичної відповідальності, яка настає у разі вчинення </a:t>
            </a:r>
            <a:r>
              <a:rPr lang="uk-UA" sz="2800" b="1" i="1" dirty="0">
                <a:latin typeface="Times New Roman"/>
                <a:ea typeface="Times New Roman"/>
              </a:rPr>
              <a:t>правопорушення, передбаченого адміністративним </a:t>
            </a:r>
            <a:r>
              <a:rPr lang="uk-UA" sz="2800" b="1" i="1" dirty="0" smtClean="0">
                <a:latin typeface="Times New Roman"/>
                <a:ea typeface="Times New Roman"/>
              </a:rPr>
              <a:t>законодавством</a:t>
            </a:r>
            <a:r>
              <a:rPr lang="uk-UA" sz="2800" dirty="0" smtClean="0">
                <a:latin typeface="Times New Roman"/>
                <a:ea typeface="Times New Roman"/>
              </a:rPr>
              <a:t>.</a:t>
            </a:r>
            <a:endParaRPr lang="ru-RU" sz="2800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склади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притягти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адміністративні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07.12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1984 р. (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КУпАП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нормативно-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правових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актах.</a:t>
            </a:r>
          </a:p>
        </p:txBody>
      </p:sp>
    </p:spTree>
    <p:extLst>
      <p:ext uri="{BB962C8B-B14F-4D97-AF65-F5344CB8AC3E}">
        <p14:creationId xmlns:p14="http://schemas.microsoft.com/office/powerpoint/2010/main" val="219303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9361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Адміністративне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правопору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шення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1520" y="1052736"/>
            <a:ext cx="8686800" cy="5688632"/>
          </a:xfrm>
        </p:spPr>
        <p:txBody>
          <a:bodyPr>
            <a:norm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Адміністративним правопорушенням  </a:t>
            </a:r>
            <a:r>
              <a:rPr lang="uk-UA" sz="2800" dirty="0" smtClean="0">
                <a:latin typeface="Times New Roman"/>
                <a:ea typeface="Times New Roman"/>
              </a:rPr>
              <a:t>визнається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протиправна, винна </a:t>
            </a:r>
            <a:r>
              <a:rPr lang="uk-UA" sz="2800" i="1" dirty="0" smtClean="0">
                <a:latin typeface="Times New Roman"/>
                <a:ea typeface="Times New Roman"/>
              </a:rPr>
              <a:t>(умисна або необережна)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дія чи бездіяльність</a:t>
            </a:r>
            <a:r>
              <a:rPr lang="uk-UA" sz="2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,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яка посягає </a:t>
            </a:r>
            <a:r>
              <a:rPr lang="uk-UA" sz="2800" i="1" dirty="0" smtClean="0">
                <a:latin typeface="Times New Roman"/>
                <a:ea typeface="Times New Roman"/>
              </a:rPr>
              <a:t>на громадський порядок, власність,права і свободи громадян, на встановлений порядок управління</a:t>
            </a:r>
            <a:r>
              <a:rPr lang="uk-UA" sz="2800" dirty="0" smtClean="0">
                <a:latin typeface="Times New Roman"/>
                <a:ea typeface="Times New Roman"/>
              </a:rPr>
              <a:t> і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за яку законом передбачено адміністративну відповідальність (ст. 9 </a:t>
            </a:r>
            <a:r>
              <a:rPr lang="uk-UA" sz="2800" b="1" i="1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КУпАП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).</a:t>
            </a:r>
          </a:p>
          <a:p>
            <a:pPr indent="450215" algn="just">
              <a:spcAft>
                <a:spcPts val="0"/>
              </a:spcAft>
            </a:pP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Адміністративна відповідальність </a:t>
            </a:r>
            <a:r>
              <a:rPr lang="uk-UA" sz="2800" dirty="0" smtClean="0">
                <a:latin typeface="Times New Roman"/>
                <a:ea typeface="Times New Roman"/>
              </a:rPr>
              <a:t>за правопорушення, передбачені </a:t>
            </a:r>
            <a:r>
              <a:rPr lang="uk-UA" sz="2800" b="1" i="1" dirty="0" err="1" smtClean="0">
                <a:latin typeface="Times New Roman"/>
                <a:ea typeface="Times New Roman"/>
              </a:rPr>
              <a:t>КУпАП</a:t>
            </a:r>
            <a:r>
              <a:rPr lang="uk-UA" sz="2800" b="1" i="1" dirty="0" smtClean="0">
                <a:latin typeface="Times New Roman"/>
                <a:ea typeface="Times New Roman"/>
              </a:rPr>
              <a:t> </a:t>
            </a:r>
            <a:r>
              <a:rPr lang="uk-UA" sz="2800" dirty="0" smtClean="0">
                <a:latin typeface="Times New Roman"/>
                <a:ea typeface="Times New Roman"/>
              </a:rPr>
              <a:t>настає , якщо ці порушення за своїм характером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не тягнуть за собою відповідно до закону кримінальну відповідальність</a:t>
            </a:r>
            <a:endParaRPr lang="uk-UA" sz="2800" b="1" i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endParaRPr lang="ru-RU" sz="1800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374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88" y="260350"/>
            <a:ext cx="4392612" cy="7080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i="1" dirty="0" err="1" smtClean="0">
                <a:solidFill>
                  <a:srgbClr val="FF0000"/>
                </a:solidFill>
                <a:latin typeface="Franklin Gothic Book"/>
              </a:rPr>
              <a:t>Елементи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Franklin Gothic Book"/>
              </a:rPr>
              <a:t> складу </a:t>
            </a:r>
            <a:r>
              <a:rPr lang="ru-RU" altLang="ru-RU" sz="2000" b="1" i="1" dirty="0" err="1" smtClean="0">
                <a:solidFill>
                  <a:srgbClr val="FF0000"/>
                </a:solidFill>
                <a:latin typeface="Franklin Gothic Book"/>
              </a:rPr>
              <a:t>адміністративного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Franklin Gothic Book"/>
              </a:rPr>
              <a:t> </a:t>
            </a:r>
            <a:r>
              <a:rPr lang="ru-RU" altLang="ru-RU" sz="2000" b="1" i="1" dirty="0" err="1" smtClean="0">
                <a:solidFill>
                  <a:srgbClr val="FF0000"/>
                </a:solidFill>
                <a:latin typeface="Franklin Gothic Book"/>
              </a:rPr>
              <a:t>правопорушення</a:t>
            </a:r>
            <a:r>
              <a:rPr lang="uk-UA" altLang="ru-RU" sz="2000" b="1" i="1" dirty="0" smtClean="0">
                <a:solidFill>
                  <a:srgbClr val="FF0000"/>
                </a:solidFill>
                <a:latin typeface="Franklin Gothic Book"/>
              </a:rPr>
              <a:t> </a:t>
            </a:r>
            <a:endParaRPr lang="ru-RU" altLang="ru-RU" sz="2000" b="1" i="1" dirty="0" smtClean="0">
              <a:solidFill>
                <a:srgbClr val="FF0000"/>
              </a:solidFill>
              <a:latin typeface="Franklin Gothic 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7525" y="1563688"/>
            <a:ext cx="2182813" cy="40005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Об'єкт </a:t>
            </a:r>
            <a:endParaRPr lang="ru-RU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7525" y="2800350"/>
            <a:ext cx="2182813" cy="40005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Суб'єкт</a:t>
            </a:r>
            <a:endParaRPr lang="ru-RU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288" y="3881438"/>
            <a:ext cx="2182812" cy="7080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Об'єктивна сторона</a:t>
            </a:r>
            <a:endParaRPr lang="ru-RU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600" y="5108575"/>
            <a:ext cx="2211388" cy="7080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Суб'єктивна сторона</a:t>
            </a:r>
            <a:endParaRPr lang="ru-RU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9613" y="1150938"/>
            <a:ext cx="3889375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b="1" dirty="0">
                <a:solidFill>
                  <a:prstClr val="black"/>
                </a:solidFill>
              </a:rPr>
              <a:t>Суспільні відносини, що охороняються </a:t>
            </a:r>
            <a:r>
              <a:rPr lang="uk-UA" b="1" dirty="0" smtClean="0">
                <a:solidFill>
                  <a:prstClr val="black"/>
                </a:solidFill>
              </a:rPr>
              <a:t>КУпАП (відносини у </a:t>
            </a:r>
            <a:r>
              <a:rPr lang="uk-UA" b="1" dirty="0">
                <a:solidFill>
                  <a:prstClr val="black"/>
                </a:solidFill>
              </a:rPr>
              <a:t>сфері управлінської діяльності)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19613" y="2536825"/>
            <a:ext cx="3889375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b="1" dirty="0" smtClean="0">
                <a:solidFill>
                  <a:prstClr val="black"/>
                </a:solidFill>
              </a:rPr>
              <a:t>Фізична особа з 16 років;</a:t>
            </a:r>
          </a:p>
          <a:p>
            <a:pPr algn="ctr">
              <a:defRPr/>
            </a:pPr>
            <a:r>
              <a:rPr lang="uk-UA" b="1" dirty="0" smtClean="0">
                <a:solidFill>
                  <a:prstClr val="black"/>
                </a:solidFill>
              </a:rPr>
              <a:t>Юридична особа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7075" y="3638550"/>
            <a:ext cx="3889375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b="1" dirty="0" smtClean="0">
                <a:solidFill>
                  <a:prstClr val="black"/>
                </a:solidFill>
              </a:rPr>
              <a:t>Зовнішня сторона правопорушення - (діяння, наслідки, причинний зв</a:t>
            </a:r>
            <a:r>
              <a:rPr lang="en-US" b="1" dirty="0" smtClean="0">
                <a:solidFill>
                  <a:prstClr val="black"/>
                </a:solidFill>
              </a:rPr>
              <a:t>’</a:t>
            </a:r>
            <a:r>
              <a:rPr lang="uk-UA" b="1" dirty="0" err="1" smtClean="0">
                <a:solidFill>
                  <a:prstClr val="black"/>
                </a:solidFill>
              </a:rPr>
              <a:t>язок</a:t>
            </a:r>
            <a:r>
              <a:rPr lang="uk-UA" b="1" dirty="0" smtClean="0">
                <a:solidFill>
                  <a:prstClr val="black"/>
                </a:solidFill>
              </a:rPr>
              <a:t>, час</a:t>
            </a:r>
            <a:r>
              <a:rPr lang="uk-UA" b="1" dirty="0">
                <a:solidFill>
                  <a:prstClr val="black"/>
                </a:solidFill>
              </a:rPr>
              <a:t>, спосіб, </a:t>
            </a:r>
            <a:r>
              <a:rPr lang="uk-UA" b="1" dirty="0" smtClean="0">
                <a:solidFill>
                  <a:prstClr val="black"/>
                </a:solidFill>
              </a:rPr>
              <a:t>місце, обстановка)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8663" y="5138738"/>
            <a:ext cx="3887787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b="1" dirty="0" smtClean="0">
                <a:solidFill>
                  <a:prstClr val="black"/>
                </a:solidFill>
              </a:rPr>
              <a:t>Внутрішня сторона правопорушення - вина, мета, мотив</a:t>
            </a:r>
            <a:endParaRPr lang="ru-RU" b="1" dirty="0">
              <a:solidFill>
                <a:prstClr val="black"/>
              </a:solidFill>
            </a:endParaRPr>
          </a:p>
        </p:txBody>
      </p:sp>
      <p:cxnSp>
        <p:nvCxnSpPr>
          <p:cNvPr id="12" name="Соединительная линия уступом 11"/>
          <p:cNvCxnSpPr>
            <a:stCxn id="2" idx="1"/>
          </p:cNvCxnSpPr>
          <p:nvPr/>
        </p:nvCxnSpPr>
        <p:spPr>
          <a:xfrm rot="10800000" flipV="1">
            <a:off x="184524" y="614293"/>
            <a:ext cx="1887164" cy="4848172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17804" y="5462465"/>
            <a:ext cx="282793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63252" y="1810544"/>
            <a:ext cx="33734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45255" y="3048000"/>
            <a:ext cx="33734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217804" y="4285456"/>
            <a:ext cx="33734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693254" y="1798637"/>
            <a:ext cx="179938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716953" y="2954463"/>
            <a:ext cx="182012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2734666" y="4235450"/>
            <a:ext cx="181510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705100" y="5323404"/>
            <a:ext cx="1844675" cy="150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65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68072" cy="1008112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</a:rPr>
              <a:t>Основні склади адміністративних правопорушень у </a:t>
            </a:r>
            <a:r>
              <a:rPr lang="uk-UA" sz="2800" b="1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</a:rPr>
              <a:t>сфері медичної </a:t>
            </a:r>
            <a:r>
              <a:rPr lang="uk-UA" sz="2800" b="1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</a:rPr>
              <a:t>діяльності</a:t>
            </a:r>
            <a:endParaRPr lang="ru-RU" sz="2800" b="1" dirty="0"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1412776"/>
            <a:ext cx="8686800" cy="504056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порушення </a:t>
            </a:r>
            <a:r>
              <a:rPr lang="ru-RU" dirty="0" err="1"/>
              <a:t>санітарно-гігієнічних</a:t>
            </a:r>
            <a:r>
              <a:rPr lang="ru-RU" dirty="0"/>
              <a:t> і </a:t>
            </a:r>
            <a:r>
              <a:rPr lang="ru-RU" dirty="0" err="1"/>
              <a:t>санітарно</a:t>
            </a:r>
            <a:r>
              <a:rPr lang="ru-RU" dirty="0"/>
              <a:t>- </a:t>
            </a:r>
            <a:r>
              <a:rPr lang="ru-RU" dirty="0" err="1"/>
              <a:t>протиепідемічних</a:t>
            </a:r>
            <a:r>
              <a:rPr lang="ru-RU" dirty="0"/>
              <a:t> правил і норм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rgbClr val="FF0000"/>
                </a:solidFill>
              </a:rPr>
              <a:t>ст. 42 КУпАП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err="1"/>
              <a:t>ухилення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rgbClr val="FF0000"/>
                </a:solidFill>
              </a:rPr>
              <a:t>ст. 44-1 </a:t>
            </a:r>
            <a:r>
              <a:rPr lang="ru-RU" dirty="0" err="1">
                <a:solidFill>
                  <a:srgbClr val="FF0000"/>
                </a:solidFill>
              </a:rPr>
              <a:t>КУпАП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just"/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обмежень</a:t>
            </a:r>
            <a:r>
              <a:rPr lang="ru-RU" dirty="0" smtClean="0"/>
              <a:t> </a:t>
            </a:r>
            <a:r>
              <a:rPr lang="ru-RU" dirty="0" err="1" smtClean="0"/>
              <a:t>встановлених</a:t>
            </a:r>
            <a:r>
              <a:rPr lang="ru-RU" dirty="0" smtClean="0"/>
              <a:t> для </a:t>
            </a:r>
            <a:r>
              <a:rPr lang="ru-RU" dirty="0" err="1" smtClean="0"/>
              <a:t>медичних</a:t>
            </a:r>
            <a:r>
              <a:rPr lang="ru-RU" dirty="0" smtClean="0"/>
              <a:t> і </a:t>
            </a:r>
            <a:r>
              <a:rPr lang="ru-RU" dirty="0" err="1" smtClean="0"/>
              <a:t>фармацевтичних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здійснення</a:t>
            </a:r>
            <a:r>
              <a:rPr lang="ru-RU" dirty="0" smtClean="0"/>
              <a:t> ними </a:t>
            </a:r>
            <a:r>
              <a:rPr lang="ru-RU" dirty="0" err="1" smtClean="0"/>
              <a:t>професійної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rgbClr val="FF0000"/>
                </a:solidFill>
              </a:rPr>
              <a:t>ст. </a:t>
            </a:r>
            <a:r>
              <a:rPr lang="ru-RU" dirty="0" smtClean="0">
                <a:solidFill>
                  <a:srgbClr val="FF0000"/>
                </a:solidFill>
              </a:rPr>
              <a:t>44-2 </a:t>
            </a:r>
            <a:r>
              <a:rPr lang="ru-RU" dirty="0">
                <a:solidFill>
                  <a:srgbClr val="FF0000"/>
                </a:solidFill>
              </a:rPr>
              <a:t>КУпАП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 </a:t>
            </a:r>
          </a:p>
          <a:p>
            <a:pPr algn="just"/>
            <a:r>
              <a:rPr lang="ru-RU" dirty="0" err="1" smtClean="0"/>
              <a:t>порушення</a:t>
            </a:r>
            <a:r>
              <a:rPr lang="ru-RU" dirty="0" smtClean="0"/>
              <a:t> правил карантину людей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rgbClr val="FF0000"/>
                </a:solidFill>
              </a:rPr>
              <a:t>ст. </a:t>
            </a:r>
            <a:r>
              <a:rPr lang="ru-RU" dirty="0" smtClean="0">
                <a:solidFill>
                  <a:srgbClr val="FF0000"/>
                </a:solidFill>
              </a:rPr>
              <a:t>44-3 </a:t>
            </a:r>
            <a:r>
              <a:rPr lang="ru-RU" dirty="0" err="1" smtClean="0">
                <a:solidFill>
                  <a:srgbClr val="FF0000"/>
                </a:solidFill>
              </a:rPr>
              <a:t>КУпАП</a:t>
            </a:r>
            <a:r>
              <a:rPr lang="ru-RU" dirty="0" smtClean="0"/>
              <a:t>);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ухилення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і </a:t>
            </a:r>
            <a:r>
              <a:rPr lang="ru-RU" dirty="0" err="1"/>
              <a:t>профілактичного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венеричну</a:t>
            </a:r>
            <a:r>
              <a:rPr lang="ru-RU" dirty="0"/>
              <a:t> хворобу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rgbClr val="FF0000"/>
                </a:solidFill>
              </a:rPr>
              <a:t>ст. 45 </a:t>
            </a:r>
            <a:r>
              <a:rPr lang="ru-RU" dirty="0" err="1">
                <a:solidFill>
                  <a:srgbClr val="FF0000"/>
                </a:solidFill>
              </a:rPr>
              <a:t>КУпАП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 </a:t>
            </a:r>
          </a:p>
          <a:p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встановленого</a:t>
            </a:r>
            <a:r>
              <a:rPr lang="ru-RU" dirty="0"/>
              <a:t> порядку </a:t>
            </a:r>
            <a:r>
              <a:rPr lang="ru-RU" dirty="0" err="1"/>
              <a:t>взяття</a:t>
            </a:r>
            <a:r>
              <a:rPr lang="ru-RU" dirty="0"/>
              <a:t>, </a:t>
            </a:r>
            <a:r>
              <a:rPr lang="ru-RU" dirty="0" err="1"/>
              <a:t>переробки</a:t>
            </a:r>
            <a:r>
              <a:rPr lang="ru-RU" dirty="0"/>
              <a:t>,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реалізації</a:t>
            </a:r>
            <a:r>
              <a:rPr lang="ru-RU" dirty="0"/>
              <a:t> і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донорської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та (</a:t>
            </a:r>
            <a:r>
              <a:rPr lang="ru-RU" dirty="0" err="1"/>
              <a:t>або</a:t>
            </a:r>
            <a:r>
              <a:rPr lang="ru-RU" dirty="0"/>
              <a:t>)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і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rgbClr val="FF0000"/>
                </a:solidFill>
              </a:rPr>
              <a:t>ст. 45-1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92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264696"/>
          </a:xfrm>
        </p:spPr>
        <p:txBody>
          <a:bodyPr>
            <a:normAutofit/>
          </a:bodyPr>
          <a:lstStyle/>
          <a:p>
            <a:r>
              <a:rPr lang="ru-RU" dirty="0" err="1" smtClean="0"/>
              <a:t>умисне</a:t>
            </a:r>
            <a:r>
              <a:rPr lang="ru-RU" dirty="0" smtClean="0"/>
              <a:t> </a:t>
            </a:r>
            <a:r>
              <a:rPr lang="ru-RU" dirty="0" err="1"/>
              <a:t>приховування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зараження</a:t>
            </a:r>
            <a:r>
              <a:rPr lang="ru-RU" dirty="0"/>
              <a:t> </a:t>
            </a:r>
            <a:r>
              <a:rPr lang="ru-RU" dirty="0" err="1"/>
              <a:t>венеричною</a:t>
            </a:r>
            <a:r>
              <a:rPr lang="ru-RU" dirty="0"/>
              <a:t> хворобою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rgbClr val="FF0000"/>
                </a:solidFill>
              </a:rPr>
              <a:t>ст. </a:t>
            </a:r>
            <a:r>
              <a:rPr lang="ru-RU" dirty="0" smtClean="0">
                <a:solidFill>
                  <a:srgbClr val="FF0000"/>
                </a:solidFill>
              </a:rPr>
              <a:t>46 </a:t>
            </a:r>
            <a:r>
              <a:rPr lang="ru-RU" dirty="0" err="1" smtClean="0">
                <a:solidFill>
                  <a:srgbClr val="FF0000"/>
                </a:solidFill>
              </a:rPr>
              <a:t>КУпАП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/>
              <a:t>порушення </a:t>
            </a:r>
            <a:r>
              <a:rPr lang="ru-RU" dirty="0" err="1"/>
              <a:t>вимог</a:t>
            </a:r>
            <a:r>
              <a:rPr lang="ru-RU" dirty="0"/>
              <a:t> режиму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в </a:t>
            </a:r>
            <a:r>
              <a:rPr lang="ru-RU" dirty="0" err="1"/>
              <a:t>місцевостях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зазнали</a:t>
            </a:r>
            <a:r>
              <a:rPr lang="ru-RU" dirty="0"/>
              <a:t> </a:t>
            </a:r>
            <a:r>
              <a:rPr lang="ru-RU" dirty="0" err="1"/>
              <a:t>радіоактивного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rgbClr val="FF0000"/>
                </a:solidFill>
              </a:rPr>
              <a:t>ст. 46-1 КУпАП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 </a:t>
            </a:r>
          </a:p>
          <a:p>
            <a:r>
              <a:rPr lang="ru-RU" dirty="0"/>
              <a:t>порушення </a:t>
            </a:r>
            <a:r>
              <a:rPr lang="ru-RU" dirty="0" err="1"/>
              <a:t>встановлених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заняття</a:t>
            </a:r>
            <a:r>
              <a:rPr lang="ru-RU" dirty="0"/>
              <a:t> народною медициною (</a:t>
            </a:r>
            <a:r>
              <a:rPr lang="ru-RU" dirty="0" err="1"/>
              <a:t>цілительством</a:t>
            </a:r>
            <a:r>
              <a:rPr lang="ru-RU" dirty="0"/>
              <a:t>)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rgbClr val="FF0000"/>
                </a:solidFill>
              </a:rPr>
              <a:t>ст. 46-2 </a:t>
            </a:r>
            <a:r>
              <a:rPr lang="ru-RU" dirty="0" err="1">
                <a:solidFill>
                  <a:srgbClr val="FF0000"/>
                </a:solidFill>
              </a:rPr>
              <a:t>КУпАП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законодавства</a:t>
            </a:r>
            <a:r>
              <a:rPr lang="ru-RU" dirty="0" smtClean="0"/>
              <a:t> про </a:t>
            </a:r>
            <a:r>
              <a:rPr lang="ru-RU" dirty="0" err="1" smtClean="0"/>
              <a:t>захист</a:t>
            </a:r>
            <a:r>
              <a:rPr lang="ru-RU" dirty="0" smtClean="0"/>
              <a:t> прав </a:t>
            </a:r>
            <a:r>
              <a:rPr lang="ru-RU" dirty="0" err="1" smtClean="0"/>
              <a:t>споживачів</a:t>
            </a:r>
            <a:r>
              <a:rPr lang="ru-RU" dirty="0" smtClean="0"/>
              <a:t> (</a:t>
            </a:r>
            <a:r>
              <a:rPr lang="ru-RU" dirty="0" smtClean="0">
                <a:solidFill>
                  <a:srgbClr val="FF0000"/>
                </a:solidFill>
              </a:rPr>
              <a:t>ст.156-1 </a:t>
            </a:r>
            <a:r>
              <a:rPr lang="ru-RU" dirty="0" err="1" smtClean="0">
                <a:solidFill>
                  <a:srgbClr val="FF0000"/>
                </a:solidFill>
              </a:rPr>
              <a:t>КУпАП</a:t>
            </a:r>
            <a:r>
              <a:rPr lang="ru-RU" dirty="0" smtClean="0"/>
              <a:t>);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порядку </a:t>
            </a:r>
            <a:r>
              <a:rPr lang="ru-RU" dirty="0" err="1" smtClean="0"/>
              <a:t>провадження</a:t>
            </a:r>
            <a:r>
              <a:rPr lang="ru-RU" dirty="0" smtClean="0"/>
              <a:t> </a:t>
            </a:r>
            <a:r>
              <a:rPr lang="ru-RU" dirty="0" err="1" smtClean="0"/>
              <a:t>господарської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(</a:t>
            </a:r>
            <a:r>
              <a:rPr lang="ru-RU" dirty="0" smtClean="0">
                <a:solidFill>
                  <a:srgbClr val="FF0000"/>
                </a:solidFill>
              </a:rPr>
              <a:t>ст.164 </a:t>
            </a:r>
            <a:r>
              <a:rPr lang="ru-RU" dirty="0" err="1" smtClean="0">
                <a:solidFill>
                  <a:srgbClr val="FF0000"/>
                </a:solidFill>
              </a:rPr>
              <a:t>КУпАП</a:t>
            </a:r>
            <a:r>
              <a:rPr lang="ru-RU" dirty="0" smtClean="0"/>
              <a:t>); </a:t>
            </a:r>
          </a:p>
          <a:p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,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послуг</a:t>
            </a:r>
            <a:r>
              <a:rPr lang="ru-RU" dirty="0" smtClean="0"/>
              <a:t> </a:t>
            </a:r>
            <a:r>
              <a:rPr lang="ru-RU" dirty="0" err="1" smtClean="0"/>
              <a:t>громадянам</a:t>
            </a:r>
            <a:r>
              <a:rPr lang="ru-RU" dirty="0" smtClean="0"/>
              <a:t> -</a:t>
            </a:r>
            <a:r>
              <a:rPr lang="ru-RU" dirty="0" err="1" smtClean="0"/>
              <a:t>споживачам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відповідають</a:t>
            </a:r>
            <a:r>
              <a:rPr lang="ru-RU" dirty="0" smtClean="0"/>
              <a:t> </a:t>
            </a:r>
            <a:r>
              <a:rPr lang="ru-RU" dirty="0" err="1" smtClean="0"/>
              <a:t>вимогам</a:t>
            </a:r>
            <a:r>
              <a:rPr lang="ru-RU" dirty="0" smtClean="0"/>
              <a:t> </a:t>
            </a:r>
            <a:r>
              <a:rPr lang="ru-RU" dirty="0" err="1" smtClean="0"/>
              <a:t>стандартів</a:t>
            </a:r>
            <a:r>
              <a:rPr lang="ru-RU" dirty="0" smtClean="0"/>
              <a:t>, норм і правил (</a:t>
            </a:r>
            <a:r>
              <a:rPr lang="ru-RU" dirty="0" smtClean="0">
                <a:solidFill>
                  <a:srgbClr val="FF0000"/>
                </a:solidFill>
              </a:rPr>
              <a:t>ст.168-1 </a:t>
            </a:r>
            <a:r>
              <a:rPr lang="ru-RU" dirty="0" err="1" smtClean="0">
                <a:solidFill>
                  <a:srgbClr val="FF0000"/>
                </a:solidFill>
              </a:rPr>
              <a:t>КУпАП</a:t>
            </a:r>
            <a:r>
              <a:rPr lang="ru-RU" dirty="0" smtClean="0"/>
              <a:t>) та </a:t>
            </a:r>
            <a:r>
              <a:rPr lang="ru-RU" dirty="0" err="1" smtClean="0"/>
              <a:t>деякі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49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003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u="sng" dirty="0" err="1" smtClean="0">
                <a:solidFill>
                  <a:srgbClr val="FF0000"/>
                </a:solidFill>
              </a:rPr>
              <a:t>Особливості</a:t>
            </a:r>
            <a:r>
              <a:rPr lang="ru-RU" sz="2800" b="1" i="1" u="sng" dirty="0" smtClean="0">
                <a:solidFill>
                  <a:srgbClr val="FF0000"/>
                </a:solidFill>
              </a:rPr>
              <a:t> </a:t>
            </a:r>
            <a:r>
              <a:rPr lang="ru-RU" sz="2800" b="1" i="1" u="sng" dirty="0" err="1" smtClean="0">
                <a:solidFill>
                  <a:srgbClr val="FF0000"/>
                </a:solidFill>
              </a:rPr>
              <a:t>адміністративної</a:t>
            </a:r>
            <a:r>
              <a:rPr lang="ru-RU" sz="2800" b="1" i="1" u="sng" dirty="0" smtClean="0">
                <a:solidFill>
                  <a:srgbClr val="FF0000"/>
                </a:solidFill>
              </a:rPr>
              <a:t> </a:t>
            </a:r>
            <a:r>
              <a:rPr lang="ru-RU" sz="2800" b="1" i="1" u="sng" dirty="0" err="1" smtClean="0">
                <a:solidFill>
                  <a:srgbClr val="FF0000"/>
                </a:solidFill>
              </a:rPr>
              <a:t>відповідальності</a:t>
            </a:r>
            <a:endParaRPr lang="ru-RU" sz="2800" b="1" i="1" u="sng" dirty="0" smtClean="0">
              <a:solidFill>
                <a:srgbClr val="FF0000"/>
              </a:solidFill>
            </a:endParaRPr>
          </a:p>
          <a:p>
            <a:pPr algn="just"/>
            <a:endParaRPr lang="ru-RU" sz="2000" b="1" i="1" dirty="0" smtClean="0">
              <a:solidFill>
                <a:srgbClr val="FF0000"/>
              </a:solidFill>
            </a:endParaRPr>
          </a:p>
          <a:p>
            <a:pPr algn="just"/>
            <a:r>
              <a:rPr lang="ru-RU" sz="2000" b="1" i="1" dirty="0" err="1" smtClean="0">
                <a:solidFill>
                  <a:srgbClr val="FF0000"/>
                </a:solidFill>
              </a:rPr>
              <a:t>суб'єктами</a:t>
            </a:r>
            <a:r>
              <a:rPr lang="ru-RU" sz="2000" dirty="0" smtClean="0"/>
              <a:t> </a:t>
            </a:r>
            <a:r>
              <a:rPr lang="ru-RU" sz="2000" dirty="0" err="1"/>
              <a:t>адміністративної</a:t>
            </a:r>
            <a:r>
              <a:rPr lang="ru-RU" sz="2000" dirty="0"/>
              <a:t> </a:t>
            </a:r>
            <a:r>
              <a:rPr lang="ru-RU" sz="2000" dirty="0" err="1"/>
              <a:t>відповідальності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бути як </a:t>
            </a:r>
            <a:r>
              <a:rPr lang="ru-RU" sz="2000" b="1" i="1" dirty="0" err="1">
                <a:solidFill>
                  <a:srgbClr val="FF0000"/>
                </a:solidFill>
              </a:rPr>
              <a:t>фізичні</a:t>
            </a:r>
            <a:r>
              <a:rPr lang="ru-RU" sz="2000" b="1" i="1" dirty="0">
                <a:solidFill>
                  <a:srgbClr val="FF0000"/>
                </a:solidFill>
              </a:rPr>
              <a:t>,</a:t>
            </a:r>
            <a:r>
              <a:rPr lang="ru-RU" sz="2000" dirty="0"/>
              <a:t> так і </a:t>
            </a:r>
            <a:r>
              <a:rPr lang="ru-RU" sz="2000" b="1" i="1" dirty="0" err="1">
                <a:solidFill>
                  <a:srgbClr val="FF0000"/>
                </a:solidFill>
              </a:rPr>
              <a:t>юридичні</a:t>
            </a:r>
            <a:r>
              <a:rPr lang="ru-RU" sz="2000" b="1" i="1" dirty="0">
                <a:solidFill>
                  <a:srgbClr val="FF0000"/>
                </a:solidFill>
              </a:rPr>
              <a:t> особи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діють</a:t>
            </a:r>
            <a:r>
              <a:rPr lang="ru-RU" sz="2000" dirty="0"/>
              <a:t> у </a:t>
            </a:r>
            <a:r>
              <a:rPr lang="ru-RU" sz="2000" dirty="0" err="1"/>
              <a:t>сфері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регулюється</a:t>
            </a:r>
            <a:r>
              <a:rPr lang="ru-RU" sz="2000" dirty="0"/>
              <a:t> </a:t>
            </a:r>
            <a:r>
              <a:rPr lang="ru-RU" sz="2000" dirty="0" err="1"/>
              <a:t>відповідними</a:t>
            </a:r>
            <a:r>
              <a:rPr lang="ru-RU" sz="2000" dirty="0"/>
              <a:t> нормами, </a:t>
            </a:r>
            <a:r>
              <a:rPr lang="ru-RU" sz="2000" dirty="0" err="1"/>
              <a:t>незалежно</a:t>
            </a:r>
            <a:r>
              <a:rPr lang="ru-RU" sz="2000" dirty="0"/>
              <a:t> від </a:t>
            </a:r>
            <a:r>
              <a:rPr lang="ru-RU" sz="2000" dirty="0" err="1"/>
              <a:t>форми</a:t>
            </a:r>
            <a:r>
              <a:rPr lang="ru-RU" sz="2000" dirty="0"/>
              <a:t> </a:t>
            </a:r>
            <a:r>
              <a:rPr lang="ru-RU" sz="2000" dirty="0" err="1"/>
              <a:t>власності</a:t>
            </a:r>
            <a:r>
              <a:rPr lang="ru-RU" sz="2000" dirty="0"/>
              <a:t>, </a:t>
            </a:r>
            <a:r>
              <a:rPr lang="ru-RU" sz="2000" dirty="0" err="1"/>
              <a:t>підвідомчості</a:t>
            </a:r>
            <a:r>
              <a:rPr lang="ru-RU" sz="2000" dirty="0" smtClean="0"/>
              <a:t>;</a:t>
            </a:r>
          </a:p>
          <a:p>
            <a:pPr algn="just"/>
            <a:r>
              <a:rPr lang="ru-RU" sz="2000" dirty="0" smtClean="0"/>
              <a:t>заходи </a:t>
            </a:r>
            <a:r>
              <a:rPr lang="ru-RU" sz="2000" dirty="0" err="1"/>
              <a:t>адміністративної</a:t>
            </a:r>
            <a:r>
              <a:rPr lang="ru-RU" sz="2000" dirty="0"/>
              <a:t> </a:t>
            </a:r>
            <a:r>
              <a:rPr lang="ru-RU" sz="2000" dirty="0" err="1"/>
              <a:t>відповідальності</a:t>
            </a:r>
            <a:r>
              <a:rPr lang="ru-RU" sz="2000" dirty="0"/>
              <a:t> </a:t>
            </a:r>
            <a:r>
              <a:rPr lang="ru-RU" sz="2000" dirty="0" err="1"/>
              <a:t>застосовуються</a:t>
            </a:r>
            <a:r>
              <a:rPr lang="ru-RU" sz="2000" dirty="0"/>
              <a:t> </a:t>
            </a:r>
            <a:r>
              <a:rPr lang="ru-RU" sz="2000" b="1" i="1" dirty="0" err="1">
                <a:solidFill>
                  <a:srgbClr val="FF0000"/>
                </a:solidFill>
              </a:rPr>
              <a:t>спеціальними</a:t>
            </a:r>
            <a:r>
              <a:rPr lang="ru-RU" sz="2000" b="1" i="1" dirty="0">
                <a:solidFill>
                  <a:srgbClr val="FF0000"/>
                </a:solidFill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</a:rPr>
              <a:t>суб’єктами</a:t>
            </a:r>
            <a:r>
              <a:rPr lang="ru-RU" sz="2000" dirty="0"/>
              <a:t>, </a:t>
            </a:r>
            <a:r>
              <a:rPr lang="ru-RU" sz="2000" dirty="0" err="1"/>
              <a:t>уповноваженими</a:t>
            </a:r>
            <a:r>
              <a:rPr lang="ru-RU" sz="2000" dirty="0"/>
              <a:t> </a:t>
            </a:r>
            <a:r>
              <a:rPr lang="ru-RU" sz="2000" dirty="0" err="1"/>
              <a:t>розглядати</a:t>
            </a:r>
            <a:r>
              <a:rPr lang="ru-RU" sz="2000" dirty="0"/>
              <a:t> </a:t>
            </a:r>
            <a:r>
              <a:rPr lang="ru-RU" sz="2000" dirty="0" err="1"/>
              <a:t>справи</a:t>
            </a:r>
            <a:r>
              <a:rPr lang="ru-RU" sz="2000" dirty="0"/>
              <a:t> </a:t>
            </a:r>
            <a:r>
              <a:rPr lang="ru-RU" sz="2000" b="1" i="1" dirty="0">
                <a:solidFill>
                  <a:srgbClr val="FF0000"/>
                </a:solidFill>
              </a:rPr>
              <a:t>про </a:t>
            </a:r>
            <a:r>
              <a:rPr lang="ru-RU" sz="2000" b="1" i="1" dirty="0" err="1">
                <a:solidFill>
                  <a:srgbClr val="FF0000"/>
                </a:solidFill>
              </a:rPr>
              <a:t>адміністративні</a:t>
            </a:r>
            <a:r>
              <a:rPr lang="ru-RU" sz="2000" b="1" i="1" dirty="0">
                <a:solidFill>
                  <a:srgbClr val="FF0000"/>
                </a:solidFill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</a:rPr>
              <a:t>правопорушення</a:t>
            </a:r>
            <a:r>
              <a:rPr lang="ru-RU" sz="2000" b="1" i="1" dirty="0" smtClean="0">
                <a:solidFill>
                  <a:srgbClr val="FF0000"/>
                </a:solidFill>
              </a:rPr>
              <a:t>;</a:t>
            </a:r>
          </a:p>
          <a:p>
            <a:pPr algn="just"/>
            <a:r>
              <a:rPr lang="ru-RU" sz="2000" dirty="0"/>
              <a:t>заходи </a:t>
            </a:r>
            <a:r>
              <a:rPr lang="ru-RU" sz="2000" dirty="0" err="1"/>
              <a:t>адміністративної</a:t>
            </a:r>
            <a:r>
              <a:rPr lang="ru-RU" sz="2000" dirty="0"/>
              <a:t> </a:t>
            </a:r>
            <a:r>
              <a:rPr lang="ru-RU" sz="2000" dirty="0" err="1"/>
              <a:t>відповідальності</a:t>
            </a:r>
            <a:r>
              <a:rPr lang="ru-RU" sz="2000" dirty="0"/>
              <a:t> </a:t>
            </a:r>
            <a:r>
              <a:rPr lang="ru-RU" sz="2000" dirty="0" err="1"/>
              <a:t>застосовуються</a:t>
            </a:r>
            <a:r>
              <a:rPr lang="ru-RU" sz="2000" dirty="0"/>
              <a:t> </a:t>
            </a:r>
            <a:r>
              <a:rPr lang="ru-RU" sz="2000" dirty="0" err="1"/>
              <a:t>згідно</a:t>
            </a:r>
            <a:r>
              <a:rPr lang="ru-RU" sz="2000" dirty="0"/>
              <a:t> з </a:t>
            </a:r>
            <a:r>
              <a:rPr lang="ru-RU" sz="2000" dirty="0" err="1"/>
              <a:t>особливим</a:t>
            </a:r>
            <a:r>
              <a:rPr lang="ru-RU" sz="2000" dirty="0"/>
              <a:t> </a:t>
            </a:r>
            <a:r>
              <a:rPr lang="ru-RU" sz="2000" dirty="0" err="1"/>
              <a:t>процесуальним</a:t>
            </a:r>
            <a:r>
              <a:rPr lang="ru-RU" sz="2000" dirty="0"/>
              <a:t> порядком – </a:t>
            </a:r>
            <a:r>
              <a:rPr lang="ru-RU" sz="2000" b="1" i="1" dirty="0" err="1">
                <a:solidFill>
                  <a:srgbClr val="FF0000"/>
                </a:solidFill>
              </a:rPr>
              <a:t>провадженням</a:t>
            </a:r>
            <a:r>
              <a:rPr lang="ru-RU" sz="2000" b="1" i="1" dirty="0">
                <a:solidFill>
                  <a:srgbClr val="FF0000"/>
                </a:solidFill>
              </a:rPr>
              <a:t> у справах про </a:t>
            </a:r>
            <a:r>
              <a:rPr lang="ru-RU" sz="2000" b="1" i="1" dirty="0" err="1">
                <a:solidFill>
                  <a:srgbClr val="FF0000"/>
                </a:solidFill>
              </a:rPr>
              <a:t>адміністративні</a:t>
            </a:r>
            <a:r>
              <a:rPr lang="ru-RU" sz="2000" b="1" i="1" dirty="0">
                <a:solidFill>
                  <a:srgbClr val="FF0000"/>
                </a:solidFill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</a:rPr>
              <a:t>правопорушення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just"/>
            <a:r>
              <a:rPr lang="ru-RU" sz="2000" dirty="0" err="1"/>
              <a:t>адміністративна</a:t>
            </a:r>
            <a:r>
              <a:rPr lang="ru-RU" sz="2000" dirty="0"/>
              <a:t> </a:t>
            </a:r>
            <a:r>
              <a:rPr lang="ru-RU" sz="2000" dirty="0" err="1"/>
              <a:t>відповідальність</a:t>
            </a:r>
            <a:r>
              <a:rPr lang="ru-RU" sz="2000" dirty="0"/>
              <a:t> </a:t>
            </a:r>
            <a:r>
              <a:rPr lang="ru-RU" sz="2000" dirty="0" err="1"/>
              <a:t>безпосередньо</a:t>
            </a:r>
            <a:r>
              <a:rPr lang="ru-RU" sz="2000" dirty="0"/>
              <a:t> </a:t>
            </a:r>
            <a:r>
              <a:rPr lang="ru-RU" sz="2000" dirty="0" err="1"/>
              <a:t>реалізується</a:t>
            </a:r>
            <a:r>
              <a:rPr lang="ru-RU" sz="2000" dirty="0"/>
              <a:t> шляхом </a:t>
            </a:r>
            <a:r>
              <a:rPr lang="ru-RU" sz="2000" dirty="0" err="1"/>
              <a:t>застосування</a:t>
            </a:r>
            <a:r>
              <a:rPr lang="ru-RU" sz="2000" dirty="0"/>
              <a:t> до </a:t>
            </a:r>
            <a:r>
              <a:rPr lang="ru-RU" sz="2000" dirty="0" err="1"/>
              <a:t>осіб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вчинили </a:t>
            </a:r>
            <a:r>
              <a:rPr lang="ru-RU" sz="2000" dirty="0" err="1"/>
              <a:t>правопорушення</a:t>
            </a:r>
            <a:r>
              <a:rPr lang="ru-RU" sz="2000" dirty="0"/>
              <a:t> </a:t>
            </a:r>
            <a:r>
              <a:rPr lang="ru-RU" sz="2000" b="1" i="1" dirty="0" err="1">
                <a:solidFill>
                  <a:srgbClr val="FF0000"/>
                </a:solidFill>
              </a:rPr>
              <a:t>адміністративних</a:t>
            </a:r>
            <a:r>
              <a:rPr lang="ru-RU" sz="2000" b="1" i="1" dirty="0">
                <a:solidFill>
                  <a:srgbClr val="FF0000"/>
                </a:solidFill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</a:rPr>
              <a:t>стягнень</a:t>
            </a:r>
            <a:endParaRPr lang="ru-RU" sz="2000" b="1" i="1" dirty="0">
              <a:solidFill>
                <a:srgbClr val="FF0000"/>
              </a:solidFill>
            </a:endParaRPr>
          </a:p>
          <a:p>
            <a:pPr algn="just"/>
            <a:endParaRPr lang="ru-RU" sz="2000" b="1" i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05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645333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b="1" dirty="0" err="1" smtClean="0">
                <a:solidFill>
                  <a:srgbClr val="FF0000"/>
                </a:solidFill>
              </a:rPr>
              <a:t>Види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адміністративних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стягнень</a:t>
            </a:r>
            <a:r>
              <a:rPr lang="ru-RU" sz="2000" b="1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000" dirty="0" smtClean="0"/>
              <a:t>1</a:t>
            </a:r>
            <a:r>
              <a:rPr lang="ru-RU" sz="2000" dirty="0"/>
              <a:t>) </a:t>
            </a:r>
            <a:r>
              <a:rPr lang="ru-RU" sz="2000" b="1" i="1" dirty="0" err="1"/>
              <a:t>попередження</a:t>
            </a:r>
            <a:r>
              <a:rPr lang="ru-RU" sz="2000" dirty="0"/>
              <a:t>;</a:t>
            </a:r>
          </a:p>
          <a:p>
            <a:pPr marL="0" indent="0">
              <a:buNone/>
            </a:pPr>
            <a:r>
              <a:rPr lang="ru-RU" sz="2000" dirty="0" smtClean="0"/>
              <a:t>2</a:t>
            </a:r>
            <a:r>
              <a:rPr lang="ru-RU" sz="2000" dirty="0"/>
              <a:t>) </a:t>
            </a:r>
            <a:r>
              <a:rPr lang="ru-RU" sz="2000" b="1" i="1" dirty="0"/>
              <a:t>штраф</a:t>
            </a:r>
            <a:r>
              <a:rPr lang="ru-RU" sz="2000" dirty="0"/>
              <a:t>;</a:t>
            </a:r>
          </a:p>
          <a:p>
            <a:pPr marL="0" indent="0">
              <a:buNone/>
            </a:pPr>
            <a:r>
              <a:rPr lang="ru-RU" sz="2000" dirty="0" smtClean="0"/>
              <a:t>3</a:t>
            </a:r>
            <a:r>
              <a:rPr lang="ru-RU" sz="2000" dirty="0"/>
              <a:t>) </a:t>
            </a:r>
            <a:r>
              <a:rPr lang="ru-RU" sz="2000" b="1" i="1" dirty="0" err="1"/>
              <a:t>оплатне</a:t>
            </a:r>
            <a:r>
              <a:rPr lang="ru-RU" sz="2000" b="1" i="1" dirty="0"/>
              <a:t> </a:t>
            </a:r>
            <a:r>
              <a:rPr lang="ru-RU" sz="2000" b="1" i="1" dirty="0" err="1"/>
              <a:t>вилучення</a:t>
            </a:r>
            <a:r>
              <a:rPr lang="ru-RU" sz="2000" b="1" i="1" dirty="0"/>
              <a:t> предмета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став </a:t>
            </a:r>
            <a:r>
              <a:rPr lang="ru-RU" sz="2000" i="1" dirty="0" err="1"/>
              <a:t>знаряддям</a:t>
            </a:r>
            <a:r>
              <a:rPr lang="ru-RU" sz="2000" b="1" i="1" dirty="0"/>
              <a:t> </a:t>
            </a:r>
            <a:r>
              <a:rPr lang="ru-RU" sz="2000" dirty="0" err="1"/>
              <a:t>вчинення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b="1" i="1" dirty="0" err="1"/>
              <a:t>безпосереднім</a:t>
            </a:r>
            <a:r>
              <a:rPr lang="ru-RU" sz="2000" b="1" i="1" dirty="0"/>
              <a:t> </a:t>
            </a:r>
            <a:r>
              <a:rPr lang="ru-RU" sz="2000" b="1" i="1" dirty="0" err="1"/>
              <a:t>об'єктом</a:t>
            </a:r>
            <a:r>
              <a:rPr lang="ru-RU" sz="2000" b="1" i="1" dirty="0"/>
              <a:t> </a:t>
            </a:r>
            <a:r>
              <a:rPr lang="ru-RU" sz="2000" dirty="0" err="1"/>
              <a:t>адміністративного</a:t>
            </a:r>
            <a:r>
              <a:rPr lang="ru-RU" sz="2000" dirty="0"/>
              <a:t> </a:t>
            </a:r>
            <a:r>
              <a:rPr lang="ru-RU" sz="2000" dirty="0" err="1"/>
              <a:t>правопорушення</a:t>
            </a:r>
            <a:r>
              <a:rPr lang="ru-RU" sz="2000" dirty="0"/>
              <a:t>;</a:t>
            </a:r>
          </a:p>
          <a:p>
            <a:pPr marL="0" indent="0">
              <a:buNone/>
            </a:pPr>
            <a:r>
              <a:rPr lang="ru-RU" sz="2000" dirty="0" smtClean="0"/>
              <a:t>4</a:t>
            </a:r>
            <a:r>
              <a:rPr lang="ru-RU" sz="2000" dirty="0"/>
              <a:t>) </a:t>
            </a:r>
            <a:r>
              <a:rPr lang="ru-RU" sz="2000" b="1" i="1" dirty="0" err="1"/>
              <a:t>конфіскація</a:t>
            </a:r>
            <a:r>
              <a:rPr lang="ru-RU" sz="2000" dirty="0"/>
              <a:t>: </a:t>
            </a:r>
            <a:r>
              <a:rPr lang="ru-RU" sz="2000" i="1" dirty="0"/>
              <a:t>предмета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став </a:t>
            </a:r>
            <a:r>
              <a:rPr lang="ru-RU" sz="2000" i="1" dirty="0" err="1"/>
              <a:t>знаряддям</a:t>
            </a:r>
            <a:r>
              <a:rPr lang="ru-RU" sz="2000" dirty="0"/>
              <a:t> </a:t>
            </a:r>
            <a:r>
              <a:rPr lang="ru-RU" sz="2000" dirty="0" err="1"/>
              <a:t>вчинення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i="1" dirty="0" err="1"/>
              <a:t>безпосереднім</a:t>
            </a:r>
            <a:r>
              <a:rPr lang="ru-RU" sz="2000" i="1" dirty="0"/>
              <a:t> </a:t>
            </a:r>
            <a:r>
              <a:rPr lang="ru-RU" sz="2000" i="1" dirty="0" err="1"/>
              <a:t>об'єктом</a:t>
            </a:r>
            <a:r>
              <a:rPr lang="ru-RU" sz="2000" i="1" dirty="0"/>
              <a:t> </a:t>
            </a:r>
            <a:r>
              <a:rPr lang="ru-RU" sz="2000" dirty="0" err="1"/>
              <a:t>адміністративного</a:t>
            </a:r>
            <a:r>
              <a:rPr lang="ru-RU" sz="2000" dirty="0"/>
              <a:t> </a:t>
            </a:r>
            <a:r>
              <a:rPr lang="ru-RU" sz="2000" dirty="0" err="1"/>
              <a:t>правопорушення</a:t>
            </a:r>
            <a:r>
              <a:rPr lang="ru-RU" sz="2000" dirty="0"/>
              <a:t>; </a:t>
            </a:r>
            <a:r>
              <a:rPr lang="ru-RU" sz="2000" i="1" dirty="0"/>
              <a:t>грошей</a:t>
            </a:r>
            <a:r>
              <a:rPr lang="ru-RU" sz="2000" dirty="0"/>
              <a:t>,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/>
              <a:t>одержаних</a:t>
            </a:r>
            <a:r>
              <a:rPr lang="ru-RU" sz="2000" dirty="0"/>
              <a:t> </a:t>
            </a:r>
            <a:r>
              <a:rPr lang="ru-RU" sz="2000" dirty="0" err="1"/>
              <a:t>внаслідок</a:t>
            </a:r>
            <a:r>
              <a:rPr lang="ru-RU" sz="2000" dirty="0"/>
              <a:t> </a:t>
            </a:r>
            <a:r>
              <a:rPr lang="ru-RU" sz="2000" dirty="0" err="1"/>
              <a:t>вчинення</a:t>
            </a:r>
            <a:r>
              <a:rPr lang="ru-RU" sz="2000" dirty="0"/>
              <a:t> </a:t>
            </a:r>
            <a:r>
              <a:rPr lang="ru-RU" sz="2000" dirty="0" err="1"/>
              <a:t>адміністративного</a:t>
            </a:r>
            <a:r>
              <a:rPr lang="ru-RU" sz="2000" dirty="0"/>
              <a:t> </a:t>
            </a:r>
            <a:r>
              <a:rPr lang="ru-RU" sz="2000" dirty="0" err="1"/>
              <a:t>правопорушення</a:t>
            </a:r>
            <a:r>
              <a:rPr lang="ru-RU" sz="2000" dirty="0" smtClean="0"/>
              <a:t>;</a:t>
            </a:r>
          </a:p>
          <a:p>
            <a:pPr marL="0" indent="0">
              <a:buNone/>
            </a:pPr>
            <a:r>
              <a:rPr lang="ru-RU" sz="2000" dirty="0"/>
              <a:t>5) </a:t>
            </a:r>
            <a:r>
              <a:rPr lang="ru-RU" sz="2000" b="1" i="1" dirty="0" err="1"/>
              <a:t>позбавлення</a:t>
            </a:r>
            <a:r>
              <a:rPr lang="ru-RU" sz="2000" b="1" i="1" dirty="0"/>
              <a:t> </a:t>
            </a:r>
            <a:r>
              <a:rPr lang="ru-RU" sz="2000" b="1" i="1" dirty="0" err="1"/>
              <a:t>спеціального</a:t>
            </a:r>
            <a:r>
              <a:rPr lang="ru-RU" sz="2000" b="1" i="1" dirty="0"/>
              <a:t> права </a:t>
            </a:r>
            <a:r>
              <a:rPr lang="ru-RU" sz="2000" dirty="0"/>
              <a:t>(права </a:t>
            </a:r>
            <a:r>
              <a:rPr lang="ru-RU" sz="2000" dirty="0" err="1"/>
              <a:t>керування</a:t>
            </a:r>
            <a:r>
              <a:rPr lang="ru-RU" sz="2000" dirty="0"/>
              <a:t> </a:t>
            </a:r>
            <a:r>
              <a:rPr lang="ru-RU" sz="2000" dirty="0" err="1"/>
              <a:t>транспортними</a:t>
            </a:r>
            <a:r>
              <a:rPr lang="ru-RU" sz="2000" dirty="0"/>
              <a:t> </a:t>
            </a:r>
            <a:r>
              <a:rPr lang="ru-RU" sz="2000" dirty="0" err="1"/>
              <a:t>засобами</a:t>
            </a:r>
            <a:r>
              <a:rPr lang="ru-RU" sz="2000" dirty="0"/>
              <a:t>; права </a:t>
            </a:r>
            <a:r>
              <a:rPr lang="ru-RU" sz="2000" dirty="0" err="1"/>
              <a:t>полювання</a:t>
            </a:r>
            <a:r>
              <a:rPr lang="ru-RU" sz="2000" dirty="0"/>
              <a:t>); </a:t>
            </a:r>
            <a:r>
              <a:rPr lang="ru-RU" sz="2000" b="1" i="1" dirty="0" err="1"/>
              <a:t>позбавлення</a:t>
            </a:r>
            <a:r>
              <a:rPr lang="ru-RU" sz="2000" b="1" i="1" dirty="0"/>
              <a:t> права </a:t>
            </a:r>
            <a:r>
              <a:rPr lang="ru-RU" sz="2000" b="1" i="1" dirty="0" err="1"/>
              <a:t>обіймати</a:t>
            </a:r>
            <a:r>
              <a:rPr lang="ru-RU" sz="2000" b="1" i="1" dirty="0"/>
              <a:t> </a:t>
            </a:r>
            <a:r>
              <a:rPr lang="ru-RU" sz="2000" b="1" i="1" dirty="0" err="1"/>
              <a:t>певні</a:t>
            </a:r>
            <a:r>
              <a:rPr lang="ru-RU" sz="2000" b="1" i="1" dirty="0"/>
              <a:t> посади </a:t>
            </a:r>
            <a:r>
              <a:rPr lang="ru-RU" sz="2000" b="1" i="1" dirty="0" err="1"/>
              <a:t>або</a:t>
            </a:r>
            <a:r>
              <a:rPr lang="ru-RU" sz="2000" b="1" i="1" dirty="0"/>
              <a:t> </a:t>
            </a:r>
            <a:r>
              <a:rPr lang="ru-RU" sz="2000" b="1" i="1" dirty="0" err="1"/>
              <a:t>займатися</a:t>
            </a:r>
            <a:r>
              <a:rPr lang="ru-RU" sz="2000" b="1" i="1" dirty="0"/>
              <a:t> </a:t>
            </a:r>
            <a:r>
              <a:rPr lang="ru-RU" sz="2000" b="1" i="1" dirty="0" err="1"/>
              <a:t>певною</a:t>
            </a:r>
            <a:r>
              <a:rPr lang="ru-RU" sz="2000" b="1" i="1" dirty="0"/>
              <a:t> </a:t>
            </a:r>
            <a:r>
              <a:rPr lang="ru-RU" sz="2000" b="1" i="1" dirty="0" err="1"/>
              <a:t>діяльністю</a:t>
            </a:r>
            <a:r>
              <a:rPr lang="ru-RU" sz="2000" dirty="0"/>
              <a:t> (</a:t>
            </a:r>
            <a:r>
              <a:rPr lang="ru-RU" sz="2000" dirty="0" err="1"/>
              <a:t>від</a:t>
            </a:r>
            <a:r>
              <a:rPr lang="ru-RU" sz="2000" dirty="0"/>
              <a:t> 6 </a:t>
            </a:r>
            <a:r>
              <a:rPr lang="ru-RU" sz="2000" dirty="0" err="1"/>
              <a:t>місяців</a:t>
            </a:r>
            <a:r>
              <a:rPr lang="ru-RU" sz="2000" dirty="0"/>
              <a:t> до 1року);</a:t>
            </a:r>
          </a:p>
          <a:p>
            <a:pPr marL="0" indent="0">
              <a:buNone/>
            </a:pPr>
            <a:r>
              <a:rPr lang="ru-RU" sz="2000" dirty="0"/>
              <a:t>5-1) </a:t>
            </a:r>
            <a:r>
              <a:rPr lang="ru-RU" sz="2000" b="1" i="1" dirty="0" err="1"/>
              <a:t>громадські</a:t>
            </a:r>
            <a:r>
              <a:rPr lang="ru-RU" sz="2000" b="1" i="1" dirty="0"/>
              <a:t> </a:t>
            </a:r>
            <a:r>
              <a:rPr lang="ru-RU" sz="2000" b="1" i="1" dirty="0" err="1"/>
              <a:t>роботи</a:t>
            </a:r>
            <a:r>
              <a:rPr lang="ru-RU" sz="2000" b="1" i="1" dirty="0"/>
              <a:t> </a:t>
            </a:r>
            <a:r>
              <a:rPr lang="ru-RU" sz="2000" dirty="0"/>
              <a:t>(на строк </a:t>
            </a:r>
            <a:r>
              <a:rPr lang="ru-RU" sz="2000" dirty="0" err="1"/>
              <a:t>від</a:t>
            </a:r>
            <a:r>
              <a:rPr lang="ru-RU" sz="2000" dirty="0"/>
              <a:t> 20 до 60 годин, </a:t>
            </a:r>
            <a:r>
              <a:rPr lang="ru-RU" sz="2000" dirty="0" err="1"/>
              <a:t>безоплатні</a:t>
            </a:r>
            <a:r>
              <a:rPr lang="ru-RU" sz="2000" dirty="0"/>
              <a:t>);</a:t>
            </a:r>
          </a:p>
          <a:p>
            <a:pPr marL="0" indent="0">
              <a:buNone/>
            </a:pPr>
            <a:r>
              <a:rPr lang="ru-RU" sz="2000" dirty="0"/>
              <a:t>6) </a:t>
            </a:r>
            <a:r>
              <a:rPr lang="ru-RU" sz="2000" b="1" i="1" dirty="0" err="1"/>
              <a:t>виправні</a:t>
            </a:r>
            <a:r>
              <a:rPr lang="ru-RU" sz="2000" b="1" i="1" dirty="0"/>
              <a:t> </a:t>
            </a:r>
            <a:r>
              <a:rPr lang="ru-RU" sz="2000" b="1" i="1" dirty="0" err="1"/>
              <a:t>роботи</a:t>
            </a:r>
            <a:r>
              <a:rPr lang="ru-RU" sz="2000" b="1" i="1" dirty="0"/>
              <a:t> </a:t>
            </a:r>
            <a:r>
              <a:rPr lang="ru-RU" sz="2000" dirty="0"/>
              <a:t>(на строк до 2 </a:t>
            </a:r>
            <a:r>
              <a:rPr lang="ru-RU" sz="2000" dirty="0" err="1"/>
              <a:t>місяців</a:t>
            </a:r>
            <a:r>
              <a:rPr lang="ru-RU" sz="2000" dirty="0"/>
              <a:t> з </a:t>
            </a:r>
            <a:r>
              <a:rPr lang="ru-RU" sz="2000" dirty="0" err="1"/>
              <a:t>відрахуванням</a:t>
            </a:r>
            <a:r>
              <a:rPr lang="ru-RU" sz="2000" dirty="0"/>
              <a:t> до 20%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зарплати</a:t>
            </a:r>
            <a:r>
              <a:rPr lang="ru-RU" sz="2000" dirty="0"/>
              <a:t> в </a:t>
            </a:r>
            <a:r>
              <a:rPr lang="ru-RU" sz="2000" dirty="0" err="1"/>
              <a:t>дохід</a:t>
            </a:r>
            <a:r>
              <a:rPr lang="ru-RU" sz="2000" dirty="0"/>
              <a:t> </a:t>
            </a:r>
            <a:r>
              <a:rPr lang="ru-RU" sz="2000" dirty="0" err="1"/>
              <a:t>держави</a:t>
            </a:r>
            <a:r>
              <a:rPr lang="ru-RU" sz="2000" dirty="0"/>
              <a:t>);</a:t>
            </a:r>
          </a:p>
          <a:p>
            <a:pPr marL="0" indent="0">
              <a:buNone/>
            </a:pPr>
            <a:r>
              <a:rPr lang="ru-RU" sz="2000" dirty="0"/>
              <a:t>6-1) </a:t>
            </a:r>
            <a:r>
              <a:rPr lang="ru-RU" sz="2000" b="1" i="1" dirty="0" err="1"/>
              <a:t>суспільно-корисні</a:t>
            </a:r>
            <a:r>
              <a:rPr lang="ru-RU" sz="2000" b="1" i="1" dirty="0"/>
              <a:t> </a:t>
            </a:r>
            <a:r>
              <a:rPr lang="ru-RU" sz="2000" b="1" i="1" dirty="0" err="1"/>
              <a:t>роботи</a:t>
            </a:r>
            <a:r>
              <a:rPr lang="ru-RU" sz="2000" dirty="0"/>
              <a:t> (</a:t>
            </a:r>
            <a:r>
              <a:rPr lang="ru-RU" sz="2000" dirty="0" err="1"/>
              <a:t>від</a:t>
            </a:r>
            <a:r>
              <a:rPr lang="ru-RU" sz="2000" dirty="0"/>
              <a:t> 120 до 360 годин, </a:t>
            </a:r>
            <a:r>
              <a:rPr lang="ru-RU" sz="2000" dirty="0" err="1"/>
              <a:t>оплатні</a:t>
            </a:r>
            <a:r>
              <a:rPr lang="ru-RU" sz="2000" dirty="0"/>
              <a:t>);</a:t>
            </a:r>
          </a:p>
          <a:p>
            <a:pPr marL="0" indent="0">
              <a:buNone/>
            </a:pPr>
            <a:r>
              <a:rPr lang="ru-RU" sz="2000" dirty="0"/>
              <a:t>7) </a:t>
            </a:r>
            <a:r>
              <a:rPr lang="ru-RU" sz="2000" b="1" i="1" dirty="0" err="1"/>
              <a:t>адміністративний</a:t>
            </a:r>
            <a:r>
              <a:rPr lang="ru-RU" sz="2000" b="1" i="1" dirty="0"/>
              <a:t> </a:t>
            </a:r>
            <a:r>
              <a:rPr lang="ru-RU" sz="2000" b="1" i="1" dirty="0" err="1"/>
              <a:t>арешт</a:t>
            </a:r>
            <a:r>
              <a:rPr lang="ru-RU" sz="2000" b="1" i="1" dirty="0"/>
              <a:t> </a:t>
            </a:r>
            <a:r>
              <a:rPr lang="ru-RU" sz="2000" dirty="0"/>
              <a:t>(до 15 </a:t>
            </a:r>
            <a:r>
              <a:rPr lang="ru-RU" sz="2000" dirty="0" err="1"/>
              <a:t>діб</a:t>
            </a:r>
            <a:r>
              <a:rPr lang="ru-RU" sz="2000" dirty="0"/>
              <a:t>);</a:t>
            </a:r>
          </a:p>
          <a:p>
            <a:pPr marL="0" indent="0">
              <a:buNone/>
            </a:pPr>
            <a:r>
              <a:rPr lang="ru-RU" sz="2000" dirty="0"/>
              <a:t>8) </a:t>
            </a:r>
            <a:r>
              <a:rPr lang="ru-RU" sz="2000" b="1" i="1" dirty="0" err="1"/>
              <a:t>арешт</a:t>
            </a:r>
            <a:r>
              <a:rPr lang="ru-RU" sz="2000" b="1" i="1" dirty="0"/>
              <a:t> з </a:t>
            </a:r>
            <a:r>
              <a:rPr lang="ru-RU" sz="2000" b="1" i="1" dirty="0" err="1"/>
              <a:t>утриманням</a:t>
            </a:r>
            <a:r>
              <a:rPr lang="ru-RU" sz="2000" b="1" i="1" dirty="0"/>
              <a:t> на </a:t>
            </a:r>
            <a:r>
              <a:rPr lang="ru-RU" sz="2000" b="1" i="1" dirty="0" err="1"/>
              <a:t>гауптвахті</a:t>
            </a:r>
            <a:r>
              <a:rPr lang="ru-RU" sz="2000" b="1" i="1" dirty="0"/>
              <a:t> </a:t>
            </a:r>
            <a:r>
              <a:rPr lang="ru-RU" sz="2000" dirty="0"/>
              <a:t>(до 10 </a:t>
            </a:r>
            <a:r>
              <a:rPr lang="ru-RU" sz="2000" dirty="0" err="1"/>
              <a:t>діб</a:t>
            </a:r>
            <a:r>
              <a:rPr lang="ru-RU" sz="2000" dirty="0"/>
              <a:t>, </a:t>
            </a:r>
            <a:r>
              <a:rPr lang="ru-RU" sz="2000" dirty="0" err="1"/>
              <a:t>виключно</a:t>
            </a:r>
            <a:r>
              <a:rPr lang="ru-RU" sz="2000" dirty="0"/>
              <a:t> для </a:t>
            </a:r>
            <a:r>
              <a:rPr lang="ru-RU" sz="2000" dirty="0" err="1"/>
              <a:t>військовослужбовців</a:t>
            </a:r>
            <a:r>
              <a:rPr lang="ru-RU" sz="2000" dirty="0"/>
              <a:t>).</a:t>
            </a:r>
          </a:p>
          <a:p>
            <a:pPr marL="0" indent="0">
              <a:buNone/>
            </a:pP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48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692696"/>
            <a:ext cx="8686800" cy="53874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4. </a:t>
            </a:r>
            <a:r>
              <a:rPr lang="ru-RU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Цивільно-правова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відповідальність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в </a:t>
            </a:r>
            <a:r>
              <a:rPr lang="ru-RU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сфері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охорони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здоров’я</a:t>
            </a:r>
            <a:endParaRPr lang="uk-UA" sz="3600" b="1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endParaRPr lang="uk-UA" sz="2800" b="1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/>
            <a:r>
              <a:rPr lang="uk-UA" sz="32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Цивільно-правова </a:t>
            </a:r>
            <a:r>
              <a:rPr lang="uk-UA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відповідальність у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сфері </a:t>
            </a:r>
            <a:r>
              <a:rPr lang="uk-UA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охорони здоров’я </a:t>
            </a:r>
            <a:r>
              <a:rPr lang="uk-UA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r>
              <a:rPr lang="uk-UA" sz="3200" dirty="0">
                <a:solidFill>
                  <a:srgbClr val="000000"/>
                </a:solidFill>
                <a:latin typeface="Times New Roman"/>
                <a:ea typeface="Times New Roman"/>
              </a:rPr>
              <a:t>це вид юридичної відповідальності, який виникає внаслідок </a:t>
            </a:r>
            <a:r>
              <a:rPr lang="uk-UA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порушення майнових або особистих немайнових прав людини у сфері охорони здоров’я</a:t>
            </a:r>
            <a:r>
              <a:rPr lang="uk-UA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3200" dirty="0">
                <a:solidFill>
                  <a:srgbClr val="000000"/>
                </a:solidFill>
                <a:latin typeface="Times New Roman"/>
                <a:ea typeface="Times New Roman"/>
              </a:rPr>
              <a:t>і полягає в необхідності </a:t>
            </a:r>
            <a:r>
              <a:rPr lang="uk-UA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відшкодування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заподіяної їй шкоди</a:t>
            </a:r>
            <a:r>
              <a:rPr lang="uk-UA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37850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692696"/>
            <a:ext cx="8686800" cy="5387429"/>
          </a:xfrm>
        </p:spPr>
        <p:txBody>
          <a:bodyPr>
            <a:normAutofit/>
          </a:bodyPr>
          <a:lstStyle/>
          <a:p>
            <a:pPr algn="just"/>
            <a:r>
              <a:rPr lang="ru-RU" sz="3200" b="1" i="1" dirty="0" err="1">
                <a:solidFill>
                  <a:srgbClr val="FF0000"/>
                </a:solidFill>
              </a:rPr>
              <a:t>Протиправність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діяння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dirty="0"/>
              <a:t>– </a:t>
            </a:r>
            <a:r>
              <a:rPr lang="ru-RU" sz="3200" dirty="0" err="1"/>
              <a:t>це</a:t>
            </a:r>
            <a:r>
              <a:rPr lang="ru-RU" sz="3200" dirty="0"/>
              <a:t> </a:t>
            </a:r>
            <a:r>
              <a:rPr lang="ru-RU" sz="3200" dirty="0" err="1"/>
              <a:t>наявність</a:t>
            </a:r>
            <a:r>
              <a:rPr lang="ru-RU" sz="3200" dirty="0"/>
              <a:t> </a:t>
            </a:r>
            <a:r>
              <a:rPr lang="ru-RU" sz="3200" dirty="0" err="1"/>
              <a:t>певного</a:t>
            </a:r>
            <a:r>
              <a:rPr lang="ru-RU" sz="3200" dirty="0"/>
              <a:t> </a:t>
            </a:r>
            <a:r>
              <a:rPr lang="ru-RU" sz="3200" dirty="0" err="1"/>
              <a:t>відступу</a:t>
            </a:r>
            <a:r>
              <a:rPr lang="ru-RU" sz="3200" dirty="0"/>
              <a:t> від правил (норм) </a:t>
            </a:r>
            <a:r>
              <a:rPr lang="ru-RU" sz="3200" dirty="0" err="1"/>
              <a:t>надання</a:t>
            </a:r>
            <a:r>
              <a:rPr lang="ru-RU" sz="3200" dirty="0"/>
              <a:t> </a:t>
            </a:r>
            <a:r>
              <a:rPr lang="ru-RU" sz="3200" dirty="0" err="1"/>
              <a:t>медичної</a:t>
            </a:r>
            <a:r>
              <a:rPr lang="ru-RU" sz="3200" dirty="0"/>
              <a:t> </a:t>
            </a:r>
            <a:r>
              <a:rPr lang="ru-RU" sz="3200" dirty="0" err="1" smtClean="0"/>
              <a:t>допомоги</a:t>
            </a:r>
            <a:r>
              <a:rPr lang="ru-RU" sz="3200" dirty="0" smtClean="0"/>
              <a:t> (</a:t>
            </a:r>
            <a:r>
              <a:rPr lang="ru-RU" sz="3200" dirty="0" err="1" smtClean="0"/>
              <a:t>наприклад</a:t>
            </a:r>
            <a:r>
              <a:rPr lang="ru-RU" sz="3200" dirty="0" smtClean="0"/>
              <a:t> </a:t>
            </a:r>
            <a:r>
              <a:rPr lang="ru-RU" sz="3200" dirty="0" err="1" smtClean="0"/>
              <a:t>клінічних</a:t>
            </a:r>
            <a:r>
              <a:rPr lang="ru-RU" sz="3200" dirty="0" smtClean="0"/>
              <a:t> </a:t>
            </a:r>
            <a:r>
              <a:rPr lang="ru-RU" sz="3200" dirty="0" err="1" smtClean="0"/>
              <a:t>протоколів</a:t>
            </a:r>
            <a:r>
              <a:rPr lang="ru-RU" sz="3200" dirty="0" smtClean="0"/>
              <a:t>), </a:t>
            </a:r>
            <a:r>
              <a:rPr lang="ru-RU" sz="3200" dirty="0"/>
              <a:t>порушення </a:t>
            </a:r>
            <a:r>
              <a:rPr lang="ru-RU" sz="3200" dirty="0" err="1"/>
              <a:t>суб’єктивного</a:t>
            </a:r>
            <a:r>
              <a:rPr lang="ru-RU" sz="3200" dirty="0"/>
              <a:t> права </a:t>
            </a:r>
            <a:r>
              <a:rPr lang="ru-RU" sz="3200" dirty="0" err="1"/>
              <a:t>пацієнта</a:t>
            </a:r>
            <a:r>
              <a:rPr lang="ru-RU" sz="3200" dirty="0"/>
              <a:t>. </a:t>
            </a:r>
            <a:r>
              <a:rPr lang="ru-RU" sz="3200" dirty="0" err="1" smtClean="0"/>
              <a:t>Діяння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може</a:t>
            </a:r>
            <a:r>
              <a:rPr lang="ru-RU" sz="3200" dirty="0" smtClean="0"/>
              <a:t> </a:t>
            </a:r>
            <a:r>
              <a:rPr lang="ru-RU" sz="3200" dirty="0" err="1" smtClean="0"/>
              <a:t>полягати</a:t>
            </a:r>
            <a:r>
              <a:rPr lang="ru-RU" sz="3200" dirty="0" smtClean="0"/>
              <a:t> </a:t>
            </a:r>
            <a:r>
              <a:rPr lang="ru-RU" sz="3200" dirty="0"/>
              <a:t>як у </a:t>
            </a:r>
            <a:r>
              <a:rPr lang="ru-RU" sz="3200" b="1" i="1" dirty="0" err="1">
                <a:solidFill>
                  <a:srgbClr val="FF0000"/>
                </a:solidFill>
              </a:rPr>
              <a:t>дії</a:t>
            </a:r>
            <a:r>
              <a:rPr lang="ru-RU" sz="3200" dirty="0">
                <a:solidFill>
                  <a:srgbClr val="FF0000"/>
                </a:solidFill>
              </a:rPr>
              <a:t>,</a:t>
            </a:r>
            <a:r>
              <a:rPr lang="ru-RU" sz="3200" dirty="0"/>
              <a:t> так і в </a:t>
            </a:r>
            <a:r>
              <a:rPr lang="ru-RU" sz="3200" b="1" i="1" dirty="0" err="1">
                <a:solidFill>
                  <a:srgbClr val="FF0000"/>
                </a:solidFill>
              </a:rPr>
              <a:t>бездіяльності</a:t>
            </a:r>
            <a:r>
              <a:rPr lang="ru-RU" sz="3200" b="1" i="1" dirty="0">
                <a:solidFill>
                  <a:srgbClr val="FF0000"/>
                </a:solidFill>
              </a:rPr>
              <a:t>.</a:t>
            </a:r>
            <a:r>
              <a:rPr lang="ru-RU" sz="3200" dirty="0"/>
              <a:t> </a:t>
            </a:r>
            <a:endParaRPr lang="ru-RU" sz="3200" dirty="0" smtClean="0"/>
          </a:p>
          <a:p>
            <a:pPr algn="just"/>
            <a:r>
              <a:rPr lang="ru-RU" sz="3200" b="1" i="1" dirty="0" smtClean="0">
                <a:solidFill>
                  <a:srgbClr val="FF0000"/>
                </a:solidFill>
              </a:rPr>
              <a:t>Шкода</a:t>
            </a:r>
            <a:r>
              <a:rPr lang="ru-RU" sz="3200" dirty="0" smtClean="0"/>
              <a:t> </a:t>
            </a:r>
            <a:r>
              <a:rPr lang="ru-RU" sz="3200" dirty="0"/>
              <a:t>– </a:t>
            </a:r>
            <a:r>
              <a:rPr lang="ru-RU" sz="3200" dirty="0" err="1"/>
              <a:t>це</a:t>
            </a:r>
            <a:r>
              <a:rPr lang="ru-RU" sz="3200" dirty="0"/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матеріальні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збитки</a:t>
            </a:r>
            <a:r>
              <a:rPr lang="ru-RU" sz="3200" dirty="0"/>
              <a:t>, </a:t>
            </a:r>
            <a:r>
              <a:rPr lang="ru-RU" sz="3200" dirty="0" err="1"/>
              <a:t>які</a:t>
            </a:r>
            <a:r>
              <a:rPr lang="ru-RU" sz="3200" dirty="0"/>
              <a:t> </a:t>
            </a:r>
            <a:r>
              <a:rPr lang="ru-RU" sz="3200" dirty="0" err="1"/>
              <a:t>виражаються</a:t>
            </a:r>
            <a:r>
              <a:rPr lang="ru-RU" sz="3200" dirty="0"/>
              <a:t> у </a:t>
            </a:r>
            <a:r>
              <a:rPr lang="ru-RU" sz="3200" dirty="0" err="1"/>
              <a:t>зменшенні</a:t>
            </a:r>
            <a:r>
              <a:rPr lang="ru-RU" sz="3200" dirty="0"/>
              <a:t> майна </a:t>
            </a:r>
            <a:r>
              <a:rPr lang="ru-RU" sz="3200" dirty="0" err="1"/>
              <a:t>потерпілого</a:t>
            </a:r>
            <a:r>
              <a:rPr lang="ru-RU" sz="3200" dirty="0"/>
              <a:t> </a:t>
            </a:r>
            <a:r>
              <a:rPr lang="ru-RU" sz="3200" dirty="0" err="1"/>
              <a:t>пацієнта</a:t>
            </a:r>
            <a:r>
              <a:rPr lang="ru-RU" sz="3200" dirty="0"/>
              <a:t> і (</a:t>
            </a:r>
            <a:r>
              <a:rPr lang="ru-RU" sz="3200" dirty="0" err="1"/>
              <a:t>або</a:t>
            </a:r>
            <a:r>
              <a:rPr lang="ru-RU" sz="3200" dirty="0"/>
              <a:t>) </a:t>
            </a:r>
            <a:r>
              <a:rPr lang="ru-RU" sz="3200" dirty="0" err="1"/>
              <a:t>зменшенні</a:t>
            </a:r>
            <a:r>
              <a:rPr lang="ru-RU" sz="3200" dirty="0"/>
              <a:t> </a:t>
            </a:r>
            <a:r>
              <a:rPr lang="ru-RU" sz="3200" dirty="0" err="1"/>
              <a:t>його</a:t>
            </a:r>
            <a:r>
              <a:rPr lang="ru-RU" sz="3200" dirty="0"/>
              <a:t> </a:t>
            </a:r>
            <a:r>
              <a:rPr lang="ru-RU" sz="3200" dirty="0" err="1"/>
              <a:t>нематеріального</a:t>
            </a:r>
            <a:r>
              <a:rPr lang="ru-RU" sz="3200" dirty="0"/>
              <a:t> блага (</a:t>
            </a:r>
            <a:r>
              <a:rPr lang="ru-RU" sz="3200" dirty="0" err="1"/>
              <a:t>життя</a:t>
            </a:r>
            <a:r>
              <a:rPr lang="ru-RU" sz="3200" dirty="0"/>
              <a:t>, </a:t>
            </a:r>
            <a:r>
              <a:rPr lang="ru-RU" sz="3200" dirty="0" err="1"/>
              <a:t>здоров’я</a:t>
            </a:r>
            <a:r>
              <a:rPr lang="ru-RU" sz="3200" dirty="0"/>
              <a:t>).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60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79512" y="620688"/>
            <a:ext cx="8686800" cy="5832648"/>
          </a:xfrm>
        </p:spPr>
        <p:txBody>
          <a:bodyPr/>
          <a:lstStyle/>
          <a:p>
            <a:pPr marL="0" indent="0" algn="ctr">
              <a:buNone/>
            </a:pPr>
            <a:r>
              <a:rPr lang="uk-UA" sz="3200" b="1" dirty="0" smtClean="0">
                <a:solidFill>
                  <a:srgbClr val="FF0000"/>
                </a:solidFill>
              </a:rPr>
              <a:t>Умови настання цивільно-правової відповідальності  у сфері професійної медичної діяльності:</a:t>
            </a:r>
          </a:p>
          <a:p>
            <a:pPr marL="0" indent="0" algn="just">
              <a:buNone/>
            </a:pPr>
            <a:r>
              <a:rPr lang="ru-RU" sz="3200" b="1" dirty="0" smtClean="0"/>
              <a:t>1.</a:t>
            </a:r>
            <a:r>
              <a:rPr lang="ru-RU" sz="3200" b="1" i="1" dirty="0" smtClean="0"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Протиправність</a:t>
            </a:r>
            <a:r>
              <a:rPr lang="ru-RU" sz="3200" b="1" i="1" dirty="0" smtClean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діяння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/>
              <a:t>(</a:t>
            </a:r>
            <a:r>
              <a:rPr lang="ru-RU" sz="3200" dirty="0" err="1"/>
              <a:t>дія</a:t>
            </a:r>
            <a:r>
              <a:rPr lang="ru-RU" sz="3200" dirty="0"/>
              <a:t> </a:t>
            </a:r>
            <a:r>
              <a:rPr lang="ru-RU" sz="3200" dirty="0" err="1"/>
              <a:t>чи</a:t>
            </a:r>
            <a:r>
              <a:rPr lang="ru-RU" sz="3200" dirty="0"/>
              <a:t> </a:t>
            </a:r>
            <a:r>
              <a:rPr lang="ru-RU" sz="3200" dirty="0" err="1"/>
              <a:t>бездіяльність</a:t>
            </a:r>
            <a:r>
              <a:rPr lang="ru-RU" sz="3200" dirty="0"/>
              <a:t>) </a:t>
            </a:r>
            <a:r>
              <a:rPr lang="ru-RU" sz="3200" dirty="0" err="1"/>
              <a:t>медичного</a:t>
            </a:r>
            <a:r>
              <a:rPr lang="ru-RU" sz="3200" dirty="0"/>
              <a:t> персоналу</a:t>
            </a:r>
            <a:r>
              <a:rPr lang="ru-RU" sz="3200" dirty="0" smtClean="0"/>
              <a:t>.</a:t>
            </a:r>
          </a:p>
          <a:p>
            <a:pPr marL="0" indent="0" algn="just">
              <a:buNone/>
            </a:pPr>
            <a:r>
              <a:rPr lang="ru-RU" sz="3200" b="1" dirty="0" smtClean="0"/>
              <a:t>2</a:t>
            </a:r>
            <a:r>
              <a:rPr lang="ru-RU" sz="3200" b="1" dirty="0"/>
              <a:t>.</a:t>
            </a:r>
            <a:r>
              <a:rPr lang="ru-RU" sz="3200" dirty="0"/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Заподіяння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шкоди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/>
              <a:t>пацієнту</a:t>
            </a:r>
            <a:r>
              <a:rPr lang="ru-RU" sz="3200" dirty="0" smtClean="0"/>
              <a:t>.</a:t>
            </a:r>
          </a:p>
          <a:p>
            <a:pPr marL="0" indent="0" algn="just">
              <a:buNone/>
            </a:pPr>
            <a:r>
              <a:rPr lang="ru-RU" sz="3200" b="1" dirty="0" smtClean="0"/>
              <a:t>3</a:t>
            </a:r>
            <a:r>
              <a:rPr lang="ru-RU" sz="3200" b="1" dirty="0"/>
              <a:t>.</a:t>
            </a:r>
            <a:r>
              <a:rPr lang="ru-RU" sz="3200" dirty="0"/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Причинний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зв’язок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/>
              <a:t>між</a:t>
            </a:r>
            <a:r>
              <a:rPr lang="ru-RU" sz="3200" dirty="0"/>
              <a:t> </a:t>
            </a:r>
            <a:r>
              <a:rPr lang="ru-RU" sz="3200" dirty="0" err="1"/>
              <a:t>діянням</a:t>
            </a:r>
            <a:r>
              <a:rPr lang="ru-RU" sz="3200" dirty="0"/>
              <a:t> та </a:t>
            </a:r>
            <a:r>
              <a:rPr lang="ru-RU" sz="3200" dirty="0" err="1"/>
              <a:t>настанням</a:t>
            </a:r>
            <a:r>
              <a:rPr lang="ru-RU" sz="3200" dirty="0"/>
              <a:t> </a:t>
            </a:r>
            <a:r>
              <a:rPr lang="ru-RU" sz="3200" dirty="0" err="1"/>
              <a:t>шкідливих</a:t>
            </a:r>
            <a:r>
              <a:rPr lang="ru-RU" sz="3200" dirty="0"/>
              <a:t> </a:t>
            </a:r>
            <a:r>
              <a:rPr lang="ru-RU" sz="3200" dirty="0" err="1"/>
              <a:t>наслідків</a:t>
            </a:r>
            <a:r>
              <a:rPr lang="ru-RU" sz="3200" dirty="0"/>
              <a:t>.</a:t>
            </a:r>
          </a:p>
          <a:p>
            <a:pPr marL="0" indent="0" algn="just">
              <a:buNone/>
            </a:pPr>
            <a:r>
              <a:rPr lang="ru-RU" sz="3200" b="1" dirty="0"/>
              <a:t>4.</a:t>
            </a:r>
            <a:r>
              <a:rPr lang="ru-RU" sz="3200" dirty="0"/>
              <a:t> </a:t>
            </a:r>
            <a:r>
              <a:rPr lang="ru-RU" sz="3200" b="1" i="1" dirty="0">
                <a:solidFill>
                  <a:srgbClr val="FF0000"/>
                </a:solidFill>
              </a:rPr>
              <a:t>Вина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/>
              <a:t>заподіювача</a:t>
            </a:r>
            <a:r>
              <a:rPr lang="ru-RU" sz="3200" dirty="0"/>
              <a:t> </a:t>
            </a:r>
            <a:r>
              <a:rPr lang="ru-RU" sz="3200" dirty="0" err="1"/>
              <a:t>шкоди</a:t>
            </a:r>
            <a:r>
              <a:rPr lang="ru-RU" sz="32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66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8830816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Шкода </a:t>
            </a:r>
            <a:r>
              <a:rPr lang="ru-RU" sz="3600" b="1" dirty="0" err="1" smtClean="0">
                <a:solidFill>
                  <a:schemeClr val="tx1"/>
                </a:solidFill>
              </a:rPr>
              <a:t>завдана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внаслідок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медичного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втручання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може</a:t>
            </a:r>
            <a:r>
              <a:rPr lang="ru-RU" sz="3600" b="1" dirty="0">
                <a:solidFill>
                  <a:schemeClr val="tx1"/>
                </a:solidFill>
              </a:rPr>
              <a:t> бути: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3600" b="1" i="1" u="sng" dirty="0" err="1">
                <a:solidFill>
                  <a:srgbClr val="FF0000"/>
                </a:solidFill>
              </a:rPr>
              <a:t>Майнова</a:t>
            </a:r>
            <a:r>
              <a:rPr lang="ru-RU" sz="3600" dirty="0"/>
              <a:t> – </a:t>
            </a:r>
            <a:r>
              <a:rPr lang="ru-RU" sz="3600" b="1" i="1" dirty="0" err="1"/>
              <a:t>реальні</a:t>
            </a:r>
            <a:r>
              <a:rPr lang="ru-RU" sz="3600" b="1" i="1" dirty="0"/>
              <a:t> </a:t>
            </a:r>
            <a:r>
              <a:rPr lang="ru-RU" sz="3600" b="1" i="1" dirty="0" err="1"/>
              <a:t>втрати</a:t>
            </a:r>
            <a:r>
              <a:rPr lang="ru-RU" sz="3600" b="1" i="1" dirty="0"/>
              <a:t>, </a:t>
            </a:r>
            <a:r>
              <a:rPr lang="ru-RU" sz="3600" b="1" i="1" dirty="0" err="1"/>
              <a:t>неотримані</a:t>
            </a:r>
            <a:r>
              <a:rPr lang="ru-RU" sz="3600" b="1" i="1" dirty="0"/>
              <a:t> доходи, </a:t>
            </a:r>
            <a:r>
              <a:rPr lang="ru-RU" sz="3600" b="1" i="1" dirty="0" err="1"/>
              <a:t>витрати</a:t>
            </a:r>
            <a:r>
              <a:rPr lang="ru-RU" sz="3600" b="1" i="1" dirty="0"/>
              <a:t> на лікування, </a:t>
            </a:r>
            <a:r>
              <a:rPr lang="ru-RU" sz="3600" b="1" i="1" dirty="0" err="1"/>
              <a:t>харчування</a:t>
            </a:r>
            <a:r>
              <a:rPr lang="ru-RU" sz="3600" b="1" i="1" dirty="0"/>
              <a:t>, догляд </a:t>
            </a:r>
            <a:r>
              <a:rPr lang="ru-RU" sz="3600" b="1" i="1" dirty="0" err="1"/>
              <a:t>тощо</a:t>
            </a:r>
            <a:r>
              <a:rPr lang="ru-RU" sz="3600" b="1" i="1" dirty="0"/>
              <a:t>;</a:t>
            </a:r>
          </a:p>
          <a:p>
            <a:pPr algn="just"/>
            <a:endParaRPr lang="ru-RU" dirty="0"/>
          </a:p>
          <a:p>
            <a:pPr algn="just"/>
            <a:r>
              <a:rPr lang="ru-RU" sz="3600" b="1" i="1" u="sng" dirty="0">
                <a:solidFill>
                  <a:srgbClr val="FF0000"/>
                </a:solidFill>
              </a:rPr>
              <a:t>Моральна</a:t>
            </a:r>
            <a:r>
              <a:rPr lang="ru-RU" sz="3600" b="1" i="1" dirty="0"/>
              <a:t> – </a:t>
            </a:r>
            <a:r>
              <a:rPr lang="ru-RU" sz="3600" b="1" i="1" dirty="0" err="1"/>
              <a:t>фізичні</a:t>
            </a:r>
            <a:r>
              <a:rPr lang="ru-RU" sz="3600" b="1" i="1" dirty="0"/>
              <a:t> та </a:t>
            </a:r>
            <a:r>
              <a:rPr lang="ru-RU" sz="3600" b="1" i="1" dirty="0" err="1"/>
              <a:t>моральні</a:t>
            </a:r>
            <a:r>
              <a:rPr lang="ru-RU" sz="3600" b="1" i="1" dirty="0"/>
              <a:t> </a:t>
            </a:r>
            <a:r>
              <a:rPr lang="ru-RU" sz="3600" b="1" i="1" dirty="0" err="1"/>
              <a:t>страждання</a:t>
            </a:r>
            <a:r>
              <a:rPr lang="ru-RU" sz="3600" b="1" i="1" dirty="0"/>
              <a:t> </a:t>
            </a:r>
            <a:r>
              <a:rPr lang="ru-RU" sz="3600" b="1" i="1" dirty="0" err="1"/>
              <a:t>пацієнта</a:t>
            </a:r>
            <a:r>
              <a:rPr lang="ru-RU" sz="3600" b="1" i="1" dirty="0"/>
              <a:t>, </a:t>
            </a:r>
            <a:r>
              <a:rPr lang="ru-RU" sz="3600" b="1" i="1" dirty="0" err="1"/>
              <a:t>якому</a:t>
            </a:r>
            <a:r>
              <a:rPr lang="ru-RU" sz="3600" b="1" i="1" dirty="0"/>
              <a:t> </a:t>
            </a:r>
            <a:r>
              <a:rPr lang="ru-RU" sz="3600" b="1" i="1" dirty="0" err="1"/>
              <a:t>завдана</a:t>
            </a:r>
            <a:r>
              <a:rPr lang="ru-RU" sz="3600" b="1" i="1" dirty="0"/>
              <a:t> шкода в </a:t>
            </a:r>
            <a:r>
              <a:rPr lang="ru-RU" sz="3600" b="1" i="1" dirty="0" err="1"/>
              <a:t>результаті</a:t>
            </a:r>
            <a:r>
              <a:rPr lang="ru-RU" sz="3600" b="1" i="1" dirty="0"/>
              <a:t> </a:t>
            </a:r>
            <a:r>
              <a:rPr lang="ru-RU" sz="3600" b="1" i="1" dirty="0" err="1"/>
              <a:t>медичного</a:t>
            </a:r>
            <a:r>
              <a:rPr lang="ru-RU" sz="3600" b="1" i="1" dirty="0"/>
              <a:t> </a:t>
            </a:r>
            <a:r>
              <a:rPr lang="ru-RU" sz="3600" b="1" i="1" dirty="0" err="1"/>
              <a:t>втручання</a:t>
            </a:r>
            <a:r>
              <a:rPr lang="ru-RU" sz="3600" b="1" i="1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0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472608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dirty="0" err="1">
                <a:solidFill>
                  <a:srgbClr val="FF0000"/>
                </a:solidFill>
              </a:rPr>
              <a:t>Фізична</a:t>
            </a:r>
            <a:r>
              <a:rPr lang="ru-RU" sz="2800" b="1" i="1" dirty="0">
                <a:solidFill>
                  <a:srgbClr val="FF0000"/>
                </a:solidFill>
              </a:rPr>
              <a:t> шкода </a:t>
            </a:r>
            <a:r>
              <a:rPr lang="ru-RU" sz="2800" b="1" i="1" dirty="0" err="1">
                <a:solidFill>
                  <a:srgbClr val="FF0000"/>
                </a:solidFill>
              </a:rPr>
              <a:t>здоров’ю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dirty="0" err="1"/>
              <a:t>визначається</a:t>
            </a:r>
            <a:r>
              <a:rPr lang="ru-RU" sz="2800" dirty="0"/>
              <a:t> </a:t>
            </a:r>
            <a:r>
              <a:rPr lang="ru-RU" sz="2800" dirty="0" err="1"/>
              <a:t>відповідно</a:t>
            </a:r>
            <a:r>
              <a:rPr lang="ru-RU" sz="2800" dirty="0"/>
              <a:t> до </a:t>
            </a:r>
            <a:r>
              <a:rPr lang="ru-RU" sz="2800" b="1" i="1" dirty="0"/>
              <a:t>Правил </a:t>
            </a:r>
            <a:r>
              <a:rPr lang="ru-RU" sz="2800" b="1" i="1" dirty="0" err="1"/>
              <a:t>судово-медичного</a:t>
            </a:r>
            <a:r>
              <a:rPr lang="ru-RU" sz="2800" b="1" i="1" dirty="0"/>
              <a:t> </a:t>
            </a:r>
            <a:r>
              <a:rPr lang="ru-RU" sz="2800" b="1" i="1" dirty="0" err="1"/>
              <a:t>визначення</a:t>
            </a:r>
            <a:r>
              <a:rPr lang="ru-RU" sz="2800" b="1" i="1" dirty="0"/>
              <a:t> </a:t>
            </a:r>
            <a:r>
              <a:rPr lang="ru-RU" sz="2800" b="1" i="1" dirty="0" err="1"/>
              <a:t>ступеня</a:t>
            </a:r>
            <a:r>
              <a:rPr lang="ru-RU" sz="2800" b="1" i="1" dirty="0"/>
              <a:t> </a:t>
            </a:r>
            <a:r>
              <a:rPr lang="ru-RU" sz="2800" b="1" i="1" dirty="0" err="1"/>
              <a:t>тяжкості</a:t>
            </a:r>
            <a:r>
              <a:rPr lang="ru-RU" sz="2800" b="1" i="1" dirty="0"/>
              <a:t> </a:t>
            </a:r>
            <a:r>
              <a:rPr lang="ru-RU" sz="2800" b="1" i="1" dirty="0" err="1"/>
              <a:t>тілесних</a:t>
            </a:r>
            <a:r>
              <a:rPr lang="ru-RU" sz="2800" b="1" i="1" dirty="0"/>
              <a:t> </a:t>
            </a:r>
            <a:r>
              <a:rPr lang="ru-RU" sz="2800" b="1" i="1" dirty="0" err="1"/>
              <a:t>ушкоджень</a:t>
            </a:r>
            <a:r>
              <a:rPr lang="ru-RU" sz="2800" b="1" i="1" dirty="0"/>
              <a:t>, </a:t>
            </a:r>
            <a:r>
              <a:rPr lang="ru-RU" sz="2800" b="1" i="1" dirty="0" err="1"/>
              <a:t>затв</a:t>
            </a:r>
            <a:r>
              <a:rPr lang="ru-RU" sz="2800" b="1" i="1" dirty="0"/>
              <a:t>. наказом МОЗ </a:t>
            </a:r>
            <a:r>
              <a:rPr lang="ru-RU" sz="2800" b="1" i="1" dirty="0" err="1"/>
              <a:t>України</a:t>
            </a:r>
            <a:r>
              <a:rPr lang="ru-RU" sz="2800" b="1" i="1" dirty="0"/>
              <a:t> від 17.01.1995р. </a:t>
            </a:r>
            <a:endParaRPr lang="ru-RU" sz="2800" b="1" i="1" dirty="0" smtClean="0"/>
          </a:p>
          <a:p>
            <a:pPr algn="just"/>
            <a:endParaRPr lang="ru-RU" sz="2800" b="1" i="1" dirty="0"/>
          </a:p>
          <a:p>
            <a:pPr algn="just"/>
            <a:r>
              <a:rPr lang="ru-RU" sz="2800" b="1" i="1" dirty="0" err="1">
                <a:solidFill>
                  <a:srgbClr val="FF0000"/>
                </a:solidFill>
              </a:rPr>
              <a:t>Майнова</a:t>
            </a:r>
            <a:r>
              <a:rPr lang="ru-RU" sz="2800" b="1" i="1" dirty="0">
                <a:solidFill>
                  <a:srgbClr val="FF0000"/>
                </a:solidFill>
              </a:rPr>
              <a:t> шкода </a:t>
            </a:r>
            <a:r>
              <a:rPr lang="ru-RU" sz="2800" dirty="0" err="1"/>
              <a:t>визначається</a:t>
            </a:r>
            <a:r>
              <a:rPr lang="ru-RU" sz="2800" dirty="0"/>
              <a:t> в </a:t>
            </a:r>
            <a:r>
              <a:rPr lang="ru-RU" sz="2800" dirty="0" err="1"/>
              <a:t>результаті</a:t>
            </a:r>
            <a:r>
              <a:rPr lang="ru-RU" sz="2800" dirty="0"/>
              <a:t> </a:t>
            </a:r>
            <a:r>
              <a:rPr lang="ru-RU" sz="2800" dirty="0" err="1"/>
              <a:t>підрахунків</a:t>
            </a:r>
            <a:r>
              <a:rPr lang="ru-RU" sz="2800" dirty="0"/>
              <a:t> </a:t>
            </a:r>
            <a:r>
              <a:rPr lang="ru-RU" sz="2800" dirty="0" err="1"/>
              <a:t>втраченого</a:t>
            </a:r>
            <a:r>
              <a:rPr lang="ru-RU" sz="2800" dirty="0"/>
              <a:t> </a:t>
            </a:r>
            <a:r>
              <a:rPr lang="ru-RU" sz="2800" dirty="0" err="1"/>
              <a:t>заробітку</a:t>
            </a:r>
            <a:r>
              <a:rPr lang="ru-RU" sz="2800" dirty="0"/>
              <a:t>, </a:t>
            </a:r>
            <a:r>
              <a:rPr lang="ru-RU" sz="2800" dirty="0" err="1"/>
              <a:t>витрат</a:t>
            </a:r>
            <a:r>
              <a:rPr lang="ru-RU" sz="2800" dirty="0"/>
              <a:t> на лікування, </a:t>
            </a:r>
            <a:r>
              <a:rPr lang="ru-RU" sz="2800" dirty="0" err="1"/>
              <a:t>додаткове</a:t>
            </a:r>
            <a:r>
              <a:rPr lang="ru-RU" sz="2800" dirty="0"/>
              <a:t> </a:t>
            </a:r>
            <a:r>
              <a:rPr lang="ru-RU" sz="2800" dirty="0" err="1"/>
              <a:t>харчування</a:t>
            </a:r>
            <a:r>
              <a:rPr lang="ru-RU" sz="2800" dirty="0"/>
              <a:t>, </a:t>
            </a:r>
            <a:r>
              <a:rPr lang="ru-RU" sz="2800" dirty="0" err="1"/>
              <a:t>придбання</a:t>
            </a:r>
            <a:r>
              <a:rPr lang="ru-RU" sz="2800" dirty="0"/>
              <a:t> </a:t>
            </a:r>
            <a:r>
              <a:rPr lang="ru-RU" sz="2800" dirty="0" err="1"/>
              <a:t>ліків</a:t>
            </a:r>
            <a:r>
              <a:rPr lang="ru-RU" sz="2800" dirty="0"/>
              <a:t>, догляд і т. </a:t>
            </a:r>
            <a:r>
              <a:rPr lang="ru-RU" sz="2800" dirty="0" err="1"/>
              <a:t>інше</a:t>
            </a:r>
            <a:r>
              <a:rPr lang="ru-RU" sz="2800" dirty="0"/>
              <a:t>. </a:t>
            </a:r>
            <a:r>
              <a:rPr lang="ru-RU" sz="2800" dirty="0" err="1"/>
              <a:t>Ці</a:t>
            </a:r>
            <a:r>
              <a:rPr lang="ru-RU" sz="2800" dirty="0"/>
              <a:t> </a:t>
            </a:r>
            <a:r>
              <a:rPr lang="ru-RU" sz="2800" dirty="0" err="1"/>
              <a:t>факти</a:t>
            </a:r>
            <a:r>
              <a:rPr lang="ru-RU" sz="2800" dirty="0"/>
              <a:t> </a:t>
            </a:r>
            <a:r>
              <a:rPr lang="ru-RU" sz="2800" dirty="0" err="1"/>
              <a:t>повинні</a:t>
            </a:r>
            <a:r>
              <a:rPr lang="ru-RU" sz="2800" dirty="0"/>
              <a:t> бути </a:t>
            </a:r>
            <a:r>
              <a:rPr lang="ru-RU" sz="2800" dirty="0" err="1"/>
              <a:t>підтверджені</a:t>
            </a:r>
            <a:r>
              <a:rPr lang="ru-RU" sz="2800" dirty="0"/>
              <a:t> </a:t>
            </a:r>
            <a:r>
              <a:rPr lang="ru-RU" sz="2800" b="1" i="1" dirty="0"/>
              <a:t>документально (</a:t>
            </a:r>
            <a:r>
              <a:rPr lang="ru-RU" sz="2800" b="1" i="1" dirty="0" err="1"/>
              <a:t>довідки</a:t>
            </a:r>
            <a:r>
              <a:rPr lang="ru-RU" sz="2800" b="1" i="1" dirty="0"/>
              <a:t>, </a:t>
            </a:r>
            <a:r>
              <a:rPr lang="ru-RU" sz="2800" b="1" i="1" dirty="0" err="1"/>
              <a:t>фіскальні</a:t>
            </a:r>
            <a:r>
              <a:rPr lang="ru-RU" sz="2800" b="1" i="1" dirty="0"/>
              <a:t> чеки </a:t>
            </a:r>
            <a:r>
              <a:rPr lang="ru-RU" sz="2800" b="1" i="1" dirty="0" err="1"/>
              <a:t>тощо</a:t>
            </a:r>
            <a:r>
              <a:rPr lang="ru-RU" sz="2800" b="1" i="1" dirty="0" smtClean="0"/>
              <a:t>).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52119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54278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err="1">
                <a:solidFill>
                  <a:schemeClr val="tx1"/>
                </a:solidFill>
              </a:rPr>
              <a:t>Згідно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>
                <a:solidFill>
                  <a:srgbClr val="FF0000"/>
                </a:solidFill>
              </a:rPr>
              <a:t>ч.2 ст.23 ЦК </a:t>
            </a:r>
            <a:r>
              <a:rPr lang="ru-RU" sz="2700" b="1" dirty="0" err="1">
                <a:solidFill>
                  <a:srgbClr val="FF0000"/>
                </a:solidFill>
              </a:rPr>
              <a:t>України</a:t>
            </a:r>
            <a:r>
              <a:rPr lang="ru-RU" sz="2700" b="1" dirty="0">
                <a:solidFill>
                  <a:srgbClr val="FF0000"/>
                </a:solidFill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</a:rPr>
              <a:t>моральна </a:t>
            </a:r>
            <a:r>
              <a:rPr lang="ru-RU" sz="2700" b="1" dirty="0">
                <a:solidFill>
                  <a:schemeClr val="tx1"/>
                </a:solidFill>
              </a:rPr>
              <a:t>шкода </a:t>
            </a:r>
            <a:r>
              <a:rPr lang="ru-RU" sz="2700" b="1" dirty="0" err="1">
                <a:solidFill>
                  <a:schemeClr val="tx1"/>
                </a:solidFill>
              </a:rPr>
              <a:t>полягає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</a:rPr>
              <a:t>у</a:t>
            </a:r>
            <a:r>
              <a:rPr lang="ru-RU" sz="2700" dirty="0" smtClean="0">
                <a:solidFill>
                  <a:schemeClr val="tx1"/>
                </a:solidFill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23528" y="1268760"/>
            <a:ext cx="8668072" cy="5400600"/>
          </a:xfrm>
        </p:spPr>
        <p:txBody>
          <a:bodyPr>
            <a:normAutofit/>
          </a:bodyPr>
          <a:lstStyle/>
          <a:p>
            <a:pPr algn="just"/>
            <a:r>
              <a:rPr lang="ru-RU" b="1" i="1" u="sng" dirty="0" err="1">
                <a:solidFill>
                  <a:srgbClr val="FF0000"/>
                </a:solidFill>
              </a:rPr>
              <a:t>Фізичному</a:t>
            </a:r>
            <a:r>
              <a:rPr lang="ru-RU" b="1" i="1" u="sng" dirty="0">
                <a:solidFill>
                  <a:srgbClr val="FF0000"/>
                </a:solidFill>
              </a:rPr>
              <a:t> болю і </a:t>
            </a:r>
            <a:r>
              <a:rPr lang="ru-RU" b="1" i="1" u="sng" dirty="0" err="1">
                <a:solidFill>
                  <a:srgbClr val="FF0000"/>
                </a:solidFill>
              </a:rPr>
              <a:t>стражданнях</a:t>
            </a:r>
            <a:r>
              <a:rPr lang="ru-RU" b="1" dirty="0"/>
              <a:t>, </a:t>
            </a:r>
            <a:r>
              <a:rPr lang="ru-RU" b="1" dirty="0" err="1"/>
              <a:t>яких</a:t>
            </a:r>
            <a:r>
              <a:rPr lang="ru-RU" b="1" dirty="0"/>
              <a:t> </a:t>
            </a:r>
            <a:r>
              <a:rPr lang="ru-RU" b="1" dirty="0" err="1"/>
              <a:t>фізична</a:t>
            </a:r>
            <a:r>
              <a:rPr lang="ru-RU" b="1" dirty="0"/>
              <a:t> особа </a:t>
            </a:r>
            <a:r>
              <a:rPr lang="ru-RU" b="1" dirty="0" err="1"/>
              <a:t>зазнала</a:t>
            </a:r>
            <a:r>
              <a:rPr lang="ru-RU" b="1" dirty="0"/>
              <a:t> </a:t>
            </a:r>
            <a:r>
              <a:rPr lang="ru-RU" b="1" i="1" dirty="0"/>
              <a:t>у </a:t>
            </a:r>
            <a:r>
              <a:rPr lang="ru-RU" b="1" i="1" dirty="0" err="1"/>
              <a:t>зв’язку</a:t>
            </a:r>
            <a:r>
              <a:rPr lang="ru-RU" b="1" i="1" dirty="0"/>
              <a:t> з </a:t>
            </a:r>
            <a:r>
              <a:rPr lang="ru-RU" b="1" i="1" dirty="0" err="1"/>
              <a:t>каліцтвом</a:t>
            </a:r>
            <a:r>
              <a:rPr lang="ru-RU" b="1" i="1" dirty="0"/>
              <a:t> </a:t>
            </a:r>
            <a:r>
              <a:rPr lang="ru-RU" b="1" i="1" dirty="0" err="1"/>
              <a:t>або</a:t>
            </a:r>
            <a:r>
              <a:rPr lang="ru-RU" b="1" i="1" dirty="0"/>
              <a:t> </a:t>
            </a:r>
            <a:r>
              <a:rPr lang="ru-RU" b="1" i="1" dirty="0" err="1"/>
              <a:t>іншим</a:t>
            </a:r>
            <a:r>
              <a:rPr lang="ru-RU" b="1" i="1" dirty="0"/>
              <a:t> </a:t>
            </a:r>
            <a:r>
              <a:rPr lang="ru-RU" b="1" i="1" dirty="0" err="1"/>
              <a:t>ушкодженням</a:t>
            </a:r>
            <a:r>
              <a:rPr lang="ru-RU" b="1" i="1" dirty="0"/>
              <a:t> </a:t>
            </a:r>
            <a:r>
              <a:rPr lang="ru-RU" b="1" i="1" dirty="0" err="1"/>
              <a:t>здоров’я</a:t>
            </a:r>
            <a:r>
              <a:rPr lang="ru-RU" b="1" i="1" dirty="0" smtClean="0"/>
              <a:t>;</a:t>
            </a:r>
          </a:p>
          <a:p>
            <a:pPr algn="just"/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b="1" i="1" u="sng" dirty="0" err="1">
                <a:solidFill>
                  <a:srgbClr val="FF0000"/>
                </a:solidFill>
              </a:rPr>
              <a:t>Душевних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стражданнях</a:t>
            </a:r>
            <a:r>
              <a:rPr lang="ru-RU" b="1" i="1" dirty="0"/>
              <a:t>, </a:t>
            </a:r>
            <a:r>
              <a:rPr lang="ru-RU" b="1" i="1" dirty="0" err="1"/>
              <a:t>яких</a:t>
            </a:r>
            <a:r>
              <a:rPr lang="ru-RU" b="1" i="1" dirty="0"/>
              <a:t> </a:t>
            </a:r>
            <a:r>
              <a:rPr lang="ru-RU" b="1" i="1" dirty="0" err="1"/>
              <a:t>фізична</a:t>
            </a:r>
            <a:r>
              <a:rPr lang="ru-RU" b="1" i="1" dirty="0"/>
              <a:t> особа </a:t>
            </a:r>
            <a:r>
              <a:rPr lang="ru-RU" b="1" i="1" dirty="0" err="1"/>
              <a:t>зазнала</a:t>
            </a:r>
            <a:r>
              <a:rPr lang="ru-RU" b="1" i="1" dirty="0"/>
              <a:t> у </a:t>
            </a:r>
            <a:r>
              <a:rPr lang="ru-RU" b="1" i="1" dirty="0" err="1"/>
              <a:t>зв’язку</a:t>
            </a:r>
            <a:r>
              <a:rPr lang="ru-RU" b="1" i="1" dirty="0"/>
              <a:t> з </a:t>
            </a:r>
            <a:r>
              <a:rPr lang="ru-RU" b="1" i="1" dirty="0" err="1"/>
              <a:t>протиправною</a:t>
            </a:r>
            <a:r>
              <a:rPr lang="ru-RU" b="1" i="1" dirty="0"/>
              <a:t> </a:t>
            </a:r>
            <a:r>
              <a:rPr lang="ru-RU" b="1" i="1" dirty="0" err="1"/>
              <a:t>поведінкою</a:t>
            </a:r>
            <a:r>
              <a:rPr lang="ru-RU" b="1" i="1" dirty="0"/>
              <a:t> </a:t>
            </a:r>
            <a:r>
              <a:rPr lang="ru-RU" b="1" i="1" dirty="0" err="1"/>
              <a:t>щодо</a:t>
            </a:r>
            <a:r>
              <a:rPr lang="ru-RU" b="1" i="1" dirty="0"/>
              <a:t> </a:t>
            </a:r>
            <a:r>
              <a:rPr lang="ru-RU" b="1" i="1" dirty="0" err="1"/>
              <a:t>неї</a:t>
            </a:r>
            <a:r>
              <a:rPr lang="ru-RU" b="1" i="1" dirty="0"/>
              <a:t> </a:t>
            </a:r>
            <a:r>
              <a:rPr lang="ru-RU" b="1" i="1" dirty="0" err="1"/>
              <a:t>самої</a:t>
            </a:r>
            <a:r>
              <a:rPr lang="ru-RU" b="1" i="1" dirty="0"/>
              <a:t>, </a:t>
            </a:r>
            <a:r>
              <a:rPr lang="ru-RU" b="1" i="1" dirty="0" err="1"/>
              <a:t>членів</a:t>
            </a:r>
            <a:r>
              <a:rPr lang="ru-RU" b="1" i="1" dirty="0"/>
              <a:t> </a:t>
            </a:r>
            <a:r>
              <a:rPr lang="ru-RU" b="1" i="1" dirty="0" err="1"/>
              <a:t>сім’ї</a:t>
            </a:r>
            <a:r>
              <a:rPr lang="ru-RU" b="1" i="1" dirty="0"/>
              <a:t> </a:t>
            </a:r>
            <a:r>
              <a:rPr lang="ru-RU" b="1" i="1" dirty="0" err="1"/>
              <a:t>або</a:t>
            </a:r>
            <a:r>
              <a:rPr lang="ru-RU" b="1" i="1" dirty="0"/>
              <a:t> </a:t>
            </a:r>
            <a:r>
              <a:rPr lang="ru-RU" b="1" i="1" dirty="0" err="1"/>
              <a:t>близьких</a:t>
            </a:r>
            <a:r>
              <a:rPr lang="ru-RU" b="1" i="1" dirty="0"/>
              <a:t> </a:t>
            </a:r>
            <a:r>
              <a:rPr lang="ru-RU" b="1" i="1" dirty="0" err="1"/>
              <a:t>родичів</a:t>
            </a:r>
            <a:r>
              <a:rPr lang="ru-RU" b="1" dirty="0" smtClean="0"/>
              <a:t>;</a:t>
            </a:r>
          </a:p>
          <a:p>
            <a:pPr algn="just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b="1" i="1" u="sng" dirty="0" err="1">
                <a:solidFill>
                  <a:srgbClr val="FF0000"/>
                </a:solidFill>
              </a:rPr>
              <a:t>Душевних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стражданнях</a:t>
            </a:r>
            <a:r>
              <a:rPr lang="ru-RU" b="1" dirty="0"/>
              <a:t>, </a:t>
            </a:r>
            <a:r>
              <a:rPr lang="ru-RU" b="1" dirty="0" err="1"/>
              <a:t>яких</a:t>
            </a:r>
            <a:r>
              <a:rPr lang="ru-RU" b="1" dirty="0"/>
              <a:t> </a:t>
            </a:r>
            <a:r>
              <a:rPr lang="ru-RU" b="1" dirty="0" err="1"/>
              <a:t>фізична</a:t>
            </a:r>
            <a:r>
              <a:rPr lang="ru-RU" b="1" dirty="0"/>
              <a:t> особа </a:t>
            </a:r>
            <a:r>
              <a:rPr lang="ru-RU" b="1" dirty="0" err="1"/>
              <a:t>зазнала</a:t>
            </a:r>
            <a:r>
              <a:rPr lang="ru-RU" b="1" dirty="0"/>
              <a:t> </a:t>
            </a:r>
            <a:r>
              <a:rPr lang="ru-RU" b="1" i="1" dirty="0"/>
              <a:t>у </a:t>
            </a:r>
            <a:r>
              <a:rPr lang="ru-RU" b="1" i="1" dirty="0" err="1"/>
              <a:t>зв’язку</a:t>
            </a:r>
            <a:r>
              <a:rPr lang="ru-RU" b="1" i="1" dirty="0"/>
              <a:t> </a:t>
            </a:r>
            <a:r>
              <a:rPr lang="ru-RU" b="1" i="1" dirty="0" err="1"/>
              <a:t>із</a:t>
            </a:r>
            <a:r>
              <a:rPr lang="ru-RU" b="1" i="1" dirty="0"/>
              <a:t> </a:t>
            </a:r>
            <a:r>
              <a:rPr lang="ru-RU" b="1" i="1" dirty="0" err="1"/>
              <a:t>знищенням</a:t>
            </a:r>
            <a:r>
              <a:rPr lang="ru-RU" b="1" i="1" dirty="0"/>
              <a:t> </a:t>
            </a:r>
            <a:r>
              <a:rPr lang="ru-RU" b="1" i="1" dirty="0" err="1"/>
              <a:t>чи</a:t>
            </a:r>
            <a:r>
              <a:rPr lang="ru-RU" b="1" i="1" dirty="0"/>
              <a:t> </a:t>
            </a:r>
            <a:r>
              <a:rPr lang="ru-RU" b="1" i="1" dirty="0" err="1"/>
              <a:t>пошкодженням</a:t>
            </a:r>
            <a:r>
              <a:rPr lang="ru-RU" b="1" i="1" dirty="0"/>
              <a:t> </a:t>
            </a:r>
            <a:r>
              <a:rPr lang="ru-RU" b="1" i="1" dirty="0" err="1"/>
              <a:t>її</a:t>
            </a:r>
            <a:r>
              <a:rPr lang="ru-RU" b="1" i="1" dirty="0"/>
              <a:t> майна</a:t>
            </a:r>
            <a:r>
              <a:rPr lang="ru-RU" b="1" dirty="0" smtClean="0"/>
              <a:t>;</a:t>
            </a:r>
          </a:p>
          <a:p>
            <a:pPr algn="just"/>
            <a:endParaRPr lang="ru-RU" b="1" dirty="0"/>
          </a:p>
          <a:p>
            <a:pPr algn="just"/>
            <a:r>
              <a:rPr lang="ru-RU" b="1" i="1" u="sng" dirty="0" err="1">
                <a:solidFill>
                  <a:srgbClr val="FF0000"/>
                </a:solidFill>
              </a:rPr>
              <a:t>Приниженні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честі</a:t>
            </a:r>
            <a:r>
              <a:rPr lang="ru-RU" b="1" i="1" u="sng" dirty="0">
                <a:solidFill>
                  <a:srgbClr val="FF0000"/>
                </a:solidFill>
              </a:rPr>
              <a:t>, </a:t>
            </a:r>
            <a:r>
              <a:rPr lang="ru-RU" b="1" i="1" u="sng" dirty="0" err="1">
                <a:solidFill>
                  <a:srgbClr val="FF0000"/>
                </a:solidFill>
              </a:rPr>
              <a:t>гідності</a:t>
            </a:r>
            <a:r>
              <a:rPr lang="ru-RU" b="1" i="1" u="sng" dirty="0">
                <a:solidFill>
                  <a:srgbClr val="FF0000"/>
                </a:solidFill>
              </a:rPr>
              <a:t>, а </a:t>
            </a:r>
            <a:r>
              <a:rPr lang="ru-RU" b="1" i="1" u="sng" dirty="0" err="1">
                <a:solidFill>
                  <a:srgbClr val="FF0000"/>
                </a:solidFill>
              </a:rPr>
              <a:t>також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ділової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репутації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dirty="0" err="1"/>
              <a:t>фізичної</a:t>
            </a:r>
            <a:r>
              <a:rPr lang="ru-RU" b="1" dirty="0"/>
              <a:t> </a:t>
            </a:r>
            <a:r>
              <a:rPr lang="ru-RU" b="1" dirty="0" err="1"/>
              <a:t>чи</a:t>
            </a:r>
            <a:r>
              <a:rPr lang="ru-RU" b="1" dirty="0"/>
              <a:t> </a:t>
            </a:r>
            <a:r>
              <a:rPr lang="ru-RU" b="1" dirty="0" err="1"/>
              <a:t>юридичної</a:t>
            </a:r>
            <a:r>
              <a:rPr lang="ru-RU" b="1" dirty="0"/>
              <a:t> особи.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92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740080" cy="1008112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>
                <a:solidFill>
                  <a:srgbClr val="FF0000"/>
                </a:solidFill>
              </a:rPr>
              <a:t>Відшкодування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моральної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шкоди</a:t>
            </a:r>
            <a:r>
              <a:rPr lang="ru-RU" sz="2800" b="1" i="1" dirty="0">
                <a:solidFill>
                  <a:srgbClr val="FF0000"/>
                </a:solidFill>
              </a:rPr>
              <a:t>, </a:t>
            </a:r>
            <a:r>
              <a:rPr lang="ru-RU" sz="2800" b="1" i="1" dirty="0" err="1">
                <a:solidFill>
                  <a:srgbClr val="FF0000"/>
                </a:solidFill>
              </a:rPr>
              <a:t>завданої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каліцтвом</a:t>
            </a:r>
            <a:r>
              <a:rPr lang="ru-RU" sz="2800" b="1" i="1" dirty="0">
                <a:solidFill>
                  <a:srgbClr val="FF0000"/>
                </a:solidFill>
              </a:rPr>
              <a:t>, </a:t>
            </a:r>
            <a:r>
              <a:rPr lang="ru-RU" sz="2800" b="1" i="1" dirty="0" err="1">
                <a:solidFill>
                  <a:srgbClr val="FF0000"/>
                </a:solidFill>
              </a:rPr>
              <a:t>іншим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ушкодженням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здоров'я</a:t>
            </a:r>
            <a:r>
              <a:rPr lang="ru-RU" sz="2800" b="1" i="1" dirty="0">
                <a:solidFill>
                  <a:srgbClr val="FF0000"/>
                </a:solidFill>
              </a:rPr>
              <a:t>, </a:t>
            </a:r>
            <a:r>
              <a:rPr lang="ru-RU" sz="2800" b="1" i="1" dirty="0" err="1">
                <a:solidFill>
                  <a:srgbClr val="FF0000"/>
                </a:solidFill>
              </a:rPr>
              <a:t>або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смертю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фізичної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особи (ст. 1168 ЦК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України</a:t>
            </a:r>
            <a:r>
              <a:rPr lang="ru-RU" sz="2800" b="1" i="1" dirty="0" smtClean="0">
                <a:solidFill>
                  <a:srgbClr val="FF0000"/>
                </a:solidFill>
              </a:rPr>
              <a:t>)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1520" y="2060848"/>
            <a:ext cx="8686800" cy="424847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800" b="1" dirty="0" smtClean="0"/>
              <a:t>Моральна </a:t>
            </a:r>
            <a:r>
              <a:rPr lang="ru-RU" sz="2800" b="1" dirty="0"/>
              <a:t>шкода, </a:t>
            </a:r>
            <a:r>
              <a:rPr lang="ru-RU" sz="2800" b="1" dirty="0" err="1"/>
              <a:t>завдана</a:t>
            </a:r>
            <a:r>
              <a:rPr lang="ru-RU" sz="2800" b="1" dirty="0"/>
              <a:t> </a:t>
            </a:r>
            <a:r>
              <a:rPr lang="ru-RU" sz="2800" b="1" dirty="0" err="1"/>
              <a:t>каліцтвом</a:t>
            </a:r>
            <a:r>
              <a:rPr lang="ru-RU" sz="2800" b="1" dirty="0"/>
              <a:t> </a:t>
            </a:r>
            <a:r>
              <a:rPr lang="ru-RU" sz="2800" b="1" dirty="0" err="1"/>
              <a:t>або</a:t>
            </a:r>
            <a:r>
              <a:rPr lang="ru-RU" sz="2800" b="1" dirty="0"/>
              <a:t> </a:t>
            </a:r>
            <a:r>
              <a:rPr lang="ru-RU" sz="2800" b="1" dirty="0" err="1"/>
              <a:t>іншим</a:t>
            </a:r>
            <a:r>
              <a:rPr lang="ru-RU" sz="2800" b="1" dirty="0"/>
              <a:t> </a:t>
            </a:r>
            <a:r>
              <a:rPr lang="ru-RU" sz="2800" b="1" dirty="0" err="1"/>
              <a:t>ушкодженням</a:t>
            </a:r>
            <a:r>
              <a:rPr lang="ru-RU" sz="2800" b="1" dirty="0"/>
              <a:t> </a:t>
            </a:r>
            <a:r>
              <a:rPr lang="ru-RU" sz="2800" b="1" dirty="0" err="1"/>
              <a:t>здоров’я</a:t>
            </a:r>
            <a:r>
              <a:rPr lang="ru-RU" sz="2800" b="1" dirty="0"/>
              <a:t>, </a:t>
            </a:r>
            <a:r>
              <a:rPr lang="ru-RU" sz="2800" b="1" dirty="0" err="1"/>
              <a:t>може</a:t>
            </a:r>
            <a:r>
              <a:rPr lang="ru-RU" sz="2800" b="1" dirty="0"/>
              <a:t> бути </a:t>
            </a:r>
            <a:r>
              <a:rPr lang="ru-RU" sz="2800" b="1" dirty="0" err="1"/>
              <a:t>відшкодована</a:t>
            </a:r>
            <a:r>
              <a:rPr lang="ru-RU" sz="2800" b="1" dirty="0"/>
              <a:t> </a:t>
            </a:r>
            <a:r>
              <a:rPr lang="ru-RU" sz="2800" b="1" i="1" dirty="0">
                <a:solidFill>
                  <a:srgbClr val="FF0000"/>
                </a:solidFill>
              </a:rPr>
              <a:t>одноразово</a:t>
            </a:r>
            <a:r>
              <a:rPr lang="ru-RU" sz="2800" b="1" dirty="0"/>
              <a:t> </a:t>
            </a:r>
            <a:r>
              <a:rPr lang="ru-RU" sz="2800" b="1" dirty="0" err="1"/>
              <a:t>або</a:t>
            </a:r>
            <a:r>
              <a:rPr lang="ru-RU" sz="2800" b="1" dirty="0"/>
              <a:t> </a:t>
            </a:r>
            <a:r>
              <a:rPr lang="ru-RU" sz="2800" b="1" i="1" dirty="0">
                <a:solidFill>
                  <a:srgbClr val="FF0000"/>
                </a:solidFill>
              </a:rPr>
              <a:t>шляхом </a:t>
            </a:r>
            <a:r>
              <a:rPr lang="ru-RU" sz="2800" b="1" i="1" dirty="0" err="1">
                <a:solidFill>
                  <a:srgbClr val="FF0000"/>
                </a:solidFill>
              </a:rPr>
              <a:t>здійснення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щомісячних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платежів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ru-RU" sz="2800" b="1" dirty="0" smtClean="0"/>
              <a:t>Моральна </a:t>
            </a:r>
            <a:r>
              <a:rPr lang="ru-RU" sz="2800" b="1" dirty="0"/>
              <a:t>шкода, </a:t>
            </a:r>
            <a:r>
              <a:rPr lang="ru-RU" sz="2800" b="1" dirty="0" err="1"/>
              <a:t>завдана</a:t>
            </a:r>
            <a:r>
              <a:rPr lang="ru-RU" sz="2800" b="1" dirty="0"/>
              <a:t> </a:t>
            </a:r>
            <a:r>
              <a:rPr lang="ru-RU" sz="2800" b="1" dirty="0" err="1"/>
              <a:t>смертю</a:t>
            </a:r>
            <a:r>
              <a:rPr lang="ru-RU" sz="2800" b="1" dirty="0"/>
              <a:t> </a:t>
            </a:r>
            <a:r>
              <a:rPr lang="ru-RU" sz="2800" b="1" dirty="0" err="1"/>
              <a:t>фізичної</a:t>
            </a:r>
            <a:r>
              <a:rPr lang="ru-RU" sz="2800" b="1" dirty="0"/>
              <a:t> особи, </a:t>
            </a:r>
            <a:r>
              <a:rPr lang="ru-RU" sz="2800" b="1" dirty="0" err="1"/>
              <a:t>відшкодовується</a:t>
            </a:r>
            <a:r>
              <a:rPr lang="ru-RU" sz="2800" b="1" dirty="0"/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її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чоловікові</a:t>
            </a:r>
            <a:r>
              <a:rPr lang="ru-RU" sz="2800" b="1" i="1" dirty="0">
                <a:solidFill>
                  <a:srgbClr val="FF0000"/>
                </a:solidFill>
              </a:rPr>
              <a:t> (</a:t>
            </a:r>
            <a:r>
              <a:rPr lang="ru-RU" sz="2800" b="1" i="1" dirty="0" err="1">
                <a:solidFill>
                  <a:srgbClr val="FF0000"/>
                </a:solidFill>
              </a:rPr>
              <a:t>дружині</a:t>
            </a:r>
            <a:r>
              <a:rPr lang="ru-RU" sz="2800" b="1" i="1" dirty="0">
                <a:solidFill>
                  <a:srgbClr val="FF0000"/>
                </a:solidFill>
              </a:rPr>
              <a:t>), батькам (</a:t>
            </a:r>
            <a:r>
              <a:rPr lang="ru-RU" sz="2800" b="1" i="1" dirty="0" err="1">
                <a:solidFill>
                  <a:srgbClr val="FF0000"/>
                </a:solidFill>
              </a:rPr>
              <a:t>усиновлювачам</a:t>
            </a:r>
            <a:r>
              <a:rPr lang="ru-RU" sz="2800" b="1" i="1" dirty="0">
                <a:solidFill>
                  <a:srgbClr val="FF0000"/>
                </a:solidFill>
              </a:rPr>
              <a:t>), </a:t>
            </a:r>
            <a:r>
              <a:rPr lang="ru-RU" sz="2800" b="1" i="1" dirty="0" err="1">
                <a:solidFill>
                  <a:srgbClr val="FF0000"/>
                </a:solidFill>
              </a:rPr>
              <a:t>дітям</a:t>
            </a:r>
            <a:r>
              <a:rPr lang="ru-RU" sz="2800" b="1" i="1" dirty="0">
                <a:solidFill>
                  <a:srgbClr val="FF0000"/>
                </a:solidFill>
              </a:rPr>
              <a:t> (</a:t>
            </a:r>
            <a:r>
              <a:rPr lang="ru-RU" sz="2800" b="1" i="1" dirty="0" err="1">
                <a:solidFill>
                  <a:srgbClr val="FF0000"/>
                </a:solidFill>
              </a:rPr>
              <a:t>усиновленим</a:t>
            </a:r>
            <a:r>
              <a:rPr lang="ru-RU" sz="2800" b="1" i="1" dirty="0">
                <a:solidFill>
                  <a:srgbClr val="FF0000"/>
                </a:solidFill>
              </a:rPr>
              <a:t>), а </a:t>
            </a:r>
            <a:r>
              <a:rPr lang="ru-RU" sz="2800" b="1" i="1" dirty="0" err="1">
                <a:solidFill>
                  <a:srgbClr val="FF0000"/>
                </a:solidFill>
              </a:rPr>
              <a:t>також</a:t>
            </a:r>
            <a:r>
              <a:rPr lang="ru-RU" sz="2800" b="1" i="1" dirty="0">
                <a:solidFill>
                  <a:srgbClr val="FF0000"/>
                </a:solidFill>
              </a:rPr>
              <a:t> особам, </a:t>
            </a:r>
            <a:r>
              <a:rPr lang="ru-RU" sz="2800" b="1" i="1" dirty="0" err="1">
                <a:solidFill>
                  <a:srgbClr val="FF0000"/>
                </a:solidFill>
              </a:rPr>
              <a:t>які</a:t>
            </a:r>
            <a:r>
              <a:rPr lang="ru-RU" sz="2800" b="1" i="1" dirty="0">
                <a:solidFill>
                  <a:srgbClr val="FF0000"/>
                </a:solidFill>
              </a:rPr>
              <a:t> проживали з нею </a:t>
            </a:r>
            <a:r>
              <a:rPr lang="ru-RU" sz="2800" b="1" i="1" dirty="0" err="1">
                <a:solidFill>
                  <a:srgbClr val="FF0000"/>
                </a:solidFill>
              </a:rPr>
              <a:t>однією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сім’єю</a:t>
            </a:r>
            <a:r>
              <a:rPr lang="ru-RU" sz="2800" b="1" i="1" dirty="0" smtClean="0">
                <a:solidFill>
                  <a:srgbClr val="FF0000"/>
                </a:solidFill>
              </a:rPr>
              <a:t>. </a:t>
            </a:r>
            <a:endParaRPr lang="ru-RU" sz="2800" b="1" i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22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23528" y="548680"/>
            <a:ext cx="8686800" cy="612068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uk-UA" sz="5100" b="1" dirty="0" smtClean="0">
                <a:solidFill>
                  <a:srgbClr val="FF0000"/>
                </a:solidFill>
              </a:rPr>
              <a:t>5. Дисциплінарна відповідальність медичних працівників</a:t>
            </a:r>
            <a:endParaRPr lang="ru-RU" sz="51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ru-RU" sz="4500" b="1" i="1" dirty="0" err="1" smtClean="0">
                <a:solidFill>
                  <a:srgbClr val="FF0000"/>
                </a:solidFill>
              </a:rPr>
              <a:t>Дисциплінарна</a:t>
            </a:r>
            <a:r>
              <a:rPr lang="ru-RU" sz="4500" b="1" i="1" dirty="0" smtClean="0">
                <a:solidFill>
                  <a:srgbClr val="FF0000"/>
                </a:solidFill>
              </a:rPr>
              <a:t> </a:t>
            </a:r>
            <a:r>
              <a:rPr lang="ru-RU" sz="4500" b="1" i="1" dirty="0" err="1" smtClean="0">
                <a:solidFill>
                  <a:srgbClr val="FF0000"/>
                </a:solidFill>
              </a:rPr>
              <a:t>відповідальність</a:t>
            </a:r>
            <a:r>
              <a:rPr lang="ru-RU" sz="4500" b="1" i="1" dirty="0" smtClean="0">
                <a:solidFill>
                  <a:srgbClr val="FF0000"/>
                </a:solidFill>
              </a:rPr>
              <a:t> </a:t>
            </a:r>
            <a:r>
              <a:rPr lang="ru-RU" sz="4500" dirty="0" err="1" smtClean="0"/>
              <a:t>настає</a:t>
            </a:r>
            <a:r>
              <a:rPr lang="ru-RU" sz="4500" dirty="0" smtClean="0"/>
              <a:t> </a:t>
            </a:r>
            <a:r>
              <a:rPr lang="ru-RU" sz="4500" dirty="0"/>
              <a:t>у </a:t>
            </a:r>
            <a:r>
              <a:rPr lang="ru-RU" sz="4500" dirty="0" err="1"/>
              <a:t>випадку</a:t>
            </a:r>
            <a:r>
              <a:rPr lang="ru-RU" sz="4500" dirty="0"/>
              <a:t> порушення </a:t>
            </a:r>
            <a:r>
              <a:rPr lang="ru-RU" sz="4500" dirty="0" err="1"/>
              <a:t>медичним</a:t>
            </a:r>
            <a:r>
              <a:rPr lang="ru-RU" sz="4500" dirty="0"/>
              <a:t> </a:t>
            </a:r>
            <a:r>
              <a:rPr lang="ru-RU" sz="4500" dirty="0" err="1"/>
              <a:t>працівником</a:t>
            </a:r>
            <a:r>
              <a:rPr lang="ru-RU" sz="4500" dirty="0"/>
              <a:t> </a:t>
            </a:r>
            <a:r>
              <a:rPr lang="ru-RU" sz="4500" dirty="0" err="1"/>
              <a:t>його</a:t>
            </a:r>
            <a:r>
              <a:rPr lang="ru-RU" sz="4500" dirty="0"/>
              <a:t> </a:t>
            </a:r>
            <a:r>
              <a:rPr lang="ru-RU" sz="4500" b="1" i="1" dirty="0" err="1" smtClean="0">
                <a:solidFill>
                  <a:srgbClr val="FF0000"/>
                </a:solidFill>
              </a:rPr>
              <a:t>трудових</a:t>
            </a:r>
            <a:r>
              <a:rPr lang="ru-RU" sz="4500" b="1" i="1" dirty="0" smtClean="0">
                <a:solidFill>
                  <a:srgbClr val="FF0000"/>
                </a:solidFill>
              </a:rPr>
              <a:t> </a:t>
            </a:r>
            <a:r>
              <a:rPr lang="ru-RU" sz="4500" b="1" i="1" dirty="0" err="1" smtClean="0">
                <a:solidFill>
                  <a:srgbClr val="FF0000"/>
                </a:solidFill>
              </a:rPr>
              <a:t>обов’язків</a:t>
            </a:r>
            <a:r>
              <a:rPr lang="ru-RU" sz="4500" b="1" i="1" dirty="0" smtClean="0"/>
              <a:t>, </a:t>
            </a:r>
            <a:r>
              <a:rPr lang="ru-RU" sz="4500" dirty="0" err="1" smtClean="0"/>
              <a:t>які</a:t>
            </a:r>
            <a:r>
              <a:rPr lang="ru-RU" sz="4500" dirty="0" smtClean="0"/>
              <a:t> </a:t>
            </a:r>
            <a:r>
              <a:rPr lang="ru-RU" sz="4500" dirty="0" err="1" smtClean="0"/>
              <a:t>закріплені</a:t>
            </a:r>
            <a:r>
              <a:rPr lang="ru-RU" sz="4500" dirty="0" smtClean="0"/>
              <a:t> у </a:t>
            </a:r>
            <a:r>
              <a:rPr lang="ru-RU" sz="4500" b="1" i="1" dirty="0" smtClean="0"/>
              <a:t>ст.139 Кодексу </a:t>
            </a:r>
            <a:r>
              <a:rPr lang="ru-RU" sz="4500" b="1" i="1" dirty="0" err="1" smtClean="0"/>
              <a:t>законів</a:t>
            </a:r>
            <a:r>
              <a:rPr lang="ru-RU" sz="4500" b="1" i="1" dirty="0" smtClean="0"/>
              <a:t> про </a:t>
            </a:r>
            <a:r>
              <a:rPr lang="ru-RU" sz="4500" b="1" i="1" dirty="0" err="1" smtClean="0"/>
              <a:t>працю</a:t>
            </a:r>
            <a:r>
              <a:rPr lang="ru-RU" sz="4500" b="1" i="1" dirty="0" smtClean="0"/>
              <a:t> </a:t>
            </a:r>
            <a:r>
              <a:rPr lang="ru-RU" sz="4500" b="1" i="1" dirty="0" err="1" smtClean="0"/>
              <a:t>України</a:t>
            </a:r>
            <a:r>
              <a:rPr lang="ru-RU" sz="4500" b="1" i="1" dirty="0" smtClean="0"/>
              <a:t> </a:t>
            </a:r>
            <a:r>
              <a:rPr lang="ru-RU" sz="4500" b="1" dirty="0" err="1" smtClean="0">
                <a:solidFill>
                  <a:srgbClr val="FF0000"/>
                </a:solidFill>
              </a:rPr>
              <a:t>або</a:t>
            </a:r>
            <a:r>
              <a:rPr lang="ru-RU" sz="4500" dirty="0" smtClean="0">
                <a:solidFill>
                  <a:srgbClr val="FF0000"/>
                </a:solidFill>
              </a:rPr>
              <a:t> </a:t>
            </a:r>
            <a:r>
              <a:rPr lang="ru-RU" sz="4500" b="1" i="1" dirty="0" err="1" smtClean="0">
                <a:solidFill>
                  <a:srgbClr val="FF0000"/>
                </a:solidFill>
              </a:rPr>
              <a:t>професійних</a:t>
            </a:r>
            <a:r>
              <a:rPr lang="ru-RU" sz="4500" b="1" i="1" dirty="0" smtClean="0">
                <a:solidFill>
                  <a:srgbClr val="FF0000"/>
                </a:solidFill>
              </a:rPr>
              <a:t> </a:t>
            </a:r>
            <a:r>
              <a:rPr lang="ru-RU" sz="4500" b="1" i="1" dirty="0" err="1" smtClean="0">
                <a:solidFill>
                  <a:srgbClr val="FF0000"/>
                </a:solidFill>
              </a:rPr>
              <a:t>обов</a:t>
            </a:r>
            <a:r>
              <a:rPr lang="en-US" sz="4500" b="1" i="1" dirty="0" smtClean="0">
                <a:solidFill>
                  <a:srgbClr val="FF0000"/>
                </a:solidFill>
              </a:rPr>
              <a:t>’</a:t>
            </a:r>
            <a:r>
              <a:rPr lang="uk-UA" sz="4500" b="1" i="1" dirty="0" err="1" smtClean="0">
                <a:solidFill>
                  <a:srgbClr val="FF0000"/>
                </a:solidFill>
              </a:rPr>
              <a:t>язків</a:t>
            </a:r>
            <a:r>
              <a:rPr lang="uk-UA" sz="4500" b="1" i="1" dirty="0" smtClean="0">
                <a:solidFill>
                  <a:srgbClr val="FF0000"/>
                </a:solidFill>
              </a:rPr>
              <a:t> медичних працівників</a:t>
            </a:r>
            <a:r>
              <a:rPr lang="uk-UA" sz="4500" dirty="0" smtClean="0"/>
              <a:t>, встановлених у </a:t>
            </a:r>
            <a:r>
              <a:rPr lang="ru-RU" sz="4500" b="1" i="1" dirty="0" smtClean="0"/>
              <a:t>ст.78 Основ. </a:t>
            </a:r>
            <a:endParaRPr lang="ru-RU" sz="4500" b="1" i="1" dirty="0"/>
          </a:p>
          <a:p>
            <a:pPr marL="0" indent="0" algn="just">
              <a:buNone/>
            </a:pPr>
            <a:endParaRPr lang="ru-RU" sz="4500" dirty="0" smtClean="0"/>
          </a:p>
          <a:p>
            <a:pPr marL="0" indent="0" algn="just">
              <a:buNone/>
            </a:pPr>
            <a:r>
              <a:rPr lang="ru-RU" sz="4500" dirty="0" err="1" smtClean="0"/>
              <a:t>Згідно</a:t>
            </a:r>
            <a:r>
              <a:rPr lang="ru-RU" sz="4500" dirty="0" smtClean="0"/>
              <a:t> </a:t>
            </a:r>
            <a:r>
              <a:rPr lang="ru-RU" sz="4500" b="1" i="1" dirty="0" smtClean="0"/>
              <a:t>ст.147 </a:t>
            </a:r>
            <a:r>
              <a:rPr lang="ru-RU" sz="4500" b="1" i="1" dirty="0" err="1" smtClean="0"/>
              <a:t>КЗпП</a:t>
            </a:r>
            <a:r>
              <a:rPr lang="ru-RU" sz="4500" b="1" i="1" dirty="0" smtClean="0"/>
              <a:t> </a:t>
            </a:r>
            <a:r>
              <a:rPr lang="ru-RU" sz="4500" b="1" i="1" dirty="0" err="1" smtClean="0"/>
              <a:t>України</a:t>
            </a:r>
            <a:r>
              <a:rPr lang="ru-RU" sz="4500" dirty="0" smtClean="0"/>
              <a:t> за </a:t>
            </a:r>
            <a:r>
              <a:rPr lang="ru-RU" sz="4500" dirty="0" err="1" smtClean="0"/>
              <a:t>порушення</a:t>
            </a:r>
            <a:r>
              <a:rPr lang="ru-RU" sz="4500" dirty="0" smtClean="0"/>
              <a:t> </a:t>
            </a:r>
            <a:r>
              <a:rPr lang="ru-RU" sz="4500" dirty="0" err="1" smtClean="0"/>
              <a:t>трудової</a:t>
            </a:r>
            <a:r>
              <a:rPr lang="ru-RU" sz="4500" dirty="0" smtClean="0"/>
              <a:t> </a:t>
            </a:r>
            <a:r>
              <a:rPr lang="ru-RU" sz="4500" dirty="0" err="1" smtClean="0"/>
              <a:t>дисципліни</a:t>
            </a:r>
            <a:r>
              <a:rPr lang="ru-RU" sz="4500" dirty="0" smtClean="0"/>
              <a:t> </a:t>
            </a:r>
            <a:r>
              <a:rPr lang="ru-RU" sz="4500" dirty="0" err="1" smtClean="0"/>
              <a:t>може</a:t>
            </a:r>
            <a:r>
              <a:rPr lang="ru-RU" sz="4500" dirty="0" smtClean="0"/>
              <a:t> бути </a:t>
            </a:r>
            <a:r>
              <a:rPr lang="ru-RU" sz="4500" dirty="0" err="1" smtClean="0"/>
              <a:t>застосовано</a:t>
            </a:r>
            <a:r>
              <a:rPr lang="ru-RU" sz="4500" dirty="0" smtClean="0"/>
              <a:t> </a:t>
            </a:r>
            <a:r>
              <a:rPr lang="ru-RU" sz="4500" b="1" i="1" dirty="0" err="1" smtClean="0"/>
              <a:t>тільки</a:t>
            </a:r>
            <a:r>
              <a:rPr lang="ru-RU" sz="4500" b="1" i="1" dirty="0" smtClean="0"/>
              <a:t> один </a:t>
            </a:r>
            <a:r>
              <a:rPr lang="ru-RU" sz="4500" dirty="0" smtClean="0"/>
              <a:t>з таких </a:t>
            </a:r>
            <a:r>
              <a:rPr lang="ru-RU" sz="4500" dirty="0" err="1" smtClean="0"/>
              <a:t>заходів</a:t>
            </a:r>
            <a:r>
              <a:rPr lang="ru-RU" sz="4500" dirty="0" smtClean="0"/>
              <a:t> </a:t>
            </a:r>
            <a:r>
              <a:rPr lang="ru-RU" sz="4500" b="1" i="1" dirty="0" err="1" smtClean="0">
                <a:solidFill>
                  <a:srgbClr val="FF0000"/>
                </a:solidFill>
              </a:rPr>
              <a:t>стягнення</a:t>
            </a:r>
            <a:r>
              <a:rPr lang="ru-RU" sz="4500" b="1" i="1" dirty="0" smtClean="0">
                <a:solidFill>
                  <a:srgbClr val="FF0000"/>
                </a:solidFill>
              </a:rPr>
              <a:t>:</a:t>
            </a:r>
            <a:r>
              <a:rPr lang="ru-RU" sz="4500" dirty="0" smtClean="0"/>
              <a:t> </a:t>
            </a:r>
          </a:p>
          <a:p>
            <a:pPr algn="just"/>
            <a:r>
              <a:rPr lang="ru-RU" sz="4500" b="1" i="1" dirty="0" err="1" smtClean="0">
                <a:solidFill>
                  <a:srgbClr val="FF0000"/>
                </a:solidFill>
              </a:rPr>
              <a:t>догана</a:t>
            </a:r>
            <a:r>
              <a:rPr lang="ru-RU" sz="4500" b="1" i="1" dirty="0">
                <a:solidFill>
                  <a:srgbClr val="FF0000"/>
                </a:solidFill>
              </a:rPr>
              <a:t>; </a:t>
            </a:r>
          </a:p>
          <a:p>
            <a:pPr algn="just"/>
            <a:r>
              <a:rPr lang="ru-RU" sz="4500" b="1" i="1" dirty="0" err="1">
                <a:solidFill>
                  <a:srgbClr val="FF0000"/>
                </a:solidFill>
              </a:rPr>
              <a:t>звільнення</a:t>
            </a:r>
            <a:r>
              <a:rPr lang="ru-RU" sz="4500" b="1" i="1" dirty="0">
                <a:solidFill>
                  <a:srgbClr val="FF0000"/>
                </a:solidFill>
              </a:rPr>
              <a:t> за </a:t>
            </a:r>
            <a:r>
              <a:rPr lang="ru-RU" sz="4500" b="1" i="1" dirty="0" err="1">
                <a:solidFill>
                  <a:srgbClr val="FF0000"/>
                </a:solidFill>
              </a:rPr>
              <a:t>відповідними</a:t>
            </a:r>
            <a:r>
              <a:rPr lang="ru-RU" sz="4500" b="1" i="1" dirty="0">
                <a:solidFill>
                  <a:srgbClr val="FF0000"/>
                </a:solidFill>
              </a:rPr>
              <a:t> </a:t>
            </a:r>
            <a:r>
              <a:rPr lang="ru-RU" sz="4500" b="1" i="1" dirty="0" err="1">
                <a:solidFill>
                  <a:srgbClr val="FF0000"/>
                </a:solidFill>
              </a:rPr>
              <a:t>підставами</a:t>
            </a:r>
            <a:r>
              <a:rPr lang="ru-RU" sz="4500" dirty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40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79512" y="620688"/>
            <a:ext cx="8812088" cy="60486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Стаття</a:t>
            </a:r>
            <a:r>
              <a:rPr lang="ru-RU" sz="2800" b="1" i="1" dirty="0" smtClean="0">
                <a:solidFill>
                  <a:srgbClr val="FF0000"/>
                </a:solidFill>
              </a:rPr>
              <a:t> 139 </a:t>
            </a:r>
            <a:r>
              <a:rPr lang="ru-RU" sz="2800" b="1" i="1" dirty="0" err="1">
                <a:solidFill>
                  <a:srgbClr val="FF0000"/>
                </a:solidFill>
              </a:rPr>
              <a:t>КЗпП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України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/>
              <a:t>покладає</a:t>
            </a:r>
            <a:r>
              <a:rPr lang="ru-RU" sz="2800" b="1" dirty="0" smtClean="0"/>
              <a:t> </a:t>
            </a:r>
            <a:r>
              <a:rPr lang="ru-RU" sz="2800" b="1" dirty="0"/>
              <a:t>на будь-</a:t>
            </a:r>
            <a:r>
              <a:rPr lang="ru-RU" sz="2800" b="1" dirty="0" err="1"/>
              <a:t>якого</a:t>
            </a:r>
            <a:r>
              <a:rPr lang="ru-RU" sz="2800" b="1" dirty="0"/>
              <a:t> </a:t>
            </a:r>
            <a:r>
              <a:rPr lang="ru-RU" sz="2800" b="1" dirty="0" err="1"/>
              <a:t>працівника</a:t>
            </a:r>
            <a:r>
              <a:rPr lang="ru-RU" sz="2800" b="1" dirty="0"/>
              <a:t> </a:t>
            </a:r>
            <a:r>
              <a:rPr lang="ru-RU" sz="2800" b="1" dirty="0" err="1"/>
              <a:t>наступні</a:t>
            </a:r>
            <a:r>
              <a:rPr lang="ru-RU" sz="2800" b="1" dirty="0"/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обов'язки</a:t>
            </a:r>
            <a:r>
              <a:rPr lang="ru-RU" sz="2800" b="1" i="1" dirty="0" smtClean="0">
                <a:solidFill>
                  <a:srgbClr val="FF0000"/>
                </a:solidFill>
              </a:rPr>
              <a:t>:</a:t>
            </a:r>
          </a:p>
          <a:p>
            <a:pPr marL="0" indent="0" algn="ctr">
              <a:buNone/>
            </a:pPr>
            <a:endParaRPr lang="ru-RU" sz="2800" b="1" i="1" dirty="0" smtClean="0">
              <a:solidFill>
                <a:srgbClr val="FF0000"/>
              </a:solidFill>
            </a:endParaRPr>
          </a:p>
          <a:p>
            <a:r>
              <a:rPr lang="ru-RU" sz="2800" b="1" dirty="0" err="1" smtClean="0"/>
              <a:t>чесно</a:t>
            </a:r>
            <a:r>
              <a:rPr lang="ru-RU" sz="2800" b="1" dirty="0" smtClean="0"/>
              <a:t> </a:t>
            </a:r>
            <a:r>
              <a:rPr lang="ru-RU" sz="2800" b="1" dirty="0"/>
              <a:t>і </a:t>
            </a:r>
            <a:r>
              <a:rPr lang="ru-RU" sz="2800" b="1" dirty="0" err="1"/>
              <a:t>сумлінно</a:t>
            </a:r>
            <a:r>
              <a:rPr lang="ru-RU" sz="2800" b="1" dirty="0"/>
              <a:t> </a:t>
            </a:r>
            <a:r>
              <a:rPr lang="ru-RU" sz="2800" b="1" dirty="0" err="1"/>
              <a:t>працювати</a:t>
            </a:r>
            <a:r>
              <a:rPr lang="ru-RU" sz="2800" b="1" dirty="0"/>
              <a:t>;</a:t>
            </a:r>
          </a:p>
          <a:p>
            <a:r>
              <a:rPr lang="ru-RU" sz="2800" b="1" dirty="0" smtClean="0"/>
              <a:t> </a:t>
            </a:r>
            <a:r>
              <a:rPr lang="ru-RU" sz="2800" b="1" dirty="0" err="1"/>
              <a:t>своєчасно</a:t>
            </a:r>
            <a:r>
              <a:rPr lang="ru-RU" sz="2800" b="1" dirty="0"/>
              <a:t> і точно </a:t>
            </a:r>
            <a:r>
              <a:rPr lang="ru-RU" sz="2800" b="1" dirty="0" err="1"/>
              <a:t>виконувати</a:t>
            </a:r>
            <a:r>
              <a:rPr lang="ru-RU" sz="2800" b="1" dirty="0"/>
              <a:t> </a:t>
            </a:r>
            <a:r>
              <a:rPr lang="ru-RU" sz="2800" b="1" dirty="0" err="1"/>
              <a:t>розпорядження</a:t>
            </a:r>
            <a:r>
              <a:rPr lang="ru-RU" sz="2800" b="1" dirty="0"/>
              <a:t> </a:t>
            </a:r>
            <a:r>
              <a:rPr lang="ru-RU" sz="2800" b="1" dirty="0" err="1"/>
              <a:t>власника</a:t>
            </a:r>
            <a:r>
              <a:rPr lang="ru-RU" sz="2800" b="1" dirty="0"/>
              <a:t> </a:t>
            </a:r>
            <a:r>
              <a:rPr lang="ru-RU" sz="2800" b="1" dirty="0" err="1"/>
              <a:t>або</a:t>
            </a:r>
            <a:r>
              <a:rPr lang="ru-RU" sz="2800" b="1" dirty="0"/>
              <a:t> </a:t>
            </a:r>
            <a:r>
              <a:rPr lang="ru-RU" sz="2800" b="1" dirty="0" err="1"/>
              <a:t>уповноваженого</a:t>
            </a:r>
            <a:r>
              <a:rPr lang="ru-RU" sz="2800" b="1" dirty="0"/>
              <a:t> ним органу; </a:t>
            </a:r>
          </a:p>
          <a:p>
            <a:r>
              <a:rPr lang="ru-RU" sz="2800" b="1" dirty="0" smtClean="0"/>
              <a:t> </a:t>
            </a:r>
            <a:r>
              <a:rPr lang="ru-RU" sz="2800" b="1" dirty="0" err="1"/>
              <a:t>додержуватись</a:t>
            </a:r>
            <a:r>
              <a:rPr lang="ru-RU" sz="2800" b="1" dirty="0"/>
              <a:t> </a:t>
            </a:r>
            <a:r>
              <a:rPr lang="ru-RU" sz="2800" b="1" dirty="0" err="1"/>
              <a:t>трудової</a:t>
            </a:r>
            <a:r>
              <a:rPr lang="ru-RU" sz="2800" b="1" dirty="0"/>
              <a:t> і </a:t>
            </a:r>
            <a:r>
              <a:rPr lang="ru-RU" sz="2800" b="1" dirty="0" err="1"/>
              <a:t>технологічної</a:t>
            </a:r>
            <a:r>
              <a:rPr lang="ru-RU" sz="2800" b="1" dirty="0"/>
              <a:t> </a:t>
            </a:r>
            <a:r>
              <a:rPr lang="ru-RU" sz="2800" b="1" dirty="0" err="1"/>
              <a:t>дисципліни</a:t>
            </a:r>
            <a:r>
              <a:rPr lang="ru-RU" sz="2800" b="1" dirty="0"/>
              <a:t>;</a:t>
            </a:r>
          </a:p>
          <a:p>
            <a:r>
              <a:rPr lang="ru-RU" sz="2800" b="1" dirty="0" smtClean="0"/>
              <a:t> </a:t>
            </a:r>
            <a:r>
              <a:rPr lang="ru-RU" sz="2800" b="1" dirty="0" err="1"/>
              <a:t>додержуватись</a:t>
            </a:r>
            <a:r>
              <a:rPr lang="ru-RU" sz="2800" b="1" dirty="0"/>
              <a:t> </a:t>
            </a:r>
            <a:r>
              <a:rPr lang="ru-RU" sz="2800" b="1" dirty="0" err="1"/>
              <a:t>вимог</a:t>
            </a:r>
            <a:r>
              <a:rPr lang="ru-RU" sz="2800" b="1" dirty="0"/>
              <a:t> </a:t>
            </a:r>
            <a:r>
              <a:rPr lang="ru-RU" sz="2800" b="1" dirty="0" err="1"/>
              <a:t>нормативних</a:t>
            </a:r>
            <a:r>
              <a:rPr lang="ru-RU" sz="2800" b="1" dirty="0"/>
              <a:t> </a:t>
            </a:r>
            <a:r>
              <a:rPr lang="ru-RU" sz="2800" b="1" dirty="0" err="1"/>
              <a:t>актів</a:t>
            </a:r>
            <a:r>
              <a:rPr lang="ru-RU" sz="2800" b="1" dirty="0"/>
              <a:t> про </a:t>
            </a:r>
            <a:r>
              <a:rPr lang="ru-RU" sz="2800" b="1" dirty="0" err="1"/>
              <a:t>охорону</a:t>
            </a:r>
            <a:r>
              <a:rPr lang="ru-RU" sz="2800" b="1" dirty="0"/>
              <a:t> </a:t>
            </a:r>
            <a:r>
              <a:rPr lang="ru-RU" sz="2800" b="1" dirty="0" err="1"/>
              <a:t>праці</a:t>
            </a:r>
            <a:r>
              <a:rPr lang="ru-RU" sz="2800" b="1" dirty="0"/>
              <a:t>;</a:t>
            </a:r>
          </a:p>
          <a:p>
            <a:r>
              <a:rPr lang="ru-RU" sz="2800" b="1" dirty="0" smtClean="0"/>
              <a:t> </a:t>
            </a:r>
            <a:r>
              <a:rPr lang="ru-RU" sz="2800" b="1" dirty="0" err="1"/>
              <a:t>дбайливо</a:t>
            </a:r>
            <a:r>
              <a:rPr lang="ru-RU" sz="2800" b="1" dirty="0"/>
              <a:t> </a:t>
            </a:r>
            <a:r>
              <a:rPr lang="ru-RU" sz="2800" b="1" dirty="0" err="1"/>
              <a:t>ставитись</a:t>
            </a:r>
            <a:r>
              <a:rPr lang="ru-RU" sz="2800" b="1" dirty="0"/>
              <a:t> до майна </a:t>
            </a:r>
            <a:r>
              <a:rPr lang="ru-RU" sz="2800" b="1" dirty="0" err="1"/>
              <a:t>власника</a:t>
            </a:r>
            <a:r>
              <a:rPr lang="ru-RU" sz="2800" b="1" dirty="0"/>
              <a:t>, з </a:t>
            </a:r>
            <a:r>
              <a:rPr lang="ru-RU" sz="2800" b="1" dirty="0" err="1"/>
              <a:t>яким</a:t>
            </a:r>
            <a:r>
              <a:rPr lang="ru-RU" sz="2800" b="1" dirty="0"/>
              <a:t> </a:t>
            </a:r>
            <a:r>
              <a:rPr lang="ru-RU" sz="2800" b="1" dirty="0" err="1"/>
              <a:t>укладено</a:t>
            </a:r>
            <a:r>
              <a:rPr lang="ru-RU" sz="2800" b="1" dirty="0"/>
              <a:t> </a:t>
            </a:r>
            <a:r>
              <a:rPr lang="ru-RU" sz="2800" b="1" dirty="0" err="1"/>
              <a:t>трудовий</a:t>
            </a:r>
            <a:r>
              <a:rPr lang="ru-RU" sz="2800" b="1" dirty="0"/>
              <a:t> </a:t>
            </a:r>
            <a:r>
              <a:rPr lang="ru-RU" sz="2800" b="1" dirty="0" err="1"/>
              <a:t>договір</a:t>
            </a:r>
            <a:r>
              <a:rPr lang="ru-RU" sz="2800" b="1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936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23528" y="764704"/>
            <a:ext cx="8668072" cy="5315421"/>
          </a:xfrm>
        </p:spPr>
        <p:txBody>
          <a:bodyPr>
            <a:noAutofit/>
          </a:bodyPr>
          <a:lstStyle/>
          <a:p>
            <a:pPr algn="just"/>
            <a:r>
              <a:rPr lang="ru-RU" sz="2800" b="1" i="1" dirty="0">
                <a:solidFill>
                  <a:srgbClr val="FF0000"/>
                </a:solidFill>
              </a:rPr>
              <a:t>Особливою </a:t>
            </a:r>
            <a:r>
              <a:rPr lang="ru-RU" sz="2800" b="1" i="1" dirty="0" err="1">
                <a:solidFill>
                  <a:srgbClr val="FF0000"/>
                </a:solidFill>
              </a:rPr>
              <a:t>рисою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dirty="0"/>
              <a:t>правового статусу </a:t>
            </a:r>
            <a:r>
              <a:rPr lang="ru-RU" sz="2800" b="1" dirty="0" err="1"/>
              <a:t>медичних</a:t>
            </a:r>
            <a:r>
              <a:rPr lang="ru-RU" sz="2800" b="1" dirty="0"/>
              <a:t> </a:t>
            </a:r>
            <a:r>
              <a:rPr lang="ru-RU" sz="2800" b="1" dirty="0" err="1"/>
              <a:t>працівників</a:t>
            </a:r>
            <a:r>
              <a:rPr lang="ru-RU" sz="2800" b="1" dirty="0"/>
              <a:t> в </a:t>
            </a:r>
            <a:r>
              <a:rPr lang="ru-RU" sz="2800" b="1" dirty="0" err="1"/>
              <a:t>сфері</a:t>
            </a:r>
            <a:r>
              <a:rPr lang="ru-RU" sz="2800" b="1" dirty="0"/>
              <a:t> </a:t>
            </a:r>
            <a:r>
              <a:rPr lang="ru-RU" sz="2800" b="1" dirty="0" err="1"/>
              <a:t>дисциплінарної</a:t>
            </a:r>
            <a:r>
              <a:rPr lang="ru-RU" sz="2800" b="1" dirty="0"/>
              <a:t> </a:t>
            </a:r>
            <a:r>
              <a:rPr lang="ru-RU" sz="2800" b="1" dirty="0" err="1" smtClean="0"/>
              <a:t>відповідальності</a:t>
            </a:r>
            <a:r>
              <a:rPr lang="ru-RU" sz="2800" b="1" dirty="0" smtClean="0"/>
              <a:t> </a:t>
            </a:r>
            <a:r>
              <a:rPr lang="ru-RU" sz="2800" b="1" dirty="0" err="1"/>
              <a:t>виступає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їх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подвійний</a:t>
            </a:r>
            <a:r>
              <a:rPr lang="ru-RU" sz="2800" b="1" i="1" dirty="0">
                <a:solidFill>
                  <a:srgbClr val="FF0000"/>
                </a:solidFill>
              </a:rPr>
              <a:t> статус</a:t>
            </a:r>
            <a:r>
              <a:rPr lang="ru-RU" sz="2800" b="1" dirty="0">
                <a:solidFill>
                  <a:srgbClr val="FF0000"/>
                </a:solidFill>
              </a:rPr>
              <a:t> – як </a:t>
            </a:r>
            <a:r>
              <a:rPr lang="ru-RU" sz="2800" b="1" i="1" dirty="0" err="1">
                <a:solidFill>
                  <a:srgbClr val="FF0000"/>
                </a:solidFill>
              </a:rPr>
              <a:t>працівників</a:t>
            </a:r>
            <a:r>
              <a:rPr lang="ru-RU" sz="2800" b="1" i="1" dirty="0">
                <a:solidFill>
                  <a:srgbClr val="FF0000"/>
                </a:solidFill>
              </a:rPr>
              <a:t> конкретного </a:t>
            </a:r>
            <a:r>
              <a:rPr lang="ru-RU" sz="2800" b="1" i="1" dirty="0" err="1">
                <a:solidFill>
                  <a:srgbClr val="FF0000"/>
                </a:solidFill>
              </a:rPr>
              <a:t>медичного</a:t>
            </a:r>
            <a:r>
              <a:rPr lang="ru-RU" sz="2800" b="1" i="1" dirty="0">
                <a:solidFill>
                  <a:srgbClr val="FF0000"/>
                </a:solidFill>
              </a:rPr>
              <a:t> закладу</a:t>
            </a:r>
            <a:r>
              <a:rPr lang="ru-RU" sz="2800" b="1" i="1" dirty="0"/>
              <a:t> </a:t>
            </a:r>
            <a:r>
              <a:rPr lang="ru-RU" sz="2800" b="1" dirty="0"/>
              <a:t>(</a:t>
            </a:r>
            <a:r>
              <a:rPr lang="ru-RU" sz="2800" b="1" dirty="0" err="1"/>
              <a:t>типові</a:t>
            </a:r>
            <a:r>
              <a:rPr lang="ru-RU" sz="2800" b="1" dirty="0"/>
              <a:t> </a:t>
            </a:r>
            <a:r>
              <a:rPr lang="ru-RU" sz="2800" b="1" dirty="0" err="1"/>
              <a:t>відносини</a:t>
            </a:r>
            <a:r>
              <a:rPr lang="ru-RU" sz="2800" b="1" dirty="0"/>
              <a:t> </a:t>
            </a:r>
            <a:r>
              <a:rPr lang="ru-RU" sz="2800" b="1" dirty="0" err="1"/>
              <a:t>працівника</a:t>
            </a:r>
            <a:r>
              <a:rPr lang="ru-RU" sz="2800" b="1" dirty="0"/>
              <a:t> і </a:t>
            </a:r>
            <a:r>
              <a:rPr lang="ru-RU" sz="2800" b="1" dirty="0" err="1"/>
              <a:t>роботодавця</a:t>
            </a:r>
            <a:r>
              <a:rPr lang="ru-RU" sz="2800" b="1" dirty="0"/>
              <a:t>), так і як </a:t>
            </a:r>
            <a:r>
              <a:rPr lang="ru-RU" sz="2800" b="1" i="1" dirty="0" err="1">
                <a:solidFill>
                  <a:srgbClr val="FF0000"/>
                </a:solidFill>
              </a:rPr>
              <a:t>медиків</a:t>
            </a:r>
            <a:r>
              <a:rPr lang="ru-RU" sz="2800" b="1" i="1" dirty="0">
                <a:solidFill>
                  <a:srgbClr val="FF0000"/>
                </a:solidFill>
              </a:rPr>
              <a:t> за </a:t>
            </a:r>
            <a:r>
              <a:rPr lang="ru-RU" sz="2800" b="1" i="1" dirty="0" err="1">
                <a:solidFill>
                  <a:srgbClr val="FF0000"/>
                </a:solidFill>
              </a:rPr>
              <a:t>кваліфікацією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dirty="0"/>
              <a:t>– осіб, </a:t>
            </a:r>
            <a:r>
              <a:rPr lang="ru-RU" sz="2800" b="1" dirty="0" err="1"/>
              <a:t>зобов’язаних</a:t>
            </a:r>
            <a:r>
              <a:rPr lang="ru-RU" sz="2800" b="1" dirty="0"/>
              <a:t> </a:t>
            </a:r>
            <a:r>
              <a:rPr lang="ru-RU" sz="2800" b="1" dirty="0" err="1"/>
              <a:t>надавати</a:t>
            </a:r>
            <a:r>
              <a:rPr lang="ru-RU" sz="2800" b="1" dirty="0"/>
              <a:t> </a:t>
            </a:r>
            <a:r>
              <a:rPr lang="ru-RU" sz="2800" b="1" dirty="0" err="1"/>
              <a:t>медичну</a:t>
            </a:r>
            <a:r>
              <a:rPr lang="ru-RU" sz="2800" b="1" dirty="0"/>
              <a:t> </a:t>
            </a:r>
            <a:r>
              <a:rPr lang="ru-RU" sz="2800" b="1" dirty="0" err="1"/>
              <a:t>допомогу</a:t>
            </a:r>
            <a:r>
              <a:rPr lang="ru-RU" sz="2800" b="1" dirty="0"/>
              <a:t> в будь-</a:t>
            </a:r>
            <a:r>
              <a:rPr lang="ru-RU" sz="2800" b="1" dirty="0" err="1"/>
              <a:t>який</a:t>
            </a:r>
            <a:r>
              <a:rPr lang="ru-RU" sz="2800" b="1" dirty="0"/>
              <a:t> час, в будь-</a:t>
            </a:r>
            <a:r>
              <a:rPr lang="ru-RU" sz="2800" b="1" dirty="0" err="1"/>
              <a:t>якому</a:t>
            </a:r>
            <a:r>
              <a:rPr lang="ru-RU" sz="2800" b="1" dirty="0"/>
              <a:t> </a:t>
            </a:r>
            <a:r>
              <a:rPr lang="ru-RU" sz="2800" b="1" dirty="0" err="1" smtClean="0"/>
              <a:t>місці</a:t>
            </a:r>
            <a:r>
              <a:rPr lang="ru-RU" sz="2800" b="1" dirty="0" smtClean="0"/>
              <a:t> - </a:t>
            </a:r>
            <a:r>
              <a:rPr lang="ru-RU" sz="2800" b="1" dirty="0" err="1" smtClean="0"/>
              <a:t>обов'язок</a:t>
            </a:r>
            <a:r>
              <a:rPr lang="ru-RU" sz="2800" b="1" dirty="0" smtClean="0"/>
              <a:t> </a:t>
            </a:r>
            <a:r>
              <a:rPr lang="ru-RU" sz="2800" b="1" dirty="0" err="1"/>
              <a:t>надання</a:t>
            </a:r>
            <a:r>
              <a:rPr lang="ru-RU" sz="2800" b="1" dirty="0"/>
              <a:t> </a:t>
            </a:r>
            <a:r>
              <a:rPr lang="ru-RU" sz="2800" b="1" dirty="0" err="1"/>
              <a:t>такої</a:t>
            </a:r>
            <a:r>
              <a:rPr lang="ru-RU" sz="2800" b="1" dirty="0"/>
              <a:t> </a:t>
            </a:r>
            <a:r>
              <a:rPr lang="ru-RU" sz="2800" b="1" dirty="0" err="1"/>
              <a:t>допомоги</a:t>
            </a:r>
            <a:r>
              <a:rPr lang="ru-RU" sz="2800" b="1" dirty="0"/>
              <a:t> для </a:t>
            </a:r>
            <a:r>
              <a:rPr lang="ru-RU" sz="2800" b="1" dirty="0" err="1"/>
              <a:t>медичних</a:t>
            </a:r>
            <a:r>
              <a:rPr lang="ru-RU" sz="2800" b="1" dirty="0"/>
              <a:t> </a:t>
            </a:r>
            <a:r>
              <a:rPr lang="ru-RU" sz="2800" b="1" dirty="0" err="1"/>
              <a:t>працівників</a:t>
            </a:r>
            <a:r>
              <a:rPr lang="ru-RU" sz="2800" b="1" dirty="0"/>
              <a:t> разом з </a:t>
            </a:r>
            <a:r>
              <a:rPr lang="ru-RU" sz="2800" b="1" dirty="0" err="1"/>
              <a:t>іншими</a:t>
            </a:r>
            <a:r>
              <a:rPr lang="ru-RU" sz="2800" b="1" dirty="0"/>
              <a:t> </a:t>
            </a:r>
            <a:r>
              <a:rPr lang="ru-RU" sz="2800" b="1" dirty="0" err="1"/>
              <a:t>їх</a:t>
            </a:r>
            <a:r>
              <a:rPr lang="ru-RU" sz="2800" b="1" dirty="0"/>
              <a:t> </a:t>
            </a:r>
            <a:r>
              <a:rPr lang="ru-RU" sz="2800" b="1" dirty="0" err="1"/>
              <a:t>обов'язками</a:t>
            </a:r>
            <a:r>
              <a:rPr lang="ru-RU" sz="2800" b="1" dirty="0"/>
              <a:t> </a:t>
            </a:r>
            <a:r>
              <a:rPr lang="ru-RU" sz="2800" b="1" dirty="0" err="1"/>
              <a:t>закріплено</a:t>
            </a:r>
            <a:r>
              <a:rPr lang="ru-RU" sz="2800" b="1" dirty="0"/>
              <a:t> у </a:t>
            </a:r>
            <a:r>
              <a:rPr lang="ru-RU" sz="2800" b="1" i="1" dirty="0">
                <a:solidFill>
                  <a:srgbClr val="FF0000"/>
                </a:solidFill>
              </a:rPr>
              <a:t>ст. 78 Основ.</a:t>
            </a:r>
          </a:p>
        </p:txBody>
      </p:sp>
    </p:spTree>
    <p:extLst>
      <p:ext uri="{BB962C8B-B14F-4D97-AF65-F5344CB8AC3E}">
        <p14:creationId xmlns:p14="http://schemas.microsoft.com/office/powerpoint/2010/main" val="384043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Основні правила накладення дисциплінарного стягнення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5184576"/>
          </a:xfrm>
        </p:spPr>
        <p:txBody>
          <a:bodyPr>
            <a:normAutofit lnSpcReduction="10000"/>
          </a:bodyPr>
          <a:lstStyle/>
          <a:p>
            <a:pPr marL="514350" indent="-514350" algn="just">
              <a:buAutoNum type="arabicParenR"/>
            </a:pPr>
            <a:r>
              <a:rPr lang="ru-RU" b="1" dirty="0" smtClean="0"/>
              <a:t>до </a:t>
            </a:r>
            <a:r>
              <a:rPr lang="ru-RU" b="1" dirty="0" err="1"/>
              <a:t>застосування</a:t>
            </a:r>
            <a:r>
              <a:rPr lang="ru-RU" b="1" dirty="0"/>
              <a:t> </a:t>
            </a:r>
            <a:r>
              <a:rPr lang="ru-RU" b="1" dirty="0" err="1"/>
              <a:t>дисциплінарного</a:t>
            </a:r>
            <a:r>
              <a:rPr lang="ru-RU" b="1" dirty="0"/>
              <a:t> </a:t>
            </a:r>
            <a:r>
              <a:rPr lang="ru-RU" b="1" dirty="0" err="1"/>
              <a:t>стягнення</a:t>
            </a:r>
            <a:r>
              <a:rPr lang="ru-RU" b="1" dirty="0"/>
              <a:t> </a:t>
            </a:r>
            <a:r>
              <a:rPr lang="ru-RU" b="1" dirty="0" err="1"/>
              <a:t>роботодавець</a:t>
            </a:r>
            <a:r>
              <a:rPr lang="ru-RU" b="1" dirty="0"/>
              <a:t> повинен </a:t>
            </a:r>
            <a:r>
              <a:rPr lang="ru-RU" b="1" dirty="0" err="1"/>
              <a:t>вимагати</a:t>
            </a:r>
            <a:r>
              <a:rPr lang="ru-RU" b="1" dirty="0"/>
              <a:t> від </a:t>
            </a:r>
            <a:r>
              <a:rPr lang="ru-RU" b="1" dirty="0" err="1"/>
              <a:t>працівника</a:t>
            </a:r>
            <a:r>
              <a:rPr lang="ru-RU" b="1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пояснення</a:t>
            </a:r>
            <a:r>
              <a:rPr lang="ru-RU" b="1" i="1" dirty="0">
                <a:solidFill>
                  <a:srgbClr val="FF0000"/>
                </a:solidFill>
              </a:rPr>
              <a:t> у </a:t>
            </a:r>
            <a:r>
              <a:rPr lang="ru-RU" b="1" i="1" dirty="0" err="1">
                <a:solidFill>
                  <a:srgbClr val="FF0000"/>
                </a:solidFill>
              </a:rPr>
              <a:t>письмовій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формі</a:t>
            </a:r>
            <a:r>
              <a:rPr lang="ru-RU" b="1" dirty="0" smtClean="0">
                <a:solidFill>
                  <a:srgbClr val="FF0000"/>
                </a:solidFill>
              </a:rPr>
              <a:t>;</a:t>
            </a:r>
          </a:p>
          <a:p>
            <a:pPr marL="514350" indent="-514350" algn="just">
              <a:buAutoNum type="arabicParenR"/>
            </a:pPr>
            <a:r>
              <a:rPr lang="ru-RU" b="1" dirty="0" err="1" smtClean="0"/>
              <a:t>відмова</a:t>
            </a:r>
            <a:r>
              <a:rPr lang="ru-RU" b="1" dirty="0" smtClean="0"/>
              <a:t> </a:t>
            </a:r>
            <a:r>
              <a:rPr lang="ru-RU" b="1" dirty="0" err="1"/>
              <a:t>працівника</a:t>
            </a:r>
            <a:r>
              <a:rPr lang="ru-RU" b="1" dirty="0"/>
              <a:t> </a:t>
            </a:r>
            <a:r>
              <a:rPr lang="ru-RU" b="1" dirty="0" err="1"/>
              <a:t>дати</a:t>
            </a:r>
            <a:r>
              <a:rPr lang="ru-RU" b="1" dirty="0"/>
              <a:t> </a:t>
            </a:r>
            <a:r>
              <a:rPr lang="ru-RU" b="1" dirty="0" err="1"/>
              <a:t>пояснення</a:t>
            </a:r>
            <a:r>
              <a:rPr lang="ru-RU" b="1" dirty="0"/>
              <a:t> </a:t>
            </a:r>
            <a:r>
              <a:rPr lang="ru-RU" b="1" i="1" dirty="0">
                <a:solidFill>
                  <a:srgbClr val="FF0000"/>
                </a:solidFill>
              </a:rPr>
              <a:t>не є </a:t>
            </a:r>
            <a:r>
              <a:rPr lang="ru-RU" b="1" i="1" dirty="0" err="1" smtClean="0">
                <a:solidFill>
                  <a:srgbClr val="FF0000"/>
                </a:solidFill>
              </a:rPr>
              <a:t>перешкодою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dirty="0"/>
              <a:t>для </a:t>
            </a:r>
            <a:r>
              <a:rPr lang="ru-RU" b="1" dirty="0" err="1"/>
              <a:t>застосування</a:t>
            </a:r>
            <a:r>
              <a:rPr lang="ru-RU" b="1" dirty="0"/>
              <a:t> </a:t>
            </a:r>
            <a:r>
              <a:rPr lang="ru-RU" b="1" dirty="0" err="1"/>
              <a:t>дисциплінарного</a:t>
            </a:r>
            <a:r>
              <a:rPr lang="ru-RU" b="1" dirty="0"/>
              <a:t> </a:t>
            </a:r>
            <a:r>
              <a:rPr lang="ru-RU" b="1" dirty="0" err="1" smtClean="0"/>
              <a:t>стягнення</a:t>
            </a:r>
            <a:r>
              <a:rPr lang="ru-RU" b="1" dirty="0" smtClean="0"/>
              <a:t>;</a:t>
            </a:r>
          </a:p>
          <a:p>
            <a:pPr marL="514350" indent="-514350" algn="just">
              <a:buAutoNum type="arabicParenR"/>
            </a:pPr>
            <a:r>
              <a:rPr lang="ru-RU" b="1" dirty="0" err="1" smtClean="0"/>
              <a:t>дисциплінарне</a:t>
            </a:r>
            <a:r>
              <a:rPr lang="ru-RU" b="1" dirty="0" smtClean="0"/>
              <a:t> </a:t>
            </a:r>
            <a:r>
              <a:rPr lang="ru-RU" b="1" dirty="0" err="1"/>
              <a:t>стягнення</a:t>
            </a:r>
            <a:r>
              <a:rPr lang="ru-RU" b="1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застосовується</a:t>
            </a:r>
            <a:r>
              <a:rPr lang="ru-RU" b="1" i="1" dirty="0">
                <a:solidFill>
                  <a:srgbClr val="FF0000"/>
                </a:solidFill>
              </a:rPr>
              <a:t> не </a:t>
            </a:r>
            <a:r>
              <a:rPr lang="ru-RU" b="1" i="1" dirty="0" err="1">
                <a:solidFill>
                  <a:srgbClr val="FF0000"/>
                </a:solidFill>
              </a:rPr>
              <a:t>пізніше</a:t>
            </a:r>
            <a:r>
              <a:rPr lang="ru-RU" b="1" i="1" dirty="0">
                <a:solidFill>
                  <a:srgbClr val="FF0000"/>
                </a:solidFill>
              </a:rPr>
              <a:t> одного </a:t>
            </a:r>
            <a:r>
              <a:rPr lang="ru-RU" b="1" i="1" dirty="0" err="1">
                <a:solidFill>
                  <a:srgbClr val="FF0000"/>
                </a:solidFill>
              </a:rPr>
              <a:t>місяця</a:t>
            </a:r>
            <a:r>
              <a:rPr lang="ru-RU" b="1" i="1" dirty="0">
                <a:solidFill>
                  <a:srgbClr val="FF0000"/>
                </a:solidFill>
              </a:rPr>
              <a:t> з дня </a:t>
            </a:r>
            <a:r>
              <a:rPr lang="ru-RU" b="1" i="1" dirty="0" err="1">
                <a:solidFill>
                  <a:srgbClr val="FF0000"/>
                </a:solidFill>
              </a:rPr>
              <a:t>виявлення</a:t>
            </a:r>
            <a:r>
              <a:rPr lang="ru-RU" b="1" i="1" dirty="0">
                <a:solidFill>
                  <a:srgbClr val="FF0000"/>
                </a:solidFill>
              </a:rPr>
              <a:t> порушення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/>
              <a:t>не </a:t>
            </a:r>
            <a:r>
              <a:rPr lang="ru-RU" b="1" dirty="0" err="1"/>
              <a:t>рахуючи</a:t>
            </a:r>
            <a:r>
              <a:rPr lang="ru-RU" b="1" dirty="0"/>
              <a:t> часу </a:t>
            </a:r>
            <a:r>
              <a:rPr lang="ru-RU" b="1" dirty="0" err="1"/>
              <a:t>звільнення</a:t>
            </a:r>
            <a:r>
              <a:rPr lang="ru-RU" b="1" dirty="0"/>
              <a:t> </a:t>
            </a:r>
            <a:r>
              <a:rPr lang="ru-RU" b="1" dirty="0" err="1"/>
              <a:t>працівника</a:t>
            </a:r>
            <a:r>
              <a:rPr lang="ru-RU" b="1" dirty="0"/>
              <a:t> від </a:t>
            </a:r>
            <a:r>
              <a:rPr lang="ru-RU" b="1" dirty="0" err="1"/>
              <a:t>роботи</a:t>
            </a:r>
            <a:r>
              <a:rPr lang="ru-RU" b="1" dirty="0"/>
              <a:t> у </a:t>
            </a:r>
            <a:r>
              <a:rPr lang="ru-RU" b="1" dirty="0" err="1"/>
              <a:t>зв’язку</a:t>
            </a:r>
            <a:r>
              <a:rPr lang="ru-RU" b="1" dirty="0"/>
              <a:t> з </a:t>
            </a:r>
            <a:r>
              <a:rPr lang="ru-RU" b="1" dirty="0" err="1"/>
              <a:t>тимчасовою</a:t>
            </a:r>
            <a:r>
              <a:rPr lang="ru-RU" b="1" dirty="0"/>
              <a:t> </a:t>
            </a:r>
            <a:r>
              <a:rPr lang="ru-RU" b="1" dirty="0" err="1"/>
              <a:t>непрацездатністю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перебування</a:t>
            </a:r>
            <a:r>
              <a:rPr lang="ru-RU" b="1" dirty="0"/>
              <a:t> </a:t>
            </a:r>
            <a:r>
              <a:rPr lang="ru-RU" b="1" dirty="0" err="1"/>
              <a:t>його</a:t>
            </a:r>
            <a:r>
              <a:rPr lang="ru-RU" b="1" dirty="0"/>
              <a:t> у </a:t>
            </a:r>
            <a:r>
              <a:rPr lang="ru-RU" b="1" dirty="0" err="1" smtClean="0"/>
              <a:t>відпустці</a:t>
            </a:r>
            <a:r>
              <a:rPr lang="ru-RU" b="1" dirty="0" smtClean="0"/>
              <a:t>;</a:t>
            </a:r>
          </a:p>
          <a:p>
            <a:pPr marL="514350" indent="-514350" algn="just">
              <a:buAutoNum type="arabicParenR"/>
            </a:pPr>
            <a:r>
              <a:rPr lang="ru-RU" b="1" dirty="0" err="1" smtClean="0"/>
              <a:t>дисциплінарне</a:t>
            </a:r>
            <a:r>
              <a:rPr lang="ru-RU" b="1" dirty="0" smtClean="0"/>
              <a:t> </a:t>
            </a:r>
            <a:r>
              <a:rPr lang="ru-RU" b="1" dirty="0" err="1"/>
              <a:t>стягнення</a:t>
            </a:r>
            <a:r>
              <a:rPr lang="ru-RU" b="1" dirty="0"/>
              <a:t> </a:t>
            </a:r>
            <a:r>
              <a:rPr lang="ru-RU" b="1" i="1" dirty="0">
                <a:solidFill>
                  <a:srgbClr val="FF0000"/>
                </a:solidFill>
              </a:rPr>
              <a:t>не </a:t>
            </a:r>
            <a:r>
              <a:rPr lang="ru-RU" b="1" i="1" dirty="0" err="1">
                <a:solidFill>
                  <a:srgbClr val="FF0000"/>
                </a:solidFill>
              </a:rPr>
              <a:t>може</a:t>
            </a:r>
            <a:r>
              <a:rPr lang="ru-RU" b="1" i="1" dirty="0">
                <a:solidFill>
                  <a:srgbClr val="FF0000"/>
                </a:solidFill>
              </a:rPr>
              <a:t> бути </a:t>
            </a:r>
            <a:r>
              <a:rPr lang="ru-RU" b="1" i="1" dirty="0" err="1">
                <a:solidFill>
                  <a:srgbClr val="FF0000"/>
                </a:solidFill>
              </a:rPr>
              <a:t>застосоване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пізніше</a:t>
            </a:r>
            <a:r>
              <a:rPr lang="ru-RU" b="1" i="1" dirty="0">
                <a:solidFill>
                  <a:srgbClr val="FF0000"/>
                </a:solidFill>
              </a:rPr>
              <a:t>, </a:t>
            </a:r>
            <a:r>
              <a:rPr lang="ru-RU" b="1" i="1" dirty="0" err="1">
                <a:solidFill>
                  <a:srgbClr val="FF0000"/>
                </a:solidFill>
              </a:rPr>
              <a:t>ніж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шість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місяців</a:t>
            </a:r>
            <a:r>
              <a:rPr lang="ru-RU" b="1" i="1" dirty="0">
                <a:solidFill>
                  <a:srgbClr val="FF0000"/>
                </a:solidFill>
              </a:rPr>
              <a:t> від дня </a:t>
            </a:r>
            <a:r>
              <a:rPr lang="ru-RU" b="1" i="1" dirty="0" err="1">
                <a:solidFill>
                  <a:srgbClr val="FF0000"/>
                </a:solidFill>
              </a:rPr>
              <a:t>вчинення</a:t>
            </a:r>
            <a:r>
              <a:rPr lang="ru-RU" b="1" i="1" dirty="0">
                <a:solidFill>
                  <a:srgbClr val="FF0000"/>
                </a:solidFill>
              </a:rPr>
              <a:t> порушення</a:t>
            </a:r>
            <a:r>
              <a:rPr lang="ru-RU" b="1" i="1" dirty="0" smtClean="0">
                <a:solidFill>
                  <a:srgbClr val="FF0000"/>
                </a:solidFill>
              </a:rPr>
              <a:t>;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12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00600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5) за </a:t>
            </a:r>
            <a:r>
              <a:rPr lang="ru-RU" b="1" dirty="0" err="1"/>
              <a:t>кожне</a:t>
            </a:r>
            <a:r>
              <a:rPr lang="ru-RU" b="1" dirty="0"/>
              <a:t> </a:t>
            </a:r>
            <a:r>
              <a:rPr lang="ru-RU" b="1" dirty="0" err="1"/>
              <a:t>дисциплінарне</a:t>
            </a:r>
            <a:r>
              <a:rPr lang="ru-RU" b="1" dirty="0"/>
              <a:t> порушення </a:t>
            </a:r>
            <a:r>
              <a:rPr lang="ru-RU" b="1" dirty="0" err="1"/>
              <a:t>може</a:t>
            </a:r>
            <a:r>
              <a:rPr lang="ru-RU" b="1" dirty="0"/>
              <a:t> бути </a:t>
            </a:r>
            <a:r>
              <a:rPr lang="ru-RU" b="1" dirty="0" err="1"/>
              <a:t>застосовано</a:t>
            </a:r>
            <a:r>
              <a:rPr lang="ru-RU" b="1" dirty="0"/>
              <a:t> </a:t>
            </a:r>
            <a:r>
              <a:rPr lang="ru-RU" b="1" dirty="0" err="1"/>
              <a:t>тільки</a:t>
            </a:r>
            <a:r>
              <a:rPr lang="ru-RU" b="1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одне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дисциплінарне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стягнення</a:t>
            </a:r>
            <a:r>
              <a:rPr lang="ru-RU" b="1" i="1" dirty="0">
                <a:solidFill>
                  <a:srgbClr val="FF0000"/>
                </a:solidFill>
              </a:rPr>
              <a:t>;</a:t>
            </a:r>
          </a:p>
          <a:p>
            <a:pPr algn="just"/>
            <a:r>
              <a:rPr lang="ru-RU" b="1" dirty="0"/>
              <a:t>6) при </a:t>
            </a:r>
            <a:r>
              <a:rPr lang="ru-RU" b="1" dirty="0" err="1"/>
              <a:t>обранні</a:t>
            </a:r>
            <a:r>
              <a:rPr lang="ru-RU" b="1" dirty="0"/>
              <a:t> виду </a:t>
            </a:r>
            <a:r>
              <a:rPr lang="ru-RU" b="1" dirty="0" err="1"/>
              <a:t>стягнення</a:t>
            </a:r>
            <a:r>
              <a:rPr lang="ru-RU" b="1" dirty="0"/>
              <a:t> </a:t>
            </a:r>
            <a:r>
              <a:rPr lang="ru-RU" b="1" dirty="0" err="1"/>
              <a:t>власник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уповноважений</a:t>
            </a:r>
            <a:r>
              <a:rPr lang="ru-RU" b="1" dirty="0"/>
              <a:t> ним орган повинен </a:t>
            </a:r>
            <a:r>
              <a:rPr lang="ru-RU" b="1" dirty="0" err="1"/>
              <a:t>враховувати</a:t>
            </a:r>
            <a:r>
              <a:rPr lang="ru-RU" b="1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ступінь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тяжкості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вчиненого</a:t>
            </a:r>
            <a:r>
              <a:rPr lang="ru-RU" b="1" i="1" dirty="0">
                <a:solidFill>
                  <a:srgbClr val="FF0000"/>
                </a:solidFill>
              </a:rPr>
              <a:t> проступку і </a:t>
            </a:r>
            <a:r>
              <a:rPr lang="ru-RU" b="1" i="1" dirty="0" err="1">
                <a:solidFill>
                  <a:srgbClr val="FF0000"/>
                </a:solidFill>
              </a:rPr>
              <a:t>заподіяну</a:t>
            </a:r>
            <a:r>
              <a:rPr lang="ru-RU" b="1" i="1" dirty="0">
                <a:solidFill>
                  <a:srgbClr val="FF0000"/>
                </a:solidFill>
              </a:rPr>
              <a:t> ним шкоду, </a:t>
            </a:r>
            <a:r>
              <a:rPr lang="ru-RU" b="1" i="1" dirty="0" err="1">
                <a:solidFill>
                  <a:srgbClr val="FF0000"/>
                </a:solidFill>
              </a:rPr>
              <a:t>обставини</a:t>
            </a:r>
            <a:r>
              <a:rPr lang="ru-RU" b="1" i="1" dirty="0">
                <a:solidFill>
                  <a:srgbClr val="FF0000"/>
                </a:solidFill>
              </a:rPr>
              <a:t>, за </a:t>
            </a:r>
            <a:r>
              <a:rPr lang="ru-RU" b="1" i="1" dirty="0" err="1">
                <a:solidFill>
                  <a:srgbClr val="FF0000"/>
                </a:solidFill>
              </a:rPr>
              <a:t>яких</a:t>
            </a:r>
            <a:r>
              <a:rPr lang="ru-RU" b="1" i="1" dirty="0">
                <a:solidFill>
                  <a:srgbClr val="FF0000"/>
                </a:solidFill>
              </a:rPr>
              <a:t> вчинено проступок, і </a:t>
            </a:r>
            <a:r>
              <a:rPr lang="ru-RU" b="1" i="1" dirty="0" err="1">
                <a:solidFill>
                  <a:srgbClr val="FF0000"/>
                </a:solidFill>
              </a:rPr>
              <a:t>попередню</a:t>
            </a:r>
            <a:r>
              <a:rPr lang="ru-RU" b="1" i="1" dirty="0">
                <a:solidFill>
                  <a:srgbClr val="FF0000"/>
                </a:solidFill>
              </a:rPr>
              <a:t> роботу </a:t>
            </a:r>
            <a:r>
              <a:rPr lang="ru-RU" b="1" i="1" dirty="0" err="1">
                <a:solidFill>
                  <a:srgbClr val="FF0000"/>
                </a:solidFill>
              </a:rPr>
              <a:t>працівника</a:t>
            </a:r>
            <a:r>
              <a:rPr lang="ru-RU" b="1" dirty="0"/>
              <a:t>;</a:t>
            </a:r>
          </a:p>
          <a:p>
            <a:pPr algn="just"/>
            <a:r>
              <a:rPr lang="ru-RU" b="1" dirty="0"/>
              <a:t>7) </a:t>
            </a:r>
            <a:r>
              <a:rPr lang="ru-RU" b="1" i="1" dirty="0">
                <a:solidFill>
                  <a:srgbClr val="FF0000"/>
                </a:solidFill>
              </a:rPr>
              <a:t>наказ (</a:t>
            </a:r>
            <a:r>
              <a:rPr lang="ru-RU" b="1" i="1" dirty="0" err="1">
                <a:solidFill>
                  <a:srgbClr val="FF0000"/>
                </a:solidFill>
              </a:rPr>
              <a:t>розпорядження</a:t>
            </a:r>
            <a:r>
              <a:rPr lang="ru-RU" b="1" i="1" dirty="0">
                <a:solidFill>
                  <a:srgbClr val="FF0000"/>
                </a:solidFill>
              </a:rPr>
              <a:t>) </a:t>
            </a:r>
            <a:r>
              <a:rPr lang="ru-RU" b="1" dirty="0" err="1"/>
              <a:t>роботодавця</a:t>
            </a:r>
            <a:r>
              <a:rPr lang="ru-RU" b="1" dirty="0"/>
              <a:t> про </a:t>
            </a:r>
            <a:r>
              <a:rPr lang="ru-RU" b="1" dirty="0" err="1"/>
              <a:t>застосування</a:t>
            </a:r>
            <a:r>
              <a:rPr lang="ru-RU" b="1" dirty="0"/>
              <a:t> </a:t>
            </a:r>
            <a:r>
              <a:rPr lang="ru-RU" b="1" dirty="0" err="1"/>
              <a:t>дисциплінарного</a:t>
            </a:r>
            <a:r>
              <a:rPr lang="ru-RU" b="1" dirty="0"/>
              <a:t> </a:t>
            </a:r>
            <a:r>
              <a:rPr lang="ru-RU" b="1" dirty="0" err="1"/>
              <a:t>стягнення</a:t>
            </a:r>
            <a:r>
              <a:rPr lang="ru-RU" b="1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оголошується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працівникові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під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розписку</a:t>
            </a:r>
            <a:r>
              <a:rPr lang="ru-RU" b="1" dirty="0">
                <a:solidFill>
                  <a:srgbClr val="FF0000"/>
                </a:solidFill>
              </a:rPr>
              <a:t>;</a:t>
            </a:r>
          </a:p>
          <a:p>
            <a:pPr algn="just"/>
            <a:r>
              <a:rPr lang="ru-RU" b="1" dirty="0"/>
              <a:t>8) </a:t>
            </a:r>
            <a:r>
              <a:rPr lang="ru-RU" b="1" dirty="0" err="1"/>
              <a:t>дисциплінарне</a:t>
            </a:r>
            <a:r>
              <a:rPr lang="ru-RU" b="1" dirty="0"/>
              <a:t> </a:t>
            </a:r>
            <a:r>
              <a:rPr lang="ru-RU" b="1" dirty="0" err="1"/>
              <a:t>стягнення</a:t>
            </a:r>
            <a:r>
              <a:rPr lang="ru-RU" b="1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може</a:t>
            </a:r>
            <a:r>
              <a:rPr lang="ru-RU" b="1" i="1" dirty="0">
                <a:solidFill>
                  <a:srgbClr val="FF0000"/>
                </a:solidFill>
              </a:rPr>
              <a:t> бути </a:t>
            </a:r>
            <a:r>
              <a:rPr lang="ru-RU" b="1" i="1" dirty="0" err="1">
                <a:solidFill>
                  <a:srgbClr val="FF0000"/>
                </a:solidFill>
              </a:rPr>
              <a:t>оскаржене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працівником</a:t>
            </a:r>
            <a:r>
              <a:rPr lang="ru-RU" b="1" i="1" dirty="0">
                <a:solidFill>
                  <a:srgbClr val="FF0000"/>
                </a:solidFill>
              </a:rPr>
              <a:t>, в тому </a:t>
            </a:r>
            <a:r>
              <a:rPr lang="ru-RU" b="1" i="1" dirty="0" err="1">
                <a:solidFill>
                  <a:srgbClr val="FF0000"/>
                </a:solidFill>
              </a:rPr>
              <a:t>числі</a:t>
            </a:r>
            <a:r>
              <a:rPr lang="ru-RU" b="1" i="1" dirty="0">
                <a:solidFill>
                  <a:srgbClr val="FF0000"/>
                </a:solidFill>
              </a:rPr>
              <a:t> до суду.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4014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озорість">
  <a:themeElements>
    <a:clrScheme name="Прозорі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ична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розорі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1354</TotalTime>
  <Words>3708</Words>
  <Application>Microsoft Office PowerPoint</Application>
  <PresentationFormat>Экран (4:3)</PresentationFormat>
  <Paragraphs>293</Paragraphs>
  <Slides>58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Прозорість</vt:lpstr>
      <vt:lpstr>Тема 4. Правопорушення та юридична відповідальність у медичній і фармацевтичній сферах</vt:lpstr>
      <vt:lpstr>План лекції:</vt:lpstr>
      <vt:lpstr>1. Загальні засади юридичної відповідальності суб'єктів медичних правовідносин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Склад кримінального правопорушення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З об'єктивної сторони ненадання допомоги хворому може полягати у наступному: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Умови правомірності стану крайньої необхідності при медичному втручанні:</vt:lpstr>
      <vt:lpstr>Діяння пов’язане з ризиком (ст.42 КК України) </vt:lpstr>
      <vt:lpstr>Умови правомірності діяння пов’язаного з ризиком у сфері медичній діяльності: </vt:lpstr>
      <vt:lpstr>Презентация PowerPoint</vt:lpstr>
      <vt:lpstr>Презентация PowerPoint</vt:lpstr>
      <vt:lpstr>Адміністративне правопорушення</vt:lpstr>
      <vt:lpstr>Презентация PowerPoint</vt:lpstr>
      <vt:lpstr>Основні склади адміністративних правопорушень у сфері медичної діяльності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Шкода завдана внаслідок медичного втручання може бути: </vt:lpstr>
      <vt:lpstr>Презентация PowerPoint</vt:lpstr>
      <vt:lpstr>Згідно ч.2 ст.23 ЦК України моральна шкода полягає у: </vt:lpstr>
      <vt:lpstr>Відшкодування моральної шкоди, завданої каліцтвом, іншим ушкодженням здоров'я, або смертю фізичної особи (ст. 1168 ЦК України) </vt:lpstr>
      <vt:lpstr>Презентация PowerPoint</vt:lpstr>
      <vt:lpstr>Презентация PowerPoint</vt:lpstr>
      <vt:lpstr>Презентация PowerPoint</vt:lpstr>
      <vt:lpstr>Основні правила накладення дисциплінарного стягнення</vt:lpstr>
      <vt:lpstr>Презентация PowerPoint</vt:lpstr>
    </vt:vector>
  </TitlesOfParts>
  <Company>ME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імені М.І. Пирогова</dc:title>
  <dc:creator>Admin</dc:creator>
  <cp:lastModifiedBy>Пользователь Windows</cp:lastModifiedBy>
  <cp:revision>139</cp:revision>
  <dcterms:created xsi:type="dcterms:W3CDTF">2017-12-11T19:40:55Z</dcterms:created>
  <dcterms:modified xsi:type="dcterms:W3CDTF">2024-02-13T20:17:20Z</dcterms:modified>
</cp:coreProperties>
</file>