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2" r:id="rId3"/>
    <p:sldId id="265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6" r:id="rId12"/>
  </p:sldIdLst>
  <p:sldSz cx="9144000" cy="6858000" type="screen4x3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02" autoAdjust="0"/>
  </p:normalViewPr>
  <p:slideViewPr>
    <p:cSldViewPr>
      <p:cViewPr>
        <p:scale>
          <a:sx n="61" d="100"/>
          <a:sy n="61" d="100"/>
        </p:scale>
        <p:origin x="-140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5517232"/>
            <a:ext cx="5508104" cy="110202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2885" y="188640"/>
            <a:ext cx="5455380" cy="252028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Тема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Правове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регулювання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окремих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видів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медичної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і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фармацевтичної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</a:rPr>
              <a:t>діяльності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38397"/>
            <a:ext cx="6732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Доповідач: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Валах Вікторія Володимирівна,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адвокат з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права, заступник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Голови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Комітету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фармацевтичного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та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біоетики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НААУ, член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Європейської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асоціації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EAHL)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кандидат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юридичних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наук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доцент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Одеського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149293"/>
            <a:ext cx="2320320" cy="3708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lc="http://schemas.openxmlformats.org/drawingml/2006/lockedCanvas" xmlns:a16="http://schemas.microsoft.com/office/drawing/2014/main" xmlns="" id="{75F34DAB-C2FA-0E82-A9D8-E00294AFF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92885" cy="19519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0"/>
            <a:ext cx="2267744" cy="218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 ЛЕКЦІЇ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/>
              <a:t> </a:t>
            </a:r>
            <a:r>
              <a:rPr lang="ru-RU" b="1" dirty="0" err="1"/>
              <a:t>Правове</a:t>
            </a:r>
            <a:r>
              <a:rPr lang="ru-RU" b="1" dirty="0"/>
              <a:t> </a:t>
            </a:r>
            <a:r>
              <a:rPr lang="ru-RU" b="1" dirty="0" err="1"/>
              <a:t>регулювання</a:t>
            </a:r>
            <a:r>
              <a:rPr lang="ru-RU" b="1" dirty="0"/>
              <a:t> </a:t>
            </a:r>
            <a:r>
              <a:rPr lang="ru-RU" b="1" dirty="0" err="1"/>
              <a:t>сімейної</a:t>
            </a:r>
            <a:r>
              <a:rPr lang="ru-RU" b="1" dirty="0"/>
              <a:t> </a:t>
            </a:r>
            <a:r>
              <a:rPr lang="ru-RU" b="1" dirty="0" err="1"/>
              <a:t>медицини</a:t>
            </a:r>
            <a:r>
              <a:rPr lang="ru-RU" b="1" dirty="0"/>
              <a:t> в </a:t>
            </a:r>
            <a:r>
              <a:rPr lang="ru-RU" b="1" dirty="0" err="1"/>
              <a:t>Україні</a:t>
            </a:r>
            <a:r>
              <a:rPr lang="ru-RU" b="1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Правове</a:t>
            </a:r>
            <a:r>
              <a:rPr lang="ru-RU" b="1" dirty="0" smtClean="0"/>
              <a:t> </a:t>
            </a:r>
            <a:r>
              <a:rPr lang="ru-RU" b="1" dirty="0" err="1"/>
              <a:t>забезпечення</a:t>
            </a:r>
            <a:r>
              <a:rPr lang="ru-RU" b="1" dirty="0"/>
              <a:t> </a:t>
            </a:r>
            <a:r>
              <a:rPr lang="ru-RU" b="1" dirty="0" err="1"/>
              <a:t>профілактики</a:t>
            </a:r>
            <a:r>
              <a:rPr lang="ru-RU" b="1" dirty="0"/>
              <a:t> та </a:t>
            </a:r>
            <a:r>
              <a:rPr lang="ru-RU" b="1" dirty="0" err="1"/>
              <a:t>лікування</a:t>
            </a:r>
            <a:r>
              <a:rPr lang="ru-RU" b="1" dirty="0"/>
              <a:t> </a:t>
            </a:r>
            <a:r>
              <a:rPr lang="ru-RU" b="1" dirty="0" err="1"/>
              <a:t>інфекційних</a:t>
            </a:r>
            <a:r>
              <a:rPr lang="ru-RU" b="1" dirty="0"/>
              <a:t> хвороб в </a:t>
            </a:r>
            <a:r>
              <a:rPr lang="ru-RU" b="1" dirty="0" err="1"/>
              <a:t>Україні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Правове</a:t>
            </a:r>
            <a:r>
              <a:rPr lang="ru-RU" b="1" dirty="0" smtClean="0"/>
              <a:t> </a:t>
            </a:r>
            <a:r>
              <a:rPr lang="ru-RU" b="1" dirty="0" err="1"/>
              <a:t>забезпечення</a:t>
            </a:r>
            <a:r>
              <a:rPr lang="ru-RU" b="1" dirty="0"/>
              <a:t> </a:t>
            </a:r>
            <a:r>
              <a:rPr lang="ru-RU" b="1" dirty="0" err="1"/>
              <a:t>санітарного</a:t>
            </a:r>
            <a:r>
              <a:rPr lang="ru-RU" b="1" dirty="0"/>
              <a:t> та </a:t>
            </a:r>
            <a:r>
              <a:rPr lang="ru-RU" b="1" dirty="0" err="1"/>
              <a:t>епідеміологічного</a:t>
            </a:r>
            <a:r>
              <a:rPr lang="ru-RU" b="1" dirty="0"/>
              <a:t> </a:t>
            </a:r>
            <a:r>
              <a:rPr lang="ru-RU" b="1" dirty="0" err="1"/>
              <a:t>благополуччя</a:t>
            </a:r>
            <a:r>
              <a:rPr lang="ru-RU" b="1" dirty="0"/>
              <a:t> в </a:t>
            </a:r>
            <a:r>
              <a:rPr lang="ru-RU" b="1" dirty="0" err="1"/>
              <a:t>Україні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Поняття</a:t>
            </a:r>
            <a:r>
              <a:rPr lang="ru-RU" b="1" dirty="0" smtClean="0"/>
              <a:t> </a:t>
            </a:r>
            <a:r>
              <a:rPr lang="ru-RU" b="1" dirty="0"/>
              <a:t>та </a:t>
            </a:r>
            <a:r>
              <a:rPr lang="ru-RU" b="1" dirty="0" err="1"/>
              <a:t>види</a:t>
            </a:r>
            <a:r>
              <a:rPr lang="ru-RU" b="1" dirty="0"/>
              <a:t> донорства за </a:t>
            </a:r>
            <a:r>
              <a:rPr lang="ru-RU" b="1" dirty="0" err="1"/>
              <a:t>законодавством</a:t>
            </a:r>
            <a:r>
              <a:rPr lang="ru-RU" b="1" dirty="0"/>
              <a:t> </a:t>
            </a:r>
            <a:r>
              <a:rPr lang="ru-RU" b="1" dirty="0" err="1"/>
              <a:t>України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Загальна</a:t>
            </a:r>
            <a:r>
              <a:rPr lang="ru-RU" b="1" dirty="0" smtClean="0"/>
              <a:t> </a:t>
            </a:r>
            <a:r>
              <a:rPr lang="ru-RU" b="1" dirty="0"/>
              <a:t>характеристика та </a:t>
            </a:r>
            <a:r>
              <a:rPr lang="ru-RU" b="1" dirty="0" err="1"/>
              <a:t>правове</a:t>
            </a:r>
            <a:r>
              <a:rPr lang="ru-RU" b="1" dirty="0"/>
              <a:t> </a:t>
            </a:r>
            <a:r>
              <a:rPr lang="ru-RU" b="1" dirty="0" err="1"/>
              <a:t>регулювання</a:t>
            </a:r>
            <a:r>
              <a:rPr lang="ru-RU" b="1" dirty="0"/>
              <a:t> </a:t>
            </a:r>
            <a:r>
              <a:rPr lang="ru-RU" b="1" dirty="0" err="1"/>
              <a:t>паліативної</a:t>
            </a:r>
            <a:r>
              <a:rPr lang="ru-RU" b="1" dirty="0"/>
              <a:t> </a:t>
            </a:r>
            <a:r>
              <a:rPr lang="ru-RU" b="1" dirty="0" err="1"/>
              <a:t>медичної</a:t>
            </a:r>
            <a:r>
              <a:rPr lang="ru-RU" b="1" dirty="0"/>
              <a:t> </a:t>
            </a:r>
            <a:r>
              <a:rPr lang="ru-RU" b="1" dirty="0" err="1"/>
              <a:t>допомоги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Правове</a:t>
            </a:r>
            <a:r>
              <a:rPr lang="ru-RU" b="1" dirty="0" smtClean="0"/>
              <a:t> </a:t>
            </a:r>
            <a:r>
              <a:rPr lang="ru-RU" b="1" dirty="0" err="1"/>
              <a:t>регулювання</a:t>
            </a:r>
            <a:r>
              <a:rPr lang="ru-RU" b="1" dirty="0"/>
              <a:t> </a:t>
            </a:r>
            <a:r>
              <a:rPr lang="ru-RU" b="1" dirty="0" err="1"/>
              <a:t>здійснення</a:t>
            </a:r>
            <a:r>
              <a:rPr lang="ru-RU" b="1" dirty="0"/>
              <a:t> </a:t>
            </a:r>
            <a:r>
              <a:rPr lang="ru-RU" b="1" dirty="0" err="1"/>
              <a:t>медичної</a:t>
            </a:r>
            <a:r>
              <a:rPr lang="ru-RU" b="1" dirty="0"/>
              <a:t> </a:t>
            </a:r>
            <a:r>
              <a:rPr lang="ru-RU" b="1" dirty="0" err="1"/>
              <a:t>реабілітації</a:t>
            </a:r>
            <a:r>
              <a:rPr lang="ru-RU" b="1" dirty="0"/>
              <a:t> в </a:t>
            </a:r>
            <a:r>
              <a:rPr lang="ru-RU" b="1" dirty="0" err="1"/>
              <a:t>Україні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Загальна</a:t>
            </a:r>
            <a:r>
              <a:rPr lang="ru-RU" b="1" dirty="0" smtClean="0"/>
              <a:t> </a:t>
            </a:r>
            <a:r>
              <a:rPr lang="ru-RU" b="1" dirty="0"/>
              <a:t>характеристика </a:t>
            </a:r>
            <a:r>
              <a:rPr lang="ru-RU" b="1" dirty="0" err="1"/>
              <a:t>надання</a:t>
            </a:r>
            <a:r>
              <a:rPr lang="ru-RU" b="1" dirty="0"/>
              <a:t> </a:t>
            </a:r>
            <a:r>
              <a:rPr lang="ru-RU" b="1" dirty="0" err="1"/>
              <a:t>медичної</a:t>
            </a:r>
            <a:r>
              <a:rPr lang="ru-RU" b="1" dirty="0"/>
              <a:t> </a:t>
            </a:r>
            <a:r>
              <a:rPr lang="ru-RU" b="1" dirty="0" err="1"/>
              <a:t>допомоги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застосуванням</a:t>
            </a:r>
            <a:r>
              <a:rPr lang="ru-RU" b="1" dirty="0"/>
              <a:t> </a:t>
            </a:r>
            <a:r>
              <a:rPr lang="ru-RU" b="1" dirty="0" err="1"/>
              <a:t>телемедицини</a:t>
            </a:r>
            <a:r>
              <a:rPr lang="ru-RU" b="1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Правові</a:t>
            </a:r>
            <a:r>
              <a:rPr lang="ru-RU" b="1" dirty="0" smtClean="0"/>
              <a:t> </a:t>
            </a:r>
            <a:r>
              <a:rPr lang="ru-RU" b="1" dirty="0"/>
              <a:t>засади </a:t>
            </a:r>
            <a:r>
              <a:rPr lang="ru-RU" b="1" dirty="0" err="1"/>
              <a:t>функціонування</a:t>
            </a:r>
            <a:r>
              <a:rPr lang="ru-RU" b="1" dirty="0"/>
              <a:t> </a:t>
            </a:r>
            <a:r>
              <a:rPr lang="ru-RU" b="1" dirty="0" err="1"/>
              <a:t>хоспісів</a:t>
            </a:r>
            <a:r>
              <a:rPr lang="ru-RU" b="1" dirty="0"/>
              <a:t> в </a:t>
            </a:r>
            <a:r>
              <a:rPr lang="ru-RU" b="1" dirty="0" err="1"/>
              <a:t>Україні</a:t>
            </a:r>
            <a:r>
              <a:rPr lang="ru-RU" b="1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Питання </a:t>
            </a:r>
            <a:r>
              <a:rPr lang="uk-UA" b="1" dirty="0" smtClean="0"/>
              <a:t>для самостійного опрацювання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ПРАВОВЕ РЕГУЛЮВАННЯ СІМЕЙНОЇ МЕДИЦИНИ</a:t>
            </a:r>
            <a:br>
              <a:rPr lang="ru-RU" sz="3200" b="1" dirty="0" smtClean="0"/>
            </a:br>
            <a:r>
              <a:rPr lang="ru-RU" sz="3200" b="1" dirty="0" smtClean="0"/>
              <a:t>(</a:t>
            </a:r>
            <a:r>
              <a:rPr lang="ru-RU" sz="3200" b="1" dirty="0" err="1" smtClean="0"/>
              <a:t>стаття</a:t>
            </a:r>
            <a:r>
              <a:rPr lang="ru-RU" sz="3200" b="1" dirty="0" smtClean="0"/>
              <a:t> 35-1 Основ)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Первинна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медична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допомога</a:t>
            </a:r>
            <a:r>
              <a:rPr lang="ru-RU" sz="2400" dirty="0">
                <a:solidFill>
                  <a:schemeClr val="tx1"/>
                </a:solidFill>
              </a:rPr>
              <a:t> - </a:t>
            </a:r>
            <a:r>
              <a:rPr lang="ru-RU" sz="2400" dirty="0" err="1">
                <a:solidFill>
                  <a:schemeClr val="tx1"/>
                </a:solidFill>
              </a:rPr>
              <a:t>це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медична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допомога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передбачає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надання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консультації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проведення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діагностики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лікування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найбільш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поширених</a:t>
            </a:r>
            <a:r>
              <a:rPr lang="ru-RU" sz="2400" dirty="0">
                <a:solidFill>
                  <a:schemeClr val="tx1"/>
                </a:solidFill>
              </a:rPr>
              <a:t> хвороб, травм, </a:t>
            </a:r>
            <a:r>
              <a:rPr lang="ru-RU" sz="2400" dirty="0" err="1">
                <a:solidFill>
                  <a:schemeClr val="tx1"/>
                </a:solidFill>
              </a:rPr>
              <a:t>отруєнь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патологічних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фізіологічних</a:t>
            </a:r>
            <a:r>
              <a:rPr lang="ru-RU" sz="2400" dirty="0">
                <a:solidFill>
                  <a:schemeClr val="tx1"/>
                </a:solidFill>
              </a:rPr>
              <a:t> (</a:t>
            </a:r>
            <a:r>
              <a:rPr lang="ru-RU" sz="2400" dirty="0" err="1">
                <a:solidFill>
                  <a:schemeClr val="tx1"/>
                </a:solidFill>
              </a:rPr>
              <a:t>під</a:t>
            </a:r>
            <a:r>
              <a:rPr lang="ru-RU" sz="2400" dirty="0">
                <a:solidFill>
                  <a:schemeClr val="tx1"/>
                </a:solidFill>
              </a:rPr>
              <a:t> час </a:t>
            </a:r>
            <a:r>
              <a:rPr lang="ru-RU" sz="2400" dirty="0" err="1">
                <a:solidFill>
                  <a:schemeClr val="tx1"/>
                </a:solidFill>
              </a:rPr>
              <a:t>вагітності</a:t>
            </a:r>
            <a:r>
              <a:rPr lang="ru-RU" sz="2400" dirty="0">
                <a:solidFill>
                  <a:schemeClr val="tx1"/>
                </a:solidFill>
              </a:rPr>
              <a:t>) </a:t>
            </a:r>
            <a:r>
              <a:rPr lang="ru-RU" sz="2400" dirty="0" err="1">
                <a:solidFill>
                  <a:schemeClr val="tx1"/>
                </a:solidFill>
              </a:rPr>
              <a:t>станів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здійснення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профілактичних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заходів</a:t>
            </a:r>
            <a:r>
              <a:rPr lang="ru-RU" sz="2400" dirty="0">
                <a:solidFill>
                  <a:schemeClr val="tx1"/>
                </a:solidFill>
              </a:rPr>
              <a:t>; </a:t>
            </a:r>
            <a:r>
              <a:rPr lang="ru-RU" sz="2400" dirty="0" err="1">
                <a:solidFill>
                  <a:schemeClr val="tx1"/>
                </a:solidFill>
              </a:rPr>
              <a:t>направлення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відповідно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медичних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показань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пацієнта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не </a:t>
            </a:r>
            <a:r>
              <a:rPr lang="ru-RU" sz="2400" dirty="0" err="1">
                <a:solidFill>
                  <a:schemeClr val="tx1"/>
                </a:solidFill>
              </a:rPr>
              <a:t>потребує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екстреної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медичної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допомоги</a:t>
            </a:r>
            <a:r>
              <a:rPr lang="ru-RU" sz="2400" dirty="0">
                <a:solidFill>
                  <a:schemeClr val="tx1"/>
                </a:solidFill>
              </a:rPr>
              <a:t>, для </a:t>
            </a:r>
            <a:r>
              <a:rPr lang="ru-RU" sz="2400" dirty="0" err="1">
                <a:solidFill>
                  <a:schemeClr val="tx1"/>
                </a:solidFill>
              </a:rPr>
              <a:t>надання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спеціалізованої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медичної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допомоги</a:t>
            </a:r>
            <a:r>
              <a:rPr lang="ru-RU" sz="2400" dirty="0">
                <a:solidFill>
                  <a:schemeClr val="tx1"/>
                </a:solidFill>
              </a:rPr>
              <a:t>; </a:t>
            </a:r>
            <a:r>
              <a:rPr lang="ru-RU" sz="2400" dirty="0" err="1">
                <a:solidFill>
                  <a:schemeClr val="tx1"/>
                </a:solidFill>
              </a:rPr>
              <a:t>надання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невідкладної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медичної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допомоги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разі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розладу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фізичного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психічного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здоров’я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пацієнта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не </a:t>
            </a:r>
            <a:r>
              <a:rPr lang="ru-RU" sz="2400" dirty="0" err="1">
                <a:solidFill>
                  <a:schemeClr val="tx1"/>
                </a:solidFill>
              </a:rPr>
              <a:t>потребує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екстреної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спеціалізованої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медичної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допомоги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Первинну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медичну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допомогу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надають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загальної</a:t>
            </a:r>
            <a:r>
              <a:rPr lang="ru-RU" sz="2400" dirty="0">
                <a:solidFill>
                  <a:schemeClr val="tx1"/>
                </a:solidFill>
              </a:rPr>
              <a:t> практики - </a:t>
            </a:r>
            <a:r>
              <a:rPr lang="ru-RU" sz="2400" dirty="0" err="1">
                <a:solidFill>
                  <a:schemeClr val="tx1"/>
                </a:solidFill>
              </a:rPr>
              <a:t>сімейні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лікарі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лікарі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інших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спеціальностей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визначених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центральним</a:t>
            </a:r>
            <a:r>
              <a:rPr lang="ru-RU" sz="2400" dirty="0">
                <a:solidFill>
                  <a:schemeClr val="tx1"/>
                </a:solidFill>
              </a:rPr>
              <a:t> органом </a:t>
            </a:r>
            <a:r>
              <a:rPr lang="ru-RU" sz="2400" dirty="0" err="1">
                <a:solidFill>
                  <a:schemeClr val="tx1"/>
                </a:solidFill>
              </a:rPr>
              <a:t>виконавчої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влади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забезпечує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формування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державної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політики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сфері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охорони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здоров’я</a:t>
            </a:r>
            <a:r>
              <a:rPr lang="ru-RU" sz="2400" dirty="0">
                <a:solidFill>
                  <a:schemeClr val="tx1"/>
                </a:solidFill>
              </a:rPr>
              <a:t>, та </a:t>
            </a:r>
            <a:r>
              <a:rPr lang="ru-RU" sz="2400" dirty="0" err="1">
                <a:solidFill>
                  <a:schemeClr val="tx1"/>
                </a:solidFill>
              </a:rPr>
              <a:t>інші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медичні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працівники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працюють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їх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керівництвом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7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845895"/>
          </a:xfrm>
        </p:spPr>
        <p:txBody>
          <a:bodyPr>
            <a:noAutofit/>
          </a:bodyPr>
          <a:lstStyle/>
          <a:p>
            <a:r>
              <a:rPr lang="ru-RU" sz="2800" b="1" dirty="0" err="1"/>
              <a:t>Правове</a:t>
            </a:r>
            <a:r>
              <a:rPr lang="ru-RU" sz="2800" b="1" dirty="0"/>
              <a:t> </a:t>
            </a:r>
            <a:r>
              <a:rPr lang="ru-RU" sz="2800" b="1" dirty="0" err="1"/>
              <a:t>забезпечення</a:t>
            </a:r>
            <a:r>
              <a:rPr lang="ru-RU" sz="2800" b="1" dirty="0"/>
              <a:t> </a:t>
            </a:r>
            <a:r>
              <a:rPr lang="ru-RU" sz="2800" b="1" dirty="0" err="1"/>
              <a:t>профілактики</a:t>
            </a:r>
            <a:r>
              <a:rPr lang="ru-RU" sz="2800" b="1" dirty="0"/>
              <a:t> та </a:t>
            </a:r>
            <a:r>
              <a:rPr lang="ru-RU" sz="2800" b="1" dirty="0" err="1"/>
              <a:t>лікування</a:t>
            </a:r>
            <a:r>
              <a:rPr lang="ru-RU" sz="2800" b="1" dirty="0"/>
              <a:t> </a:t>
            </a:r>
            <a:r>
              <a:rPr lang="ru-RU" sz="2800" b="1" dirty="0" err="1"/>
              <a:t>інфекційних</a:t>
            </a:r>
            <a:r>
              <a:rPr lang="ru-RU" sz="2800" b="1" dirty="0"/>
              <a:t> </a:t>
            </a:r>
            <a:r>
              <a:rPr lang="ru-RU" sz="2800" b="1" dirty="0" smtClean="0"/>
              <a:t>хвороб </a:t>
            </a:r>
            <a:endParaRPr lang="ru-RU" sz="28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616624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 </a:t>
            </a:r>
            <a:r>
              <a:rPr lang="ru-RU" dirty="0"/>
              <a:t>ЗУ «Про </a:t>
            </a:r>
            <a:r>
              <a:rPr lang="ru-RU" dirty="0" err="1"/>
              <a:t>захист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хвороб</a:t>
            </a:r>
            <a:r>
              <a:rPr lang="ru-RU" dirty="0" smtClean="0"/>
              <a:t>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ЗУ </a:t>
            </a:r>
            <a:r>
              <a:rPr lang="ru-RU" dirty="0"/>
              <a:t>«Про систему </a:t>
            </a:r>
            <a:r>
              <a:rPr lang="ru-RU" dirty="0" err="1"/>
              <a:t>громадського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 smtClean="0"/>
              <a:t>»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Постанова </a:t>
            </a:r>
            <a:r>
              <a:rPr lang="ru-RU" dirty="0"/>
              <a:t>КМУ «Про </a:t>
            </a:r>
            <a:r>
              <a:rPr lang="ru-RU" dirty="0" err="1"/>
              <a:t>затвердження</a:t>
            </a:r>
            <a:r>
              <a:rPr lang="ru-RU" dirty="0"/>
              <a:t> </a:t>
            </a:r>
            <a:r>
              <a:rPr lang="ru-RU" dirty="0" err="1"/>
              <a:t>переліку</a:t>
            </a:r>
            <a:r>
              <a:rPr lang="ru-RU" dirty="0"/>
              <a:t> </a:t>
            </a:r>
            <a:r>
              <a:rPr lang="ru-RU" dirty="0" err="1"/>
              <a:t>професій</a:t>
            </a:r>
            <a:r>
              <a:rPr lang="ru-RU" dirty="0"/>
              <a:t>, </a:t>
            </a:r>
            <a:r>
              <a:rPr lang="ru-RU" dirty="0" err="1"/>
              <a:t>виробництв</a:t>
            </a:r>
            <a:r>
              <a:rPr lang="ru-RU" dirty="0"/>
              <a:t> та </a:t>
            </a:r>
            <a:r>
              <a:rPr lang="ru-RU" dirty="0" err="1"/>
              <a:t>організацій</a:t>
            </a:r>
            <a:r>
              <a:rPr lang="ru-RU" dirty="0"/>
              <a:t>, </a:t>
            </a:r>
            <a:r>
              <a:rPr lang="ru-RU" dirty="0" err="1"/>
              <a:t>працівники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обов'язковим</a:t>
            </a:r>
            <a:r>
              <a:rPr lang="ru-RU" dirty="0"/>
              <a:t> </a:t>
            </a:r>
            <a:r>
              <a:rPr lang="ru-RU" dirty="0" err="1"/>
              <a:t>профілактичним</a:t>
            </a:r>
            <a:r>
              <a:rPr lang="ru-RU" dirty="0"/>
              <a:t> </a:t>
            </a:r>
            <a:r>
              <a:rPr lang="ru-RU" dirty="0" err="1"/>
              <a:t>медичним</a:t>
            </a:r>
            <a:r>
              <a:rPr lang="ru-RU" dirty="0"/>
              <a:t> </a:t>
            </a:r>
            <a:r>
              <a:rPr lang="ru-RU" dirty="0" err="1"/>
              <a:t>оглядам</a:t>
            </a:r>
            <a:r>
              <a:rPr lang="ru-RU" dirty="0"/>
              <a:t>, порядку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оглядів</a:t>
            </a:r>
            <a:r>
              <a:rPr lang="ru-RU" dirty="0"/>
              <a:t> та </a:t>
            </a:r>
            <a:r>
              <a:rPr lang="ru-RU" dirty="0" err="1"/>
              <a:t>видачі</a:t>
            </a:r>
            <a:r>
              <a:rPr lang="ru-RU" dirty="0"/>
              <a:t> </a:t>
            </a:r>
            <a:r>
              <a:rPr lang="ru-RU" dirty="0" err="1"/>
              <a:t>особистих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 smtClean="0"/>
              <a:t>книжок</a:t>
            </a:r>
            <a:r>
              <a:rPr lang="ru-RU" dirty="0"/>
              <a:t>»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smtClean="0"/>
              <a:t>23.05.2001 </a:t>
            </a:r>
            <a:r>
              <a:rPr lang="ru-RU" dirty="0"/>
              <a:t>№ </a:t>
            </a:r>
            <a:r>
              <a:rPr lang="ru-RU" dirty="0" smtClean="0"/>
              <a:t>559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/>
              <a:t> </a:t>
            </a:r>
            <a:r>
              <a:rPr lang="uk-UA" dirty="0" smtClean="0"/>
              <a:t>Наказ МОЗУ «Про</a:t>
            </a:r>
            <a:r>
              <a:rPr lang="ru-RU" dirty="0" smtClean="0"/>
              <a:t> </a:t>
            </a:r>
            <a:r>
              <a:rPr lang="ru-RU" dirty="0" err="1"/>
              <a:t>удосконалення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профілактичних</a:t>
            </a:r>
            <a:r>
              <a:rPr lang="ru-RU" dirty="0"/>
              <a:t> </a:t>
            </a:r>
            <a:r>
              <a:rPr lang="ru-RU" dirty="0" err="1"/>
              <a:t>щеплень</a:t>
            </a:r>
            <a:r>
              <a:rPr lang="ru-RU" dirty="0"/>
              <a:t> в </a:t>
            </a:r>
            <a:r>
              <a:rPr lang="ru-RU" dirty="0" err="1" smtClean="0"/>
              <a:t>Україні</a:t>
            </a:r>
            <a:r>
              <a:rPr lang="ru-RU" dirty="0" smtClean="0"/>
              <a:t>» </a:t>
            </a:r>
            <a:r>
              <a:rPr lang="ru-RU" dirty="0" err="1" smtClean="0"/>
              <a:t>від</a:t>
            </a:r>
            <a:r>
              <a:rPr lang="ru-RU" dirty="0"/>
              <a:t> </a:t>
            </a:r>
            <a:r>
              <a:rPr lang="ru-RU" dirty="0" smtClean="0"/>
              <a:t>11.08.2014  </a:t>
            </a:r>
            <a:r>
              <a:rPr lang="ru-RU" dirty="0"/>
              <a:t>№ </a:t>
            </a:r>
            <a:r>
              <a:rPr lang="ru-RU" dirty="0" smtClean="0"/>
              <a:t>551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 smtClean="0"/>
              <a:t>Наказ МОЗУ «</a:t>
            </a:r>
            <a:r>
              <a:rPr lang="ru-RU" dirty="0"/>
              <a:t>Про </a:t>
            </a:r>
            <a:r>
              <a:rPr lang="ru-RU" dirty="0" err="1"/>
              <a:t>удосконалення</a:t>
            </a:r>
            <a:r>
              <a:rPr lang="ru-RU" dirty="0"/>
              <a:t> </a:t>
            </a:r>
            <a:r>
              <a:rPr lang="ru-RU" dirty="0" smtClean="0"/>
              <a:t>амбулаторно-</a:t>
            </a:r>
            <a:r>
              <a:rPr lang="ru-RU" dirty="0" err="1" smtClean="0"/>
              <a:t>поліклінічної</a:t>
            </a:r>
            <a:r>
              <a:rPr lang="ru-RU" dirty="0" smtClean="0"/>
              <a:t> </a:t>
            </a:r>
            <a:r>
              <a:rPr lang="ru-RU" dirty="0" err="1" smtClean="0"/>
              <a:t>допомоги</a:t>
            </a:r>
            <a:r>
              <a:rPr lang="ru-RU" dirty="0" smtClean="0"/>
              <a:t> </a:t>
            </a:r>
            <a:r>
              <a:rPr lang="ru-RU" dirty="0" err="1"/>
              <a:t>дітям</a:t>
            </a:r>
            <a:r>
              <a:rPr lang="ru-RU" dirty="0"/>
              <a:t> в </a:t>
            </a:r>
            <a:r>
              <a:rPr lang="ru-RU" dirty="0" err="1" smtClean="0"/>
              <a:t>Україні</a:t>
            </a:r>
            <a:r>
              <a:rPr lang="ru-RU" dirty="0" smtClean="0"/>
              <a:t>»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en-US" dirty="0"/>
              <a:t>29.11.2002 N 434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5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62825"/>
            <a:ext cx="9252520" cy="845895"/>
          </a:xfrm>
        </p:spPr>
        <p:txBody>
          <a:bodyPr>
            <a:noAutofit/>
          </a:bodyPr>
          <a:lstStyle/>
          <a:p>
            <a:pPr marL="514350" indent="-514350"/>
            <a:r>
              <a:rPr lang="ru-RU" sz="2400" b="1" dirty="0" err="1"/>
              <a:t>Правове</a:t>
            </a:r>
            <a:r>
              <a:rPr lang="ru-RU" sz="2400" b="1" dirty="0"/>
              <a:t> </a:t>
            </a:r>
            <a:r>
              <a:rPr lang="ru-RU" sz="2400" b="1" dirty="0" err="1"/>
              <a:t>забезпечення</a:t>
            </a:r>
            <a:r>
              <a:rPr lang="ru-RU" sz="2400" b="1" dirty="0"/>
              <a:t> </a:t>
            </a:r>
            <a:r>
              <a:rPr lang="ru-RU" sz="2400" b="1" dirty="0" err="1"/>
              <a:t>санітарного</a:t>
            </a:r>
            <a:r>
              <a:rPr lang="ru-RU" sz="2400" b="1" dirty="0"/>
              <a:t> та </a:t>
            </a:r>
            <a:r>
              <a:rPr lang="ru-RU" sz="2400" b="1" dirty="0" err="1"/>
              <a:t>епідеміологічного</a:t>
            </a:r>
            <a:r>
              <a:rPr lang="ru-RU" sz="2400" b="1" dirty="0"/>
              <a:t> </a:t>
            </a:r>
            <a:r>
              <a:rPr lang="ru-RU" sz="2400" b="1" dirty="0" err="1" smtClean="0"/>
              <a:t>благополуччя</a:t>
            </a:r>
            <a:r>
              <a:rPr lang="en-US" sz="2400" b="1" dirty="0" smtClean="0"/>
              <a:t> </a:t>
            </a:r>
            <a:r>
              <a:rPr lang="uk-UA" sz="2400" b="1" dirty="0" smtClean="0"/>
              <a:t> населення</a:t>
            </a:r>
            <a:br>
              <a:rPr lang="uk-UA" sz="2400" b="1" dirty="0" smtClean="0"/>
            </a:br>
            <a:r>
              <a:rPr lang="ru-RU" sz="2400" b="1" dirty="0" smtClean="0"/>
              <a:t>(ЗУ «Про систему </a:t>
            </a:r>
            <a:r>
              <a:rPr lang="ru-RU" sz="2400" b="1" dirty="0" err="1" smtClean="0"/>
              <a:t>громадського</a:t>
            </a:r>
            <a:r>
              <a:rPr lang="ru-RU" sz="2400" b="1" dirty="0" smtClean="0"/>
              <a:t> здоров</a:t>
            </a:r>
            <a:r>
              <a:rPr lang="en-US" sz="2400" b="1" dirty="0" smtClean="0"/>
              <a:t>’</a:t>
            </a:r>
            <a:r>
              <a:rPr lang="ru-RU" sz="2400" b="1" dirty="0" smtClean="0"/>
              <a:t>я»</a:t>
            </a:r>
            <a:r>
              <a:rPr lang="en-US" sz="2400" b="1" dirty="0" smtClean="0"/>
              <a:t> </a:t>
            </a:r>
            <a:r>
              <a:rPr lang="uk-UA" sz="2400" b="1" dirty="0" smtClean="0"/>
              <a:t>від </a:t>
            </a:r>
            <a:r>
              <a:rPr lang="en-US" sz="2400" b="1" dirty="0" smtClean="0"/>
              <a:t> 06</a:t>
            </a:r>
            <a:r>
              <a:rPr lang="uk-UA" sz="2400" b="1" dirty="0" smtClean="0"/>
              <a:t>.09.2022</a:t>
            </a:r>
            <a:r>
              <a:rPr lang="ru-RU" sz="2400" b="1" dirty="0" smtClean="0"/>
              <a:t>)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18457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 err="1"/>
              <a:t>Захист</a:t>
            </a:r>
            <a:r>
              <a:rPr lang="ru-RU" b="1" dirty="0"/>
              <a:t> </a:t>
            </a:r>
            <a:r>
              <a:rPr lang="ru-RU" b="1" dirty="0" err="1"/>
              <a:t>здоров’я</a:t>
            </a:r>
            <a:r>
              <a:rPr lang="ru-RU" b="1" dirty="0"/>
              <a:t> та </a:t>
            </a:r>
            <a:r>
              <a:rPr lang="ru-RU" b="1" dirty="0" err="1"/>
              <a:t>забезпечення</a:t>
            </a:r>
            <a:r>
              <a:rPr lang="ru-RU" b="1" dirty="0"/>
              <a:t> </a:t>
            </a:r>
            <a:r>
              <a:rPr lang="ru-RU" b="1" dirty="0" err="1"/>
              <a:t>санітарно-епідемічного</a:t>
            </a:r>
            <a:r>
              <a:rPr lang="ru-RU" b="1" dirty="0"/>
              <a:t> </a:t>
            </a:r>
            <a:r>
              <a:rPr lang="ru-RU" b="1" dirty="0" err="1"/>
              <a:t>благополуччя</a:t>
            </a:r>
            <a:r>
              <a:rPr lang="ru-RU" b="1" dirty="0"/>
              <a:t> </a:t>
            </a:r>
            <a:r>
              <a:rPr lang="ru-RU" b="1" dirty="0" err="1"/>
              <a:t>населення</a:t>
            </a:r>
            <a:r>
              <a:rPr lang="ru-RU" b="1" dirty="0"/>
              <a:t> в </a:t>
            </a:r>
            <a:r>
              <a:rPr lang="ru-RU" b="1" dirty="0" err="1"/>
              <a:t>системі</a:t>
            </a:r>
            <a:r>
              <a:rPr lang="ru-RU" b="1" dirty="0"/>
              <a:t> </a:t>
            </a:r>
            <a:r>
              <a:rPr lang="ru-RU" b="1" dirty="0" err="1"/>
              <a:t>громадського</a:t>
            </a:r>
            <a:r>
              <a:rPr lang="ru-RU" b="1" dirty="0"/>
              <a:t> </a:t>
            </a:r>
            <a:r>
              <a:rPr lang="ru-RU" b="1" dirty="0" err="1"/>
              <a:t>здоров’я</a:t>
            </a:r>
            <a:r>
              <a:rPr lang="ru-RU" b="1" dirty="0"/>
              <a:t> </a:t>
            </a:r>
            <a:r>
              <a:rPr lang="ru-RU" b="1" dirty="0" err="1"/>
              <a:t>забезпечуються</a:t>
            </a:r>
            <a:r>
              <a:rPr lang="ru-RU" b="1" dirty="0"/>
              <a:t> шляхом:</a:t>
            </a:r>
          </a:p>
          <a:p>
            <a:pPr marL="0" indent="0">
              <a:buNone/>
            </a:pPr>
            <a:r>
              <a:rPr lang="ru-RU" dirty="0"/>
              <a:t>1) </a:t>
            </a:r>
            <a:r>
              <a:rPr lang="ru-RU" dirty="0" err="1"/>
              <a:t>визнання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та </a:t>
            </a:r>
            <a:r>
              <a:rPr lang="ru-RU" dirty="0" err="1"/>
              <a:t>неінфекційних</a:t>
            </a:r>
            <a:r>
              <a:rPr lang="ru-RU" dirty="0"/>
              <a:t> хвороб одним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пріоритетних</a:t>
            </a:r>
            <a:r>
              <a:rPr lang="ru-RU" dirty="0"/>
              <a:t> </a:t>
            </a:r>
            <a:r>
              <a:rPr lang="ru-RU" dirty="0" err="1"/>
              <a:t>напрямів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та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самоврядування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2) </a:t>
            </a:r>
            <a:r>
              <a:rPr lang="ru-RU" dirty="0" err="1"/>
              <a:t>профілактики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та </a:t>
            </a:r>
            <a:r>
              <a:rPr lang="ru-RU" dirty="0" err="1"/>
              <a:t>неінфекційних</a:t>
            </a:r>
            <a:r>
              <a:rPr lang="ru-RU" dirty="0"/>
              <a:t> хвороб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епідемічної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та прогнозу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на </a:t>
            </a:r>
            <a:r>
              <a:rPr lang="ru-RU" dirty="0" err="1"/>
              <a:t>основі</a:t>
            </a:r>
            <a:r>
              <a:rPr lang="ru-RU" dirty="0"/>
              <a:t> комплексного </a:t>
            </a:r>
            <a:r>
              <a:rPr lang="ru-RU" dirty="0" err="1"/>
              <a:t>підходу</a:t>
            </a:r>
            <a:r>
              <a:rPr lang="ru-RU" dirty="0"/>
              <a:t> - </a:t>
            </a:r>
            <a:r>
              <a:rPr lang="ru-RU" dirty="0" err="1"/>
              <a:t>єдине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3) </a:t>
            </a:r>
            <a:r>
              <a:rPr lang="ru-RU" dirty="0" err="1"/>
              <a:t>затвердження</a:t>
            </a:r>
            <a:r>
              <a:rPr lang="ru-RU" dirty="0"/>
              <a:t> та </a:t>
            </a:r>
            <a:r>
              <a:rPr lang="ru-RU" dirty="0" err="1"/>
              <a:t>виконання</a:t>
            </a:r>
            <a:r>
              <a:rPr lang="ru-RU" dirty="0"/>
              <a:t> медико-</a:t>
            </a:r>
            <a:r>
              <a:rPr lang="ru-RU" dirty="0" err="1"/>
              <a:t>санітарних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і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санітарного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4) </a:t>
            </a:r>
            <a:r>
              <a:rPr lang="ru-RU" dirty="0" err="1"/>
              <a:t>затвердження</a:t>
            </a:r>
            <a:r>
              <a:rPr lang="ru-RU" dirty="0"/>
              <a:t> </a:t>
            </a:r>
            <a:r>
              <a:rPr lang="ru-RU" dirty="0" err="1"/>
              <a:t>державних</a:t>
            </a:r>
            <a:r>
              <a:rPr lang="ru-RU" dirty="0"/>
              <a:t> медико-</a:t>
            </a:r>
            <a:r>
              <a:rPr lang="ru-RU" dirty="0" err="1"/>
              <a:t>санітарних</a:t>
            </a:r>
            <a:r>
              <a:rPr lang="ru-RU" dirty="0"/>
              <a:t> </a:t>
            </a:r>
            <a:r>
              <a:rPr lang="ru-RU" dirty="0" err="1"/>
              <a:t>нормативів</a:t>
            </a:r>
            <a:r>
              <a:rPr lang="ru-RU" dirty="0"/>
              <a:t> та </a:t>
            </a:r>
            <a:r>
              <a:rPr lang="ru-RU" dirty="0" err="1"/>
              <a:t>державних</a:t>
            </a:r>
            <a:r>
              <a:rPr lang="ru-RU" dirty="0"/>
              <a:t> медико-</a:t>
            </a:r>
            <a:r>
              <a:rPr lang="ru-RU" dirty="0" err="1"/>
              <a:t>санітарних</a:t>
            </a:r>
            <a:r>
              <a:rPr lang="ru-RU" dirty="0"/>
              <a:t> правил;</a:t>
            </a:r>
          </a:p>
          <a:p>
            <a:pPr marL="0" indent="0">
              <a:buNone/>
            </a:pPr>
            <a:r>
              <a:rPr lang="ru-RU" dirty="0"/>
              <a:t>5) медико-</a:t>
            </a:r>
            <a:r>
              <a:rPr lang="ru-RU" dirty="0" err="1"/>
              <a:t>санітарної</a:t>
            </a:r>
            <a:r>
              <a:rPr lang="ru-RU" dirty="0"/>
              <a:t> </a:t>
            </a:r>
            <a:r>
              <a:rPr lang="ru-RU" dirty="0" err="1"/>
              <a:t>регламентації</a:t>
            </a:r>
            <a:r>
              <a:rPr lang="ru-RU" dirty="0"/>
              <a:t> та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реєстрації</a:t>
            </a:r>
            <a:r>
              <a:rPr lang="ru-RU" dirty="0"/>
              <a:t> </a:t>
            </a:r>
            <a:r>
              <a:rPr lang="ru-RU" dirty="0" err="1"/>
              <a:t>небезпечних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6) </a:t>
            </a:r>
            <a:r>
              <a:rPr lang="ru-RU" dirty="0" err="1"/>
              <a:t>реєстрації</a:t>
            </a:r>
            <a:r>
              <a:rPr lang="ru-RU" dirty="0"/>
              <a:t>, </a:t>
            </a:r>
            <a:r>
              <a:rPr lang="ru-RU" dirty="0" err="1"/>
              <a:t>введення</a:t>
            </a:r>
            <a:r>
              <a:rPr lang="ru-RU" dirty="0"/>
              <a:t> в </a:t>
            </a:r>
            <a:r>
              <a:rPr lang="ru-RU" dirty="0" err="1"/>
              <a:t>обіг</a:t>
            </a:r>
            <a:r>
              <a:rPr lang="ru-RU" dirty="0"/>
              <a:t>,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дезінфікуючих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консервантів</a:t>
            </a:r>
            <a:r>
              <a:rPr lang="ru-RU" dirty="0"/>
              <a:t>,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з </a:t>
            </a:r>
            <a:r>
              <a:rPr lang="ru-RU" dirty="0" err="1"/>
              <a:t>біоцидними</a:t>
            </a:r>
            <a:r>
              <a:rPr lang="ru-RU" dirty="0"/>
              <a:t> </a:t>
            </a:r>
            <a:r>
              <a:rPr lang="ru-RU" dirty="0" err="1"/>
              <a:t>властивостями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закону;</a:t>
            </a:r>
          </a:p>
          <a:p>
            <a:pPr marL="0" indent="0">
              <a:buNone/>
            </a:pPr>
            <a:r>
              <a:rPr lang="ru-RU" dirty="0"/>
              <a:t>7) </a:t>
            </a:r>
            <a:r>
              <a:rPr lang="ru-RU" dirty="0" err="1"/>
              <a:t>ліцензування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становлять</a:t>
            </a:r>
            <a:r>
              <a:rPr lang="ru-RU" dirty="0"/>
              <a:t> </a:t>
            </a:r>
            <a:r>
              <a:rPr lang="ru-RU" dirty="0" err="1"/>
              <a:t>потенційну</a:t>
            </a:r>
            <a:r>
              <a:rPr lang="ru-RU" dirty="0"/>
              <a:t> </a:t>
            </a:r>
            <a:r>
              <a:rPr lang="ru-RU" dirty="0" err="1"/>
              <a:t>небезпеку</a:t>
            </a:r>
            <a:r>
              <a:rPr lang="ru-RU" dirty="0"/>
              <a:t> для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8)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наукових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та </a:t>
            </a:r>
            <a:r>
              <a:rPr lang="ru-RU" dirty="0" err="1"/>
              <a:t>санітарно-епідемічного</a:t>
            </a:r>
            <a:r>
              <a:rPr lang="ru-RU" dirty="0"/>
              <a:t> </a:t>
            </a:r>
            <a:r>
              <a:rPr lang="ru-RU" dirty="0" err="1"/>
              <a:t>благополуччя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816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62825"/>
            <a:ext cx="9252520" cy="845895"/>
          </a:xfrm>
        </p:spPr>
        <p:txBody>
          <a:bodyPr>
            <a:noAutofit/>
          </a:bodyPr>
          <a:lstStyle/>
          <a:p>
            <a:pPr marL="514350" indent="-514350"/>
            <a:r>
              <a:rPr lang="ru-RU" sz="2400" b="1" dirty="0" err="1"/>
              <a:t>Правове</a:t>
            </a:r>
            <a:r>
              <a:rPr lang="ru-RU" sz="2400" b="1" dirty="0"/>
              <a:t> </a:t>
            </a:r>
            <a:r>
              <a:rPr lang="ru-RU" sz="2400" b="1" dirty="0" err="1"/>
              <a:t>забезпечення</a:t>
            </a:r>
            <a:r>
              <a:rPr lang="ru-RU" sz="2400" b="1" dirty="0"/>
              <a:t> </a:t>
            </a:r>
            <a:r>
              <a:rPr lang="ru-RU" sz="2400" b="1" dirty="0" err="1"/>
              <a:t>санітарного</a:t>
            </a:r>
            <a:r>
              <a:rPr lang="ru-RU" sz="2400" b="1" dirty="0"/>
              <a:t> та </a:t>
            </a:r>
            <a:r>
              <a:rPr lang="ru-RU" sz="2400" b="1" dirty="0" err="1"/>
              <a:t>епідеміологічного</a:t>
            </a:r>
            <a:r>
              <a:rPr lang="ru-RU" sz="2400" b="1" dirty="0"/>
              <a:t> </a:t>
            </a:r>
            <a:r>
              <a:rPr lang="ru-RU" sz="2400" b="1" dirty="0" err="1" smtClean="0"/>
              <a:t>благополуччя</a:t>
            </a:r>
            <a:r>
              <a:rPr lang="en-US" sz="2400" b="1" dirty="0" smtClean="0"/>
              <a:t> </a:t>
            </a:r>
            <a:r>
              <a:rPr lang="uk-UA" sz="2400" b="1" dirty="0" smtClean="0"/>
              <a:t> населення</a:t>
            </a:r>
            <a:br>
              <a:rPr lang="uk-UA" sz="2400" b="1" dirty="0" smtClean="0"/>
            </a:br>
            <a:r>
              <a:rPr lang="ru-RU" sz="2400" b="1" dirty="0" smtClean="0"/>
              <a:t>(ЗУ «Про систему </a:t>
            </a:r>
            <a:r>
              <a:rPr lang="ru-RU" sz="2400" b="1" dirty="0" err="1" smtClean="0"/>
              <a:t>громадського</a:t>
            </a:r>
            <a:r>
              <a:rPr lang="ru-RU" sz="2400" b="1" dirty="0" smtClean="0"/>
              <a:t> здоров</a:t>
            </a:r>
            <a:r>
              <a:rPr lang="en-US" sz="2400" b="1" dirty="0" smtClean="0"/>
              <a:t>’</a:t>
            </a:r>
            <a:r>
              <a:rPr lang="ru-RU" sz="2400" b="1" dirty="0" smtClean="0"/>
              <a:t>я»</a:t>
            </a:r>
            <a:r>
              <a:rPr lang="en-US" sz="2400" b="1" dirty="0" smtClean="0"/>
              <a:t> </a:t>
            </a:r>
            <a:r>
              <a:rPr lang="uk-UA" sz="2400" b="1" dirty="0" smtClean="0"/>
              <a:t>від </a:t>
            </a:r>
            <a:r>
              <a:rPr lang="en-US" sz="2400" b="1" dirty="0" smtClean="0"/>
              <a:t> 06</a:t>
            </a:r>
            <a:r>
              <a:rPr lang="uk-UA" sz="2400" b="1" dirty="0" smtClean="0"/>
              <a:t>.09.2022</a:t>
            </a:r>
            <a:r>
              <a:rPr lang="ru-RU" sz="2400" b="1" dirty="0" smtClean="0"/>
              <a:t>)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892480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/>
              <a:t>9</a:t>
            </a:r>
            <a:r>
              <a:rPr lang="ru-RU" sz="1600" dirty="0"/>
              <a:t>) </a:t>
            </a:r>
            <a:r>
              <a:rPr lang="ru-RU" sz="1600" dirty="0" err="1"/>
              <a:t>забезпечення</a:t>
            </a:r>
            <a:r>
              <a:rPr lang="ru-RU" sz="1600" dirty="0"/>
              <a:t> </a:t>
            </a:r>
            <a:r>
              <a:rPr lang="ru-RU" sz="1600" dirty="0" err="1"/>
              <a:t>ефективної</a:t>
            </a:r>
            <a:r>
              <a:rPr lang="ru-RU" sz="1600" dirty="0"/>
              <a:t> </a:t>
            </a:r>
            <a:r>
              <a:rPr lang="ru-RU" sz="1600" dirty="0" err="1"/>
              <a:t>взаємодії</a:t>
            </a:r>
            <a:r>
              <a:rPr lang="ru-RU" sz="1600" dirty="0"/>
              <a:t> </a:t>
            </a:r>
            <a:r>
              <a:rPr lang="ru-RU" sz="1600" dirty="0" err="1"/>
              <a:t>органів</a:t>
            </a:r>
            <a:r>
              <a:rPr lang="ru-RU" sz="1600" dirty="0"/>
              <a:t> </a:t>
            </a:r>
            <a:r>
              <a:rPr lang="ru-RU" sz="1600" dirty="0" err="1"/>
              <a:t>державної</a:t>
            </a:r>
            <a:r>
              <a:rPr lang="ru-RU" sz="1600" dirty="0"/>
              <a:t> </a:t>
            </a:r>
            <a:r>
              <a:rPr lang="ru-RU" sz="1600" dirty="0" err="1"/>
              <a:t>влади</a:t>
            </a:r>
            <a:r>
              <a:rPr lang="ru-RU" sz="1600" dirty="0"/>
              <a:t>, </a:t>
            </a:r>
            <a:r>
              <a:rPr lang="ru-RU" sz="1600" dirty="0" err="1"/>
              <a:t>органів</a:t>
            </a:r>
            <a:r>
              <a:rPr lang="ru-RU" sz="1600" dirty="0"/>
              <a:t> </a:t>
            </a:r>
            <a:r>
              <a:rPr lang="ru-RU" sz="1600" dirty="0" err="1"/>
              <a:t>місцевого</a:t>
            </a:r>
            <a:r>
              <a:rPr lang="ru-RU" sz="1600" dirty="0"/>
              <a:t> </a:t>
            </a:r>
            <a:r>
              <a:rPr lang="ru-RU" sz="1600" dirty="0" err="1"/>
              <a:t>самоврядування</a:t>
            </a:r>
            <a:r>
              <a:rPr lang="ru-RU" sz="1600" dirty="0"/>
              <a:t>, </a:t>
            </a:r>
            <a:r>
              <a:rPr lang="ru-RU" sz="1600" dirty="0" err="1"/>
              <a:t>науково-дослідних</a:t>
            </a:r>
            <a:r>
              <a:rPr lang="ru-RU" sz="1600" dirty="0"/>
              <a:t> </a:t>
            </a:r>
            <a:r>
              <a:rPr lang="ru-RU" sz="1600" dirty="0" err="1"/>
              <a:t>установ</a:t>
            </a:r>
            <a:r>
              <a:rPr lang="ru-RU" sz="1600" dirty="0"/>
              <a:t> з метою </a:t>
            </a:r>
            <a:r>
              <a:rPr lang="ru-RU" sz="1600" dirty="0" err="1"/>
              <a:t>посилення</a:t>
            </a:r>
            <a:r>
              <a:rPr lang="ru-RU" sz="1600" dirty="0"/>
              <a:t> </a:t>
            </a:r>
            <a:r>
              <a:rPr lang="ru-RU" sz="1600" dirty="0" err="1"/>
              <a:t>спроможності</a:t>
            </a:r>
            <a:r>
              <a:rPr lang="ru-RU" sz="1600" dirty="0"/>
              <a:t> </a:t>
            </a:r>
            <a:r>
              <a:rPr lang="ru-RU" sz="1600" dirty="0" err="1"/>
              <a:t>системи</a:t>
            </a:r>
            <a:r>
              <a:rPr lang="ru-RU" sz="1600" dirty="0"/>
              <a:t> </a:t>
            </a:r>
            <a:r>
              <a:rPr lang="ru-RU" sz="1600" dirty="0" err="1"/>
              <a:t>громадського</a:t>
            </a:r>
            <a:r>
              <a:rPr lang="ru-RU" sz="1600" dirty="0"/>
              <a:t> </a:t>
            </a:r>
            <a:r>
              <a:rPr lang="ru-RU" sz="1600" dirty="0" err="1"/>
              <a:t>здоров’я</a:t>
            </a:r>
            <a:r>
              <a:rPr lang="ru-RU" sz="1600" dirty="0"/>
              <a:t> </a:t>
            </a:r>
            <a:r>
              <a:rPr lang="ru-RU" sz="1600" dirty="0" err="1"/>
              <a:t>щодо</a:t>
            </a:r>
            <a:r>
              <a:rPr lang="ru-RU" sz="1600" dirty="0"/>
              <a:t> </a:t>
            </a:r>
            <a:r>
              <a:rPr lang="ru-RU" sz="1600" dirty="0" err="1"/>
              <a:t>запобігання</a:t>
            </a:r>
            <a:r>
              <a:rPr lang="ru-RU" sz="1600" dirty="0"/>
              <a:t> </a:t>
            </a:r>
            <a:r>
              <a:rPr lang="ru-RU" sz="1600" dirty="0" err="1"/>
              <a:t>виникненню</a:t>
            </a:r>
            <a:r>
              <a:rPr lang="ru-RU" sz="1600" dirty="0"/>
              <a:t> та </a:t>
            </a:r>
            <a:r>
              <a:rPr lang="ru-RU" sz="1600" dirty="0" err="1"/>
              <a:t>реагування</a:t>
            </a:r>
            <a:r>
              <a:rPr lang="ru-RU" sz="1600" dirty="0"/>
              <a:t> на </a:t>
            </a:r>
            <a:r>
              <a:rPr lang="ru-RU" sz="1600" dirty="0" err="1"/>
              <a:t>небезпеку</a:t>
            </a:r>
            <a:r>
              <a:rPr lang="ru-RU" sz="1600" dirty="0"/>
              <a:t> для </a:t>
            </a:r>
            <a:r>
              <a:rPr lang="ru-RU" sz="1600" dirty="0" err="1"/>
              <a:t>здоров’я</a:t>
            </a:r>
            <a:r>
              <a:rPr lang="ru-RU" sz="1600" dirty="0"/>
              <a:t> </a:t>
            </a:r>
            <a:r>
              <a:rPr lang="ru-RU" sz="1600" dirty="0" err="1"/>
              <a:t>населення</a:t>
            </a:r>
            <a:r>
              <a:rPr lang="ru-RU" sz="1600" dirty="0"/>
              <a:t>;</a:t>
            </a:r>
          </a:p>
          <a:p>
            <a:pPr marL="0" indent="0">
              <a:buNone/>
            </a:pPr>
            <a:r>
              <a:rPr lang="ru-RU" sz="1600" dirty="0"/>
              <a:t>10) </a:t>
            </a:r>
            <a:r>
              <a:rPr lang="ru-RU" sz="1600" dirty="0" err="1"/>
              <a:t>формування</a:t>
            </a:r>
            <a:r>
              <a:rPr lang="ru-RU" sz="1600" dirty="0"/>
              <a:t> та </a:t>
            </a:r>
            <a:r>
              <a:rPr lang="ru-RU" sz="1600" dirty="0" err="1"/>
              <a:t>ведення</a:t>
            </a:r>
            <a:r>
              <a:rPr lang="ru-RU" sz="1600" dirty="0"/>
              <a:t> </a:t>
            </a:r>
            <a:r>
              <a:rPr lang="ru-RU" sz="1600" dirty="0" err="1"/>
              <a:t>відкритих</a:t>
            </a:r>
            <a:r>
              <a:rPr lang="ru-RU" sz="1600" dirty="0"/>
              <a:t> і </a:t>
            </a:r>
            <a:r>
              <a:rPr lang="ru-RU" sz="1600" dirty="0" err="1"/>
              <a:t>загальнодоступних</a:t>
            </a:r>
            <a:r>
              <a:rPr lang="ru-RU" sz="1600" dirty="0"/>
              <a:t> </a:t>
            </a:r>
            <a:r>
              <a:rPr lang="ru-RU" sz="1600" dirty="0" err="1"/>
              <a:t>інформаційних</a:t>
            </a:r>
            <a:r>
              <a:rPr lang="ru-RU" sz="1600" dirty="0"/>
              <a:t> </a:t>
            </a:r>
            <a:r>
              <a:rPr lang="ru-RU" sz="1600" dirty="0" err="1"/>
              <a:t>ресурсів</a:t>
            </a:r>
            <a:r>
              <a:rPr lang="ru-RU" sz="1600" dirty="0"/>
              <a:t>, </a:t>
            </a:r>
            <a:r>
              <a:rPr lang="ru-RU" sz="1600" dirty="0" err="1"/>
              <a:t>спрямованих</a:t>
            </a:r>
            <a:r>
              <a:rPr lang="ru-RU" sz="1600" dirty="0"/>
              <a:t> на </a:t>
            </a:r>
            <a:r>
              <a:rPr lang="ru-RU" sz="1600" dirty="0" err="1"/>
              <a:t>своєчасне</a:t>
            </a:r>
            <a:r>
              <a:rPr lang="ru-RU" sz="1600" dirty="0"/>
              <a:t> </a:t>
            </a:r>
            <a:r>
              <a:rPr lang="ru-RU" sz="1600" dirty="0" err="1"/>
              <a:t>інформування</a:t>
            </a:r>
            <a:r>
              <a:rPr lang="ru-RU" sz="1600" dirty="0"/>
              <a:t> </a:t>
            </a:r>
            <a:r>
              <a:rPr lang="ru-RU" sz="1600" dirty="0" err="1"/>
              <a:t>органів</a:t>
            </a:r>
            <a:r>
              <a:rPr lang="ru-RU" sz="1600" dirty="0"/>
              <a:t> </a:t>
            </a:r>
            <a:r>
              <a:rPr lang="ru-RU" sz="1600" dirty="0" err="1"/>
              <a:t>державної</a:t>
            </a:r>
            <a:r>
              <a:rPr lang="ru-RU" sz="1600" dirty="0"/>
              <a:t> </a:t>
            </a:r>
            <a:r>
              <a:rPr lang="ru-RU" sz="1600" dirty="0" err="1"/>
              <a:t>влади</a:t>
            </a:r>
            <a:r>
              <a:rPr lang="ru-RU" sz="1600" dirty="0"/>
              <a:t> і </a:t>
            </a:r>
            <a:r>
              <a:rPr lang="ru-RU" sz="1600" dirty="0" err="1"/>
              <a:t>органів</a:t>
            </a:r>
            <a:r>
              <a:rPr lang="ru-RU" sz="1600" dirty="0"/>
              <a:t> </a:t>
            </a:r>
            <a:r>
              <a:rPr lang="ru-RU" sz="1600" dirty="0" err="1"/>
              <a:t>місцевого</a:t>
            </a:r>
            <a:r>
              <a:rPr lang="ru-RU" sz="1600" dirty="0"/>
              <a:t> </a:t>
            </a:r>
            <a:r>
              <a:rPr lang="ru-RU" sz="1600" dirty="0" err="1"/>
              <a:t>самоврядування</a:t>
            </a:r>
            <a:r>
              <a:rPr lang="ru-RU" sz="1600" dirty="0"/>
              <a:t>, </a:t>
            </a:r>
            <a:r>
              <a:rPr lang="ru-RU" sz="1600" dirty="0" err="1"/>
              <a:t>юридичних</a:t>
            </a:r>
            <a:r>
              <a:rPr lang="ru-RU" sz="1600" dirty="0"/>
              <a:t> та </a:t>
            </a:r>
            <a:r>
              <a:rPr lang="ru-RU" sz="1600" dirty="0" err="1"/>
              <a:t>фізичних</a:t>
            </a:r>
            <a:r>
              <a:rPr lang="ru-RU" sz="1600" dirty="0"/>
              <a:t> </a:t>
            </a:r>
            <a:r>
              <a:rPr lang="ru-RU" sz="1600" dirty="0" err="1"/>
              <a:t>осіб</a:t>
            </a:r>
            <a:r>
              <a:rPr lang="ru-RU" sz="1600" dirty="0"/>
              <a:t> про:</a:t>
            </a:r>
          </a:p>
          <a:p>
            <a:pPr marL="0" indent="0">
              <a:buNone/>
            </a:pPr>
            <a:r>
              <a:rPr lang="ru-RU" sz="1600" dirty="0" err="1"/>
              <a:t>виникнення</a:t>
            </a:r>
            <a:r>
              <a:rPr lang="ru-RU" sz="1600" dirty="0"/>
              <a:t> і </a:t>
            </a:r>
            <a:r>
              <a:rPr lang="ru-RU" sz="1600" dirty="0" err="1"/>
              <a:t>поширення</a:t>
            </a:r>
            <a:r>
              <a:rPr lang="ru-RU" sz="1600" dirty="0"/>
              <a:t> </a:t>
            </a:r>
            <a:r>
              <a:rPr lang="ru-RU" sz="1600" dirty="0" err="1"/>
              <a:t>інфекційних</a:t>
            </a:r>
            <a:r>
              <a:rPr lang="ru-RU" sz="1600" dirty="0"/>
              <a:t> та </a:t>
            </a:r>
            <a:r>
              <a:rPr lang="ru-RU" sz="1600" dirty="0" err="1"/>
              <a:t>неінфекційних</a:t>
            </a:r>
            <a:r>
              <a:rPr lang="ru-RU" sz="1600" dirty="0"/>
              <a:t> хвороб, </a:t>
            </a:r>
            <a:r>
              <a:rPr lang="ru-RU" sz="1600" dirty="0" err="1"/>
              <a:t>уражень</a:t>
            </a:r>
            <a:r>
              <a:rPr lang="ru-RU" sz="1600" dirty="0"/>
              <a:t> та </a:t>
            </a:r>
            <a:r>
              <a:rPr lang="ru-RU" sz="1600" dirty="0" err="1"/>
              <a:t>отруєнь</a:t>
            </a:r>
            <a:r>
              <a:rPr lang="ru-RU" sz="1600" dirty="0"/>
              <a:t>;</a:t>
            </a:r>
          </a:p>
          <a:p>
            <a:pPr marL="0" indent="0">
              <a:buNone/>
            </a:pPr>
            <a:r>
              <a:rPr lang="ru-RU" sz="1600" dirty="0" err="1"/>
              <a:t>виконання</a:t>
            </a:r>
            <a:r>
              <a:rPr lang="ru-RU" sz="1600" dirty="0"/>
              <a:t> медико-</a:t>
            </a:r>
            <a:r>
              <a:rPr lang="ru-RU" sz="1600" dirty="0" err="1"/>
              <a:t>санітарних</a:t>
            </a:r>
            <a:r>
              <a:rPr lang="ru-RU" sz="1600" dirty="0"/>
              <a:t> </a:t>
            </a:r>
            <a:r>
              <a:rPr lang="ru-RU" sz="1600" dirty="0" err="1"/>
              <a:t>заходів</a:t>
            </a:r>
            <a:r>
              <a:rPr lang="ru-RU" sz="1600" dirty="0"/>
              <a:t> і </a:t>
            </a:r>
            <a:r>
              <a:rPr lang="ru-RU" sz="1600" dirty="0" err="1"/>
              <a:t>дотримання</a:t>
            </a:r>
            <a:r>
              <a:rPr lang="ru-RU" sz="1600" dirty="0"/>
              <a:t> </a:t>
            </a:r>
            <a:r>
              <a:rPr lang="ru-RU" sz="1600" dirty="0" err="1"/>
              <a:t>фізичними</a:t>
            </a:r>
            <a:r>
              <a:rPr lang="ru-RU" sz="1600" dirty="0"/>
              <a:t> та </a:t>
            </a:r>
            <a:r>
              <a:rPr lang="ru-RU" sz="1600" dirty="0" err="1"/>
              <a:t>юридичними</a:t>
            </a:r>
            <a:r>
              <a:rPr lang="ru-RU" sz="1600" dirty="0"/>
              <a:t> особами </a:t>
            </a:r>
            <a:r>
              <a:rPr lang="ru-RU" sz="1600" dirty="0" err="1"/>
              <a:t>законодавства</a:t>
            </a:r>
            <a:r>
              <a:rPr lang="ru-RU" sz="1600" dirty="0"/>
              <a:t> у </a:t>
            </a:r>
            <a:r>
              <a:rPr lang="ru-RU" sz="1600" dirty="0" err="1"/>
              <a:t>сфері</a:t>
            </a:r>
            <a:r>
              <a:rPr lang="ru-RU" sz="1600" dirty="0"/>
              <a:t> </a:t>
            </a:r>
            <a:r>
              <a:rPr lang="ru-RU" sz="1600" dirty="0" err="1"/>
              <a:t>громадського</a:t>
            </a:r>
            <a:r>
              <a:rPr lang="ru-RU" sz="1600" dirty="0"/>
              <a:t> </a:t>
            </a:r>
            <a:r>
              <a:rPr lang="ru-RU" sz="1600" dirty="0" err="1"/>
              <a:t>здоров’я</a:t>
            </a:r>
            <a:r>
              <a:rPr lang="ru-RU" sz="1600" dirty="0"/>
              <a:t> та </a:t>
            </a:r>
            <a:r>
              <a:rPr lang="ru-RU" sz="1600" dirty="0" err="1"/>
              <a:t>санітарного</a:t>
            </a:r>
            <a:r>
              <a:rPr lang="ru-RU" sz="1600" dirty="0"/>
              <a:t> </a:t>
            </a:r>
            <a:r>
              <a:rPr lang="ru-RU" sz="1600" dirty="0" err="1"/>
              <a:t>законодавства</a:t>
            </a:r>
            <a:r>
              <a:rPr lang="ru-RU" sz="1600" dirty="0"/>
              <a:t>;</a:t>
            </a:r>
          </a:p>
          <a:p>
            <a:pPr marL="0" indent="0">
              <a:buNone/>
            </a:pPr>
            <a:r>
              <a:rPr lang="ru-RU" sz="1600" dirty="0" err="1"/>
              <a:t>затверджені</a:t>
            </a:r>
            <a:r>
              <a:rPr lang="ru-RU" sz="1600" dirty="0"/>
              <a:t> </a:t>
            </a:r>
            <a:r>
              <a:rPr lang="ru-RU" sz="1600" dirty="0" err="1"/>
              <a:t>державні</a:t>
            </a:r>
            <a:r>
              <a:rPr lang="ru-RU" sz="1600" dirty="0"/>
              <a:t> медико-</a:t>
            </a:r>
            <a:r>
              <a:rPr lang="ru-RU" sz="1600" dirty="0" err="1"/>
              <a:t>санітарні</a:t>
            </a:r>
            <a:r>
              <a:rPr lang="ru-RU" sz="1600" dirty="0"/>
              <a:t> </a:t>
            </a:r>
            <a:r>
              <a:rPr lang="ru-RU" sz="1600" dirty="0" err="1"/>
              <a:t>нормативи</a:t>
            </a:r>
            <a:r>
              <a:rPr lang="ru-RU" sz="1600" dirty="0"/>
              <a:t> та </a:t>
            </a:r>
            <a:r>
              <a:rPr lang="ru-RU" sz="1600" dirty="0" err="1"/>
              <a:t>державні</a:t>
            </a:r>
            <a:r>
              <a:rPr lang="ru-RU" sz="1600" dirty="0"/>
              <a:t> медико-</a:t>
            </a:r>
            <a:r>
              <a:rPr lang="ru-RU" sz="1600" dirty="0" err="1"/>
              <a:t>санітарні</a:t>
            </a:r>
            <a:r>
              <a:rPr lang="ru-RU" sz="1600" dirty="0"/>
              <a:t> правила;</a:t>
            </a:r>
          </a:p>
          <a:p>
            <a:pPr marL="0" indent="0">
              <a:buNone/>
            </a:pPr>
            <a:r>
              <a:rPr lang="ru-RU" sz="1600" dirty="0" err="1"/>
              <a:t>потенційні</a:t>
            </a:r>
            <a:r>
              <a:rPr lang="ru-RU" sz="1600" dirty="0"/>
              <a:t> та </a:t>
            </a:r>
            <a:r>
              <a:rPr lang="ru-RU" sz="1600" dirty="0" err="1"/>
              <a:t>реальні</a:t>
            </a:r>
            <a:r>
              <a:rPr lang="ru-RU" sz="1600" dirty="0"/>
              <a:t> </a:t>
            </a:r>
            <a:r>
              <a:rPr lang="ru-RU" sz="1600" dirty="0" err="1"/>
              <a:t>загрози</a:t>
            </a:r>
            <a:r>
              <a:rPr lang="ru-RU" sz="1600" dirty="0"/>
              <a:t> для </a:t>
            </a:r>
            <a:r>
              <a:rPr lang="ru-RU" sz="1600" dirty="0" err="1"/>
              <a:t>здоров’я</a:t>
            </a:r>
            <a:r>
              <a:rPr lang="ru-RU" sz="1600" dirty="0"/>
              <a:t> і </a:t>
            </a:r>
            <a:r>
              <a:rPr lang="ru-RU" sz="1600" dirty="0" err="1"/>
              <a:t>санітарно-епідемічного</a:t>
            </a:r>
            <a:r>
              <a:rPr lang="ru-RU" sz="1600" dirty="0"/>
              <a:t> </a:t>
            </a:r>
            <a:r>
              <a:rPr lang="ru-RU" sz="1600" dirty="0" err="1"/>
              <a:t>благополуччя</a:t>
            </a:r>
            <a:r>
              <a:rPr lang="ru-RU" sz="1600" dirty="0"/>
              <a:t> </a:t>
            </a:r>
            <a:r>
              <a:rPr lang="ru-RU" sz="1600" dirty="0" err="1"/>
              <a:t>населення</a:t>
            </a:r>
            <a:r>
              <a:rPr lang="ru-RU" sz="1600" dirty="0"/>
              <a:t>;</a:t>
            </a:r>
          </a:p>
          <a:p>
            <a:pPr marL="0" indent="0">
              <a:buNone/>
            </a:pPr>
            <a:r>
              <a:rPr lang="ru-RU" sz="1600" dirty="0"/>
              <a:t>11) </a:t>
            </a:r>
            <a:r>
              <a:rPr lang="ru-RU" sz="1600" dirty="0" err="1"/>
              <a:t>здійснення</a:t>
            </a:r>
            <a:r>
              <a:rPr lang="ru-RU" sz="1600" dirty="0"/>
              <a:t> </a:t>
            </a:r>
            <a:r>
              <a:rPr lang="ru-RU" sz="1600" dirty="0" err="1"/>
              <a:t>заходів</a:t>
            </a:r>
            <a:r>
              <a:rPr lang="ru-RU" sz="1600" dirty="0"/>
              <a:t> з </a:t>
            </a:r>
            <a:r>
              <a:rPr lang="ru-RU" sz="1600" dirty="0" err="1"/>
              <a:t>навчання</a:t>
            </a:r>
            <a:r>
              <a:rPr lang="ru-RU" sz="1600" dirty="0"/>
              <a:t> правилам </a:t>
            </a:r>
            <a:r>
              <a:rPr lang="ru-RU" sz="1600" dirty="0" err="1"/>
              <a:t>профілактики</a:t>
            </a:r>
            <a:r>
              <a:rPr lang="ru-RU" sz="1600" dirty="0"/>
              <a:t> хвороб, </a:t>
            </a:r>
            <a:r>
              <a:rPr lang="ru-RU" sz="1600" dirty="0" err="1"/>
              <a:t>виховання</a:t>
            </a:r>
            <a:r>
              <a:rPr lang="ru-RU" sz="1600" dirty="0"/>
              <a:t> </a:t>
            </a:r>
            <a:r>
              <a:rPr lang="ru-RU" sz="1600" dirty="0" err="1"/>
              <a:t>прихильності</a:t>
            </a:r>
            <a:r>
              <a:rPr lang="ru-RU" sz="1600" dirty="0"/>
              <a:t> до здорового способу </a:t>
            </a:r>
            <a:r>
              <a:rPr lang="ru-RU" sz="1600" dirty="0" err="1"/>
              <a:t>життя</a:t>
            </a:r>
            <a:r>
              <a:rPr lang="ru-RU" sz="1600" dirty="0"/>
              <a:t> та </a:t>
            </a:r>
            <a:r>
              <a:rPr lang="ru-RU" sz="1600" dirty="0" err="1"/>
              <a:t>дотримання</a:t>
            </a:r>
            <a:r>
              <a:rPr lang="ru-RU" sz="1600" dirty="0"/>
              <a:t> </a:t>
            </a:r>
            <a:r>
              <a:rPr lang="ru-RU" sz="1600" dirty="0" err="1"/>
              <a:t>вимог</a:t>
            </a:r>
            <a:r>
              <a:rPr lang="ru-RU" sz="1600" dirty="0"/>
              <a:t> </a:t>
            </a:r>
            <a:r>
              <a:rPr lang="ru-RU" sz="1600" dirty="0" err="1"/>
              <a:t>санітарного</a:t>
            </a:r>
            <a:r>
              <a:rPr lang="ru-RU" sz="1600" dirty="0"/>
              <a:t> </a:t>
            </a:r>
            <a:r>
              <a:rPr lang="ru-RU" sz="1600" dirty="0" err="1"/>
              <a:t>законодавства</a:t>
            </a:r>
            <a:r>
              <a:rPr lang="ru-RU" sz="1600" dirty="0"/>
              <a:t>, </a:t>
            </a:r>
            <a:r>
              <a:rPr lang="ru-RU" sz="1600" dirty="0" err="1"/>
              <a:t>навчання</a:t>
            </a:r>
            <a:r>
              <a:rPr lang="ru-RU" sz="1600" dirty="0"/>
              <a:t> правилам </a:t>
            </a:r>
            <a:r>
              <a:rPr lang="ru-RU" sz="1600" dirty="0" err="1"/>
              <a:t>профілактики</a:t>
            </a:r>
            <a:r>
              <a:rPr lang="ru-RU" sz="1600" dirty="0"/>
              <a:t> </a:t>
            </a:r>
            <a:r>
              <a:rPr lang="ru-RU" sz="1600" dirty="0" err="1"/>
              <a:t>декретованого</a:t>
            </a:r>
            <a:r>
              <a:rPr lang="ru-RU" sz="1600" dirty="0"/>
              <a:t> контингенту </a:t>
            </a:r>
            <a:r>
              <a:rPr lang="ru-RU" sz="1600" dirty="0" err="1"/>
              <a:t>населення</a:t>
            </a:r>
            <a:r>
              <a:rPr lang="ru-RU" sz="1600" dirty="0"/>
              <a:t>, </a:t>
            </a:r>
            <a:r>
              <a:rPr lang="ru-RU" sz="1600" dirty="0" err="1"/>
              <a:t>пропаганди</a:t>
            </a:r>
            <a:r>
              <a:rPr lang="ru-RU" sz="1600" dirty="0"/>
              <a:t> здорового способу </a:t>
            </a:r>
            <a:r>
              <a:rPr lang="ru-RU" sz="1600" dirty="0" err="1"/>
              <a:t>життя</a:t>
            </a:r>
            <a:r>
              <a:rPr lang="ru-RU" sz="1600" dirty="0"/>
              <a:t>;</a:t>
            </a:r>
          </a:p>
          <a:p>
            <a:pPr marL="0" indent="0">
              <a:buNone/>
            </a:pPr>
            <a:r>
              <a:rPr lang="ru-RU" sz="1600" dirty="0"/>
              <a:t>12) </a:t>
            </a:r>
            <a:r>
              <a:rPr lang="ru-RU" sz="1600" dirty="0" err="1"/>
              <a:t>здійснення</a:t>
            </a:r>
            <a:r>
              <a:rPr lang="ru-RU" sz="1600" dirty="0"/>
              <a:t> державного </a:t>
            </a:r>
            <a:r>
              <a:rPr lang="ru-RU" sz="1600" dirty="0" err="1"/>
              <a:t>нагляду</a:t>
            </a:r>
            <a:r>
              <a:rPr lang="ru-RU" sz="1600" dirty="0"/>
              <a:t> (контролю) у сферах </a:t>
            </a:r>
            <a:r>
              <a:rPr lang="ru-RU" sz="1600" dirty="0" err="1"/>
              <a:t>господарської</a:t>
            </a:r>
            <a:r>
              <a:rPr lang="ru-RU" sz="1600" dirty="0"/>
              <a:t> </a:t>
            </a:r>
            <a:r>
              <a:rPr lang="ru-RU" sz="1600" dirty="0" err="1"/>
              <a:t>діяльності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становити</a:t>
            </a:r>
            <a:r>
              <a:rPr lang="ru-RU" sz="1600" dirty="0"/>
              <a:t> </a:t>
            </a:r>
            <a:r>
              <a:rPr lang="ru-RU" sz="1600" dirty="0" err="1"/>
              <a:t>ризик</a:t>
            </a:r>
            <a:r>
              <a:rPr lang="ru-RU" sz="1600" dirty="0"/>
              <a:t> для </a:t>
            </a:r>
            <a:r>
              <a:rPr lang="ru-RU" sz="1600" dirty="0" err="1"/>
              <a:t>санітарно-епідемічного</a:t>
            </a:r>
            <a:r>
              <a:rPr lang="ru-RU" sz="1600" dirty="0"/>
              <a:t> </a:t>
            </a:r>
            <a:r>
              <a:rPr lang="ru-RU" sz="1600" dirty="0" err="1"/>
              <a:t>благополуччя</a:t>
            </a:r>
            <a:r>
              <a:rPr lang="ru-RU" sz="1600" dirty="0"/>
              <a:t> </a:t>
            </a:r>
            <a:r>
              <a:rPr lang="ru-RU" sz="1600" dirty="0" err="1"/>
              <a:t>населення</a:t>
            </a:r>
            <a:r>
              <a:rPr lang="ru-RU" sz="1600" dirty="0"/>
              <a:t>;</a:t>
            </a:r>
          </a:p>
          <a:p>
            <a:pPr marL="0" indent="0">
              <a:buNone/>
            </a:pPr>
            <a:r>
              <a:rPr lang="ru-RU" sz="1600" dirty="0"/>
              <a:t>13) </a:t>
            </a:r>
            <a:r>
              <a:rPr lang="ru-RU" sz="1600" dirty="0" err="1"/>
              <a:t>здійснення</a:t>
            </a:r>
            <a:r>
              <a:rPr lang="ru-RU" sz="1600" dirty="0"/>
              <a:t> </a:t>
            </a:r>
            <a:r>
              <a:rPr lang="ru-RU" sz="1600" dirty="0" err="1"/>
              <a:t>заходів</a:t>
            </a:r>
            <a:r>
              <a:rPr lang="ru-RU" sz="1600" dirty="0"/>
              <a:t> </a:t>
            </a:r>
            <a:r>
              <a:rPr lang="ru-RU" sz="1600" dirty="0" err="1"/>
              <a:t>щодо</a:t>
            </a:r>
            <a:r>
              <a:rPr lang="ru-RU" sz="1600" dirty="0"/>
              <a:t> </a:t>
            </a:r>
            <a:r>
              <a:rPr lang="ru-RU" sz="1600" dirty="0" err="1"/>
              <a:t>санітарної</a:t>
            </a:r>
            <a:r>
              <a:rPr lang="ru-RU" sz="1600" dirty="0"/>
              <a:t> </a:t>
            </a:r>
            <a:r>
              <a:rPr lang="ru-RU" sz="1600" dirty="0" err="1"/>
              <a:t>охорони</a:t>
            </a:r>
            <a:r>
              <a:rPr lang="ru-RU" sz="1600" dirty="0"/>
              <a:t> </a:t>
            </a:r>
            <a:r>
              <a:rPr lang="ru-RU" sz="1600" dirty="0" err="1"/>
              <a:t>території</a:t>
            </a:r>
            <a:r>
              <a:rPr lang="ru-RU" sz="1600" dirty="0"/>
              <a:t> </a:t>
            </a:r>
            <a:r>
              <a:rPr lang="ru-RU" sz="1600" dirty="0" err="1"/>
              <a:t>України</a:t>
            </a:r>
            <a:r>
              <a:rPr lang="ru-RU" sz="1600" dirty="0"/>
              <a:t>;</a:t>
            </a:r>
          </a:p>
          <a:p>
            <a:pPr marL="0" indent="0">
              <a:buNone/>
            </a:pPr>
            <a:r>
              <a:rPr lang="ru-RU" sz="1600" dirty="0"/>
              <a:t>14) </a:t>
            </a:r>
            <a:r>
              <a:rPr lang="ru-RU" sz="1600" dirty="0" err="1"/>
              <a:t>визначення</a:t>
            </a:r>
            <a:r>
              <a:rPr lang="ru-RU" sz="1600" dirty="0"/>
              <a:t> </a:t>
            </a:r>
            <a:r>
              <a:rPr lang="ru-RU" sz="1600" dirty="0" err="1"/>
              <a:t>відповідальності</a:t>
            </a:r>
            <a:r>
              <a:rPr lang="ru-RU" sz="1600" dirty="0"/>
              <a:t> та </a:t>
            </a:r>
            <a:r>
              <a:rPr lang="ru-RU" sz="1600" dirty="0" err="1"/>
              <a:t>заходів</a:t>
            </a:r>
            <a:r>
              <a:rPr lang="ru-RU" sz="1600" dirty="0"/>
              <a:t> </a:t>
            </a:r>
            <a:r>
              <a:rPr lang="ru-RU" sz="1600" dirty="0" err="1"/>
              <a:t>впливу</a:t>
            </a:r>
            <a:r>
              <a:rPr lang="ru-RU" sz="1600" dirty="0"/>
              <a:t> за </a:t>
            </a:r>
            <a:r>
              <a:rPr lang="ru-RU" sz="1600" dirty="0" err="1"/>
              <a:t>порушення</a:t>
            </a:r>
            <a:r>
              <a:rPr lang="ru-RU" sz="1600" dirty="0"/>
              <a:t> </a:t>
            </a:r>
            <a:r>
              <a:rPr lang="ru-RU" sz="1600" dirty="0" err="1"/>
              <a:t>вимог</a:t>
            </a:r>
            <a:r>
              <a:rPr lang="ru-RU" sz="1600" dirty="0"/>
              <a:t> </a:t>
            </a:r>
            <a:r>
              <a:rPr lang="ru-RU" sz="1600" dirty="0" err="1"/>
              <a:t>санітарного</a:t>
            </a:r>
            <a:r>
              <a:rPr lang="ru-RU" sz="1600" dirty="0"/>
              <a:t> </a:t>
            </a:r>
            <a:r>
              <a:rPr lang="ru-RU" sz="1600" dirty="0" err="1"/>
              <a:t>законодавства</a:t>
            </a:r>
            <a:r>
              <a:rPr lang="ru-RU" sz="1600" dirty="0"/>
              <a:t>;</a:t>
            </a:r>
          </a:p>
          <a:p>
            <a:pPr marL="0" indent="0">
              <a:buNone/>
            </a:pPr>
            <a:r>
              <a:rPr lang="ru-RU" sz="1600" dirty="0"/>
              <a:t>15) </a:t>
            </a:r>
            <a:r>
              <a:rPr lang="ru-RU" sz="1600" dirty="0" err="1"/>
              <a:t>встановлення</a:t>
            </a:r>
            <a:r>
              <a:rPr lang="ru-RU" sz="1600" dirty="0"/>
              <a:t> заборони, </a:t>
            </a:r>
            <a:r>
              <a:rPr lang="ru-RU" sz="1600" dirty="0" err="1"/>
              <a:t>припинення</a:t>
            </a:r>
            <a:r>
              <a:rPr lang="ru-RU" sz="1600" dirty="0"/>
              <a:t>, </a:t>
            </a:r>
            <a:r>
              <a:rPr lang="ru-RU" sz="1600" dirty="0" err="1"/>
              <a:t>обмеження</a:t>
            </a:r>
            <a:r>
              <a:rPr lang="ru-RU" sz="1600" dirty="0"/>
              <a:t>, </a:t>
            </a:r>
            <a:r>
              <a:rPr lang="ru-RU" sz="1600" dirty="0" err="1"/>
              <a:t>призупинення</a:t>
            </a:r>
            <a:r>
              <a:rPr lang="ru-RU" sz="1600" dirty="0"/>
              <a:t>, </a:t>
            </a:r>
            <a:r>
              <a:rPr lang="ru-RU" sz="1600" dirty="0" err="1"/>
              <a:t>вилучення</a:t>
            </a:r>
            <a:r>
              <a:rPr lang="ru-RU" sz="1600" dirty="0"/>
              <a:t>, </a:t>
            </a:r>
            <a:r>
              <a:rPr lang="ru-RU" sz="1600" dirty="0" err="1"/>
              <a:t>знищення</a:t>
            </a:r>
            <a:r>
              <a:rPr lang="ru-RU" sz="1600" dirty="0"/>
              <a:t>, </a:t>
            </a:r>
            <a:r>
              <a:rPr lang="ru-RU" sz="1600" dirty="0" err="1"/>
              <a:t>утилізації</a:t>
            </a:r>
            <a:r>
              <a:rPr lang="ru-RU" sz="1600" dirty="0"/>
              <a:t> </a:t>
            </a:r>
            <a:r>
              <a:rPr lang="ru-RU" sz="1600" dirty="0" err="1"/>
              <a:t>небезпечних</a:t>
            </a:r>
            <a:r>
              <a:rPr lang="ru-RU" sz="1600" dirty="0"/>
              <a:t> для </a:t>
            </a:r>
            <a:r>
              <a:rPr lang="ru-RU" sz="1600" dirty="0" err="1"/>
              <a:t>життя</a:t>
            </a:r>
            <a:r>
              <a:rPr lang="ru-RU" sz="1600" dirty="0"/>
              <a:t> і </a:t>
            </a:r>
            <a:r>
              <a:rPr lang="ru-RU" sz="1600" dirty="0" err="1"/>
              <a:t>здоров’я</a:t>
            </a:r>
            <a:r>
              <a:rPr lang="ru-RU" sz="1600" dirty="0"/>
              <a:t> </a:t>
            </a:r>
            <a:r>
              <a:rPr lang="ru-RU" sz="1600" dirty="0" err="1"/>
              <a:t>людини</a:t>
            </a:r>
            <a:r>
              <a:rPr lang="ru-RU" sz="1600" dirty="0"/>
              <a:t> </a:t>
            </a:r>
            <a:r>
              <a:rPr lang="ru-RU" sz="1600" dirty="0" err="1"/>
              <a:t>об’єктів</a:t>
            </a:r>
            <a:r>
              <a:rPr lang="ru-RU" sz="1600" dirty="0"/>
              <a:t>, </a:t>
            </a:r>
            <a:r>
              <a:rPr lang="ru-RU" sz="1600" dirty="0" err="1"/>
              <a:t>робіт</a:t>
            </a:r>
            <a:r>
              <a:rPr lang="ru-RU" sz="1600" dirty="0"/>
              <a:t>, </a:t>
            </a:r>
            <a:r>
              <a:rPr lang="ru-RU" sz="1600" dirty="0" err="1"/>
              <a:t>товарів</a:t>
            </a:r>
            <a:r>
              <a:rPr lang="ru-RU" sz="1600" dirty="0"/>
              <a:t>, </a:t>
            </a:r>
            <a:r>
              <a:rPr lang="ru-RU" sz="1600" dirty="0" err="1"/>
              <a:t>послуг</a:t>
            </a:r>
            <a:r>
              <a:rPr lang="ru-RU" sz="1600" dirty="0"/>
              <a:t>, </a:t>
            </a:r>
            <a:r>
              <a:rPr lang="ru-RU" sz="1600" dirty="0" err="1"/>
              <a:t>відсторонення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роботи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іншої</a:t>
            </a:r>
            <a:r>
              <a:rPr lang="ru-RU" sz="1600" dirty="0"/>
              <a:t> </a:t>
            </a:r>
            <a:r>
              <a:rPr lang="ru-RU" sz="1600" dirty="0" err="1"/>
              <a:t>діяльності</a:t>
            </a:r>
            <a:r>
              <a:rPr lang="ru-RU" sz="1600" dirty="0"/>
              <a:t> </a:t>
            </a:r>
            <a:r>
              <a:rPr lang="ru-RU" sz="1600" dirty="0" err="1"/>
              <a:t>осіб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становлять</a:t>
            </a:r>
            <a:r>
              <a:rPr lang="ru-RU" sz="1600" dirty="0"/>
              <a:t> </a:t>
            </a:r>
            <a:r>
              <a:rPr lang="ru-RU" sz="1600" dirty="0" err="1"/>
              <a:t>загрозу</a:t>
            </a:r>
            <a:r>
              <a:rPr lang="ru-RU" sz="1600" dirty="0"/>
              <a:t> для </a:t>
            </a:r>
            <a:r>
              <a:rPr lang="ru-RU" sz="1600" dirty="0" err="1"/>
              <a:t>здоров’я</a:t>
            </a:r>
            <a:r>
              <a:rPr lang="ru-RU" sz="1600" dirty="0"/>
              <a:t> </a:t>
            </a:r>
            <a:r>
              <a:rPr lang="ru-RU" sz="1600" dirty="0" err="1"/>
              <a:t>населення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911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62825"/>
            <a:ext cx="9252520" cy="845895"/>
          </a:xfrm>
        </p:spPr>
        <p:txBody>
          <a:bodyPr>
            <a:noAutofit/>
          </a:bodyPr>
          <a:lstStyle/>
          <a:p>
            <a:pPr marL="514350" indent="-514350"/>
            <a:r>
              <a:rPr lang="ru-RU" sz="4000" b="1" dirty="0" err="1"/>
              <a:t>Правове</a:t>
            </a:r>
            <a:r>
              <a:rPr lang="ru-RU" sz="4000" b="1" dirty="0"/>
              <a:t> </a:t>
            </a:r>
            <a:r>
              <a:rPr lang="ru-RU" sz="4000" b="1" dirty="0" err="1"/>
              <a:t>забезпечення</a:t>
            </a:r>
            <a:r>
              <a:rPr lang="ru-RU" sz="4000" b="1" dirty="0"/>
              <a:t> </a:t>
            </a:r>
            <a:r>
              <a:rPr lang="uk-UA" sz="4000" b="1" dirty="0" smtClean="0"/>
              <a:t>донорства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892480" cy="532859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/>
              <a:t>ЗУ «</a:t>
            </a:r>
            <a:r>
              <a:rPr lang="ru-RU" sz="2400" dirty="0" smtClean="0"/>
              <a:t>Про </a:t>
            </a:r>
            <a:r>
              <a:rPr lang="ru-RU" sz="2400" dirty="0" err="1"/>
              <a:t>застосування</a:t>
            </a:r>
            <a:r>
              <a:rPr lang="ru-RU" sz="2400" dirty="0"/>
              <a:t> </a:t>
            </a:r>
            <a:r>
              <a:rPr lang="ru-RU" sz="2400" dirty="0" err="1"/>
              <a:t>трансплантації</a:t>
            </a:r>
            <a:r>
              <a:rPr lang="ru-RU" sz="2400" dirty="0"/>
              <a:t> </a:t>
            </a:r>
            <a:r>
              <a:rPr lang="ru-RU" sz="2400" dirty="0" err="1"/>
              <a:t>анатомічних</a:t>
            </a:r>
            <a:r>
              <a:rPr lang="ru-RU" sz="2400" dirty="0"/>
              <a:t> </a:t>
            </a:r>
            <a:r>
              <a:rPr lang="ru-RU" sz="2400" dirty="0" err="1"/>
              <a:t>матеріалів</a:t>
            </a:r>
            <a:r>
              <a:rPr lang="ru-RU" sz="2400" dirty="0"/>
              <a:t> </a:t>
            </a:r>
            <a:r>
              <a:rPr lang="ru-RU" sz="2400" dirty="0" err="1" smtClean="0"/>
              <a:t>людині</a:t>
            </a:r>
            <a:r>
              <a:rPr lang="ru-RU" sz="2400" dirty="0" smtClean="0"/>
              <a:t>»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17.05.2018: </a:t>
            </a:r>
            <a:r>
              <a:rPr lang="ru-RU" sz="2400" b="1" dirty="0"/>
              <a:t>донорство </a:t>
            </a:r>
            <a:r>
              <a:rPr lang="ru-RU" sz="2400" b="1" dirty="0" err="1"/>
              <a:t>анатомічних</a:t>
            </a:r>
            <a:r>
              <a:rPr lang="ru-RU" sz="2400" b="1" dirty="0"/>
              <a:t> </a:t>
            </a:r>
            <a:r>
              <a:rPr lang="ru-RU" sz="2400" b="1" dirty="0" err="1"/>
              <a:t>матеріалів</a:t>
            </a:r>
            <a:r>
              <a:rPr lang="ru-RU" sz="2400" dirty="0"/>
              <a:t> - </a:t>
            </a:r>
            <a:r>
              <a:rPr lang="ru-RU" sz="2400" dirty="0" err="1"/>
              <a:t>надання</a:t>
            </a:r>
            <a:r>
              <a:rPr lang="ru-RU" sz="2400" dirty="0"/>
              <a:t> донором </a:t>
            </a:r>
            <a:r>
              <a:rPr lang="ru-RU" sz="2400" dirty="0" err="1"/>
              <a:t>анатомічних</a:t>
            </a:r>
            <a:r>
              <a:rPr lang="ru-RU" sz="2400" dirty="0"/>
              <a:t> </a:t>
            </a:r>
            <a:r>
              <a:rPr lang="ru-RU" sz="2400" dirty="0" err="1"/>
              <a:t>матеріалів</a:t>
            </a:r>
            <a:r>
              <a:rPr lang="ru-RU" sz="2400" dirty="0"/>
              <a:t> </a:t>
            </a:r>
            <a:r>
              <a:rPr lang="ru-RU" sz="2400" dirty="0" err="1"/>
              <a:t>іншій</a:t>
            </a:r>
            <a:r>
              <a:rPr lang="ru-RU" sz="2400" dirty="0"/>
              <a:t> </a:t>
            </a:r>
            <a:r>
              <a:rPr lang="ru-RU" sz="2400" dirty="0" err="1"/>
              <a:t>людині</a:t>
            </a:r>
            <a:r>
              <a:rPr lang="ru-RU" sz="2400" dirty="0"/>
              <a:t> за </a:t>
            </a:r>
            <a:r>
              <a:rPr lang="ru-RU" sz="2400" dirty="0" err="1"/>
              <a:t>життя</a:t>
            </a:r>
            <a:r>
              <a:rPr lang="ru-RU" sz="2400" dirty="0"/>
              <a:t> (</a:t>
            </a:r>
            <a:r>
              <a:rPr lang="ru-RU" sz="2400" dirty="0" err="1"/>
              <a:t>прижиттєве</a:t>
            </a:r>
            <a:r>
              <a:rPr lang="ru-RU" sz="2400" dirty="0"/>
              <a:t> донорство)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вилучення</a:t>
            </a:r>
            <a:r>
              <a:rPr lang="ru-RU" sz="2400" dirty="0"/>
              <a:t> </a:t>
            </a:r>
            <a:r>
              <a:rPr lang="ru-RU" sz="2400" dirty="0" err="1"/>
              <a:t>анатомічних</a:t>
            </a:r>
            <a:r>
              <a:rPr lang="ru-RU" sz="2400" dirty="0"/>
              <a:t> </a:t>
            </a:r>
            <a:r>
              <a:rPr lang="ru-RU" sz="2400" dirty="0" err="1"/>
              <a:t>матеріалів</a:t>
            </a:r>
            <a:r>
              <a:rPr lang="ru-RU" sz="2400" dirty="0"/>
              <a:t> </a:t>
            </a:r>
            <a:r>
              <a:rPr lang="ru-RU" sz="2400" dirty="0" err="1"/>
              <a:t>людини</a:t>
            </a:r>
            <a:r>
              <a:rPr lang="ru-RU" sz="2400" dirty="0"/>
              <a:t> у донора-трупа (</a:t>
            </a:r>
            <a:r>
              <a:rPr lang="ru-RU" sz="2400" dirty="0" err="1"/>
              <a:t>посмертне</a:t>
            </a:r>
            <a:r>
              <a:rPr lang="ru-RU" sz="2400" dirty="0"/>
              <a:t> донорство) для </a:t>
            </a:r>
            <a:r>
              <a:rPr lang="ru-RU" sz="2400" dirty="0" err="1"/>
              <a:t>трансплантації</a:t>
            </a:r>
            <a:r>
              <a:rPr lang="ru-RU" sz="2400" dirty="0"/>
              <a:t> та/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виготовлення</a:t>
            </a:r>
            <a:r>
              <a:rPr lang="ru-RU" sz="2400" dirty="0"/>
              <a:t> </a:t>
            </a:r>
            <a:r>
              <a:rPr lang="ru-RU" sz="2400" dirty="0" err="1" smtClean="0"/>
              <a:t>біоімплантатів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/>
              <a:t>ЗУ «</a:t>
            </a:r>
            <a:r>
              <a:rPr lang="ru-RU" sz="2400" dirty="0"/>
              <a:t>Про </a:t>
            </a:r>
            <a:r>
              <a:rPr lang="ru-RU" sz="2400" dirty="0" err="1"/>
              <a:t>безпеку</a:t>
            </a:r>
            <a:r>
              <a:rPr lang="ru-RU" sz="2400" dirty="0"/>
              <a:t> та </a:t>
            </a:r>
            <a:r>
              <a:rPr lang="ru-RU" sz="2400" dirty="0" err="1"/>
              <a:t>якість</a:t>
            </a:r>
            <a:r>
              <a:rPr lang="ru-RU" sz="2400" dirty="0"/>
              <a:t> </a:t>
            </a:r>
            <a:r>
              <a:rPr lang="ru-RU" sz="2400" dirty="0" err="1"/>
              <a:t>донорської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 та </a:t>
            </a:r>
            <a:r>
              <a:rPr lang="ru-RU" sz="2400" dirty="0" err="1"/>
              <a:t>компонентів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uk-UA" sz="2400" dirty="0" smtClean="0"/>
              <a:t>» від 30.09.2020: </a:t>
            </a:r>
            <a:r>
              <a:rPr lang="ru-RU" sz="2400" b="1" dirty="0"/>
              <a:t>донорство </a:t>
            </a:r>
            <a:r>
              <a:rPr lang="ru-RU" sz="2400" b="1" dirty="0" err="1"/>
              <a:t>крові</a:t>
            </a:r>
            <a:r>
              <a:rPr lang="ru-RU" sz="2400" b="1" dirty="0"/>
              <a:t> та </a:t>
            </a:r>
            <a:r>
              <a:rPr lang="ru-RU" sz="2400" b="1" dirty="0" err="1"/>
              <a:t>компонентів</a:t>
            </a:r>
            <a:r>
              <a:rPr lang="ru-RU" sz="2400" b="1" dirty="0"/>
              <a:t> </a:t>
            </a:r>
            <a:r>
              <a:rPr lang="ru-RU" sz="2400" b="1" dirty="0" err="1"/>
              <a:t>крові</a:t>
            </a:r>
            <a:r>
              <a:rPr lang="ru-RU" sz="2400" dirty="0"/>
              <a:t> - </a:t>
            </a:r>
            <a:r>
              <a:rPr lang="ru-RU" sz="2400" dirty="0" err="1"/>
              <a:t>добровільний</a:t>
            </a:r>
            <a:r>
              <a:rPr lang="ru-RU" sz="2400" dirty="0"/>
              <a:t> акт </a:t>
            </a:r>
            <a:r>
              <a:rPr lang="ru-RU" sz="2400" dirty="0" err="1"/>
              <a:t>людини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полягає</a:t>
            </a:r>
            <a:r>
              <a:rPr lang="ru-RU" sz="2400" dirty="0"/>
              <a:t> у </a:t>
            </a:r>
            <a:r>
              <a:rPr lang="ru-RU" sz="2400" dirty="0" err="1"/>
              <a:t>донації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 та/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компонентів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 для </a:t>
            </a:r>
            <a:r>
              <a:rPr lang="ru-RU" sz="2400" dirty="0" err="1"/>
              <a:t>подальшого</a:t>
            </a:r>
            <a:r>
              <a:rPr lang="ru-RU" sz="2400" dirty="0"/>
              <a:t> </a:t>
            </a:r>
            <a:r>
              <a:rPr lang="ru-RU" sz="2400" dirty="0" err="1"/>
              <a:t>використання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для </a:t>
            </a:r>
            <a:r>
              <a:rPr lang="ru-RU" sz="2400" dirty="0" err="1"/>
              <a:t>трансфузії</a:t>
            </a:r>
            <a:r>
              <a:rPr lang="ru-RU" sz="2400" dirty="0"/>
              <a:t>, </a:t>
            </a:r>
            <a:r>
              <a:rPr lang="ru-RU" sz="2400" dirty="0" err="1"/>
              <a:t>виготовлення</a:t>
            </a:r>
            <a:r>
              <a:rPr lang="ru-RU" sz="2400" dirty="0"/>
              <a:t> </a:t>
            </a:r>
            <a:r>
              <a:rPr lang="ru-RU" sz="2400" dirty="0" err="1"/>
              <a:t>лікарських</a:t>
            </a:r>
            <a:r>
              <a:rPr lang="ru-RU" sz="2400" dirty="0"/>
              <a:t> </a:t>
            </a:r>
            <a:r>
              <a:rPr lang="ru-RU" sz="2400" dirty="0" err="1"/>
              <a:t>засобів</a:t>
            </a:r>
            <a:r>
              <a:rPr lang="ru-RU" sz="2400" dirty="0"/>
              <a:t>, </a:t>
            </a:r>
            <a:r>
              <a:rPr lang="ru-RU" sz="2400" dirty="0" err="1"/>
              <a:t>медичних</a:t>
            </a:r>
            <a:r>
              <a:rPr lang="ru-RU" sz="2400" dirty="0"/>
              <a:t> </a:t>
            </a:r>
            <a:r>
              <a:rPr lang="ru-RU" sz="2400" dirty="0" err="1"/>
              <a:t>виробів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використання</a:t>
            </a:r>
            <a:r>
              <a:rPr lang="ru-RU" sz="2400" dirty="0"/>
              <a:t> у </a:t>
            </a:r>
            <a:r>
              <a:rPr lang="ru-RU" sz="2400" dirty="0" err="1"/>
              <a:t>наукових</a:t>
            </a:r>
            <a:r>
              <a:rPr lang="ru-RU" sz="2400" dirty="0"/>
              <a:t> </a:t>
            </a:r>
            <a:r>
              <a:rPr lang="ru-RU" sz="2400" dirty="0" err="1"/>
              <a:t>дослідженнях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sz="2800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3804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62825"/>
            <a:ext cx="9252520" cy="845895"/>
          </a:xfrm>
        </p:spPr>
        <p:txBody>
          <a:bodyPr>
            <a:noAutofit/>
          </a:bodyPr>
          <a:lstStyle/>
          <a:p>
            <a:pPr marL="514350" indent="-514350"/>
            <a:r>
              <a:rPr lang="ru-RU" sz="4000" b="1" dirty="0" err="1"/>
              <a:t>Правове</a:t>
            </a:r>
            <a:r>
              <a:rPr lang="ru-RU" sz="4000" b="1" dirty="0"/>
              <a:t> </a:t>
            </a:r>
            <a:r>
              <a:rPr lang="ru-RU" sz="4000" b="1" dirty="0" err="1"/>
              <a:t>забезпечення</a:t>
            </a:r>
            <a:r>
              <a:rPr lang="ru-RU" sz="4000" b="1" dirty="0"/>
              <a:t> </a:t>
            </a:r>
            <a:r>
              <a:rPr lang="uk-UA" sz="4000" b="1" dirty="0" smtClean="0"/>
              <a:t>донорства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892480" cy="532859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/>
              <a:t>ЗУ «</a:t>
            </a:r>
            <a:r>
              <a:rPr lang="ru-RU" sz="2400" dirty="0" smtClean="0"/>
              <a:t>Про </a:t>
            </a:r>
            <a:r>
              <a:rPr lang="ru-RU" sz="2400" dirty="0" err="1"/>
              <a:t>застосування</a:t>
            </a:r>
            <a:r>
              <a:rPr lang="ru-RU" sz="2400" dirty="0"/>
              <a:t> </a:t>
            </a:r>
            <a:r>
              <a:rPr lang="ru-RU" sz="2400" dirty="0" err="1"/>
              <a:t>трансплантації</a:t>
            </a:r>
            <a:r>
              <a:rPr lang="ru-RU" sz="2400" dirty="0"/>
              <a:t> </a:t>
            </a:r>
            <a:r>
              <a:rPr lang="ru-RU" sz="2400" dirty="0" err="1"/>
              <a:t>анатомічних</a:t>
            </a:r>
            <a:r>
              <a:rPr lang="ru-RU" sz="2400" dirty="0"/>
              <a:t> </a:t>
            </a:r>
            <a:r>
              <a:rPr lang="ru-RU" sz="2400" dirty="0" err="1"/>
              <a:t>матеріалів</a:t>
            </a:r>
            <a:r>
              <a:rPr lang="ru-RU" sz="2400" dirty="0"/>
              <a:t> </a:t>
            </a:r>
            <a:r>
              <a:rPr lang="ru-RU" sz="2400" dirty="0" err="1" smtClean="0"/>
              <a:t>людині</a:t>
            </a:r>
            <a:r>
              <a:rPr lang="ru-RU" sz="2400" dirty="0" smtClean="0"/>
              <a:t>»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17.05.2018: </a:t>
            </a:r>
            <a:r>
              <a:rPr lang="ru-RU" sz="2400" b="1" dirty="0"/>
              <a:t>донорство </a:t>
            </a:r>
            <a:r>
              <a:rPr lang="ru-RU" sz="2400" b="1" dirty="0" err="1"/>
              <a:t>анатомічних</a:t>
            </a:r>
            <a:r>
              <a:rPr lang="ru-RU" sz="2400" b="1" dirty="0"/>
              <a:t> </a:t>
            </a:r>
            <a:r>
              <a:rPr lang="ru-RU" sz="2400" b="1" dirty="0" err="1"/>
              <a:t>матеріалів</a:t>
            </a:r>
            <a:r>
              <a:rPr lang="ru-RU" sz="2400" dirty="0"/>
              <a:t> - </a:t>
            </a:r>
            <a:r>
              <a:rPr lang="ru-RU" sz="2400" dirty="0" err="1"/>
              <a:t>надання</a:t>
            </a:r>
            <a:r>
              <a:rPr lang="ru-RU" sz="2400" dirty="0"/>
              <a:t> донором </a:t>
            </a:r>
            <a:r>
              <a:rPr lang="ru-RU" sz="2400" dirty="0" err="1"/>
              <a:t>анатомічних</a:t>
            </a:r>
            <a:r>
              <a:rPr lang="ru-RU" sz="2400" dirty="0"/>
              <a:t> </a:t>
            </a:r>
            <a:r>
              <a:rPr lang="ru-RU" sz="2400" dirty="0" err="1"/>
              <a:t>матеріалів</a:t>
            </a:r>
            <a:r>
              <a:rPr lang="ru-RU" sz="2400" dirty="0"/>
              <a:t> </a:t>
            </a:r>
            <a:r>
              <a:rPr lang="ru-RU" sz="2400" dirty="0" err="1"/>
              <a:t>іншій</a:t>
            </a:r>
            <a:r>
              <a:rPr lang="ru-RU" sz="2400" dirty="0"/>
              <a:t> </a:t>
            </a:r>
            <a:r>
              <a:rPr lang="ru-RU" sz="2400" dirty="0" err="1"/>
              <a:t>людині</a:t>
            </a:r>
            <a:r>
              <a:rPr lang="ru-RU" sz="2400" dirty="0"/>
              <a:t> за </a:t>
            </a:r>
            <a:r>
              <a:rPr lang="ru-RU" sz="2400" dirty="0" err="1"/>
              <a:t>життя</a:t>
            </a:r>
            <a:r>
              <a:rPr lang="ru-RU" sz="2400" dirty="0"/>
              <a:t> (</a:t>
            </a:r>
            <a:r>
              <a:rPr lang="ru-RU" sz="2400" dirty="0" err="1"/>
              <a:t>прижиттєве</a:t>
            </a:r>
            <a:r>
              <a:rPr lang="ru-RU" sz="2400" dirty="0"/>
              <a:t> донорство)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вилучення</a:t>
            </a:r>
            <a:r>
              <a:rPr lang="ru-RU" sz="2400" dirty="0"/>
              <a:t> </a:t>
            </a:r>
            <a:r>
              <a:rPr lang="ru-RU" sz="2400" dirty="0" err="1"/>
              <a:t>анатомічних</a:t>
            </a:r>
            <a:r>
              <a:rPr lang="ru-RU" sz="2400" dirty="0"/>
              <a:t> </a:t>
            </a:r>
            <a:r>
              <a:rPr lang="ru-RU" sz="2400" dirty="0" err="1"/>
              <a:t>матеріалів</a:t>
            </a:r>
            <a:r>
              <a:rPr lang="ru-RU" sz="2400" dirty="0"/>
              <a:t> </a:t>
            </a:r>
            <a:r>
              <a:rPr lang="ru-RU" sz="2400" dirty="0" err="1"/>
              <a:t>людини</a:t>
            </a:r>
            <a:r>
              <a:rPr lang="ru-RU" sz="2400" dirty="0"/>
              <a:t> у донора-трупа (</a:t>
            </a:r>
            <a:r>
              <a:rPr lang="ru-RU" sz="2400" dirty="0" err="1"/>
              <a:t>посмертне</a:t>
            </a:r>
            <a:r>
              <a:rPr lang="ru-RU" sz="2400" dirty="0"/>
              <a:t> донорство) для </a:t>
            </a:r>
            <a:r>
              <a:rPr lang="ru-RU" sz="2400" dirty="0" err="1"/>
              <a:t>трансплантації</a:t>
            </a:r>
            <a:r>
              <a:rPr lang="ru-RU" sz="2400" dirty="0"/>
              <a:t> та/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виготовлення</a:t>
            </a:r>
            <a:r>
              <a:rPr lang="ru-RU" sz="2400" dirty="0"/>
              <a:t> </a:t>
            </a:r>
            <a:r>
              <a:rPr lang="ru-RU" sz="2400" dirty="0" err="1" smtClean="0"/>
              <a:t>біоімплантатів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/>
              <a:t>ЗУ «</a:t>
            </a:r>
            <a:r>
              <a:rPr lang="ru-RU" sz="2400" dirty="0"/>
              <a:t>Про </a:t>
            </a:r>
            <a:r>
              <a:rPr lang="ru-RU" sz="2400" dirty="0" err="1"/>
              <a:t>безпеку</a:t>
            </a:r>
            <a:r>
              <a:rPr lang="ru-RU" sz="2400" dirty="0"/>
              <a:t> та </a:t>
            </a:r>
            <a:r>
              <a:rPr lang="ru-RU" sz="2400" dirty="0" err="1"/>
              <a:t>якість</a:t>
            </a:r>
            <a:r>
              <a:rPr lang="ru-RU" sz="2400" dirty="0"/>
              <a:t> </a:t>
            </a:r>
            <a:r>
              <a:rPr lang="ru-RU" sz="2400" dirty="0" err="1"/>
              <a:t>донорської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 та </a:t>
            </a:r>
            <a:r>
              <a:rPr lang="ru-RU" sz="2400" dirty="0" err="1"/>
              <a:t>компонентів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uk-UA" sz="2400" dirty="0" smtClean="0"/>
              <a:t>» від 30.09.2020: </a:t>
            </a:r>
            <a:r>
              <a:rPr lang="ru-RU" sz="2400" b="1" dirty="0"/>
              <a:t>донорство </a:t>
            </a:r>
            <a:r>
              <a:rPr lang="ru-RU" sz="2400" b="1" dirty="0" err="1"/>
              <a:t>крові</a:t>
            </a:r>
            <a:r>
              <a:rPr lang="ru-RU" sz="2400" b="1" dirty="0"/>
              <a:t> та </a:t>
            </a:r>
            <a:r>
              <a:rPr lang="ru-RU" sz="2400" b="1" dirty="0" err="1"/>
              <a:t>компонентів</a:t>
            </a:r>
            <a:r>
              <a:rPr lang="ru-RU" sz="2400" b="1" dirty="0"/>
              <a:t> </a:t>
            </a:r>
            <a:r>
              <a:rPr lang="ru-RU" sz="2400" b="1" dirty="0" err="1"/>
              <a:t>крові</a:t>
            </a:r>
            <a:r>
              <a:rPr lang="ru-RU" sz="2400" dirty="0"/>
              <a:t> - </a:t>
            </a:r>
            <a:r>
              <a:rPr lang="ru-RU" sz="2400" dirty="0" err="1"/>
              <a:t>добровільний</a:t>
            </a:r>
            <a:r>
              <a:rPr lang="ru-RU" sz="2400" dirty="0"/>
              <a:t> акт </a:t>
            </a:r>
            <a:r>
              <a:rPr lang="ru-RU" sz="2400" dirty="0" err="1"/>
              <a:t>людини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полягає</a:t>
            </a:r>
            <a:r>
              <a:rPr lang="ru-RU" sz="2400" dirty="0"/>
              <a:t> у </a:t>
            </a:r>
            <a:r>
              <a:rPr lang="ru-RU" sz="2400" dirty="0" err="1"/>
              <a:t>донації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 та/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компонентів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 для </a:t>
            </a:r>
            <a:r>
              <a:rPr lang="ru-RU" sz="2400" dirty="0" err="1"/>
              <a:t>подальшого</a:t>
            </a:r>
            <a:r>
              <a:rPr lang="ru-RU" sz="2400" dirty="0"/>
              <a:t> </a:t>
            </a:r>
            <a:r>
              <a:rPr lang="ru-RU" sz="2400" dirty="0" err="1"/>
              <a:t>використання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для </a:t>
            </a:r>
            <a:r>
              <a:rPr lang="ru-RU" sz="2400" dirty="0" err="1"/>
              <a:t>трансфузії</a:t>
            </a:r>
            <a:r>
              <a:rPr lang="ru-RU" sz="2400" dirty="0"/>
              <a:t>, </a:t>
            </a:r>
            <a:r>
              <a:rPr lang="ru-RU" sz="2400" dirty="0" err="1"/>
              <a:t>виготовлення</a:t>
            </a:r>
            <a:r>
              <a:rPr lang="ru-RU" sz="2400" dirty="0"/>
              <a:t> </a:t>
            </a:r>
            <a:r>
              <a:rPr lang="ru-RU" sz="2400" dirty="0" err="1"/>
              <a:t>лікарських</a:t>
            </a:r>
            <a:r>
              <a:rPr lang="ru-RU" sz="2400" dirty="0"/>
              <a:t> </a:t>
            </a:r>
            <a:r>
              <a:rPr lang="ru-RU" sz="2400" dirty="0" err="1"/>
              <a:t>засобів</a:t>
            </a:r>
            <a:r>
              <a:rPr lang="ru-RU" sz="2400" dirty="0"/>
              <a:t>, </a:t>
            </a:r>
            <a:r>
              <a:rPr lang="ru-RU" sz="2400" dirty="0" err="1"/>
              <a:t>медичних</a:t>
            </a:r>
            <a:r>
              <a:rPr lang="ru-RU" sz="2400" dirty="0"/>
              <a:t> </a:t>
            </a:r>
            <a:r>
              <a:rPr lang="ru-RU" sz="2400" dirty="0" err="1"/>
              <a:t>виробів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використання</a:t>
            </a:r>
            <a:r>
              <a:rPr lang="ru-RU" sz="2400" dirty="0"/>
              <a:t> у </a:t>
            </a:r>
            <a:r>
              <a:rPr lang="ru-RU" sz="2400" dirty="0" err="1"/>
              <a:t>наукових</a:t>
            </a:r>
            <a:r>
              <a:rPr lang="ru-RU" sz="2400" dirty="0"/>
              <a:t> </a:t>
            </a:r>
            <a:r>
              <a:rPr lang="ru-RU" sz="2400" dirty="0" err="1"/>
              <a:t>дослідженнях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sz="2800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0281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62825"/>
            <a:ext cx="9252520" cy="1133927"/>
          </a:xfrm>
        </p:spPr>
        <p:txBody>
          <a:bodyPr>
            <a:noAutofit/>
          </a:bodyPr>
          <a:lstStyle/>
          <a:p>
            <a:pPr marL="514350" indent="-514350"/>
            <a:r>
              <a:rPr lang="uk-UA" sz="3200" b="1" dirty="0" smtClean="0">
                <a:effectLst/>
              </a:rPr>
              <a:t>ПАЛІАТИВНА ДОПОМОГА</a:t>
            </a:r>
            <a:br>
              <a:rPr lang="uk-UA" sz="3200" b="1" dirty="0" smtClean="0">
                <a:effectLst/>
              </a:rPr>
            </a:br>
            <a:r>
              <a:rPr lang="uk-UA" sz="3200" b="1" dirty="0" smtClean="0">
                <a:effectLst/>
              </a:rPr>
              <a:t>(Наказ МОЗУ «</a:t>
            </a:r>
            <a:r>
              <a:rPr lang="ru-RU" sz="3200" b="1" dirty="0">
                <a:effectLst/>
              </a:rPr>
              <a:t>Про </a:t>
            </a:r>
            <a:r>
              <a:rPr lang="ru-RU" sz="3200" b="1" dirty="0" err="1">
                <a:effectLst/>
              </a:rPr>
              <a:t>організацію</a:t>
            </a:r>
            <a:r>
              <a:rPr lang="ru-RU" sz="3200" b="1" dirty="0">
                <a:effectLst/>
              </a:rPr>
              <a:t> </a:t>
            </a:r>
            <a:r>
              <a:rPr lang="ru-RU" sz="3200" b="1" dirty="0" err="1">
                <a:effectLst/>
              </a:rPr>
              <a:t>паліативної</a:t>
            </a:r>
            <a:r>
              <a:rPr lang="ru-RU" sz="3200" b="1" dirty="0">
                <a:effectLst/>
              </a:rPr>
              <a:t> та </a:t>
            </a:r>
            <a:r>
              <a:rPr lang="ru-RU" sz="3200" b="1" dirty="0" err="1">
                <a:effectLst/>
              </a:rPr>
              <a:t>хоспісної</a:t>
            </a:r>
            <a:r>
              <a:rPr lang="ru-RU" sz="3200" b="1" dirty="0">
                <a:effectLst/>
              </a:rPr>
              <a:t> </a:t>
            </a:r>
            <a:r>
              <a:rPr lang="ru-RU" sz="3200" b="1" dirty="0" err="1" smtClean="0">
                <a:effectLst/>
              </a:rPr>
              <a:t>допомоги</a:t>
            </a:r>
            <a:r>
              <a:rPr lang="ru-RU" sz="3200" b="1" dirty="0" smtClean="0">
                <a:effectLst/>
              </a:rPr>
              <a:t>» </a:t>
            </a:r>
            <a:r>
              <a:rPr lang="ru-RU" sz="3200" b="1" dirty="0" err="1" smtClean="0">
                <a:effectLst/>
              </a:rPr>
              <a:t>від</a:t>
            </a:r>
            <a:r>
              <a:rPr lang="ru-RU" sz="3200" b="1" dirty="0" smtClean="0">
                <a:effectLst/>
              </a:rPr>
              <a:t> </a:t>
            </a:r>
            <a:r>
              <a:rPr lang="ru-RU" sz="3200" b="1" dirty="0">
                <a:effectLst/>
              </a:rPr>
              <a:t>31.10.2011  № 733</a:t>
            </a:r>
            <a:endParaRPr lang="ru-RU" sz="32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892480" cy="4608512"/>
          </a:xfrm>
        </p:spPr>
        <p:txBody>
          <a:bodyPr>
            <a:noAutofit/>
          </a:bodyPr>
          <a:lstStyle/>
          <a:p>
            <a:r>
              <a:rPr lang="ru-RU" sz="1800" b="1" dirty="0" err="1"/>
              <a:t>Паліативна</a:t>
            </a:r>
            <a:r>
              <a:rPr lang="ru-RU" sz="1800" b="1" dirty="0"/>
              <a:t> </a:t>
            </a:r>
            <a:r>
              <a:rPr lang="ru-RU" sz="1800" b="1" dirty="0" err="1"/>
              <a:t>допомога</a:t>
            </a:r>
            <a:r>
              <a:rPr lang="ru-RU" sz="1800" b="1" dirty="0"/>
              <a:t> </a:t>
            </a:r>
            <a:r>
              <a:rPr lang="ru-RU" sz="1800" dirty="0"/>
              <a:t>– </a:t>
            </a:r>
            <a:r>
              <a:rPr lang="ru-RU" sz="1800" dirty="0" err="1"/>
              <a:t>це</a:t>
            </a:r>
            <a:r>
              <a:rPr lang="ru-RU" sz="1800" dirty="0"/>
              <a:t> комплекс </a:t>
            </a:r>
            <a:r>
              <a:rPr lang="ru-RU" sz="1800" dirty="0" err="1"/>
              <a:t>заходів</a:t>
            </a:r>
            <a:r>
              <a:rPr lang="ru-RU" sz="1800" dirty="0"/>
              <a:t>, </a:t>
            </a:r>
            <a:r>
              <a:rPr lang="ru-RU" sz="1800" dirty="0" err="1"/>
              <a:t>спрямованих</a:t>
            </a:r>
            <a:r>
              <a:rPr lang="ru-RU" sz="1800" dirty="0"/>
              <a:t> на </a:t>
            </a:r>
            <a:r>
              <a:rPr lang="ru-RU" sz="1800" dirty="0" err="1"/>
              <a:t>поліпшення</a:t>
            </a:r>
            <a:r>
              <a:rPr lang="ru-RU" sz="1800" dirty="0"/>
              <a:t> </a:t>
            </a:r>
            <a:r>
              <a:rPr lang="ru-RU" sz="1800" dirty="0" err="1"/>
              <a:t>якості</a:t>
            </a:r>
            <a:r>
              <a:rPr lang="ru-RU" sz="1800" dirty="0"/>
              <a:t> </a:t>
            </a:r>
            <a:r>
              <a:rPr lang="ru-RU" sz="1800" dirty="0" err="1"/>
              <a:t>життя</a:t>
            </a:r>
            <a:r>
              <a:rPr lang="ru-RU" sz="1800" dirty="0"/>
              <a:t> </a:t>
            </a:r>
            <a:r>
              <a:rPr lang="ru-RU" sz="1800" dirty="0" err="1"/>
              <a:t>Пацієнта</a:t>
            </a:r>
            <a:r>
              <a:rPr lang="ru-RU" sz="1800" dirty="0"/>
              <a:t> і </a:t>
            </a:r>
            <a:r>
              <a:rPr lang="ru-RU" sz="1800" dirty="0" err="1"/>
              <a:t>членів</a:t>
            </a:r>
            <a:r>
              <a:rPr lang="ru-RU" sz="1800" dirty="0"/>
              <a:t> </a:t>
            </a:r>
            <a:r>
              <a:rPr lang="ru-RU" sz="1800" dirty="0" err="1"/>
              <a:t>їхніх</a:t>
            </a:r>
            <a:r>
              <a:rPr lang="ru-RU" sz="1800" dirty="0"/>
              <a:t> родин, </a:t>
            </a:r>
            <a:r>
              <a:rPr lang="ru-RU" sz="1800" dirty="0" err="1"/>
              <a:t>запобігання</a:t>
            </a:r>
            <a:r>
              <a:rPr lang="ru-RU" sz="1800" dirty="0"/>
              <a:t> та </a:t>
            </a:r>
            <a:r>
              <a:rPr lang="ru-RU" sz="1800" dirty="0" err="1"/>
              <a:t>полегшення</a:t>
            </a:r>
            <a:r>
              <a:rPr lang="ru-RU" sz="1800" dirty="0"/>
              <a:t> </a:t>
            </a:r>
            <a:r>
              <a:rPr lang="ru-RU" sz="1800" dirty="0" err="1"/>
              <a:t>фізичних</a:t>
            </a:r>
            <a:r>
              <a:rPr lang="ru-RU" sz="1800" dirty="0"/>
              <a:t> та </a:t>
            </a:r>
            <a:r>
              <a:rPr lang="ru-RU" sz="1800" dirty="0" err="1"/>
              <a:t>емоційних</a:t>
            </a:r>
            <a:r>
              <a:rPr lang="ru-RU" sz="1800" dirty="0"/>
              <a:t> </a:t>
            </a:r>
            <a:r>
              <a:rPr lang="ru-RU" sz="1800" dirty="0" err="1"/>
              <a:t>страждань</a:t>
            </a:r>
            <a:r>
              <a:rPr lang="ru-RU" sz="1800" dirty="0"/>
              <a:t> </a:t>
            </a:r>
            <a:r>
              <a:rPr lang="ru-RU" sz="1800" dirty="0" err="1"/>
              <a:t>Пацієнта</a:t>
            </a:r>
            <a:r>
              <a:rPr lang="ru-RU" sz="1800" dirty="0"/>
              <a:t>, шляхом </a:t>
            </a:r>
            <a:r>
              <a:rPr lang="ru-RU" sz="1800" dirty="0" err="1"/>
              <a:t>раннього</a:t>
            </a:r>
            <a:r>
              <a:rPr lang="ru-RU" sz="1800" dirty="0"/>
              <a:t> </a:t>
            </a:r>
            <a:r>
              <a:rPr lang="ru-RU" sz="1800" dirty="0" err="1"/>
              <a:t>виявлення</a:t>
            </a:r>
            <a:r>
              <a:rPr lang="ru-RU" sz="1800" dirty="0"/>
              <a:t> і </a:t>
            </a:r>
            <a:r>
              <a:rPr lang="ru-RU" sz="1800" dirty="0" err="1"/>
              <a:t>діагностування</a:t>
            </a:r>
            <a:r>
              <a:rPr lang="ru-RU" sz="1800" dirty="0"/>
              <a:t> </a:t>
            </a:r>
            <a:r>
              <a:rPr lang="ru-RU" sz="1800" dirty="0" err="1"/>
              <a:t>симптомів</a:t>
            </a:r>
            <a:r>
              <a:rPr lang="ru-RU" sz="1800" dirty="0"/>
              <a:t> болю та </a:t>
            </a:r>
            <a:r>
              <a:rPr lang="ru-RU" sz="1800" dirty="0" err="1"/>
              <a:t>розладів</a:t>
            </a:r>
            <a:r>
              <a:rPr lang="ru-RU" sz="1800" dirty="0"/>
              <a:t> </a:t>
            </a:r>
            <a:r>
              <a:rPr lang="ru-RU" sz="1800" dirty="0" err="1"/>
              <a:t>життєдіяльності</a:t>
            </a:r>
            <a:r>
              <a:rPr lang="ru-RU" sz="1800" dirty="0"/>
              <a:t>, </a:t>
            </a:r>
            <a:r>
              <a:rPr lang="ru-RU" sz="1800" dirty="0" err="1"/>
              <a:t>проведення</a:t>
            </a:r>
            <a:r>
              <a:rPr lang="ru-RU" sz="1800" dirty="0"/>
              <a:t> </a:t>
            </a:r>
            <a:r>
              <a:rPr lang="ru-RU" sz="1800" dirty="0" err="1"/>
              <a:t>адекватних</a:t>
            </a:r>
            <a:r>
              <a:rPr lang="ru-RU" sz="1800" dirty="0"/>
              <a:t> </a:t>
            </a:r>
            <a:r>
              <a:rPr lang="ru-RU" sz="1800" dirty="0" err="1"/>
              <a:t>лікувальних</a:t>
            </a:r>
            <a:r>
              <a:rPr lang="ru-RU" sz="1800" dirty="0"/>
              <a:t> </a:t>
            </a:r>
            <a:r>
              <a:rPr lang="ru-RU" sz="1800" dirty="0" err="1"/>
              <a:t>заходів</a:t>
            </a:r>
            <a:r>
              <a:rPr lang="ru-RU" sz="1800" dirty="0"/>
              <a:t>, </a:t>
            </a:r>
            <a:r>
              <a:rPr lang="ru-RU" sz="1800" dirty="0" err="1"/>
              <a:t>симптоматичної</a:t>
            </a:r>
            <a:r>
              <a:rPr lang="ru-RU" sz="1800" dirty="0"/>
              <a:t> </a:t>
            </a:r>
            <a:r>
              <a:rPr lang="ru-RU" sz="1800" dirty="0" err="1"/>
              <a:t>терапії</a:t>
            </a:r>
            <a:r>
              <a:rPr lang="ru-RU" sz="1800" dirty="0"/>
              <a:t> та догляду, </a:t>
            </a:r>
            <a:r>
              <a:rPr lang="ru-RU" sz="1800" dirty="0" err="1"/>
              <a:t>надання</a:t>
            </a:r>
            <a:r>
              <a:rPr lang="ru-RU" sz="1800" dirty="0"/>
              <a:t> </a:t>
            </a:r>
            <a:r>
              <a:rPr lang="ru-RU" sz="1800" dirty="0" err="1"/>
              <a:t>психологічної</a:t>
            </a:r>
            <a:r>
              <a:rPr lang="ru-RU" sz="1800" dirty="0"/>
              <a:t>, </a:t>
            </a:r>
            <a:r>
              <a:rPr lang="ru-RU" sz="1800" dirty="0" err="1"/>
              <a:t>соціальної</a:t>
            </a:r>
            <a:r>
              <a:rPr lang="ru-RU" sz="1800" dirty="0"/>
              <a:t>, </a:t>
            </a:r>
            <a:r>
              <a:rPr lang="ru-RU" sz="1800" dirty="0" err="1"/>
              <a:t>духовної</a:t>
            </a:r>
            <a:r>
              <a:rPr lang="ru-RU" sz="1800" dirty="0"/>
              <a:t> </a:t>
            </a:r>
            <a:r>
              <a:rPr lang="ru-RU" sz="1800" dirty="0" err="1"/>
              <a:t>підтримки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медико-</a:t>
            </a:r>
            <a:r>
              <a:rPr lang="ru-RU" sz="1800" dirty="0" err="1"/>
              <a:t>психологічної</a:t>
            </a:r>
            <a:r>
              <a:rPr lang="ru-RU" sz="1800" dirty="0"/>
              <a:t> </a:t>
            </a:r>
            <a:r>
              <a:rPr lang="ru-RU" sz="1800" dirty="0" err="1"/>
              <a:t>реабілітації</a:t>
            </a:r>
            <a:r>
              <a:rPr lang="ru-RU" sz="1800" dirty="0"/>
              <a:t>, </a:t>
            </a:r>
            <a:r>
              <a:rPr lang="ru-RU" sz="1800" dirty="0" err="1"/>
              <a:t>незалежно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захворювання</a:t>
            </a:r>
            <a:r>
              <a:rPr lang="ru-RU" sz="1800" dirty="0"/>
              <a:t>, </a:t>
            </a:r>
            <a:r>
              <a:rPr lang="ru-RU" sz="1800" dirty="0" err="1"/>
              <a:t>віку</a:t>
            </a:r>
            <a:r>
              <a:rPr lang="ru-RU" sz="1800" dirty="0"/>
              <a:t>, </a:t>
            </a:r>
            <a:r>
              <a:rPr lang="ru-RU" sz="1800" dirty="0" err="1"/>
              <a:t>соціального</a:t>
            </a:r>
            <a:r>
              <a:rPr lang="ru-RU" sz="1800" dirty="0"/>
              <a:t> статусу, </a:t>
            </a:r>
            <a:r>
              <a:rPr lang="ru-RU" sz="1800" dirty="0" err="1"/>
              <a:t>національності</a:t>
            </a:r>
            <a:r>
              <a:rPr lang="ru-RU" sz="1800" dirty="0"/>
              <a:t>, </a:t>
            </a:r>
            <a:r>
              <a:rPr lang="ru-RU" sz="1800" dirty="0" err="1"/>
              <a:t>релігійних</a:t>
            </a:r>
            <a:r>
              <a:rPr lang="ru-RU" sz="1800" dirty="0"/>
              <a:t> та </a:t>
            </a:r>
            <a:r>
              <a:rPr lang="ru-RU" sz="1800" dirty="0" err="1"/>
              <a:t>політичних</a:t>
            </a:r>
            <a:r>
              <a:rPr lang="ru-RU" sz="1800" dirty="0"/>
              <a:t> </a:t>
            </a:r>
            <a:r>
              <a:rPr lang="ru-RU" sz="1800" dirty="0" err="1"/>
              <a:t>переконань</a:t>
            </a:r>
            <a:r>
              <a:rPr lang="ru-RU" sz="1800" dirty="0"/>
              <a:t>, </a:t>
            </a:r>
            <a:r>
              <a:rPr lang="ru-RU" sz="1800" dirty="0" err="1"/>
              <a:t>місця</a:t>
            </a:r>
            <a:r>
              <a:rPr lang="ru-RU" sz="1800" dirty="0"/>
              <a:t> </a:t>
            </a:r>
            <a:r>
              <a:rPr lang="ru-RU" sz="1800" dirty="0" err="1"/>
              <a:t>проживання</a:t>
            </a:r>
            <a:r>
              <a:rPr lang="ru-RU" sz="1800" dirty="0"/>
              <a:t> </a:t>
            </a:r>
            <a:r>
              <a:rPr lang="ru-RU" sz="1800" dirty="0" err="1"/>
              <a:t>Пацієнта</a:t>
            </a:r>
            <a:r>
              <a:rPr lang="ru-RU" sz="1800" dirty="0"/>
              <a:t> </a:t>
            </a:r>
            <a:r>
              <a:rPr lang="ru-RU" sz="1800" dirty="0" err="1"/>
              <a:t>тощо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r>
              <a:rPr lang="ru-RU" sz="1800" dirty="0" err="1"/>
              <a:t>Паліативна</a:t>
            </a:r>
            <a:r>
              <a:rPr lang="ru-RU" sz="1800" dirty="0"/>
              <a:t> </a:t>
            </a:r>
            <a:r>
              <a:rPr lang="ru-RU" sz="1800" dirty="0" err="1"/>
              <a:t>допомога</a:t>
            </a:r>
            <a:r>
              <a:rPr lang="ru-RU" sz="1800" dirty="0"/>
              <a:t> </a:t>
            </a:r>
            <a:r>
              <a:rPr lang="ru-RU" sz="1800" dirty="0" err="1"/>
              <a:t>базується</a:t>
            </a:r>
            <a:r>
              <a:rPr lang="ru-RU" sz="1800" dirty="0"/>
              <a:t> на </a:t>
            </a:r>
            <a:r>
              <a:rPr lang="ru-RU" sz="1800" dirty="0" err="1"/>
              <a:t>комплексній</a:t>
            </a:r>
            <a:r>
              <a:rPr lang="ru-RU" sz="1800" dirty="0"/>
              <a:t> </a:t>
            </a:r>
            <a:r>
              <a:rPr lang="ru-RU" sz="1800" dirty="0" err="1"/>
              <a:t>міждисциплінарній</a:t>
            </a:r>
            <a:r>
              <a:rPr lang="ru-RU" sz="1800" dirty="0"/>
              <a:t> </a:t>
            </a:r>
            <a:r>
              <a:rPr lang="ru-RU" sz="1800" dirty="0" err="1"/>
              <a:t>оцінці</a:t>
            </a:r>
            <a:r>
              <a:rPr lang="ru-RU" sz="1800" dirty="0"/>
              <a:t> </a:t>
            </a:r>
            <a:r>
              <a:rPr lang="ru-RU" sz="1800" dirty="0" err="1"/>
              <a:t>фізичного</a:t>
            </a:r>
            <a:r>
              <a:rPr lang="ru-RU" sz="1800" dirty="0"/>
              <a:t> стану </a:t>
            </a:r>
            <a:r>
              <a:rPr lang="ru-RU" sz="1800" dirty="0" err="1"/>
              <a:t>Пацієнта</a:t>
            </a:r>
            <a:r>
              <a:rPr lang="ru-RU" sz="1800" dirty="0"/>
              <a:t>, </a:t>
            </a:r>
            <a:r>
              <a:rPr lang="ru-RU" sz="1800" dirty="0" err="1"/>
              <a:t>ступеню</a:t>
            </a:r>
            <a:r>
              <a:rPr lang="ru-RU" sz="1800" dirty="0"/>
              <a:t> </a:t>
            </a:r>
            <a:r>
              <a:rPr lang="ru-RU" sz="1800" dirty="0" err="1"/>
              <a:t>больового</a:t>
            </a:r>
            <a:r>
              <a:rPr lang="ru-RU" sz="1800" dirty="0"/>
              <a:t> синдрому та </a:t>
            </a:r>
            <a:r>
              <a:rPr lang="ru-RU" sz="1800" dirty="0" err="1"/>
              <a:t>обмеження</a:t>
            </a:r>
            <a:r>
              <a:rPr lang="ru-RU" sz="1800" dirty="0"/>
              <a:t> </a:t>
            </a:r>
            <a:r>
              <a:rPr lang="ru-RU" sz="1800" dirty="0" err="1"/>
              <a:t>життєдіяльності</a:t>
            </a:r>
            <a:r>
              <a:rPr lang="ru-RU" sz="1800" dirty="0"/>
              <a:t>, </a:t>
            </a:r>
            <a:r>
              <a:rPr lang="ru-RU" sz="1800" dirty="0" err="1"/>
              <a:t>психоемоційних</a:t>
            </a:r>
            <a:r>
              <a:rPr lang="ru-RU" sz="1800" dirty="0"/>
              <a:t>, </a:t>
            </a:r>
            <a:r>
              <a:rPr lang="ru-RU" sz="1800" dirty="0" err="1"/>
              <a:t>когнітивних</a:t>
            </a:r>
            <a:r>
              <a:rPr lang="ru-RU" sz="1800" dirty="0"/>
              <a:t> та </a:t>
            </a:r>
            <a:r>
              <a:rPr lang="ru-RU" sz="1800" dirty="0" err="1"/>
              <a:t>культурних</a:t>
            </a:r>
            <a:r>
              <a:rPr lang="ru-RU" sz="1800" dirty="0"/>
              <a:t> </a:t>
            </a:r>
            <a:r>
              <a:rPr lang="ru-RU" sz="1800" dirty="0" err="1"/>
              <a:t>особливостей</a:t>
            </a:r>
            <a:r>
              <a:rPr lang="ru-RU" sz="1800" dirty="0"/>
              <a:t>, максимально </a:t>
            </a:r>
            <a:r>
              <a:rPr lang="ru-RU" sz="1800" dirty="0" err="1"/>
              <a:t>можливого</a:t>
            </a:r>
            <a:r>
              <a:rPr lang="ru-RU" sz="1800" dirty="0"/>
              <a:t> та </a:t>
            </a:r>
            <a:r>
              <a:rPr lang="ru-RU" sz="1800" dirty="0" err="1"/>
              <a:t>всебічного</a:t>
            </a:r>
            <a:r>
              <a:rPr lang="ru-RU" sz="1800" dirty="0"/>
              <a:t> </a:t>
            </a:r>
            <a:r>
              <a:rPr lang="ru-RU" sz="1800" dirty="0" err="1"/>
              <a:t>врахування</a:t>
            </a:r>
            <a:r>
              <a:rPr lang="ru-RU" sz="1800" dirty="0"/>
              <a:t> потреб і </a:t>
            </a:r>
            <a:r>
              <a:rPr lang="ru-RU" sz="1800" dirty="0" err="1"/>
              <a:t>побажань</a:t>
            </a:r>
            <a:r>
              <a:rPr lang="ru-RU" sz="1800" dirty="0"/>
              <a:t> </a:t>
            </a:r>
            <a:r>
              <a:rPr lang="ru-RU" sz="1800" dirty="0" err="1"/>
              <a:t>Пацієнта</a:t>
            </a:r>
            <a:r>
              <a:rPr lang="ru-RU" sz="1800" dirty="0"/>
              <a:t> та </a:t>
            </a:r>
            <a:r>
              <a:rPr lang="ru-RU" sz="1800" dirty="0" err="1"/>
              <a:t>його</a:t>
            </a:r>
            <a:r>
              <a:rPr lang="ru-RU" sz="1800" dirty="0"/>
              <a:t> </a:t>
            </a:r>
            <a:r>
              <a:rPr lang="ru-RU" sz="1800" dirty="0" err="1"/>
              <a:t>родини</a:t>
            </a:r>
            <a:r>
              <a:rPr lang="ru-RU" sz="1800" dirty="0"/>
              <a:t>, прогнозу </a:t>
            </a:r>
            <a:r>
              <a:rPr lang="ru-RU" sz="1800" dirty="0" err="1"/>
              <a:t>прогресування</a:t>
            </a:r>
            <a:r>
              <a:rPr lang="ru-RU" sz="1800" dirty="0"/>
              <a:t> </a:t>
            </a:r>
            <a:r>
              <a:rPr lang="ru-RU" sz="1800" dirty="0" err="1"/>
              <a:t>захворювання</a:t>
            </a:r>
            <a:r>
              <a:rPr lang="ru-RU" sz="1800" dirty="0"/>
              <a:t> та </a:t>
            </a:r>
            <a:r>
              <a:rPr lang="ru-RU" sz="1800" dirty="0" err="1"/>
              <a:t>тривалості</a:t>
            </a:r>
            <a:r>
              <a:rPr lang="ru-RU" sz="1800" dirty="0"/>
              <a:t> </a:t>
            </a:r>
            <a:r>
              <a:rPr lang="ru-RU" sz="1800" dirty="0" err="1"/>
              <a:t>життя</a:t>
            </a:r>
            <a:r>
              <a:rPr lang="ru-RU" sz="1800" dirty="0"/>
              <a:t>. </a:t>
            </a:r>
            <a:r>
              <a:rPr lang="ru-RU" sz="1800" dirty="0" err="1"/>
              <a:t>Надання</a:t>
            </a:r>
            <a:r>
              <a:rPr lang="ru-RU" sz="1800" dirty="0"/>
              <a:t> </a:t>
            </a:r>
            <a:r>
              <a:rPr lang="ru-RU" sz="1800" dirty="0" err="1"/>
              <a:t>паліативної</a:t>
            </a:r>
            <a:r>
              <a:rPr lang="ru-RU" sz="1800" dirty="0"/>
              <a:t> </a:t>
            </a:r>
            <a:r>
              <a:rPr lang="ru-RU" sz="1800" dirty="0" err="1"/>
              <a:t>допомоги</a:t>
            </a:r>
            <a:r>
              <a:rPr lang="ru-RU" sz="1800" dirty="0"/>
              <a:t> </a:t>
            </a:r>
            <a:r>
              <a:rPr lang="ru-RU" sz="1800" dirty="0" err="1"/>
              <a:t>розпочинається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моменту постановки </a:t>
            </a:r>
            <a:r>
              <a:rPr lang="ru-RU" sz="1800" dirty="0" err="1"/>
              <a:t>діагнозу</a:t>
            </a:r>
            <a:r>
              <a:rPr lang="ru-RU" sz="1800" dirty="0"/>
              <a:t> </a:t>
            </a:r>
            <a:r>
              <a:rPr lang="ru-RU" sz="1800" dirty="0" err="1"/>
              <a:t>невиліковного</a:t>
            </a:r>
            <a:r>
              <a:rPr lang="ru-RU" sz="1800" dirty="0"/>
              <a:t> </a:t>
            </a:r>
            <a:r>
              <a:rPr lang="ru-RU" sz="1800" dirty="0" err="1"/>
              <a:t>прогресуючого</a:t>
            </a:r>
            <a:r>
              <a:rPr lang="ru-RU" sz="1800" dirty="0"/>
              <a:t> </a:t>
            </a:r>
            <a:r>
              <a:rPr lang="ru-RU" sz="1800" dirty="0" err="1"/>
              <a:t>захворювання</a:t>
            </a:r>
            <a:r>
              <a:rPr lang="ru-RU" sz="1800" dirty="0"/>
              <a:t> та </a:t>
            </a:r>
            <a:r>
              <a:rPr lang="ru-RU" sz="1800" dirty="0" err="1"/>
              <a:t>обмеженого</a:t>
            </a:r>
            <a:r>
              <a:rPr lang="ru-RU" sz="1800" dirty="0"/>
              <a:t> прогнозу </a:t>
            </a:r>
            <a:r>
              <a:rPr lang="ru-RU" sz="1800" dirty="0" err="1"/>
              <a:t>життя</a:t>
            </a:r>
            <a:r>
              <a:rPr lang="ru-RU" sz="1800" dirty="0"/>
              <a:t> і </a:t>
            </a:r>
            <a:r>
              <a:rPr lang="ru-RU" sz="1800" dirty="0" err="1"/>
              <a:t>продовжується</a:t>
            </a:r>
            <a:r>
              <a:rPr lang="ru-RU" sz="1800" dirty="0"/>
              <a:t> до </a:t>
            </a:r>
            <a:r>
              <a:rPr lang="ru-RU" sz="1800" dirty="0" err="1"/>
              <a:t>закінчення</a:t>
            </a:r>
            <a:r>
              <a:rPr lang="ru-RU" sz="1800" dirty="0"/>
              <a:t> </a:t>
            </a:r>
            <a:r>
              <a:rPr lang="ru-RU" sz="1800" dirty="0" err="1"/>
              <a:t>періоду</a:t>
            </a:r>
            <a:r>
              <a:rPr lang="ru-RU" sz="1800" dirty="0"/>
              <a:t> </a:t>
            </a:r>
            <a:r>
              <a:rPr lang="ru-RU" sz="1800" dirty="0" err="1"/>
              <a:t>скорботи</a:t>
            </a:r>
            <a:r>
              <a:rPr lang="ru-RU" sz="1800" dirty="0"/>
              <a:t> </a:t>
            </a:r>
            <a:r>
              <a:rPr lang="ru-RU" sz="1800" dirty="0" err="1"/>
              <a:t>родини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endParaRPr lang="ru-RU" sz="2800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0309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62825"/>
            <a:ext cx="9252520" cy="917903"/>
          </a:xfrm>
        </p:spPr>
        <p:txBody>
          <a:bodyPr>
            <a:noAutofit/>
          </a:bodyPr>
          <a:lstStyle/>
          <a:p>
            <a:pPr marL="514350" indent="-514350"/>
            <a:r>
              <a:rPr lang="uk-UA" sz="3200" b="1" dirty="0" smtClean="0">
                <a:effectLst/>
              </a:rPr>
              <a:t>МЕДИЧНА РЕАБІЛІТАЦІЯ</a:t>
            </a:r>
            <a:br>
              <a:rPr lang="uk-UA" sz="3200" b="1" dirty="0" smtClean="0">
                <a:effectLst/>
              </a:rPr>
            </a:br>
            <a:r>
              <a:rPr lang="uk-UA" sz="2400" b="1" dirty="0" smtClean="0">
                <a:effectLst/>
              </a:rPr>
              <a:t>(ЗУ «</a:t>
            </a:r>
            <a:r>
              <a:rPr lang="ru-RU" sz="2400" b="1" dirty="0">
                <a:effectLst/>
              </a:rPr>
              <a:t>Про </a:t>
            </a:r>
            <a:r>
              <a:rPr lang="ru-RU" sz="2400" b="1" dirty="0" err="1">
                <a:effectLst/>
              </a:rPr>
              <a:t>реабілітацію</a:t>
            </a:r>
            <a:r>
              <a:rPr lang="ru-RU" sz="2400" b="1" dirty="0">
                <a:effectLst/>
              </a:rPr>
              <a:t> у </a:t>
            </a:r>
            <a:r>
              <a:rPr lang="ru-RU" sz="2400" b="1" dirty="0" err="1">
                <a:effectLst/>
              </a:rPr>
              <a:t>сфері</a:t>
            </a:r>
            <a:r>
              <a:rPr lang="ru-RU" sz="2400" b="1" dirty="0">
                <a:effectLst/>
              </a:rPr>
              <a:t> </a:t>
            </a:r>
            <a:r>
              <a:rPr lang="ru-RU" sz="2400" b="1" dirty="0" err="1">
                <a:effectLst/>
              </a:rPr>
              <a:t>охорони</a:t>
            </a:r>
            <a:r>
              <a:rPr lang="ru-RU" sz="2400" b="1" dirty="0">
                <a:effectLst/>
              </a:rPr>
              <a:t> </a:t>
            </a:r>
            <a:r>
              <a:rPr lang="ru-RU" sz="2400" b="1" dirty="0" err="1" smtClean="0">
                <a:effectLst/>
              </a:rPr>
              <a:t>здоров’я</a:t>
            </a:r>
            <a:r>
              <a:rPr lang="ru-RU" sz="2400" b="1" dirty="0" smtClean="0">
                <a:effectLst/>
              </a:rPr>
              <a:t>» </a:t>
            </a:r>
            <a:r>
              <a:rPr lang="ru-RU" sz="2400" b="1" dirty="0" err="1" smtClean="0">
                <a:effectLst/>
              </a:rPr>
              <a:t>від</a:t>
            </a:r>
            <a:r>
              <a:rPr lang="ru-RU" sz="2400" b="1" dirty="0" smtClean="0">
                <a:effectLst/>
              </a:rPr>
              <a:t> 03.12.2020)</a:t>
            </a:r>
            <a:endParaRPr lang="ru-RU" sz="24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892480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/>
              <a:t>	</a:t>
            </a:r>
            <a:r>
              <a:rPr lang="ru-RU" sz="2800" b="1" dirty="0" err="1" smtClean="0"/>
              <a:t>Реабілітаційна</a:t>
            </a:r>
            <a:r>
              <a:rPr lang="ru-RU" sz="2800" b="1" dirty="0" smtClean="0"/>
              <a:t> </a:t>
            </a:r>
            <a:r>
              <a:rPr lang="ru-RU" sz="2800" b="1" dirty="0" err="1"/>
              <a:t>допомога</a:t>
            </a:r>
            <a:r>
              <a:rPr lang="ru-RU" sz="2800" b="1" dirty="0"/>
              <a:t> у </a:t>
            </a:r>
            <a:r>
              <a:rPr lang="ru-RU" sz="2800" b="1" dirty="0" err="1"/>
              <a:t>сфері</a:t>
            </a:r>
            <a:r>
              <a:rPr lang="ru-RU" sz="2800" b="1" dirty="0"/>
              <a:t> </a:t>
            </a:r>
            <a:r>
              <a:rPr lang="ru-RU" sz="2800" b="1" dirty="0" err="1"/>
              <a:t>охорони</a:t>
            </a:r>
            <a:r>
              <a:rPr lang="ru-RU" sz="2800" b="1" dirty="0"/>
              <a:t> </a:t>
            </a:r>
            <a:r>
              <a:rPr lang="ru-RU" sz="2800" b="1" dirty="0" err="1"/>
              <a:t>здоров’я</a:t>
            </a:r>
            <a:r>
              <a:rPr lang="ru-RU" sz="2800" b="1" dirty="0"/>
              <a:t> (</a:t>
            </a:r>
            <a:r>
              <a:rPr lang="ru-RU" sz="2800" b="1" dirty="0" err="1"/>
              <a:t>далі</a:t>
            </a:r>
            <a:r>
              <a:rPr lang="ru-RU" sz="2800" b="1" dirty="0"/>
              <a:t> - </a:t>
            </a:r>
            <a:r>
              <a:rPr lang="ru-RU" sz="2800" b="1" dirty="0" err="1"/>
              <a:t>реабілітаційна</a:t>
            </a:r>
            <a:r>
              <a:rPr lang="ru-RU" sz="2800" b="1" dirty="0"/>
              <a:t> </a:t>
            </a:r>
            <a:r>
              <a:rPr lang="ru-RU" sz="2800" b="1" dirty="0" err="1"/>
              <a:t>допомога</a:t>
            </a:r>
            <a:r>
              <a:rPr lang="ru-RU" sz="2800" b="1" dirty="0"/>
              <a:t>) </a:t>
            </a:r>
            <a:r>
              <a:rPr lang="ru-RU" sz="2800" dirty="0"/>
              <a:t>- </a:t>
            </a:r>
            <a:r>
              <a:rPr lang="ru-RU" sz="2800" dirty="0" err="1"/>
              <a:t>діяльність</a:t>
            </a:r>
            <a:r>
              <a:rPr lang="ru-RU" sz="2800" dirty="0"/>
              <a:t> </a:t>
            </a:r>
            <a:r>
              <a:rPr lang="ru-RU" sz="2800" dirty="0" err="1"/>
              <a:t>фахівців</a:t>
            </a:r>
            <a:r>
              <a:rPr lang="ru-RU" sz="2800" dirty="0"/>
              <a:t> з </a:t>
            </a:r>
            <a:r>
              <a:rPr lang="ru-RU" sz="2800" dirty="0" err="1"/>
              <a:t>реабілітації</a:t>
            </a:r>
            <a:r>
              <a:rPr lang="ru-RU" sz="2800" dirty="0"/>
              <a:t> у </a:t>
            </a:r>
            <a:r>
              <a:rPr lang="ru-RU" sz="2800" dirty="0" err="1"/>
              <a:t>сфері</a:t>
            </a:r>
            <a:r>
              <a:rPr lang="ru-RU" sz="2800" dirty="0"/>
              <a:t> </a:t>
            </a:r>
            <a:r>
              <a:rPr lang="ru-RU" sz="2800" dirty="0" err="1"/>
              <a:t>охорони</a:t>
            </a:r>
            <a:r>
              <a:rPr lang="ru-RU" sz="2800" dirty="0"/>
              <a:t> </a:t>
            </a:r>
            <a:r>
              <a:rPr lang="ru-RU" sz="2800" dirty="0" err="1"/>
              <a:t>здоров’я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передбачає</a:t>
            </a:r>
            <a:r>
              <a:rPr lang="ru-RU" sz="2800" dirty="0"/>
              <a:t> </a:t>
            </a:r>
            <a:r>
              <a:rPr lang="ru-RU" sz="2800" dirty="0" err="1"/>
              <a:t>здійснення</a:t>
            </a:r>
            <a:r>
              <a:rPr lang="ru-RU" sz="2800" dirty="0"/>
              <a:t> комплексу </a:t>
            </a:r>
            <a:r>
              <a:rPr lang="ru-RU" sz="2800" dirty="0" err="1"/>
              <a:t>заходів</a:t>
            </a:r>
            <a:r>
              <a:rPr lang="ru-RU" sz="2800" dirty="0"/>
              <a:t>, </a:t>
            </a:r>
            <a:r>
              <a:rPr lang="ru-RU" sz="2800" dirty="0" err="1"/>
              <a:t>спрямованих</a:t>
            </a:r>
            <a:r>
              <a:rPr lang="ru-RU" sz="2800" dirty="0"/>
              <a:t> на </a:t>
            </a:r>
            <a:r>
              <a:rPr lang="ru-RU" sz="2800" dirty="0" err="1"/>
              <a:t>оптимізацію</a:t>
            </a:r>
            <a:r>
              <a:rPr lang="ru-RU" sz="2800" dirty="0"/>
              <a:t> </a:t>
            </a:r>
            <a:r>
              <a:rPr lang="ru-RU" sz="2800" dirty="0" err="1"/>
              <a:t>функціонування</a:t>
            </a:r>
            <a:r>
              <a:rPr lang="ru-RU" sz="2800" dirty="0"/>
              <a:t> </a:t>
            </a:r>
            <a:r>
              <a:rPr lang="ru-RU" sz="2800" dirty="0" err="1"/>
              <a:t>осіб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зазнають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можуть</a:t>
            </a:r>
            <a:r>
              <a:rPr lang="ru-RU" sz="2800" dirty="0"/>
              <a:t> </a:t>
            </a:r>
            <a:r>
              <a:rPr lang="ru-RU" sz="2800" dirty="0" err="1"/>
              <a:t>зазнати</a:t>
            </a:r>
            <a:r>
              <a:rPr lang="ru-RU" sz="2800" dirty="0"/>
              <a:t> </a:t>
            </a:r>
            <a:r>
              <a:rPr lang="ru-RU" sz="2800" dirty="0" err="1"/>
              <a:t>обмеження</a:t>
            </a:r>
            <a:r>
              <a:rPr lang="ru-RU" sz="2800" dirty="0"/>
              <a:t> </a:t>
            </a:r>
            <a:r>
              <a:rPr lang="ru-RU" sz="2800" dirty="0" err="1"/>
              <a:t>повсякденного</a:t>
            </a:r>
            <a:r>
              <a:rPr lang="ru-RU" sz="2800" dirty="0"/>
              <a:t> </a:t>
            </a:r>
            <a:r>
              <a:rPr lang="ru-RU" sz="2800" dirty="0" err="1"/>
              <a:t>функціонування</a:t>
            </a:r>
            <a:r>
              <a:rPr lang="ru-RU" sz="2800" dirty="0"/>
              <a:t> у </a:t>
            </a:r>
            <a:r>
              <a:rPr lang="ru-RU" sz="2800" dirty="0" err="1"/>
              <a:t>їхньому</a:t>
            </a:r>
            <a:r>
              <a:rPr lang="ru-RU" sz="2800" dirty="0"/>
              <a:t> </a:t>
            </a:r>
            <a:r>
              <a:rPr lang="ru-RU" sz="2800" dirty="0" err="1" smtClean="0"/>
              <a:t>середовищі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r>
              <a:rPr lang="ru-RU" sz="2800" dirty="0" smtClean="0"/>
              <a:t>	</a:t>
            </a:r>
            <a:r>
              <a:rPr lang="ru-RU" sz="2800" b="1" dirty="0" err="1" smtClean="0"/>
              <a:t>Реабілітація</a:t>
            </a:r>
            <a:r>
              <a:rPr lang="ru-RU" sz="2800" b="1" dirty="0" smtClean="0"/>
              <a:t> </a:t>
            </a:r>
            <a:r>
              <a:rPr lang="ru-RU" sz="2800" dirty="0"/>
              <a:t>- комплекс </a:t>
            </a:r>
            <a:r>
              <a:rPr lang="ru-RU" sz="2800" dirty="0" err="1"/>
              <a:t>заходів</a:t>
            </a:r>
            <a:r>
              <a:rPr lang="ru-RU" sz="2800" dirty="0"/>
              <a:t>, </a:t>
            </a:r>
            <a:r>
              <a:rPr lang="ru-RU" sz="2800" dirty="0" err="1"/>
              <a:t>яких</a:t>
            </a:r>
            <a:r>
              <a:rPr lang="ru-RU" sz="2800" dirty="0"/>
              <a:t> </a:t>
            </a:r>
            <a:r>
              <a:rPr lang="ru-RU" sz="2800" dirty="0" err="1"/>
              <a:t>потребує</a:t>
            </a:r>
            <a:r>
              <a:rPr lang="ru-RU" sz="2800" dirty="0"/>
              <a:t> особа, яка </a:t>
            </a:r>
            <a:r>
              <a:rPr lang="ru-RU" sz="2800" dirty="0" err="1"/>
              <a:t>зазнає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може</a:t>
            </a:r>
            <a:r>
              <a:rPr lang="ru-RU" sz="2800" dirty="0"/>
              <a:t> </a:t>
            </a:r>
            <a:r>
              <a:rPr lang="ru-RU" sz="2800" dirty="0" err="1"/>
              <a:t>зазнати</a:t>
            </a:r>
            <a:r>
              <a:rPr lang="ru-RU" sz="2800" dirty="0"/>
              <a:t> </a:t>
            </a:r>
            <a:r>
              <a:rPr lang="ru-RU" sz="2800" dirty="0" err="1"/>
              <a:t>обмеження</a:t>
            </a:r>
            <a:r>
              <a:rPr lang="ru-RU" sz="2800" dirty="0"/>
              <a:t> </a:t>
            </a:r>
            <a:r>
              <a:rPr lang="ru-RU" sz="2800" dirty="0" err="1"/>
              <a:t>повсякденного</a:t>
            </a:r>
            <a:r>
              <a:rPr lang="ru-RU" sz="2800" dirty="0"/>
              <a:t> </a:t>
            </a:r>
            <a:r>
              <a:rPr lang="ru-RU" sz="2800" dirty="0" err="1"/>
              <a:t>функціонування</a:t>
            </a:r>
            <a:r>
              <a:rPr lang="ru-RU" sz="2800" dirty="0"/>
              <a:t> </a:t>
            </a:r>
            <a:r>
              <a:rPr lang="ru-RU" sz="2800" dirty="0" err="1"/>
              <a:t>внаслідок</a:t>
            </a:r>
            <a:r>
              <a:rPr lang="ru-RU" sz="2800" dirty="0"/>
              <a:t> стану </a:t>
            </a:r>
            <a:r>
              <a:rPr lang="ru-RU" sz="2800" dirty="0" err="1"/>
              <a:t>здоров’я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старіння</a:t>
            </a:r>
            <a:r>
              <a:rPr lang="ru-RU" sz="2800" dirty="0"/>
              <a:t> у </a:t>
            </a:r>
            <a:r>
              <a:rPr lang="ru-RU" sz="2800" dirty="0" err="1"/>
              <a:t>взаємодії</a:t>
            </a:r>
            <a:r>
              <a:rPr lang="ru-RU" sz="2800" dirty="0"/>
              <a:t> з </a:t>
            </a:r>
            <a:r>
              <a:rPr lang="ru-RU" sz="2800" dirty="0" err="1"/>
              <a:t>її</a:t>
            </a:r>
            <a:r>
              <a:rPr lang="ru-RU" sz="2800" dirty="0"/>
              <a:t> </a:t>
            </a:r>
            <a:r>
              <a:rPr lang="ru-RU" sz="2800" dirty="0" err="1"/>
              <a:t>середовищем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5217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62825"/>
            <a:ext cx="9252520" cy="917903"/>
          </a:xfrm>
        </p:spPr>
        <p:txBody>
          <a:bodyPr>
            <a:noAutofit/>
          </a:bodyPr>
          <a:lstStyle/>
          <a:p>
            <a:pPr marL="514350" indent="-514350"/>
            <a:r>
              <a:rPr lang="uk-UA" sz="2400" b="1" dirty="0">
                <a:effectLst/>
              </a:rPr>
              <a:t>НАДАННЯ МЕДИЧНОЇ ДОПОМОГИ ІЗ ЗАСТОСУВАННЯМ ТЕЛЕМЕДИЦИНИ</a:t>
            </a:r>
            <a:endParaRPr lang="ru-RU" sz="24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892480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/>
              <a:t>	</a:t>
            </a:r>
            <a:r>
              <a:rPr lang="ru-RU" sz="2800" b="1" dirty="0"/>
              <a:t>Телемедицина </a:t>
            </a:r>
            <a:r>
              <a:rPr lang="ru-RU" sz="2800" dirty="0"/>
              <a:t>— </a:t>
            </a:r>
            <a:r>
              <a:rPr lang="ru-RU" sz="2800" dirty="0" err="1"/>
              <a:t>це</a:t>
            </a:r>
            <a:r>
              <a:rPr lang="ru-RU" sz="2800" dirty="0"/>
              <a:t> комплекс </a:t>
            </a:r>
            <a:r>
              <a:rPr lang="ru-RU" sz="2800" dirty="0" err="1"/>
              <a:t>дій</a:t>
            </a:r>
            <a:r>
              <a:rPr lang="ru-RU" sz="2800" dirty="0"/>
              <a:t>, </a:t>
            </a:r>
            <a:r>
              <a:rPr lang="ru-RU" sz="2800" dirty="0" err="1"/>
              <a:t>технологій</a:t>
            </a:r>
            <a:r>
              <a:rPr lang="ru-RU" sz="2800" dirty="0"/>
              <a:t> і </a:t>
            </a:r>
            <a:r>
              <a:rPr lang="ru-RU" sz="2800" dirty="0" err="1"/>
              <a:t>заходів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застосовують</a:t>
            </a:r>
            <a:r>
              <a:rPr lang="ru-RU" sz="2800" dirty="0"/>
              <a:t> </a:t>
            </a:r>
            <a:r>
              <a:rPr lang="ru-RU" sz="2800" dirty="0" err="1"/>
              <a:t>під</a:t>
            </a:r>
            <a:r>
              <a:rPr lang="ru-RU" sz="2800" dirty="0"/>
              <a:t> час </a:t>
            </a:r>
            <a:r>
              <a:rPr lang="ru-RU" sz="2800" dirty="0" err="1"/>
              <a:t>надання</a:t>
            </a:r>
            <a:r>
              <a:rPr lang="ru-RU" sz="2800" dirty="0"/>
              <a:t> </a:t>
            </a:r>
            <a:r>
              <a:rPr lang="ru-RU" sz="2800" dirty="0" err="1"/>
              <a:t>медичної</a:t>
            </a:r>
            <a:r>
              <a:rPr lang="ru-RU" sz="2800" dirty="0"/>
              <a:t> </a:t>
            </a:r>
            <a:r>
              <a:rPr lang="ru-RU" sz="2800" dirty="0" err="1"/>
              <a:t>допомоги</a:t>
            </a:r>
            <a:r>
              <a:rPr lang="ru-RU" sz="2800" dirty="0"/>
              <a:t> з </a:t>
            </a:r>
            <a:r>
              <a:rPr lang="ru-RU" sz="2800" dirty="0" err="1"/>
              <a:t>використанням</a:t>
            </a:r>
            <a:r>
              <a:rPr lang="ru-RU" sz="2800" dirty="0"/>
              <a:t> </a:t>
            </a:r>
            <a:r>
              <a:rPr lang="ru-RU" sz="2800" dirty="0" err="1"/>
              <a:t>дистанційного</a:t>
            </a:r>
            <a:r>
              <a:rPr lang="ru-RU" sz="2800" dirty="0"/>
              <a:t> </a:t>
            </a:r>
            <a:r>
              <a:rPr lang="ru-RU" sz="2800" dirty="0" err="1"/>
              <a:t>зв’язку</a:t>
            </a:r>
            <a:r>
              <a:rPr lang="ru-RU" sz="2800" dirty="0"/>
              <a:t> у </a:t>
            </a:r>
            <a:r>
              <a:rPr lang="ru-RU" sz="2800" dirty="0" err="1"/>
              <a:t>формі</a:t>
            </a:r>
            <a:r>
              <a:rPr lang="ru-RU" sz="2800" dirty="0"/>
              <a:t> </a:t>
            </a:r>
            <a:r>
              <a:rPr lang="ru-RU" sz="2800" dirty="0" err="1"/>
              <a:t>обміну</a:t>
            </a:r>
            <a:r>
              <a:rPr lang="ru-RU" sz="2800" dirty="0"/>
              <a:t> </a:t>
            </a:r>
            <a:r>
              <a:rPr lang="ru-RU" sz="2800" dirty="0" err="1"/>
              <a:t>електронними</a:t>
            </a:r>
            <a:r>
              <a:rPr lang="ru-RU" sz="2800" dirty="0"/>
              <a:t> </a:t>
            </a:r>
            <a:r>
              <a:rPr lang="ru-RU" sz="2800" dirty="0" err="1" smtClean="0"/>
              <a:t>повідомленнями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/>
              <a:t> Наказ МОЗУ «Про </a:t>
            </a:r>
            <a:r>
              <a:rPr lang="ru-RU" sz="2800" dirty="0" err="1"/>
              <a:t>затвердження</a:t>
            </a:r>
            <a:r>
              <a:rPr lang="ru-RU" sz="2800" dirty="0"/>
              <a:t> </a:t>
            </a:r>
            <a:r>
              <a:rPr lang="ru-RU" sz="2800" dirty="0" err="1"/>
              <a:t>нормативних</a:t>
            </a:r>
            <a:r>
              <a:rPr lang="ru-RU" sz="2800" dirty="0"/>
              <a:t> </a:t>
            </a:r>
            <a:r>
              <a:rPr lang="ru-RU" sz="2800" dirty="0" err="1"/>
              <a:t>документів</a:t>
            </a:r>
            <a:r>
              <a:rPr lang="ru-RU" sz="2800" dirty="0"/>
              <a:t> </a:t>
            </a:r>
            <a:r>
              <a:rPr lang="ru-RU" sz="2800" dirty="0" err="1"/>
              <a:t>щодо</a:t>
            </a:r>
            <a:r>
              <a:rPr lang="ru-RU" sz="2800" dirty="0"/>
              <a:t> </a:t>
            </a:r>
            <a:r>
              <a:rPr lang="ru-RU" sz="2800" dirty="0" err="1"/>
              <a:t>застосування</a:t>
            </a:r>
            <a:r>
              <a:rPr lang="ru-RU" sz="2800" dirty="0"/>
              <a:t> </a:t>
            </a:r>
            <a:r>
              <a:rPr lang="ru-RU" sz="2800" dirty="0" err="1"/>
              <a:t>телемедицини</a:t>
            </a:r>
            <a:r>
              <a:rPr lang="ru-RU" sz="2800" dirty="0"/>
              <a:t> у </a:t>
            </a:r>
            <a:r>
              <a:rPr lang="ru-RU" sz="2800" dirty="0" err="1"/>
              <a:t>сфері</a:t>
            </a:r>
            <a:r>
              <a:rPr lang="ru-RU" sz="2800" dirty="0"/>
              <a:t> </a:t>
            </a:r>
            <a:r>
              <a:rPr lang="ru-RU" sz="2800" dirty="0" err="1"/>
              <a:t>охорони</a:t>
            </a:r>
            <a:r>
              <a:rPr lang="ru-RU" sz="2800" dirty="0"/>
              <a:t> </a:t>
            </a:r>
            <a:r>
              <a:rPr lang="ru-RU" sz="2800" dirty="0" err="1"/>
              <a:t>здоров'я</a:t>
            </a:r>
            <a:r>
              <a:rPr lang="ru-RU" sz="2800" dirty="0"/>
              <a:t>» </a:t>
            </a:r>
            <a:r>
              <a:rPr lang="ru-RU" sz="2800" dirty="0" err="1"/>
              <a:t>від</a:t>
            </a:r>
            <a:r>
              <a:rPr lang="ru-RU" sz="2800" dirty="0"/>
              <a:t> 19.10.2015 № </a:t>
            </a:r>
            <a:r>
              <a:rPr lang="ru-RU" sz="2800" dirty="0" smtClean="0"/>
              <a:t>681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800" dirty="0" smtClean="0"/>
              <a:t>Наказ МОЗУ «</a:t>
            </a:r>
            <a:r>
              <a:rPr lang="ru-RU" sz="2800" dirty="0"/>
              <a:t>Про </a:t>
            </a:r>
            <a:r>
              <a:rPr lang="ru-RU" sz="2800" dirty="0" err="1"/>
              <a:t>організацію</a:t>
            </a:r>
            <a:r>
              <a:rPr lang="ru-RU" sz="2800" dirty="0"/>
              <a:t> </a:t>
            </a:r>
            <a:r>
              <a:rPr lang="ru-RU" sz="2800" dirty="0" err="1"/>
              <a:t>надання</a:t>
            </a:r>
            <a:r>
              <a:rPr lang="ru-RU" sz="2800" dirty="0"/>
              <a:t> </a:t>
            </a:r>
            <a:r>
              <a:rPr lang="ru-RU" sz="2800" dirty="0" err="1"/>
              <a:t>медичної</a:t>
            </a:r>
            <a:r>
              <a:rPr lang="ru-RU" sz="2800" dirty="0"/>
              <a:t> </a:t>
            </a:r>
            <a:r>
              <a:rPr lang="ru-RU" sz="2800" dirty="0" err="1"/>
              <a:t>допомоги</a:t>
            </a:r>
            <a:r>
              <a:rPr lang="ru-RU" sz="2800" dirty="0"/>
              <a:t> </a:t>
            </a:r>
            <a:r>
              <a:rPr lang="ru-RU" sz="2800" dirty="0" err="1"/>
              <a:t>із</a:t>
            </a:r>
            <a:r>
              <a:rPr lang="ru-RU" sz="2800" dirty="0"/>
              <a:t> </a:t>
            </a:r>
            <a:r>
              <a:rPr lang="ru-RU" sz="2800" dirty="0" err="1"/>
              <a:t>застосуванням</a:t>
            </a:r>
            <a:r>
              <a:rPr lang="ru-RU" sz="2800" dirty="0"/>
              <a:t> </a:t>
            </a:r>
            <a:r>
              <a:rPr lang="ru-RU" sz="2800" dirty="0" err="1"/>
              <a:t>телемедицини</a:t>
            </a:r>
            <a:r>
              <a:rPr lang="ru-RU" sz="2800" dirty="0"/>
              <a:t> в </a:t>
            </a:r>
            <a:r>
              <a:rPr lang="ru-RU" sz="2800" dirty="0" err="1"/>
              <a:t>умовах</a:t>
            </a:r>
            <a:r>
              <a:rPr lang="ru-RU" sz="2800" dirty="0"/>
              <a:t> </a:t>
            </a:r>
            <a:r>
              <a:rPr lang="ru-RU" sz="2800" dirty="0" err="1"/>
              <a:t>воєнного</a:t>
            </a:r>
            <a:r>
              <a:rPr lang="ru-RU" sz="2800" dirty="0"/>
              <a:t> стану»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20.06.2022  </a:t>
            </a:r>
            <a:r>
              <a:rPr lang="ru-RU" sz="2800" dirty="0"/>
              <a:t>№ 1062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	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8881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f3f97567c880f016b2ae6e3f27ad8035e51cff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1944</TotalTime>
  <Words>880</Words>
  <Application>Microsoft Office PowerPoint</Application>
  <PresentationFormat>Экран (4:3)</PresentationFormat>
  <Paragraphs>65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Тема 5. Правове регулювання окремих видів медичної і фармацевтичної діяльності</vt:lpstr>
      <vt:lpstr>ПЛАН ЛЕКЦІЇ</vt:lpstr>
      <vt:lpstr>ПРАВОВЕ РЕГУЛЮВАННЯ СІМЕЙНОЇ МЕДИЦИНИ (стаття 35-1 Основ)</vt:lpstr>
      <vt:lpstr>Правове забезпечення профілактики та лікування інфекційних хвороб </vt:lpstr>
      <vt:lpstr>Правове забезпечення санітарного та епідеміологічного благополуччя  населення (ЗУ «Про систему громадського здоров’я» від  06.09.2022)</vt:lpstr>
      <vt:lpstr>Правове забезпечення санітарного та епідеміологічного благополуччя  населення (ЗУ «Про систему громадського здоров’я» від  06.09.2022)</vt:lpstr>
      <vt:lpstr>Правове забезпечення донорства</vt:lpstr>
      <vt:lpstr>Правове забезпечення донорства</vt:lpstr>
      <vt:lpstr>ПАЛІАТИВНА ДОПОМОГА (Наказ МОЗУ «Про організацію паліативної та хоспісної допомоги» від 31.10.2011  № 733</vt:lpstr>
      <vt:lpstr>МЕДИЧНА РЕАБІЛІТАЦІЯ (ЗУ «Про реабілітацію у сфері охорони здоров’я» від 03.12.2020)</vt:lpstr>
      <vt:lpstr>НАДАННЯ МЕДИЧНОЇ ДОПОМОГИ ІЗ ЗАСТОСУВАННЯМ ТЕЛЕМЕДИЦИНИ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пульсация</dc:title>
  <dc:creator>obstinate</dc:creator>
  <dc:description>Шаблон презентации с сайта https://presentation-creation.ru/</dc:description>
  <cp:lastModifiedBy>Пользователь Windows</cp:lastModifiedBy>
  <cp:revision>522</cp:revision>
  <dcterms:created xsi:type="dcterms:W3CDTF">2018-02-25T09:09:03Z</dcterms:created>
  <dcterms:modified xsi:type="dcterms:W3CDTF">2024-02-13T21:06:18Z</dcterms:modified>
</cp:coreProperties>
</file>