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9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0037F-9E12-4D7A-A4E5-BAD15903D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552168-1055-45DF-80EB-9AF4C3620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D8E347-C633-4E63-AB5B-B675899F1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F10E01-AC27-46EB-95F6-444A0D21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A32D2-3241-48E7-830D-5C66A435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90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4F3CC-3E8B-4D2C-B365-7DC1B1314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EA35E9-DE0F-48CA-9645-5C2C417CC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33C6D8-9ACD-415D-A517-AA1C5C56D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B1C673-BBDB-4895-8545-E535AA182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4AFC2A-EC65-4ED9-BB7D-FE16C9922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00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914BA-33C9-4750-93C5-32D59AF36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5FB34-8B9C-47AC-8E5E-2802FF37A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0411F6-14AA-41AD-B54F-72A09BD5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E4E416-8260-48DC-8C88-9EBC8C52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0B4D22-EDAC-4217-AFDF-DC838137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945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5BED1-82DB-4810-A34F-F0A2AB4F3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0B1542-17E7-4464-91BA-637AEA725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05B4DE-89B5-4781-84D3-BD517C442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A8B7FA-9309-4E77-9BAE-AB3451BD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5C39DE-AEA2-40B4-AF10-E90F53AD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EB9963-7901-41CE-BDC2-4D7BF116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81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AA3E3-12F5-4D33-BBD3-8B8E17E50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249BC9-550D-4006-BB45-7838FB14B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BA7FBB-E5DA-48E9-A4EE-25E6C9255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6A15A4-7758-4CF8-9EB6-B325D7F02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A52B20-8E69-4335-B840-68D1B36DA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3F6A2F-A247-4083-8F33-004B9DDD0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21897F1-5C3F-4AFF-8C55-A3658D6CD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04439D-3CBA-450B-B025-54C160E1C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47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323F8-8F8E-45AF-B26D-E1E33185A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9B3DD6A-0728-4B2E-938C-8E9ACE9E4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74F5DB5-B56E-4689-BF53-B6825C76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F23869-B610-4E13-87CF-FE7930EFB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254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8FC5384-4233-458E-AB1F-0441E6EC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2BE4BB-AF18-4F08-A6E8-F58F0184E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FDFF9F-123D-4F0F-A7F7-8B56EEC64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34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22A79-2C7A-4D8C-B61E-42C2C82C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F6B21D-FE67-4DC7-A6B6-1E6100AF6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B8EDEC-23F9-4574-94EF-1D514C63B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896897-656F-49F6-9A14-D106281BD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D5905E-C82D-4A6A-B445-FAE701A4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C6B805-2878-4235-807D-EFFEF5EA2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309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E7C35-FD0E-4118-A2B6-C451D835C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72E3FD-AF27-4182-982B-5E43276BF7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BD45F1-8D58-4976-A9D7-8C654202F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E4D25C-9633-4A72-B5E7-5F04055DD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CEE9D5-65C7-41F9-B3AA-EA80B59D1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863B58-407F-417F-B266-86489935D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69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B7EA5-0A74-495B-95F9-23144BCB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0D1013-9A04-4E1E-92AC-F5DFE77B2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7390FE-71CE-4396-830C-8201AFEC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65D4C-7EA3-42EB-944E-353C67F21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C4D015-6816-4D22-9D9C-5D6084662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6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6AB115D-7448-43B8-B64E-3969CE198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A7DA4C-1C4D-4654-A76E-EF6557D5E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75769D-20AC-465F-8EB3-9EB9B6B76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009A86-B473-42F7-BAFC-A96C7F686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C2EAF0-4376-4A1F-B161-A902D8367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957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2ACAC-6766-4F0D-BFAA-FF427524E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D6B69-E28B-469C-8C2F-9FC41294C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77BB26-FA9C-4503-B2B7-3FD9E5F4E2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5C1E4-3091-440B-B3BE-2E7995C461D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9991E5-9C50-4FF4-B2FA-F79FA089C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B2793C-519A-4C78-A888-BE7978CE3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10E74-C7B0-4668-8549-D8E503E63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41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едицинские иллюстрации">
            <a:extLst>
              <a:ext uri="{FF2B5EF4-FFF2-40B4-BE49-F238E27FC236}">
                <a16:creationId xmlns:a16="http://schemas.microsoft.com/office/drawing/2014/main" id="{134956D6-A46E-4EC4-A4D6-96D164D55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7742" y="0"/>
            <a:ext cx="4545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2E4B65-00DB-4A97-9323-33C022C3CAE4}"/>
              </a:ext>
            </a:extLst>
          </p:cNvPr>
          <p:cNvSpPr txBox="1"/>
          <p:nvPr/>
        </p:nvSpPr>
        <p:spPr>
          <a:xfrm>
            <a:off x="3452533" y="2746793"/>
            <a:ext cx="71471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 </a:t>
            </a:r>
            <a:r>
              <a:rPr lang="ru-RU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</a:t>
            </a:r>
          </a:p>
        </p:txBody>
      </p:sp>
    </p:spTree>
    <p:extLst>
      <p:ext uri="{BB962C8B-B14F-4D97-AF65-F5344CB8AC3E}">
        <p14:creationId xmlns:p14="http://schemas.microsoft.com/office/powerpoint/2010/main" val="61025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FDCDE-5D03-425E-9EA2-E77DC3E8F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E0B3FF-D39A-4E47-B093-F48496696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D07022F2-418B-4742-99A4-A2862D93C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9440" y="179040"/>
            <a:ext cx="17230880" cy="749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9D416-84B0-4660-9F21-4D8B8B3DF275}"/>
              </a:ext>
            </a:extLst>
          </p:cNvPr>
          <p:cNvSpPr txBox="1"/>
          <p:nvPr/>
        </p:nvSpPr>
        <p:spPr>
          <a:xfrm>
            <a:off x="-2259106" y="681038"/>
            <a:ext cx="10139082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brand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помічає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те,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бренду.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настрій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звучати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легко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вимовлятися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транслітеруватися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запам'ятовуватися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сама по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вирізнятися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"бренд-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- словесною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марки,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знаком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370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00435-388A-4BD9-92BE-6B45E4974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A8B7A8-8441-4929-BD4A-1E939969D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AB6C9832-FE66-4FFF-B6C4-C8729A248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435" y="-98474"/>
            <a:ext cx="18831124" cy="819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BC8D8-0D7C-4046-99FC-3DAB9C1E2823}"/>
              </a:ext>
            </a:extLst>
          </p:cNvPr>
          <p:cNvSpPr txBox="1"/>
          <p:nvPr/>
        </p:nvSpPr>
        <p:spPr>
          <a:xfrm>
            <a:off x="-1402976" y="983923"/>
            <a:ext cx="1199594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принаймні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згадаймо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бодай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найвідоміші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Panasonic,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Grundig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Sony і,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приміром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Daewoo.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безумовно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от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зможете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?).Для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часто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лінгвістичний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linguistic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screening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щойно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словниками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морфем (невеликих, але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працюватиме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-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провести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лінгвістичний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предмет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з'явитися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146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636421-C126-4408-9C4D-D895B469B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B6A834-C75D-4242-9738-3221A44B4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8134BD98-6513-47B0-BFB1-603EBEC94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AD9987-FB8D-4223-A6FE-5F4754A1A19B}"/>
              </a:ext>
            </a:extLst>
          </p:cNvPr>
          <p:cNvSpPr txBox="1"/>
          <p:nvPr/>
        </p:nvSpPr>
        <p:spPr>
          <a:xfrm>
            <a:off x="-1290917" y="763151"/>
            <a:ext cx="996427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невдалого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ринках:Lada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Nova -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"те,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",Fiat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Фінляндії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співзвучно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сосунок",Ford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Pinto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Латинській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Америці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співзвучно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підглядач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себе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човен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назвете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так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попливе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того ж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увазі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фактор.Можна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все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життя.Солідні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агентства,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семантичний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предмет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небажаних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914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93A59A9B-C629-4954-B8A2-D4F98AE07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66D34-BF78-415B-9F6F-8D1E8539747F}"/>
              </a:ext>
            </a:extLst>
          </p:cNvPr>
          <p:cNvSpPr txBox="1"/>
          <p:nvPr/>
        </p:nvSpPr>
        <p:spPr>
          <a:xfrm>
            <a:off x="-1223682" y="458124"/>
            <a:ext cx="787997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лінгвістичну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наголосів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ритм.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продукту, бути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приємним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слух,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запам'ятовується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легко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вимовляти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546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D2D94878-41E8-4EA0-8CBD-22EE92BFB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A5DB91-8CAF-4090-A727-24A357AA7607}"/>
              </a:ext>
            </a:extLst>
          </p:cNvPr>
          <p:cNvSpPr txBox="1"/>
          <p:nvPr/>
        </p:nvSpPr>
        <p:spPr>
          <a:xfrm>
            <a:off x="-726141" y="0"/>
            <a:ext cx="7879976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брендингу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Щороку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з'являється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20 000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непросто. Тому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розробці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назв.Саме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naming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підбір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продукції.Професійний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тестуванням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7826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09E10343-B6C9-4B75-9D11-AAB1F7D34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6559" y="-189293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7C7B1D-E10F-4A82-AD90-4AABCC318EBE}"/>
              </a:ext>
            </a:extLst>
          </p:cNvPr>
          <p:cNvSpPr txBox="1"/>
          <p:nvPr/>
        </p:nvSpPr>
        <p:spPr>
          <a:xfrm>
            <a:off x="-4164036" y="0"/>
            <a:ext cx="1046636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правоохоронною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Класифікацією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(МКТУ), і яку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зареєструвати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Знак.Неймінг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брифа,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писатись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завдання.Ім'я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веселим,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молодіжним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мужнім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</a:p>
        </p:txBody>
      </p:sp>
    </p:spTree>
    <p:extLst>
      <p:ext uri="{BB962C8B-B14F-4D97-AF65-F5344CB8AC3E}">
        <p14:creationId xmlns:p14="http://schemas.microsoft.com/office/powerpoint/2010/main" val="3750128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6F7E1672-B1BB-40C5-8019-C0D8D8D78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6362" y="393896"/>
            <a:ext cx="16875270" cy="734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7F297C-D483-4513-A720-1206AB070AB6}"/>
              </a:ext>
            </a:extLst>
          </p:cNvPr>
          <p:cNvSpPr txBox="1"/>
          <p:nvPr/>
        </p:nvSpPr>
        <p:spPr>
          <a:xfrm>
            <a:off x="-2856362" y="548640"/>
            <a:ext cx="1110003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відбору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семантичних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слова. При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здорового глузду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брифу,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йдеться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перевезення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виписуються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«небо»,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«птах»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тощо.У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словники, і словники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крилатих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фраз,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словники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лексика.На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брифу,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словника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смисловим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полям. Сам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словотвору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436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FD518240-A7C8-4B9E-8FAB-5E6E579CC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-1"/>
            <a:ext cx="17586490" cy="76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2BB8FE-6F03-417D-86DE-B156CE6CD8CA}"/>
              </a:ext>
            </a:extLst>
          </p:cNvPr>
          <p:cNvSpPr txBox="1"/>
          <p:nvPr/>
        </p:nvSpPr>
        <p:spPr>
          <a:xfrm>
            <a:off x="-2285999" y="0"/>
            <a:ext cx="11335870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них:-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Абревіатура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(слово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букв) - IBM, KFC, МТ;–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акронім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багатослівної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одного слова) – FedEx, Jeep 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алітерація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ритм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Coca-Cola, Чупа-Чупс;-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алюзія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- 5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Ельдорадо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Sun;-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Вирізання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складу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букв) - Cisco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Francisco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Rochen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Porochenko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запозичення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Боско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Чильєджі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Метонімія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приватному) - Планета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суші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міфологічні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Антей, Борей,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Афіна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-Паллада;–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неологізм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асоціативних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СанКлін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персоніфікація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прізвища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Коваленко, Фоменко, Лада;–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звучанням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продукт)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Schweppes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чудовий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приставок Мега-,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-, Супер-,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-)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МегаМакс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СуперБайк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ГіперАвто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Пиво №1.Хороші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676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73F19FF5-B703-4679-BCBC-AB449124D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C26E20-1001-4CB1-A598-66EBB4421128}"/>
              </a:ext>
            </a:extLst>
          </p:cNvPr>
          <p:cNvSpPr txBox="1"/>
          <p:nvPr/>
        </p:nvSpPr>
        <p:spPr>
          <a:xfrm>
            <a:off x="1775012" y="612845"/>
            <a:ext cx="787997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розробки</a:t>
            </a:r>
            <a:r>
              <a:rPr lang="ru-RU" dirty="0"/>
              <a:t> </a:t>
            </a:r>
            <a:r>
              <a:rPr lang="ru-RU" dirty="0" err="1"/>
              <a:t>назви</a:t>
            </a:r>
            <a:r>
              <a:rPr lang="ru-RU" dirty="0"/>
              <a:t> не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«як у </a:t>
            </a:r>
            <a:r>
              <a:rPr lang="ru-RU" dirty="0" err="1"/>
              <a:t>всіх</a:t>
            </a:r>
            <a:r>
              <a:rPr lang="ru-RU" dirty="0"/>
              <a:t>». </a:t>
            </a:r>
            <a:r>
              <a:rPr lang="ru-RU" dirty="0" err="1"/>
              <a:t>Щоб</a:t>
            </a:r>
            <a:r>
              <a:rPr lang="ru-RU" dirty="0"/>
              <a:t> бути </a:t>
            </a:r>
            <a:r>
              <a:rPr lang="ru-RU" dirty="0" err="1"/>
              <a:t>унікальним</a:t>
            </a:r>
            <a:r>
              <a:rPr lang="ru-RU" dirty="0"/>
              <a:t>,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стереотипів.При</a:t>
            </a:r>
            <a:r>
              <a:rPr lang="ru-RU" dirty="0"/>
              <a:t> </a:t>
            </a:r>
            <a:r>
              <a:rPr lang="ru-RU" dirty="0" err="1"/>
              <a:t>розробці</a:t>
            </a:r>
            <a:r>
              <a:rPr lang="ru-RU" dirty="0"/>
              <a:t> </a:t>
            </a:r>
            <a:r>
              <a:rPr lang="ru-RU" dirty="0" err="1"/>
              <a:t>назв</a:t>
            </a:r>
            <a:r>
              <a:rPr lang="ru-RU" dirty="0"/>
              <a:t> </a:t>
            </a:r>
            <a:r>
              <a:rPr lang="ru-RU" dirty="0" err="1"/>
              <a:t>іноземних</a:t>
            </a:r>
            <a:r>
              <a:rPr lang="ru-RU" dirty="0"/>
              <a:t> </a:t>
            </a:r>
            <a:r>
              <a:rPr lang="ru-RU" dirty="0" err="1"/>
              <a:t>компаній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знати </a:t>
            </a:r>
            <a:r>
              <a:rPr lang="ru-RU" dirty="0" err="1"/>
              <a:t>терміни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в них. 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вони </a:t>
            </a:r>
            <a:r>
              <a:rPr lang="ru-RU" dirty="0" err="1"/>
              <a:t>вказують</a:t>
            </a:r>
            <a:r>
              <a:rPr lang="ru-RU" dirty="0"/>
              <a:t> на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компанії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на </a:t>
            </a:r>
            <a:r>
              <a:rPr lang="ru-RU" dirty="0" err="1"/>
              <a:t>організаційно-правову</a:t>
            </a:r>
            <a:r>
              <a:rPr lang="ru-RU" dirty="0"/>
              <a:t> форму. Так, </a:t>
            </a:r>
            <a:r>
              <a:rPr lang="ru-RU" dirty="0" err="1"/>
              <a:t>наприклад</a:t>
            </a:r>
            <a:r>
              <a:rPr lang="ru-RU" dirty="0"/>
              <a:t>, в </a:t>
            </a:r>
            <a:r>
              <a:rPr lang="ru-RU" dirty="0" err="1"/>
              <a:t>Австрії</a:t>
            </a:r>
            <a:r>
              <a:rPr lang="ru-RU" dirty="0"/>
              <a:t> </a:t>
            </a:r>
            <a:r>
              <a:rPr lang="ru-RU" dirty="0" err="1"/>
              <a:t>компанія</a:t>
            </a:r>
            <a:r>
              <a:rPr lang="ru-RU" dirty="0"/>
              <a:t> (</a:t>
            </a:r>
            <a:r>
              <a:rPr lang="ru-RU" dirty="0" err="1"/>
              <a:t>товариство</a:t>
            </a:r>
            <a:r>
              <a:rPr lang="ru-RU" dirty="0"/>
              <a:t>) з </a:t>
            </a:r>
            <a:r>
              <a:rPr lang="ru-RU" dirty="0" err="1"/>
              <a:t>обмеженою</a:t>
            </a:r>
            <a:r>
              <a:rPr lang="ru-RU" dirty="0"/>
              <a:t> </a:t>
            </a:r>
            <a:r>
              <a:rPr lang="ru-RU" dirty="0" err="1"/>
              <a:t>відповідальністю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Gesellschaft</a:t>
            </a:r>
            <a:r>
              <a:rPr lang="ru-RU" dirty="0"/>
              <a:t> </a:t>
            </a:r>
            <a:r>
              <a:rPr lang="ru-RU" dirty="0" err="1"/>
              <a:t>mit</a:t>
            </a:r>
            <a:r>
              <a:rPr lang="ru-RU" dirty="0"/>
              <a:t> </a:t>
            </a:r>
            <a:r>
              <a:rPr lang="ru-RU" dirty="0" err="1"/>
              <a:t>beschrankter</a:t>
            </a:r>
            <a:r>
              <a:rPr lang="ru-RU" dirty="0"/>
              <a:t> </a:t>
            </a:r>
            <a:r>
              <a:rPr lang="ru-RU" dirty="0" err="1"/>
              <a:t>Haftung</a:t>
            </a:r>
            <a:r>
              <a:rPr lang="ru-RU" dirty="0"/>
              <a:t> (GmbH). </a:t>
            </a:r>
            <a:r>
              <a:rPr lang="ru-RU" dirty="0" err="1"/>
              <a:t>Акціонерна</a:t>
            </a:r>
            <a:r>
              <a:rPr lang="ru-RU" dirty="0"/>
              <a:t> </a:t>
            </a:r>
            <a:r>
              <a:rPr lang="ru-RU" dirty="0" err="1"/>
              <a:t>компанія</a:t>
            </a:r>
            <a:r>
              <a:rPr lang="ru-RU" dirty="0"/>
              <a:t> – </a:t>
            </a:r>
            <a:r>
              <a:rPr lang="ru-RU" dirty="0" err="1"/>
              <a:t>Aktiengesellschaft</a:t>
            </a:r>
            <a:r>
              <a:rPr lang="ru-RU" dirty="0"/>
              <a:t> (AG).У </a:t>
            </a:r>
            <a:r>
              <a:rPr lang="ru-RU" dirty="0" err="1"/>
              <a:t>Великій</a:t>
            </a:r>
            <a:r>
              <a:rPr lang="ru-RU" dirty="0"/>
              <a:t> </a:t>
            </a:r>
            <a:r>
              <a:rPr lang="ru-RU" dirty="0" err="1"/>
              <a:t>Британії</a:t>
            </a:r>
            <a:r>
              <a:rPr lang="ru-RU" dirty="0"/>
              <a:t> партнерства </a:t>
            </a:r>
            <a:r>
              <a:rPr lang="ru-RU" dirty="0" err="1"/>
              <a:t>створюються</a:t>
            </a:r>
            <a:r>
              <a:rPr lang="ru-RU" dirty="0"/>
              <a:t> як у </a:t>
            </a:r>
            <a:r>
              <a:rPr lang="ru-RU" dirty="0" err="1"/>
              <a:t>формі</a:t>
            </a:r>
            <a:r>
              <a:rPr lang="ru-RU" dirty="0"/>
              <a:t> з </a:t>
            </a:r>
            <a:r>
              <a:rPr lang="ru-RU" dirty="0" err="1"/>
              <a:t>необмеженою</a:t>
            </a:r>
            <a:r>
              <a:rPr lang="ru-RU" dirty="0"/>
              <a:t> </a:t>
            </a:r>
            <a:r>
              <a:rPr lang="ru-RU" dirty="0" err="1"/>
              <a:t>відповідальністю</a:t>
            </a:r>
            <a:r>
              <a:rPr lang="ru-RU" dirty="0"/>
              <a:t> – LP (Limited Partnership), так і у </a:t>
            </a:r>
            <a:r>
              <a:rPr lang="ru-RU" dirty="0" err="1"/>
              <a:t>формі</a:t>
            </a:r>
            <a:r>
              <a:rPr lang="ru-RU" dirty="0"/>
              <a:t> з </a:t>
            </a:r>
            <a:r>
              <a:rPr lang="ru-RU" dirty="0" err="1"/>
              <a:t>обмеженою</a:t>
            </a:r>
            <a:r>
              <a:rPr lang="ru-RU" dirty="0"/>
              <a:t> </a:t>
            </a:r>
            <a:r>
              <a:rPr lang="ru-RU" dirty="0" err="1"/>
              <a:t>відповідальністю</a:t>
            </a:r>
            <a:r>
              <a:rPr lang="ru-RU" dirty="0"/>
              <a:t> – LLP (Limited </a:t>
            </a:r>
            <a:r>
              <a:rPr lang="ru-RU" dirty="0" err="1"/>
              <a:t>Liability</a:t>
            </a:r>
            <a:r>
              <a:rPr lang="ru-RU" dirty="0"/>
              <a:t> Partnership).У </a:t>
            </a:r>
            <a:r>
              <a:rPr lang="ru-RU" dirty="0" err="1"/>
              <a:t>Німеччині</a:t>
            </a:r>
            <a:r>
              <a:rPr lang="ru-RU" dirty="0"/>
              <a:t> "</a:t>
            </a:r>
            <a:r>
              <a:rPr lang="ru-RU" dirty="0" err="1"/>
              <a:t>Offene</a:t>
            </a:r>
            <a:r>
              <a:rPr lang="ru-RU" dirty="0"/>
              <a:t> </a:t>
            </a:r>
            <a:r>
              <a:rPr lang="ru-RU" dirty="0" err="1"/>
              <a:t>Handelsgesellschaft</a:t>
            </a:r>
            <a:r>
              <a:rPr lang="ru-RU" dirty="0"/>
              <a:t>" -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товариство</a:t>
            </a:r>
            <a:r>
              <a:rPr lang="ru-RU" dirty="0"/>
              <a:t>. </a:t>
            </a:r>
            <a:r>
              <a:rPr lang="ru-RU" dirty="0" err="1"/>
              <a:t>Коммандитне</a:t>
            </a:r>
            <a:r>
              <a:rPr lang="ru-RU" dirty="0"/>
              <a:t> </a:t>
            </a:r>
            <a:r>
              <a:rPr lang="ru-RU" dirty="0" err="1"/>
              <a:t>товариство</a:t>
            </a:r>
            <a:r>
              <a:rPr lang="ru-RU" dirty="0"/>
              <a:t> - </a:t>
            </a:r>
            <a:r>
              <a:rPr lang="ru-RU" dirty="0" err="1"/>
              <a:t>Kommanditgesellschaft</a:t>
            </a:r>
            <a:r>
              <a:rPr lang="ru-RU" dirty="0"/>
              <a:t> (</a:t>
            </a:r>
            <a:r>
              <a:rPr lang="ru-RU" dirty="0" err="1"/>
              <a:t>CoKG</a:t>
            </a:r>
            <a:r>
              <a:rPr lang="ru-RU" dirty="0"/>
              <a:t>). </a:t>
            </a:r>
            <a:r>
              <a:rPr lang="ru-RU" dirty="0" err="1"/>
              <a:t>Товариство</a:t>
            </a:r>
            <a:r>
              <a:rPr lang="ru-RU" dirty="0"/>
              <a:t> з </a:t>
            </a:r>
            <a:r>
              <a:rPr lang="ru-RU" dirty="0" err="1"/>
              <a:t>обмеженою</a:t>
            </a:r>
            <a:r>
              <a:rPr lang="ru-RU" dirty="0"/>
              <a:t> </a:t>
            </a:r>
            <a:r>
              <a:rPr lang="ru-RU" dirty="0" err="1"/>
              <a:t>відповідальністю</a:t>
            </a:r>
            <a:r>
              <a:rPr lang="ru-RU" dirty="0"/>
              <a:t> </a:t>
            </a:r>
            <a:r>
              <a:rPr lang="ru-RU" dirty="0" err="1"/>
              <a:t>Gesellschaft</a:t>
            </a:r>
            <a:r>
              <a:rPr lang="ru-RU" dirty="0"/>
              <a:t> </a:t>
            </a:r>
            <a:r>
              <a:rPr lang="ru-RU" dirty="0" err="1"/>
              <a:t>mit</a:t>
            </a:r>
            <a:r>
              <a:rPr lang="ru-RU" dirty="0"/>
              <a:t> </a:t>
            </a:r>
            <a:r>
              <a:rPr lang="ru-RU" dirty="0" err="1"/>
              <a:t>beschrankter</a:t>
            </a:r>
            <a:r>
              <a:rPr lang="ru-RU" dirty="0"/>
              <a:t> </a:t>
            </a:r>
            <a:r>
              <a:rPr lang="ru-RU" dirty="0" err="1"/>
              <a:t>Haftung</a:t>
            </a:r>
            <a:r>
              <a:rPr lang="ru-RU" dirty="0"/>
              <a:t> (GmbH).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 з </a:t>
            </a:r>
            <a:r>
              <a:rPr lang="ru-RU" dirty="0" err="1"/>
              <a:t>обмеженою</a:t>
            </a:r>
            <a:r>
              <a:rPr lang="ru-RU" dirty="0"/>
              <a:t> </a:t>
            </a:r>
            <a:r>
              <a:rPr lang="ru-RU" dirty="0" err="1"/>
              <a:t>відповідальністю</a:t>
            </a:r>
            <a:r>
              <a:rPr lang="ru-RU" dirty="0"/>
              <a:t> та </a:t>
            </a:r>
            <a:r>
              <a:rPr lang="ru-RU" dirty="0" err="1"/>
              <a:t>командитного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 - GmbH С.С. </a:t>
            </a:r>
            <a:r>
              <a:rPr lang="ru-RU" dirty="0" err="1"/>
              <a:t>Акціонерна</a:t>
            </a:r>
            <a:r>
              <a:rPr lang="ru-RU" dirty="0"/>
              <a:t> </a:t>
            </a:r>
            <a:r>
              <a:rPr lang="ru-RU" dirty="0" err="1"/>
              <a:t>компанія</a:t>
            </a:r>
            <a:r>
              <a:rPr lang="ru-RU" dirty="0"/>
              <a:t> – </a:t>
            </a:r>
            <a:r>
              <a:rPr lang="ru-RU" dirty="0" err="1"/>
              <a:t>Aktiengesellschaft</a:t>
            </a:r>
            <a:r>
              <a:rPr lang="ru-RU" dirty="0"/>
              <a:t> (AG).У </a:t>
            </a:r>
            <a:r>
              <a:rPr lang="ru-RU" dirty="0" err="1"/>
              <a:t>Франції</a:t>
            </a:r>
            <a:r>
              <a:rPr lang="ru-RU" dirty="0"/>
              <a:t> </a:t>
            </a:r>
            <a:r>
              <a:rPr lang="ru-RU" dirty="0" err="1"/>
              <a:t>Entreprise</a:t>
            </a:r>
            <a:r>
              <a:rPr lang="ru-RU" dirty="0"/>
              <a:t> </a:t>
            </a:r>
            <a:r>
              <a:rPr lang="ru-RU" dirty="0" err="1"/>
              <a:t>individuelle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одноосібне</a:t>
            </a:r>
            <a:r>
              <a:rPr lang="ru-RU" dirty="0"/>
              <a:t> </a:t>
            </a:r>
            <a:r>
              <a:rPr lang="ru-RU" dirty="0" err="1"/>
              <a:t>підприємство</a:t>
            </a:r>
            <a:r>
              <a:rPr lang="ru-RU" dirty="0"/>
              <a:t>. Societe </a:t>
            </a:r>
            <a:r>
              <a:rPr lang="ru-RU" dirty="0" err="1"/>
              <a:t>en</a:t>
            </a:r>
            <a:r>
              <a:rPr lang="ru-RU" dirty="0"/>
              <a:t> </a:t>
            </a:r>
            <a:r>
              <a:rPr lang="ru-RU" dirty="0" err="1"/>
              <a:t>nom</a:t>
            </a:r>
            <a:r>
              <a:rPr lang="ru-RU" dirty="0"/>
              <a:t> </a:t>
            </a:r>
            <a:r>
              <a:rPr lang="ru-RU" dirty="0" err="1"/>
              <a:t>collectife</a:t>
            </a:r>
            <a:r>
              <a:rPr lang="ru-RU" dirty="0"/>
              <a:t> (SNC) –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товариство</a:t>
            </a:r>
            <a:r>
              <a:rPr lang="ru-RU" dirty="0"/>
              <a:t>. Societe </a:t>
            </a:r>
            <a:r>
              <a:rPr lang="ru-RU" dirty="0" err="1"/>
              <a:t>en</a:t>
            </a:r>
            <a:r>
              <a:rPr lang="ru-RU" dirty="0"/>
              <a:t> </a:t>
            </a:r>
            <a:r>
              <a:rPr lang="ru-RU" dirty="0" err="1"/>
              <a:t>commandite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> (SCS) – </a:t>
            </a:r>
            <a:r>
              <a:rPr lang="ru-RU" dirty="0" err="1"/>
              <a:t>просте</a:t>
            </a:r>
            <a:r>
              <a:rPr lang="ru-RU" dirty="0"/>
              <a:t> </a:t>
            </a:r>
            <a:r>
              <a:rPr lang="ru-RU" dirty="0" err="1"/>
              <a:t>командне</a:t>
            </a:r>
            <a:r>
              <a:rPr lang="ru-RU" dirty="0"/>
              <a:t> </a:t>
            </a:r>
            <a:r>
              <a:rPr lang="ru-RU" dirty="0" err="1"/>
              <a:t>товариство</a:t>
            </a:r>
            <a:r>
              <a:rPr lang="ru-RU" dirty="0"/>
              <a:t>. Societe </a:t>
            </a:r>
            <a:r>
              <a:rPr lang="ru-RU" dirty="0" err="1"/>
              <a:t>en</a:t>
            </a:r>
            <a:r>
              <a:rPr lang="ru-RU" dirty="0"/>
              <a:t> </a:t>
            </a:r>
            <a:r>
              <a:rPr lang="ru-RU" dirty="0" err="1"/>
              <a:t>commandite</a:t>
            </a:r>
            <a:r>
              <a:rPr lang="ru-RU" dirty="0"/>
              <a:t> </a:t>
            </a:r>
            <a:r>
              <a:rPr lang="ru-RU" dirty="0" err="1"/>
              <a:t>par</a:t>
            </a:r>
            <a:r>
              <a:rPr lang="ru-RU" dirty="0"/>
              <a:t> </a:t>
            </a:r>
            <a:r>
              <a:rPr lang="ru-RU" dirty="0" err="1"/>
              <a:t>action</a:t>
            </a:r>
            <a:r>
              <a:rPr lang="ru-RU" dirty="0"/>
              <a:t> (SCPA) –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. Societe </a:t>
            </a:r>
            <a:r>
              <a:rPr lang="ru-RU" dirty="0" err="1"/>
              <a:t>anonyme</a:t>
            </a:r>
            <a:r>
              <a:rPr lang="ru-RU" dirty="0"/>
              <a:t> (SA) – </a:t>
            </a:r>
            <a:r>
              <a:rPr lang="ru-RU" dirty="0" err="1"/>
              <a:t>акціонерне</a:t>
            </a:r>
            <a:r>
              <a:rPr lang="ru-RU" dirty="0"/>
              <a:t> </a:t>
            </a:r>
            <a:r>
              <a:rPr lang="ru-RU" dirty="0" err="1"/>
              <a:t>товариство</a:t>
            </a:r>
            <a:r>
              <a:rPr lang="ru-RU" dirty="0"/>
              <a:t>. Societe a </a:t>
            </a:r>
            <a:r>
              <a:rPr lang="ru-RU" dirty="0" err="1"/>
              <a:t>responsabilite</a:t>
            </a:r>
            <a:r>
              <a:rPr lang="ru-RU" dirty="0"/>
              <a:t> (SRL) – </a:t>
            </a:r>
            <a:r>
              <a:rPr lang="ru-RU" dirty="0" err="1"/>
              <a:t>товариство</a:t>
            </a:r>
            <a:r>
              <a:rPr lang="ru-RU" dirty="0"/>
              <a:t> з </a:t>
            </a:r>
            <a:r>
              <a:rPr lang="ru-RU" dirty="0" err="1"/>
              <a:t>обмеженою</a:t>
            </a:r>
            <a:r>
              <a:rPr lang="ru-RU" dirty="0"/>
              <a:t> </a:t>
            </a:r>
            <a:r>
              <a:rPr lang="ru-RU" dirty="0" err="1"/>
              <a:t>відповідальністю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2756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ADDE056C-5A4B-4627-859F-97B012494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08344E-C408-4EB4-8878-38EE5600340A}"/>
              </a:ext>
            </a:extLst>
          </p:cNvPr>
          <p:cNvSpPr txBox="1"/>
          <p:nvPr/>
        </p:nvSpPr>
        <p:spPr>
          <a:xfrm>
            <a:off x="-2030507" y="233606"/>
            <a:ext cx="1065007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брендингуВирізняють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фахівцеві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робота. Особливо,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яку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бренд, товар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Тут проводиться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чистоту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прав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вибраковування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(вербально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фонетично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несузвучних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т.д.);</a:t>
            </a: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фокус-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210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3063E376-6C30-4373-A45D-DCC0CE05F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1940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21662D-34C7-419D-9CFA-D9A0FD8087CA}"/>
              </a:ext>
            </a:extLst>
          </p:cNvPr>
          <p:cNvSpPr txBox="1"/>
          <p:nvPr/>
        </p:nvSpPr>
        <p:spPr>
          <a:xfrm>
            <a:off x="-1446490" y="566678"/>
            <a:ext cx="1011218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(МКТП).  Добре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робиться за одну годину.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асоціаціями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спало першим на думку – як правило,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нового порядку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так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доки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-два.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розпорядженні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неймера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10-15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тому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робиться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вибір.Далі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промовляти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погано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звучить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пишеться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плутається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тестується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8424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640AAE66-348E-440A-AD70-2F409ADF7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45D65A-092B-4817-92CB-43D69AFA9C13}"/>
              </a:ext>
            </a:extLst>
          </p:cNvPr>
          <p:cNvSpPr txBox="1"/>
          <p:nvPr/>
        </p:nvSpPr>
        <p:spPr>
          <a:xfrm>
            <a:off x="-2017059" y="827945"/>
            <a:ext cx="1069041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когось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Заодно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домен з таким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вільний.Щоб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відкинути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сумніви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правильному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фокус-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незабутність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запам'ятовуваність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пропонованим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ім'ям.І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охороноздатними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використання.Один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найвідоміших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Pentium,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марки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Intel,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Lexicon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Branding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944373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02C09465-D6BD-4EFF-80EA-E85EB76EF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4976" y="0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F3A507-2D1A-42F1-96FA-B854A5D135D5}"/>
              </a:ext>
            </a:extLst>
          </p:cNvPr>
          <p:cNvSpPr txBox="1"/>
          <p:nvPr/>
        </p:nvSpPr>
        <p:spPr>
          <a:xfrm>
            <a:off x="1775012" y="1720840"/>
            <a:ext cx="78799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"</a:t>
            </a:r>
            <a:r>
              <a:rPr lang="ru-RU" dirty="0" err="1"/>
              <a:t>Хрещені</a:t>
            </a:r>
            <a:r>
              <a:rPr lang="ru-RU" dirty="0"/>
              <a:t> батьки" Pentium </a:t>
            </a:r>
            <a:r>
              <a:rPr lang="ru-RU" dirty="0" err="1"/>
              <a:t>працювали</a:t>
            </a:r>
            <a:r>
              <a:rPr lang="ru-RU" dirty="0"/>
              <a:t> над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/>
              <a:t>ім'ям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. </a:t>
            </a:r>
            <a:r>
              <a:rPr lang="ru-RU" dirty="0" err="1"/>
              <a:t>Була</a:t>
            </a:r>
            <a:r>
              <a:rPr lang="ru-RU" dirty="0"/>
              <a:t> створена </a:t>
            </a:r>
            <a:r>
              <a:rPr lang="ru-RU" dirty="0" err="1"/>
              <a:t>спеціальна</a:t>
            </a:r>
            <a:r>
              <a:rPr lang="ru-RU" dirty="0"/>
              <a:t> база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1500 </a:t>
            </a:r>
            <a:r>
              <a:rPr lang="ru-RU" dirty="0" err="1"/>
              <a:t>слів</a:t>
            </a:r>
            <a:r>
              <a:rPr lang="ru-RU" dirty="0"/>
              <a:t> та </a:t>
            </a:r>
            <a:r>
              <a:rPr lang="ru-RU" dirty="0" err="1"/>
              <a:t>частин</a:t>
            </a:r>
            <a:r>
              <a:rPr lang="ru-RU" dirty="0"/>
              <a:t> </a:t>
            </a:r>
            <a:r>
              <a:rPr lang="ru-RU" dirty="0" err="1"/>
              <a:t>слів</a:t>
            </a:r>
            <a:r>
              <a:rPr lang="ru-RU" dirty="0"/>
              <a:t> з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. </a:t>
            </a:r>
            <a:r>
              <a:rPr lang="ru-RU" dirty="0" err="1"/>
              <a:t>Корінь</a:t>
            </a:r>
            <a:r>
              <a:rPr lang="ru-RU" dirty="0"/>
              <a:t> </a:t>
            </a:r>
            <a:r>
              <a:rPr lang="ru-RU" dirty="0" err="1"/>
              <a:t>виник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грецького</a:t>
            </a:r>
            <a:r>
              <a:rPr lang="ru-RU" dirty="0"/>
              <a:t> слова " </a:t>
            </a:r>
            <a:r>
              <a:rPr lang="ru-RU" dirty="0" err="1"/>
              <a:t>Pente</a:t>
            </a:r>
            <a:r>
              <a:rPr lang="ru-RU" dirty="0"/>
              <a:t> " 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 " </a:t>
            </a:r>
            <a:r>
              <a:rPr lang="ru-RU" dirty="0" err="1"/>
              <a:t>п'ять</a:t>
            </a:r>
            <a:r>
              <a:rPr lang="ru-RU" dirty="0"/>
              <a:t> " -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натякає</a:t>
            </a:r>
            <a:r>
              <a:rPr lang="ru-RU" dirty="0"/>
              <a:t> те </a:t>
            </a:r>
            <a:r>
              <a:rPr lang="ru-RU" dirty="0" err="1"/>
              <a:t>що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Pentium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п'яте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процесорів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процесор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інгредієнт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входить до складу </a:t>
            </a:r>
            <a:r>
              <a:rPr lang="ru-RU" dirty="0" err="1"/>
              <a:t>іншого</a:t>
            </a:r>
            <a:r>
              <a:rPr lang="ru-RU" dirty="0"/>
              <a:t> продукту (</a:t>
            </a:r>
            <a:r>
              <a:rPr lang="ru-RU" dirty="0" err="1"/>
              <a:t>комп'ютера</a:t>
            </a:r>
            <a:r>
              <a:rPr lang="ru-RU" dirty="0"/>
              <a:t>), то </a:t>
            </a:r>
            <a:r>
              <a:rPr lang="ru-RU" dirty="0" err="1"/>
              <a:t>фахівці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звернулися</a:t>
            </a:r>
            <a:r>
              <a:rPr lang="ru-RU" dirty="0"/>
              <a:t> до книг з </a:t>
            </a:r>
            <a:r>
              <a:rPr lang="ru-RU" dirty="0" err="1"/>
              <a:t>хімії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кулінарних</a:t>
            </a:r>
            <a:r>
              <a:rPr lang="ru-RU" dirty="0"/>
              <a:t> книг,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відчути</a:t>
            </a:r>
            <a:r>
              <a:rPr lang="ru-RU" dirty="0"/>
              <a:t>, як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звучати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слово.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суфікс</a:t>
            </a:r>
            <a:r>
              <a:rPr lang="ru-RU" dirty="0"/>
              <a:t>, як у </a:t>
            </a:r>
            <a:r>
              <a:rPr lang="ru-RU" dirty="0" err="1"/>
              <a:t>назві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– </a:t>
            </a:r>
            <a:r>
              <a:rPr lang="ru-RU" dirty="0" err="1"/>
              <a:t>натрії</a:t>
            </a:r>
            <a:r>
              <a:rPr lang="ru-RU" dirty="0"/>
              <a:t> (англ. – </a:t>
            </a:r>
            <a:r>
              <a:rPr lang="ru-RU" dirty="0" err="1"/>
              <a:t>sodium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магнії</a:t>
            </a:r>
            <a:r>
              <a:rPr lang="ru-RU" dirty="0"/>
              <a:t> (англ. – </a:t>
            </a:r>
            <a:r>
              <a:rPr lang="ru-RU" dirty="0" err="1"/>
              <a:t>magnesium</a:t>
            </a:r>
            <a:r>
              <a:rPr lang="ru-RU" dirty="0"/>
              <a:t>).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лінгвісти</a:t>
            </a:r>
            <a:r>
              <a:rPr lang="ru-RU" dirty="0"/>
              <a:t> </a:t>
            </a:r>
            <a:r>
              <a:rPr lang="ru-RU" dirty="0" err="1"/>
              <a:t>констатували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звуків</a:t>
            </a:r>
            <a:r>
              <a:rPr lang="ru-RU" dirty="0"/>
              <a:t> I-U-M </a:t>
            </a:r>
            <a:r>
              <a:rPr lang="ru-RU" dirty="0" err="1"/>
              <a:t>асоціюється</a:t>
            </a:r>
            <a:r>
              <a:rPr lang="ru-RU" dirty="0"/>
              <a:t> з </a:t>
            </a:r>
            <a:r>
              <a:rPr lang="ru-RU" dirty="0" err="1"/>
              <a:t>чимось</a:t>
            </a:r>
            <a:r>
              <a:rPr lang="ru-RU" dirty="0"/>
              <a:t> маленьким та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потужним</a:t>
            </a:r>
            <a:r>
              <a:rPr lang="ru-RU" dirty="0"/>
              <a:t>. Формула </a:t>
            </a:r>
            <a:r>
              <a:rPr lang="ru-RU" dirty="0" err="1"/>
              <a:t>спрацювала</a:t>
            </a:r>
            <a:r>
              <a:rPr lang="ru-RU" dirty="0"/>
              <a:t>, </a:t>
            </a:r>
            <a:r>
              <a:rPr lang="ru-RU" dirty="0" err="1"/>
              <a:t>з'явилося</a:t>
            </a:r>
            <a:r>
              <a:rPr lang="ru-RU" dirty="0"/>
              <a:t> </a:t>
            </a:r>
            <a:r>
              <a:rPr lang="ru-RU" dirty="0" err="1"/>
              <a:t>коротке</a:t>
            </a:r>
            <a:r>
              <a:rPr lang="ru-RU" dirty="0"/>
              <a:t> та </a:t>
            </a:r>
            <a:r>
              <a:rPr lang="ru-RU" dirty="0" err="1"/>
              <a:t>звучне</a:t>
            </a:r>
            <a:r>
              <a:rPr lang="ru-RU" dirty="0"/>
              <a:t> </a:t>
            </a:r>
            <a:r>
              <a:rPr lang="ru-RU" dirty="0" err="1"/>
              <a:t>ім'я</a:t>
            </a:r>
            <a:r>
              <a:rPr lang="ru-RU" dirty="0"/>
              <a:t>, яке </a:t>
            </a:r>
            <a:r>
              <a:rPr lang="ru-RU" dirty="0" err="1"/>
              <a:t>компанія</a:t>
            </a:r>
            <a:r>
              <a:rPr lang="ru-RU" dirty="0"/>
              <a:t> </a:t>
            </a:r>
            <a:r>
              <a:rPr lang="ru-RU" dirty="0" err="1"/>
              <a:t>Lexicon</a:t>
            </a:r>
            <a:r>
              <a:rPr lang="ru-RU" dirty="0"/>
              <a:t> </a:t>
            </a:r>
            <a:r>
              <a:rPr lang="ru-RU" dirty="0" err="1"/>
              <a:t>Branding</a:t>
            </a:r>
            <a:r>
              <a:rPr lang="ru-RU" dirty="0"/>
              <a:t> </a:t>
            </a:r>
            <a:r>
              <a:rPr lang="ru-RU" dirty="0" err="1"/>
              <a:t>вважає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вдалою</a:t>
            </a:r>
            <a:r>
              <a:rPr lang="ru-RU" dirty="0"/>
              <a:t> </a:t>
            </a:r>
            <a:r>
              <a:rPr lang="ru-RU" dirty="0" err="1"/>
              <a:t>роботою</a:t>
            </a:r>
            <a:r>
              <a:rPr lang="ru-RU" dirty="0"/>
              <a:t> на </a:t>
            </a:r>
            <a:r>
              <a:rPr lang="ru-RU" dirty="0" err="1"/>
              <a:t>сьогоднішній</a:t>
            </a:r>
            <a:r>
              <a:rPr lang="ru-RU" dirty="0"/>
              <a:t> день.</a:t>
            </a:r>
          </a:p>
        </p:txBody>
      </p:sp>
    </p:spTree>
    <p:extLst>
      <p:ext uri="{BB962C8B-B14F-4D97-AF65-F5344CB8AC3E}">
        <p14:creationId xmlns:p14="http://schemas.microsoft.com/office/powerpoint/2010/main" val="2619868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FD1446B8-F3CB-400B-81FD-A72D85559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8966" y="-195041"/>
            <a:ext cx="16583739" cy="721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51CAAA-F6C9-43DA-AE70-570732B1A04A}"/>
              </a:ext>
            </a:extLst>
          </p:cNvPr>
          <p:cNvSpPr txBox="1"/>
          <p:nvPr/>
        </p:nvSpPr>
        <p:spPr>
          <a:xfrm>
            <a:off x="-2278966" y="-195041"/>
            <a:ext cx="11605846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підбором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чек-лист:     </a:t>
            </a:r>
          </a:p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бренду: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фонетика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складне,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тверде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шипуче,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думку);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запам'ятовуваність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(легко,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транслітерування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одноваріантне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кирилиці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Лада/Lada);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інтерпретацій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охороноздатність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3470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766B658E-A1B0-482C-9C9B-6A09984C0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9809" y="-306711"/>
            <a:ext cx="17062853" cy="742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8ABDF8-E3A1-473D-9273-FB9C616E7197}"/>
              </a:ext>
            </a:extLst>
          </p:cNvPr>
          <p:cNvSpPr txBox="1"/>
          <p:nvPr/>
        </p:nvSpPr>
        <p:spPr>
          <a:xfrm>
            <a:off x="-2418194" y="117693"/>
            <a:ext cx="1181996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брендуРеєстрацією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марок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ведомство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Укрпатент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відомством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особою.Не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прізвища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(але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смислові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Квасов,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Півасов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(пиво)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персонажів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 автора не минув. Є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уже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зареєстрованими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у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50%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оформлювати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заявку.Відповідно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кириличне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обидва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і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кирилиці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латиниці.У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довіряють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людям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повіреним.Важливо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робить бренд великим.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увійти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напрацювати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славу.Неймінг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агентств,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зроблять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роботу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початку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4399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едицинский фон для презентации">
            <a:extLst>
              <a:ext uri="{FF2B5EF4-FFF2-40B4-BE49-F238E27FC236}">
                <a16:creationId xmlns:a16="http://schemas.microsoft.com/office/drawing/2014/main" id="{19D3AA37-52CD-41E3-9523-8BC72BD75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7179" y="-93171"/>
            <a:ext cx="15759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672A47-7FA9-43F0-8024-6EAFDFF6F278}"/>
              </a:ext>
            </a:extLst>
          </p:cNvPr>
          <p:cNvSpPr txBox="1"/>
          <p:nvPr/>
        </p:nvSpPr>
        <p:spPr>
          <a:xfrm>
            <a:off x="1723293" y="2966497"/>
            <a:ext cx="79763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3702124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2072</Words>
  <Application>Microsoft Office PowerPoint</Application>
  <PresentationFormat>Широкоэкранный</PresentationFormat>
  <Paragraphs>34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Бусинка</dc:creator>
  <cp:lastModifiedBy>Бусинка</cp:lastModifiedBy>
  <cp:revision>6</cp:revision>
  <dcterms:created xsi:type="dcterms:W3CDTF">2024-02-12T18:00:55Z</dcterms:created>
  <dcterms:modified xsi:type="dcterms:W3CDTF">2024-02-12T20:11:24Z</dcterms:modified>
</cp:coreProperties>
</file>