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65" r:id="rId4"/>
    <p:sldId id="267" r:id="rId5"/>
    <p:sldId id="266" r:id="rId6"/>
    <p:sldId id="268" r:id="rId7"/>
    <p:sldId id="257" r:id="rId8"/>
    <p:sldId id="259" r:id="rId9"/>
    <p:sldId id="261" r:id="rId10"/>
    <p:sldId id="262" r:id="rId11"/>
    <p:sldId id="269" r:id="rId12"/>
    <p:sldId id="270" r:id="rId13"/>
    <p:sldId id="271" r:id="rId14"/>
    <p:sldId id="272" r:id="rId15"/>
    <p:sldId id="273" r:id="rId16"/>
    <p:sldId id="274"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7E36F1F-EAEC-44BB-BEA8-190DF7B89642}" type="datetimeFigureOut">
              <a:rPr lang="ru-RU" smtClean="0"/>
              <a:t>04.09.2023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E36F1F-EAEC-44BB-BEA8-190DF7B89642}" type="datetimeFigureOut">
              <a:rPr lang="ru-RU" smtClean="0"/>
              <a:t>04.09.2023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7E36F1F-EAEC-44BB-BEA8-190DF7B89642}" type="datetimeFigureOut">
              <a:rPr lang="ru-RU" smtClean="0"/>
              <a:t>04.09.2023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7E36F1F-EAEC-44BB-BEA8-190DF7B89642}" type="datetimeFigureOut">
              <a:rPr lang="ru-RU" smtClean="0"/>
              <a:t>04.09.2023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7E36F1F-EAEC-44BB-BEA8-190DF7B89642}" type="datetimeFigureOut">
              <a:rPr lang="ru-RU" smtClean="0"/>
              <a:t>04.09.2023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7E36F1F-EAEC-44BB-BEA8-190DF7B89642}" type="datetimeFigureOut">
              <a:rPr lang="ru-RU" smtClean="0"/>
              <a:t>04.09.2023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7E36F1F-EAEC-44BB-BEA8-190DF7B89642}" type="datetimeFigureOut">
              <a:rPr lang="ru-RU" smtClean="0"/>
              <a:t>04.09.2023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7E36F1F-EAEC-44BB-BEA8-190DF7B89642}" type="datetimeFigureOut">
              <a:rPr lang="ru-RU" smtClean="0"/>
              <a:t>04.09.2023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7E36F1F-EAEC-44BB-BEA8-190DF7B89642}" type="datetimeFigureOut">
              <a:rPr lang="ru-RU" smtClean="0"/>
              <a:t>04.09.2023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E36F1F-EAEC-44BB-BEA8-190DF7B89642}" type="datetimeFigureOut">
              <a:rPr lang="ru-RU" smtClean="0"/>
              <a:t>04.09.2023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E36F1F-EAEC-44BB-BEA8-190DF7B89642}" type="datetimeFigureOut">
              <a:rPr lang="ru-RU" smtClean="0"/>
              <a:t>04.09.2023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CFF37F-A41A-4507-9CD9-63F79C28A30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E36F1F-EAEC-44BB-BEA8-190DF7B89642}" type="datetimeFigureOut">
              <a:rPr lang="ru-RU" smtClean="0"/>
              <a:t>04.09.2023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CFF37F-A41A-4507-9CD9-63F79C28A30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descr="http://www.paularath.com/wp-content/uploads/2012/07/Osteoporosis-Web-MD.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uk-UA" altLang="uk-UA">
              <a:latin typeface="Century Schoolbook" pitchFamily="18" charset="0"/>
            </a:endParaRPr>
          </a:p>
        </p:txBody>
      </p:sp>
      <p:sp>
        <p:nvSpPr>
          <p:cNvPr id="11269" name="Subtitle 2"/>
          <p:cNvSpPr txBox="1">
            <a:spLocks/>
          </p:cNvSpPr>
          <p:nvPr/>
        </p:nvSpPr>
        <p:spPr bwMode="auto">
          <a:xfrm>
            <a:off x="1115616" y="332656"/>
            <a:ext cx="6819900" cy="1371600"/>
          </a:xfrm>
          <a:prstGeom prst="rect">
            <a:avLst/>
          </a:prstGeom>
          <a:noFill/>
          <a:ln w="9525">
            <a:noFill/>
            <a:miter lim="800000"/>
            <a:headEnd/>
            <a:tailEnd/>
          </a:ln>
        </p:spPr>
        <p:txBody>
          <a:bodyPr/>
          <a:lstStyle/>
          <a:p>
            <a:pPr algn="ctr" eaLnBrk="1" hangingPunct="1">
              <a:spcBef>
                <a:spcPts val="600"/>
              </a:spcBef>
              <a:buClr>
                <a:schemeClr val="accent1"/>
              </a:buClr>
              <a:buSzPct val="70000"/>
              <a:buFont typeface="Wingdings" pitchFamily="2" charset="2"/>
              <a:buNone/>
            </a:pPr>
            <a:r>
              <a:rPr lang="uk-UA" altLang="uk-UA" b="1" dirty="0" err="1">
                <a:solidFill>
                  <a:schemeClr val="tx2"/>
                </a:solidFill>
                <a:latin typeface="Century Schoolbook" pitchFamily="18" charset="0"/>
              </a:rPr>
              <a:t>Odessa</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National</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Medical</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University</a:t>
            </a:r>
            <a:endParaRPr lang="uk-UA" altLang="uk-UA" b="1" dirty="0">
              <a:solidFill>
                <a:schemeClr val="tx2"/>
              </a:solidFill>
              <a:latin typeface="Century Schoolbook" pitchFamily="18" charset="0"/>
            </a:endParaRPr>
          </a:p>
          <a:p>
            <a:pPr algn="ctr" eaLnBrk="1" hangingPunct="1">
              <a:spcBef>
                <a:spcPts val="600"/>
              </a:spcBef>
              <a:buClr>
                <a:schemeClr val="accent1"/>
              </a:buClr>
              <a:buSzPct val="70000"/>
              <a:buFont typeface="Wingdings" pitchFamily="2" charset="2"/>
              <a:buNone/>
            </a:pPr>
            <a:r>
              <a:rPr lang="uk-UA" altLang="uk-UA" b="1" dirty="0" err="1">
                <a:solidFill>
                  <a:schemeClr val="tx2"/>
                </a:solidFill>
                <a:latin typeface="Century Schoolbook" pitchFamily="18" charset="0"/>
              </a:rPr>
              <a:t>Faculty</a:t>
            </a:r>
            <a:r>
              <a:rPr lang="uk-UA" altLang="uk-UA" b="1" dirty="0">
                <a:solidFill>
                  <a:schemeClr val="tx2"/>
                </a:solidFill>
                <a:latin typeface="Century Schoolbook" pitchFamily="18" charset="0"/>
              </a:rPr>
              <a:t> </a:t>
            </a:r>
            <a:r>
              <a:rPr lang="uk-UA" altLang="uk-UA" b="1" dirty="0" err="1">
                <a:solidFill>
                  <a:schemeClr val="tx2"/>
                </a:solidFill>
                <a:latin typeface="Century Schoolbook" pitchFamily="18" charset="0"/>
              </a:rPr>
              <a:t>of</a:t>
            </a:r>
            <a:r>
              <a:rPr lang="uk-UA" altLang="uk-UA" b="1" dirty="0">
                <a:solidFill>
                  <a:schemeClr val="tx2"/>
                </a:solidFill>
                <a:latin typeface="Century Schoolbook" pitchFamily="18" charset="0"/>
              </a:rPr>
              <a:t> </a:t>
            </a:r>
            <a:r>
              <a:rPr lang="en-US" altLang="uk-UA" b="1" dirty="0">
                <a:solidFill>
                  <a:schemeClr val="tx2"/>
                </a:solidFill>
                <a:latin typeface="Century Schoolbook" pitchFamily="18" charset="0"/>
              </a:rPr>
              <a:t>international</a:t>
            </a:r>
            <a:endParaRPr lang="uk-UA" altLang="uk-UA" b="1" dirty="0">
              <a:solidFill>
                <a:schemeClr val="tx2"/>
              </a:solidFill>
              <a:latin typeface="Century Schoolbook" pitchFamily="18" charset="0"/>
            </a:endParaRPr>
          </a:p>
          <a:p>
            <a:pPr algn="ctr" eaLnBrk="1" hangingPunct="1">
              <a:spcBef>
                <a:spcPts val="600"/>
              </a:spcBef>
              <a:buClr>
                <a:schemeClr val="accent1"/>
              </a:buClr>
              <a:buSzPct val="70000"/>
              <a:buFont typeface="Wingdings" pitchFamily="2" charset="2"/>
              <a:buNone/>
            </a:pPr>
            <a:r>
              <a:rPr lang="uk-UA" altLang="uk-UA" sz="1600" b="1" dirty="0" err="1">
                <a:solidFill>
                  <a:schemeClr val="tx2"/>
                </a:solidFill>
                <a:latin typeface="Century Schoolbook" pitchFamily="18" charset="0"/>
              </a:rPr>
              <a:t>Department</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of</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occupational</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pathology</a:t>
            </a:r>
            <a:r>
              <a:rPr lang="en-US" altLang="uk-UA" sz="1600" b="1" dirty="0">
                <a:solidFill>
                  <a:schemeClr val="tx2"/>
                </a:solidFill>
                <a:latin typeface="Century Schoolbook" pitchFamily="18" charset="0"/>
              </a:rPr>
              <a:t>,</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functional</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diagnostics</a:t>
            </a:r>
            <a:r>
              <a:rPr lang="uk-UA" altLang="uk-UA" sz="1600" b="1" dirty="0">
                <a:solidFill>
                  <a:schemeClr val="tx2"/>
                </a:solidFill>
                <a:latin typeface="Century Schoolbook" pitchFamily="18" charset="0"/>
              </a:rPr>
              <a:t> </a:t>
            </a:r>
            <a:r>
              <a:rPr lang="uk-UA" altLang="uk-UA" sz="1600" b="1" dirty="0" err="1">
                <a:solidFill>
                  <a:schemeClr val="tx2"/>
                </a:solidFill>
                <a:latin typeface="Century Schoolbook" pitchFamily="18" charset="0"/>
              </a:rPr>
              <a:t>and</a:t>
            </a:r>
            <a:r>
              <a:rPr lang="uk-UA" altLang="uk-UA" sz="1600" b="1" dirty="0">
                <a:solidFill>
                  <a:schemeClr val="tx2"/>
                </a:solidFill>
                <a:latin typeface="Century Schoolbook" pitchFamily="18" charset="0"/>
              </a:rPr>
              <a:t> </a:t>
            </a:r>
            <a:r>
              <a:rPr lang="en-US" altLang="uk-UA" sz="1600" b="1" dirty="0" err="1">
                <a:solidFill>
                  <a:schemeClr val="tx2"/>
                </a:solidFill>
                <a:latin typeface="Century Schoolbook" pitchFamily="18" charset="0"/>
              </a:rPr>
              <a:t>phthisiopulmonogy</a:t>
            </a:r>
            <a:endParaRPr lang="uk-UA" altLang="uk-UA" sz="1600" b="1" dirty="0">
              <a:solidFill>
                <a:schemeClr val="tx2"/>
              </a:solidFill>
              <a:latin typeface="Century Schoolbook" pitchFamily="18" charset="0"/>
            </a:endParaRPr>
          </a:p>
          <a:p>
            <a:pPr eaLnBrk="1" hangingPunct="1">
              <a:spcBef>
                <a:spcPts val="600"/>
              </a:spcBef>
              <a:buClr>
                <a:schemeClr val="accent1"/>
              </a:buClr>
              <a:buSzPct val="70000"/>
              <a:buFont typeface="Wingdings" pitchFamily="2" charset="2"/>
              <a:buNone/>
            </a:pPr>
            <a:endParaRPr lang="uk-UA" altLang="uk-UA" b="1" dirty="0">
              <a:solidFill>
                <a:schemeClr val="tx2"/>
              </a:solidFill>
              <a:latin typeface="Century Schoolbook" pitchFamily="18" charset="0"/>
            </a:endParaRPr>
          </a:p>
        </p:txBody>
      </p:sp>
      <p:sp>
        <p:nvSpPr>
          <p:cNvPr id="1026" name="AutoShape 2" descr="Osteoporosis – The Path to Diagnosis | MyOsteoTe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Osteoporosis – The Path to Diagnosis | MyOsteoTe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0" name="AutoShape 6" descr="Osteoporosis – The Path to Diagnosis | MyOsteoTe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https://cdn.myhealthteams.com/graphic/6447c4c3d9e5c858611bc4ad/woriginal/MyOsteoTeam_YourGuideToOsteo_Diagnosis-1144df8bee172e1715f0cb9396b15df6.webp?1682425026"/>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 name="TextBox 10"/>
          <p:cNvSpPr txBox="1"/>
          <p:nvPr/>
        </p:nvSpPr>
        <p:spPr>
          <a:xfrm>
            <a:off x="3275856" y="6309320"/>
            <a:ext cx="4608512" cy="369332"/>
          </a:xfrm>
          <a:prstGeom prst="rect">
            <a:avLst/>
          </a:prstGeom>
          <a:noFill/>
        </p:spPr>
        <p:txBody>
          <a:bodyPr wrap="square" rtlCol="0">
            <a:spAutoFit/>
          </a:bodyPr>
          <a:lstStyle/>
          <a:p>
            <a:r>
              <a:rPr lang="en-US" dirty="0" smtClean="0"/>
              <a:t>PhD, assistant professor </a:t>
            </a:r>
            <a:r>
              <a:rPr lang="en-US" dirty="0" err="1" smtClean="0"/>
              <a:t>Tetiana</a:t>
            </a:r>
            <a:r>
              <a:rPr lang="en-US" dirty="0" smtClean="0"/>
              <a:t> </a:t>
            </a:r>
            <a:r>
              <a:rPr lang="en-US" dirty="0" err="1" smtClean="0"/>
              <a:t>Prutiian</a:t>
            </a:r>
            <a:endParaRPr lang="ru-RU" dirty="0"/>
          </a:p>
        </p:txBody>
      </p:sp>
      <p:sp>
        <p:nvSpPr>
          <p:cNvPr id="15362" name="AutoShape 2" descr="Вся правда про вітамін D. Пити чи не пит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4" name="TextBox 13"/>
          <p:cNvSpPr txBox="1"/>
          <p:nvPr/>
        </p:nvSpPr>
        <p:spPr>
          <a:xfrm>
            <a:off x="683568" y="1700808"/>
            <a:ext cx="7704856" cy="1200329"/>
          </a:xfrm>
          <a:prstGeom prst="rect">
            <a:avLst/>
          </a:prstGeom>
          <a:noFill/>
        </p:spPr>
        <p:txBody>
          <a:bodyPr wrap="square" rtlCol="0">
            <a:spAutoFit/>
          </a:bodyPr>
          <a:lstStyle/>
          <a:p>
            <a:pPr algn="ctr"/>
            <a:r>
              <a:rPr lang="uk-UA" sz="2400" b="1" dirty="0" err="1">
                <a:solidFill>
                  <a:srgbClr val="FF0000"/>
                </a:solidFill>
              </a:rPr>
              <a:t>Instrumental</a:t>
            </a:r>
            <a:r>
              <a:rPr lang="uk-UA" sz="2400" b="1" dirty="0">
                <a:solidFill>
                  <a:srgbClr val="FF0000"/>
                </a:solidFill>
              </a:rPr>
              <a:t> </a:t>
            </a:r>
            <a:r>
              <a:rPr lang="uk-UA" sz="2400" b="1" dirty="0" err="1">
                <a:solidFill>
                  <a:srgbClr val="FF0000"/>
                </a:solidFill>
              </a:rPr>
              <a:t>diagnostic</a:t>
            </a:r>
            <a:r>
              <a:rPr lang="uk-UA" sz="2400" b="1" dirty="0">
                <a:solidFill>
                  <a:srgbClr val="FF0000"/>
                </a:solidFill>
              </a:rPr>
              <a:t> </a:t>
            </a:r>
            <a:r>
              <a:rPr lang="uk-UA" sz="2400" b="1" dirty="0" err="1">
                <a:solidFill>
                  <a:srgbClr val="FF0000"/>
                </a:solidFill>
              </a:rPr>
              <a:t>methods</a:t>
            </a:r>
            <a:r>
              <a:rPr lang="uk-UA" sz="2400" b="1" dirty="0">
                <a:solidFill>
                  <a:srgbClr val="FF0000"/>
                </a:solidFill>
              </a:rPr>
              <a:t> </a:t>
            </a:r>
            <a:r>
              <a:rPr lang="uk-UA" sz="2400" b="1" dirty="0" err="1">
                <a:solidFill>
                  <a:srgbClr val="FF0000"/>
                </a:solidFill>
              </a:rPr>
              <a:t>for</a:t>
            </a:r>
            <a:r>
              <a:rPr lang="uk-UA" sz="2400" b="1" dirty="0">
                <a:solidFill>
                  <a:srgbClr val="FF0000"/>
                </a:solidFill>
              </a:rPr>
              <a:t> </a:t>
            </a:r>
            <a:r>
              <a:rPr lang="uk-UA" sz="2400" b="1" dirty="0" err="1">
                <a:solidFill>
                  <a:srgbClr val="FF0000"/>
                </a:solidFill>
              </a:rPr>
              <a:t>assessing</a:t>
            </a:r>
            <a:r>
              <a:rPr lang="uk-UA" sz="2400" b="1" dirty="0">
                <a:solidFill>
                  <a:srgbClr val="FF0000"/>
                </a:solidFill>
              </a:rPr>
              <a:t> </a:t>
            </a:r>
            <a:r>
              <a:rPr lang="uk-UA" sz="2400" b="1" dirty="0" err="1">
                <a:solidFill>
                  <a:srgbClr val="FF0000"/>
                </a:solidFill>
              </a:rPr>
              <a:t>structural</a:t>
            </a:r>
            <a:r>
              <a:rPr lang="uk-UA" sz="2400" b="1" dirty="0">
                <a:solidFill>
                  <a:srgbClr val="FF0000"/>
                </a:solidFill>
              </a:rPr>
              <a:t> </a:t>
            </a:r>
            <a:r>
              <a:rPr lang="uk-UA" sz="2400" b="1" dirty="0" err="1">
                <a:solidFill>
                  <a:srgbClr val="FF0000"/>
                </a:solidFill>
              </a:rPr>
              <a:t>and</a:t>
            </a:r>
            <a:r>
              <a:rPr lang="uk-UA" sz="2400" b="1" dirty="0">
                <a:solidFill>
                  <a:srgbClr val="FF0000"/>
                </a:solidFill>
              </a:rPr>
              <a:t> </a:t>
            </a:r>
            <a:r>
              <a:rPr lang="uk-UA" sz="2400" b="1" dirty="0" err="1">
                <a:solidFill>
                  <a:srgbClr val="FF0000"/>
                </a:solidFill>
              </a:rPr>
              <a:t>functional</a:t>
            </a:r>
            <a:r>
              <a:rPr lang="uk-UA" sz="2400" b="1" dirty="0">
                <a:solidFill>
                  <a:srgbClr val="FF0000"/>
                </a:solidFill>
              </a:rPr>
              <a:t> </a:t>
            </a:r>
            <a:r>
              <a:rPr lang="uk-UA" sz="2400" b="1" dirty="0" err="1">
                <a:solidFill>
                  <a:srgbClr val="FF0000"/>
                </a:solidFill>
              </a:rPr>
              <a:t>changes</a:t>
            </a:r>
            <a:r>
              <a:rPr lang="uk-UA" sz="2400" b="1" dirty="0">
                <a:solidFill>
                  <a:srgbClr val="FF0000"/>
                </a:solidFill>
              </a:rPr>
              <a:t> </a:t>
            </a:r>
            <a:r>
              <a:rPr lang="uk-UA" sz="2400" b="1" dirty="0" err="1">
                <a:solidFill>
                  <a:srgbClr val="FF0000"/>
                </a:solidFill>
              </a:rPr>
              <a:t>in</a:t>
            </a:r>
            <a:r>
              <a:rPr lang="uk-UA" sz="2400" b="1" dirty="0">
                <a:solidFill>
                  <a:srgbClr val="FF0000"/>
                </a:solidFill>
              </a:rPr>
              <a:t> </a:t>
            </a:r>
            <a:r>
              <a:rPr lang="uk-UA" sz="2400" b="1" dirty="0" err="1">
                <a:solidFill>
                  <a:srgbClr val="FF0000"/>
                </a:solidFill>
              </a:rPr>
              <a:t>bone</a:t>
            </a:r>
            <a:r>
              <a:rPr lang="uk-UA" sz="2400" b="1" dirty="0">
                <a:solidFill>
                  <a:srgbClr val="FF0000"/>
                </a:solidFill>
              </a:rPr>
              <a:t> </a:t>
            </a:r>
            <a:r>
              <a:rPr lang="uk-UA" sz="2400" b="1" dirty="0" err="1">
                <a:solidFill>
                  <a:srgbClr val="FF0000"/>
                </a:solidFill>
              </a:rPr>
              <a:t>tissue</a:t>
            </a:r>
            <a:r>
              <a:rPr lang="uk-UA" sz="2400" b="1" dirty="0">
                <a:solidFill>
                  <a:srgbClr val="FF0000"/>
                </a:solidFill>
              </a:rPr>
              <a:t> </a:t>
            </a:r>
            <a:r>
              <a:rPr lang="uk-UA" sz="2400" b="1" dirty="0" err="1">
                <a:solidFill>
                  <a:srgbClr val="FF0000"/>
                </a:solidFill>
              </a:rPr>
              <a:t>and</a:t>
            </a:r>
            <a:r>
              <a:rPr lang="uk-UA" sz="2400" b="1" dirty="0">
                <a:solidFill>
                  <a:srgbClr val="FF0000"/>
                </a:solidFill>
              </a:rPr>
              <a:t> </a:t>
            </a:r>
            <a:r>
              <a:rPr lang="uk-UA" sz="2400" b="1" dirty="0" err="1">
                <a:solidFill>
                  <a:srgbClr val="FF0000"/>
                </a:solidFill>
              </a:rPr>
              <a:t>the</a:t>
            </a:r>
            <a:r>
              <a:rPr lang="uk-UA" sz="2400" b="1" dirty="0">
                <a:solidFill>
                  <a:srgbClr val="FF0000"/>
                </a:solidFill>
              </a:rPr>
              <a:t> </a:t>
            </a:r>
            <a:r>
              <a:rPr lang="uk-UA" sz="2400" b="1" dirty="0" err="1">
                <a:solidFill>
                  <a:srgbClr val="FF0000"/>
                </a:solidFill>
              </a:rPr>
              <a:t>risk</a:t>
            </a:r>
            <a:r>
              <a:rPr lang="uk-UA" sz="2400" b="1" dirty="0">
                <a:solidFill>
                  <a:srgbClr val="FF0000"/>
                </a:solidFill>
              </a:rPr>
              <a:t> </a:t>
            </a:r>
            <a:r>
              <a:rPr lang="uk-UA" sz="2400" b="1" dirty="0" err="1">
                <a:solidFill>
                  <a:srgbClr val="FF0000"/>
                </a:solidFill>
              </a:rPr>
              <a:t>of</a:t>
            </a:r>
            <a:r>
              <a:rPr lang="uk-UA" sz="2400" b="1" dirty="0">
                <a:solidFill>
                  <a:srgbClr val="FF0000"/>
                </a:solidFill>
              </a:rPr>
              <a:t> </a:t>
            </a:r>
            <a:r>
              <a:rPr lang="uk-UA" sz="2400" b="1" dirty="0" err="1">
                <a:solidFill>
                  <a:srgbClr val="FF0000"/>
                </a:solidFill>
              </a:rPr>
              <a:t>developing</a:t>
            </a:r>
            <a:r>
              <a:rPr lang="uk-UA" sz="2400" b="1" dirty="0">
                <a:solidFill>
                  <a:srgbClr val="FF0000"/>
                </a:solidFill>
              </a:rPr>
              <a:t> </a:t>
            </a:r>
            <a:r>
              <a:rPr lang="uk-UA" sz="2400" b="1" dirty="0" err="1">
                <a:solidFill>
                  <a:srgbClr val="FF0000"/>
                </a:solidFill>
              </a:rPr>
              <a:t>osteoporotic</a:t>
            </a:r>
            <a:r>
              <a:rPr lang="uk-UA" sz="2400" b="1" dirty="0">
                <a:solidFill>
                  <a:srgbClr val="FF0000"/>
                </a:solidFill>
              </a:rPr>
              <a:t> </a:t>
            </a:r>
            <a:r>
              <a:rPr lang="uk-UA" sz="2400" b="1" dirty="0" err="1">
                <a:solidFill>
                  <a:srgbClr val="FF0000"/>
                </a:solidFill>
              </a:rPr>
              <a:t>fractures</a:t>
            </a:r>
            <a:r>
              <a:rPr lang="uk-UA" sz="2400" b="1" dirty="0">
                <a:solidFill>
                  <a:srgbClr val="FF0000"/>
                </a:solidFill>
              </a:rPr>
              <a:t>. </a:t>
            </a:r>
            <a:endParaRPr lang="ru-RU" sz="2400" dirty="0">
              <a:solidFill>
                <a:srgbClr val="FF0000"/>
              </a:solidFill>
            </a:endParaRPr>
          </a:p>
        </p:txBody>
      </p:sp>
      <p:pic>
        <p:nvPicPr>
          <p:cNvPr id="6146" name="Picture 2" descr="DEXA Scan - Anderson Diagnostics And Labs | Chennai"/>
          <p:cNvPicPr>
            <a:picLocks noChangeAspect="1" noChangeArrowheads="1"/>
          </p:cNvPicPr>
          <p:nvPr/>
        </p:nvPicPr>
        <p:blipFill>
          <a:blip r:embed="rId2" cstate="print"/>
          <a:srcRect/>
          <a:stretch>
            <a:fillRect/>
          </a:stretch>
        </p:blipFill>
        <p:spPr bwMode="auto">
          <a:xfrm>
            <a:off x="1043608" y="2924944"/>
            <a:ext cx="7488832" cy="332234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smtClean="0">
                <a:solidFill>
                  <a:srgbClr val="FF0000"/>
                </a:solidFill>
              </a:rPr>
              <a:t>Introduction</a:t>
            </a:r>
            <a:endParaRPr lang="ru-RU" sz="2800" b="1" dirty="0"/>
          </a:p>
        </p:txBody>
      </p:sp>
      <p:sp>
        <p:nvSpPr>
          <p:cNvPr id="3" name="Содержимое 2"/>
          <p:cNvSpPr>
            <a:spLocks noGrp="1"/>
          </p:cNvSpPr>
          <p:nvPr>
            <p:ph idx="1"/>
          </p:nvPr>
        </p:nvSpPr>
        <p:spPr/>
        <p:txBody>
          <a:bodyPr>
            <a:normAutofit fontScale="77500" lnSpcReduction="20000"/>
          </a:bodyPr>
          <a:lstStyle/>
          <a:p>
            <a:r>
              <a:rPr lang="en-US" dirty="0" smtClean="0"/>
              <a:t>The diagnosis of osteoporosis is most difficult in the early stages of the disease. </a:t>
            </a:r>
          </a:p>
          <a:p>
            <a:r>
              <a:rPr lang="en-US" dirty="0" smtClean="0"/>
              <a:t>Therefore, in recent years, more and more new diagnostic methods have appeared that help determine the risk group and early loss of tissue in various groups of the population.</a:t>
            </a:r>
          </a:p>
          <a:p>
            <a:r>
              <a:rPr lang="en-US" dirty="0" smtClean="0"/>
              <a:t>One of the main determinants of the strength of bone tissue and the risk of fractures is the mineral density of bone tissue.</a:t>
            </a:r>
          </a:p>
          <a:p>
            <a:r>
              <a:rPr lang="en-US" dirty="0"/>
              <a:t>T</a:t>
            </a:r>
            <a:r>
              <a:rPr lang="en-US" dirty="0" smtClean="0"/>
              <a:t>oday, various methods are used to measure the mineral density of bone tissue, among them</a:t>
            </a:r>
            <a:r>
              <a:rPr lang="ru-RU" dirty="0" smtClean="0"/>
              <a:t>:</a:t>
            </a:r>
            <a:r>
              <a:rPr lang="en-US" dirty="0" smtClean="0"/>
              <a:t> central </a:t>
            </a:r>
            <a:r>
              <a:rPr lang="ru-RU" dirty="0" smtClean="0"/>
              <a:t>(</a:t>
            </a:r>
            <a:r>
              <a:rPr lang="en-US" dirty="0" smtClean="0"/>
              <a:t>X-ray densitometry and quantitative computer tomography</a:t>
            </a:r>
            <a:r>
              <a:rPr lang="ru-RU" dirty="0" smtClean="0"/>
              <a:t>)</a:t>
            </a:r>
            <a:r>
              <a:rPr lang="en-US" dirty="0" smtClean="0"/>
              <a:t> and peripheral </a:t>
            </a:r>
            <a:r>
              <a:rPr lang="ru-RU" dirty="0" smtClean="0"/>
              <a:t>(</a:t>
            </a:r>
            <a:r>
              <a:rPr lang="en-US" dirty="0" smtClean="0"/>
              <a:t>X-ray </a:t>
            </a:r>
            <a:r>
              <a:rPr lang="en-US" dirty="0" err="1" smtClean="0"/>
              <a:t>absorptiometry</a:t>
            </a:r>
            <a:r>
              <a:rPr lang="en-US" dirty="0" smtClean="0"/>
              <a:t>, ultrasonic</a:t>
            </a:r>
            <a:r>
              <a:rPr lang="ru-RU" dirty="0" smtClean="0"/>
              <a:t> </a:t>
            </a:r>
            <a:r>
              <a:rPr lang="en-US" dirty="0" smtClean="0"/>
              <a:t>densitometry).</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a:solidFill>
                  <a:srgbClr val="FF0000"/>
                </a:solidFill>
              </a:rPr>
              <a:t>M</a:t>
            </a:r>
            <a:r>
              <a:rPr lang="en-US" sz="2800" b="1" dirty="0" smtClean="0">
                <a:solidFill>
                  <a:srgbClr val="FF0000"/>
                </a:solidFill>
              </a:rPr>
              <a:t>ineral density of bone tissue</a:t>
            </a:r>
            <a:endParaRPr lang="ru-RU" sz="2800" b="1" dirty="0">
              <a:solidFill>
                <a:srgbClr val="FF0000"/>
              </a:solidFill>
            </a:endParaRPr>
          </a:p>
        </p:txBody>
      </p:sp>
      <p:sp>
        <p:nvSpPr>
          <p:cNvPr id="3" name="Содержимое 2"/>
          <p:cNvSpPr>
            <a:spLocks noGrp="1"/>
          </p:cNvSpPr>
          <p:nvPr>
            <p:ph idx="1"/>
          </p:nvPr>
        </p:nvSpPr>
        <p:spPr/>
        <p:txBody>
          <a:bodyPr>
            <a:normAutofit fontScale="92500" lnSpcReduction="20000"/>
          </a:bodyPr>
          <a:lstStyle/>
          <a:p>
            <a:r>
              <a:rPr lang="en-US" dirty="0" smtClean="0"/>
              <a:t>the </a:t>
            </a:r>
            <a:r>
              <a:rPr lang="ru-RU" dirty="0" smtClean="0"/>
              <a:t>«</a:t>
            </a:r>
            <a:r>
              <a:rPr lang="en-US" dirty="0" smtClean="0"/>
              <a:t>gold standard</a:t>
            </a:r>
            <a:r>
              <a:rPr lang="ru-RU" dirty="0" smtClean="0"/>
              <a:t>»</a:t>
            </a:r>
            <a:r>
              <a:rPr lang="en-US" dirty="0" smtClean="0"/>
              <a:t> for determining the mineral density of the femoral neck of the spine and the entire skeleton is X-ray densitometry. </a:t>
            </a:r>
            <a:endParaRPr lang="ru-RU" dirty="0" smtClean="0"/>
          </a:p>
          <a:p>
            <a:r>
              <a:rPr lang="en-US" dirty="0" smtClean="0"/>
              <a:t>X-ray densitometers provide the usual speed and high accuracy of measurement compared to alternative methods of research. </a:t>
            </a:r>
            <a:endParaRPr lang="ru-RU" dirty="0" smtClean="0"/>
          </a:p>
          <a:p>
            <a:r>
              <a:rPr lang="en-US" dirty="0" smtClean="0"/>
              <a:t>The mineral density of bone tissue has a number of significant advantages in predicting sharp fractures, as well as in monitoring the effectiveness of treatment aimed at preventing fractures</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smtClean="0">
                <a:solidFill>
                  <a:srgbClr val="FF0000"/>
                </a:solidFill>
              </a:rPr>
              <a:t>Osteoporosis criteria based on bone densitometry data (WHO, 1994)</a:t>
            </a:r>
            <a:endParaRPr lang="ru-RU" sz="2800" b="1" dirty="0">
              <a:solidFill>
                <a:srgbClr val="FF0000"/>
              </a:solidFill>
            </a:endParaRPr>
          </a:p>
        </p:txBody>
      </p:sp>
      <p:sp>
        <p:nvSpPr>
          <p:cNvPr id="3" name="Содержимое 2"/>
          <p:cNvSpPr>
            <a:spLocks noGrp="1"/>
          </p:cNvSpPr>
          <p:nvPr>
            <p:ph idx="1"/>
          </p:nvPr>
        </p:nvSpPr>
        <p:spPr/>
        <p:txBody>
          <a:bodyPr>
            <a:normAutofit fontScale="70000" lnSpcReduction="20000"/>
          </a:bodyPr>
          <a:lstStyle/>
          <a:p>
            <a:r>
              <a:rPr lang="en-US" dirty="0" smtClean="0"/>
              <a:t>Recommendation of the World Health Organization delicious mass divided by the degree of loss into three categories.</a:t>
            </a:r>
          </a:p>
          <a:p>
            <a:r>
              <a:rPr lang="en-US" dirty="0" smtClean="0"/>
              <a:t>These categories are placed on the T-scale which belongs to the net mean squared deviated.</a:t>
            </a:r>
          </a:p>
          <a:p>
            <a:r>
              <a:rPr lang="en-US" dirty="0" smtClean="0"/>
              <a:t>The value of this deviation the density of the bone tissue of a particular patient may differ from that of young healthy people.</a:t>
            </a:r>
          </a:p>
          <a:p>
            <a:r>
              <a:rPr lang="en-US" dirty="0" smtClean="0"/>
              <a:t>Use these criteria here this fracture is defined in the case when the mineral density or mineral saturation of the bone tissue is painful 2.5 mean square deviations below or in a young healthy person .</a:t>
            </a:r>
          </a:p>
          <a:p>
            <a:r>
              <a:rPr lang="en-US" dirty="0" smtClean="0"/>
              <a:t>If the patient can have one or more -1 and -2.5 - mineral density or saturation by 1 - 2.5 standard deviation below the average of young healthy people will diagnose low bone mass or </a:t>
            </a:r>
            <a:r>
              <a:rPr lang="ru-RU" dirty="0" smtClean="0"/>
              <a:t>«</a:t>
            </a:r>
            <a:r>
              <a:rPr lang="en-US" dirty="0" err="1" smtClean="0"/>
              <a:t>osteopenia</a:t>
            </a:r>
            <a:r>
              <a:rPr lang="ru-RU" dirty="0" smtClean="0"/>
              <a:t>»</a:t>
            </a:r>
            <a:r>
              <a:rPr lang="en-US" dirty="0" err="1"/>
              <a:t>.</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DEXA</a:t>
            </a:r>
            <a:endParaRPr lang="en-US" dirty="0"/>
          </a:p>
        </p:txBody>
      </p:sp>
      <p:sp>
        <p:nvSpPr>
          <p:cNvPr id="3" name="Content Placeholder 2"/>
          <p:cNvSpPr>
            <a:spLocks noGrp="1"/>
          </p:cNvSpPr>
          <p:nvPr>
            <p:ph sz="quarter" idx="1"/>
          </p:nvPr>
        </p:nvSpPr>
        <p:spPr>
          <a:xfrm>
            <a:off x="457200" y="1600200"/>
            <a:ext cx="7467600" cy="4873625"/>
          </a:xfrm>
        </p:spPr>
        <p:txBody>
          <a:bodyPr>
            <a:normAutofit lnSpcReduction="10000"/>
          </a:bodyPr>
          <a:lstStyle/>
          <a:p>
            <a:pPr marL="274320" indent="-274320" algn="just" eaLnBrk="1" fontAlgn="auto" hangingPunct="1">
              <a:spcAft>
                <a:spcPts val="0"/>
              </a:spcAft>
              <a:buFont typeface="Wingdings"/>
              <a:buChar char=""/>
              <a:defRPr/>
            </a:pPr>
            <a:r>
              <a:rPr lang="en-US" sz="2000" dirty="0" smtClean="0"/>
              <a:t>DXA test results are scored compared</a:t>
            </a:r>
          </a:p>
          <a:p>
            <a:pPr marL="274320" indent="-274320" algn="just" eaLnBrk="1" fontAlgn="auto" hangingPunct="1">
              <a:spcAft>
                <a:spcPts val="0"/>
              </a:spcAft>
              <a:buFont typeface="Wingdings"/>
              <a:buNone/>
              <a:defRPr/>
            </a:pPr>
            <a:r>
              <a:rPr lang="en-US" sz="2000" dirty="0" smtClean="0"/>
              <a:t>	 with the BMD of young, healthy people. </a:t>
            </a:r>
          </a:p>
          <a:p>
            <a:pPr marL="274320" indent="-274320" algn="just" eaLnBrk="1" fontAlgn="auto" hangingPunct="1">
              <a:spcAft>
                <a:spcPts val="0"/>
              </a:spcAft>
              <a:buFont typeface="Wingdings"/>
              <a:buChar char=""/>
              <a:defRPr/>
            </a:pPr>
            <a:r>
              <a:rPr lang="en-US" sz="2000" dirty="0" smtClean="0"/>
              <a:t>This results in a measure called a T-score. </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The risk of fracture most often is lower in people with </a:t>
            </a:r>
            <a:r>
              <a:rPr lang="en-US" sz="2000" dirty="0" err="1" smtClean="0"/>
              <a:t>osteopenia</a:t>
            </a:r>
            <a:r>
              <a:rPr lang="en-US" sz="2000" dirty="0" smtClean="0"/>
              <a:t> than those with osteoporosis. </a:t>
            </a:r>
          </a:p>
          <a:p>
            <a:pPr marL="274320" indent="-274320" algn="just" eaLnBrk="1" fontAlgn="auto" hangingPunct="1">
              <a:spcAft>
                <a:spcPts val="0"/>
              </a:spcAft>
              <a:buFont typeface="Wingdings"/>
              <a:buChar char=""/>
              <a:defRPr/>
            </a:pPr>
            <a:r>
              <a:rPr lang="en-US" sz="2000" dirty="0" smtClean="0"/>
              <a:t>But, if bone loss continues, the risk of fracture increases. </a:t>
            </a:r>
            <a:endParaRPr lang="en-US" sz="2000" dirty="0"/>
          </a:p>
        </p:txBody>
      </p:sp>
      <p:graphicFrame>
        <p:nvGraphicFramePr>
          <p:cNvPr id="4" name="Table 3"/>
          <p:cNvGraphicFramePr>
            <a:graphicFrameLocks noGrp="1"/>
          </p:cNvGraphicFramePr>
          <p:nvPr/>
        </p:nvGraphicFramePr>
        <p:xfrm>
          <a:off x="609600" y="2895600"/>
          <a:ext cx="7467600" cy="2073276"/>
        </p:xfrm>
        <a:graphic>
          <a:graphicData uri="http://schemas.openxmlformats.org/drawingml/2006/table">
            <a:tbl>
              <a:tblPr firstRow="1" bandRow="1">
                <a:tableStyleId>{5C22544A-7EE6-4342-B048-85BDC9FD1C3A}</a:tableStyleId>
              </a:tblPr>
              <a:tblGrid>
                <a:gridCol w="3733800">
                  <a:extLst>
                    <a:ext uri="{9D8B030D-6E8A-4147-A177-3AD203B41FA5}"/>
                  </a:extLst>
                </a:gridCol>
                <a:gridCol w="3733800">
                  <a:extLst>
                    <a:ext uri="{9D8B030D-6E8A-4147-A177-3AD203B41FA5}"/>
                  </a:extLst>
                </a:gridCol>
              </a:tblGrid>
              <a:tr h="5183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1" kern="1200" baseline="0" dirty="0" smtClean="0">
                          <a:solidFill>
                            <a:schemeClr val="lt1"/>
                          </a:solidFill>
                          <a:latin typeface="+mn-lt"/>
                          <a:ea typeface="+mn-ea"/>
                          <a:cs typeface="+mn-cs"/>
                        </a:rPr>
                        <a:t>DXA T-score 	</a:t>
                      </a:r>
                    </a:p>
                    <a:p>
                      <a:endParaRPr lang="en-US" sz="1400" dirty="0"/>
                    </a:p>
                  </a:txBody>
                  <a:tcPr marT="45734" marB="4573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1" kern="1200" baseline="0" dirty="0" smtClean="0">
                          <a:solidFill>
                            <a:schemeClr val="lt1"/>
                          </a:solidFill>
                          <a:latin typeface="+mn-lt"/>
                          <a:ea typeface="+mn-ea"/>
                          <a:cs typeface="+mn-cs"/>
                        </a:rPr>
                        <a:t>Bone mineral density (BMD) 	</a:t>
                      </a:r>
                    </a:p>
                    <a:p>
                      <a:endParaRPr lang="en-US" sz="1400" dirty="0"/>
                    </a:p>
                  </a:txBody>
                  <a:tcPr marT="45734" marB="45734"/>
                </a:tc>
                <a:extLst>
                  <a:ext uri="{0D108BD9-81ED-4DB2-BD59-A6C34878D82A}"/>
                </a:extLst>
              </a:tr>
              <a:tr h="5183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baseline="0" dirty="0" smtClean="0">
                          <a:solidFill>
                            <a:schemeClr val="dk1"/>
                          </a:solidFill>
                          <a:latin typeface="+mn-lt"/>
                          <a:ea typeface="+mn-ea"/>
                          <a:cs typeface="+mn-cs"/>
                        </a:rPr>
                        <a:t>Not lower than –1.0 	</a:t>
                      </a:r>
                    </a:p>
                    <a:p>
                      <a:endParaRPr lang="en-US" sz="1400" dirty="0"/>
                    </a:p>
                  </a:txBody>
                  <a:tcPr marT="45734" marB="4573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baseline="0" dirty="0" smtClean="0">
                          <a:solidFill>
                            <a:schemeClr val="dk1"/>
                          </a:solidFill>
                          <a:latin typeface="+mn-lt"/>
                          <a:ea typeface="+mn-ea"/>
                          <a:cs typeface="+mn-cs"/>
                        </a:rPr>
                        <a:t>Normal</a:t>
                      </a:r>
                      <a:endParaRPr lang="en-US" sz="1400" dirty="0"/>
                    </a:p>
                  </a:txBody>
                  <a:tcPr marT="45734" marB="45734"/>
                </a:tc>
                <a:extLst>
                  <a:ext uri="{0D108BD9-81ED-4DB2-BD59-A6C34878D82A}"/>
                </a:extLst>
              </a:tr>
              <a:tr h="5183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baseline="0" dirty="0" smtClean="0">
                          <a:solidFill>
                            <a:schemeClr val="dk1"/>
                          </a:solidFill>
                          <a:latin typeface="+mn-lt"/>
                          <a:ea typeface="+mn-ea"/>
                          <a:cs typeface="+mn-cs"/>
                        </a:rPr>
                        <a:t>Between –1.0 and –2.5 	</a:t>
                      </a:r>
                    </a:p>
                    <a:p>
                      <a:endParaRPr lang="en-US" sz="1400" dirty="0"/>
                    </a:p>
                  </a:txBody>
                  <a:tcPr marT="45734" marB="4573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baseline="0" dirty="0" err="1" smtClean="0">
                          <a:solidFill>
                            <a:schemeClr val="dk1"/>
                          </a:solidFill>
                          <a:latin typeface="+mn-lt"/>
                          <a:ea typeface="+mn-ea"/>
                          <a:cs typeface="+mn-cs"/>
                        </a:rPr>
                        <a:t>Osteopenia</a:t>
                      </a:r>
                      <a:r>
                        <a:rPr kumimoji="0" lang="en-US" sz="1400" kern="1200" baseline="0" dirty="0" smtClean="0">
                          <a:solidFill>
                            <a:schemeClr val="dk1"/>
                          </a:solidFill>
                          <a:latin typeface="+mn-lt"/>
                          <a:ea typeface="+mn-ea"/>
                          <a:cs typeface="+mn-cs"/>
                        </a:rPr>
                        <a:t> (mild BMD loss) </a:t>
                      </a:r>
                      <a:endParaRPr lang="en-US" sz="1400" dirty="0"/>
                    </a:p>
                  </a:txBody>
                  <a:tcPr marT="45734" marB="45734"/>
                </a:tc>
                <a:extLst>
                  <a:ext uri="{0D108BD9-81ED-4DB2-BD59-A6C34878D82A}"/>
                </a:extLst>
              </a:tr>
              <a:tr h="5183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baseline="0" dirty="0" smtClean="0">
                          <a:solidFill>
                            <a:schemeClr val="dk1"/>
                          </a:solidFill>
                          <a:latin typeface="+mn-lt"/>
                          <a:ea typeface="+mn-ea"/>
                          <a:cs typeface="+mn-cs"/>
                        </a:rPr>
                        <a:t>–2.5 or lower 	</a:t>
                      </a:r>
                    </a:p>
                    <a:p>
                      <a:endParaRPr lang="en-US" sz="1400" dirty="0"/>
                    </a:p>
                  </a:txBody>
                  <a:tcPr marT="45734" marB="4573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baseline="0" dirty="0" smtClean="0">
                          <a:solidFill>
                            <a:schemeClr val="dk1"/>
                          </a:solidFill>
                          <a:latin typeface="+mn-lt"/>
                          <a:ea typeface="+mn-ea"/>
                          <a:cs typeface="+mn-cs"/>
                        </a:rPr>
                        <a:t>Osteoporosis </a:t>
                      </a:r>
                      <a:endParaRPr lang="en-US" sz="1400" dirty="0"/>
                    </a:p>
                  </a:txBody>
                  <a:tcPr marT="45734" marB="45734"/>
                </a:tc>
                <a:extLst>
                  <a:ext uri="{0D108BD9-81ED-4DB2-BD59-A6C34878D82A}"/>
                </a:extLst>
              </a:tr>
            </a:tbl>
          </a:graphicData>
        </a:graphic>
      </p:graphicFrame>
      <p:pic>
        <p:nvPicPr>
          <p:cNvPr id="14338" name="Picture 2" descr="http://www.algaecal.com/images/Osteoporosis-Graph.jpg"/>
          <p:cNvPicPr>
            <a:picLocks noChangeAspect="1" noChangeArrowheads="1"/>
          </p:cNvPicPr>
          <p:nvPr/>
        </p:nvPicPr>
        <p:blipFill>
          <a:blip r:embed="rId2" cstate="print"/>
          <a:srcRect/>
          <a:stretch>
            <a:fillRect/>
          </a:stretch>
        </p:blipFill>
        <p:spPr bwMode="auto">
          <a:xfrm>
            <a:off x="5610225" y="0"/>
            <a:ext cx="3076575" cy="1952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heckerboard(across)">
                                      <p:cBhvr>
                                        <p:cTn id="20" dur="500"/>
                                        <p:tgtEl>
                                          <p:spTgt spid="4"/>
                                        </p:tgtEl>
                                      </p:cBhvr>
                                    </p:animEffect>
                                  </p:childTnLst>
                                </p:cTn>
                              </p:par>
                              <p:par>
                                <p:cTn id="21" presetID="5" presetClass="entr" presetSubtype="10" fill="hold" nodeType="withEffect">
                                  <p:stCondLst>
                                    <p:cond delay="0"/>
                                  </p:stCondLst>
                                  <p:childTnLst>
                                    <p:set>
                                      <p:cBhvr>
                                        <p:cTn id="22" dur="1" fill="hold">
                                          <p:stCondLst>
                                            <p:cond delay="0"/>
                                          </p:stCondLst>
                                        </p:cTn>
                                        <p:tgtEl>
                                          <p:spTgt spid="14338"/>
                                        </p:tgtEl>
                                        <p:attrNameLst>
                                          <p:attrName>style.visibility</p:attrName>
                                        </p:attrNameLst>
                                      </p:cBhvr>
                                      <p:to>
                                        <p:strVal val="visible"/>
                                      </p:to>
                                    </p:set>
                                    <p:animEffect transition="in" filter="checkerboard(across)">
                                      <p:cBhvr>
                                        <p:cTn id="23" dur="500"/>
                                        <p:tgtEl>
                                          <p:spTgt spid="1433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nodeType="click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28" dur="500"/>
                                        <p:tgtEl>
                                          <p:spTgt spid="3">
                                            <p:txEl>
                                              <p:pRg st="11" end="11"/>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33"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a:solidFill>
                  <a:srgbClr val="FF0000"/>
                </a:solidFill>
              </a:rPr>
              <a:t>I</a:t>
            </a:r>
            <a:r>
              <a:rPr lang="en-US" sz="2800" b="1" dirty="0" smtClean="0">
                <a:solidFill>
                  <a:srgbClr val="FF0000"/>
                </a:solidFill>
              </a:rPr>
              <a:t>ndications for measuring the mineral density bone tissue</a:t>
            </a:r>
            <a:endParaRPr lang="ru-RU" sz="2800" b="1" dirty="0">
              <a:solidFill>
                <a:srgbClr val="FF0000"/>
              </a:solidFill>
            </a:endParaRPr>
          </a:p>
        </p:txBody>
      </p:sp>
      <p:sp>
        <p:nvSpPr>
          <p:cNvPr id="3" name="Содержимое 2"/>
          <p:cNvSpPr>
            <a:spLocks noGrp="1"/>
          </p:cNvSpPr>
          <p:nvPr>
            <p:ph idx="1"/>
          </p:nvPr>
        </p:nvSpPr>
        <p:spPr/>
        <p:txBody>
          <a:bodyPr>
            <a:normAutofit fontScale="85000" lnSpcReduction="20000"/>
          </a:bodyPr>
          <a:lstStyle/>
          <a:p>
            <a:r>
              <a:rPr lang="en-US" dirty="0" smtClean="0"/>
              <a:t>women aged 65 years and older men aged 70 years and older </a:t>
            </a:r>
          </a:p>
          <a:p>
            <a:r>
              <a:rPr lang="en-US" dirty="0" smtClean="0"/>
              <a:t>women of </a:t>
            </a:r>
            <a:r>
              <a:rPr lang="en-US" dirty="0" err="1" smtClean="0"/>
              <a:t>postmenopause</a:t>
            </a:r>
            <a:r>
              <a:rPr lang="en-US" dirty="0" smtClean="0"/>
              <a:t> periods and men aged 50-69 years recommend measurements of bone mineral density along with risk factor assessment </a:t>
            </a:r>
          </a:p>
          <a:p>
            <a:r>
              <a:rPr lang="en-US" dirty="0" smtClean="0"/>
              <a:t>patients with a history of fractures are recommended to determine bone mineral density and assessment the state of the vertebral bodies to assess the degree of osteoporosis</a:t>
            </a:r>
          </a:p>
          <a:p>
            <a:r>
              <a:rPr lang="en-US" dirty="0" smtClean="0"/>
              <a:t>the determination of the mineral density of bone tissue must be carried out by the X-ray densitometry with the assurance of the nearest measurement quality</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dirty="0" smtClean="0">
                <a:solidFill>
                  <a:srgbClr val="FF0000"/>
                </a:solidFill>
              </a:rPr>
              <a:t>Bone Densitometry </a:t>
            </a:r>
            <a:br>
              <a:rPr lang="en-US" b="1" dirty="0" smtClean="0">
                <a:solidFill>
                  <a:srgbClr val="FF0000"/>
                </a:solidFill>
              </a:rPr>
            </a:br>
            <a:r>
              <a:rPr lang="en-US" dirty="0" smtClean="0">
                <a:solidFill>
                  <a:srgbClr val="FF0000"/>
                </a:solidFill>
              </a:rPr>
              <a:t>What is Bone Density Testing?</a:t>
            </a:r>
            <a:endParaRPr lang="en-US" dirty="0">
              <a:solidFill>
                <a:srgbClr val="FF0000"/>
              </a:solidFill>
            </a:endParaRPr>
          </a:p>
        </p:txBody>
      </p:sp>
      <p:sp>
        <p:nvSpPr>
          <p:cNvPr id="3" name="Content Placeholder 2"/>
          <p:cNvSpPr>
            <a:spLocks noGrp="1"/>
          </p:cNvSpPr>
          <p:nvPr>
            <p:ph sz="quarter" idx="1"/>
          </p:nvPr>
        </p:nvSpPr>
        <p:spPr>
          <a:xfrm>
            <a:off x="457200" y="1600200"/>
            <a:ext cx="7467600" cy="4873625"/>
          </a:xfrm>
        </p:spPr>
        <p:txBody>
          <a:bodyPr>
            <a:normAutofit lnSpcReduction="10000"/>
          </a:bodyPr>
          <a:lstStyle/>
          <a:p>
            <a:pPr marL="274320" indent="-274320" algn="just" eaLnBrk="1" fontAlgn="auto" hangingPunct="1">
              <a:spcAft>
                <a:spcPts val="0"/>
              </a:spcAft>
              <a:buFont typeface="Wingdings"/>
              <a:buChar char=""/>
              <a:defRPr/>
            </a:pPr>
            <a:r>
              <a:rPr lang="en-US" sz="2000" dirty="0" smtClean="0"/>
              <a:t>This is a way of measuring the amount of calcium in a certain amount of bone.</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This is important because the amount</a:t>
            </a:r>
            <a:br>
              <a:rPr lang="en-US" sz="2000" dirty="0" smtClean="0"/>
            </a:br>
            <a:r>
              <a:rPr lang="en-US" sz="2000" dirty="0" smtClean="0"/>
              <a:t>of calcium in your bone determines how strong it is. </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If the bone density is very low, then you have osteoporosis and a very high risk of fracturing your bones.</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A standard X-ray is not a good way to measure bone density, because you must lose about 30% of your bone mass before it can be detected this way. </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The most advanced is </a:t>
            </a:r>
            <a:r>
              <a:rPr lang="en-US" sz="2000" b="1" dirty="0" err="1" smtClean="0"/>
              <a:t>called“Dual</a:t>
            </a:r>
            <a:r>
              <a:rPr lang="en-US" sz="2000" b="1" dirty="0" smtClean="0"/>
              <a:t>-energy X-ray </a:t>
            </a:r>
            <a:r>
              <a:rPr lang="en-US" sz="2000" b="1" dirty="0" err="1" smtClean="0"/>
              <a:t>Absorptiometry</a:t>
            </a:r>
            <a:r>
              <a:rPr lang="en-US" sz="2000" b="1" dirty="0" smtClean="0"/>
              <a:t>” or DXA.</a:t>
            </a:r>
            <a:endParaRPr lang="en-US" sz="2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2800" b="1" dirty="0" smtClean="0">
                <a:solidFill>
                  <a:srgbClr val="FF0000"/>
                </a:solidFill>
              </a:rPr>
              <a:t>DEXA</a:t>
            </a:r>
            <a:endParaRPr lang="en-US" sz="2800" b="1" dirty="0">
              <a:solidFill>
                <a:srgbClr val="FF0000"/>
              </a:solidFill>
            </a:endParaRPr>
          </a:p>
        </p:txBody>
      </p:sp>
      <p:sp>
        <p:nvSpPr>
          <p:cNvPr id="3" name="Content Placeholder 2"/>
          <p:cNvSpPr>
            <a:spLocks noGrp="1"/>
          </p:cNvSpPr>
          <p:nvPr>
            <p:ph sz="quarter" idx="1"/>
          </p:nvPr>
        </p:nvSpPr>
        <p:spPr/>
        <p:txBody>
          <a:bodyPr>
            <a:normAutofit fontScale="92500" lnSpcReduction="20000"/>
          </a:bodyPr>
          <a:lstStyle/>
          <a:p>
            <a:pPr marL="274320" indent="-274320" algn="just" eaLnBrk="1" fontAlgn="auto" hangingPunct="1">
              <a:spcAft>
                <a:spcPts val="0"/>
              </a:spcAft>
              <a:buFont typeface="Wingdings"/>
              <a:buChar char=""/>
              <a:defRPr/>
            </a:pPr>
            <a:r>
              <a:rPr lang="en-US" sz="2000" dirty="0" smtClean="0"/>
              <a:t>Simple test that measures bone mineral density.</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Often the measurements are at your spine and your hip, including a part of the hip called the femoral neck, at the top of the thighbone (femur). </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The test is quick and painless. </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It is similar to an X-ray, but uses much less radiation. </a:t>
            </a:r>
          </a:p>
          <a:p>
            <a:pPr marL="274320" indent="-274320" algn="just" eaLnBrk="1" fontAlgn="auto" hangingPunct="1">
              <a:spcAft>
                <a:spcPts val="0"/>
              </a:spcAft>
              <a:buFont typeface="Wingdings"/>
              <a:buChar char=""/>
              <a:defRPr/>
            </a:pPr>
            <a:endParaRPr lang="en-US" sz="2000" dirty="0" smtClean="0"/>
          </a:p>
          <a:p>
            <a:pPr marL="274320" indent="-274320" algn="just" eaLnBrk="1" fontAlgn="auto" hangingPunct="1">
              <a:spcAft>
                <a:spcPts val="0"/>
              </a:spcAft>
              <a:buFont typeface="Wingdings"/>
              <a:buChar char=""/>
              <a:defRPr/>
            </a:pPr>
            <a:r>
              <a:rPr lang="en-US" sz="2000" dirty="0" smtClean="0"/>
              <a:t>Even so, pregnant women should not have this test, to avoid any risk of harming the fetus. </a:t>
            </a:r>
            <a:endParaRPr lang="en-US" sz="2000" dirty="0"/>
          </a:p>
        </p:txBody>
      </p:sp>
      <p:pic>
        <p:nvPicPr>
          <p:cNvPr id="51204" name="Picture 2" descr="http://bangaloremedicalcentre.com/yahoo_site_admin/assets/images/Dexa_02.335215448_large.jpg"/>
          <p:cNvPicPr>
            <a:picLocks noChangeAspect="1" noChangeArrowheads="1"/>
          </p:cNvPicPr>
          <p:nvPr/>
        </p:nvPicPr>
        <p:blipFill>
          <a:blip r:embed="rId2" cstate="print"/>
          <a:srcRect/>
          <a:stretch>
            <a:fillRect/>
          </a:stretch>
        </p:blipFill>
        <p:spPr bwMode="auto">
          <a:xfrm>
            <a:off x="4648200" y="1447800"/>
            <a:ext cx="333375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2800" b="1" dirty="0" smtClean="0">
                <a:solidFill>
                  <a:srgbClr val="FF0000"/>
                </a:solidFill>
              </a:rPr>
              <a:t>Who needs bone densitometry? </a:t>
            </a:r>
            <a:endParaRPr lang="en-US" sz="2800" b="1" dirty="0">
              <a:solidFill>
                <a:srgbClr val="FF0000"/>
              </a:solidFill>
            </a:endParaRPr>
          </a:p>
        </p:txBody>
      </p:sp>
      <p:sp>
        <p:nvSpPr>
          <p:cNvPr id="53251" name="Content Placeholder 2"/>
          <p:cNvSpPr>
            <a:spLocks noGrp="1"/>
          </p:cNvSpPr>
          <p:nvPr>
            <p:ph sz="quarter" idx="1"/>
          </p:nvPr>
        </p:nvSpPr>
        <p:spPr>
          <a:xfrm>
            <a:off x="457200" y="1600200"/>
            <a:ext cx="7467600" cy="4873625"/>
          </a:xfrm>
        </p:spPr>
        <p:txBody>
          <a:bodyPr/>
          <a:lstStyle/>
          <a:p>
            <a:pPr algn="just" eaLnBrk="1" hangingPunct="1"/>
            <a:r>
              <a:rPr lang="en-US" altLang="uk-UA" sz="2000" smtClean="0"/>
              <a:t>Anyone who wants an accurate measurement </a:t>
            </a:r>
          </a:p>
          <a:p>
            <a:pPr algn="just" eaLnBrk="1" hangingPunct="1">
              <a:buFont typeface="Wingdings" pitchFamily="2" charset="2"/>
              <a:buNone/>
            </a:pPr>
            <a:r>
              <a:rPr lang="en-US" altLang="uk-UA" sz="2000" smtClean="0"/>
              <a:t>	of bone density.</a:t>
            </a:r>
          </a:p>
          <a:p>
            <a:pPr algn="just" eaLnBrk="1" hangingPunct="1"/>
            <a:endParaRPr lang="en-US" altLang="uk-UA" sz="2000" smtClean="0"/>
          </a:p>
          <a:p>
            <a:pPr algn="just" eaLnBrk="1" hangingPunct="1"/>
            <a:r>
              <a:rPr lang="en-US" altLang="uk-UA" sz="2000" smtClean="0"/>
              <a:t>However, because of cost concerns, the test</a:t>
            </a:r>
            <a:br>
              <a:rPr lang="en-US" altLang="uk-UA" sz="2000" smtClean="0"/>
            </a:br>
            <a:r>
              <a:rPr lang="en-US" altLang="uk-UA" sz="2000" smtClean="0"/>
              <a:t>is most often done for those with high risk of developing osteoporosis, or to monitor the effectiveness of treatment for osteoporosis.</a:t>
            </a:r>
          </a:p>
          <a:p>
            <a:pPr algn="just" eaLnBrk="1" hangingPunct="1"/>
            <a:endParaRPr lang="en-US" altLang="uk-UA" sz="2000" smtClean="0"/>
          </a:p>
          <a:p>
            <a:pPr algn="just" eaLnBrk="1" hangingPunct="1"/>
            <a:r>
              <a:rPr lang="en-US" altLang="uk-UA" sz="2000" smtClean="0"/>
              <a:t>Consult with your physician if you think you might benefit from knowing your bone density. </a:t>
            </a:r>
          </a:p>
        </p:txBody>
      </p:sp>
      <p:pic>
        <p:nvPicPr>
          <p:cNvPr id="53252" name="Picture 2" descr="http://www.presentermedia.com/files/animsp/00002000/2483/carrying_question_pa_md_wm.gif"/>
          <p:cNvPicPr>
            <a:picLocks noChangeAspect="1" noChangeArrowheads="1" noCrop="1"/>
          </p:cNvPicPr>
          <p:nvPr/>
        </p:nvPicPr>
        <p:blipFill>
          <a:blip r:embed="rId2" cstate="print"/>
          <a:srcRect/>
          <a:stretch>
            <a:fillRect/>
          </a:stretch>
        </p:blipFill>
        <p:spPr bwMode="auto">
          <a:xfrm>
            <a:off x="7010400" y="0"/>
            <a:ext cx="1714500" cy="209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2400" b="1" dirty="0" smtClean="0">
                <a:solidFill>
                  <a:srgbClr val="FF0000"/>
                </a:solidFill>
              </a:rPr>
              <a:t>The categories for which bone densitometry is most often done are:</a:t>
            </a:r>
            <a:endParaRPr lang="en-US" sz="2400" b="1" dirty="0">
              <a:solidFill>
                <a:srgbClr val="FF0000"/>
              </a:solidFill>
            </a:endParaRPr>
          </a:p>
        </p:txBody>
      </p:sp>
      <p:sp>
        <p:nvSpPr>
          <p:cNvPr id="54275" name="Content Placeholder 2"/>
          <p:cNvSpPr>
            <a:spLocks noGrp="1"/>
          </p:cNvSpPr>
          <p:nvPr>
            <p:ph sz="quarter" idx="1"/>
          </p:nvPr>
        </p:nvSpPr>
        <p:spPr>
          <a:xfrm>
            <a:off x="457200" y="1600200"/>
            <a:ext cx="7467600" cy="4873625"/>
          </a:xfrm>
        </p:spPr>
        <p:txBody>
          <a:bodyPr/>
          <a:lstStyle/>
          <a:p>
            <a:pPr algn="just" eaLnBrk="1" hangingPunct="1"/>
            <a:r>
              <a:rPr lang="en-US" altLang="uk-UA" sz="2000" smtClean="0"/>
              <a:t>Estrogen deficient women undecided about taking hormones.</a:t>
            </a:r>
          </a:p>
          <a:p>
            <a:pPr algn="just" eaLnBrk="1" hangingPunct="1"/>
            <a:endParaRPr lang="en-US" altLang="uk-UA" sz="2000" smtClean="0"/>
          </a:p>
          <a:p>
            <a:pPr algn="just" eaLnBrk="1" hangingPunct="1"/>
            <a:r>
              <a:rPr lang="en-US" altLang="uk-UA" sz="2000" smtClean="0"/>
              <a:t>Those with spinal abnormalities or X-ray evidence of bone loss.</a:t>
            </a:r>
          </a:p>
          <a:p>
            <a:pPr algn="just" eaLnBrk="1" hangingPunct="1"/>
            <a:endParaRPr lang="en-US" altLang="uk-UA" sz="2000" smtClean="0"/>
          </a:p>
          <a:p>
            <a:pPr algn="just" eaLnBrk="1" hangingPunct="1"/>
            <a:r>
              <a:rPr lang="en-US" altLang="uk-UA" sz="2000" smtClean="0"/>
              <a:t>Anyone taking long-term corticosteroid treatment (such as Prednisone).</a:t>
            </a:r>
          </a:p>
          <a:p>
            <a:pPr algn="just" eaLnBrk="1" hangingPunct="1"/>
            <a:endParaRPr lang="en-US" altLang="uk-UA" sz="2000" smtClean="0"/>
          </a:p>
          <a:p>
            <a:pPr algn="just" eaLnBrk="1" hangingPunct="1"/>
            <a:r>
              <a:rPr lang="en-US" altLang="uk-UA" sz="2000" smtClean="0"/>
              <a:t>Primary hyperparathyroidism with no symptoms.</a:t>
            </a:r>
          </a:p>
          <a:p>
            <a:pPr algn="just" eaLnBrk="1" hangingPunct="1"/>
            <a:endParaRPr lang="en-US" altLang="uk-UA" sz="2000" smtClean="0"/>
          </a:p>
          <a:p>
            <a:pPr algn="just" eaLnBrk="1" hangingPunct="1"/>
            <a:r>
              <a:rPr lang="en-US" altLang="uk-UA" sz="2000" smtClean="0"/>
              <a:t>Monitoring of therapy for osteoporosis.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P Advanced Imaging | Bone Densitometry"/>
          <p:cNvPicPr>
            <a:picLocks noChangeAspect="1" noChangeArrowheads="1"/>
          </p:cNvPicPr>
          <p:nvPr/>
        </p:nvPicPr>
        <p:blipFill>
          <a:blip r:embed="rId2" cstate="print"/>
          <a:srcRect/>
          <a:stretch>
            <a:fillRect/>
          </a:stretch>
        </p:blipFill>
        <p:spPr bwMode="auto">
          <a:xfrm>
            <a:off x="683568" y="692696"/>
            <a:ext cx="7992888" cy="496855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DEXA | Prognosis Advanced Diagnostic Center"/>
          <p:cNvPicPr>
            <a:picLocks noChangeAspect="1" noChangeArrowheads="1"/>
          </p:cNvPicPr>
          <p:nvPr/>
        </p:nvPicPr>
        <p:blipFill>
          <a:blip r:embed="rId2" cstate="print"/>
          <a:srcRect/>
          <a:stretch>
            <a:fillRect/>
          </a:stretch>
        </p:blipFill>
        <p:spPr bwMode="auto">
          <a:xfrm>
            <a:off x="755576" y="188640"/>
            <a:ext cx="7143750" cy="590550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one Densitometry | SCP Radiology"/>
          <p:cNvPicPr>
            <a:picLocks noChangeAspect="1" noChangeArrowheads="1"/>
          </p:cNvPicPr>
          <p:nvPr/>
        </p:nvPicPr>
        <p:blipFill>
          <a:blip r:embed="rId2" cstate="print"/>
          <a:srcRect/>
          <a:stretch>
            <a:fillRect/>
          </a:stretch>
        </p:blipFill>
        <p:spPr bwMode="auto">
          <a:xfrm>
            <a:off x="1115616" y="1124744"/>
            <a:ext cx="7272808" cy="489654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one Densitometry - Robin K Dore MD, Inc."/>
          <p:cNvPicPr>
            <a:picLocks noChangeAspect="1" noChangeArrowheads="1"/>
          </p:cNvPicPr>
          <p:nvPr/>
        </p:nvPicPr>
        <p:blipFill>
          <a:blip r:embed="rId2" cstate="print"/>
          <a:srcRect/>
          <a:stretch>
            <a:fillRect/>
          </a:stretch>
        </p:blipFill>
        <p:spPr bwMode="auto">
          <a:xfrm>
            <a:off x="395536" y="476672"/>
            <a:ext cx="8208912" cy="6018237"/>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Pre-operative DXA scans measuring bone mineral density (BMD). (A)... |  Download Scientific Diagram"/>
          <p:cNvPicPr>
            <a:picLocks noChangeAspect="1" noChangeArrowheads="1"/>
          </p:cNvPicPr>
          <p:nvPr/>
        </p:nvPicPr>
        <p:blipFill>
          <a:blip r:embed="rId2" cstate="print"/>
          <a:srcRect/>
          <a:stretch>
            <a:fillRect/>
          </a:stretch>
        </p:blipFill>
        <p:spPr bwMode="auto">
          <a:xfrm>
            <a:off x="683568" y="548680"/>
            <a:ext cx="8096250" cy="576064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Imaging of Musculoskeletal Disorders - Osteoporosis"/>
          <p:cNvPicPr>
            <a:picLocks noChangeAspect="1" noChangeArrowheads="1"/>
          </p:cNvPicPr>
          <p:nvPr/>
        </p:nvPicPr>
        <p:blipFill>
          <a:blip r:embed="rId2" cstate="print"/>
          <a:srcRect/>
          <a:stretch>
            <a:fillRect/>
          </a:stretch>
        </p:blipFill>
        <p:spPr bwMode="auto">
          <a:xfrm>
            <a:off x="323528" y="692696"/>
            <a:ext cx="8572500" cy="5184576"/>
          </a:xfrm>
          <a:prstGeom prst="rect">
            <a:avLst/>
          </a:prstGeom>
          <a:noFill/>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674</Words>
  <Application>Microsoft Office PowerPoint</Application>
  <PresentationFormat>Экран (4:3)</PresentationFormat>
  <Paragraphs>84</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Introduction</vt:lpstr>
      <vt:lpstr>Mineral density of bone tissue</vt:lpstr>
      <vt:lpstr>Osteoporosis criteria based on bone densitometry data (WHO, 1994)</vt:lpstr>
      <vt:lpstr>DEXA</vt:lpstr>
      <vt:lpstr>Indications for measuring the mineral density bone tissue</vt:lpstr>
      <vt:lpstr>Bone Densitometry  What is Bone Density Testing?</vt:lpstr>
      <vt:lpstr>DEXA</vt:lpstr>
      <vt:lpstr>Who needs bone densitometry? </vt:lpstr>
      <vt:lpstr>The categories for which bone densitometry is most often done are:</vt:lpstr>
      <vt:lpstr>Слайд 11</vt:lpstr>
      <vt:lpstr>Слайд 12</vt:lpstr>
      <vt:lpstr>Слайд 13</vt:lpstr>
      <vt:lpstr>Слайд 14</vt:lpstr>
      <vt:lpstr>Слайд 15</vt:lpstr>
      <vt:lpstr>Слайд 16</vt:lpstr>
    </vt:vector>
  </TitlesOfParts>
  <Company>DG Win&amp;Soft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21</cp:revision>
  <dcterms:created xsi:type="dcterms:W3CDTF">2023-09-04T19:53:44Z</dcterms:created>
  <dcterms:modified xsi:type="dcterms:W3CDTF">2023-09-04T21:22:25Z</dcterms:modified>
</cp:coreProperties>
</file>