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1" r:id="rId2"/>
    <p:sldId id="278" r:id="rId3"/>
    <p:sldId id="279" r:id="rId4"/>
    <p:sldId id="280"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CA2E55DD-3C23-43A6-981A-80580B1DFF16}"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8EC7125-A1A4-4AA2-8BD9-F8EB658DC64A}"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D6A68B7D-6337-4561-AE7B-1E26D4185BEF}"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9E05DB8C-1D14-460D-BBE1-39D2D738DE28}"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051298BA-0104-4283-95E0-F3DAD7ADF3FA}"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A3B633BB-8496-465F-A2D0-89E4B45D4A4A}"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22ED855A-36A4-4110-85F5-279C1AF140DC}"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A3FB99C0-A258-4789-8321-7672AC4DA0C3}"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DE28C557-43C3-41EC-BF87-2D6278EB416E}"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1FF657EE-B617-4AF3-AD61-14F3695445EB}"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FA99501-2507-4D75-B9AD-BCA9E0736B46}"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52F7834-FBC0-4406-8520-FDEC3A1C35F3}"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descr="http://www.paularath.com/wp-content/uploads/2012/07/Osteoporosis-Web-MD.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uk-UA" altLang="uk-UA">
              <a:latin typeface="Century Schoolbook" pitchFamily="18" charset="0"/>
            </a:endParaRPr>
          </a:p>
        </p:txBody>
      </p:sp>
      <p:sp>
        <p:nvSpPr>
          <p:cNvPr id="4099" name="Подзаголовок 2"/>
          <p:cNvSpPr>
            <a:spLocks noGrp="1"/>
          </p:cNvSpPr>
          <p:nvPr>
            <p:ph type="subTitle" idx="1"/>
          </p:nvPr>
        </p:nvSpPr>
        <p:spPr>
          <a:xfrm>
            <a:off x="683568" y="1772816"/>
            <a:ext cx="7993062" cy="1371600"/>
          </a:xfrm>
        </p:spPr>
        <p:txBody>
          <a:bodyPr/>
          <a:lstStyle/>
          <a:p>
            <a:pPr eaLnBrk="1" hangingPunct="1"/>
            <a:endParaRPr lang="uk-UA" sz="2800" b="1" dirty="0" smtClean="0">
              <a:solidFill>
                <a:srgbClr val="FF0000"/>
              </a:solidFill>
              <a:latin typeface="+mn-lt"/>
              <a:ea typeface="+mn-ea"/>
              <a:cs typeface="+mn-cs"/>
            </a:endParaRPr>
          </a:p>
          <a:p>
            <a:pPr eaLnBrk="1" hangingPunct="1"/>
            <a:r>
              <a:rPr lang="uk-UA" sz="2800" b="1" dirty="0" err="1" smtClean="0">
                <a:solidFill>
                  <a:srgbClr val="FF0000"/>
                </a:solidFill>
                <a:latin typeface="+mn-lt"/>
                <a:ea typeface="+mn-ea"/>
                <a:cs typeface="+mn-cs"/>
              </a:rPr>
              <a:t>Peculiarities</a:t>
            </a:r>
            <a:r>
              <a:rPr lang="uk-UA" sz="2800" b="1" dirty="0" smtClean="0">
                <a:solidFill>
                  <a:srgbClr val="FF0000"/>
                </a:solidFill>
                <a:latin typeface="+mn-lt"/>
                <a:ea typeface="+mn-ea"/>
                <a:cs typeface="+mn-cs"/>
              </a:rPr>
              <a:t> </a:t>
            </a:r>
            <a:r>
              <a:rPr lang="uk-UA" sz="2800" b="1" dirty="0" err="1">
                <a:solidFill>
                  <a:srgbClr val="FF0000"/>
                </a:solidFill>
                <a:latin typeface="+mn-lt"/>
                <a:ea typeface="+mn-ea"/>
                <a:cs typeface="+mn-cs"/>
              </a:rPr>
              <a:t>of</a:t>
            </a:r>
            <a:r>
              <a:rPr lang="uk-UA" sz="2800" b="1" dirty="0">
                <a:solidFill>
                  <a:srgbClr val="FF0000"/>
                </a:solidFill>
                <a:latin typeface="+mn-lt"/>
                <a:ea typeface="+mn-ea"/>
                <a:cs typeface="+mn-cs"/>
              </a:rPr>
              <a:t> </a:t>
            </a:r>
            <a:r>
              <a:rPr lang="uk-UA" sz="2800" b="1" dirty="0" err="1">
                <a:solidFill>
                  <a:srgbClr val="FF0000"/>
                </a:solidFill>
                <a:latin typeface="+mn-lt"/>
                <a:ea typeface="+mn-ea"/>
                <a:cs typeface="+mn-cs"/>
              </a:rPr>
              <a:t>rehabilitation</a:t>
            </a:r>
            <a:r>
              <a:rPr lang="uk-UA" sz="2800" b="1" dirty="0">
                <a:solidFill>
                  <a:srgbClr val="FF0000"/>
                </a:solidFill>
                <a:latin typeface="+mn-lt"/>
                <a:ea typeface="+mn-ea"/>
                <a:cs typeface="+mn-cs"/>
              </a:rPr>
              <a:t> </a:t>
            </a:r>
            <a:r>
              <a:rPr lang="uk-UA" sz="2800" b="1" dirty="0" err="1">
                <a:solidFill>
                  <a:srgbClr val="FF0000"/>
                </a:solidFill>
                <a:latin typeface="+mn-lt"/>
                <a:ea typeface="+mn-ea"/>
                <a:cs typeface="+mn-cs"/>
              </a:rPr>
              <a:t>of</a:t>
            </a:r>
            <a:r>
              <a:rPr lang="uk-UA" sz="2800" b="1" dirty="0">
                <a:solidFill>
                  <a:srgbClr val="FF0000"/>
                </a:solidFill>
                <a:latin typeface="+mn-lt"/>
                <a:ea typeface="+mn-ea"/>
                <a:cs typeface="+mn-cs"/>
              </a:rPr>
              <a:t> </a:t>
            </a:r>
            <a:r>
              <a:rPr lang="uk-UA" sz="2800" b="1" dirty="0" err="1">
                <a:solidFill>
                  <a:srgbClr val="FF0000"/>
                </a:solidFill>
                <a:latin typeface="+mn-lt"/>
                <a:ea typeface="+mn-ea"/>
                <a:cs typeface="+mn-cs"/>
              </a:rPr>
              <a:t>patients</a:t>
            </a:r>
            <a:r>
              <a:rPr lang="uk-UA" sz="2800" b="1" dirty="0">
                <a:solidFill>
                  <a:srgbClr val="FF0000"/>
                </a:solidFill>
                <a:latin typeface="+mn-lt"/>
                <a:ea typeface="+mn-ea"/>
                <a:cs typeface="+mn-cs"/>
              </a:rPr>
              <a:t> </a:t>
            </a:r>
            <a:r>
              <a:rPr lang="uk-UA" sz="2800" b="1" dirty="0" err="1">
                <a:solidFill>
                  <a:srgbClr val="FF0000"/>
                </a:solidFill>
                <a:latin typeface="+mn-lt"/>
                <a:ea typeface="+mn-ea"/>
                <a:cs typeface="+mn-cs"/>
              </a:rPr>
              <a:t>with</a:t>
            </a:r>
            <a:r>
              <a:rPr lang="uk-UA" sz="2800" b="1" dirty="0">
                <a:solidFill>
                  <a:srgbClr val="FF0000"/>
                </a:solidFill>
                <a:latin typeface="+mn-lt"/>
                <a:ea typeface="+mn-ea"/>
                <a:cs typeface="+mn-cs"/>
              </a:rPr>
              <a:t> </a:t>
            </a:r>
            <a:r>
              <a:rPr lang="uk-UA" sz="2800" b="1" dirty="0" err="1">
                <a:solidFill>
                  <a:srgbClr val="FF0000"/>
                </a:solidFill>
                <a:latin typeface="+mn-lt"/>
                <a:ea typeface="+mn-ea"/>
                <a:cs typeface="+mn-cs"/>
              </a:rPr>
              <a:t>osteoporosis</a:t>
            </a:r>
            <a:endParaRPr lang="uk-UA" altLang="uk-UA" sz="2800" b="1" dirty="0" smtClean="0">
              <a:solidFill>
                <a:srgbClr val="FF0000"/>
              </a:solidFill>
            </a:endParaRPr>
          </a:p>
        </p:txBody>
      </p:sp>
      <p:sp>
        <p:nvSpPr>
          <p:cNvPr id="4100" name="Subtitle 2"/>
          <p:cNvSpPr txBox="1">
            <a:spLocks/>
          </p:cNvSpPr>
          <p:nvPr/>
        </p:nvSpPr>
        <p:spPr bwMode="auto">
          <a:xfrm>
            <a:off x="1116013" y="333375"/>
            <a:ext cx="6819900" cy="1371600"/>
          </a:xfrm>
          <a:prstGeom prst="rect">
            <a:avLst/>
          </a:prstGeom>
          <a:noFill/>
          <a:ln w="9525">
            <a:noFill/>
            <a:miter lim="800000"/>
            <a:headEnd/>
            <a:tailEnd/>
          </a:ln>
        </p:spPr>
        <p:txBody>
          <a:bodyPr/>
          <a:lstStyle/>
          <a:p>
            <a:pPr algn="ctr" eaLnBrk="1" hangingPunct="1">
              <a:spcBef>
                <a:spcPts val="600"/>
              </a:spcBef>
              <a:buClr>
                <a:schemeClr val="accent1"/>
              </a:buClr>
              <a:buSzPct val="70000"/>
              <a:buFont typeface="Wingdings" pitchFamily="2" charset="2"/>
              <a:buNone/>
            </a:pPr>
            <a:r>
              <a:rPr lang="uk-UA" altLang="uk-UA" b="1" dirty="0" err="1">
                <a:solidFill>
                  <a:schemeClr val="tx2"/>
                </a:solidFill>
                <a:latin typeface="Century Schoolbook" pitchFamily="18" charset="0"/>
              </a:rPr>
              <a:t>Odessa</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National</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Medical</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University</a:t>
            </a:r>
            <a:endParaRPr lang="uk-UA" altLang="uk-UA" b="1" dirty="0">
              <a:solidFill>
                <a:schemeClr val="tx2"/>
              </a:solidFill>
              <a:latin typeface="Century Schoolbook" pitchFamily="18" charset="0"/>
            </a:endParaRPr>
          </a:p>
          <a:p>
            <a:pPr algn="ctr" eaLnBrk="1" hangingPunct="1">
              <a:spcBef>
                <a:spcPts val="600"/>
              </a:spcBef>
              <a:buClr>
                <a:schemeClr val="accent1"/>
              </a:buClr>
              <a:buSzPct val="70000"/>
              <a:buFont typeface="Wingdings" pitchFamily="2" charset="2"/>
              <a:buNone/>
            </a:pPr>
            <a:r>
              <a:rPr lang="uk-UA" altLang="uk-UA" b="1" dirty="0" err="1">
                <a:solidFill>
                  <a:schemeClr val="tx2"/>
                </a:solidFill>
                <a:latin typeface="Century Schoolbook" pitchFamily="18" charset="0"/>
              </a:rPr>
              <a:t>Faculty</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of</a:t>
            </a:r>
            <a:r>
              <a:rPr lang="uk-UA" altLang="uk-UA" b="1" dirty="0">
                <a:solidFill>
                  <a:schemeClr val="tx2"/>
                </a:solidFill>
                <a:latin typeface="Century Schoolbook" pitchFamily="18" charset="0"/>
              </a:rPr>
              <a:t> </a:t>
            </a:r>
            <a:r>
              <a:rPr lang="en-US" altLang="uk-UA" b="1" dirty="0">
                <a:solidFill>
                  <a:schemeClr val="tx2"/>
                </a:solidFill>
                <a:latin typeface="Century Schoolbook" pitchFamily="18" charset="0"/>
              </a:rPr>
              <a:t>international</a:t>
            </a:r>
            <a:endParaRPr lang="uk-UA" altLang="uk-UA" b="1" dirty="0">
              <a:solidFill>
                <a:schemeClr val="tx2"/>
              </a:solidFill>
              <a:latin typeface="Century Schoolbook" pitchFamily="18" charset="0"/>
            </a:endParaRPr>
          </a:p>
          <a:p>
            <a:pPr algn="ctr" eaLnBrk="1" hangingPunct="1">
              <a:spcBef>
                <a:spcPts val="600"/>
              </a:spcBef>
              <a:buClr>
                <a:schemeClr val="accent1"/>
              </a:buClr>
              <a:buSzPct val="70000"/>
              <a:buFont typeface="Wingdings" pitchFamily="2" charset="2"/>
              <a:buNone/>
            </a:pPr>
            <a:r>
              <a:rPr lang="uk-UA" altLang="uk-UA" sz="1600" b="1" dirty="0" err="1">
                <a:solidFill>
                  <a:schemeClr val="tx2"/>
                </a:solidFill>
                <a:latin typeface="Century Schoolbook" pitchFamily="18" charset="0"/>
              </a:rPr>
              <a:t>Department</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of</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occupational</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pathology</a:t>
            </a:r>
            <a:r>
              <a:rPr lang="en-US" altLang="uk-UA" sz="1600" b="1" dirty="0">
                <a:solidFill>
                  <a:schemeClr val="tx2"/>
                </a:solidFill>
                <a:latin typeface="Century Schoolbook" pitchFamily="18" charset="0"/>
              </a:rPr>
              <a:t>,</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functional</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diagnostics</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and</a:t>
            </a:r>
            <a:r>
              <a:rPr lang="uk-UA" altLang="uk-UA" sz="1600" b="1" dirty="0">
                <a:solidFill>
                  <a:schemeClr val="tx2"/>
                </a:solidFill>
                <a:latin typeface="Century Schoolbook" pitchFamily="18" charset="0"/>
              </a:rPr>
              <a:t> </a:t>
            </a:r>
            <a:r>
              <a:rPr lang="en-US" altLang="uk-UA" sz="1600" b="1" dirty="0" err="1">
                <a:solidFill>
                  <a:schemeClr val="tx2"/>
                </a:solidFill>
                <a:latin typeface="Century Schoolbook" pitchFamily="18" charset="0"/>
              </a:rPr>
              <a:t>phthisiopulmonogy</a:t>
            </a:r>
            <a:endParaRPr lang="uk-UA" altLang="uk-UA" sz="1600" b="1" dirty="0">
              <a:solidFill>
                <a:schemeClr val="tx2"/>
              </a:solidFill>
              <a:latin typeface="Century Schoolbook" pitchFamily="18" charset="0"/>
            </a:endParaRPr>
          </a:p>
          <a:p>
            <a:pPr eaLnBrk="1" hangingPunct="1">
              <a:spcBef>
                <a:spcPts val="600"/>
              </a:spcBef>
              <a:buClr>
                <a:schemeClr val="accent1"/>
              </a:buClr>
              <a:buSzPct val="70000"/>
              <a:buFont typeface="Wingdings" pitchFamily="2" charset="2"/>
              <a:buNone/>
            </a:pPr>
            <a:endParaRPr lang="uk-UA" altLang="uk-UA" b="1" dirty="0">
              <a:solidFill>
                <a:schemeClr val="tx2"/>
              </a:solidFill>
              <a:latin typeface="Century Schoolbook" pitchFamily="18" charset="0"/>
            </a:endParaRPr>
          </a:p>
        </p:txBody>
      </p:sp>
      <p:sp>
        <p:nvSpPr>
          <p:cNvPr id="4101" name="AutoShape 2" descr="Osteoporosis – The Path to Diagnosis | MyOsteoTeam"/>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uk-UA" altLang="uk-UA">
              <a:latin typeface="Calibri" pitchFamily="34" charset="0"/>
            </a:endParaRPr>
          </a:p>
        </p:txBody>
      </p:sp>
      <p:sp>
        <p:nvSpPr>
          <p:cNvPr id="4102" name="AutoShape 4" descr="Osteoporosis – The Path to Diagnosis | MyOsteoTeam"/>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uk-UA" altLang="uk-UA">
              <a:latin typeface="Calibri" pitchFamily="34" charset="0"/>
            </a:endParaRPr>
          </a:p>
        </p:txBody>
      </p:sp>
      <p:sp>
        <p:nvSpPr>
          <p:cNvPr id="4103" name="AutoShape 6" descr="Osteoporosis – The Path to Diagnosis | MyOsteoTeam"/>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uk-UA" altLang="uk-UA">
              <a:latin typeface="Calibri" pitchFamily="34" charset="0"/>
            </a:endParaRPr>
          </a:p>
        </p:txBody>
      </p:sp>
      <p:sp>
        <p:nvSpPr>
          <p:cNvPr id="4104" name="AutoShape 8" descr="https://cdn.myhealthteams.com/graphic/6447c4c3d9e5c858611bc4ad/woriginal/MyOsteoTeam_YourGuideToOsteo_Diagnosis-1144df8bee172e1715f0cb9396b15df6.webp?1682425026"/>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uk-UA" altLang="uk-UA">
              <a:latin typeface="Calibri" pitchFamily="34" charset="0"/>
            </a:endParaRPr>
          </a:p>
        </p:txBody>
      </p:sp>
      <p:sp>
        <p:nvSpPr>
          <p:cNvPr id="4105" name="AutoShape 2" descr="Вся правда про вітамін D. Пити чи не пити?"/>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uk-UA" altLang="uk-UA">
              <a:latin typeface="Calibri" pitchFamily="34" charset="0"/>
            </a:endParaRPr>
          </a:p>
        </p:txBody>
      </p:sp>
      <p:sp>
        <p:nvSpPr>
          <p:cNvPr id="11" name="Прямоугольник 10"/>
          <p:cNvSpPr/>
          <p:nvPr/>
        </p:nvSpPr>
        <p:spPr>
          <a:xfrm>
            <a:off x="2267744" y="6211669"/>
            <a:ext cx="4572000" cy="369332"/>
          </a:xfrm>
          <a:prstGeom prst="rect">
            <a:avLst/>
          </a:prstGeom>
        </p:spPr>
        <p:txBody>
          <a:bodyPr>
            <a:spAutoFit/>
          </a:bodyPr>
          <a:lstStyle/>
          <a:p>
            <a:r>
              <a:rPr lang="en-US" b="1" dirty="0" smtClean="0">
                <a:latin typeface="Calibri" pitchFamily="34" charset="0"/>
              </a:rPr>
              <a:t>PhD, assistant professor </a:t>
            </a:r>
            <a:r>
              <a:rPr lang="en-US" b="1" dirty="0" err="1" smtClean="0">
                <a:latin typeface="Calibri" pitchFamily="34" charset="0"/>
              </a:rPr>
              <a:t>Tetiana</a:t>
            </a:r>
            <a:r>
              <a:rPr lang="en-US" b="1" dirty="0" smtClean="0">
                <a:latin typeface="Calibri" pitchFamily="34" charset="0"/>
              </a:rPr>
              <a:t> </a:t>
            </a:r>
            <a:r>
              <a:rPr lang="en-US" b="1" dirty="0" err="1" smtClean="0">
                <a:latin typeface="Calibri" pitchFamily="34" charset="0"/>
              </a:rPr>
              <a:t>Prutiian</a:t>
            </a:r>
            <a:endParaRPr lang="ru-RU" b="1" dirty="0">
              <a:latin typeface="Calibri" pitchFamily="34" charset="0"/>
            </a:endParaRPr>
          </a:p>
        </p:txBody>
      </p:sp>
      <p:pic>
        <p:nvPicPr>
          <p:cNvPr id="29698" name="Picture 2" descr="Остеопороз у женщин - «Здоровье нации» медицинский центр кинезитерапии Днепр"/>
          <p:cNvPicPr>
            <a:picLocks noChangeAspect="1" noChangeArrowheads="1"/>
          </p:cNvPicPr>
          <p:nvPr/>
        </p:nvPicPr>
        <p:blipFill>
          <a:blip r:embed="rId2" cstate="print"/>
          <a:srcRect/>
          <a:stretch>
            <a:fillRect/>
          </a:stretch>
        </p:blipFill>
        <p:spPr bwMode="auto">
          <a:xfrm>
            <a:off x="323528" y="3573016"/>
            <a:ext cx="3497188" cy="2232248"/>
          </a:xfrm>
          <a:prstGeom prst="rect">
            <a:avLst/>
          </a:prstGeom>
          <a:noFill/>
        </p:spPr>
      </p:pic>
      <p:pic>
        <p:nvPicPr>
          <p:cNvPr id="29700" name="Picture 4" descr="Лікування колінного остеопорозу - «Здоровье нации» медицинский центр  кинезитерапии Днепр"/>
          <p:cNvPicPr>
            <a:picLocks noChangeAspect="1" noChangeArrowheads="1"/>
          </p:cNvPicPr>
          <p:nvPr/>
        </p:nvPicPr>
        <p:blipFill>
          <a:blip r:embed="rId3" cstate="print"/>
          <a:srcRect/>
          <a:stretch>
            <a:fillRect/>
          </a:stretch>
        </p:blipFill>
        <p:spPr bwMode="auto">
          <a:xfrm>
            <a:off x="4211960" y="3573016"/>
            <a:ext cx="4608512" cy="228451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4294967295"/>
          </p:nvPr>
        </p:nvSpPr>
        <p:spPr>
          <a:xfrm>
            <a:off x="539552" y="1052736"/>
            <a:ext cx="8229600" cy="4525963"/>
          </a:xfrm>
        </p:spPr>
        <p:txBody>
          <a:bodyPr/>
          <a:lstStyle/>
          <a:p>
            <a:pPr>
              <a:lnSpc>
                <a:spcPct val="80000"/>
              </a:lnSpc>
            </a:pPr>
            <a:r>
              <a:rPr lang="en-US" sz="2400" dirty="0" smtClean="0"/>
              <a:t>The main goal of rehabilitation measures is to improve the patient's quality of life and functionality, restore or maintain their ability to care for themselves and remain socially active.</a:t>
            </a:r>
          </a:p>
          <a:p>
            <a:pPr>
              <a:lnSpc>
                <a:spcPct val="80000"/>
              </a:lnSpc>
              <a:buNone/>
            </a:pPr>
            <a:endParaRPr lang="en-US" sz="2400" dirty="0" smtClean="0"/>
          </a:p>
          <a:p>
            <a:pPr>
              <a:lnSpc>
                <a:spcPct val="80000"/>
              </a:lnSpc>
            </a:pPr>
            <a:r>
              <a:rPr lang="en-US" sz="2400" dirty="0" smtClean="0"/>
              <a:t>Physical activity in the form of dosed physical activity and muscle training is of great importance for patients with impaired structural and functional bone health.</a:t>
            </a:r>
          </a:p>
          <a:p>
            <a:pPr>
              <a:lnSpc>
                <a:spcPct val="80000"/>
              </a:lnSpc>
              <a:buNone/>
            </a:pPr>
            <a:endParaRPr lang="en-US" sz="2400" dirty="0" smtClean="0"/>
          </a:p>
          <a:p>
            <a:pPr>
              <a:lnSpc>
                <a:spcPct val="80000"/>
              </a:lnSpc>
            </a:pPr>
            <a:r>
              <a:rPr lang="en-US" sz="2400" dirty="0" smtClean="0"/>
              <a:t>That is why it is important to develop physical rehabilitation </a:t>
            </a:r>
            <a:r>
              <a:rPr lang="en-US" sz="2400" dirty="0" err="1" smtClean="0"/>
              <a:t>programmes</a:t>
            </a:r>
            <a:r>
              <a:rPr lang="en-US" sz="2400" dirty="0" smtClean="0"/>
              <a:t> for patients with structural and functional bone disorders. </a:t>
            </a:r>
          </a:p>
          <a:p>
            <a:pPr>
              <a:lnSpc>
                <a:spcPct val="80000"/>
              </a:lnSpc>
              <a:buNone/>
            </a:pPr>
            <a:endParaRPr lang="en-US" sz="2400" dirty="0" smtClean="0"/>
          </a:p>
          <a:p>
            <a:pPr>
              <a:lnSpc>
                <a:spcPct val="80000"/>
              </a:lnSpc>
            </a:pPr>
            <a:r>
              <a:rPr lang="en-US" sz="2400" dirty="0" smtClean="0"/>
              <a:t>Physical activity and exercise are of great importance in the prevention and comprehensive treatment of osteoporosis</a:t>
            </a:r>
            <a:r>
              <a:rPr lang="ru-RU" sz="2400" dirty="0" smtClean="0"/>
              <a:t>.</a:t>
            </a:r>
            <a:endParaRPr lang="uk-UA" sz="2400" dirty="0"/>
          </a:p>
          <a:p>
            <a:pPr>
              <a:lnSpc>
                <a:spcPct val="80000"/>
              </a:lnSpc>
            </a:pPr>
            <a:endParaRPr lang="ru-RU"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4294967295"/>
          </p:nvPr>
        </p:nvSpPr>
        <p:spPr>
          <a:xfrm>
            <a:off x="611560" y="1124744"/>
            <a:ext cx="8229600" cy="4525963"/>
          </a:xfrm>
        </p:spPr>
        <p:txBody>
          <a:bodyPr/>
          <a:lstStyle/>
          <a:p>
            <a:pPr>
              <a:lnSpc>
                <a:spcPct val="80000"/>
              </a:lnSpc>
            </a:pPr>
            <a:r>
              <a:rPr lang="en-US" sz="2400" dirty="0" smtClean="0"/>
              <a:t>The integrated use of physiotherapy methods in combination with traditional medical treatment regimens is much more effective in restoring bone tissue.</a:t>
            </a:r>
          </a:p>
          <a:p>
            <a:pPr>
              <a:lnSpc>
                <a:spcPct val="80000"/>
              </a:lnSpc>
            </a:pPr>
            <a:endParaRPr lang="en-US" sz="2400" dirty="0" smtClean="0"/>
          </a:p>
          <a:p>
            <a:pPr>
              <a:lnSpc>
                <a:spcPct val="80000"/>
              </a:lnSpc>
            </a:pPr>
            <a:r>
              <a:rPr lang="en-US" sz="2400" dirty="0" smtClean="0"/>
              <a:t>The effect of physiotherapy is based on the close interconnection of working muscles with the nervous system, bones, metabolism, and internal organs. </a:t>
            </a:r>
          </a:p>
          <a:p>
            <a:pPr>
              <a:lnSpc>
                <a:spcPct val="80000"/>
              </a:lnSpc>
            </a:pPr>
            <a:endParaRPr lang="en-US" sz="2400" dirty="0" smtClean="0"/>
          </a:p>
          <a:p>
            <a:pPr>
              <a:lnSpc>
                <a:spcPct val="80000"/>
              </a:lnSpc>
            </a:pPr>
            <a:r>
              <a:rPr lang="en-US" sz="2400" dirty="0" smtClean="0"/>
              <a:t>Clinical studies prove the effectiveness of exercises, which is manifested in a slight increase in bone mineral density and a reduced risk of falls. </a:t>
            </a:r>
          </a:p>
          <a:p>
            <a:pPr>
              <a:lnSpc>
                <a:spcPct val="80000"/>
              </a:lnSpc>
            </a:pPr>
            <a:endParaRPr lang="en-US" sz="2400" dirty="0" smtClean="0"/>
          </a:p>
          <a:p>
            <a:pPr>
              <a:lnSpc>
                <a:spcPct val="80000"/>
              </a:lnSpc>
            </a:pPr>
            <a:r>
              <a:rPr lang="en-US" sz="2400" dirty="0" smtClean="0"/>
              <a:t>For patients with osteoporosis, aerobic exercise is combined with strength and balance exercises.</a:t>
            </a:r>
            <a:endParaRPr lang="ru-RU" sz="24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z="2800" b="1" dirty="0" smtClean="0">
                <a:solidFill>
                  <a:srgbClr val="FF0000"/>
                </a:solidFill>
              </a:rPr>
              <a:t>Physical methods of treatment of structural and functional changes in bone tissue</a:t>
            </a:r>
            <a:endParaRPr lang="ru-RU" sz="2800" b="1" dirty="0">
              <a:solidFill>
                <a:srgbClr val="FF0000"/>
              </a:solidFill>
            </a:endParaRPr>
          </a:p>
        </p:txBody>
      </p:sp>
      <p:sp>
        <p:nvSpPr>
          <p:cNvPr id="27651" name="Rectangle 3"/>
          <p:cNvSpPr>
            <a:spLocks noGrp="1" noChangeArrowheads="1"/>
          </p:cNvSpPr>
          <p:nvPr>
            <p:ph type="body" idx="1"/>
          </p:nvPr>
        </p:nvSpPr>
        <p:spPr>
          <a:xfrm>
            <a:off x="539552" y="1412776"/>
            <a:ext cx="8229600" cy="4525963"/>
          </a:xfrm>
        </p:spPr>
        <p:txBody>
          <a:bodyPr/>
          <a:lstStyle/>
          <a:p>
            <a:pPr>
              <a:lnSpc>
                <a:spcPct val="80000"/>
              </a:lnSpc>
            </a:pPr>
            <a:r>
              <a:rPr lang="en-US" sz="2400" dirty="0" smtClean="0"/>
              <a:t>The complexity of the pathogenesis and polymorphism of clinical manifestations of osteoporosis pathological conditions, it is necessary to carry out therapy that positively affects the most important </a:t>
            </a:r>
            <a:r>
              <a:rPr lang="en-US" sz="2400" dirty="0" err="1" smtClean="0"/>
              <a:t>pathogenetic</a:t>
            </a:r>
            <a:r>
              <a:rPr lang="en-US" sz="2400" dirty="0" smtClean="0"/>
              <a:t> links in the development of pathology.</a:t>
            </a:r>
          </a:p>
          <a:p>
            <a:pPr>
              <a:lnSpc>
                <a:spcPct val="80000"/>
              </a:lnSpc>
            </a:pPr>
            <a:r>
              <a:rPr lang="en-US" sz="2400" dirty="0" smtClean="0"/>
              <a:t>Natural and preformed natural therapeutic factors have a multifaceted, multidirectional effect. </a:t>
            </a:r>
          </a:p>
          <a:p>
            <a:pPr>
              <a:lnSpc>
                <a:spcPct val="80000"/>
              </a:lnSpc>
            </a:pPr>
            <a:r>
              <a:rPr lang="en-US" sz="2400" dirty="0" smtClean="0"/>
              <a:t>Physical and </a:t>
            </a:r>
            <a:r>
              <a:rPr lang="en-US" sz="2400" dirty="0" err="1" smtClean="0"/>
              <a:t>balneological</a:t>
            </a:r>
            <a:r>
              <a:rPr lang="en-US" sz="2400" dirty="0" smtClean="0"/>
              <a:t> factors of general action, which are widely used at the sanatorium and resort stage of treatment and rehabilitation, have proven themselves. </a:t>
            </a:r>
          </a:p>
          <a:p>
            <a:pPr>
              <a:lnSpc>
                <a:spcPct val="80000"/>
              </a:lnSpc>
            </a:pPr>
            <a:r>
              <a:rPr lang="en-US" sz="2400" dirty="0" smtClean="0"/>
              <a:t>The </a:t>
            </a:r>
            <a:r>
              <a:rPr lang="en-US" sz="2400" dirty="0" err="1" smtClean="0"/>
              <a:t>normalising</a:t>
            </a:r>
            <a:r>
              <a:rPr lang="en-US" sz="2400" dirty="0" smtClean="0"/>
              <a:t> effect of these therapeutic factors on metabolic and rheological processes in the bone tissue and the body as a whole, as well as their anti-inflammatory, analgesic, reparative, </a:t>
            </a:r>
            <a:r>
              <a:rPr lang="en-US" sz="2400" dirty="0" err="1" smtClean="0"/>
              <a:t>immunoregulatory</a:t>
            </a:r>
            <a:r>
              <a:rPr lang="en-US" sz="2400" dirty="0" smtClean="0"/>
              <a:t> effects, has been established.</a:t>
            </a:r>
            <a:endParaRPr lang="ru-RU"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sz="2800" b="1" dirty="0" smtClean="0">
                <a:solidFill>
                  <a:srgbClr val="FF0000"/>
                </a:solidFill>
              </a:rPr>
              <a:t>Dynamic </a:t>
            </a:r>
            <a:r>
              <a:rPr lang="en-US" sz="2800" b="1" dirty="0" err="1" smtClean="0">
                <a:solidFill>
                  <a:srgbClr val="FF0000"/>
                </a:solidFill>
              </a:rPr>
              <a:t>electroneurostimulation</a:t>
            </a:r>
            <a:endParaRPr lang="ru-RU" sz="2800" dirty="0">
              <a:solidFill>
                <a:srgbClr val="FF0000"/>
              </a:solidFill>
            </a:endParaRPr>
          </a:p>
        </p:txBody>
      </p:sp>
      <p:sp>
        <p:nvSpPr>
          <p:cNvPr id="4099" name="Rectangle 3"/>
          <p:cNvSpPr>
            <a:spLocks noGrp="1" noChangeArrowheads="1"/>
          </p:cNvSpPr>
          <p:nvPr>
            <p:ph type="body" idx="1"/>
          </p:nvPr>
        </p:nvSpPr>
        <p:spPr>
          <a:xfrm>
            <a:off x="457200" y="1340768"/>
            <a:ext cx="8229600" cy="4785395"/>
          </a:xfrm>
        </p:spPr>
        <p:txBody>
          <a:bodyPr/>
          <a:lstStyle/>
          <a:p>
            <a:pPr>
              <a:lnSpc>
                <a:spcPct val="80000"/>
              </a:lnSpc>
            </a:pPr>
            <a:r>
              <a:rPr lang="en-US" sz="2200" dirty="0" smtClean="0"/>
              <a:t>One of the alternatives to drug treatment of pain is DENS, under the influence of which an alternating current pulse, acting on biologically active points and zones, triggers </a:t>
            </a:r>
            <a:r>
              <a:rPr lang="en-US" sz="2200" dirty="0" err="1" smtClean="0"/>
              <a:t>neurohumoral</a:t>
            </a:r>
            <a:r>
              <a:rPr lang="en-US" sz="2200" dirty="0" smtClean="0"/>
              <a:t> mechanisms, resulting in analgesic and anti-inflammatory effects. The therapeutic effect of DENS is based on reflex mechanisms triggered by receptor irritation in reflex zones and acupuncture points. As a result of exposure to </a:t>
            </a:r>
            <a:r>
              <a:rPr lang="en-US" sz="2200" dirty="0" err="1" smtClean="0"/>
              <a:t>DiaDENS</a:t>
            </a:r>
            <a:r>
              <a:rPr lang="en-US" sz="2200" dirty="0" smtClean="0"/>
              <a:t> devices, a cascade of appropriate body reactions occurs.</a:t>
            </a:r>
          </a:p>
          <a:p>
            <a:pPr>
              <a:lnSpc>
                <a:spcPct val="80000"/>
              </a:lnSpc>
              <a:buNone/>
            </a:pPr>
            <a:endParaRPr lang="en-US" sz="2200" dirty="0" smtClean="0"/>
          </a:p>
          <a:p>
            <a:pPr>
              <a:lnSpc>
                <a:spcPct val="80000"/>
              </a:lnSpc>
            </a:pPr>
            <a:r>
              <a:rPr lang="en-US" sz="2200" dirty="0" smtClean="0"/>
              <a:t>The use of DENS both in combination with other types of treatment and as a separate method contributes to a pronounced positive dynamics in the case of many acute and chronic diseases in patients with therapeutic, surgical and neurological profiles. The DENS therapy technique is easy to perform and compatible with other traditional methods of treatment, such as massage, homeopathy, physical therapy, </a:t>
            </a:r>
            <a:r>
              <a:rPr lang="en-US" sz="2200" dirty="0" err="1" smtClean="0"/>
              <a:t>balneotherapy</a:t>
            </a:r>
            <a:r>
              <a:rPr lang="en-US" sz="2200" dirty="0" smtClean="0"/>
              <a:t>, etc.</a:t>
            </a:r>
            <a:endParaRPr lang="ru-RU"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4294967295"/>
          </p:nvPr>
        </p:nvSpPr>
        <p:spPr>
          <a:xfrm>
            <a:off x="611560" y="548680"/>
            <a:ext cx="8229600" cy="4525963"/>
          </a:xfrm>
        </p:spPr>
        <p:txBody>
          <a:bodyPr/>
          <a:lstStyle/>
          <a:p>
            <a:pPr>
              <a:lnSpc>
                <a:spcPct val="80000"/>
              </a:lnSpc>
            </a:pPr>
            <a:r>
              <a:rPr lang="en-US" sz="2400" dirty="0" smtClean="0"/>
              <a:t>Bone tissue is a </a:t>
            </a:r>
            <a:r>
              <a:rPr lang="en-US" sz="2400" dirty="0" err="1" smtClean="0"/>
              <a:t>mechanoelectric</a:t>
            </a:r>
            <a:r>
              <a:rPr lang="en-US" sz="2400" dirty="0" smtClean="0"/>
              <a:t> transducer, with the maximum transfer function set at a frequency range of ~1 Hz, close to the </a:t>
            </a:r>
            <a:r>
              <a:rPr lang="en-US" sz="2400" dirty="0" err="1" smtClean="0"/>
              <a:t>cyclicity</a:t>
            </a:r>
            <a:r>
              <a:rPr lang="en-US" sz="2400" dirty="0" smtClean="0"/>
              <a:t> of bone loads during walking. </a:t>
            </a:r>
          </a:p>
          <a:p>
            <a:pPr>
              <a:lnSpc>
                <a:spcPct val="80000"/>
              </a:lnSpc>
              <a:buNone/>
            </a:pPr>
            <a:endParaRPr lang="en-US" sz="2400" dirty="0" smtClean="0"/>
          </a:p>
          <a:p>
            <a:pPr>
              <a:lnSpc>
                <a:spcPct val="80000"/>
              </a:lnSpc>
            </a:pPr>
            <a:r>
              <a:rPr lang="en-US" sz="2400" dirty="0" smtClean="0"/>
              <a:t>Drawing a parallel between the piezoelectric properties of bone (a negative charge is formed on the compressed surface of the bone tissue, and a positive charge on the tensile surface) and physiological restructuring (under compression load, hypertrophy of bone structures is observed, and under tensile load, </a:t>
            </a:r>
            <a:r>
              <a:rPr lang="en-US" sz="2400" dirty="0" err="1" smtClean="0"/>
              <a:t>resorption</a:t>
            </a:r>
            <a:r>
              <a:rPr lang="en-US" sz="2400" dirty="0" smtClean="0"/>
              <a:t>), it was natural to assume that electrical potentials, regardless of their nature and origin, can provide a direct and reverse link between structure and function. </a:t>
            </a:r>
          </a:p>
          <a:p>
            <a:pPr>
              <a:lnSpc>
                <a:spcPct val="80000"/>
              </a:lnSpc>
              <a:buNone/>
            </a:pPr>
            <a:endParaRPr lang="en-US" sz="2400" dirty="0" smtClean="0"/>
          </a:p>
          <a:p>
            <a:pPr>
              <a:lnSpc>
                <a:spcPct val="80000"/>
              </a:lnSpc>
            </a:pPr>
            <a:r>
              <a:rPr lang="en-US" sz="2400" dirty="0" smtClean="0"/>
              <a:t>The second important consequence of the presented analogies is that in the area of negative charges, newly formed bone structures are formed, and near positive charges, bone tissue </a:t>
            </a:r>
            <a:r>
              <a:rPr lang="en-US" sz="2400" dirty="0" err="1" smtClean="0"/>
              <a:t>resorption</a:t>
            </a:r>
            <a:r>
              <a:rPr lang="en-US" sz="2400" dirty="0" smtClean="0"/>
              <a:t> occurs.</a:t>
            </a:r>
            <a:endParaRPr lang="ru-RU"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4294967295"/>
          </p:nvPr>
        </p:nvSpPr>
        <p:spPr>
          <a:xfrm>
            <a:off x="683568" y="908720"/>
            <a:ext cx="8229600" cy="4525963"/>
          </a:xfrm>
        </p:spPr>
        <p:txBody>
          <a:bodyPr/>
          <a:lstStyle/>
          <a:p>
            <a:pPr>
              <a:lnSpc>
                <a:spcPct val="80000"/>
              </a:lnSpc>
            </a:pPr>
            <a:r>
              <a:rPr lang="en-US" sz="2000" dirty="0" smtClean="0"/>
              <a:t>It has been shown that electrical potentials of bone tissue arising during mechanical loads cause activation of bone cells. If the </a:t>
            </a:r>
            <a:r>
              <a:rPr lang="en-US" sz="2000" dirty="0" err="1" smtClean="0"/>
              <a:t>electronegativity</a:t>
            </a:r>
            <a:r>
              <a:rPr lang="en-US" sz="2000" dirty="0" smtClean="0"/>
              <a:t> of charges is determined in the zones of active </a:t>
            </a:r>
            <a:r>
              <a:rPr lang="en-US" sz="2000" dirty="0" err="1" smtClean="0"/>
              <a:t>osteogenesis</a:t>
            </a:r>
            <a:r>
              <a:rPr lang="en-US" sz="2000" dirty="0" smtClean="0"/>
              <a:t>, then the artificial creation of </a:t>
            </a:r>
            <a:r>
              <a:rPr lang="en-US" sz="2000" dirty="0" err="1" smtClean="0"/>
              <a:t>electronegativity</a:t>
            </a:r>
            <a:r>
              <a:rPr lang="en-US" sz="2000" dirty="0" smtClean="0"/>
              <a:t> will lead to the induction of bone formation processes. </a:t>
            </a:r>
          </a:p>
          <a:p>
            <a:pPr>
              <a:lnSpc>
                <a:spcPct val="80000"/>
              </a:lnSpc>
            </a:pPr>
            <a:r>
              <a:rPr lang="en-US" sz="2000" dirty="0" smtClean="0"/>
              <a:t>Under the conditions of electric current passing near the cathode, bone formation is more active, and growth was enhanced under the influence on the sprouting zone. </a:t>
            </a:r>
          </a:p>
          <a:p>
            <a:pPr>
              <a:lnSpc>
                <a:spcPct val="80000"/>
              </a:lnSpc>
            </a:pPr>
            <a:r>
              <a:rPr lang="en-US" sz="2000" dirty="0" smtClean="0"/>
              <a:t>The effect was most pronounced when the current was 5-20 µA. </a:t>
            </a:r>
          </a:p>
          <a:p>
            <a:pPr>
              <a:lnSpc>
                <a:spcPct val="80000"/>
              </a:lnSpc>
            </a:pPr>
            <a:r>
              <a:rPr lang="en-US" sz="2000" dirty="0" smtClean="0"/>
              <a:t>Thus, the successes of physiology became the basis for the development of the main areas of electrical stimulation of organs and tissues. </a:t>
            </a:r>
          </a:p>
          <a:p>
            <a:pPr>
              <a:lnSpc>
                <a:spcPct val="80000"/>
              </a:lnSpc>
            </a:pPr>
            <a:r>
              <a:rPr lang="en-US" sz="2000" dirty="0" smtClean="0"/>
              <a:t>Electrical processes in the nervous tissue have been studied to a greater extent, and methods of electrical stimulation of the central nervous system and peripheral nerve conductors have been developed. </a:t>
            </a:r>
          </a:p>
          <a:p>
            <a:pPr>
              <a:lnSpc>
                <a:spcPct val="80000"/>
              </a:lnSpc>
            </a:pPr>
            <a:r>
              <a:rPr lang="en-US" sz="2000" dirty="0" smtClean="0"/>
              <a:t>The effect of electrical stimulation on </a:t>
            </a:r>
            <a:r>
              <a:rPr lang="en-US" sz="2000" dirty="0" err="1" smtClean="0"/>
              <a:t>trophism</a:t>
            </a:r>
            <a:r>
              <a:rPr lang="en-US" sz="2000" dirty="0" smtClean="0"/>
              <a:t> through the autonomic nervous system has been noted. The action of electric current can activate </a:t>
            </a:r>
            <a:r>
              <a:rPr lang="en-US" sz="2000" dirty="0" err="1" smtClean="0"/>
              <a:t>osteogenesis</a:t>
            </a:r>
            <a:r>
              <a:rPr lang="en-US" sz="2000" dirty="0" smtClean="0"/>
              <a:t>. The severity of the reaction is determined by the form of current, its parameters and the stage of the reparative process.</a:t>
            </a:r>
            <a:endParaRPr lang="ru-RU"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4294967295"/>
          </p:nvPr>
        </p:nvSpPr>
        <p:spPr>
          <a:xfrm>
            <a:off x="611560" y="980728"/>
            <a:ext cx="8229600" cy="4525963"/>
          </a:xfrm>
        </p:spPr>
        <p:txBody>
          <a:bodyPr/>
          <a:lstStyle/>
          <a:p>
            <a:pPr>
              <a:lnSpc>
                <a:spcPct val="80000"/>
              </a:lnSpc>
            </a:pPr>
            <a:r>
              <a:rPr lang="en-US" sz="2800" dirty="0" smtClean="0"/>
              <a:t>In the course of complex therapy with different methods, it is necessary to decide on their compatibility each time. When combined therapy is used, factors are selected whose therapeutic effects are summed up to enhance their effect.</a:t>
            </a:r>
            <a:endParaRPr lang="uk-UA" sz="2800" dirty="0" smtClean="0"/>
          </a:p>
          <a:p>
            <a:pPr>
              <a:lnSpc>
                <a:spcPct val="80000"/>
              </a:lnSpc>
              <a:buNone/>
            </a:pPr>
            <a:endParaRPr lang="en-US" sz="2800" dirty="0" smtClean="0"/>
          </a:p>
          <a:p>
            <a:pPr>
              <a:lnSpc>
                <a:spcPct val="80000"/>
              </a:lnSpc>
            </a:pPr>
            <a:r>
              <a:rPr lang="en-US" sz="2800" dirty="0" smtClean="0"/>
              <a:t>The </a:t>
            </a:r>
            <a:r>
              <a:rPr lang="en-US" sz="2800" dirty="0" err="1" smtClean="0"/>
              <a:t>biomechanogenesis</a:t>
            </a:r>
            <a:r>
              <a:rPr lang="en-US" sz="2800" dirty="0" smtClean="0"/>
              <a:t> of structural and functional changes in the musculoskeletal system provides for the possibility of biodynamic treatment methods - </a:t>
            </a:r>
            <a:r>
              <a:rPr lang="en-US" sz="2800" dirty="0" err="1" smtClean="0"/>
              <a:t>kinesitherapy</a:t>
            </a:r>
            <a:r>
              <a:rPr lang="en-US" sz="2800" dirty="0" smtClean="0"/>
              <a:t>. In this case, </a:t>
            </a:r>
            <a:r>
              <a:rPr lang="en-US" sz="2800" dirty="0" err="1" smtClean="0"/>
              <a:t>osteotropic</a:t>
            </a:r>
            <a:r>
              <a:rPr lang="en-US" sz="2800" dirty="0" smtClean="0"/>
              <a:t> drug therapy is mandatory.</a:t>
            </a:r>
            <a:endParaRPr lang="ru-RU"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4294967295"/>
          </p:nvPr>
        </p:nvSpPr>
        <p:spPr>
          <a:xfrm>
            <a:off x="467544" y="908720"/>
            <a:ext cx="8229600" cy="4525963"/>
          </a:xfrm>
        </p:spPr>
        <p:txBody>
          <a:bodyPr/>
          <a:lstStyle/>
          <a:p>
            <a:pPr>
              <a:lnSpc>
                <a:spcPct val="80000"/>
              </a:lnSpc>
            </a:pPr>
            <a:r>
              <a:rPr lang="en-US" sz="2200" dirty="0" smtClean="0"/>
              <a:t>The rationality of prescribing physical therapy has been proven by experimental data from international researchers: they have identified the molecule </a:t>
            </a:r>
            <a:r>
              <a:rPr lang="en-US" sz="2200" dirty="0" err="1" smtClean="0"/>
              <a:t>irisin</a:t>
            </a:r>
            <a:r>
              <a:rPr lang="en-US" sz="2200" dirty="0" smtClean="0"/>
              <a:t>, which is formed by skeletal muscles during exercise and affects bones, increasing bone growth and flexibility. In the future, the isolation of this molecule may become a trigger for the development of future treatment regimens for </a:t>
            </a:r>
            <a:r>
              <a:rPr lang="en-US" sz="2200" dirty="0" err="1" smtClean="0"/>
              <a:t>osteopenia</a:t>
            </a:r>
            <a:r>
              <a:rPr lang="en-US" sz="2200" dirty="0" smtClean="0"/>
              <a:t> and osteoporosis. </a:t>
            </a:r>
            <a:endParaRPr lang="uk-UA" sz="2200" dirty="0" smtClean="0"/>
          </a:p>
          <a:p>
            <a:pPr>
              <a:lnSpc>
                <a:spcPct val="80000"/>
              </a:lnSpc>
              <a:buNone/>
            </a:pPr>
            <a:r>
              <a:rPr lang="en-US" sz="2200" dirty="0" smtClean="0"/>
              <a:t>			</a:t>
            </a:r>
          </a:p>
          <a:p>
            <a:pPr>
              <a:lnSpc>
                <a:spcPct val="80000"/>
              </a:lnSpc>
            </a:pPr>
            <a:r>
              <a:rPr lang="en-US" sz="2200" dirty="0" smtClean="0"/>
              <a:t>The </a:t>
            </a:r>
            <a:r>
              <a:rPr lang="en-US" sz="2200" dirty="0" err="1" smtClean="0"/>
              <a:t>sceptical</a:t>
            </a:r>
            <a:r>
              <a:rPr lang="en-US" sz="2200" dirty="0" smtClean="0"/>
              <a:t> attitude of physicians to these methods is due to the lack of sufficient information about the biomechanical features of the musculoskeletal system and the role of biomechanical disorders in the </a:t>
            </a:r>
            <a:r>
              <a:rPr lang="en-US" sz="2200" dirty="0" err="1" smtClean="0"/>
              <a:t>mechanogenesis</a:t>
            </a:r>
            <a:r>
              <a:rPr lang="en-US" sz="2200" dirty="0" smtClean="0"/>
              <a:t> of compression fractures. The proposed methods of therapeutic exercises, as a rule, do not take into account the degree of severity of structural and functional changes in bone tissue and may be inadequate in the choice of motor modes.</a:t>
            </a:r>
            <a:endParaRPr lang="ru-RU" sz="2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4294967295"/>
          </p:nvPr>
        </p:nvSpPr>
        <p:spPr>
          <a:xfrm>
            <a:off x="467544" y="1052736"/>
            <a:ext cx="8229600" cy="4525963"/>
          </a:xfrm>
        </p:spPr>
        <p:txBody>
          <a:bodyPr/>
          <a:lstStyle/>
          <a:p>
            <a:pPr>
              <a:lnSpc>
                <a:spcPct val="80000"/>
              </a:lnSpc>
            </a:pPr>
            <a:r>
              <a:rPr lang="en-US" sz="2400" dirty="0" smtClean="0"/>
              <a:t>It is known that osteoporosis is a "silent disease" and mostly develops asymptomatically before the first fractures occur. </a:t>
            </a:r>
          </a:p>
          <a:p>
            <a:pPr>
              <a:lnSpc>
                <a:spcPct val="80000"/>
              </a:lnSpc>
            </a:pPr>
            <a:r>
              <a:rPr lang="en-US" sz="2400" dirty="0" smtClean="0"/>
              <a:t>Physical inactivity causes a gradual weakening of the back and abdominal muscles, reducing their spinal fixation and </a:t>
            </a:r>
            <a:r>
              <a:rPr lang="en-US" sz="2400" dirty="0" err="1" smtClean="0"/>
              <a:t>stabilisation</a:t>
            </a:r>
            <a:r>
              <a:rPr lang="en-US" sz="2400" dirty="0" smtClean="0"/>
              <a:t> functions. </a:t>
            </a:r>
          </a:p>
          <a:p>
            <a:pPr>
              <a:lnSpc>
                <a:spcPct val="80000"/>
              </a:lnSpc>
            </a:pPr>
            <a:r>
              <a:rPr lang="en-US" sz="2400" dirty="0" smtClean="0"/>
              <a:t>The imbalance of forces leads to the fact that the body weight, which is shifted to the front, is not compensated by the tension of the back muscles. This leads to the gradual formation of pathological spinal curves that complicate the clinical picture, increase the risk of falling, and worsen the quality of life. </a:t>
            </a:r>
          </a:p>
          <a:p>
            <a:pPr>
              <a:lnSpc>
                <a:spcPct val="80000"/>
              </a:lnSpc>
            </a:pPr>
            <a:r>
              <a:rPr lang="en-US" sz="2400" dirty="0" smtClean="0"/>
              <a:t>The condition of the muscles of the anterior abdominal wall is also important. The tone of these muscles causes an increase in intra-abdominal pressure, which is involved in holding and unloading the spine, and also creates resistance to disc compression.</a:t>
            </a:r>
            <a:endParaRPr lang="ru-RU"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4294967295"/>
          </p:nvPr>
        </p:nvSpPr>
        <p:spPr>
          <a:xfrm>
            <a:off x="323528" y="836712"/>
            <a:ext cx="8229600" cy="4525963"/>
          </a:xfrm>
        </p:spPr>
        <p:txBody>
          <a:bodyPr/>
          <a:lstStyle/>
          <a:p>
            <a:pPr>
              <a:lnSpc>
                <a:spcPct val="80000"/>
              </a:lnSpc>
            </a:pPr>
            <a:r>
              <a:rPr lang="en-US" sz="2200" dirty="0" smtClean="0"/>
              <a:t>It has been found that the thoracic and lumbar spine are the weakest, with curvature worsened by age-related weakness of the extensor muscles of the back with a predominance of flexor muscles. </a:t>
            </a:r>
            <a:endParaRPr lang="uk-UA" sz="2200" dirty="0" smtClean="0"/>
          </a:p>
          <a:p>
            <a:pPr>
              <a:lnSpc>
                <a:spcPct val="80000"/>
              </a:lnSpc>
              <a:buNone/>
            </a:pPr>
            <a:endParaRPr lang="en-US" sz="2200" dirty="0" smtClean="0"/>
          </a:p>
          <a:p>
            <a:pPr>
              <a:lnSpc>
                <a:spcPct val="80000"/>
              </a:lnSpc>
            </a:pPr>
            <a:r>
              <a:rPr lang="en-US" sz="2200" dirty="0" smtClean="0"/>
              <a:t>Therefore, the approach to the treatment of spinal osteoporosis should not only include pharmaceutical and dietary therapy, but should also include physical therapy aimed at strengthening primarily the back and abdominal muscles, with each patient being treated on a strictly individual basis and with adequate exercise. </a:t>
            </a:r>
            <a:endParaRPr lang="uk-UA" sz="2200" dirty="0" smtClean="0"/>
          </a:p>
          <a:p>
            <a:pPr>
              <a:lnSpc>
                <a:spcPct val="80000"/>
              </a:lnSpc>
              <a:buNone/>
            </a:pPr>
            <a:r>
              <a:rPr lang="en-US" sz="2200" dirty="0" smtClean="0"/>
              <a:t> </a:t>
            </a:r>
          </a:p>
          <a:p>
            <a:pPr>
              <a:lnSpc>
                <a:spcPct val="80000"/>
              </a:lnSpc>
            </a:pPr>
            <a:r>
              <a:rPr lang="en-US" sz="2200" dirty="0" smtClean="0"/>
              <a:t>If the patient's occupation involves the adoption of a forced </a:t>
            </a:r>
            <a:r>
              <a:rPr lang="en-US" sz="2200" dirty="0" err="1" smtClean="0"/>
              <a:t>kyphotic</a:t>
            </a:r>
            <a:r>
              <a:rPr lang="en-US" sz="2200" dirty="0" smtClean="0"/>
              <a:t> posture (working on a computer or typewriter, at a drawing board, working at a desk, sitting at a piano, etc.), the use of special </a:t>
            </a:r>
            <a:r>
              <a:rPr lang="en-US" sz="2200" dirty="0" err="1" smtClean="0"/>
              <a:t>orthoses</a:t>
            </a:r>
            <a:r>
              <a:rPr lang="en-US" sz="2200" dirty="0" smtClean="0"/>
              <a:t> (corsets) or other supporting devices that do not restrict mobility should be recommended. In this case, corsets are prescribed for training purposes to prevent stooping and reduce back pain. </a:t>
            </a:r>
            <a:r>
              <a:rPr lang="uk-UA" sz="2200" dirty="0"/>
              <a:t>	</a:t>
            </a:r>
            <a:r>
              <a:rPr lang="ru-RU" sz="2200"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4294967295"/>
          </p:nvPr>
        </p:nvSpPr>
        <p:spPr>
          <a:xfrm>
            <a:off x="539552" y="908720"/>
            <a:ext cx="8229600" cy="4525963"/>
          </a:xfrm>
        </p:spPr>
        <p:txBody>
          <a:bodyPr/>
          <a:lstStyle/>
          <a:p>
            <a:pPr>
              <a:lnSpc>
                <a:spcPct val="80000"/>
              </a:lnSpc>
            </a:pPr>
            <a:r>
              <a:rPr lang="en-US" sz="2800" dirty="0" smtClean="0"/>
              <a:t>Height and BMD are the main indicators of skeletal development. While height is a more deterministic indicator, BMD can be changed through exercise.</a:t>
            </a:r>
          </a:p>
          <a:p>
            <a:pPr>
              <a:lnSpc>
                <a:spcPct val="80000"/>
              </a:lnSpc>
            </a:pPr>
            <a:r>
              <a:rPr lang="en-US" sz="2800" dirty="0" smtClean="0"/>
              <a:t>Regular exercise during the period of bone growth leads to an increase in peak bone mass, and after it is reached, it helps to maintain BMD. </a:t>
            </a:r>
          </a:p>
          <a:p>
            <a:pPr>
              <a:lnSpc>
                <a:spcPct val="80000"/>
              </a:lnSpc>
            </a:pPr>
            <a:r>
              <a:rPr lang="en-US" sz="2800" dirty="0" smtClean="0"/>
              <a:t>Systematic physical activity improves skeletal strength and increases muscle strength. </a:t>
            </a:r>
          </a:p>
          <a:p>
            <a:pPr>
              <a:lnSpc>
                <a:spcPct val="80000"/>
              </a:lnSpc>
            </a:pPr>
            <a:r>
              <a:rPr lang="en-US" sz="2800" dirty="0" smtClean="0"/>
              <a:t>Regular exercise is an effective and inexpensive way to prevent osteoporosis and fractures. </a:t>
            </a:r>
            <a:r>
              <a:rPr lang="uk-UA" sz="2800" dirty="0"/>
              <a:t>	</a:t>
            </a:r>
            <a:r>
              <a:rPr lang="ru-RU" sz="2800"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uk-UA" sz="2800" b="1" dirty="0">
                <a:solidFill>
                  <a:srgbClr val="FF0000"/>
                </a:solidFill>
              </a:rPr>
              <a:t>  </a:t>
            </a:r>
            <a:r>
              <a:rPr lang="en-US" sz="2800" b="1" dirty="0" smtClean="0">
                <a:solidFill>
                  <a:srgbClr val="FF0000"/>
                </a:solidFill>
              </a:rPr>
              <a:t> </a:t>
            </a:r>
            <a:r>
              <a:rPr lang="en-US" sz="2800" b="1" dirty="0" err="1" smtClean="0">
                <a:solidFill>
                  <a:srgbClr val="FF0000"/>
                </a:solidFill>
              </a:rPr>
              <a:t>Balneotherapy</a:t>
            </a:r>
            <a:r>
              <a:rPr lang="uk-UA" sz="2800" b="1" dirty="0" smtClean="0">
                <a:solidFill>
                  <a:srgbClr val="FF0000"/>
                </a:solidFill>
              </a:rPr>
              <a:t> </a:t>
            </a:r>
            <a:endParaRPr lang="ru-RU" sz="2800" b="1" dirty="0">
              <a:solidFill>
                <a:srgbClr val="FF0000"/>
              </a:solidFill>
            </a:endParaRPr>
          </a:p>
        </p:txBody>
      </p:sp>
      <p:sp>
        <p:nvSpPr>
          <p:cNvPr id="12291" name="Rectangle 3"/>
          <p:cNvSpPr>
            <a:spLocks noGrp="1" noChangeArrowheads="1"/>
          </p:cNvSpPr>
          <p:nvPr>
            <p:ph type="body" idx="1"/>
          </p:nvPr>
        </p:nvSpPr>
        <p:spPr/>
        <p:txBody>
          <a:bodyPr/>
          <a:lstStyle/>
          <a:p>
            <a:pPr>
              <a:lnSpc>
                <a:spcPct val="80000"/>
              </a:lnSpc>
            </a:pPr>
            <a:r>
              <a:rPr lang="en-US" sz="2000" dirty="0" smtClean="0"/>
              <a:t>Among the variety of physiotherapeutic methods, </a:t>
            </a:r>
            <a:r>
              <a:rPr lang="en-US" sz="2000" dirty="0" err="1" smtClean="0"/>
              <a:t>balneotherapy</a:t>
            </a:r>
            <a:r>
              <a:rPr lang="en-US" sz="2000" dirty="0" smtClean="0"/>
              <a:t> occupies an important place, being one of the most acceptable forms of non-drug treatment.</a:t>
            </a:r>
          </a:p>
          <a:p>
            <a:pPr>
              <a:lnSpc>
                <a:spcPct val="80000"/>
              </a:lnSpc>
            </a:pPr>
            <a:endParaRPr lang="en-US" sz="2000" dirty="0" smtClean="0"/>
          </a:p>
          <a:p>
            <a:pPr>
              <a:lnSpc>
                <a:spcPct val="80000"/>
              </a:lnSpc>
            </a:pPr>
            <a:r>
              <a:rPr lang="en-US" sz="2000" dirty="0" err="1" smtClean="0"/>
              <a:t>Balneotherapy</a:t>
            </a:r>
            <a:r>
              <a:rPr lang="en-US" sz="2000" dirty="0" smtClean="0"/>
              <a:t> is a method of treating, preventing and restoring impaired body functions with natural or artificial mineral waters at resorts and in out-of-resort healthcare facilities. </a:t>
            </a:r>
          </a:p>
          <a:p>
            <a:pPr>
              <a:lnSpc>
                <a:spcPct val="80000"/>
              </a:lnSpc>
            </a:pPr>
            <a:endParaRPr lang="en-US" sz="2000" dirty="0" smtClean="0"/>
          </a:p>
          <a:p>
            <a:pPr>
              <a:lnSpc>
                <a:spcPct val="80000"/>
              </a:lnSpc>
            </a:pPr>
            <a:r>
              <a:rPr lang="en-US" sz="2000" dirty="0" smtClean="0"/>
              <a:t>The effect of the bath ingredients, on the one hand, is aimed directly at the target organs - bone tissue and joints, and on the other - at the entire body surface, without affecting the gastrointestinal tract. This is of particular relevance for osteoporosis combined with osteoarthritis, which is widely treated with non-steroidal anti-inflammatory drugs known for their </a:t>
            </a:r>
            <a:r>
              <a:rPr lang="en-US" sz="2000" dirty="0" err="1" smtClean="0"/>
              <a:t>ulcerogenicity</a:t>
            </a:r>
            <a:r>
              <a:rPr lang="en-US" sz="2000" dirty="0" smtClean="0"/>
              <a:t>.</a:t>
            </a:r>
            <a:endParaRPr lang="ru-RU"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4294967295"/>
          </p:nvPr>
        </p:nvSpPr>
        <p:spPr>
          <a:xfrm>
            <a:off x="611560" y="1124744"/>
            <a:ext cx="8229600" cy="4525963"/>
          </a:xfrm>
        </p:spPr>
        <p:txBody>
          <a:bodyPr/>
          <a:lstStyle/>
          <a:p>
            <a:pPr>
              <a:lnSpc>
                <a:spcPct val="90000"/>
              </a:lnSpc>
            </a:pPr>
            <a:r>
              <a:rPr lang="en-US" sz="2400" dirty="0" smtClean="0"/>
              <a:t>The basis of </a:t>
            </a:r>
            <a:r>
              <a:rPr lang="en-US" sz="2400" dirty="0" err="1" smtClean="0"/>
              <a:t>balneotherapy</a:t>
            </a:r>
            <a:r>
              <a:rPr lang="en-US" sz="2400" dirty="0" smtClean="0"/>
              <a:t> is the external use of mineral waters (general and partial baths, bathing and swimming in therapeutic pools, etc.) </a:t>
            </a:r>
          </a:p>
          <a:p>
            <a:pPr>
              <a:lnSpc>
                <a:spcPct val="90000"/>
              </a:lnSpc>
            </a:pPr>
            <a:r>
              <a:rPr lang="en-US" sz="2400" dirty="0" smtClean="0"/>
              <a:t>Mineral waters have a therapeutic effect on the human body due to their ionic and saline composition, high content of active macro- and microelements, radioactive elements and their isotopes, gases, as well as the molecular structure of the water itself and its temperature. </a:t>
            </a:r>
          </a:p>
          <a:p>
            <a:pPr>
              <a:lnSpc>
                <a:spcPct val="90000"/>
              </a:lnSpc>
            </a:pPr>
            <a:r>
              <a:rPr lang="en-US" sz="2400" dirty="0" smtClean="0"/>
              <a:t>When mineral waters are used externally, the body is exposed to chemical, mechanical and temperature factors.</a:t>
            </a:r>
            <a:endParaRPr lang="ru-RU"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4294967295"/>
          </p:nvPr>
        </p:nvSpPr>
        <p:spPr>
          <a:xfrm>
            <a:off x="611560" y="620688"/>
            <a:ext cx="8229600" cy="4525963"/>
          </a:xfrm>
        </p:spPr>
        <p:txBody>
          <a:bodyPr/>
          <a:lstStyle/>
          <a:p>
            <a:pPr>
              <a:lnSpc>
                <a:spcPct val="80000"/>
              </a:lnSpc>
            </a:pPr>
            <a:r>
              <a:rPr lang="en-US" sz="2000" dirty="0" smtClean="0"/>
              <a:t>When using low-temperature baths, phase changes in the thermoregulatory circuit occur. </a:t>
            </a:r>
          </a:p>
          <a:p>
            <a:pPr>
              <a:lnSpc>
                <a:spcPct val="80000"/>
              </a:lnSpc>
            </a:pPr>
            <a:endParaRPr lang="en-US" sz="2000" dirty="0" smtClean="0"/>
          </a:p>
          <a:p>
            <a:pPr>
              <a:lnSpc>
                <a:spcPct val="80000"/>
              </a:lnSpc>
            </a:pPr>
            <a:r>
              <a:rPr lang="en-US" sz="2000" dirty="0" smtClean="0"/>
              <a:t>The first phase is </a:t>
            </a:r>
            <a:r>
              <a:rPr lang="en-US" sz="2000" dirty="0" err="1" smtClean="0"/>
              <a:t>characterised</a:t>
            </a:r>
            <a:r>
              <a:rPr lang="en-US" sz="2000" dirty="0" smtClean="0"/>
              <a:t> by a short-term spasm of the vessels of the </a:t>
            </a:r>
            <a:r>
              <a:rPr lang="en-US" sz="2000" dirty="0" err="1" smtClean="0"/>
              <a:t>poikilothermic</a:t>
            </a:r>
            <a:r>
              <a:rPr lang="en-US" sz="2000" dirty="0" smtClean="0"/>
              <a:t> membrane and dilatation of the vessels of the body core with blood accumulation in the internal organs. </a:t>
            </a:r>
          </a:p>
          <a:p>
            <a:pPr>
              <a:lnSpc>
                <a:spcPct val="80000"/>
              </a:lnSpc>
            </a:pPr>
            <a:endParaRPr lang="en-US" sz="2000" dirty="0" smtClean="0"/>
          </a:p>
          <a:p>
            <a:pPr>
              <a:lnSpc>
                <a:spcPct val="80000"/>
              </a:lnSpc>
            </a:pPr>
            <a:r>
              <a:rPr lang="en-US" sz="2000" dirty="0" smtClean="0"/>
              <a:t>The second phase is accompanied by the activation of mechanisms of irreducible </a:t>
            </a:r>
            <a:r>
              <a:rPr lang="en-US" sz="2000" dirty="0" err="1" smtClean="0"/>
              <a:t>thermogenesis</a:t>
            </a:r>
            <a:r>
              <a:rPr lang="en-US" sz="2000" dirty="0" smtClean="0"/>
              <a:t>: metabolism is activated with increased </a:t>
            </a:r>
            <a:r>
              <a:rPr lang="en-US" sz="2000" dirty="0" err="1" smtClean="0"/>
              <a:t>glycolysis</a:t>
            </a:r>
            <a:r>
              <a:rPr lang="en-US" sz="2000" dirty="0" smtClean="0"/>
              <a:t> and </a:t>
            </a:r>
            <a:r>
              <a:rPr lang="en-US" sz="2000" dirty="0" err="1" smtClean="0"/>
              <a:t>lipolysis</a:t>
            </a:r>
            <a:r>
              <a:rPr lang="en-US" sz="2000" dirty="0" smtClean="0"/>
              <a:t>, oxygen </a:t>
            </a:r>
            <a:r>
              <a:rPr lang="en-US" sz="2000" dirty="0" err="1" smtClean="0"/>
              <a:t>utilisation</a:t>
            </a:r>
            <a:r>
              <a:rPr lang="en-US" sz="2000" dirty="0" smtClean="0"/>
              <a:t> increases, and the intensity of cellular respiration increases. </a:t>
            </a:r>
          </a:p>
          <a:p>
            <a:pPr>
              <a:lnSpc>
                <a:spcPct val="80000"/>
              </a:lnSpc>
            </a:pPr>
            <a:endParaRPr lang="en-US" sz="2000" dirty="0" smtClean="0"/>
          </a:p>
          <a:p>
            <a:pPr>
              <a:lnSpc>
                <a:spcPct val="80000"/>
              </a:lnSpc>
            </a:pPr>
            <a:r>
              <a:rPr lang="en-US" sz="2000" dirty="0" smtClean="0"/>
              <a:t>Due to a certain decoupling of oxidation and </a:t>
            </a:r>
            <a:r>
              <a:rPr lang="en-US" sz="2000" dirty="0" err="1" smtClean="0"/>
              <a:t>phosphorylation</a:t>
            </a:r>
            <a:r>
              <a:rPr lang="en-US" sz="2000" dirty="0" smtClean="0"/>
              <a:t>, metabolic heat production increases, which leads to an increase in core body temperature. The skin becomes flushed, there is a pleasant feeling of warmth, and breathing becomes more frequent and deeper. </a:t>
            </a:r>
          </a:p>
          <a:p>
            <a:pPr>
              <a:lnSpc>
                <a:spcPct val="80000"/>
              </a:lnSpc>
            </a:pPr>
            <a:endParaRPr lang="en-US" sz="2000" dirty="0" smtClean="0"/>
          </a:p>
          <a:p>
            <a:pPr>
              <a:lnSpc>
                <a:spcPct val="80000"/>
              </a:lnSpc>
            </a:pPr>
            <a:r>
              <a:rPr lang="en-US" sz="2000" dirty="0" smtClean="0"/>
              <a:t>With further cooling, a pathological third phase develops, </a:t>
            </a:r>
            <a:r>
              <a:rPr lang="en-US" sz="2000" dirty="0" err="1" smtClean="0"/>
              <a:t>characterised</a:t>
            </a:r>
            <a:r>
              <a:rPr lang="en-US" sz="2000" dirty="0" smtClean="0"/>
              <a:t> by the depletion of thermoregulatory mechanisms with a characteristic chill sensation, and the appearance of goose bumps (sympathetic </a:t>
            </a:r>
            <a:r>
              <a:rPr lang="en-US" sz="2000" dirty="0" err="1" smtClean="0"/>
              <a:t>pilomotor</a:t>
            </a:r>
            <a:r>
              <a:rPr lang="en-US" sz="2000" dirty="0" smtClean="0"/>
              <a:t> reflex).</a:t>
            </a:r>
            <a:endParaRPr lang="ru-RU"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4294967295"/>
          </p:nvPr>
        </p:nvSpPr>
        <p:spPr>
          <a:xfrm>
            <a:off x="611560" y="908720"/>
            <a:ext cx="8229600" cy="4525963"/>
          </a:xfrm>
        </p:spPr>
        <p:txBody>
          <a:bodyPr/>
          <a:lstStyle/>
          <a:p>
            <a:pPr>
              <a:lnSpc>
                <a:spcPct val="80000"/>
              </a:lnSpc>
            </a:pPr>
            <a:r>
              <a:rPr lang="en-US" sz="2200" dirty="0" smtClean="0"/>
              <a:t>Subsequently, paresis of skin vessels with venous </a:t>
            </a:r>
            <a:r>
              <a:rPr lang="en-US" sz="2200" dirty="0" err="1" smtClean="0"/>
              <a:t>hyperaemia</a:t>
            </a:r>
            <a:r>
              <a:rPr lang="en-US" sz="2200" dirty="0" smtClean="0"/>
              <a:t> develops. In general, an adequate cold water procedure has a tonic effect on the central nervous system, causes analgesia, increases the tone of skeletal muscles and smooth muscle structures, and is accompanied by vasoconstriction, increased blood clotting, and activation of metabolic processes (second phase).</a:t>
            </a:r>
          </a:p>
          <a:p>
            <a:pPr>
              <a:lnSpc>
                <a:spcPct val="80000"/>
              </a:lnSpc>
              <a:buNone/>
            </a:pPr>
            <a:endParaRPr lang="en-US" sz="2200" dirty="0" smtClean="0"/>
          </a:p>
          <a:p>
            <a:pPr>
              <a:lnSpc>
                <a:spcPct val="80000"/>
              </a:lnSpc>
            </a:pPr>
            <a:r>
              <a:rPr lang="en-US" sz="2200" dirty="0" smtClean="0"/>
              <a:t>Among the factors that ensure the therapeutic effects of </a:t>
            </a:r>
            <a:r>
              <a:rPr lang="en-US" sz="2200" dirty="0" err="1" smtClean="0"/>
              <a:t>balneotherapy</a:t>
            </a:r>
            <a:r>
              <a:rPr lang="en-US" sz="2200" dirty="0" smtClean="0"/>
              <a:t>, a special role is played by the chemical composition of the water used for external </a:t>
            </a:r>
            <a:r>
              <a:rPr lang="en-US" sz="2200" dirty="0" err="1" smtClean="0"/>
              <a:t>balneotherapy</a:t>
            </a:r>
            <a:r>
              <a:rPr lang="en-US" sz="2200" dirty="0" smtClean="0"/>
              <a:t>. Various chemicals contained in mineral water cause primary physicochemical changes in the structures of </a:t>
            </a:r>
            <a:r>
              <a:rPr lang="en-US" sz="2200" dirty="0" err="1" smtClean="0"/>
              <a:t>integumentary</a:t>
            </a:r>
            <a:r>
              <a:rPr lang="en-US" sz="2200" dirty="0" smtClean="0"/>
              <a:t> tissues, which leads to irritation of the receptor apparatus of the skin and mucous membranes, and the release of biologically active substances (BAS) from skin cells.</a:t>
            </a:r>
            <a:endParaRPr lang="ru-RU" sz="2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4294967295"/>
          </p:nvPr>
        </p:nvSpPr>
        <p:spPr>
          <a:xfrm>
            <a:off x="539552" y="836712"/>
            <a:ext cx="8229600" cy="4525963"/>
          </a:xfrm>
        </p:spPr>
        <p:txBody>
          <a:bodyPr/>
          <a:lstStyle/>
          <a:p>
            <a:pPr>
              <a:lnSpc>
                <a:spcPct val="80000"/>
              </a:lnSpc>
            </a:pPr>
            <a:r>
              <a:rPr lang="en-US" sz="2000" dirty="0" smtClean="0"/>
              <a:t>With an increase in the total </a:t>
            </a:r>
            <a:r>
              <a:rPr lang="en-US" sz="2000" dirty="0" err="1" smtClean="0"/>
              <a:t>mineralisation</a:t>
            </a:r>
            <a:r>
              <a:rPr lang="en-US" sz="2000" dirty="0" smtClean="0"/>
              <a:t> and content of active chemicals in the bath, the phenomena of a mild chemical burn are observed, followed by the development of a reactive inflammatory process - chemical </a:t>
            </a:r>
            <a:r>
              <a:rPr lang="en-US" sz="2000" dirty="0" err="1" smtClean="0"/>
              <a:t>erythema</a:t>
            </a:r>
            <a:r>
              <a:rPr lang="en-US" sz="2000" dirty="0" smtClean="0"/>
              <a:t>. </a:t>
            </a:r>
            <a:endParaRPr lang="uk-UA" sz="2000" dirty="0" smtClean="0"/>
          </a:p>
          <a:p>
            <a:pPr>
              <a:lnSpc>
                <a:spcPct val="80000"/>
              </a:lnSpc>
              <a:buNone/>
            </a:pPr>
            <a:endParaRPr lang="en-US" sz="2000" dirty="0" smtClean="0"/>
          </a:p>
          <a:p>
            <a:pPr>
              <a:lnSpc>
                <a:spcPct val="80000"/>
              </a:lnSpc>
            </a:pPr>
            <a:r>
              <a:rPr lang="en-US" sz="2000" dirty="0" smtClean="0"/>
              <a:t>Chemical </a:t>
            </a:r>
            <a:r>
              <a:rPr lang="en-US" sz="2000" dirty="0" err="1" smtClean="0"/>
              <a:t>erythema</a:t>
            </a:r>
            <a:r>
              <a:rPr lang="en-US" sz="2000" dirty="0" smtClean="0"/>
              <a:t> is an aseptic inflammatory process in the skin caused by the action of chemical agents of the mineral bath with the subsequent release of cell decay products and biologically active substances (histamine, serotonin, prostaglandins, interleukins, etc.), changes in the energy of skin cells with an increase in </a:t>
            </a:r>
            <a:r>
              <a:rPr lang="en-US" sz="2000" dirty="0" err="1" smtClean="0"/>
              <a:t>creatine</a:t>
            </a:r>
            <a:r>
              <a:rPr lang="en-US" sz="2000" dirty="0" smtClean="0"/>
              <a:t> </a:t>
            </a:r>
            <a:r>
              <a:rPr lang="en-US" sz="2000" dirty="0" err="1" smtClean="0"/>
              <a:t>phosphokinase</a:t>
            </a:r>
            <a:r>
              <a:rPr lang="en-US" sz="2000" dirty="0" smtClean="0"/>
              <a:t> and </a:t>
            </a:r>
            <a:r>
              <a:rPr lang="en-US" sz="2000" dirty="0" err="1" smtClean="0"/>
              <a:t>ATPase</a:t>
            </a:r>
            <a:r>
              <a:rPr lang="en-US" sz="2000" dirty="0" smtClean="0"/>
              <a:t> activity, and an increase in the intracellular concentration of ATP.</a:t>
            </a:r>
            <a:endParaRPr lang="uk-UA" sz="2000" dirty="0" smtClean="0"/>
          </a:p>
          <a:p>
            <a:pPr>
              <a:lnSpc>
                <a:spcPct val="80000"/>
              </a:lnSpc>
              <a:buNone/>
            </a:pPr>
            <a:r>
              <a:rPr lang="en-US" sz="2000" dirty="0" smtClean="0"/>
              <a:t> </a:t>
            </a:r>
          </a:p>
          <a:p>
            <a:pPr>
              <a:lnSpc>
                <a:spcPct val="80000"/>
              </a:lnSpc>
            </a:pPr>
            <a:r>
              <a:rPr lang="en-US" sz="2000" dirty="0" smtClean="0"/>
              <a:t>Chemical </a:t>
            </a:r>
            <a:r>
              <a:rPr lang="en-US" sz="2000" dirty="0" err="1" smtClean="0"/>
              <a:t>erythema</a:t>
            </a:r>
            <a:r>
              <a:rPr lang="en-US" sz="2000" dirty="0" smtClean="0"/>
              <a:t> is accompanied by the formation of specific and nonspecific </a:t>
            </a:r>
            <a:r>
              <a:rPr lang="en-US" sz="2000" dirty="0" err="1" smtClean="0"/>
              <a:t>defence</a:t>
            </a:r>
            <a:r>
              <a:rPr lang="en-US" sz="2000" dirty="0" smtClean="0"/>
              <a:t> reactions, activation of the sympathetic division of the ANS, </a:t>
            </a:r>
            <a:r>
              <a:rPr lang="en-US" sz="2000" dirty="0" err="1" smtClean="0"/>
              <a:t>humoral</a:t>
            </a:r>
            <a:r>
              <a:rPr lang="en-US" sz="2000" dirty="0" smtClean="0"/>
              <a:t> and cellular immunity, and causes </a:t>
            </a:r>
            <a:r>
              <a:rPr lang="en-US" sz="2000" dirty="0" err="1" smtClean="0"/>
              <a:t>trophic</a:t>
            </a:r>
            <a:r>
              <a:rPr lang="en-US" sz="2000" dirty="0" smtClean="0"/>
              <a:t> regenerative and anti-inflammatory effects at the level of the whole organism. Water </a:t>
            </a:r>
            <a:r>
              <a:rPr lang="en-US" sz="2000" dirty="0" err="1" smtClean="0"/>
              <a:t>mineralisation</a:t>
            </a:r>
            <a:r>
              <a:rPr lang="en-US" sz="2000" dirty="0" smtClean="0"/>
              <a:t> of 40 g/l causes a moderate </a:t>
            </a:r>
            <a:r>
              <a:rPr lang="en-US" sz="2000" dirty="0" err="1" smtClean="0"/>
              <a:t>erythema</a:t>
            </a:r>
            <a:r>
              <a:rPr lang="en-US" sz="2000" dirty="0" smtClean="0"/>
              <a:t> reaction.</a:t>
            </a:r>
            <a:endParaRPr lang="ru-RU"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4294967295"/>
          </p:nvPr>
        </p:nvSpPr>
        <p:spPr>
          <a:xfrm>
            <a:off x="611560" y="764704"/>
            <a:ext cx="8229600" cy="4525963"/>
          </a:xfrm>
        </p:spPr>
        <p:txBody>
          <a:bodyPr/>
          <a:lstStyle/>
          <a:p>
            <a:pPr indent="450000">
              <a:lnSpc>
                <a:spcPct val="80000"/>
              </a:lnSpc>
              <a:spcBef>
                <a:spcPts val="0"/>
              </a:spcBef>
              <a:buNone/>
            </a:pPr>
            <a:r>
              <a:rPr lang="en-US" sz="2200" dirty="0" smtClean="0"/>
              <a:t>Features of the therapeutic effect of baths depending on the chemical composition of the water.</a:t>
            </a:r>
            <a:endParaRPr lang="uk-UA" sz="2200" dirty="0" smtClean="0"/>
          </a:p>
          <a:p>
            <a:pPr indent="450000">
              <a:lnSpc>
                <a:spcPct val="80000"/>
              </a:lnSpc>
              <a:spcBef>
                <a:spcPts val="0"/>
              </a:spcBef>
              <a:buNone/>
            </a:pPr>
            <a:endParaRPr lang="en-US" sz="2200" dirty="0" smtClean="0"/>
          </a:p>
          <a:p>
            <a:pPr indent="450000">
              <a:lnSpc>
                <a:spcPct val="80000"/>
              </a:lnSpc>
              <a:spcBef>
                <a:spcPts val="0"/>
              </a:spcBef>
              <a:buNone/>
            </a:pPr>
            <a:r>
              <a:rPr lang="en-US" sz="2200" dirty="0" smtClean="0"/>
              <a:t>Sodium chloride baths:</a:t>
            </a:r>
          </a:p>
          <a:p>
            <a:pPr indent="450000">
              <a:lnSpc>
                <a:spcPct val="80000"/>
              </a:lnSpc>
              <a:spcBef>
                <a:spcPts val="0"/>
              </a:spcBef>
              <a:buNone/>
            </a:pPr>
            <a:r>
              <a:rPr lang="en-US" sz="2200" dirty="0" smtClean="0"/>
              <a:t>1. Activation of oxidative </a:t>
            </a:r>
            <a:r>
              <a:rPr lang="en-US" sz="2200" dirty="0" err="1" smtClean="0"/>
              <a:t>phosphorylation</a:t>
            </a:r>
            <a:r>
              <a:rPr lang="en-US" sz="2200" dirty="0" smtClean="0"/>
              <a:t> and increase of </a:t>
            </a:r>
            <a:r>
              <a:rPr lang="en-US" sz="2200" dirty="0" err="1" smtClean="0"/>
              <a:t>macroergs</a:t>
            </a:r>
            <a:r>
              <a:rPr lang="en-US" sz="2200" dirty="0" smtClean="0"/>
              <a:t> in tissue cells.</a:t>
            </a:r>
          </a:p>
          <a:p>
            <a:pPr indent="450000">
              <a:lnSpc>
                <a:spcPct val="80000"/>
              </a:lnSpc>
              <a:spcBef>
                <a:spcPts val="0"/>
              </a:spcBef>
              <a:buNone/>
            </a:pPr>
            <a:r>
              <a:rPr lang="en-US" sz="2200" dirty="0" smtClean="0"/>
              <a:t>2. Sub-thermal and </a:t>
            </a:r>
            <a:r>
              <a:rPr lang="en-US" sz="2200" dirty="0" err="1" smtClean="0"/>
              <a:t>erythema</a:t>
            </a:r>
            <a:r>
              <a:rPr lang="en-US" sz="2200" dirty="0" smtClean="0"/>
              <a:t> effect depending on water </a:t>
            </a:r>
            <a:r>
              <a:rPr lang="en-US" sz="2200" dirty="0" err="1" smtClean="0"/>
              <a:t>mineralisation</a:t>
            </a:r>
            <a:r>
              <a:rPr lang="en-US" sz="2200" dirty="0" smtClean="0"/>
              <a:t>.</a:t>
            </a:r>
          </a:p>
          <a:p>
            <a:pPr indent="450000">
              <a:lnSpc>
                <a:spcPct val="80000"/>
              </a:lnSpc>
              <a:spcBef>
                <a:spcPts val="0"/>
              </a:spcBef>
              <a:buNone/>
            </a:pPr>
            <a:r>
              <a:rPr lang="en-US" sz="2200" dirty="0" smtClean="0"/>
              <a:t>3. Changes in the ionic conjuncture of the intercellular space, mainly in </a:t>
            </a:r>
            <a:r>
              <a:rPr lang="en-US" sz="2200" dirty="0" err="1" smtClean="0"/>
              <a:t>integumentary</a:t>
            </a:r>
            <a:r>
              <a:rPr lang="en-US" sz="2200" dirty="0" smtClean="0"/>
              <a:t> tissues, modulation of the number and nature of </a:t>
            </a:r>
            <a:r>
              <a:rPr lang="en-US" sz="2200" dirty="0" err="1" smtClean="0"/>
              <a:t>cytolemmal</a:t>
            </a:r>
            <a:r>
              <a:rPr lang="en-US" sz="2200" dirty="0" smtClean="0"/>
              <a:t> receptors, changes in cell reactivity to BAS.</a:t>
            </a:r>
          </a:p>
          <a:p>
            <a:pPr indent="450000">
              <a:lnSpc>
                <a:spcPct val="80000"/>
              </a:lnSpc>
              <a:spcBef>
                <a:spcPts val="0"/>
              </a:spcBef>
              <a:buNone/>
            </a:pPr>
            <a:r>
              <a:rPr lang="en-US" sz="2200" dirty="0" smtClean="0"/>
              <a:t>4. Reduced excitability of skin receptors with a decrease in tactile and pain sensitivity.</a:t>
            </a:r>
          </a:p>
          <a:p>
            <a:pPr indent="450000">
              <a:lnSpc>
                <a:spcPct val="80000"/>
              </a:lnSpc>
              <a:spcBef>
                <a:spcPts val="0"/>
              </a:spcBef>
              <a:buNone/>
            </a:pPr>
            <a:r>
              <a:rPr lang="en-US" sz="2200" dirty="0" smtClean="0"/>
              <a:t>5. Dose-dependent effects on the autonomic and endocrine systems.</a:t>
            </a:r>
          </a:p>
          <a:p>
            <a:pPr indent="450000">
              <a:lnSpc>
                <a:spcPct val="80000"/>
              </a:lnSpc>
              <a:spcBef>
                <a:spcPts val="0"/>
              </a:spcBef>
              <a:buNone/>
            </a:pPr>
            <a:r>
              <a:rPr lang="en-US" sz="2200" dirty="0" smtClean="0"/>
              <a:t>6. </a:t>
            </a:r>
            <a:r>
              <a:rPr lang="en-US" sz="2200" dirty="0" err="1" smtClean="0"/>
              <a:t>Vasodilation</a:t>
            </a:r>
            <a:r>
              <a:rPr lang="en-US" sz="2200" dirty="0" smtClean="0"/>
              <a:t> of skin vessels and increase in skin blood flow, </a:t>
            </a:r>
            <a:r>
              <a:rPr lang="en-US" sz="2200" dirty="0" err="1" smtClean="0"/>
              <a:t>hypotensive</a:t>
            </a:r>
            <a:r>
              <a:rPr lang="en-US" sz="2200" dirty="0" smtClean="0"/>
              <a:t> effect.</a:t>
            </a:r>
          </a:p>
          <a:p>
            <a:pPr indent="450000">
              <a:lnSpc>
                <a:spcPct val="80000"/>
              </a:lnSpc>
              <a:spcBef>
                <a:spcPts val="0"/>
              </a:spcBef>
              <a:buNone/>
            </a:pPr>
            <a:r>
              <a:rPr lang="en-US" sz="2200" dirty="0" smtClean="0"/>
              <a:t>7. Expressed </a:t>
            </a:r>
            <a:r>
              <a:rPr lang="en-US" sz="2200" dirty="0" err="1" smtClean="0"/>
              <a:t>trophic</a:t>
            </a:r>
            <a:r>
              <a:rPr lang="en-US" sz="2200" dirty="0" smtClean="0"/>
              <a:t> regenerative and anti-inflammatory effects</a:t>
            </a:r>
            <a:r>
              <a:rPr lang="uk-UA" sz="2200" dirty="0" smtClean="0"/>
              <a:t>.</a:t>
            </a:r>
            <a:endParaRPr lang="ru-RU" sz="2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4294967295"/>
          </p:nvPr>
        </p:nvSpPr>
        <p:spPr>
          <a:xfrm>
            <a:off x="539552" y="980728"/>
            <a:ext cx="8229600" cy="4525963"/>
          </a:xfrm>
        </p:spPr>
        <p:txBody>
          <a:bodyPr/>
          <a:lstStyle/>
          <a:p>
            <a:pPr>
              <a:lnSpc>
                <a:spcPct val="90000"/>
              </a:lnSpc>
            </a:pPr>
            <a:r>
              <a:rPr lang="en-US" sz="2400" dirty="0" smtClean="0"/>
              <a:t>Despite the existence of general patterns of </a:t>
            </a:r>
            <a:r>
              <a:rPr lang="en-US" sz="2400" dirty="0" err="1" smtClean="0"/>
              <a:t>balneotherapy</a:t>
            </a:r>
            <a:r>
              <a:rPr lang="en-US" sz="2400" dirty="0" smtClean="0"/>
              <a:t> effects on the body, it is quite obvious that each natural balneal agent can exhibit specific properties that are determined by the peculiarity of the chemical composition and quantitative ratio of biologically significant ingredients that are characteristic only of a particular mineral water. </a:t>
            </a:r>
          </a:p>
          <a:p>
            <a:pPr>
              <a:lnSpc>
                <a:spcPct val="90000"/>
              </a:lnSpc>
              <a:buNone/>
            </a:pPr>
            <a:endParaRPr lang="en-US" sz="2400" dirty="0" smtClean="0"/>
          </a:p>
          <a:p>
            <a:pPr>
              <a:lnSpc>
                <a:spcPct val="90000"/>
              </a:lnSpc>
            </a:pPr>
            <a:r>
              <a:rPr lang="en-US" sz="2400" dirty="0" smtClean="0"/>
              <a:t>The main therapeutic effects of </a:t>
            </a:r>
            <a:r>
              <a:rPr lang="en-US" sz="2400" dirty="0" err="1" smtClean="0"/>
              <a:t>balneotherapy</a:t>
            </a:r>
            <a:r>
              <a:rPr lang="en-US" sz="2400" dirty="0" smtClean="0"/>
              <a:t> are: </a:t>
            </a:r>
            <a:r>
              <a:rPr lang="en-US" sz="2400" dirty="0" err="1" smtClean="0"/>
              <a:t>trophic</a:t>
            </a:r>
            <a:r>
              <a:rPr lang="en-US" sz="2400" dirty="0" smtClean="0"/>
              <a:t>, regenerative, </a:t>
            </a:r>
            <a:r>
              <a:rPr lang="en-US" sz="2400" dirty="0" err="1" smtClean="0"/>
              <a:t>immunocorrective</a:t>
            </a:r>
            <a:r>
              <a:rPr lang="en-US" sz="2400" dirty="0" smtClean="0"/>
              <a:t>, </a:t>
            </a:r>
            <a:r>
              <a:rPr lang="en-US" sz="2400" dirty="0" err="1" smtClean="0"/>
              <a:t>desensitising</a:t>
            </a:r>
            <a:r>
              <a:rPr lang="en-US" sz="2400" dirty="0" smtClean="0"/>
              <a:t>, </a:t>
            </a:r>
            <a:r>
              <a:rPr lang="en-US" sz="2400" dirty="0" err="1" smtClean="0"/>
              <a:t>vasoactive</a:t>
            </a:r>
            <a:r>
              <a:rPr lang="en-US" sz="2400" dirty="0" smtClean="0"/>
              <a:t>, corrective, anti-inflammatory, analgesic, adaptive (homeostatic).</a:t>
            </a:r>
            <a:endParaRPr lang="ru-RU"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323528" y="188640"/>
            <a:ext cx="8229600" cy="1143000"/>
          </a:xfrm>
        </p:spPr>
        <p:txBody>
          <a:bodyPr/>
          <a:lstStyle/>
          <a:p>
            <a:r>
              <a:rPr lang="en-US" sz="2800" b="1" dirty="0" smtClean="0">
                <a:solidFill>
                  <a:srgbClr val="FF0000"/>
                </a:solidFill>
              </a:rPr>
              <a:t>Carbon dioxide injection therapy</a:t>
            </a:r>
            <a:endParaRPr lang="ru-RU" sz="2800" b="1" dirty="0">
              <a:solidFill>
                <a:srgbClr val="FF0000"/>
              </a:solidFill>
            </a:endParaRPr>
          </a:p>
        </p:txBody>
      </p:sp>
      <p:sp>
        <p:nvSpPr>
          <p:cNvPr id="19459" name="Rectangle 3"/>
          <p:cNvSpPr>
            <a:spLocks noGrp="1" noChangeArrowheads="1"/>
          </p:cNvSpPr>
          <p:nvPr>
            <p:ph type="body" idx="4294967295"/>
          </p:nvPr>
        </p:nvSpPr>
        <p:spPr>
          <a:xfrm>
            <a:off x="539552" y="1196752"/>
            <a:ext cx="8229600" cy="5040560"/>
          </a:xfrm>
        </p:spPr>
        <p:txBody>
          <a:bodyPr/>
          <a:lstStyle/>
          <a:p>
            <a:pPr>
              <a:lnSpc>
                <a:spcPct val="80000"/>
              </a:lnSpc>
            </a:pPr>
            <a:r>
              <a:rPr lang="en-US" sz="2000" dirty="0" smtClean="0"/>
              <a:t>The use of subcutaneous carbon dioxide injections has an antiseptic effect, improves tissue metabolism and increases tissue oxygen </a:t>
            </a:r>
            <a:r>
              <a:rPr lang="en-US" sz="2000" dirty="0" err="1" smtClean="0"/>
              <a:t>utilisation</a:t>
            </a:r>
            <a:r>
              <a:rPr lang="en-US" sz="2000" dirty="0" smtClean="0"/>
              <a:t>, as well as improves the functioning of pro- and antioxidant systems, restores microcirculation and peripheral circulation, improves </a:t>
            </a:r>
            <a:r>
              <a:rPr lang="en-US" sz="2000" dirty="0" err="1" smtClean="0"/>
              <a:t>haemostasis</a:t>
            </a:r>
            <a:r>
              <a:rPr lang="en-US" sz="2000" dirty="0" smtClean="0"/>
              <a:t>, activates the production of biologically active substances, and has an analgesic effect.</a:t>
            </a:r>
          </a:p>
          <a:p>
            <a:pPr>
              <a:lnSpc>
                <a:spcPct val="80000"/>
              </a:lnSpc>
              <a:buNone/>
            </a:pPr>
            <a:endParaRPr lang="en-US" sz="2000" dirty="0" smtClean="0"/>
          </a:p>
          <a:p>
            <a:pPr>
              <a:lnSpc>
                <a:spcPct val="80000"/>
              </a:lnSpc>
            </a:pPr>
            <a:r>
              <a:rPr lang="en-US" sz="2000" dirty="0" smtClean="0"/>
              <a:t>Gas injections are performed </a:t>
            </a:r>
            <a:r>
              <a:rPr lang="en-US" sz="2000" dirty="0" err="1" smtClean="0"/>
              <a:t>para-articularly</a:t>
            </a:r>
            <a:r>
              <a:rPr lang="en-US" sz="2000" dirty="0" smtClean="0"/>
              <a:t>, around the affected joints, and </a:t>
            </a:r>
            <a:r>
              <a:rPr lang="en-US" sz="2000" dirty="0" err="1" smtClean="0"/>
              <a:t>paravertebrally</a:t>
            </a:r>
            <a:r>
              <a:rPr lang="en-US" sz="2000" dirty="0" smtClean="0"/>
              <a:t> - in the lumbar spine. Also, when choosing a site for injection, skin areas with increased pain and temperature sensitivity, characteristic of osteoarthritis and </a:t>
            </a:r>
            <a:r>
              <a:rPr lang="en-US" sz="2000" dirty="0" smtClean="0"/>
              <a:t>osteoarthritis </a:t>
            </a:r>
            <a:r>
              <a:rPr lang="en-US" sz="2000" dirty="0" smtClean="0"/>
              <a:t>disease, are taken into account. </a:t>
            </a:r>
          </a:p>
          <a:p>
            <a:pPr>
              <a:lnSpc>
                <a:spcPct val="80000"/>
              </a:lnSpc>
            </a:pPr>
            <a:endParaRPr lang="en-US" sz="2000" dirty="0"/>
          </a:p>
          <a:p>
            <a:pPr>
              <a:lnSpc>
                <a:spcPct val="80000"/>
              </a:lnSpc>
            </a:pPr>
            <a:r>
              <a:rPr lang="en-US" sz="2000" dirty="0" smtClean="0"/>
              <a:t>The injection exposure is 5 applications every other day. The general course of treatment is carried out twice a year. It has the following local effects:</a:t>
            </a:r>
            <a:r>
              <a:rPr lang="uk-UA" sz="2000" dirty="0" smtClean="0"/>
              <a:t> </a:t>
            </a:r>
            <a:r>
              <a:rPr lang="en-US" sz="2000" dirty="0" smtClean="0"/>
              <a:t>analgesic</a:t>
            </a:r>
            <a:r>
              <a:rPr lang="uk-UA" sz="2000" dirty="0" smtClean="0"/>
              <a:t> </a:t>
            </a:r>
            <a:r>
              <a:rPr lang="en-US" sz="2000" dirty="0" smtClean="0"/>
              <a:t>and </a:t>
            </a:r>
            <a:r>
              <a:rPr lang="en-US" sz="2000" dirty="0" err="1" smtClean="0"/>
              <a:t>spasmolytic</a:t>
            </a:r>
            <a:r>
              <a:rPr lang="en-US" sz="2000" dirty="0" smtClean="0"/>
              <a:t>.</a:t>
            </a:r>
          </a:p>
          <a:p>
            <a:pPr>
              <a:lnSpc>
                <a:spcPct val="80000"/>
              </a:lnSpc>
              <a:buNone/>
            </a:pPr>
            <a:endParaRPr lang="en-US" sz="2000" dirty="0" smtClean="0"/>
          </a:p>
          <a:p>
            <a:pPr>
              <a:lnSpc>
                <a:spcPct val="80000"/>
              </a:lnSpc>
            </a:pPr>
            <a:r>
              <a:rPr lang="en-US" sz="2000" dirty="0" smtClean="0"/>
              <a:t>Changes in the activity of nerve endings, along with changes in pH, </a:t>
            </a:r>
            <a:r>
              <a:rPr lang="en-US" sz="2000" dirty="0" err="1" smtClean="0"/>
              <a:t>vasodilation</a:t>
            </a:r>
            <a:r>
              <a:rPr lang="en-US" sz="2000" dirty="0" smtClean="0"/>
              <a:t> and relaxation of muscle </a:t>
            </a:r>
            <a:r>
              <a:rPr lang="en-US" sz="2000" dirty="0" err="1" smtClean="0"/>
              <a:t>fibres</a:t>
            </a:r>
            <a:r>
              <a:rPr lang="en-US" sz="2000" dirty="0" smtClean="0"/>
              <a:t> at the site of application, change and improve </a:t>
            </a:r>
            <a:r>
              <a:rPr lang="en-US" sz="2000" dirty="0" err="1" smtClean="0"/>
              <a:t>trophism</a:t>
            </a:r>
            <a:r>
              <a:rPr lang="en-US" sz="2000" dirty="0" smtClean="0"/>
              <a:t>.</a:t>
            </a:r>
            <a:endParaRPr lang="ru-RU"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4294967295"/>
          </p:nvPr>
        </p:nvSpPr>
        <p:spPr>
          <a:xfrm>
            <a:off x="467544" y="1124744"/>
            <a:ext cx="8229600" cy="4525963"/>
          </a:xfrm>
        </p:spPr>
        <p:txBody>
          <a:bodyPr/>
          <a:lstStyle/>
          <a:p>
            <a:pPr>
              <a:lnSpc>
                <a:spcPct val="80000"/>
              </a:lnSpc>
            </a:pPr>
            <a:r>
              <a:rPr lang="en-US" sz="2400" dirty="0" smtClean="0"/>
              <a:t>A well-grounded system of treatment and prevention measures, including physiotherapy and drug therapy, makes it possible to influence degenerative and dystrophic diseases of the spine and joints (</a:t>
            </a:r>
            <a:r>
              <a:rPr lang="en-US" sz="2400" dirty="0" err="1" smtClean="0"/>
              <a:t>gonarthrosis</a:t>
            </a:r>
            <a:r>
              <a:rPr lang="en-US" sz="2400" dirty="0" smtClean="0"/>
              <a:t>), which occur against the background of structural and functional changes in bone tissue. </a:t>
            </a:r>
          </a:p>
          <a:p>
            <a:pPr>
              <a:lnSpc>
                <a:spcPct val="80000"/>
              </a:lnSpc>
              <a:buNone/>
            </a:pPr>
            <a:endParaRPr lang="uk-UA" sz="2400" dirty="0" smtClean="0"/>
          </a:p>
          <a:p>
            <a:pPr>
              <a:lnSpc>
                <a:spcPct val="80000"/>
              </a:lnSpc>
            </a:pPr>
            <a:r>
              <a:rPr lang="en-US" sz="2400" dirty="0" smtClean="0"/>
              <a:t>The use of DENS, mineral baths, and a course of subcutaneous gas injections (with CO2 gas) in the complex therapy of structural and functional changes in bone tissue in osteoporosis provides a </a:t>
            </a:r>
            <a:r>
              <a:rPr lang="en-US" sz="2400" dirty="0" err="1" smtClean="0"/>
              <a:t>pathogenetic</a:t>
            </a:r>
            <a:r>
              <a:rPr lang="en-US" sz="2400" dirty="0" smtClean="0"/>
              <a:t> approach to treatment, helps slow down bone loss, and has a rapid and prolonged therapeutic effect in the form of a significant reduction in pain, which contributes to the expansion of the motor regime and improvement of the quality of life.</a:t>
            </a:r>
            <a:endParaRPr lang="ru-RU"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p:txBody>
          <a:bodyPr/>
          <a:lstStyle/>
          <a:p>
            <a:endParaRPr lang="ru-RU"/>
          </a:p>
        </p:txBody>
      </p:sp>
      <p:pic>
        <p:nvPicPr>
          <p:cNvPr id="21509" name="Picture 5" descr="Остеопороз, лікувальна гімнастика при остеопорозі, ЛФК – «Здоров'я нації»"/>
          <p:cNvPicPr>
            <a:picLocks noChangeAspect="1" noChangeArrowheads="1"/>
          </p:cNvPicPr>
          <p:nvPr/>
        </p:nvPicPr>
        <p:blipFill>
          <a:blip r:embed="rId2" cstate="print"/>
          <a:srcRect/>
          <a:stretch>
            <a:fillRect/>
          </a:stretch>
        </p:blipFill>
        <p:spPr bwMode="auto">
          <a:xfrm>
            <a:off x="468313" y="908050"/>
            <a:ext cx="2751137" cy="3168650"/>
          </a:xfrm>
          <a:prstGeom prst="rect">
            <a:avLst/>
          </a:prstGeom>
          <a:noFill/>
        </p:spPr>
      </p:pic>
      <p:pic>
        <p:nvPicPr>
          <p:cNvPr id="21511" name="Picture 7" descr="Лікування колінного остеопорозу - «Здоровье нации» медицинский центр  кинезитерапии Днепр"/>
          <p:cNvPicPr>
            <a:picLocks noChangeAspect="1" noChangeArrowheads="1"/>
          </p:cNvPicPr>
          <p:nvPr/>
        </p:nvPicPr>
        <p:blipFill>
          <a:blip r:embed="rId3" cstate="print"/>
          <a:srcRect/>
          <a:stretch>
            <a:fillRect/>
          </a:stretch>
        </p:blipFill>
        <p:spPr bwMode="auto">
          <a:xfrm>
            <a:off x="5292725" y="4292600"/>
            <a:ext cx="3527425" cy="1944688"/>
          </a:xfrm>
          <a:prstGeom prst="rect">
            <a:avLst/>
          </a:prstGeom>
          <a:noFill/>
        </p:spPr>
      </p:pic>
      <p:pic>
        <p:nvPicPr>
          <p:cNvPr id="21513" name="Picture 9" descr="Остеопороз суглобів】➧ Лікування та діагностика симптомів у Львові ║  Доступні ціни в клініці реабілітації OsNova"/>
          <p:cNvPicPr>
            <a:picLocks noChangeAspect="1" noChangeArrowheads="1"/>
          </p:cNvPicPr>
          <p:nvPr/>
        </p:nvPicPr>
        <p:blipFill>
          <a:blip r:embed="rId4" cstate="print"/>
          <a:srcRect/>
          <a:stretch>
            <a:fillRect/>
          </a:stretch>
        </p:blipFill>
        <p:spPr bwMode="auto">
          <a:xfrm>
            <a:off x="395288" y="4076700"/>
            <a:ext cx="2835275" cy="2232025"/>
          </a:xfrm>
          <a:prstGeom prst="rect">
            <a:avLst/>
          </a:prstGeom>
          <a:noFill/>
        </p:spPr>
      </p:pic>
      <p:pic>
        <p:nvPicPr>
          <p:cNvPr id="21515" name="Picture 11" descr="Остеопороз: три поради, шо допоможуть при хворобі - Урядовий Кур'єр -  газета центральних органів влади України онлайн"/>
          <p:cNvPicPr>
            <a:picLocks noChangeAspect="1" noChangeArrowheads="1"/>
          </p:cNvPicPr>
          <p:nvPr/>
        </p:nvPicPr>
        <p:blipFill>
          <a:blip r:embed="rId5" cstate="print"/>
          <a:srcRect/>
          <a:stretch>
            <a:fillRect/>
          </a:stretch>
        </p:blipFill>
        <p:spPr bwMode="auto">
          <a:xfrm>
            <a:off x="5292725" y="908050"/>
            <a:ext cx="3514725" cy="2016125"/>
          </a:xfrm>
          <a:prstGeom prst="rect">
            <a:avLst/>
          </a:prstGeom>
          <a:noFill/>
        </p:spPr>
      </p:pic>
      <p:pic>
        <p:nvPicPr>
          <p:cNvPr id="21519" name="Picture 15" descr="Остеопороз: дієта для профілактики і під час лікування, як не захворіти на  остеопороз — Актуальна тема — tsn.ua"/>
          <p:cNvPicPr>
            <a:picLocks noChangeAspect="1" noChangeArrowheads="1"/>
          </p:cNvPicPr>
          <p:nvPr/>
        </p:nvPicPr>
        <p:blipFill>
          <a:blip r:embed="rId6" cstate="print"/>
          <a:srcRect/>
          <a:stretch>
            <a:fillRect/>
          </a:stretch>
        </p:blipFill>
        <p:spPr bwMode="auto">
          <a:xfrm>
            <a:off x="5292725" y="2924175"/>
            <a:ext cx="3527425" cy="1368425"/>
          </a:xfrm>
          <a:prstGeom prst="rect">
            <a:avLst/>
          </a:prstGeom>
          <a:noFill/>
        </p:spPr>
      </p:pic>
      <p:pic>
        <p:nvPicPr>
          <p:cNvPr id="21521" name="Picture 17" descr="Лечебная ванна бальнеология, санаторий в Лебедине (Бальнеологическое  лечение) - Токари, Cанаторий на Bizorg.su"/>
          <p:cNvPicPr>
            <a:picLocks noChangeAspect="1" noChangeArrowheads="1"/>
          </p:cNvPicPr>
          <p:nvPr/>
        </p:nvPicPr>
        <p:blipFill>
          <a:blip r:embed="rId7" cstate="print"/>
          <a:srcRect/>
          <a:stretch>
            <a:fillRect/>
          </a:stretch>
        </p:blipFill>
        <p:spPr bwMode="auto">
          <a:xfrm>
            <a:off x="2987675" y="908050"/>
            <a:ext cx="2305050" cy="5329238"/>
          </a:xfrm>
          <a:prstGeom prst="rect">
            <a:avLst/>
          </a:prstGeom>
          <a:noFill/>
        </p:spPr>
      </p:pic>
      <p:sp>
        <p:nvSpPr>
          <p:cNvPr id="21523" name="AutoShape 19" descr="Карбокситерапия - методы лечения"/>
          <p:cNvSpPr>
            <a:spLocks noChangeAspect="1" noChangeArrowheads="1"/>
          </p:cNvSpPr>
          <p:nvPr/>
        </p:nvSpPr>
        <p:spPr bwMode="auto">
          <a:xfrm>
            <a:off x="155575" y="46038"/>
            <a:ext cx="304800" cy="304800"/>
          </a:xfrm>
          <a:prstGeom prst="rect">
            <a:avLst/>
          </a:prstGeom>
          <a:noFill/>
        </p:spPr>
        <p:txBody>
          <a:bodyPr/>
          <a:lstStyle/>
          <a:p>
            <a:endParaRPr lang="ru-RU"/>
          </a:p>
        </p:txBody>
      </p:sp>
      <p:sp>
        <p:nvSpPr>
          <p:cNvPr id="21525" name="AutoShape 21" descr="Карбокситерапия - методы лечения"/>
          <p:cNvSpPr>
            <a:spLocks noChangeAspect="1" noChangeArrowheads="1"/>
          </p:cNvSpPr>
          <p:nvPr/>
        </p:nvSpPr>
        <p:spPr bwMode="auto">
          <a:xfrm>
            <a:off x="155575" y="46038"/>
            <a:ext cx="304800" cy="304800"/>
          </a:xfrm>
          <a:prstGeom prst="rect">
            <a:avLst/>
          </a:prstGeom>
          <a:noFill/>
        </p:spPr>
        <p:txBody>
          <a:bodyPr/>
          <a:lstStyle/>
          <a:p>
            <a:endParaRPr lang="ru-RU"/>
          </a:p>
        </p:txBody>
      </p:sp>
      <p:sp>
        <p:nvSpPr>
          <p:cNvPr id="21527" name="AutoShape 23" descr="Карбокситерапия спины и суставов"/>
          <p:cNvSpPr>
            <a:spLocks noChangeAspect="1" noChangeArrowheads="1"/>
          </p:cNvSpPr>
          <p:nvPr/>
        </p:nvSpPr>
        <p:spPr bwMode="auto">
          <a:xfrm>
            <a:off x="155575" y="46038"/>
            <a:ext cx="304800" cy="304800"/>
          </a:xfrm>
          <a:prstGeom prst="rect">
            <a:avLst/>
          </a:prstGeom>
          <a:noFill/>
        </p:spPr>
        <p:txBody>
          <a:bodyPr/>
          <a:lstStyle/>
          <a:p>
            <a:endParaRPr lang="ru-RU"/>
          </a:p>
        </p:txBody>
      </p:sp>
      <p:sp>
        <p:nvSpPr>
          <p:cNvPr id="21529" name="AutoShape 25" descr="Карбокситерапия (газовые уколы) - Нехама, официальный сайт"/>
          <p:cNvSpPr>
            <a:spLocks noChangeAspect="1" noChangeArrowheads="1"/>
          </p:cNvSpPr>
          <p:nvPr/>
        </p:nvSpPr>
        <p:spPr bwMode="auto">
          <a:xfrm>
            <a:off x="155575" y="46038"/>
            <a:ext cx="304800" cy="304800"/>
          </a:xfrm>
          <a:prstGeom prst="rect">
            <a:avLst/>
          </a:prstGeom>
          <a:noFill/>
        </p:spPr>
        <p:txBody>
          <a:bodyPr/>
          <a:lstStyle/>
          <a:p>
            <a:endParaRPr lang="ru-RU"/>
          </a:p>
        </p:txBody>
      </p:sp>
      <p:sp>
        <p:nvSpPr>
          <p:cNvPr id="21531" name="AutoShape 27" descr="Карбокситерапия (газовые уколы) - Нехама, официальный сайт"/>
          <p:cNvSpPr>
            <a:spLocks noChangeAspect="1" noChangeArrowheads="1"/>
          </p:cNvSpPr>
          <p:nvPr/>
        </p:nvSpPr>
        <p:spPr bwMode="auto">
          <a:xfrm>
            <a:off x="155575" y="46038"/>
            <a:ext cx="304800" cy="304800"/>
          </a:xfrm>
          <a:prstGeom prst="rect">
            <a:avLst/>
          </a:prstGeom>
          <a:noFill/>
        </p:spPr>
        <p:txBody>
          <a:bodyPr/>
          <a:lstStyle/>
          <a:p>
            <a:endParaRPr lang="ru-RU"/>
          </a:p>
        </p:txBody>
      </p:sp>
      <p:sp>
        <p:nvSpPr>
          <p:cNvPr id="21533" name="AutoShape 29" descr="Карбокситерапия спины и суставов"/>
          <p:cNvSpPr>
            <a:spLocks noChangeAspect="1" noChangeArrowheads="1"/>
          </p:cNvSpPr>
          <p:nvPr/>
        </p:nvSpPr>
        <p:spPr bwMode="auto">
          <a:xfrm>
            <a:off x="155575" y="46038"/>
            <a:ext cx="304800" cy="304800"/>
          </a:xfrm>
          <a:prstGeom prst="rect">
            <a:avLst/>
          </a:prstGeom>
          <a:noFill/>
        </p:spPr>
        <p:txBody>
          <a:bodyPr/>
          <a:lstStyle/>
          <a:p>
            <a:endParaRPr lang="ru-RU"/>
          </a:p>
        </p:txBody>
      </p:sp>
      <p:sp>
        <p:nvSpPr>
          <p:cNvPr id="21535" name="AutoShape 31" descr="Карбокситерапия: польза и вред газовых уколов для спины и суставов"/>
          <p:cNvSpPr>
            <a:spLocks noChangeAspect="1" noChangeArrowheads="1"/>
          </p:cNvSpPr>
          <p:nvPr/>
        </p:nvSpPr>
        <p:spPr bwMode="auto">
          <a:xfrm>
            <a:off x="155575" y="46038"/>
            <a:ext cx="304800" cy="304800"/>
          </a:xfrm>
          <a:prstGeom prst="rect">
            <a:avLst/>
          </a:prstGeom>
          <a:noFill/>
        </p:spPr>
        <p:txBody>
          <a:bodyPr/>
          <a:lstStyle/>
          <a:p>
            <a:endParaRPr lang="ru-RU"/>
          </a:p>
        </p:txBody>
      </p: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275</TotalTime>
  <Words>2548</Words>
  <Application>Microsoft Office PowerPoint</Application>
  <PresentationFormat>Экран (4:3)</PresentationFormat>
  <Paragraphs>109</Paragraphs>
  <Slides>22</Slides>
  <Notes>0</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22</vt:i4>
      </vt:variant>
    </vt:vector>
  </HeadingPairs>
  <TitlesOfParts>
    <vt:vector size="24" baseType="lpstr">
      <vt:lpstr>Arial</vt:lpstr>
      <vt:lpstr>Оформление по умолчанию</vt:lpstr>
      <vt:lpstr>Слайд 1</vt:lpstr>
      <vt:lpstr>Слайд 2</vt:lpstr>
      <vt:lpstr>Слайд 3</vt:lpstr>
      <vt:lpstr>Physical methods of treatment of structural and functional changes in bone tissue</vt:lpstr>
      <vt:lpstr>Dynamic electroneurostimulation</vt:lpstr>
      <vt:lpstr>Слайд 6</vt:lpstr>
      <vt:lpstr>Слайд 7</vt:lpstr>
      <vt:lpstr>Слайд 8</vt:lpstr>
      <vt:lpstr>Слайд 9</vt:lpstr>
      <vt:lpstr>Слайд 10</vt:lpstr>
      <vt:lpstr>Слайд 11</vt:lpstr>
      <vt:lpstr>Слайд 12</vt:lpstr>
      <vt:lpstr>   Balneotherapy </vt:lpstr>
      <vt:lpstr>Слайд 14</vt:lpstr>
      <vt:lpstr>Слайд 15</vt:lpstr>
      <vt:lpstr>Слайд 16</vt:lpstr>
      <vt:lpstr>Слайд 17</vt:lpstr>
      <vt:lpstr>Слайд 18</vt:lpstr>
      <vt:lpstr>Слайд 19</vt:lpstr>
      <vt:lpstr>Carbon dioxide injection therapy</vt:lpstr>
      <vt:lpstr>Слайд 21</vt:lpstr>
      <vt:lpstr>Слайд 22</vt:lpstr>
    </vt:vector>
  </TitlesOfParts>
  <Company>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profpat</dc:creator>
  <cp:lastModifiedBy>User</cp:lastModifiedBy>
  <cp:revision>19</cp:revision>
  <dcterms:created xsi:type="dcterms:W3CDTF">2023-09-05T09:56:49Z</dcterms:created>
  <dcterms:modified xsi:type="dcterms:W3CDTF">2023-09-05T18:39:00Z</dcterms:modified>
</cp:coreProperties>
</file>