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2" r:id="rId2"/>
    <p:sldId id="269" r:id="rId3"/>
    <p:sldId id="322" r:id="rId4"/>
    <p:sldId id="320" r:id="rId5"/>
    <p:sldId id="268" r:id="rId6"/>
    <p:sldId id="270" r:id="rId7"/>
    <p:sldId id="266" r:id="rId8"/>
    <p:sldId id="277" r:id="rId9"/>
    <p:sldId id="276" r:id="rId10"/>
    <p:sldId id="275" r:id="rId11"/>
    <p:sldId id="294" r:id="rId12"/>
    <p:sldId id="274" r:id="rId13"/>
    <p:sldId id="295" r:id="rId14"/>
    <p:sldId id="273" r:id="rId15"/>
    <p:sldId id="271" r:id="rId16"/>
    <p:sldId id="296" r:id="rId17"/>
    <p:sldId id="278" r:id="rId18"/>
    <p:sldId id="279" r:id="rId19"/>
    <p:sldId id="280" r:id="rId20"/>
    <p:sldId id="297" r:id="rId21"/>
    <p:sldId id="281" r:id="rId22"/>
    <p:sldId id="282" r:id="rId23"/>
    <p:sldId id="292" r:id="rId24"/>
    <p:sldId id="298" r:id="rId25"/>
    <p:sldId id="285" r:id="rId26"/>
    <p:sldId id="286" r:id="rId27"/>
    <p:sldId id="287" r:id="rId28"/>
    <p:sldId id="288" r:id="rId29"/>
    <p:sldId id="323" r:id="rId30"/>
    <p:sldId id="324" r:id="rId31"/>
    <p:sldId id="325"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284" r:id="rId47"/>
    <p:sldId id="289" r:id="rId48"/>
    <p:sldId id="290" r:id="rId49"/>
    <p:sldId id="313" r:id="rId50"/>
    <p:sldId id="314" r:id="rId51"/>
    <p:sldId id="315" r:id="rId52"/>
    <p:sldId id="316" r:id="rId53"/>
    <p:sldId id="317" r:id="rId54"/>
    <p:sldId id="318" r:id="rId55"/>
    <p:sldId id="291" r:id="rId56"/>
    <p:sldId id="293" r:id="rId57"/>
    <p:sldId id="321" r:id="rId5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3330103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284152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3740669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3751064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342042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1376812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1560586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3407609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848731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1446910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3811316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14.02.2024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xmlns="" val="30637710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my.clevelandclinic.org/health/articles/12254-musculoskeletal-system-normal-structure--function" TargetMode="External"/><Relationship Id="rId2" Type="http://schemas.openxmlformats.org/officeDocument/2006/relationships/hyperlink" Target="https://my.clevelandclinic.org/health/body/21887-muscle" TargetMode="External"/><Relationship Id="rId1" Type="http://schemas.openxmlformats.org/officeDocument/2006/relationships/slideLayout" Target="../slideLayouts/slideLayout7.xml"/><Relationship Id="rId4" Type="http://schemas.openxmlformats.org/officeDocument/2006/relationships/hyperlink" Target="https://my.clevelandclinic.org/health/articles/9464-body-mass-index-bmi"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hyperlink" Target="https://www.slideshare.net/DohaRasheedy/sarcopenia-218865054"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s://health.clevelandclinic.org/worried-about-falling-try-these-exercises-to-improve-your-balance/" TargetMode="External"/><Relationship Id="rId2" Type="http://schemas.openxmlformats.org/officeDocument/2006/relationships/hyperlink" Target="https://health.clevelandclinic.org/what-are-the-best-sources-of-protein/" TargetMode="External"/><Relationship Id="rId1" Type="http://schemas.openxmlformats.org/officeDocument/2006/relationships/slideLayout" Target="../slideLayouts/slideLayout7.xml"/><Relationship Id="rId4" Type="http://schemas.openxmlformats.org/officeDocument/2006/relationships/hyperlink" Target="https://my.clevelandclinic.org/health/articles/16507-the-importance-of-having-a-primary-care-docto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flipH="1">
            <a:off x="395536" y="1628800"/>
            <a:ext cx="8424936" cy="1692771"/>
          </a:xfrm>
          <a:prstGeom prst="rect">
            <a:avLst/>
          </a:prstGeom>
        </p:spPr>
        <p:txBody>
          <a:bodyPr wrap="square">
            <a:spAutoFit/>
          </a:bodyPr>
          <a:lstStyle/>
          <a:p>
            <a:r>
              <a:rPr lang="en-US" sz="2000" b="1" dirty="0" smtClean="0"/>
              <a:t> </a:t>
            </a:r>
            <a:endParaRPr lang="ru-RU" sz="2000" dirty="0" smtClean="0"/>
          </a:p>
          <a:p>
            <a:pPr algn="ctr"/>
            <a:r>
              <a:rPr lang="uk-UA" sz="2800" dirty="0" err="1" smtClean="0">
                <a:solidFill>
                  <a:srgbClr val="FF0000"/>
                </a:solidFill>
              </a:rPr>
              <a:t>Sarcopenia</a:t>
            </a:r>
            <a:r>
              <a:rPr lang="uk-UA" sz="2800" dirty="0" smtClean="0">
                <a:solidFill>
                  <a:srgbClr val="FF0000"/>
                </a:solidFill>
              </a:rPr>
              <a:t>: </a:t>
            </a:r>
            <a:r>
              <a:rPr lang="uk-UA" sz="2800" dirty="0" err="1" smtClean="0">
                <a:solidFill>
                  <a:srgbClr val="FF0000"/>
                </a:solidFill>
              </a:rPr>
              <a:t>epidemiology</a:t>
            </a:r>
            <a:r>
              <a:rPr lang="uk-UA" sz="2800" dirty="0" smtClean="0">
                <a:solidFill>
                  <a:srgbClr val="FF0000"/>
                </a:solidFill>
              </a:rPr>
              <a:t>, </a:t>
            </a:r>
            <a:r>
              <a:rPr lang="uk-UA" sz="2800" dirty="0" err="1" smtClean="0">
                <a:solidFill>
                  <a:srgbClr val="FF0000"/>
                </a:solidFill>
              </a:rPr>
              <a:t>mechanisms</a:t>
            </a:r>
            <a:r>
              <a:rPr lang="uk-UA" sz="2800" dirty="0" smtClean="0">
                <a:solidFill>
                  <a:srgbClr val="FF0000"/>
                </a:solidFill>
              </a:rPr>
              <a:t> </a:t>
            </a:r>
            <a:r>
              <a:rPr lang="uk-UA" sz="2800" dirty="0" err="1" smtClean="0">
                <a:solidFill>
                  <a:srgbClr val="FF0000"/>
                </a:solidFill>
              </a:rPr>
              <a:t>of</a:t>
            </a:r>
            <a:r>
              <a:rPr lang="uk-UA" sz="2800" dirty="0" smtClean="0">
                <a:solidFill>
                  <a:srgbClr val="FF0000"/>
                </a:solidFill>
              </a:rPr>
              <a:t> </a:t>
            </a:r>
            <a:r>
              <a:rPr lang="uk-UA" sz="2800" dirty="0" err="1" smtClean="0">
                <a:solidFill>
                  <a:srgbClr val="FF0000"/>
                </a:solidFill>
              </a:rPr>
              <a:t>development</a:t>
            </a:r>
            <a:r>
              <a:rPr lang="uk-UA" sz="2800" dirty="0" smtClean="0">
                <a:solidFill>
                  <a:srgbClr val="FF0000"/>
                </a:solidFill>
              </a:rPr>
              <a:t>.</a:t>
            </a:r>
            <a:endParaRPr lang="ru-RU" sz="2800" dirty="0" smtClean="0">
              <a:solidFill>
                <a:srgbClr val="FF0000"/>
              </a:solidFill>
            </a:endParaRPr>
          </a:p>
          <a:p>
            <a:pPr algn="ctr"/>
            <a:r>
              <a:rPr lang="uk-UA" sz="2800" dirty="0" err="1" smtClean="0">
                <a:solidFill>
                  <a:srgbClr val="FF0000"/>
                </a:solidFill>
              </a:rPr>
              <a:t>Features</a:t>
            </a:r>
            <a:r>
              <a:rPr lang="uk-UA" sz="2800" dirty="0" smtClean="0">
                <a:solidFill>
                  <a:srgbClr val="FF0000"/>
                </a:solidFill>
              </a:rPr>
              <a:t> </a:t>
            </a:r>
            <a:r>
              <a:rPr lang="uk-UA" sz="2800" dirty="0" err="1" smtClean="0">
                <a:solidFill>
                  <a:srgbClr val="FF0000"/>
                </a:solidFill>
              </a:rPr>
              <a:t>of</a:t>
            </a:r>
            <a:r>
              <a:rPr lang="uk-UA" sz="2800" dirty="0" smtClean="0">
                <a:solidFill>
                  <a:srgbClr val="FF0000"/>
                </a:solidFill>
              </a:rPr>
              <a:t> </a:t>
            </a:r>
            <a:r>
              <a:rPr lang="uk-UA" sz="2800" dirty="0" err="1" smtClean="0">
                <a:solidFill>
                  <a:srgbClr val="FF0000"/>
                </a:solidFill>
              </a:rPr>
              <a:t>the</a:t>
            </a:r>
            <a:r>
              <a:rPr lang="uk-UA" sz="2800" dirty="0" smtClean="0">
                <a:solidFill>
                  <a:srgbClr val="FF0000"/>
                </a:solidFill>
              </a:rPr>
              <a:t> </a:t>
            </a:r>
            <a:r>
              <a:rPr lang="uk-UA" sz="2800" dirty="0" err="1" smtClean="0">
                <a:solidFill>
                  <a:srgbClr val="FF0000"/>
                </a:solidFill>
              </a:rPr>
              <a:t>clinical</a:t>
            </a:r>
            <a:r>
              <a:rPr lang="uk-UA" sz="2800" dirty="0" smtClean="0">
                <a:solidFill>
                  <a:srgbClr val="FF0000"/>
                </a:solidFill>
              </a:rPr>
              <a:t> </a:t>
            </a:r>
            <a:r>
              <a:rPr lang="uk-UA" sz="2800" dirty="0" err="1" smtClean="0">
                <a:solidFill>
                  <a:srgbClr val="FF0000"/>
                </a:solidFill>
              </a:rPr>
              <a:t>course</a:t>
            </a:r>
            <a:r>
              <a:rPr lang="uk-UA" sz="2800" dirty="0" smtClean="0">
                <a:solidFill>
                  <a:srgbClr val="FF0000"/>
                </a:solidFill>
              </a:rPr>
              <a:t>, </a:t>
            </a:r>
            <a:r>
              <a:rPr lang="uk-UA" sz="2800" dirty="0" err="1" smtClean="0">
                <a:solidFill>
                  <a:srgbClr val="FF0000"/>
                </a:solidFill>
              </a:rPr>
              <a:t>treatment</a:t>
            </a:r>
            <a:r>
              <a:rPr lang="uk-UA" sz="2800" dirty="0" smtClean="0">
                <a:solidFill>
                  <a:srgbClr val="FF0000"/>
                </a:solidFill>
              </a:rPr>
              <a:t> </a:t>
            </a:r>
            <a:r>
              <a:rPr lang="uk-UA" sz="2800" dirty="0" err="1" smtClean="0">
                <a:solidFill>
                  <a:srgbClr val="FF0000"/>
                </a:solidFill>
              </a:rPr>
              <a:t>and</a:t>
            </a:r>
            <a:r>
              <a:rPr lang="uk-UA" sz="2800" dirty="0" smtClean="0">
                <a:solidFill>
                  <a:srgbClr val="FF0000"/>
                </a:solidFill>
              </a:rPr>
              <a:t> </a:t>
            </a:r>
            <a:r>
              <a:rPr lang="uk-UA" sz="2800" dirty="0" err="1" smtClean="0">
                <a:solidFill>
                  <a:srgbClr val="FF0000"/>
                </a:solidFill>
              </a:rPr>
              <a:t>rehabilitation</a:t>
            </a:r>
            <a:r>
              <a:rPr lang="uk-UA" sz="2800" dirty="0" smtClean="0">
                <a:solidFill>
                  <a:srgbClr val="FF0000"/>
                </a:solidFill>
              </a:rPr>
              <a:t> </a:t>
            </a:r>
            <a:r>
              <a:rPr lang="uk-UA" sz="2800" dirty="0" err="1" smtClean="0">
                <a:solidFill>
                  <a:srgbClr val="FF0000"/>
                </a:solidFill>
              </a:rPr>
              <a:t>of</a:t>
            </a:r>
            <a:r>
              <a:rPr lang="uk-UA" sz="2800" dirty="0" smtClean="0">
                <a:solidFill>
                  <a:srgbClr val="FF0000"/>
                </a:solidFill>
              </a:rPr>
              <a:t> </a:t>
            </a:r>
            <a:r>
              <a:rPr lang="uk-UA" sz="2800" dirty="0" err="1" smtClean="0">
                <a:solidFill>
                  <a:srgbClr val="FF0000"/>
                </a:solidFill>
              </a:rPr>
              <a:t>patients</a:t>
            </a:r>
            <a:r>
              <a:rPr lang="uk-UA" sz="2800" dirty="0" smtClean="0">
                <a:solidFill>
                  <a:srgbClr val="FF0000"/>
                </a:solidFill>
              </a:rPr>
              <a:t> </a:t>
            </a:r>
            <a:r>
              <a:rPr lang="uk-UA" sz="2800" dirty="0" err="1" smtClean="0">
                <a:solidFill>
                  <a:srgbClr val="FF0000"/>
                </a:solidFill>
              </a:rPr>
              <a:t>with</a:t>
            </a:r>
            <a:r>
              <a:rPr lang="uk-UA" sz="2800" dirty="0" smtClean="0">
                <a:solidFill>
                  <a:srgbClr val="FF0000"/>
                </a:solidFill>
              </a:rPr>
              <a:t> </a:t>
            </a:r>
            <a:r>
              <a:rPr lang="uk-UA" sz="2800" dirty="0" err="1" smtClean="0">
                <a:solidFill>
                  <a:srgbClr val="FF0000"/>
                </a:solidFill>
              </a:rPr>
              <a:t>sarcopenia</a:t>
            </a:r>
            <a:r>
              <a:rPr lang="uk-UA" sz="2800" dirty="0" smtClean="0">
                <a:solidFill>
                  <a:srgbClr val="FF0000"/>
                </a:solidFill>
              </a:rPr>
              <a:t>.</a:t>
            </a:r>
            <a:endParaRPr lang="ru-RU" sz="2800" dirty="0">
              <a:solidFill>
                <a:srgbClr val="FF0000"/>
              </a:solidFill>
            </a:endParaRPr>
          </a:p>
        </p:txBody>
      </p:sp>
      <p:sp>
        <p:nvSpPr>
          <p:cNvPr id="3" name="Прямоугольник 2"/>
          <p:cNvSpPr/>
          <p:nvPr/>
        </p:nvSpPr>
        <p:spPr>
          <a:xfrm>
            <a:off x="1043608" y="476672"/>
            <a:ext cx="5976664" cy="1015663"/>
          </a:xfrm>
          <a:prstGeom prst="rect">
            <a:avLst/>
          </a:prstGeom>
        </p:spPr>
        <p:txBody>
          <a:bodyPr wrap="square">
            <a:spAutoFit/>
          </a:bodyPr>
          <a:lstStyle/>
          <a:p>
            <a:pPr lvl="0" algn="ctr"/>
            <a:r>
              <a:rPr lang="uk-UA" sz="2000" b="1" dirty="0" err="1" smtClean="0">
                <a:solidFill>
                  <a:prstClr val="black"/>
                </a:solidFill>
              </a:rPr>
              <a:t>Odesa</a:t>
            </a:r>
            <a:r>
              <a:rPr lang="uk-UA" sz="2000" b="1" dirty="0" smtClean="0">
                <a:solidFill>
                  <a:prstClr val="black"/>
                </a:solidFill>
              </a:rPr>
              <a:t> </a:t>
            </a:r>
            <a:r>
              <a:rPr lang="uk-UA" sz="2000" b="1" dirty="0" err="1" smtClean="0">
                <a:solidFill>
                  <a:prstClr val="black"/>
                </a:solidFill>
              </a:rPr>
              <a:t>Netional</a:t>
            </a:r>
            <a:r>
              <a:rPr lang="uk-UA" sz="2000" b="1" dirty="0" smtClean="0">
                <a:solidFill>
                  <a:prstClr val="black"/>
                </a:solidFill>
              </a:rPr>
              <a:t> </a:t>
            </a:r>
            <a:r>
              <a:rPr lang="uk-UA" sz="2000" b="1" dirty="0" err="1" smtClean="0">
                <a:solidFill>
                  <a:prstClr val="black"/>
                </a:solidFill>
              </a:rPr>
              <a:t>Medical</a:t>
            </a:r>
            <a:r>
              <a:rPr lang="uk-UA" sz="2000" b="1" dirty="0" smtClean="0">
                <a:solidFill>
                  <a:prstClr val="black"/>
                </a:solidFill>
              </a:rPr>
              <a:t> </a:t>
            </a:r>
            <a:r>
              <a:rPr lang="uk-UA" sz="2000" b="1" dirty="0" err="1" smtClean="0">
                <a:solidFill>
                  <a:prstClr val="black"/>
                </a:solidFill>
              </a:rPr>
              <a:t>University</a:t>
            </a:r>
            <a:endParaRPr lang="ru-RU" sz="2000" dirty="0" smtClean="0">
              <a:solidFill>
                <a:prstClr val="black"/>
              </a:solidFill>
            </a:endParaRPr>
          </a:p>
          <a:p>
            <a:pPr lvl="0" algn="ctr"/>
            <a:r>
              <a:rPr lang="uk-UA" sz="2000" dirty="0" err="1" smtClean="0">
                <a:solidFill>
                  <a:prstClr val="black"/>
                </a:solidFill>
              </a:rPr>
              <a:t>Department</a:t>
            </a:r>
            <a:r>
              <a:rPr lang="uk-UA" sz="2000" b="1" dirty="0" smtClean="0">
                <a:solidFill>
                  <a:prstClr val="black"/>
                </a:solidFill>
              </a:rPr>
              <a:t> </a:t>
            </a:r>
            <a:r>
              <a:rPr lang="uk-UA" sz="2000" dirty="0" err="1" smtClean="0">
                <a:solidFill>
                  <a:prstClr val="black"/>
                </a:solidFill>
              </a:rPr>
              <a:t>of</a:t>
            </a:r>
            <a:r>
              <a:rPr lang="uk-UA" sz="2000" dirty="0" smtClean="0">
                <a:solidFill>
                  <a:prstClr val="black"/>
                </a:solidFill>
              </a:rPr>
              <a:t> </a:t>
            </a:r>
            <a:r>
              <a:rPr lang="uk-UA" sz="2000" dirty="0" err="1" smtClean="0">
                <a:solidFill>
                  <a:prstClr val="black"/>
                </a:solidFill>
              </a:rPr>
              <a:t>occupational</a:t>
            </a:r>
            <a:r>
              <a:rPr lang="uk-UA" sz="2000" dirty="0" smtClean="0">
                <a:solidFill>
                  <a:prstClr val="black"/>
                </a:solidFill>
              </a:rPr>
              <a:t> </a:t>
            </a:r>
            <a:r>
              <a:rPr lang="uk-UA" sz="2000" dirty="0" err="1" smtClean="0">
                <a:solidFill>
                  <a:prstClr val="black"/>
                </a:solidFill>
              </a:rPr>
              <a:t>pathology</a:t>
            </a:r>
            <a:r>
              <a:rPr lang="en-US" sz="2000" dirty="0" smtClean="0">
                <a:solidFill>
                  <a:prstClr val="black"/>
                </a:solidFill>
              </a:rPr>
              <a:t>,</a:t>
            </a:r>
            <a:r>
              <a:rPr lang="uk-UA" sz="2000" dirty="0" smtClean="0">
                <a:solidFill>
                  <a:prstClr val="black"/>
                </a:solidFill>
              </a:rPr>
              <a:t> </a:t>
            </a:r>
            <a:r>
              <a:rPr lang="uk-UA" sz="2000" dirty="0" err="1" smtClean="0">
                <a:solidFill>
                  <a:prstClr val="black"/>
                </a:solidFill>
              </a:rPr>
              <a:t>functional</a:t>
            </a:r>
            <a:r>
              <a:rPr lang="uk-UA" sz="2000" dirty="0" smtClean="0">
                <a:solidFill>
                  <a:prstClr val="black"/>
                </a:solidFill>
              </a:rPr>
              <a:t> </a:t>
            </a:r>
            <a:r>
              <a:rPr lang="uk-UA" sz="2000" dirty="0" err="1" smtClean="0">
                <a:solidFill>
                  <a:prstClr val="black"/>
                </a:solidFill>
              </a:rPr>
              <a:t>diagnostics</a:t>
            </a:r>
            <a:r>
              <a:rPr lang="uk-UA" sz="2000" dirty="0" smtClean="0">
                <a:solidFill>
                  <a:prstClr val="black"/>
                </a:solidFill>
              </a:rPr>
              <a:t> </a:t>
            </a:r>
            <a:r>
              <a:rPr lang="uk-UA" sz="2000" dirty="0" err="1" smtClean="0">
                <a:solidFill>
                  <a:prstClr val="black"/>
                </a:solidFill>
              </a:rPr>
              <a:t>and</a:t>
            </a:r>
            <a:r>
              <a:rPr lang="uk-UA" sz="2000" dirty="0" smtClean="0">
                <a:solidFill>
                  <a:prstClr val="black"/>
                </a:solidFill>
              </a:rPr>
              <a:t> </a:t>
            </a:r>
            <a:r>
              <a:rPr lang="en-US" sz="2000" dirty="0" err="1" smtClean="0">
                <a:solidFill>
                  <a:prstClr val="black"/>
                </a:solidFill>
              </a:rPr>
              <a:t>phthisiopulmonogy</a:t>
            </a:r>
            <a:endParaRPr lang="ru-RU" sz="2000" dirty="0" smtClean="0">
              <a:solidFill>
                <a:prstClr val="black"/>
              </a:solidFill>
            </a:endParaRPr>
          </a:p>
        </p:txBody>
      </p:sp>
      <p:pic>
        <p:nvPicPr>
          <p:cNvPr id="59394" name="Picture 2" descr="IJMS | Free Full-Text | Sarcopenia: Etiology, Nutritional Approaches, and  miRNAs"/>
          <p:cNvPicPr>
            <a:picLocks noChangeAspect="1" noChangeArrowheads="1"/>
          </p:cNvPicPr>
          <p:nvPr/>
        </p:nvPicPr>
        <p:blipFill>
          <a:blip r:embed="rId2" cstate="print"/>
          <a:srcRect/>
          <a:stretch>
            <a:fillRect/>
          </a:stretch>
        </p:blipFill>
        <p:spPr bwMode="auto">
          <a:xfrm>
            <a:off x="916843" y="3284984"/>
            <a:ext cx="7183549" cy="2736304"/>
          </a:xfrm>
          <a:prstGeom prst="rect">
            <a:avLst/>
          </a:prstGeom>
          <a:noFill/>
        </p:spPr>
      </p:pic>
      <p:sp>
        <p:nvSpPr>
          <p:cNvPr id="5" name="Прямоугольник 4"/>
          <p:cNvSpPr/>
          <p:nvPr/>
        </p:nvSpPr>
        <p:spPr>
          <a:xfrm>
            <a:off x="1619672" y="6093296"/>
            <a:ext cx="5760640" cy="369332"/>
          </a:xfrm>
          <a:prstGeom prst="rect">
            <a:avLst/>
          </a:prstGeom>
        </p:spPr>
        <p:txBody>
          <a:bodyPr wrap="square">
            <a:spAutoFit/>
          </a:bodyPr>
          <a:lstStyle/>
          <a:p>
            <a:r>
              <a:rPr lang="en-US" b="1" dirty="0" smtClean="0">
                <a:solidFill>
                  <a:schemeClr val="accent1"/>
                </a:solidFill>
              </a:rPr>
              <a:t>   PhD</a:t>
            </a:r>
            <a:r>
              <a:rPr lang="en-US" b="1" dirty="0" smtClean="0">
                <a:solidFill>
                  <a:schemeClr val="accent1"/>
                </a:solidFill>
              </a:rPr>
              <a:t>, Associate Professor </a:t>
            </a:r>
            <a:r>
              <a:rPr lang="en-US" b="1" dirty="0" err="1" smtClean="0">
                <a:solidFill>
                  <a:schemeClr val="accent1"/>
                </a:solidFill>
              </a:rPr>
              <a:t>Zahorodnaya</a:t>
            </a:r>
            <a:r>
              <a:rPr lang="en-US" b="1" dirty="0" smtClean="0">
                <a:solidFill>
                  <a:schemeClr val="accent1"/>
                </a:solidFill>
              </a:rPr>
              <a:t> L.I.</a:t>
            </a:r>
            <a:endParaRPr lang="uk-UA" b="1" dirty="0">
              <a:solidFill>
                <a:schemeClr val="accent1"/>
              </a:solidFill>
            </a:endParaRPr>
          </a:p>
        </p:txBody>
      </p:sp>
    </p:spTree>
    <p:extLst>
      <p:ext uri="{BB962C8B-B14F-4D97-AF65-F5344CB8AC3E}">
        <p14:creationId xmlns:p14="http://schemas.microsoft.com/office/powerpoint/2010/main" xmlns="" val="2172489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3693319"/>
          </a:xfrm>
          <a:prstGeom prst="rect">
            <a:avLst/>
          </a:prstGeom>
        </p:spPr>
        <p:txBody>
          <a:bodyPr wrap="square">
            <a:spAutoFit/>
          </a:bodyPr>
          <a:lstStyle/>
          <a:p>
            <a:r>
              <a:rPr lang="en-US" b="1" dirty="0">
                <a:hlinkClick r:id="rId2"/>
              </a:rPr>
              <a:t> Sarcopenia is</a:t>
            </a:r>
            <a:r>
              <a:rPr lang="en-US" b="1" dirty="0"/>
              <a:t> a syndrome characterized by progressive and generalized loss of skeletal muscle mass and strength and it is strictly correlated with physical disability, poor quality of life and death. </a:t>
            </a:r>
            <a:endParaRPr lang="ru-RU" b="1" dirty="0" smtClean="0"/>
          </a:p>
          <a:p>
            <a:endParaRPr lang="ru-RU" b="1" dirty="0"/>
          </a:p>
          <a:p>
            <a:r>
              <a:rPr lang="en-US" b="1" dirty="0" smtClean="0"/>
              <a:t>• </a:t>
            </a:r>
            <a:r>
              <a:rPr lang="en-US" b="1" dirty="0"/>
              <a:t>In 1989, Rosenberg proposed the term ‘sarcopenia’ (Greek ‘</a:t>
            </a:r>
            <a:r>
              <a:rPr lang="en-US" b="1" dirty="0" err="1"/>
              <a:t>sarx</a:t>
            </a:r>
            <a:r>
              <a:rPr lang="en-US" b="1" dirty="0"/>
              <a:t>’ or flesh + ‘</a:t>
            </a:r>
            <a:r>
              <a:rPr lang="en-US" b="1" dirty="0" err="1"/>
              <a:t>penia</a:t>
            </a:r>
            <a:r>
              <a:rPr lang="en-US" b="1" dirty="0"/>
              <a:t>’ or loss) </a:t>
            </a:r>
            <a:endParaRPr lang="ru-RU" b="1" dirty="0" smtClean="0"/>
          </a:p>
          <a:p>
            <a:endParaRPr lang="ru-RU" b="1" dirty="0"/>
          </a:p>
          <a:p>
            <a:r>
              <a:rPr lang="en-US" b="1" dirty="0" smtClean="0"/>
              <a:t>• </a:t>
            </a:r>
            <a:r>
              <a:rPr lang="en-US" b="1" dirty="0"/>
              <a:t>Although it is primarily a disease of the elderly, its development may be associated with conditions that are not exclusively seen in older persons. </a:t>
            </a:r>
            <a:endParaRPr lang="ru-RU" b="1" dirty="0" smtClean="0"/>
          </a:p>
          <a:p>
            <a:endParaRPr lang="ru-RU" b="1" dirty="0"/>
          </a:p>
          <a:p>
            <a:r>
              <a:rPr lang="en-US" b="1" dirty="0" smtClean="0"/>
              <a:t>• </a:t>
            </a:r>
            <a:r>
              <a:rPr lang="en-US" b="1" dirty="0"/>
              <a:t>Beyond the age of 50 years, loss of leg muscle mass (1–2% per year) and loss of strength (1.5–5% per year) have been reported. </a:t>
            </a:r>
            <a:endParaRPr lang="ru-RU" b="1" dirty="0" smtClean="0"/>
          </a:p>
          <a:p>
            <a:endParaRPr lang="ru-RU" b="1" dirty="0"/>
          </a:p>
          <a:p>
            <a:r>
              <a:rPr lang="en-US" b="1" dirty="0" smtClean="0"/>
              <a:t>• </a:t>
            </a:r>
            <a:r>
              <a:rPr lang="en-US" b="1" dirty="0"/>
              <a:t>The condition can be best understood as skeletal muscle failure or insufficiency</a:t>
            </a: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013" y="4149080"/>
            <a:ext cx="4270963" cy="26069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53570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832092"/>
          </a:xfrm>
          <a:prstGeom prst="rect">
            <a:avLst/>
          </a:prstGeom>
        </p:spPr>
        <p:txBody>
          <a:bodyPr wrap="square">
            <a:spAutoFit/>
          </a:bodyPr>
          <a:lstStyle/>
          <a:p>
            <a:r>
              <a:rPr lang="en-US" sz="2800" dirty="0" smtClean="0"/>
              <a:t>In 2016, the Centers for Disease Control and Prevention (CDC) declared </a:t>
            </a:r>
            <a:r>
              <a:rPr lang="en-US" sz="2800" dirty="0" err="1" smtClean="0"/>
              <a:t>sarcopenia</a:t>
            </a:r>
            <a:r>
              <a:rPr lang="en-US" sz="2800" dirty="0" smtClean="0"/>
              <a:t> a specific disease by creating an International Classification of Disease (ICD) 10 code for the condition. </a:t>
            </a:r>
            <a:endParaRPr lang="uk-UA" sz="2800" dirty="0" smtClean="0"/>
          </a:p>
          <a:p>
            <a:r>
              <a:rPr lang="en-US" sz="2800" dirty="0" smtClean="0"/>
              <a:t>This designation made </a:t>
            </a:r>
            <a:r>
              <a:rPr lang="en-US" sz="2800" dirty="0" err="1" smtClean="0"/>
              <a:t>sarcopenia</a:t>
            </a:r>
            <a:r>
              <a:rPr lang="en-US" sz="2800" dirty="0" smtClean="0"/>
              <a:t> a reportable disease by healthcare providers. Therefore, it increased the diagnosis and treatment of the disease. </a:t>
            </a:r>
            <a:endParaRPr lang="uk-UA" sz="2800" dirty="0" smtClean="0"/>
          </a:p>
          <a:p>
            <a:endParaRPr lang="uk-UA" sz="2800" dirty="0" smtClean="0"/>
          </a:p>
          <a:p>
            <a:r>
              <a:rPr lang="en-US" sz="2800" dirty="0" smtClean="0"/>
              <a:t>This label helps distinguish </a:t>
            </a:r>
            <a:r>
              <a:rPr lang="en-US" sz="2800" dirty="0" err="1" smtClean="0"/>
              <a:t>sarcopenia</a:t>
            </a:r>
            <a:r>
              <a:rPr lang="en-US" sz="2800" dirty="0" smtClean="0"/>
              <a:t> from similar diseases and allows researchers to begin collecting valuable data about the condition</a:t>
            </a:r>
            <a:endParaRPr lang="uk-U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555641"/>
          </a:xfrm>
          <a:prstGeom prst="rect">
            <a:avLst/>
          </a:prstGeom>
        </p:spPr>
        <p:txBody>
          <a:bodyPr wrap="square">
            <a:spAutoFit/>
          </a:bodyPr>
          <a:lstStyle/>
          <a:p>
            <a:r>
              <a:rPr lang="en-US" sz="2800" dirty="0" smtClean="0"/>
              <a:t>The medical definition of </a:t>
            </a:r>
            <a:r>
              <a:rPr lang="en-US" sz="2800" dirty="0" err="1" smtClean="0"/>
              <a:t>sarcopenia</a:t>
            </a:r>
            <a:r>
              <a:rPr lang="en-US" sz="2800" dirty="0" smtClean="0"/>
              <a:t> is the gradual loss of </a:t>
            </a:r>
            <a:r>
              <a:rPr lang="en-US" sz="2800" dirty="0" smtClean="0">
                <a:hlinkClick r:id="rId2"/>
              </a:rPr>
              <a:t>muscle</a:t>
            </a:r>
            <a:r>
              <a:rPr lang="en-US" sz="2800" dirty="0" smtClean="0"/>
              <a:t> mass, strength and function. The condition commonly affects the elderly population and is thought to occur due to aging. </a:t>
            </a:r>
            <a:r>
              <a:rPr lang="en-US" sz="2800" dirty="0" err="1" smtClean="0"/>
              <a:t>Sarcopenia</a:t>
            </a:r>
            <a:r>
              <a:rPr lang="en-US" sz="2800" dirty="0" smtClean="0"/>
              <a:t> can greatly impact your quality of life by reducing your ability to perform daily tasks. It can lead to the loss of your independence and the need for long-term care.</a:t>
            </a:r>
          </a:p>
          <a:p>
            <a:r>
              <a:rPr lang="en-US" sz="2800" dirty="0" err="1" smtClean="0"/>
              <a:t>Sarcopenia</a:t>
            </a:r>
            <a:r>
              <a:rPr lang="en-US" sz="2800" dirty="0" smtClean="0"/>
              <a:t> affects your </a:t>
            </a:r>
            <a:r>
              <a:rPr lang="en-US" sz="2800" dirty="0" smtClean="0">
                <a:hlinkClick r:id="rId3"/>
              </a:rPr>
              <a:t>musculoskeletal system</a:t>
            </a:r>
            <a:r>
              <a:rPr lang="en-US" sz="2800" dirty="0" smtClean="0"/>
              <a:t> and is a major factor in increased frailty, falls and fractures. These conditions can lead to hospitalizations and surgeries, which increase the risk of complications including death.</a:t>
            </a:r>
          </a:p>
          <a:p>
            <a:r>
              <a:rPr lang="en-US" sz="2800" dirty="0" err="1" smtClean="0"/>
              <a:t>Sarcopenia</a:t>
            </a:r>
            <a:r>
              <a:rPr lang="en-US" sz="2800" dirty="0" smtClean="0"/>
              <a:t> can also affect people with a high </a:t>
            </a:r>
            <a:r>
              <a:rPr lang="en-US" sz="2800" dirty="0" smtClean="0">
                <a:hlinkClick r:id="rId4"/>
              </a:rPr>
              <a:t>body mass index</a:t>
            </a:r>
            <a:r>
              <a:rPr lang="en-US" sz="2800" dirty="0" smtClean="0"/>
              <a:t> (BMI), in a condition called </a:t>
            </a:r>
            <a:r>
              <a:rPr lang="en-US" sz="2800" dirty="0" err="1" smtClean="0"/>
              <a:t>sarcopenic</a:t>
            </a:r>
            <a:r>
              <a:rPr lang="en-US" sz="2800" dirty="0" smtClean="0"/>
              <a:t> obesity. People with obesity and </a:t>
            </a:r>
            <a:r>
              <a:rPr lang="en-US" sz="2800" dirty="0" err="1" smtClean="0"/>
              <a:t>sarcopenia</a:t>
            </a:r>
            <a:r>
              <a:rPr lang="en-US" sz="2800" dirty="0" smtClean="0"/>
              <a:t> have a greater risk for complications than with obesity or </a:t>
            </a:r>
            <a:r>
              <a:rPr lang="en-US" sz="2800" dirty="0" err="1" smtClean="0"/>
              <a:t>sarcopenia</a:t>
            </a:r>
            <a:r>
              <a:rPr lang="en-US" sz="2800" dirty="0" smtClean="0"/>
              <a:t> alone.</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355312"/>
          </a:xfrm>
          <a:prstGeom prst="rect">
            <a:avLst/>
          </a:prstGeom>
        </p:spPr>
        <p:txBody>
          <a:bodyPr wrap="square">
            <a:spAutoFit/>
          </a:bodyPr>
          <a:lstStyle/>
          <a:p>
            <a:r>
              <a:rPr lang="en-US" b="1" dirty="0"/>
              <a:t>Group on Sarcopenia in Older People (EWGSOP) </a:t>
            </a:r>
            <a:endParaRPr lang="ru-RU" b="1" dirty="0" smtClean="0"/>
          </a:p>
          <a:p>
            <a:endParaRPr lang="ru-RU" b="1" dirty="0"/>
          </a:p>
          <a:p>
            <a:r>
              <a:rPr lang="en-US" b="1" dirty="0" smtClean="0"/>
              <a:t>• </a:t>
            </a:r>
            <a:r>
              <a:rPr lang="en-US" b="1" dirty="0"/>
              <a:t>The presence of low skeletal muscle mass and either low muscle strength (e.g., handgrip) or low muscle performance (e.g., walking speed or muscle power); when all three conditions are present, severe sarcopenia may be diagnosed. (2010). </a:t>
            </a:r>
            <a:endParaRPr lang="ru-RU" b="1" dirty="0" smtClean="0"/>
          </a:p>
          <a:p>
            <a:endParaRPr lang="ru-RU" b="1" dirty="0"/>
          </a:p>
          <a:p>
            <a:r>
              <a:rPr lang="en-US" b="1" dirty="0" smtClean="0"/>
              <a:t>• </a:t>
            </a:r>
            <a:r>
              <a:rPr lang="en-US" b="1" dirty="0"/>
              <a:t>The ‘</a:t>
            </a:r>
            <a:r>
              <a:rPr lang="en-US" b="1" dirty="0" err="1"/>
              <a:t>presarcopenia</a:t>
            </a:r>
            <a:r>
              <a:rPr lang="en-US" b="1" dirty="0"/>
              <a:t>’ stage is characterized by low muscle mass without impact on muscle strength or physical performance (2010). </a:t>
            </a:r>
            <a:endParaRPr lang="ru-RU" b="1" dirty="0" smtClean="0"/>
          </a:p>
          <a:p>
            <a:endParaRPr lang="ru-RU" b="1" dirty="0"/>
          </a:p>
          <a:p>
            <a:r>
              <a:rPr lang="en-US" b="1" dirty="0" smtClean="0"/>
              <a:t>• </a:t>
            </a:r>
            <a:r>
              <a:rPr lang="en-US" b="1" dirty="0"/>
              <a:t>In the revised guidelines, muscle strength comes to the forefront, as it is recognized that strength is better than mass in predicting adverse outcomes: 2018 operational definition of sarcopenia </a:t>
            </a:r>
            <a:endParaRPr lang="ru-RU" b="1" dirty="0" smtClean="0"/>
          </a:p>
          <a:p>
            <a:r>
              <a:rPr lang="en-US" b="1" dirty="0" smtClean="0"/>
              <a:t>• </a:t>
            </a:r>
            <a:r>
              <a:rPr lang="en-US" b="1" dirty="0"/>
              <a:t>Low muscle strength (Criterion 1) </a:t>
            </a:r>
            <a:endParaRPr lang="ru-RU" b="1" dirty="0" smtClean="0"/>
          </a:p>
          <a:p>
            <a:r>
              <a:rPr lang="en-US" b="1" dirty="0" smtClean="0"/>
              <a:t>• </a:t>
            </a:r>
            <a:r>
              <a:rPr lang="en-US" b="1" dirty="0"/>
              <a:t>Low muscle quantity or quality (Criterion 2) </a:t>
            </a:r>
            <a:endParaRPr lang="ru-RU" b="1" dirty="0" smtClean="0"/>
          </a:p>
          <a:p>
            <a:r>
              <a:rPr lang="en-US" b="1" dirty="0" smtClean="0"/>
              <a:t>• </a:t>
            </a:r>
            <a:r>
              <a:rPr lang="en-US" b="1" dirty="0"/>
              <a:t>Low physical performance (Criterion 3) </a:t>
            </a:r>
            <a:endParaRPr lang="ru-RU" b="1" dirty="0" smtClean="0"/>
          </a:p>
          <a:p>
            <a:endParaRPr lang="ru-RU" b="1" dirty="0"/>
          </a:p>
          <a:p>
            <a:pPr marL="342900" indent="-342900">
              <a:buAutoNum type="arabicPeriod"/>
            </a:pPr>
            <a:r>
              <a:rPr lang="en-US" b="1" dirty="0" smtClean="0"/>
              <a:t>Probable </a:t>
            </a:r>
            <a:r>
              <a:rPr lang="en-US" b="1" dirty="0"/>
              <a:t>sarcopenia is identified by Criterion 1. 2. </a:t>
            </a:r>
            <a:endParaRPr lang="ru-RU" b="1" dirty="0" smtClean="0"/>
          </a:p>
          <a:p>
            <a:pPr marL="342900" indent="-342900">
              <a:buAutoNum type="arabicPeriod"/>
            </a:pPr>
            <a:r>
              <a:rPr lang="en-US" b="1" dirty="0" smtClean="0"/>
              <a:t>Diagnosis </a:t>
            </a:r>
            <a:r>
              <a:rPr lang="en-US" b="1" dirty="0"/>
              <a:t>is confirmed by additional documentation of Criterion 2. 3. </a:t>
            </a:r>
            <a:endParaRPr lang="ru-RU" b="1" dirty="0" smtClean="0"/>
          </a:p>
          <a:p>
            <a:pPr marL="342900" indent="-342900">
              <a:buAutoNum type="arabicPeriod"/>
            </a:pPr>
            <a:r>
              <a:rPr lang="en-US" b="1" dirty="0" smtClean="0"/>
              <a:t>If </a:t>
            </a:r>
            <a:r>
              <a:rPr lang="en-US" b="1" dirty="0"/>
              <a:t>Criteria 1, 2 and 3 are all met, sarcopenia is considered severe</a:t>
            </a:r>
          </a:p>
        </p:txBody>
      </p:sp>
    </p:spTree>
    <p:extLst>
      <p:ext uri="{BB962C8B-B14F-4D97-AF65-F5344CB8AC3E}">
        <p14:creationId xmlns:p14="http://schemas.microsoft.com/office/powerpoint/2010/main" xmlns="" val="3810483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046988"/>
          </a:xfrm>
          <a:prstGeom prst="rect">
            <a:avLst/>
          </a:prstGeom>
        </p:spPr>
        <p:txBody>
          <a:bodyPr wrap="square">
            <a:spAutoFit/>
          </a:bodyPr>
          <a:lstStyle/>
          <a:p>
            <a:r>
              <a:rPr lang="en-US" sz="3200" b="1" dirty="0">
                <a:solidFill>
                  <a:srgbClr val="FF0000"/>
                </a:solidFill>
              </a:rPr>
              <a:t>The European </a:t>
            </a:r>
            <a:r>
              <a:rPr lang="en-US" sz="3200" b="1" dirty="0" smtClean="0">
                <a:solidFill>
                  <a:srgbClr val="FF0000"/>
                </a:solidFill>
              </a:rPr>
              <a:t>Society</a:t>
            </a:r>
            <a:r>
              <a:rPr lang="ru-RU" sz="3200" b="1" dirty="0" smtClean="0">
                <a:solidFill>
                  <a:srgbClr val="FF0000"/>
                </a:solidFill>
              </a:rPr>
              <a:t> </a:t>
            </a:r>
            <a:r>
              <a:rPr lang="en-US" sz="3200" b="1" dirty="0" smtClean="0">
                <a:solidFill>
                  <a:srgbClr val="FF0000"/>
                </a:solidFill>
              </a:rPr>
              <a:t>Clinical </a:t>
            </a:r>
            <a:r>
              <a:rPr lang="en-US" sz="3200" b="1" dirty="0">
                <a:solidFill>
                  <a:srgbClr val="FF0000"/>
                </a:solidFill>
              </a:rPr>
              <a:t>Nutrition and Metabolism Special Interest Groups (ESPEN-SIG) </a:t>
            </a:r>
            <a:endParaRPr lang="uk-UA" sz="3200" b="1" dirty="0" smtClean="0">
              <a:solidFill>
                <a:srgbClr val="FF0000"/>
              </a:solidFill>
            </a:endParaRPr>
          </a:p>
          <a:p>
            <a:endParaRPr lang="ru-RU" sz="3200" b="1" dirty="0" smtClean="0"/>
          </a:p>
          <a:p>
            <a:r>
              <a:rPr lang="en-US" sz="3200" b="1" dirty="0" smtClean="0"/>
              <a:t>• </a:t>
            </a:r>
            <a:r>
              <a:rPr lang="en-US" sz="3200" b="1" dirty="0"/>
              <a:t>The presence of low skeletal muscle mass and low muscle strength (which they advised could be assessed by walking speed)</a:t>
            </a: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284984"/>
            <a:ext cx="9144000" cy="30689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0" y="6211669"/>
            <a:ext cx="9144000" cy="369332"/>
          </a:xfrm>
          <a:prstGeom prst="rect">
            <a:avLst/>
          </a:prstGeom>
        </p:spPr>
        <p:txBody>
          <a:bodyPr wrap="square">
            <a:spAutoFit/>
          </a:bodyPr>
          <a:lstStyle/>
          <a:p>
            <a:r>
              <a:rPr lang="en-US" dirty="0" smtClean="0"/>
              <a:t>Replacement of muscle tissue with fat during aging.</a:t>
            </a:r>
            <a:endParaRPr lang="ru-RU" dirty="0"/>
          </a:p>
        </p:txBody>
      </p:sp>
    </p:spTree>
    <p:extLst>
      <p:ext uri="{BB962C8B-B14F-4D97-AF65-F5344CB8AC3E}">
        <p14:creationId xmlns:p14="http://schemas.microsoft.com/office/powerpoint/2010/main" xmlns="" val="4143639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44000" cy="4524315"/>
          </a:xfrm>
          <a:prstGeom prst="rect">
            <a:avLst/>
          </a:prstGeom>
        </p:spPr>
        <p:txBody>
          <a:bodyPr wrap="square">
            <a:spAutoFit/>
          </a:bodyPr>
          <a:lstStyle/>
          <a:p>
            <a:r>
              <a:rPr lang="en-US" sz="3200" b="1" dirty="0">
                <a:solidFill>
                  <a:srgbClr val="FF0000"/>
                </a:solidFill>
              </a:rPr>
              <a:t>The International </a:t>
            </a:r>
            <a:r>
              <a:rPr lang="en-US" sz="3200" b="1" dirty="0" err="1">
                <a:solidFill>
                  <a:srgbClr val="FF0000"/>
                </a:solidFill>
              </a:rPr>
              <a:t>WorkingGroup</a:t>
            </a:r>
            <a:r>
              <a:rPr lang="en-US" sz="3200" b="1" dirty="0">
                <a:solidFill>
                  <a:srgbClr val="FF0000"/>
                </a:solidFill>
              </a:rPr>
              <a:t> on Sarcopenia (IWGS) </a:t>
            </a:r>
            <a:endParaRPr lang="ru-RU" sz="3200" b="1" dirty="0" smtClean="0">
              <a:solidFill>
                <a:srgbClr val="FF0000"/>
              </a:solidFill>
            </a:endParaRPr>
          </a:p>
          <a:p>
            <a:endParaRPr lang="ru-RU" sz="3200" b="1" dirty="0"/>
          </a:p>
          <a:p>
            <a:endParaRPr lang="ru-RU" sz="3200" b="1" dirty="0" smtClean="0"/>
          </a:p>
          <a:p>
            <a:r>
              <a:rPr lang="en-US" sz="3200" b="1" dirty="0" smtClean="0"/>
              <a:t>• </a:t>
            </a:r>
            <a:r>
              <a:rPr lang="en-US" sz="3200" b="1" dirty="0"/>
              <a:t>The presence of low skeletal muscle mass and low muscle function (which they advised could be assessed by walking speed) and “that [sarcopenia] is associated with muscle mass loss alone or in conjunction with increased fat mass”</a:t>
            </a:r>
          </a:p>
        </p:txBody>
      </p:sp>
    </p:spTree>
    <p:extLst>
      <p:ext uri="{BB962C8B-B14F-4D97-AF65-F5344CB8AC3E}">
        <p14:creationId xmlns:p14="http://schemas.microsoft.com/office/powerpoint/2010/main" xmlns="" val="3373517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494085"/>
          </a:xfrm>
          <a:prstGeom prst="rect">
            <a:avLst/>
          </a:prstGeom>
        </p:spPr>
        <p:txBody>
          <a:bodyPr wrap="square">
            <a:spAutoFit/>
          </a:bodyPr>
          <a:lstStyle/>
          <a:p>
            <a:r>
              <a:rPr lang="en-US" sz="3200" b="1" dirty="0">
                <a:hlinkClick r:id="rId2"/>
              </a:rPr>
              <a:t>Epidemiology </a:t>
            </a:r>
            <a:endParaRPr lang="uk-UA" sz="3200" b="1" dirty="0" smtClean="0">
              <a:hlinkClick r:id="rId2"/>
            </a:endParaRPr>
          </a:p>
          <a:p>
            <a:r>
              <a:rPr lang="en-US" sz="3200" dirty="0" err="1" smtClean="0"/>
              <a:t>Sarcopenia</a:t>
            </a:r>
            <a:r>
              <a:rPr lang="en-US" sz="3200" dirty="0" smtClean="0"/>
              <a:t> most commonly affects people ages 60 and older. The rates increase with age. The disease affects both sexes equally. Studies on affected ethnicities are inconsistent. The rates of the condition increase in people with chronic disease.</a:t>
            </a:r>
          </a:p>
          <a:p>
            <a:endParaRPr lang="en-US" sz="3200" b="1" dirty="0" smtClean="0"/>
          </a:p>
          <a:p>
            <a:r>
              <a:rPr lang="en-US" sz="3200" dirty="0" smtClean="0"/>
              <a:t>Studies are inconsistent, and many people don’t receive a diagnosis or treatment for </a:t>
            </a:r>
            <a:r>
              <a:rPr lang="en-US" sz="3200" dirty="0" err="1" smtClean="0"/>
              <a:t>sarcopenia</a:t>
            </a:r>
            <a:r>
              <a:rPr lang="en-US" sz="3200" dirty="0" smtClean="0"/>
              <a:t>. But rates of the condition range from 5% to 13% in people ages 60 and older. The estimates increase to 11% to 50% in people ages 80 and older.</a:t>
            </a:r>
          </a:p>
          <a:p>
            <a:endParaRPr lang="en-US" sz="3200" b="1" dirty="0"/>
          </a:p>
        </p:txBody>
      </p:sp>
    </p:spTree>
    <p:extLst>
      <p:ext uri="{BB962C8B-B14F-4D97-AF65-F5344CB8AC3E}">
        <p14:creationId xmlns:p14="http://schemas.microsoft.com/office/powerpoint/2010/main" xmlns="" val="3806744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077766"/>
          </a:xfrm>
          <a:prstGeom prst="rect">
            <a:avLst/>
          </a:prstGeom>
        </p:spPr>
        <p:txBody>
          <a:bodyPr wrap="square">
            <a:spAutoFit/>
          </a:bodyPr>
          <a:lstStyle/>
          <a:p>
            <a:r>
              <a:rPr lang="en-US" sz="3200" b="1" dirty="0">
                <a:hlinkClick r:id="rId2"/>
              </a:rPr>
              <a:t>Case finding </a:t>
            </a:r>
            <a:endParaRPr lang="ru-RU" sz="3200" b="1" dirty="0" smtClean="0">
              <a:hlinkClick r:id="rId2"/>
            </a:endParaRPr>
          </a:p>
          <a:p>
            <a:endParaRPr lang="ru-RU" b="1" dirty="0">
              <a:hlinkClick r:id="rId2"/>
            </a:endParaRPr>
          </a:p>
          <a:p>
            <a:endParaRPr lang="ru-RU" b="1" dirty="0" smtClean="0">
              <a:hlinkClick r:id="rId2"/>
            </a:endParaRPr>
          </a:p>
          <a:p>
            <a:r>
              <a:rPr lang="en-US" b="1" dirty="0" smtClean="0">
                <a:hlinkClick r:id="rId2"/>
              </a:rPr>
              <a:t>Clinical </a:t>
            </a:r>
            <a:r>
              <a:rPr lang="en-US" b="1" dirty="0">
                <a:hlinkClick r:id="rId2"/>
              </a:rPr>
              <a:t>practice</a:t>
            </a:r>
            <a:r>
              <a:rPr lang="en-US" b="1" dirty="0"/>
              <a:t> </a:t>
            </a:r>
            <a:r>
              <a:rPr lang="ru-RU" b="1" u="sng" dirty="0" smtClean="0"/>
              <a:t>                                                                                                </a:t>
            </a:r>
            <a:r>
              <a:rPr lang="en-US" b="1" u="sng" dirty="0" smtClean="0">
                <a:solidFill>
                  <a:srgbClr val="0070C0"/>
                </a:solidFill>
              </a:rPr>
              <a:t>Research </a:t>
            </a:r>
            <a:r>
              <a:rPr lang="en-US" b="1" u="sng" dirty="0">
                <a:solidFill>
                  <a:srgbClr val="0070C0"/>
                </a:solidFill>
              </a:rPr>
              <a:t>studies </a:t>
            </a:r>
            <a:endParaRPr lang="ru-RU" b="1" u="sng" dirty="0" smtClean="0">
              <a:solidFill>
                <a:srgbClr val="0070C0"/>
              </a:solidFill>
            </a:endParaRPr>
          </a:p>
          <a:p>
            <a:endParaRPr lang="ru-RU" b="1" dirty="0"/>
          </a:p>
          <a:p>
            <a:endParaRPr lang="ru-RU" b="1" dirty="0" smtClean="0"/>
          </a:p>
          <a:p>
            <a:endParaRPr lang="ru-RU" b="1" dirty="0" smtClean="0"/>
          </a:p>
          <a:p>
            <a:endParaRPr lang="ru-RU" b="1" dirty="0"/>
          </a:p>
          <a:p>
            <a:endParaRPr lang="ru-RU" b="1" dirty="0"/>
          </a:p>
          <a:p>
            <a:r>
              <a:rPr lang="en-US" b="1" dirty="0" smtClean="0"/>
              <a:t>SARC-F </a:t>
            </a:r>
            <a:r>
              <a:rPr lang="en-US" b="1" dirty="0"/>
              <a:t>questionnaire Ishii screening tool </a:t>
            </a:r>
            <a:r>
              <a:rPr lang="ru-RU" b="1" dirty="0" smtClean="0"/>
              <a:t>                                                 </a:t>
            </a:r>
            <a:r>
              <a:rPr lang="en-US" b="1" dirty="0" smtClean="0"/>
              <a:t>SARC-F </a:t>
            </a:r>
            <a:r>
              <a:rPr lang="en-US" b="1" dirty="0"/>
              <a:t>questionnaire</a:t>
            </a:r>
          </a:p>
        </p:txBody>
      </p:sp>
      <p:sp>
        <p:nvSpPr>
          <p:cNvPr id="3" name="Стрелка вниз 2"/>
          <p:cNvSpPr/>
          <p:nvPr/>
        </p:nvSpPr>
        <p:spPr>
          <a:xfrm>
            <a:off x="870913" y="161427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низ 3"/>
          <p:cNvSpPr/>
          <p:nvPr/>
        </p:nvSpPr>
        <p:spPr>
          <a:xfrm>
            <a:off x="7294472" y="1513273"/>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9153" name="Rectangle 1"/>
          <p:cNvSpPr>
            <a:spLocks noChangeArrowheads="1"/>
          </p:cNvSpPr>
          <p:nvPr/>
        </p:nvSpPr>
        <p:spPr bwMode="auto">
          <a:xfrm>
            <a:off x="0" y="4066626"/>
            <a:ext cx="6157519" cy="334077"/>
          </a:xfrm>
          <a:prstGeom prst="rect">
            <a:avLst/>
          </a:prstGeom>
          <a:solidFill>
            <a:srgbClr val="F8F9FA"/>
          </a:solidFill>
          <a:ln w="9525">
            <a:noFill/>
            <a:miter lim="800000"/>
            <a:headEnd/>
            <a:tailEnd/>
          </a:ln>
          <a:effectLst/>
        </p:spPr>
        <p:txBody>
          <a:bodyPr vert="horz" wrap="none" lIns="0" tIns="-17457" rIns="0" bIns="-17457" numCol="1" anchor="ctr" anchorCtr="0" compatLnSpc="1">
            <a:prstTxWarp prst="textNoShape">
              <a:avLst/>
            </a:prstTxWarp>
            <a:spAutoFit/>
          </a:bodyPr>
          <a:lstStyle/>
          <a:p>
            <a:pPr lvl="0" fontAlgn="base">
              <a:spcBef>
                <a:spcPct val="0"/>
              </a:spcBef>
              <a:spcAft>
                <a:spcPct val="0"/>
              </a:spcAft>
            </a:pPr>
            <a:r>
              <a:rPr kumimoji="0" lang="uk-UA" sz="2100" b="0" i="0" u="none" strike="noStrike" cap="none" normalizeH="0" baseline="0" dirty="0" err="1" smtClean="0">
                <a:ln>
                  <a:noFill/>
                </a:ln>
                <a:solidFill>
                  <a:srgbClr val="202124"/>
                </a:solidFill>
                <a:effectLst/>
                <a:latin typeface="inherit"/>
                <a:cs typeface="Arial" pitchFamily="34" charset="0"/>
              </a:rPr>
              <a:t>The</a:t>
            </a:r>
            <a:r>
              <a:rPr kumimoji="0" lang="uk-UA" sz="2100" b="0" i="0" u="none" strike="noStrike" cap="none" normalizeH="0" baseline="0" dirty="0" smtClean="0">
                <a:ln>
                  <a:noFill/>
                </a:ln>
                <a:solidFill>
                  <a:srgbClr val="202124"/>
                </a:solidFill>
                <a:effectLst/>
                <a:latin typeface="inherit"/>
                <a:cs typeface="Arial" pitchFamily="34" charset="0"/>
              </a:rPr>
              <a:t> </a:t>
            </a:r>
            <a:r>
              <a:rPr kumimoji="0" lang="uk-UA" sz="2100" b="0" i="0" u="none" strike="noStrike" cap="none" normalizeH="0" baseline="0" dirty="0" err="1" smtClean="0">
                <a:ln>
                  <a:noFill/>
                </a:ln>
                <a:solidFill>
                  <a:srgbClr val="202124"/>
                </a:solidFill>
                <a:effectLst/>
                <a:latin typeface="inherit"/>
                <a:cs typeface="Arial" pitchFamily="34" charset="0"/>
              </a:rPr>
              <a:t>patient</a:t>
            </a:r>
            <a:r>
              <a:rPr kumimoji="0" lang="uk-UA" sz="2100" b="0" i="0" u="none" strike="noStrike" cap="none" normalizeH="0" baseline="0" dirty="0" smtClean="0">
                <a:ln>
                  <a:noFill/>
                </a:ln>
                <a:solidFill>
                  <a:srgbClr val="202124"/>
                </a:solidFill>
                <a:effectLst/>
                <a:latin typeface="inherit"/>
                <a:cs typeface="Arial" pitchFamily="34" charset="0"/>
              </a:rPr>
              <a:t> </a:t>
            </a:r>
            <a:r>
              <a:rPr kumimoji="0" lang="uk-UA" sz="2100" b="0" i="0" u="none" strike="noStrike" cap="none" normalizeH="0" baseline="0" dirty="0" err="1" smtClean="0">
                <a:ln>
                  <a:noFill/>
                </a:ln>
                <a:solidFill>
                  <a:srgbClr val="202124"/>
                </a:solidFill>
                <a:effectLst/>
                <a:latin typeface="inherit"/>
                <a:cs typeface="Arial" pitchFamily="34" charset="0"/>
              </a:rPr>
              <a:t>must</a:t>
            </a:r>
            <a:r>
              <a:rPr kumimoji="0" lang="uk-UA" sz="2100" b="0" i="0" u="none" strike="noStrike" cap="none" normalizeH="0" baseline="0" dirty="0" smtClean="0">
                <a:ln>
                  <a:noFill/>
                </a:ln>
                <a:solidFill>
                  <a:srgbClr val="202124"/>
                </a:solidFill>
                <a:effectLst/>
                <a:latin typeface="inherit"/>
                <a:cs typeface="Arial" pitchFamily="34" charset="0"/>
              </a:rPr>
              <a:t> </a:t>
            </a:r>
            <a:r>
              <a:rPr kumimoji="0" lang="uk-UA" sz="2100" b="0" i="0" u="none" strike="noStrike" cap="none" normalizeH="0" baseline="0" dirty="0" err="1" smtClean="0">
                <a:ln>
                  <a:noFill/>
                </a:ln>
                <a:solidFill>
                  <a:srgbClr val="202124"/>
                </a:solidFill>
                <a:effectLst/>
                <a:latin typeface="inherit"/>
                <a:cs typeface="Arial" pitchFamily="34" charset="0"/>
              </a:rPr>
              <a:t>complete</a:t>
            </a:r>
            <a:r>
              <a:rPr kumimoji="0" lang="uk-UA" sz="2100" b="0" i="0" u="none" strike="noStrike" cap="none" normalizeH="0" baseline="0" dirty="0" smtClean="0">
                <a:ln>
                  <a:noFill/>
                </a:ln>
                <a:solidFill>
                  <a:srgbClr val="202124"/>
                </a:solidFill>
                <a:effectLst/>
                <a:latin typeface="inherit"/>
                <a:cs typeface="Arial" pitchFamily="34" charset="0"/>
              </a:rPr>
              <a:t> a </a:t>
            </a:r>
            <a:r>
              <a:rPr kumimoji="0" lang="uk-UA" sz="2100" b="0" i="0" u="none" strike="noStrike" cap="none" normalizeH="0" baseline="0" dirty="0" err="1" smtClean="0">
                <a:ln>
                  <a:noFill/>
                </a:ln>
                <a:solidFill>
                  <a:srgbClr val="202124"/>
                </a:solidFill>
                <a:effectLst/>
                <a:latin typeface="inherit"/>
                <a:cs typeface="Arial" pitchFamily="34" charset="0"/>
              </a:rPr>
              <a:t>questionnaire</a:t>
            </a:r>
            <a:r>
              <a:rPr kumimoji="0" lang="uk-UA" sz="2100" b="0" i="0" u="none" strike="noStrike" cap="none" normalizeH="0" baseline="0" dirty="0" smtClean="0">
                <a:ln>
                  <a:noFill/>
                </a:ln>
                <a:solidFill>
                  <a:srgbClr val="202124"/>
                </a:solidFill>
                <a:effectLst/>
                <a:latin typeface="inherit"/>
                <a:cs typeface="Arial" pitchFamily="34" charset="0"/>
              </a:rPr>
              <a:t> </a:t>
            </a:r>
            <a:r>
              <a:rPr lang="en-US" sz="2400" b="1" dirty="0" smtClean="0"/>
              <a:t>SARC-F</a:t>
            </a:r>
            <a:r>
              <a:rPr kumimoji="0" lang="uk-UA" sz="2100" b="0" i="0" u="none" strike="noStrike" cap="none" normalizeH="0" baseline="0" dirty="0" smtClean="0">
                <a:ln>
                  <a:noFill/>
                </a:ln>
                <a:solidFill>
                  <a:srgbClr val="202124"/>
                </a:solidFill>
                <a:effectLst/>
                <a:latin typeface="inherit"/>
                <a:cs typeface="Arial" pitchFamily="34" charset="0"/>
              </a:rPr>
              <a:t>.</a:t>
            </a:r>
            <a:r>
              <a:rPr kumimoji="0" lang="uk-UA" sz="800" b="0" i="0" u="none" strike="noStrike" cap="none" normalizeH="0" baseline="0" dirty="0" smtClean="0">
                <a:ln>
                  <a:noFill/>
                </a:ln>
                <a:solidFill>
                  <a:schemeClr val="tx1"/>
                </a:solidFill>
                <a:effectLst/>
                <a:latin typeface="Arial" pitchFamily="34" charset="0"/>
                <a:cs typeface="Arial" pitchFamily="34" charset="0"/>
              </a:rPr>
              <a:t> </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694669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216539"/>
          </a:xfrm>
          <a:prstGeom prst="rect">
            <a:avLst/>
          </a:prstGeom>
        </p:spPr>
        <p:txBody>
          <a:bodyPr wrap="square">
            <a:spAutoFit/>
          </a:bodyPr>
          <a:lstStyle/>
          <a:p>
            <a:r>
              <a:rPr lang="en-US" sz="2800" b="1" dirty="0">
                <a:solidFill>
                  <a:srgbClr val="FF0000"/>
                </a:solidFill>
              </a:rPr>
              <a:t>SARC F questionnaire </a:t>
            </a:r>
            <a:endParaRPr lang="ru-RU" sz="2800" b="1" dirty="0" smtClean="0">
              <a:solidFill>
                <a:srgbClr val="FF0000"/>
              </a:solidFill>
            </a:endParaRPr>
          </a:p>
          <a:p>
            <a:endParaRPr lang="ru-RU" b="1" dirty="0"/>
          </a:p>
          <a:p>
            <a:endParaRPr lang="ru-RU" b="1" dirty="0" smtClean="0"/>
          </a:p>
          <a:p>
            <a:r>
              <a:rPr lang="en-US" sz="2400" b="1" dirty="0" smtClean="0"/>
              <a:t>•</a:t>
            </a:r>
            <a:r>
              <a:rPr lang="ru-RU" sz="2400" b="1" dirty="0"/>
              <a:t> </a:t>
            </a:r>
            <a:r>
              <a:rPr lang="en-US" sz="2400" b="1" dirty="0" smtClean="0"/>
              <a:t>Five-domain </a:t>
            </a:r>
            <a:r>
              <a:rPr lang="en-US" sz="2400" b="1" dirty="0"/>
              <a:t>symptom-based questionnaire: </a:t>
            </a:r>
            <a:endParaRPr lang="ru-RU" sz="2400" b="1" dirty="0" smtClean="0"/>
          </a:p>
          <a:p>
            <a:r>
              <a:rPr lang="en-US" b="1" dirty="0" smtClean="0"/>
              <a:t>S</a:t>
            </a:r>
            <a:r>
              <a:rPr lang="en-US" dirty="0" smtClean="0"/>
              <a:t> — Strength.</a:t>
            </a:r>
          </a:p>
          <a:p>
            <a:r>
              <a:rPr lang="en-US" b="1" dirty="0" smtClean="0"/>
              <a:t>A</a:t>
            </a:r>
            <a:r>
              <a:rPr lang="en-US" dirty="0" smtClean="0"/>
              <a:t> — Assistance with walking.</a:t>
            </a:r>
          </a:p>
          <a:p>
            <a:r>
              <a:rPr lang="en-US" b="1" dirty="0" smtClean="0"/>
              <a:t>R</a:t>
            </a:r>
            <a:r>
              <a:rPr lang="en-US" dirty="0" smtClean="0"/>
              <a:t> — Rising from a chair.</a:t>
            </a:r>
          </a:p>
          <a:p>
            <a:r>
              <a:rPr lang="en-US" b="1" dirty="0" smtClean="0"/>
              <a:t>C</a:t>
            </a:r>
            <a:r>
              <a:rPr lang="en-US" dirty="0" smtClean="0"/>
              <a:t> — Climbing stairs.</a:t>
            </a:r>
          </a:p>
          <a:p>
            <a:r>
              <a:rPr lang="en-US" b="1" dirty="0" smtClean="0"/>
              <a:t>F</a:t>
            </a:r>
            <a:r>
              <a:rPr lang="en-US" dirty="0" smtClean="0"/>
              <a:t> — Falls.</a:t>
            </a:r>
          </a:p>
          <a:p>
            <a:pPr marL="342900" indent="-342900">
              <a:buAutoNum type="arabicPeriod"/>
            </a:pPr>
            <a:endParaRPr lang="ru-RU" b="1" dirty="0"/>
          </a:p>
          <a:p>
            <a:r>
              <a:rPr lang="en-US" sz="2400" b="1" dirty="0" smtClean="0"/>
              <a:t>• </a:t>
            </a:r>
            <a:r>
              <a:rPr lang="en-US" sz="2400" b="1" dirty="0"/>
              <a:t>The total score is 10 points (with each component scoring 2) </a:t>
            </a:r>
            <a:endParaRPr lang="ru-RU" sz="2400" b="1" dirty="0" smtClean="0"/>
          </a:p>
          <a:p>
            <a:endParaRPr lang="ru-RU" sz="2400" b="1" dirty="0"/>
          </a:p>
          <a:p>
            <a:r>
              <a:rPr lang="en-US" sz="2400" b="1" dirty="0" smtClean="0"/>
              <a:t>• </a:t>
            </a:r>
            <a:r>
              <a:rPr lang="en-US" sz="2400" b="1" dirty="0"/>
              <a:t>A score of ≥4 points is predictive of sarcopenia</a:t>
            </a:r>
          </a:p>
        </p:txBody>
      </p:sp>
    </p:spTree>
    <p:extLst>
      <p:ext uri="{BB962C8B-B14F-4D97-AF65-F5344CB8AC3E}">
        <p14:creationId xmlns:p14="http://schemas.microsoft.com/office/powerpoint/2010/main" xmlns="" val="666317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SARC-F Screen for Sarcopenia | Download Tab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6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640" y="7937"/>
            <a:ext cx="9115360" cy="6445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34689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801314"/>
          </a:xfrm>
          <a:prstGeom prst="rect">
            <a:avLst/>
          </a:prstGeom>
        </p:spPr>
        <p:txBody>
          <a:bodyPr wrap="square">
            <a:spAutoFit/>
          </a:bodyPr>
          <a:lstStyle/>
          <a:p>
            <a:r>
              <a:rPr lang="en-US" sz="3600" b="1" dirty="0">
                <a:hlinkClick r:id="rId2"/>
              </a:rPr>
              <a:t>Ishii et </a:t>
            </a:r>
            <a:r>
              <a:rPr lang="en-US" sz="3600" b="1" dirty="0" smtClean="0">
                <a:hlinkClick r:id="rId2"/>
              </a:rPr>
              <a:t>al</a:t>
            </a:r>
            <a:r>
              <a:rPr lang="en-US" sz="3600" b="1" dirty="0"/>
              <a:t> score chart </a:t>
            </a:r>
            <a:endParaRPr lang="ru-RU" sz="3600" b="1" dirty="0" smtClean="0"/>
          </a:p>
          <a:p>
            <a:endParaRPr lang="ru-RU" b="1" dirty="0"/>
          </a:p>
          <a:p>
            <a:r>
              <a:rPr lang="en-US" b="1" dirty="0" smtClean="0"/>
              <a:t>• </a:t>
            </a:r>
            <a:r>
              <a:rPr lang="en-US" b="1" dirty="0"/>
              <a:t>Probability of sarcopenia estimated using a score chart composed of three variables: </a:t>
            </a:r>
            <a:r>
              <a:rPr lang="en-US" b="1" dirty="0">
                <a:solidFill>
                  <a:srgbClr val="FF0000"/>
                </a:solidFill>
              </a:rPr>
              <a:t>age, grip strength and calf circumference. </a:t>
            </a:r>
            <a:endParaRPr lang="ru-RU" b="1" dirty="0" smtClean="0">
              <a:solidFill>
                <a:srgbClr val="FF0000"/>
              </a:solidFill>
            </a:endParaRPr>
          </a:p>
          <a:p>
            <a:endParaRPr lang="ru-RU" b="1" dirty="0"/>
          </a:p>
          <a:p>
            <a:endParaRPr lang="ru-RU" b="1" dirty="0" smtClean="0"/>
          </a:p>
          <a:p>
            <a:r>
              <a:rPr lang="en-US" b="1" dirty="0" smtClean="0"/>
              <a:t>• </a:t>
            </a:r>
            <a:r>
              <a:rPr lang="en-US" b="1" dirty="0"/>
              <a:t>Score in men: 0.62×(age−64)−3.09×(grip strength−50)−4.64×(calf circumference−42). – Probability in men: 1/1[1+e−(sum score/10−11.9)]. </a:t>
            </a:r>
            <a:endParaRPr lang="ru-RU" b="1" dirty="0" smtClean="0"/>
          </a:p>
          <a:p>
            <a:endParaRPr lang="ru-RU" b="1" dirty="0"/>
          </a:p>
          <a:p>
            <a:endParaRPr lang="ru-RU" b="1" dirty="0" smtClean="0"/>
          </a:p>
          <a:p>
            <a:r>
              <a:rPr lang="en-US" b="1" dirty="0" smtClean="0"/>
              <a:t>• </a:t>
            </a:r>
            <a:r>
              <a:rPr lang="en-US" b="1" dirty="0"/>
              <a:t>Score in women: 0.80×(age−64)−5.09×(grip strength−34)−3.28×(calf circumference−42). – Probability in women: 1/1[1+e−(sum score/10−12.5) </a:t>
            </a:r>
            <a:endParaRPr lang="ru-RU" b="1" dirty="0" smtClean="0"/>
          </a:p>
          <a:p>
            <a:endParaRPr lang="ru-RU" b="1" dirty="0"/>
          </a:p>
          <a:p>
            <a:endParaRPr lang="ru-RU" b="1" dirty="0" smtClean="0"/>
          </a:p>
          <a:p>
            <a:r>
              <a:rPr lang="en-US" b="1" dirty="0" smtClean="0"/>
              <a:t>• </a:t>
            </a:r>
            <a:r>
              <a:rPr lang="en-US" b="1" dirty="0"/>
              <a:t>Sum score above 105 in men and 120 in women determines people having a high probability of sarcopenia</a:t>
            </a:r>
          </a:p>
        </p:txBody>
      </p:sp>
    </p:spTree>
    <p:extLst>
      <p:ext uri="{BB962C8B-B14F-4D97-AF65-F5344CB8AC3E}">
        <p14:creationId xmlns:p14="http://schemas.microsoft.com/office/powerpoint/2010/main" xmlns="" val="2271531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rgbClr val="0070C0"/>
                </a:solidFill>
              </a:rPr>
              <a:t>Skeletal muscle strength</a:t>
            </a:r>
            <a:endParaRPr lang="ru-RU" b="1" dirty="0">
              <a:solidFill>
                <a:srgbClr val="0070C0"/>
              </a:solidFill>
            </a:endParaRPr>
          </a:p>
        </p:txBody>
      </p:sp>
      <p:sp>
        <p:nvSpPr>
          <p:cNvPr id="3" name="Текст 2"/>
          <p:cNvSpPr>
            <a:spLocks noGrp="1"/>
          </p:cNvSpPr>
          <p:nvPr>
            <p:ph type="body" idx="1"/>
          </p:nvPr>
        </p:nvSpPr>
        <p:spPr/>
        <p:txBody>
          <a:bodyPr>
            <a:normAutofit/>
          </a:bodyPr>
          <a:lstStyle/>
          <a:p>
            <a:r>
              <a:rPr lang="en-US" dirty="0" smtClean="0"/>
              <a:t> Clinical practice</a:t>
            </a:r>
            <a:endParaRPr lang="ru-RU" dirty="0"/>
          </a:p>
        </p:txBody>
      </p:sp>
      <p:sp>
        <p:nvSpPr>
          <p:cNvPr id="4" name="Объект 3"/>
          <p:cNvSpPr>
            <a:spLocks noGrp="1"/>
          </p:cNvSpPr>
          <p:nvPr>
            <p:ph sz="half" idx="2"/>
          </p:nvPr>
        </p:nvSpPr>
        <p:spPr/>
        <p:txBody>
          <a:bodyPr/>
          <a:lstStyle/>
          <a:p>
            <a:r>
              <a:rPr lang="en-US" dirty="0" smtClean="0"/>
              <a:t>Grip strength Chair stand test (chair rise test) 5 times sit to stand</a:t>
            </a:r>
            <a:endParaRPr lang="ru-RU" dirty="0"/>
          </a:p>
        </p:txBody>
      </p:sp>
      <p:sp>
        <p:nvSpPr>
          <p:cNvPr id="5" name="Текст 4"/>
          <p:cNvSpPr>
            <a:spLocks noGrp="1"/>
          </p:cNvSpPr>
          <p:nvPr>
            <p:ph type="body" sz="quarter" idx="3"/>
          </p:nvPr>
        </p:nvSpPr>
        <p:spPr/>
        <p:txBody>
          <a:bodyPr/>
          <a:lstStyle/>
          <a:p>
            <a:r>
              <a:rPr lang="en-US" dirty="0" smtClean="0"/>
              <a:t>Research setting</a:t>
            </a:r>
            <a:endParaRPr lang="ru-RU" dirty="0"/>
          </a:p>
        </p:txBody>
      </p:sp>
      <p:sp>
        <p:nvSpPr>
          <p:cNvPr id="6" name="Объект 5"/>
          <p:cNvSpPr>
            <a:spLocks noGrp="1"/>
          </p:cNvSpPr>
          <p:nvPr>
            <p:ph sz="quarter" idx="4"/>
          </p:nvPr>
        </p:nvSpPr>
        <p:spPr/>
        <p:txBody>
          <a:bodyPr/>
          <a:lstStyle/>
          <a:p>
            <a:r>
              <a:rPr lang="en-US" dirty="0" smtClean="0"/>
              <a:t>Grip strength Chair stand test (chair rise test) 5 times sit to stand </a:t>
            </a:r>
            <a:endParaRPr lang="ru-RU" dirty="0"/>
          </a:p>
        </p:txBody>
      </p:sp>
    </p:spTree>
    <p:extLst>
      <p:ext uri="{BB962C8B-B14F-4D97-AF65-F5344CB8AC3E}">
        <p14:creationId xmlns:p14="http://schemas.microsoft.com/office/powerpoint/2010/main" xmlns="" val="1910441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124206"/>
          </a:xfrm>
          <a:prstGeom prst="rect">
            <a:avLst/>
          </a:prstGeom>
        </p:spPr>
        <p:txBody>
          <a:bodyPr wrap="square">
            <a:spAutoFit/>
          </a:bodyPr>
          <a:lstStyle/>
          <a:p>
            <a:pPr algn="ctr"/>
            <a:r>
              <a:rPr lang="en-US" sz="2800" b="1" dirty="0">
                <a:hlinkClick r:id="rId2"/>
              </a:rPr>
              <a:t>Grip strength </a:t>
            </a:r>
            <a:endParaRPr lang="ru-RU" sz="2800" b="1" dirty="0" smtClean="0">
              <a:hlinkClick r:id="rId2"/>
            </a:endParaRPr>
          </a:p>
          <a:p>
            <a:endParaRPr lang="ru-RU" b="1" dirty="0">
              <a:hlinkClick r:id="rId2"/>
            </a:endParaRPr>
          </a:p>
          <a:p>
            <a:endParaRPr lang="ru-RU" sz="2400" b="1" dirty="0" smtClean="0">
              <a:hlinkClick r:id="rId2"/>
            </a:endParaRPr>
          </a:p>
          <a:p>
            <a:r>
              <a:rPr lang="en-US" sz="2400" b="1" dirty="0" smtClean="0">
                <a:hlinkClick r:id="rId2"/>
              </a:rPr>
              <a:t>• </a:t>
            </a:r>
            <a:r>
              <a:rPr lang="en-US" sz="2400" b="1" dirty="0">
                <a:hlinkClick r:id="rId2"/>
              </a:rPr>
              <a:t>The</a:t>
            </a:r>
            <a:r>
              <a:rPr lang="en-US" sz="2400" b="1" dirty="0"/>
              <a:t> Jamar dynamometer is validated and widely used for measuring grip strength, although use of other brands is being explored </a:t>
            </a:r>
            <a:endParaRPr lang="ru-RU" sz="2400" b="1" dirty="0" smtClean="0"/>
          </a:p>
          <a:p>
            <a:endParaRPr lang="ru-RU" sz="2400" b="1" dirty="0"/>
          </a:p>
          <a:p>
            <a:endParaRPr lang="ru-RU" sz="2400" b="1" dirty="0" smtClean="0"/>
          </a:p>
          <a:p>
            <a:r>
              <a:rPr lang="en-US" sz="2400" b="1" dirty="0" smtClean="0"/>
              <a:t>• </a:t>
            </a:r>
            <a:r>
              <a:rPr lang="en-US" sz="2400" b="1" dirty="0"/>
              <a:t>EWGSOP2 sarcopenia cut-off points for Grip </a:t>
            </a:r>
            <a:r>
              <a:rPr lang="en-US" sz="2400" b="1" dirty="0" smtClean="0"/>
              <a:t>strength</a:t>
            </a:r>
            <a:endParaRPr lang="ru-RU" sz="2400" b="1" dirty="0" smtClean="0"/>
          </a:p>
          <a:p>
            <a:endParaRPr lang="ru-RU" sz="2400" b="1" dirty="0"/>
          </a:p>
          <a:p>
            <a:endParaRPr lang="ru-RU" sz="2400" b="1" dirty="0" smtClean="0"/>
          </a:p>
          <a:p>
            <a:r>
              <a:rPr lang="en-US" sz="2400" b="1" dirty="0" smtClean="0"/>
              <a:t> </a:t>
            </a:r>
            <a:r>
              <a:rPr lang="en-US" sz="2400" b="1" dirty="0"/>
              <a:t>– &lt;27 kg for men </a:t>
            </a:r>
            <a:r>
              <a:rPr lang="ru-RU" sz="2400" b="1" dirty="0" smtClean="0"/>
              <a:t>                                                           </a:t>
            </a:r>
            <a:r>
              <a:rPr lang="en-US" sz="2400" b="1" dirty="0" smtClean="0"/>
              <a:t>&lt;</a:t>
            </a:r>
            <a:r>
              <a:rPr lang="en-US" sz="2400" b="1" dirty="0"/>
              <a:t>16kg for women</a:t>
            </a:r>
          </a:p>
        </p:txBody>
      </p:sp>
    </p:spTree>
    <p:extLst>
      <p:ext uri="{BB962C8B-B14F-4D97-AF65-F5344CB8AC3E}">
        <p14:creationId xmlns:p14="http://schemas.microsoft.com/office/powerpoint/2010/main" xmlns="" val="3391083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678751"/>
          </a:xfrm>
          <a:prstGeom prst="rect">
            <a:avLst/>
          </a:prstGeom>
        </p:spPr>
        <p:txBody>
          <a:bodyPr wrap="square">
            <a:spAutoFit/>
          </a:bodyPr>
          <a:lstStyle/>
          <a:p>
            <a:r>
              <a:rPr lang="en-US" sz="3600" b="1" dirty="0">
                <a:hlinkClick r:id="rId2"/>
              </a:rPr>
              <a:t>Chair stand test </a:t>
            </a:r>
            <a:endParaRPr lang="ru-RU" sz="3600" b="1" dirty="0" smtClean="0">
              <a:hlinkClick r:id="rId2"/>
            </a:endParaRPr>
          </a:p>
          <a:p>
            <a:endParaRPr lang="ru-RU" sz="2400" b="1" dirty="0">
              <a:hlinkClick r:id="rId2"/>
            </a:endParaRPr>
          </a:p>
          <a:p>
            <a:r>
              <a:rPr lang="en-US" sz="2400" b="1" dirty="0" smtClean="0">
                <a:hlinkClick r:id="rId2"/>
              </a:rPr>
              <a:t>•</a:t>
            </a:r>
            <a:r>
              <a:rPr lang="en-US" sz="2400" b="1" dirty="0"/>
              <a:t> The chair stand test (also called chair rise test) can be used as a proxy for strength of leg muscles (quadriceps muscle group). </a:t>
            </a:r>
            <a:endParaRPr lang="ru-RU" sz="2400" b="1" dirty="0" smtClean="0"/>
          </a:p>
          <a:p>
            <a:endParaRPr lang="ru-RU" sz="2400" b="1" dirty="0"/>
          </a:p>
          <a:p>
            <a:r>
              <a:rPr lang="en-US" sz="2400" b="1" dirty="0" smtClean="0"/>
              <a:t>• </a:t>
            </a:r>
            <a:r>
              <a:rPr lang="en-US" sz="2400" b="1" dirty="0"/>
              <a:t>The chair stand test measures the amount of time needed for a patient to rise five times from a seated position without using his or her arms; the timed chair stand test is a variation that counts how many times a patient can rise and sit in the chair over a 30-second interval </a:t>
            </a:r>
            <a:endParaRPr lang="ru-RU" sz="2400" b="1" dirty="0" smtClean="0"/>
          </a:p>
          <a:p>
            <a:endParaRPr lang="ru-RU" sz="2400" b="1" dirty="0"/>
          </a:p>
          <a:p>
            <a:r>
              <a:rPr lang="en-US" sz="2400" b="1" dirty="0" smtClean="0"/>
              <a:t>• </a:t>
            </a:r>
            <a:r>
              <a:rPr lang="en-US" sz="2400" b="1" dirty="0"/>
              <a:t>Since the chair stand test requires both strength and endurance, this test is a qualified but convenient measure of strength. </a:t>
            </a:r>
            <a:endParaRPr lang="ru-RU" sz="2400" b="1" dirty="0" smtClean="0"/>
          </a:p>
          <a:p>
            <a:endParaRPr lang="ru-RU" sz="2400" b="1" dirty="0"/>
          </a:p>
          <a:p>
            <a:r>
              <a:rPr lang="en-US" sz="2400" b="1" dirty="0" smtClean="0"/>
              <a:t>• </a:t>
            </a:r>
            <a:r>
              <a:rPr lang="en-US" sz="2400" b="1" dirty="0"/>
              <a:t>EWGSOP2 sarcopenia cut-off points for Chair stand – </a:t>
            </a:r>
            <a:endParaRPr lang="ru-RU" sz="2400" b="1" dirty="0" smtClean="0"/>
          </a:p>
          <a:p>
            <a:endParaRPr lang="ru-RU" sz="2800" b="1" dirty="0"/>
          </a:p>
          <a:p>
            <a:r>
              <a:rPr lang="en-US" sz="2800" b="1" dirty="0" smtClean="0">
                <a:solidFill>
                  <a:srgbClr val="FF0000"/>
                </a:solidFill>
              </a:rPr>
              <a:t>&gt;</a:t>
            </a:r>
            <a:r>
              <a:rPr lang="en-US" sz="2800" b="1" dirty="0">
                <a:solidFill>
                  <a:srgbClr val="FF0000"/>
                </a:solidFill>
              </a:rPr>
              <a:t>15 s for five rises</a:t>
            </a:r>
          </a:p>
        </p:txBody>
      </p:sp>
    </p:spTree>
    <p:extLst>
      <p:ext uri="{BB962C8B-B14F-4D97-AF65-F5344CB8AC3E}">
        <p14:creationId xmlns:p14="http://schemas.microsoft.com/office/powerpoint/2010/main" xmlns="" val="2971062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0070C0"/>
                </a:solidFill>
              </a:rPr>
              <a:t>Skeletal muscle mass or Skeletal muscle quality</a:t>
            </a:r>
            <a:endParaRPr lang="ru-RU" dirty="0">
              <a:solidFill>
                <a:srgbClr val="0070C0"/>
              </a:solidFill>
            </a:endParaRPr>
          </a:p>
        </p:txBody>
      </p:sp>
      <p:sp>
        <p:nvSpPr>
          <p:cNvPr id="3" name="Текст 2"/>
          <p:cNvSpPr>
            <a:spLocks noGrp="1"/>
          </p:cNvSpPr>
          <p:nvPr>
            <p:ph type="body" idx="1"/>
          </p:nvPr>
        </p:nvSpPr>
        <p:spPr/>
        <p:txBody>
          <a:bodyPr>
            <a:normAutofit/>
          </a:bodyPr>
          <a:lstStyle/>
          <a:p>
            <a:r>
              <a:rPr lang="en-US" dirty="0" smtClean="0"/>
              <a:t>Clinical practice  </a:t>
            </a:r>
            <a:endParaRPr lang="ru-RU" dirty="0"/>
          </a:p>
        </p:txBody>
      </p:sp>
      <p:sp>
        <p:nvSpPr>
          <p:cNvPr id="4" name="Объект 3"/>
          <p:cNvSpPr>
            <a:spLocks noGrp="1"/>
          </p:cNvSpPr>
          <p:nvPr>
            <p:ph sz="half" idx="2"/>
          </p:nvPr>
        </p:nvSpPr>
        <p:spPr/>
        <p:txBody>
          <a:bodyPr>
            <a:normAutofit fontScale="70000" lnSpcReduction="20000"/>
          </a:bodyPr>
          <a:lstStyle/>
          <a:p>
            <a:r>
              <a:rPr lang="en-US" dirty="0" smtClean="0"/>
              <a:t>Appendicular skeletal muscle mass (ASMM) by Dual-energy X-ray absorptiometry (DXA)* </a:t>
            </a:r>
            <a:endParaRPr lang="ru-RU" dirty="0" smtClean="0"/>
          </a:p>
          <a:p>
            <a:r>
              <a:rPr lang="en-US" dirty="0" smtClean="0"/>
              <a:t>Whole-body skeletal muscle mass (SMM) or ASMM predicted by Bioelectrical impedance analysis (BIA</a:t>
            </a:r>
            <a:r>
              <a:rPr lang="ru-RU" dirty="0" smtClean="0"/>
              <a:t>)</a:t>
            </a:r>
          </a:p>
          <a:p>
            <a:endParaRPr lang="ru-RU" dirty="0"/>
          </a:p>
          <a:p>
            <a:endParaRPr lang="ru-RU" dirty="0" smtClean="0"/>
          </a:p>
          <a:p>
            <a:endParaRPr lang="ru-RU" dirty="0"/>
          </a:p>
          <a:p>
            <a:endParaRPr lang="ru-RU" dirty="0" smtClean="0"/>
          </a:p>
          <a:p>
            <a:r>
              <a:rPr lang="en-US" dirty="0" smtClean="0"/>
              <a:t>Lumbar muscle cross-sectional area by CT or MRI Lumbar muscle cross-sectional area by CT or MRI Muscle quality by mid-thigh or total body muscle quality by muscle biopsy, CT, MRI or Magnetic resonance Spectroscopy (MRS</a:t>
            </a:r>
            <a:endParaRPr lang="ru-RU" dirty="0"/>
          </a:p>
        </p:txBody>
      </p:sp>
      <p:sp>
        <p:nvSpPr>
          <p:cNvPr id="5" name="Текст 4"/>
          <p:cNvSpPr>
            <a:spLocks noGrp="1"/>
          </p:cNvSpPr>
          <p:nvPr>
            <p:ph type="body" sz="quarter" idx="3"/>
          </p:nvPr>
        </p:nvSpPr>
        <p:spPr/>
        <p:txBody>
          <a:bodyPr>
            <a:normAutofit/>
          </a:bodyPr>
          <a:lstStyle/>
          <a:p>
            <a:r>
              <a:rPr lang="en-US" dirty="0" smtClean="0"/>
              <a:t> Research studies </a:t>
            </a:r>
            <a:endParaRPr lang="ru-RU" dirty="0"/>
          </a:p>
        </p:txBody>
      </p:sp>
      <p:sp>
        <p:nvSpPr>
          <p:cNvPr id="6" name="Объект 5"/>
          <p:cNvSpPr>
            <a:spLocks noGrp="1"/>
          </p:cNvSpPr>
          <p:nvPr>
            <p:ph sz="quarter" idx="4"/>
          </p:nvPr>
        </p:nvSpPr>
        <p:spPr/>
        <p:txBody>
          <a:bodyPr>
            <a:normAutofit fontScale="77500" lnSpcReduction="20000"/>
          </a:bodyPr>
          <a:lstStyle/>
          <a:p>
            <a:r>
              <a:rPr lang="en-US" dirty="0" smtClean="0"/>
              <a:t>Appendicular skeletal muscle mass (ASMM) by Dual-energy X-ray absorptiometry (DXA)</a:t>
            </a:r>
            <a:endParaRPr lang="ru-RU" dirty="0" smtClean="0"/>
          </a:p>
          <a:p>
            <a:r>
              <a:rPr lang="en-US" dirty="0" smtClean="0"/>
              <a:t> Whole-body SMM or ASMM by Magnetic Resonance Imaging (MRI, total body </a:t>
            </a:r>
            <a:r>
              <a:rPr lang="en-US" dirty="0" err="1" smtClean="0"/>
              <a:t>protocoI</a:t>
            </a:r>
            <a:r>
              <a:rPr lang="en-US" dirty="0" smtClean="0"/>
              <a:t>) </a:t>
            </a:r>
            <a:endParaRPr lang="ru-RU" dirty="0" smtClean="0"/>
          </a:p>
          <a:p>
            <a:r>
              <a:rPr lang="en-US" dirty="0" smtClean="0"/>
              <a:t>Mid-thigh muscle cross-sectional area by Computed Tomography (CT) or MRI </a:t>
            </a:r>
            <a:endParaRPr lang="ru-RU" dirty="0" smtClean="0"/>
          </a:p>
          <a:p>
            <a:r>
              <a:rPr lang="en-US" dirty="0" smtClean="0"/>
              <a:t>Lumbar muscle cross-sectional area by CT or MRI </a:t>
            </a:r>
            <a:endParaRPr lang="ru-RU" dirty="0" smtClean="0"/>
          </a:p>
          <a:p>
            <a:r>
              <a:rPr lang="en-US" dirty="0" smtClean="0"/>
              <a:t>Muscle quality by mid-thigh or total body muscle quality by muscle biopsy, CT, MRI or Magnetic resonance Spectroscopy (MRS</a:t>
            </a:r>
            <a:endParaRPr lang="ru-RU" dirty="0"/>
          </a:p>
        </p:txBody>
      </p:sp>
    </p:spTree>
    <p:extLst>
      <p:ext uri="{BB962C8B-B14F-4D97-AF65-F5344CB8AC3E}">
        <p14:creationId xmlns:p14="http://schemas.microsoft.com/office/powerpoint/2010/main" xmlns="" val="527024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063198"/>
          </a:xfrm>
          <a:prstGeom prst="rect">
            <a:avLst/>
          </a:prstGeom>
        </p:spPr>
        <p:txBody>
          <a:bodyPr wrap="square">
            <a:spAutoFit/>
          </a:bodyPr>
          <a:lstStyle/>
          <a:p>
            <a:r>
              <a:rPr lang="en-US" sz="3200" b="1" dirty="0">
                <a:hlinkClick r:id="rId2"/>
              </a:rPr>
              <a:t>Muscle quantity or</a:t>
            </a:r>
            <a:r>
              <a:rPr lang="en-US" sz="3200" b="1" dirty="0"/>
              <a:t> mass </a:t>
            </a:r>
            <a:endParaRPr lang="ru-RU" sz="3200" b="1" dirty="0" smtClean="0"/>
          </a:p>
          <a:p>
            <a:endParaRPr lang="ru-RU" sz="3200" b="1" dirty="0" smtClean="0"/>
          </a:p>
          <a:p>
            <a:r>
              <a:rPr lang="en-US" b="1" dirty="0" smtClean="0"/>
              <a:t>• </a:t>
            </a:r>
            <a:r>
              <a:rPr lang="en-US" b="1" dirty="0"/>
              <a:t>Muscle quantity can be reported as: </a:t>
            </a:r>
            <a:endParaRPr lang="ru-RU" b="1" dirty="0" smtClean="0"/>
          </a:p>
          <a:p>
            <a:r>
              <a:rPr lang="ru-RU" b="1" dirty="0"/>
              <a:t> </a:t>
            </a:r>
            <a:r>
              <a:rPr lang="ru-RU" b="1" dirty="0" smtClean="0"/>
              <a:t>       </a:t>
            </a:r>
            <a:r>
              <a:rPr lang="en-US" b="1" dirty="0" smtClean="0"/>
              <a:t>– </a:t>
            </a:r>
            <a:r>
              <a:rPr lang="en-US" b="1" dirty="0"/>
              <a:t>total body Skeletal Muscle Mass (SMM) </a:t>
            </a:r>
            <a:endParaRPr lang="ru-RU" b="1" dirty="0" smtClean="0"/>
          </a:p>
          <a:p>
            <a:r>
              <a:rPr lang="ru-RU" b="1" dirty="0"/>
              <a:t> </a:t>
            </a:r>
            <a:r>
              <a:rPr lang="ru-RU" b="1" dirty="0" smtClean="0"/>
              <a:t>       </a:t>
            </a:r>
            <a:r>
              <a:rPr lang="en-US" b="1" dirty="0" smtClean="0"/>
              <a:t>– </a:t>
            </a:r>
            <a:r>
              <a:rPr lang="en-US" b="1" dirty="0"/>
              <a:t>Appendicular Skeletal Muscle Mass (ASM) </a:t>
            </a:r>
            <a:endParaRPr lang="ru-RU" b="1" dirty="0" smtClean="0"/>
          </a:p>
          <a:p>
            <a:r>
              <a:rPr lang="ru-RU" b="1" dirty="0"/>
              <a:t> </a:t>
            </a:r>
            <a:r>
              <a:rPr lang="ru-RU" b="1" dirty="0" smtClean="0"/>
              <a:t>       </a:t>
            </a:r>
            <a:r>
              <a:rPr lang="en-US" b="1" dirty="0" smtClean="0"/>
              <a:t>– </a:t>
            </a:r>
            <a:r>
              <a:rPr lang="en-US" b="1" dirty="0"/>
              <a:t>muscle cross-sectional area of specific muscle groups or body locations. </a:t>
            </a:r>
            <a:endParaRPr lang="ru-RU" b="1" dirty="0" smtClean="0"/>
          </a:p>
          <a:p>
            <a:endParaRPr lang="ru-RU" b="1" dirty="0"/>
          </a:p>
          <a:p>
            <a:r>
              <a:rPr lang="en-US" b="1" dirty="0" smtClean="0"/>
              <a:t>• </a:t>
            </a:r>
            <a:r>
              <a:rPr lang="en-US" b="1" dirty="0"/>
              <a:t>There are multiple methods of adjusting the result for height or for BMI e.g. namely using height squared (ASM/height2), weight (ASM/weight) or body mass index (ASM/BMI). </a:t>
            </a:r>
            <a:endParaRPr lang="ru-RU" b="1" dirty="0" smtClean="0"/>
          </a:p>
          <a:p>
            <a:endParaRPr lang="ru-RU" b="1" dirty="0"/>
          </a:p>
          <a:p>
            <a:r>
              <a:rPr lang="en-US" b="1" dirty="0" smtClean="0"/>
              <a:t>• </a:t>
            </a:r>
            <a:r>
              <a:rPr lang="en-US" b="1" dirty="0"/>
              <a:t>Magnetic resonance imaging (MRI) and computed tomography (CT) are considered to be gold standards for non-invasive assessment of muscle quantity/mass. cut-off points for low muscle mass are not yet well defined for these measurements. </a:t>
            </a:r>
            <a:endParaRPr lang="ru-RU" b="1" dirty="0" smtClean="0"/>
          </a:p>
          <a:p>
            <a:endParaRPr lang="ru-RU" b="1" dirty="0"/>
          </a:p>
          <a:p>
            <a:r>
              <a:rPr lang="en-US" b="1" dirty="0" smtClean="0"/>
              <a:t>• </a:t>
            </a:r>
            <a:r>
              <a:rPr lang="en-US" b="1" dirty="0"/>
              <a:t>Dual-energy X-ray absorptiometry (DXA) is a more widely available instrument to determine muscle quantity (total body lean tissue mass or appendicular skeletal muscle mass) non-invasively, but different DXA instrument brands do not give consistent results. </a:t>
            </a:r>
            <a:endParaRPr lang="ru-RU" b="1" dirty="0" smtClean="0"/>
          </a:p>
          <a:p>
            <a:endParaRPr lang="ru-RU" b="1" dirty="0"/>
          </a:p>
          <a:p>
            <a:r>
              <a:rPr lang="en-US" b="1" dirty="0" smtClean="0"/>
              <a:t>• </a:t>
            </a:r>
            <a:r>
              <a:rPr lang="en-US" b="1" dirty="0"/>
              <a:t>Bioelectrical impedance analysis (BIA), more study is necessary to validate prediction equations for specific populations</a:t>
            </a:r>
          </a:p>
        </p:txBody>
      </p:sp>
    </p:spTree>
    <p:extLst>
      <p:ext uri="{BB962C8B-B14F-4D97-AF65-F5344CB8AC3E}">
        <p14:creationId xmlns:p14="http://schemas.microsoft.com/office/powerpoint/2010/main" xmlns="" val="473048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252520" cy="3970318"/>
          </a:xfrm>
          <a:prstGeom prst="rect">
            <a:avLst/>
          </a:prstGeom>
        </p:spPr>
        <p:txBody>
          <a:bodyPr wrap="square">
            <a:spAutoFit/>
          </a:bodyPr>
          <a:lstStyle/>
          <a:p>
            <a:r>
              <a:rPr lang="en-US" sz="2800" b="1" dirty="0">
                <a:hlinkClick r:id="rId2"/>
              </a:rPr>
              <a:t>EWGSOP2 sarcopenia cut-off</a:t>
            </a:r>
            <a:r>
              <a:rPr lang="en-US" sz="2800" b="1" dirty="0"/>
              <a:t> points for low muscle quantity </a:t>
            </a:r>
            <a:endParaRPr lang="ru-RU" sz="2800" b="1" dirty="0" smtClean="0"/>
          </a:p>
          <a:p>
            <a:endParaRPr lang="ru-RU" sz="2800" b="1" dirty="0"/>
          </a:p>
          <a:p>
            <a:endParaRPr lang="ru-RU" sz="2800" b="1" dirty="0" smtClean="0"/>
          </a:p>
          <a:p>
            <a:endParaRPr lang="ru-RU" sz="2800" b="1" dirty="0"/>
          </a:p>
          <a:p>
            <a:r>
              <a:rPr lang="en-US" sz="2800" b="1" dirty="0" smtClean="0"/>
              <a:t>• </a:t>
            </a:r>
            <a:r>
              <a:rPr lang="en-US" sz="2800" b="1" dirty="0"/>
              <a:t>ASM – &lt;20 kg for men &lt;15 kg for women </a:t>
            </a:r>
            <a:endParaRPr lang="ru-RU" sz="2800" b="1" dirty="0" smtClean="0"/>
          </a:p>
          <a:p>
            <a:endParaRPr lang="ru-RU" sz="2800" b="1" dirty="0"/>
          </a:p>
          <a:p>
            <a:endParaRPr lang="ru-RU" sz="2800" b="1" dirty="0" smtClean="0"/>
          </a:p>
          <a:p>
            <a:endParaRPr lang="ru-RU" sz="2800" b="1" dirty="0"/>
          </a:p>
          <a:p>
            <a:r>
              <a:rPr lang="en-US" sz="2800" b="1" dirty="0" smtClean="0"/>
              <a:t>• </a:t>
            </a:r>
            <a:r>
              <a:rPr lang="en-US" sz="2800" b="1" dirty="0"/>
              <a:t>ASM/height2 – &lt;7.0 kg/m2 for men &lt;5.5 kg/m2 for women</a:t>
            </a:r>
          </a:p>
        </p:txBody>
      </p:sp>
    </p:spTree>
    <p:extLst>
      <p:ext uri="{BB962C8B-B14F-4D97-AF65-F5344CB8AC3E}">
        <p14:creationId xmlns:p14="http://schemas.microsoft.com/office/powerpoint/2010/main" xmlns="" val="4125646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524315"/>
          </a:xfrm>
          <a:prstGeom prst="rect">
            <a:avLst/>
          </a:prstGeom>
        </p:spPr>
        <p:txBody>
          <a:bodyPr wrap="square">
            <a:spAutoFit/>
          </a:bodyPr>
          <a:lstStyle/>
          <a:p>
            <a:r>
              <a:rPr lang="en-US" sz="2400" b="1" dirty="0">
                <a:hlinkClick r:id="rId2"/>
              </a:rPr>
              <a:t>Calf circumference </a:t>
            </a:r>
            <a:endParaRPr lang="ru-RU" sz="2400" b="1" dirty="0" smtClean="0">
              <a:hlinkClick r:id="rId2"/>
            </a:endParaRPr>
          </a:p>
          <a:p>
            <a:endParaRPr lang="ru-RU" sz="2400" b="1" dirty="0">
              <a:hlinkClick r:id="rId2"/>
            </a:endParaRPr>
          </a:p>
          <a:p>
            <a:endParaRPr lang="ru-RU" sz="2400" b="1" dirty="0" smtClean="0">
              <a:hlinkClick r:id="rId2"/>
            </a:endParaRPr>
          </a:p>
          <a:p>
            <a:r>
              <a:rPr lang="en-US" sz="2400" b="1" dirty="0" smtClean="0">
                <a:hlinkClick r:id="rId2"/>
              </a:rPr>
              <a:t>• </a:t>
            </a:r>
            <a:r>
              <a:rPr lang="en-US" sz="2400" b="1" dirty="0">
                <a:hlinkClick r:id="rId2"/>
              </a:rPr>
              <a:t>Although</a:t>
            </a:r>
            <a:r>
              <a:rPr lang="en-US" sz="2400" b="1" dirty="0"/>
              <a:t> anthropometry is sometimes used to reflect nutritional status in older adults, it is not a good measure of muscle mass. </a:t>
            </a:r>
            <a:endParaRPr lang="ru-RU" sz="2400" b="1" dirty="0" smtClean="0"/>
          </a:p>
          <a:p>
            <a:endParaRPr lang="ru-RU" sz="2400" b="1" dirty="0"/>
          </a:p>
          <a:p>
            <a:r>
              <a:rPr lang="en-US" sz="2400" b="1" dirty="0" smtClean="0"/>
              <a:t>• </a:t>
            </a:r>
            <a:r>
              <a:rPr lang="en-US" sz="2400" b="1" dirty="0"/>
              <a:t>Calf circumference has been shown to predict performance and survival in older people (cut-off point &lt;31 cm). </a:t>
            </a:r>
            <a:endParaRPr lang="ru-RU" sz="2400" b="1" dirty="0" smtClean="0"/>
          </a:p>
          <a:p>
            <a:endParaRPr lang="ru-RU" sz="2400" b="1" dirty="0"/>
          </a:p>
          <a:p>
            <a:r>
              <a:rPr lang="en-US" sz="2400" b="1" dirty="0" smtClean="0"/>
              <a:t>• </a:t>
            </a:r>
            <a:r>
              <a:rPr lang="en-US" sz="2400" b="1" dirty="0"/>
              <a:t>As such, calf circumference measures may be used as a diagnostic proxy for older adults in settings where no other muscle mass diagnostic methods are available</a:t>
            </a:r>
          </a:p>
        </p:txBody>
      </p:sp>
    </p:spTree>
    <p:extLst>
      <p:ext uri="{BB962C8B-B14F-4D97-AF65-F5344CB8AC3E}">
        <p14:creationId xmlns:p14="http://schemas.microsoft.com/office/powerpoint/2010/main" xmlns="" val="1530534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solidFill>
                  <a:srgbClr val="0070C0"/>
                </a:solidFill>
              </a:rPr>
              <a:t>Physical performance</a:t>
            </a:r>
            <a:endParaRPr lang="ru-RU" dirty="0">
              <a:solidFill>
                <a:srgbClr val="0070C0"/>
              </a:solidFill>
            </a:endParaRPr>
          </a:p>
        </p:txBody>
      </p:sp>
      <p:sp>
        <p:nvSpPr>
          <p:cNvPr id="3" name="Текст 2"/>
          <p:cNvSpPr>
            <a:spLocks noGrp="1"/>
          </p:cNvSpPr>
          <p:nvPr>
            <p:ph type="body" idx="1"/>
          </p:nvPr>
        </p:nvSpPr>
        <p:spPr/>
        <p:txBody>
          <a:bodyPr>
            <a:normAutofit/>
          </a:bodyPr>
          <a:lstStyle/>
          <a:p>
            <a:r>
              <a:rPr lang="en-US" dirty="0" smtClean="0"/>
              <a:t>Clinical practice </a:t>
            </a:r>
            <a:endParaRPr lang="ru-RU" dirty="0"/>
          </a:p>
        </p:txBody>
      </p:sp>
      <p:sp>
        <p:nvSpPr>
          <p:cNvPr id="4" name="Объект 3"/>
          <p:cNvSpPr>
            <a:spLocks noGrp="1"/>
          </p:cNvSpPr>
          <p:nvPr>
            <p:ph sz="half" idx="2"/>
          </p:nvPr>
        </p:nvSpPr>
        <p:spPr/>
        <p:txBody>
          <a:bodyPr>
            <a:normAutofit/>
          </a:bodyPr>
          <a:lstStyle/>
          <a:p>
            <a:r>
              <a:rPr lang="en-US" dirty="0" smtClean="0"/>
              <a:t>Gait speed </a:t>
            </a:r>
            <a:endParaRPr lang="ru-RU" dirty="0" smtClean="0"/>
          </a:p>
          <a:p>
            <a:r>
              <a:rPr lang="en-US" dirty="0" smtClean="0"/>
              <a:t>Short physical performance battery (SPPB) </a:t>
            </a:r>
            <a:endParaRPr lang="ru-RU" dirty="0" smtClean="0"/>
          </a:p>
          <a:p>
            <a:r>
              <a:rPr lang="en-US" dirty="0" smtClean="0"/>
              <a:t>Timed-up-and-go test (TUG)</a:t>
            </a:r>
            <a:endParaRPr lang="ru-RU" dirty="0" smtClean="0"/>
          </a:p>
          <a:p>
            <a:r>
              <a:rPr lang="en-US" dirty="0" smtClean="0"/>
              <a:t>400-meter walk or long-distance corridor walk (400-m walk)</a:t>
            </a:r>
            <a:endParaRPr lang="ru-RU" dirty="0"/>
          </a:p>
        </p:txBody>
      </p:sp>
      <p:sp>
        <p:nvSpPr>
          <p:cNvPr id="5" name="Текст 4"/>
          <p:cNvSpPr>
            <a:spLocks noGrp="1"/>
          </p:cNvSpPr>
          <p:nvPr>
            <p:ph type="body" sz="quarter" idx="3"/>
          </p:nvPr>
        </p:nvSpPr>
        <p:spPr/>
        <p:txBody>
          <a:bodyPr>
            <a:normAutofit/>
          </a:bodyPr>
          <a:lstStyle/>
          <a:p>
            <a:r>
              <a:rPr lang="en-US" dirty="0" smtClean="0"/>
              <a:t>Research studies</a:t>
            </a:r>
            <a:endParaRPr lang="ru-RU" dirty="0"/>
          </a:p>
        </p:txBody>
      </p:sp>
      <p:sp>
        <p:nvSpPr>
          <p:cNvPr id="6" name="Объект 5"/>
          <p:cNvSpPr>
            <a:spLocks noGrp="1"/>
          </p:cNvSpPr>
          <p:nvPr>
            <p:ph sz="quarter" idx="4"/>
          </p:nvPr>
        </p:nvSpPr>
        <p:spPr/>
        <p:txBody>
          <a:bodyPr>
            <a:normAutofit/>
          </a:bodyPr>
          <a:lstStyle/>
          <a:p>
            <a:r>
              <a:rPr lang="en-US" dirty="0" smtClean="0"/>
              <a:t>Gait speed </a:t>
            </a:r>
          </a:p>
          <a:p>
            <a:r>
              <a:rPr lang="en-US" dirty="0" smtClean="0"/>
              <a:t>Short physical performance battery (SPPB) </a:t>
            </a:r>
          </a:p>
          <a:p>
            <a:r>
              <a:rPr lang="en-US" dirty="0" smtClean="0"/>
              <a:t>Timed-up-and-go test (TUG)</a:t>
            </a:r>
          </a:p>
          <a:p>
            <a:r>
              <a:rPr lang="en-US" dirty="0" smtClean="0"/>
              <a:t>400-meter walk or long-distance corridor walk (400-m walk)</a:t>
            </a:r>
          </a:p>
        </p:txBody>
      </p:sp>
    </p:spTree>
    <p:extLst>
      <p:ext uri="{BB962C8B-B14F-4D97-AF65-F5344CB8AC3E}">
        <p14:creationId xmlns:p14="http://schemas.microsoft.com/office/powerpoint/2010/main" xmlns="" val="1342599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252520" cy="6740307"/>
          </a:xfrm>
          <a:prstGeom prst="rect">
            <a:avLst/>
          </a:prstGeom>
        </p:spPr>
        <p:txBody>
          <a:bodyPr wrap="square">
            <a:spAutoFit/>
          </a:bodyPr>
          <a:lstStyle/>
          <a:p>
            <a:r>
              <a:rPr lang="en-US" sz="2400" b="1" dirty="0">
                <a:hlinkClick r:id="rId2"/>
              </a:rPr>
              <a:t>• Physical performance</a:t>
            </a:r>
            <a:r>
              <a:rPr lang="en-US" sz="2400" b="1" dirty="0"/>
              <a:t> defined as an objectively measured whole-body function related to locomotion. </a:t>
            </a:r>
            <a:endParaRPr lang="ru-RU" sz="2400" b="1" dirty="0" smtClean="0"/>
          </a:p>
          <a:p>
            <a:endParaRPr lang="ru-RU" sz="2400" b="1" dirty="0"/>
          </a:p>
          <a:p>
            <a:r>
              <a:rPr lang="en-US" sz="2400" b="1" dirty="0" smtClean="0"/>
              <a:t>• </a:t>
            </a:r>
            <a:r>
              <a:rPr lang="en-US" sz="2400" b="1" dirty="0"/>
              <a:t>This is a multidimensional concept that not only involves muscles but also central and peripheral nervous function, including balance. </a:t>
            </a:r>
            <a:endParaRPr lang="ru-RU" sz="2400" b="1" dirty="0" smtClean="0"/>
          </a:p>
          <a:p>
            <a:endParaRPr lang="ru-RU" sz="2400" b="1" dirty="0"/>
          </a:p>
          <a:p>
            <a:r>
              <a:rPr lang="en-US" sz="2400" b="1" dirty="0" smtClean="0"/>
              <a:t>• </a:t>
            </a:r>
            <a:r>
              <a:rPr lang="en-US" sz="2400" b="1" dirty="0"/>
              <a:t>Gait speed: a single cut-off speed ≤0.8 m/s is advised by EWGSOP2 as an indicator of severe sarcopenia. • The SPPB is a composite test that includes assessment of gait speed, a balance test, and a chair stand test. The maximum score is 12 points, and a score of ≤ 8 points indicates poor physical performance. </a:t>
            </a:r>
            <a:endParaRPr lang="ru-RU" sz="2400" b="1" dirty="0" smtClean="0"/>
          </a:p>
          <a:p>
            <a:endParaRPr lang="ru-RU" sz="2400" b="1" dirty="0"/>
          </a:p>
          <a:p>
            <a:r>
              <a:rPr lang="en-US" sz="2400" b="1" dirty="0" smtClean="0"/>
              <a:t>• </a:t>
            </a:r>
            <a:r>
              <a:rPr lang="en-US" sz="2400" b="1" dirty="0"/>
              <a:t>TUG ≥20 s </a:t>
            </a:r>
            <a:endParaRPr lang="ru-RU" sz="2400" b="1" dirty="0" smtClean="0"/>
          </a:p>
          <a:p>
            <a:endParaRPr lang="ru-RU" sz="2400" b="1" dirty="0"/>
          </a:p>
          <a:p>
            <a:r>
              <a:rPr lang="en-US" sz="2400" b="1" dirty="0" smtClean="0"/>
              <a:t>• </a:t>
            </a:r>
            <a:r>
              <a:rPr lang="en-US" sz="2400" b="1" dirty="0"/>
              <a:t>The 400-m walk test assesses walking ability and endurance. For this test, participants are asked to complete 20 laps of 20 m, each lap as fast as possible, and are allowed up to two rest stops during the test. Non-completion or ≥6 min for completion is considered sarcopenia</a:t>
            </a:r>
          </a:p>
        </p:txBody>
      </p:sp>
    </p:spTree>
    <p:extLst>
      <p:ext uri="{BB962C8B-B14F-4D97-AF65-F5344CB8AC3E}">
        <p14:creationId xmlns:p14="http://schemas.microsoft.com/office/powerpoint/2010/main" xmlns="" val="3051382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970318"/>
          </a:xfrm>
          <a:prstGeom prst="rect">
            <a:avLst/>
          </a:prstGeom>
        </p:spPr>
        <p:txBody>
          <a:bodyPr wrap="square">
            <a:spAutoFit/>
          </a:bodyPr>
          <a:lstStyle/>
          <a:p>
            <a:r>
              <a:rPr lang="en-US" b="1" dirty="0">
                <a:hlinkClick r:id="rId2"/>
              </a:rPr>
              <a:t> </a:t>
            </a:r>
            <a:r>
              <a:rPr lang="en-US" sz="2800" b="1" dirty="0">
                <a:hlinkClick r:id="rId2"/>
              </a:rPr>
              <a:t>The current</a:t>
            </a:r>
            <a:r>
              <a:rPr lang="en-US" sz="2800" b="1" dirty="0"/>
              <a:t> EWGSOP recommendations focus on European populations and use of normative references (healthy young adults) whenever possible, with cut-off points usually set at −2 standard deviations compared to the mean reference value. </a:t>
            </a:r>
            <a:endParaRPr lang="ru-RU" sz="2800" b="1" dirty="0" smtClean="0"/>
          </a:p>
          <a:p>
            <a:endParaRPr lang="ru-RU" sz="2800" b="1" dirty="0"/>
          </a:p>
          <a:p>
            <a:endParaRPr lang="ru-RU" sz="2800" b="1" dirty="0" smtClean="0"/>
          </a:p>
          <a:p>
            <a:r>
              <a:rPr lang="en-US" sz="2800" b="1" dirty="0" smtClean="0"/>
              <a:t>• </a:t>
            </a:r>
            <a:r>
              <a:rPr lang="en-US" sz="2800" b="1" dirty="0"/>
              <a:t>In specific circumstances, use of −2.5 standard deviations for more conservative diagnosis</a:t>
            </a:r>
          </a:p>
        </p:txBody>
      </p:sp>
    </p:spTree>
    <p:extLst>
      <p:ext uri="{BB962C8B-B14F-4D97-AF65-F5344CB8AC3E}">
        <p14:creationId xmlns:p14="http://schemas.microsoft.com/office/powerpoint/2010/main" xmlns="" val="1289482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1691679" cy="1477328"/>
          </a:xfrm>
          <a:prstGeom prst="rect">
            <a:avLst/>
          </a:prstGeom>
        </p:spPr>
        <p:txBody>
          <a:bodyPr wrap="square">
            <a:spAutoFit/>
          </a:bodyPr>
          <a:lstStyle/>
          <a:p>
            <a:r>
              <a:rPr lang="en-US" b="1" dirty="0" smtClean="0">
                <a:solidFill>
                  <a:srgbClr val="FF0000"/>
                </a:solidFill>
                <a:latin typeface="Source Sans Pro"/>
                <a:hlinkClick r:id="rId2"/>
              </a:rPr>
              <a:t>ALGORITHM</a:t>
            </a:r>
            <a:endParaRPr lang="ru-RU" b="1" dirty="0" smtClean="0">
              <a:solidFill>
                <a:srgbClr val="FF0000"/>
              </a:solidFill>
              <a:latin typeface="Source Sans Pro"/>
              <a:hlinkClick r:id="rId2"/>
            </a:endParaRPr>
          </a:p>
          <a:p>
            <a:r>
              <a:rPr lang="en-US" b="1" dirty="0" smtClean="0">
                <a:solidFill>
                  <a:srgbClr val="FF0000"/>
                </a:solidFill>
                <a:latin typeface="Source Sans Pro"/>
                <a:hlinkClick r:id="rId2"/>
              </a:rPr>
              <a:t> </a:t>
            </a:r>
            <a:r>
              <a:rPr lang="en-US" b="1" dirty="0">
                <a:solidFill>
                  <a:srgbClr val="FF0000"/>
                </a:solidFill>
                <a:latin typeface="Source Sans Pro"/>
                <a:hlinkClick r:id="rId2"/>
              </a:rPr>
              <a:t>FOR SARCOPENIA DETECTION</a:t>
            </a:r>
            <a:endParaRPr lang="en-US" b="1" i="0" dirty="0">
              <a:solidFill>
                <a:srgbClr val="FF0000"/>
              </a:solidFill>
              <a:effectLst/>
              <a:latin typeface="Source Sans Pro"/>
            </a:endParaRP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11760" y="0"/>
            <a:ext cx="6876255"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67347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lstStyle/>
          <a:p>
            <a:r>
              <a:rPr lang="en-US" b="1" dirty="0" smtClean="0">
                <a:solidFill>
                  <a:srgbClr val="0070C0"/>
                </a:solidFill>
              </a:rPr>
              <a:t>Classification</a:t>
            </a:r>
            <a:endParaRPr lang="ru-RU" b="1" dirty="0">
              <a:solidFill>
                <a:srgbClr val="0070C0"/>
              </a:solidFill>
            </a:endParaRPr>
          </a:p>
        </p:txBody>
      </p:sp>
      <p:sp>
        <p:nvSpPr>
          <p:cNvPr id="3" name="Прямоугольник 2"/>
          <p:cNvSpPr/>
          <p:nvPr/>
        </p:nvSpPr>
        <p:spPr>
          <a:xfrm>
            <a:off x="0" y="1124744"/>
            <a:ext cx="9144000" cy="5693866"/>
          </a:xfrm>
          <a:prstGeom prst="rect">
            <a:avLst/>
          </a:prstGeom>
        </p:spPr>
        <p:txBody>
          <a:bodyPr wrap="square">
            <a:spAutoFit/>
          </a:bodyPr>
          <a:lstStyle/>
          <a:p>
            <a:r>
              <a:rPr lang="en-US" sz="2800" b="1" dirty="0">
                <a:solidFill>
                  <a:srgbClr val="FF0000"/>
                </a:solidFill>
                <a:hlinkClick r:id="rId2"/>
              </a:rPr>
              <a:t>Primary and secondary</a:t>
            </a:r>
            <a:r>
              <a:rPr lang="en-US" sz="2800" b="1" dirty="0">
                <a:solidFill>
                  <a:srgbClr val="FF0000"/>
                </a:solidFill>
              </a:rPr>
              <a:t> sarcopenia </a:t>
            </a:r>
            <a:endParaRPr lang="ru-RU" sz="2800" b="1" dirty="0">
              <a:solidFill>
                <a:srgbClr val="FF0000"/>
              </a:solidFill>
            </a:endParaRPr>
          </a:p>
          <a:p>
            <a:endParaRPr lang="ru-RU" sz="2400" b="1" dirty="0"/>
          </a:p>
          <a:p>
            <a:r>
              <a:rPr lang="en-US" sz="2400" b="1" dirty="0"/>
              <a:t>• Sarcopenia is considered ‘primary’ (or age-related) when no other specific cause is evident </a:t>
            </a:r>
            <a:endParaRPr lang="ru-RU" sz="2400" b="1" dirty="0"/>
          </a:p>
          <a:p>
            <a:r>
              <a:rPr lang="en-US" sz="2400" b="1" dirty="0"/>
              <a:t>• sarcopenia is considered ‘secondary’ when causal factors other than (or in addition to) ageing are evident. </a:t>
            </a:r>
            <a:endParaRPr lang="ru-RU" sz="2400" b="1" dirty="0"/>
          </a:p>
          <a:p>
            <a:r>
              <a:rPr lang="en-US" sz="2400" b="1" dirty="0"/>
              <a:t>• Sarcopenia can occur secondary to a systemic disease, especially one that may invoke inflammatory processes, e.g. malignancy or organ failure. </a:t>
            </a:r>
            <a:endParaRPr lang="ru-RU" sz="2400" b="1" dirty="0"/>
          </a:p>
          <a:p>
            <a:r>
              <a:rPr lang="en-US" sz="2400" b="1" dirty="0"/>
              <a:t>• Physical inactivity also contributes to development of sarcopenia, whether due to a sedentary lifestyle or to disease-related immobility or disability. </a:t>
            </a:r>
            <a:endParaRPr lang="ru-RU" sz="2400" b="1" dirty="0"/>
          </a:p>
          <a:p>
            <a:r>
              <a:rPr lang="en-US" sz="2400" b="1" dirty="0"/>
              <a:t>• sarcopenia can develop as a result of inadequate intake of energy or protein, which may be due to anorexia, malabsorption, limited access to healthy foods or limited ability to eat</a:t>
            </a:r>
          </a:p>
        </p:txBody>
      </p:sp>
    </p:spTree>
    <p:extLst>
      <p:ext uri="{BB962C8B-B14F-4D97-AF65-F5344CB8AC3E}">
        <p14:creationId xmlns:p14="http://schemas.microsoft.com/office/powerpoint/2010/main" xmlns="" val="1392547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647426"/>
          </a:xfrm>
          <a:prstGeom prst="rect">
            <a:avLst/>
          </a:prstGeom>
        </p:spPr>
        <p:txBody>
          <a:bodyPr wrap="square">
            <a:spAutoFit/>
          </a:bodyPr>
          <a:lstStyle/>
          <a:p>
            <a:r>
              <a:rPr lang="en-US" sz="3200" b="1" dirty="0">
                <a:solidFill>
                  <a:srgbClr val="FF0000"/>
                </a:solidFill>
                <a:hlinkClick r:id="rId2"/>
              </a:rPr>
              <a:t>Acute and chronic</a:t>
            </a:r>
            <a:r>
              <a:rPr lang="en-US" sz="3200" b="1" dirty="0">
                <a:solidFill>
                  <a:srgbClr val="FF0000"/>
                </a:solidFill>
              </a:rPr>
              <a:t> sarcopenia </a:t>
            </a:r>
            <a:endParaRPr lang="ru-RU" sz="3200" b="1" dirty="0" smtClean="0">
              <a:solidFill>
                <a:srgbClr val="FF0000"/>
              </a:solidFill>
            </a:endParaRPr>
          </a:p>
          <a:p>
            <a:endParaRPr lang="ru-RU" sz="2400" b="1" dirty="0"/>
          </a:p>
          <a:p>
            <a:r>
              <a:rPr lang="en-US" sz="2400" b="1" dirty="0" smtClean="0"/>
              <a:t>• </a:t>
            </a:r>
            <a:r>
              <a:rPr lang="en-US" sz="2400" b="1" dirty="0"/>
              <a:t>Sarcopenia that has lasted less than 6 months is considered an acute condition, </a:t>
            </a:r>
            <a:endParaRPr lang="ru-RU" sz="2400" b="1" dirty="0" smtClean="0"/>
          </a:p>
          <a:p>
            <a:r>
              <a:rPr lang="en-US" sz="2400" b="1" dirty="0" smtClean="0"/>
              <a:t>• </a:t>
            </a:r>
            <a:r>
              <a:rPr lang="en-US" sz="2400" b="1" dirty="0"/>
              <a:t>Sarcopenia lasting ≥6 months is considered a chronic condition. </a:t>
            </a:r>
            <a:endParaRPr lang="ru-RU" sz="2400" b="1" dirty="0" smtClean="0"/>
          </a:p>
          <a:p>
            <a:r>
              <a:rPr lang="en-US" sz="2400" b="1" dirty="0" smtClean="0"/>
              <a:t>• </a:t>
            </a:r>
            <a:r>
              <a:rPr lang="en-US" sz="2400" b="1" dirty="0"/>
              <a:t>Acute sarcopenia is usually related to an acute illness or injury, while chronic sarcopenia is likely to be associated with chronic and progressive conditions and increases the risk of mortality. </a:t>
            </a:r>
            <a:endParaRPr lang="ru-RU" sz="2400" b="1" dirty="0" smtClean="0"/>
          </a:p>
          <a:p>
            <a:r>
              <a:rPr lang="en-US" sz="2400" b="1" dirty="0" smtClean="0"/>
              <a:t>• </a:t>
            </a:r>
            <a:r>
              <a:rPr lang="en-US" sz="2400" b="1" dirty="0"/>
              <a:t>This distinction is intended to underscore the need to conduct periodic sarcopenia assessments in individuals who may be at risk for sarcopenia in order to determine how quickly the condition is developing or worsening.</a:t>
            </a:r>
          </a:p>
        </p:txBody>
      </p:sp>
    </p:spTree>
    <p:extLst>
      <p:ext uri="{BB962C8B-B14F-4D97-AF65-F5344CB8AC3E}">
        <p14:creationId xmlns:p14="http://schemas.microsoft.com/office/powerpoint/2010/main" xmlns="" val="210985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016758"/>
          </a:xfrm>
          <a:prstGeom prst="rect">
            <a:avLst/>
          </a:prstGeom>
        </p:spPr>
        <p:txBody>
          <a:bodyPr wrap="square">
            <a:spAutoFit/>
          </a:bodyPr>
          <a:lstStyle/>
          <a:p>
            <a:r>
              <a:rPr lang="en-US" sz="3200" b="1" dirty="0" err="1">
                <a:solidFill>
                  <a:srgbClr val="000000"/>
                </a:solidFill>
                <a:latin typeface="Source Sans Pro"/>
                <a:hlinkClick r:id="rId2"/>
              </a:rPr>
              <a:t>Sarcopenic</a:t>
            </a:r>
            <a:r>
              <a:rPr lang="en-US" sz="3200" b="1" dirty="0">
                <a:solidFill>
                  <a:srgbClr val="000000"/>
                </a:solidFill>
                <a:latin typeface="Source Sans Pro"/>
                <a:hlinkClick r:id="rId2"/>
              </a:rPr>
              <a:t> obesity </a:t>
            </a:r>
            <a:endParaRPr lang="ru-RU" sz="3200" b="1" dirty="0" smtClean="0">
              <a:solidFill>
                <a:srgbClr val="000000"/>
              </a:solidFill>
              <a:latin typeface="Source Sans Pro"/>
              <a:hlinkClick r:id="rId2"/>
            </a:endParaRPr>
          </a:p>
          <a:p>
            <a:endParaRPr lang="ru-RU" sz="3200" b="1" dirty="0">
              <a:solidFill>
                <a:srgbClr val="000000"/>
              </a:solidFill>
              <a:latin typeface="Source Sans Pro"/>
              <a:hlinkClick r:id="rId2"/>
            </a:endParaRPr>
          </a:p>
          <a:p>
            <a:endParaRPr lang="ru-RU" sz="3200" b="1" dirty="0" smtClean="0">
              <a:solidFill>
                <a:srgbClr val="000000"/>
              </a:solidFill>
              <a:latin typeface="Source Sans Pro"/>
              <a:hlinkClick r:id="rId2"/>
            </a:endParaRPr>
          </a:p>
          <a:p>
            <a:r>
              <a:rPr lang="en-US" sz="3200" b="1" dirty="0" smtClean="0">
                <a:solidFill>
                  <a:srgbClr val="FF0000"/>
                </a:solidFill>
                <a:latin typeface="Source Sans Pro"/>
                <a:hlinkClick r:id="rId2"/>
              </a:rPr>
              <a:t>• </a:t>
            </a:r>
            <a:r>
              <a:rPr lang="en-US" sz="3200" b="1" dirty="0">
                <a:solidFill>
                  <a:srgbClr val="FF0000"/>
                </a:solidFill>
                <a:latin typeface="Source Sans Pro"/>
                <a:hlinkClick r:id="rId2"/>
              </a:rPr>
              <a:t>Reduced</a:t>
            </a:r>
            <a:r>
              <a:rPr lang="en-US" sz="3200" b="1" dirty="0">
                <a:solidFill>
                  <a:srgbClr val="FF0000"/>
                </a:solidFill>
                <a:latin typeface="Source Sans Pro"/>
              </a:rPr>
              <a:t> lean body mass in the context of excess adiposity. </a:t>
            </a:r>
            <a:endParaRPr lang="ru-RU" sz="3200" b="1" dirty="0" smtClean="0">
              <a:solidFill>
                <a:srgbClr val="FF0000"/>
              </a:solidFill>
              <a:latin typeface="Source Sans Pro"/>
            </a:endParaRPr>
          </a:p>
          <a:p>
            <a:endParaRPr lang="ru-RU" sz="3200" b="1" dirty="0">
              <a:solidFill>
                <a:srgbClr val="000000"/>
              </a:solidFill>
              <a:latin typeface="Source Sans Pro"/>
            </a:endParaRPr>
          </a:p>
          <a:p>
            <a:r>
              <a:rPr lang="en-US" sz="3200" b="1" dirty="0" smtClean="0">
                <a:solidFill>
                  <a:srgbClr val="000000"/>
                </a:solidFill>
                <a:latin typeface="Source Sans Pro"/>
              </a:rPr>
              <a:t>• </a:t>
            </a:r>
            <a:r>
              <a:rPr lang="en-US" sz="3200" b="1" dirty="0">
                <a:solidFill>
                  <a:srgbClr val="000000"/>
                </a:solidFill>
                <a:latin typeface="Source Sans Pro"/>
              </a:rPr>
              <a:t>Obesity exacerbates sarcopenia, increases the infiltration of fat into muscle, lowers physical function and increases risk of mortality</a:t>
            </a:r>
            <a:endParaRPr lang="en-US" sz="3200" b="1" i="0" dirty="0">
              <a:solidFill>
                <a:srgbClr val="000000"/>
              </a:solidFill>
              <a:effectLst/>
              <a:latin typeface="Source Sans Pro"/>
            </a:endParaRPr>
          </a:p>
        </p:txBody>
      </p:sp>
    </p:spTree>
    <p:extLst>
      <p:ext uri="{BB962C8B-B14F-4D97-AF65-F5344CB8AC3E}">
        <p14:creationId xmlns:p14="http://schemas.microsoft.com/office/powerpoint/2010/main" xmlns="" val="41511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524315"/>
          </a:xfrm>
          <a:prstGeom prst="rect">
            <a:avLst/>
          </a:prstGeom>
        </p:spPr>
        <p:txBody>
          <a:bodyPr wrap="square">
            <a:spAutoFit/>
          </a:bodyPr>
          <a:lstStyle/>
          <a:p>
            <a:r>
              <a:rPr lang="en-US" sz="2400" b="1" dirty="0">
                <a:solidFill>
                  <a:srgbClr val="000000"/>
                </a:solidFill>
                <a:latin typeface="Source Sans Pro"/>
                <a:hlinkClick r:id="rId2"/>
              </a:rPr>
              <a:t>Malnutrition-associated sarcopenia </a:t>
            </a:r>
            <a:endParaRPr lang="ru-RU" sz="2400" b="1" dirty="0" smtClean="0">
              <a:solidFill>
                <a:srgbClr val="000000"/>
              </a:solidFill>
              <a:latin typeface="Source Sans Pro"/>
              <a:hlinkClick r:id="rId2"/>
            </a:endParaRPr>
          </a:p>
          <a:p>
            <a:endParaRPr lang="ru-RU" sz="2400" b="1" dirty="0">
              <a:solidFill>
                <a:srgbClr val="000000"/>
              </a:solidFill>
              <a:latin typeface="Source Sans Pro"/>
              <a:hlinkClick r:id="rId2"/>
            </a:endParaRPr>
          </a:p>
          <a:p>
            <a:r>
              <a:rPr lang="en-US" sz="2400" b="1" dirty="0" smtClean="0">
                <a:solidFill>
                  <a:srgbClr val="000000"/>
                </a:solidFill>
                <a:latin typeface="Source Sans Pro"/>
                <a:hlinkClick r:id="rId2"/>
              </a:rPr>
              <a:t>• </a:t>
            </a:r>
            <a:r>
              <a:rPr lang="en-US" sz="2400" b="1" dirty="0">
                <a:solidFill>
                  <a:srgbClr val="000000"/>
                </a:solidFill>
                <a:latin typeface="Source Sans Pro"/>
                <a:hlinkClick r:id="rId2"/>
              </a:rPr>
              <a:t>Low</a:t>
            </a:r>
            <a:r>
              <a:rPr lang="en-US" sz="2400" b="1" dirty="0">
                <a:solidFill>
                  <a:srgbClr val="000000"/>
                </a:solidFill>
                <a:latin typeface="Source Sans Pro"/>
              </a:rPr>
              <a:t> muscle mass has recently been proposed as part of the definition of malnutrition. </a:t>
            </a:r>
            <a:endParaRPr lang="ru-RU" sz="2400" b="1" dirty="0" smtClean="0">
              <a:solidFill>
                <a:srgbClr val="000000"/>
              </a:solidFill>
              <a:latin typeface="Source Sans Pro"/>
            </a:endParaRPr>
          </a:p>
          <a:p>
            <a:endParaRPr lang="ru-RU" sz="2400" b="1" dirty="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Also in malnutrition, low fat mass is usually present, which is not necessarily the case in sarcopenia. </a:t>
            </a:r>
            <a:endParaRPr lang="ru-RU" sz="2400" b="1" dirty="0" smtClean="0">
              <a:solidFill>
                <a:srgbClr val="000000"/>
              </a:solidFill>
              <a:latin typeface="Source Sans Pro"/>
            </a:endParaRPr>
          </a:p>
          <a:p>
            <a:endParaRPr lang="ru-RU" sz="2400" b="1" dirty="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low dietary intake (starvation, inability to eat), reduced nutrient bioavailability (e.g. with diarrhea, vomiting) or high nutrient requirements (e.g. with inflammatory diseases such as cancer or organ failure with cachexia</a:t>
            </a:r>
            <a:endParaRPr lang="en-US" sz="2400" b="1" i="0" dirty="0">
              <a:solidFill>
                <a:srgbClr val="000000"/>
              </a:solidFill>
              <a:effectLst/>
              <a:latin typeface="Source Sans Pro"/>
            </a:endParaRPr>
          </a:p>
        </p:txBody>
      </p:sp>
    </p:spTree>
    <p:extLst>
      <p:ext uri="{BB962C8B-B14F-4D97-AF65-F5344CB8AC3E}">
        <p14:creationId xmlns:p14="http://schemas.microsoft.com/office/powerpoint/2010/main" xmlns="" val="1732246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740307"/>
          </a:xfrm>
          <a:prstGeom prst="rect">
            <a:avLst/>
          </a:prstGeom>
        </p:spPr>
        <p:txBody>
          <a:bodyPr wrap="square">
            <a:spAutoFit/>
          </a:bodyPr>
          <a:lstStyle/>
          <a:p>
            <a:pPr algn="ctr"/>
            <a:r>
              <a:rPr lang="en-US" sz="2400" b="1" dirty="0">
                <a:solidFill>
                  <a:srgbClr val="FF0000"/>
                </a:solidFill>
                <a:hlinkClick r:id="rId2"/>
              </a:rPr>
              <a:t>Frailty </a:t>
            </a:r>
            <a:endParaRPr lang="ru-RU" sz="2400" b="1" dirty="0" smtClean="0">
              <a:solidFill>
                <a:srgbClr val="FF0000"/>
              </a:solidFill>
              <a:hlinkClick r:id="rId2"/>
            </a:endParaRPr>
          </a:p>
          <a:p>
            <a:endParaRPr lang="ru-RU" sz="2400" b="1" dirty="0">
              <a:hlinkClick r:id="rId2"/>
            </a:endParaRPr>
          </a:p>
          <a:p>
            <a:r>
              <a:rPr lang="en-US" sz="2400" b="1" dirty="0" smtClean="0">
                <a:hlinkClick r:id="rId2"/>
              </a:rPr>
              <a:t>• </a:t>
            </a:r>
            <a:r>
              <a:rPr lang="en-US" sz="2400" b="1" dirty="0">
                <a:hlinkClick r:id="rId2"/>
              </a:rPr>
              <a:t>The physical</a:t>
            </a:r>
            <a:r>
              <a:rPr lang="en-US" sz="2400" b="1" dirty="0"/>
              <a:t> phenotype of frailty, described by Fried and co-workers shows significant overlap with sarcopenia; low grip strength and slow gait speed are characteristic of both. </a:t>
            </a:r>
            <a:endParaRPr lang="ru-RU" sz="2400" b="1" dirty="0" smtClean="0"/>
          </a:p>
          <a:p>
            <a:endParaRPr lang="ru-RU" sz="2400" b="1" dirty="0"/>
          </a:p>
          <a:p>
            <a:r>
              <a:rPr lang="en-US" sz="2400" b="1" dirty="0" smtClean="0"/>
              <a:t>• </a:t>
            </a:r>
            <a:r>
              <a:rPr lang="en-US" sz="2400" b="1" dirty="0"/>
              <a:t>Weight loss, another diagnostic criterion for frailty, is also a major etiologic factor for sarcopenia. </a:t>
            </a:r>
            <a:endParaRPr lang="ru-RU" sz="2400" b="1" dirty="0" smtClean="0"/>
          </a:p>
          <a:p>
            <a:endParaRPr lang="ru-RU" sz="2400" b="1" dirty="0"/>
          </a:p>
          <a:p>
            <a:r>
              <a:rPr lang="en-US" sz="2400" b="1" dirty="0" smtClean="0"/>
              <a:t>• </a:t>
            </a:r>
            <a:r>
              <a:rPr lang="en-US" sz="2400" b="1" dirty="0"/>
              <a:t>Treatment options for physical frailty and for sarcopenia likewise overlap—provision of optimal protein intake, supplementation of vitamin D, and physical exercise. </a:t>
            </a:r>
            <a:endParaRPr lang="ru-RU" sz="2400" b="1" dirty="0" smtClean="0"/>
          </a:p>
          <a:p>
            <a:endParaRPr lang="ru-RU" sz="2400" b="1" dirty="0"/>
          </a:p>
          <a:p>
            <a:endParaRPr lang="ru-RU" sz="2400" b="1" dirty="0" smtClean="0"/>
          </a:p>
          <a:p>
            <a:r>
              <a:rPr lang="en-US" sz="2400" b="1" dirty="0" smtClean="0"/>
              <a:t>• </a:t>
            </a:r>
            <a:r>
              <a:rPr lang="en-US" sz="2400" b="1" dirty="0"/>
              <a:t>Taken together, frailty and sarcopenia are still distinct—one a geriatric syndrome and the other a disease. While sarcopenia is a contributor to the development of physical frailty, the syndrome of frailty represents a much broader concept.</a:t>
            </a:r>
          </a:p>
        </p:txBody>
      </p:sp>
    </p:spTree>
    <p:extLst>
      <p:ext uri="{BB962C8B-B14F-4D97-AF65-F5344CB8AC3E}">
        <p14:creationId xmlns:p14="http://schemas.microsoft.com/office/powerpoint/2010/main" xmlns="" val="3657910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93866"/>
          </a:xfrm>
          <a:prstGeom prst="rect">
            <a:avLst/>
          </a:prstGeom>
        </p:spPr>
        <p:txBody>
          <a:bodyPr wrap="square">
            <a:spAutoFit/>
          </a:bodyPr>
          <a:lstStyle/>
          <a:p>
            <a:r>
              <a:rPr lang="en-US" sz="2800" dirty="0" smtClean="0">
                <a:solidFill>
                  <a:srgbClr val="0070C0"/>
                </a:solidFill>
              </a:rPr>
              <a:t>Causes of </a:t>
            </a:r>
            <a:r>
              <a:rPr lang="en-US" sz="2800" dirty="0" err="1" smtClean="0">
                <a:solidFill>
                  <a:srgbClr val="0070C0"/>
                </a:solidFill>
              </a:rPr>
              <a:t>sarcopenia</a:t>
            </a:r>
            <a:endParaRPr lang="en-US" sz="2800" dirty="0" smtClean="0">
              <a:solidFill>
                <a:srgbClr val="0070C0"/>
              </a:solidFill>
            </a:endParaRPr>
          </a:p>
          <a:p>
            <a:r>
              <a:rPr lang="en-US" sz="2800" u="sng" dirty="0" smtClean="0"/>
              <a:t>Mitochondria dysfunction and </a:t>
            </a:r>
            <a:r>
              <a:rPr lang="en-US" sz="2800" u="sng" dirty="0" err="1" smtClean="0"/>
              <a:t>sarcopenia</a:t>
            </a:r>
            <a:endParaRPr lang="en-US" sz="2800" u="sng" dirty="0" smtClean="0"/>
          </a:p>
          <a:p>
            <a:r>
              <a:rPr lang="en-US" sz="2800" dirty="0" smtClean="0"/>
              <a:t>Muscle, being the largest organ in the body, is mainly made up of highly contractile and energy-dependent </a:t>
            </a:r>
            <a:r>
              <a:rPr lang="en-US" sz="2800" dirty="0" err="1" smtClean="0"/>
              <a:t>myocytes</a:t>
            </a:r>
            <a:r>
              <a:rPr lang="en-US" sz="2800" dirty="0" smtClean="0"/>
              <a:t>. To carry out its contractile function, muscle cells receive neurotransmitters such as acetylcholine and dopamine from motor neurons at the motor plates. It is well established that both the muscle and neurons are high energy consuming cells which are greatly addicted to adenosine </a:t>
            </a:r>
            <a:r>
              <a:rPr lang="en-US" sz="2800" dirty="0" err="1" smtClean="0"/>
              <a:t>triphosphate</a:t>
            </a:r>
            <a:r>
              <a:rPr lang="en-US" sz="2800" dirty="0" smtClean="0"/>
              <a:t> (ATP) supply for them to function and are hence highly dependent on the proper functioning of mitochondria, the powerhouse and ATP supply organelle of the cell.</a:t>
            </a:r>
            <a:endParaRPr lang="uk-UA" sz="2800" dirty="0" smtClean="0"/>
          </a:p>
          <a:p>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247864"/>
          </a:xfrm>
          <a:prstGeom prst="rect">
            <a:avLst/>
          </a:prstGeom>
        </p:spPr>
        <p:txBody>
          <a:bodyPr wrap="square">
            <a:spAutoFit/>
          </a:bodyPr>
          <a:lstStyle/>
          <a:p>
            <a:r>
              <a:rPr lang="en-US" sz="2000" dirty="0" smtClean="0"/>
              <a:t>As age takes toll, mitochondria dysfunction in the muscle started to occur resulting in an increase in levels of apoptosis and reduced capabilities for muscle regeneration  that were commonly observed in </a:t>
            </a:r>
            <a:r>
              <a:rPr lang="en-US" sz="2000" dirty="0" err="1" smtClean="0"/>
              <a:t>sarcopenic</a:t>
            </a:r>
            <a:r>
              <a:rPr lang="en-US" sz="2000" dirty="0" smtClean="0"/>
              <a:t> patients . In addition to the muscular changes, age-related mitochondria deregulation also results in motor neuronal cell death , that ultimately resulted in </a:t>
            </a:r>
            <a:r>
              <a:rPr lang="en-US" sz="2000" dirty="0" err="1" smtClean="0"/>
              <a:t>innervation</a:t>
            </a:r>
            <a:r>
              <a:rPr lang="en-US" sz="2000" dirty="0" smtClean="0"/>
              <a:t> impairment  and an ~27% reduction in the motor unit pool that possibly accounts for the muscular atrophy and loss in muscular contractile force in </a:t>
            </a:r>
            <a:r>
              <a:rPr lang="en-US" sz="2000" dirty="0" err="1" smtClean="0"/>
              <a:t>sarcopenic</a:t>
            </a:r>
            <a:r>
              <a:rPr lang="en-US" sz="2000" dirty="0" smtClean="0"/>
              <a:t> aged humans and rodents.</a:t>
            </a:r>
            <a:endParaRPr lang="uk-UA" sz="2000" dirty="0" smtClean="0"/>
          </a:p>
          <a:p>
            <a:endParaRPr lang="uk-UA" sz="2000" dirty="0" smtClean="0"/>
          </a:p>
          <a:p>
            <a:endParaRPr lang="uk-UA" sz="2000" dirty="0" smtClean="0"/>
          </a:p>
          <a:p>
            <a:r>
              <a:rPr lang="en-US" sz="2000" dirty="0" smtClean="0"/>
              <a:t>The mitochondria are double membrane bound organelles that contain their own genetic material, the mitochondria DNA (</a:t>
            </a:r>
            <a:r>
              <a:rPr lang="en-US" sz="2000" dirty="0" err="1" smtClean="0"/>
              <a:t>mtDNA</a:t>
            </a:r>
            <a:r>
              <a:rPr lang="en-US" sz="2000" dirty="0" smtClean="0"/>
              <a:t>) and produces ATP through the electron transport chain process which consists of a series of </a:t>
            </a:r>
            <a:r>
              <a:rPr lang="en-US" sz="2000" dirty="0" err="1" smtClean="0"/>
              <a:t>oxphos</a:t>
            </a:r>
            <a:r>
              <a:rPr lang="en-US" sz="2000" dirty="0" smtClean="0"/>
              <a:t> reactions . The </a:t>
            </a:r>
            <a:r>
              <a:rPr lang="en-US" sz="2000" dirty="0" err="1" smtClean="0"/>
              <a:t>oxphos</a:t>
            </a:r>
            <a:r>
              <a:rPr lang="en-US" sz="2000" dirty="0" smtClean="0"/>
              <a:t> reactions in mitochondria produces high levels of ROS which are damaging for </a:t>
            </a:r>
            <a:r>
              <a:rPr lang="en-US" sz="2000" dirty="0" err="1" smtClean="0"/>
              <a:t>mtDNA</a:t>
            </a:r>
            <a:r>
              <a:rPr lang="en-US" sz="2000" dirty="0" smtClean="0"/>
              <a:t>, creating mutations, and deletion in them . Hence, mitochondria fission and fusion are in place to maintain mitochondria homeostasis in the cell</a:t>
            </a:r>
            <a:r>
              <a:rPr lang="uk-UA" sz="2000" dirty="0" smtClean="0"/>
              <a:t>.</a:t>
            </a:r>
            <a:r>
              <a:rPr lang="en-US" sz="2000" dirty="0" smtClean="0"/>
              <a:t> Mitochondria fusion and fission are two different processes with fusion being to process that mitigates stress by mixing contents of partially damaged mitochondria as a form of complementation while the latter being the process necessary to create new mitochondria and contribute to quality control of mitochondria via removal of damaged mitochondria</a:t>
            </a:r>
            <a:r>
              <a:rPr lang="uk-UA" sz="2000" dirty="0" smtClean="0"/>
              <a:t>.</a:t>
            </a:r>
            <a:endParaRPr lang="uk-UA"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001643"/>
          </a:xfrm>
          <a:prstGeom prst="rect">
            <a:avLst/>
          </a:prstGeom>
        </p:spPr>
        <p:txBody>
          <a:bodyPr wrap="square">
            <a:spAutoFit/>
          </a:bodyPr>
          <a:lstStyle/>
          <a:p>
            <a:r>
              <a:rPr lang="en-US" sz="2400" dirty="0" smtClean="0"/>
              <a:t>However, as age progresses, mitochondria homeostasis is no longer maintained due to numerous processes, namely the building up of ROS which can be attributed to the reduction in antioxidant enzyme levels in both muscle and neuron cells . This accumulation of ROS results in </a:t>
            </a:r>
            <a:r>
              <a:rPr lang="en-US" sz="2400" dirty="0" err="1" smtClean="0"/>
              <a:t>mtDNA</a:t>
            </a:r>
            <a:r>
              <a:rPr lang="en-US" sz="2400" dirty="0" smtClean="0"/>
              <a:t> deletion or mutation causing mitochondrial dysfunction</a:t>
            </a:r>
            <a:r>
              <a:rPr lang="uk-UA" sz="2400" dirty="0" smtClean="0"/>
              <a:t>.</a:t>
            </a:r>
            <a:r>
              <a:rPr lang="en-US" sz="2400" dirty="0" smtClean="0"/>
              <a:t> To further add on to the already dire situation, </a:t>
            </a:r>
            <a:r>
              <a:rPr lang="en-US" sz="2400" dirty="0" err="1" smtClean="0"/>
              <a:t>mitophagy</a:t>
            </a:r>
            <a:r>
              <a:rPr lang="en-US" sz="2400" dirty="0" smtClean="0"/>
              <a:t>–</a:t>
            </a:r>
            <a:r>
              <a:rPr lang="en-US" sz="2400" dirty="0" err="1" smtClean="0"/>
              <a:t>proteosome</a:t>
            </a:r>
            <a:r>
              <a:rPr lang="en-US" sz="2400" dirty="0" smtClean="0"/>
              <a:t>–induced mitochondria clearance function also deteriorates with age . As the number of damaged mitochondria accumulates, not only does the mitochondria not able to produce sufficient ATP to sustain cellular function in muscle and neurons, there will also not be enough normal functional mitochondria to act as complementary partners for mitochondria fusion to take place to restore mitochondria homeostasis. These events ultimately lead to damaged mitochondria membrane potential and leakage of mitochondria content to the cell </a:t>
            </a:r>
            <a:r>
              <a:rPr lang="en-US" sz="2400" dirty="0" err="1" smtClean="0"/>
              <a:t>cytosol</a:t>
            </a:r>
            <a:r>
              <a:rPr lang="en-US" sz="2400" dirty="0" smtClean="0"/>
              <a:t> that initiates apoptosis in both muscle and neurons, leading to muscular atrophy and muscle </a:t>
            </a:r>
            <a:r>
              <a:rPr lang="en-US" sz="2400" dirty="0" err="1" smtClean="0"/>
              <a:t>dennervation</a:t>
            </a:r>
            <a:r>
              <a:rPr lang="en-US" sz="2400" dirty="0" smtClean="0"/>
              <a:t> in </a:t>
            </a:r>
            <a:r>
              <a:rPr lang="en-US" sz="2400" dirty="0" err="1" smtClean="0"/>
              <a:t>sarcopenia</a:t>
            </a:r>
            <a:r>
              <a:rPr lang="en-US" sz="2400" dirty="0" smtClean="0"/>
              <a:t> .</a:t>
            </a:r>
            <a:endParaRPr lang="uk-UA"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7" y="836712"/>
            <a:ext cx="8352928" cy="561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0" y="1"/>
            <a:ext cx="9144000" cy="369332"/>
          </a:xfrm>
          <a:prstGeom prst="rect">
            <a:avLst/>
          </a:prstGeom>
        </p:spPr>
        <p:txBody>
          <a:bodyPr wrap="square">
            <a:spAutoFit/>
          </a:bodyPr>
          <a:lstStyle/>
          <a:p>
            <a:r>
              <a:rPr lang="en-US" b="1" dirty="0">
                <a:solidFill>
                  <a:srgbClr val="FF0000"/>
                </a:solidFill>
              </a:rPr>
              <a:t>Skeletal muscle protein turnover is a complex regulated process</a:t>
            </a:r>
            <a:endParaRPr lang="ru-RU" b="1" dirty="0">
              <a:solidFill>
                <a:srgbClr val="FF0000"/>
              </a:solidFill>
            </a:endParaRPr>
          </a:p>
        </p:txBody>
      </p:sp>
    </p:spTree>
    <p:extLst>
      <p:ext uri="{BB962C8B-B14F-4D97-AF65-F5344CB8AC3E}">
        <p14:creationId xmlns:p14="http://schemas.microsoft.com/office/powerpoint/2010/main" xmlns="" val="1918295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620688"/>
            <a:ext cx="7920880" cy="523220"/>
          </a:xfrm>
          <a:prstGeom prst="rect">
            <a:avLst/>
          </a:prstGeom>
        </p:spPr>
        <p:txBody>
          <a:bodyPr wrap="square">
            <a:spAutoFit/>
          </a:bodyPr>
          <a:lstStyle/>
          <a:p>
            <a:r>
              <a:rPr lang="en-US" sz="2800" b="1" dirty="0">
                <a:solidFill>
                  <a:srgbClr val="0070C0"/>
                </a:solidFill>
                <a:latin typeface="Source Sans Pro"/>
                <a:hlinkClick r:id="rId2"/>
              </a:rPr>
              <a:t>ALTERNATIVE OR NEW</a:t>
            </a:r>
            <a:r>
              <a:rPr lang="en-US" sz="2800" b="1" dirty="0">
                <a:solidFill>
                  <a:srgbClr val="0070C0"/>
                </a:solidFill>
                <a:latin typeface="Source Sans Pro"/>
              </a:rPr>
              <a:t> TESTS AND TOOLS </a:t>
            </a:r>
            <a:endParaRPr lang="en-US" sz="2800" b="1" i="0" dirty="0">
              <a:solidFill>
                <a:srgbClr val="0070C0"/>
              </a:solidFill>
              <a:effectLst/>
              <a:latin typeface="Source Sans Pro"/>
            </a:endParaRPr>
          </a:p>
        </p:txBody>
      </p:sp>
      <p:sp>
        <p:nvSpPr>
          <p:cNvPr id="3" name="Прямоугольник 2"/>
          <p:cNvSpPr/>
          <p:nvPr/>
        </p:nvSpPr>
        <p:spPr>
          <a:xfrm>
            <a:off x="0" y="1397675"/>
            <a:ext cx="8820472" cy="1200329"/>
          </a:xfrm>
          <a:prstGeom prst="rect">
            <a:avLst/>
          </a:prstGeom>
        </p:spPr>
        <p:txBody>
          <a:bodyPr wrap="square">
            <a:spAutoFit/>
          </a:bodyPr>
          <a:lstStyle/>
          <a:p>
            <a:r>
              <a:rPr lang="en-US" b="1" dirty="0">
                <a:solidFill>
                  <a:srgbClr val="000000"/>
                </a:solidFill>
                <a:latin typeface="Source Sans Pro"/>
                <a:hlinkClick r:id="rId2"/>
              </a:rPr>
              <a:t>Lumbar 3rd vertebra</a:t>
            </a:r>
            <a:r>
              <a:rPr lang="en-US" b="1" dirty="0">
                <a:solidFill>
                  <a:srgbClr val="000000"/>
                </a:solidFill>
                <a:latin typeface="Source Sans Pro"/>
              </a:rPr>
              <a:t> imaging by computed tomography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CT images of a specific lumbar vertebral landmark (L3) correlated significantly with whole-body muscle.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Quantification of lumbar L3 cross-sectional area has also been done by MRI.</a:t>
            </a:r>
            <a:endParaRPr lang="en-US" b="1" i="0" dirty="0">
              <a:solidFill>
                <a:srgbClr val="000000"/>
              </a:solidFill>
              <a:effectLst/>
              <a:latin typeface="Source Sans Pro"/>
            </a:endParaRPr>
          </a:p>
        </p:txBody>
      </p:sp>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608" y="3789040"/>
            <a:ext cx="7560840" cy="28742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4423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92696"/>
            <a:ext cx="8964488" cy="6124754"/>
          </a:xfrm>
          <a:prstGeom prst="rect">
            <a:avLst/>
          </a:prstGeom>
        </p:spPr>
        <p:txBody>
          <a:bodyPr wrap="square">
            <a:spAutoFit/>
          </a:bodyPr>
          <a:lstStyle/>
          <a:p>
            <a:r>
              <a:rPr lang="en-US" sz="2800" b="1" dirty="0">
                <a:solidFill>
                  <a:srgbClr val="0070C0"/>
                </a:solidFill>
              </a:rPr>
              <a:t>Mid-thigh imaging (by MRI or CT) </a:t>
            </a:r>
            <a:endParaRPr lang="ru-RU" sz="2800" b="1" dirty="0" smtClean="0">
              <a:solidFill>
                <a:srgbClr val="0070C0"/>
              </a:solidFill>
            </a:endParaRPr>
          </a:p>
          <a:p>
            <a:r>
              <a:rPr lang="en-US" sz="2800" dirty="0" smtClean="0"/>
              <a:t>• </a:t>
            </a:r>
            <a:r>
              <a:rPr lang="en-US" sz="2800" dirty="0"/>
              <a:t>Mid-thigh muscle area is more strongly correlated with total body muscle volume than are lumbar muscle areas L1–L5. </a:t>
            </a:r>
            <a:endParaRPr lang="ru-RU" sz="2800" dirty="0" smtClean="0"/>
          </a:p>
          <a:p>
            <a:r>
              <a:rPr lang="en-US" sz="2800" dirty="0" smtClean="0"/>
              <a:t>• </a:t>
            </a:r>
            <a:r>
              <a:rPr lang="en-US" sz="2800" dirty="0"/>
              <a:t>it is a good predictor of whole-body skeletal muscle mass and very sensitive to change. </a:t>
            </a:r>
            <a:endParaRPr lang="ru-RU" sz="2800" dirty="0" smtClean="0"/>
          </a:p>
          <a:p>
            <a:endParaRPr lang="ru-RU" sz="2800" dirty="0"/>
          </a:p>
          <a:p>
            <a:r>
              <a:rPr lang="en-US" sz="2800" b="1" dirty="0">
                <a:solidFill>
                  <a:srgbClr val="0070C0"/>
                </a:solidFill>
              </a:rPr>
              <a:t>Psoas muscle measurement with computed tomography </a:t>
            </a:r>
            <a:endParaRPr lang="ru-RU" sz="2800" b="1" dirty="0" smtClean="0">
              <a:solidFill>
                <a:srgbClr val="0070C0"/>
              </a:solidFill>
            </a:endParaRPr>
          </a:p>
          <a:p>
            <a:r>
              <a:rPr lang="en-US" sz="2800" dirty="0" smtClean="0"/>
              <a:t>• </a:t>
            </a:r>
            <a:r>
              <a:rPr lang="en-US" sz="2800" dirty="0"/>
              <a:t>CT-based measurement of the psoas muscle has also been reported as simple and predictive of morbidities in certain conditions (cirrhosis, colorectal surgery) </a:t>
            </a:r>
            <a:endParaRPr lang="ru-RU" sz="2800" dirty="0" smtClean="0"/>
          </a:p>
          <a:p>
            <a:r>
              <a:rPr lang="en-US" sz="2800" dirty="0" smtClean="0"/>
              <a:t>• </a:t>
            </a:r>
            <a:r>
              <a:rPr lang="en-US" sz="2800" dirty="0"/>
              <a:t>However, because psoas is a minor muscle, other experts argue that it is not representative of overall sarcopenia</a:t>
            </a:r>
            <a:endParaRPr lang="ru-RU" sz="2800" dirty="0" smtClean="0"/>
          </a:p>
          <a:p>
            <a:endParaRPr lang="ru-RU" sz="2800" dirty="0"/>
          </a:p>
        </p:txBody>
      </p:sp>
    </p:spTree>
    <p:extLst>
      <p:ext uri="{BB962C8B-B14F-4D97-AF65-F5344CB8AC3E}">
        <p14:creationId xmlns:p14="http://schemas.microsoft.com/office/powerpoint/2010/main" xmlns="" val="387291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268760"/>
            <a:ext cx="9144000" cy="29191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06960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63417"/>
          </a:xfrm>
          <a:prstGeom prst="rect">
            <a:avLst/>
          </a:prstGeom>
        </p:spPr>
        <p:txBody>
          <a:bodyPr wrap="square">
            <a:spAutoFit/>
          </a:bodyPr>
          <a:lstStyle/>
          <a:p>
            <a:r>
              <a:rPr lang="en-US" sz="3200" b="1" dirty="0">
                <a:solidFill>
                  <a:srgbClr val="000000"/>
                </a:solidFill>
                <a:latin typeface="Source Sans Pro"/>
                <a:hlinkClick r:id="rId2"/>
              </a:rPr>
              <a:t>Muscle quality measurement </a:t>
            </a:r>
            <a:endParaRPr lang="ru-RU" sz="3200" b="1" dirty="0" smtClean="0">
              <a:solidFill>
                <a:srgbClr val="000000"/>
              </a:solidFill>
              <a:latin typeface="Source Sans Pro"/>
              <a:hlinkClick r:id="rId2"/>
            </a:endParaRPr>
          </a:p>
          <a:p>
            <a:endParaRPr lang="ru-RU" sz="2400" b="1" dirty="0">
              <a:solidFill>
                <a:srgbClr val="000000"/>
              </a:solidFill>
              <a:latin typeface="Source Sans Pro"/>
              <a:hlinkClick r:id="rId2"/>
            </a:endParaRPr>
          </a:p>
          <a:p>
            <a:r>
              <a:rPr lang="en-US" sz="2400" b="1" dirty="0" smtClean="0">
                <a:solidFill>
                  <a:srgbClr val="000000"/>
                </a:solidFill>
                <a:latin typeface="Source Sans Pro"/>
                <a:hlinkClick r:id="rId2"/>
              </a:rPr>
              <a:t>•</a:t>
            </a:r>
            <a:r>
              <a:rPr lang="en-US" sz="2400" b="1" dirty="0">
                <a:solidFill>
                  <a:srgbClr val="000000"/>
                </a:solidFill>
                <a:latin typeface="Source Sans Pro"/>
              </a:rPr>
              <a:t> Micro- and macroscopic changes in muscle architecture and composition, and to muscle function delivered per unit of muscle mass. </a:t>
            </a:r>
            <a:endParaRPr lang="ru-RU" sz="2400" b="1" dirty="0" smtClean="0">
              <a:solidFill>
                <a:srgbClr val="000000"/>
              </a:solidFill>
              <a:latin typeface="Source Sans Pro"/>
            </a:endParaRPr>
          </a:p>
          <a:p>
            <a:endParaRPr lang="ru-RU" sz="2400" b="1" dirty="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the term muscle quality has been applied to ratios of muscle strength to appendicular skeletal muscle mass or muscle volume. </a:t>
            </a:r>
            <a:endParaRPr lang="ru-RU" sz="2400" b="1" dirty="0" smtClean="0">
              <a:solidFill>
                <a:srgbClr val="000000"/>
              </a:solidFill>
              <a:latin typeface="Source Sans Pro"/>
            </a:endParaRPr>
          </a:p>
          <a:p>
            <a:endParaRPr lang="ru-RU" sz="2400" b="1" dirty="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there is no universal consensus on assessment methods for routine clinical practice</a:t>
            </a:r>
            <a:r>
              <a:rPr lang="en-US" sz="2400" b="1" dirty="0" smtClean="0">
                <a:solidFill>
                  <a:srgbClr val="000000"/>
                </a:solidFill>
                <a:latin typeface="Source Sans Pro"/>
              </a:rPr>
              <a:t>.</a:t>
            </a:r>
            <a:endParaRPr lang="ru-RU" sz="2400" b="1" dirty="0" smtClean="0">
              <a:solidFill>
                <a:srgbClr val="000000"/>
              </a:solidFill>
              <a:latin typeface="Source Sans Pro"/>
            </a:endParaRPr>
          </a:p>
          <a:p>
            <a:endParaRPr lang="ru-RU" sz="2400" b="1" dirty="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 CT and MRI can determine infiltration of fat into muscle and using the attenuation of the muscle. </a:t>
            </a:r>
            <a:endParaRPr lang="ru-RU" sz="2400" b="1" dirty="0" smtClean="0">
              <a:solidFill>
                <a:srgbClr val="000000"/>
              </a:solidFill>
              <a:latin typeface="Source Sans Pro"/>
            </a:endParaRPr>
          </a:p>
          <a:p>
            <a:endParaRPr lang="ru-RU" sz="2400" b="1" dirty="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muscle quality has been assessed by BIA-derived phase angle measurement</a:t>
            </a:r>
            <a:endParaRPr lang="en-US" sz="2400" b="1" i="0" dirty="0">
              <a:solidFill>
                <a:srgbClr val="000000"/>
              </a:solidFill>
              <a:effectLst/>
              <a:latin typeface="Source Sans Pro"/>
            </a:endParaRPr>
          </a:p>
        </p:txBody>
      </p:sp>
    </p:spTree>
    <p:extLst>
      <p:ext uri="{BB962C8B-B14F-4D97-AF65-F5344CB8AC3E}">
        <p14:creationId xmlns:p14="http://schemas.microsoft.com/office/powerpoint/2010/main" xmlns="" val="3984275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678751"/>
          </a:xfrm>
          <a:prstGeom prst="rect">
            <a:avLst/>
          </a:prstGeom>
        </p:spPr>
        <p:txBody>
          <a:bodyPr wrap="square">
            <a:spAutoFit/>
          </a:bodyPr>
          <a:lstStyle/>
          <a:p>
            <a:r>
              <a:rPr lang="en-US" sz="3200" b="1" dirty="0">
                <a:solidFill>
                  <a:srgbClr val="0070C0"/>
                </a:solidFill>
                <a:latin typeface="Source Sans Pro"/>
                <a:hlinkClick r:id="rId2"/>
              </a:rPr>
              <a:t>Ultrasound assessment of</a:t>
            </a:r>
            <a:r>
              <a:rPr lang="en-US" sz="3200" b="1" dirty="0">
                <a:solidFill>
                  <a:srgbClr val="0070C0"/>
                </a:solidFill>
                <a:latin typeface="Source Sans Pro"/>
              </a:rPr>
              <a:t> muscle </a:t>
            </a:r>
            <a:endParaRPr lang="ru-RU" sz="3200" b="1" dirty="0" smtClean="0">
              <a:solidFill>
                <a:srgbClr val="0070C0"/>
              </a:solidFill>
              <a:latin typeface="Source Sans Pro"/>
            </a:endParaRPr>
          </a:p>
          <a:p>
            <a:endParaRPr lang="ru-RU" sz="2400" b="1" dirty="0">
              <a:solidFill>
                <a:srgbClr val="0070C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It is reliable and valid </a:t>
            </a:r>
            <a:endParaRPr lang="ru-RU" sz="2400" b="1" dirty="0" smtClean="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Assessment of </a:t>
            </a:r>
            <a:r>
              <a:rPr lang="en-US" sz="2400" b="1" dirty="0">
                <a:solidFill>
                  <a:srgbClr val="FF0000"/>
                </a:solidFill>
                <a:latin typeface="Source Sans Pro"/>
              </a:rPr>
              <a:t>pennate muscles </a:t>
            </a:r>
            <a:r>
              <a:rPr lang="en-US" sz="2400" b="1" dirty="0">
                <a:solidFill>
                  <a:srgbClr val="000000"/>
                </a:solidFill>
                <a:latin typeface="Source Sans Pro"/>
              </a:rPr>
              <a:t>such as the quadriceps </a:t>
            </a:r>
            <a:r>
              <a:rPr lang="en-US" sz="2400" b="1" dirty="0" err="1">
                <a:solidFill>
                  <a:srgbClr val="000000"/>
                </a:solidFill>
                <a:latin typeface="Source Sans Pro"/>
              </a:rPr>
              <a:t>femoris</a:t>
            </a:r>
            <a:r>
              <a:rPr lang="en-US" sz="2400" b="1" dirty="0">
                <a:solidFill>
                  <a:srgbClr val="000000"/>
                </a:solidFill>
                <a:latin typeface="Source Sans Pro"/>
              </a:rPr>
              <a:t> can detect a decrease in muscle thickness and cross-sectional area within a relatively short period of time, thus suggesting potential for use of this tool in clinical practice. </a:t>
            </a:r>
            <a:endParaRPr lang="ru-RU" sz="2400" b="1" dirty="0" smtClean="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ultrasound has the advantage of being able to assess both muscle quantity and quality. </a:t>
            </a:r>
            <a:endParaRPr lang="ru-RU" sz="2400" b="1" dirty="0" smtClean="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The </a:t>
            </a:r>
            <a:r>
              <a:rPr lang="en-US" sz="2400" b="1" dirty="0" err="1">
                <a:solidFill>
                  <a:srgbClr val="000000"/>
                </a:solidFill>
                <a:latin typeface="Source Sans Pro"/>
              </a:rPr>
              <a:t>EuGMS</a:t>
            </a:r>
            <a:r>
              <a:rPr lang="en-US" sz="2400" b="1" dirty="0">
                <a:solidFill>
                  <a:srgbClr val="000000"/>
                </a:solidFill>
                <a:latin typeface="Source Sans Pro"/>
              </a:rPr>
              <a:t> sarcopenia group recently proposed a consensus protocol for using ultrasound in muscle assessment, including measurement of: </a:t>
            </a:r>
            <a:endParaRPr lang="ru-RU" sz="2400"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muscle thickness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cross-sectional area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fascicle length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err="1">
                <a:solidFill>
                  <a:srgbClr val="000000"/>
                </a:solidFill>
                <a:latin typeface="Source Sans Pro"/>
              </a:rPr>
              <a:t>pennation</a:t>
            </a:r>
            <a:r>
              <a:rPr lang="en-US" b="1" dirty="0">
                <a:solidFill>
                  <a:srgbClr val="000000"/>
                </a:solidFill>
                <a:latin typeface="Source Sans Pro"/>
              </a:rPr>
              <a:t> angle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Echogenicity: it reflects muscle quality, since non-contractile tissue associated with </a:t>
            </a:r>
            <a:r>
              <a:rPr lang="en-US" b="1" dirty="0" err="1">
                <a:solidFill>
                  <a:srgbClr val="000000"/>
                </a:solidFill>
                <a:latin typeface="Source Sans Pro"/>
              </a:rPr>
              <a:t>myosteatosis</a:t>
            </a:r>
            <a:r>
              <a:rPr lang="en-US" b="1" dirty="0">
                <a:solidFill>
                  <a:srgbClr val="000000"/>
                </a:solidFill>
                <a:latin typeface="Source Sans Pro"/>
              </a:rPr>
              <a:t> shows hyper-echogenicity.</a:t>
            </a:r>
            <a:endParaRPr lang="en-US" b="1" i="0" dirty="0">
              <a:solidFill>
                <a:srgbClr val="000000"/>
              </a:solidFill>
              <a:effectLst/>
              <a:latin typeface="Source Sans Pro"/>
            </a:endParaRPr>
          </a:p>
        </p:txBody>
      </p:sp>
    </p:spTree>
    <p:extLst>
      <p:ext uri="{BB962C8B-B14F-4D97-AF65-F5344CB8AC3E}">
        <p14:creationId xmlns:p14="http://schemas.microsoft.com/office/powerpoint/2010/main" xmlns="" val="616951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555641"/>
          </a:xfrm>
          <a:prstGeom prst="rect">
            <a:avLst/>
          </a:prstGeom>
        </p:spPr>
        <p:txBody>
          <a:bodyPr wrap="square">
            <a:spAutoFit/>
          </a:bodyPr>
          <a:lstStyle/>
          <a:p>
            <a:r>
              <a:rPr lang="en-US" sz="2800" b="1" dirty="0" err="1">
                <a:solidFill>
                  <a:srgbClr val="000000"/>
                </a:solidFill>
                <a:latin typeface="Source Sans Pro"/>
                <a:hlinkClick r:id="rId2"/>
              </a:rPr>
              <a:t>Creatine</a:t>
            </a:r>
            <a:r>
              <a:rPr lang="en-US" sz="2800" b="1" dirty="0">
                <a:solidFill>
                  <a:srgbClr val="000000"/>
                </a:solidFill>
                <a:latin typeface="Source Sans Pro"/>
                <a:hlinkClick r:id="rId2"/>
              </a:rPr>
              <a:t> dilution </a:t>
            </a:r>
            <a:r>
              <a:rPr lang="en-US" sz="2800" b="1" dirty="0" smtClean="0">
                <a:solidFill>
                  <a:srgbClr val="000000"/>
                </a:solidFill>
                <a:latin typeface="Source Sans Pro"/>
                <a:hlinkClick r:id="rId2"/>
              </a:rPr>
              <a:t>test</a:t>
            </a:r>
            <a:endParaRPr lang="ru-RU" sz="2800" b="1" dirty="0" smtClean="0">
              <a:solidFill>
                <a:srgbClr val="000000"/>
              </a:solidFill>
              <a:latin typeface="Source Sans Pro"/>
              <a:hlinkClick r:id="rId2"/>
            </a:endParaRPr>
          </a:p>
          <a:p>
            <a:endParaRPr lang="ru-RU" sz="2800" b="1" dirty="0">
              <a:solidFill>
                <a:srgbClr val="000000"/>
              </a:solidFill>
              <a:latin typeface="Source Sans Pro"/>
              <a:hlinkClick r:id="rId2"/>
            </a:endParaRPr>
          </a:p>
          <a:p>
            <a:r>
              <a:rPr lang="en-US" sz="2800" b="1" dirty="0" smtClean="0">
                <a:solidFill>
                  <a:srgbClr val="000000"/>
                </a:solidFill>
                <a:latin typeface="Source Sans Pro"/>
                <a:hlinkClick r:id="rId2"/>
              </a:rPr>
              <a:t> </a:t>
            </a:r>
            <a:r>
              <a:rPr lang="en-US" sz="2800" b="1" dirty="0">
                <a:solidFill>
                  <a:srgbClr val="000000"/>
                </a:solidFill>
                <a:latin typeface="Source Sans Pro"/>
                <a:hlinkClick r:id="rId2"/>
              </a:rPr>
              <a:t>•</a:t>
            </a:r>
            <a:r>
              <a:rPr lang="en-US" sz="2800" b="1" dirty="0">
                <a:solidFill>
                  <a:srgbClr val="000000"/>
                </a:solidFill>
                <a:latin typeface="Source Sans Pro"/>
              </a:rPr>
              <a:t> The excretion rate of creatinine is a promising proxy measure for estimating whole-body muscle mass. </a:t>
            </a:r>
            <a:endParaRPr lang="ru-RU"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an oral tracer dose of deuterium-labelled </a:t>
            </a:r>
            <a:r>
              <a:rPr lang="en-US" sz="2800" b="1" dirty="0" err="1">
                <a:solidFill>
                  <a:srgbClr val="000000"/>
                </a:solidFill>
                <a:latin typeface="Source Sans Pro"/>
              </a:rPr>
              <a:t>creatine</a:t>
            </a:r>
            <a:r>
              <a:rPr lang="en-US" sz="2800" b="1" dirty="0">
                <a:solidFill>
                  <a:srgbClr val="000000"/>
                </a:solidFill>
                <a:latin typeface="Source Sans Pro"/>
              </a:rPr>
              <a:t> (D3-creatine) is ingested by a fasting patient; labelled and </a:t>
            </a:r>
            <a:r>
              <a:rPr lang="en-US" sz="2800" b="1" dirty="0" err="1">
                <a:solidFill>
                  <a:srgbClr val="000000"/>
                </a:solidFill>
                <a:latin typeface="Source Sans Pro"/>
              </a:rPr>
              <a:t>unlabelled</a:t>
            </a:r>
            <a:r>
              <a:rPr lang="en-US" sz="2800" b="1" dirty="0">
                <a:solidFill>
                  <a:srgbClr val="000000"/>
                </a:solidFill>
                <a:latin typeface="Source Sans Pro"/>
              </a:rPr>
              <a:t> </a:t>
            </a:r>
            <a:r>
              <a:rPr lang="en-US" sz="2800" b="1" dirty="0" err="1">
                <a:solidFill>
                  <a:srgbClr val="000000"/>
                </a:solidFill>
                <a:latin typeface="Source Sans Pro"/>
              </a:rPr>
              <a:t>creatine</a:t>
            </a:r>
            <a:r>
              <a:rPr lang="en-US" sz="2800" b="1" dirty="0">
                <a:solidFill>
                  <a:srgbClr val="000000"/>
                </a:solidFill>
                <a:latin typeface="Source Sans Pro"/>
              </a:rPr>
              <a:t> and creatinine in urine are later measured using liquid chromatography and tandem mass spectrometry. </a:t>
            </a:r>
            <a:endParaRPr lang="ru-RU"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Total body </a:t>
            </a:r>
            <a:r>
              <a:rPr lang="en-US" sz="2800" b="1" dirty="0" err="1">
                <a:solidFill>
                  <a:srgbClr val="000000"/>
                </a:solidFill>
                <a:latin typeface="Source Sans Pro"/>
              </a:rPr>
              <a:t>creatine</a:t>
            </a:r>
            <a:r>
              <a:rPr lang="en-US" sz="2800" b="1" dirty="0">
                <a:solidFill>
                  <a:srgbClr val="000000"/>
                </a:solidFill>
                <a:latin typeface="Source Sans Pro"/>
              </a:rPr>
              <a:t> pool size and muscle mass are calculated from D3-creatinine enrichment in urine. </a:t>
            </a:r>
            <a:endParaRPr lang="ru-RU"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err="1">
                <a:solidFill>
                  <a:srgbClr val="000000"/>
                </a:solidFill>
                <a:latin typeface="Source Sans Pro"/>
              </a:rPr>
              <a:t>Creatine</a:t>
            </a:r>
            <a:r>
              <a:rPr lang="en-US" sz="2800" b="1" dirty="0">
                <a:solidFill>
                  <a:srgbClr val="000000"/>
                </a:solidFill>
                <a:latin typeface="Source Sans Pro"/>
              </a:rPr>
              <a:t> dilution test results correlate well with MRI-based measures of muscle mass and modestly with measures from BIA and DXA</a:t>
            </a:r>
            <a:endParaRPr lang="en-US" sz="2800" b="1" i="0" dirty="0">
              <a:solidFill>
                <a:srgbClr val="000000"/>
              </a:solidFill>
              <a:effectLst/>
              <a:latin typeface="Source Sans Pro"/>
            </a:endParaRPr>
          </a:p>
        </p:txBody>
      </p:sp>
    </p:spTree>
    <p:extLst>
      <p:ext uri="{BB962C8B-B14F-4D97-AF65-F5344CB8AC3E}">
        <p14:creationId xmlns:p14="http://schemas.microsoft.com/office/powerpoint/2010/main" xmlns="" val="2958281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44000" cy="3785652"/>
          </a:xfrm>
          <a:prstGeom prst="rect">
            <a:avLst/>
          </a:prstGeom>
        </p:spPr>
        <p:txBody>
          <a:bodyPr wrap="square">
            <a:spAutoFit/>
          </a:bodyPr>
          <a:lstStyle/>
          <a:p>
            <a:r>
              <a:rPr lang="en-US" sz="3600" b="1" dirty="0">
                <a:solidFill>
                  <a:srgbClr val="000000"/>
                </a:solidFill>
                <a:latin typeface="Source Sans Pro"/>
                <a:hlinkClick r:id="rId2"/>
              </a:rPr>
              <a:t>Risk Factors </a:t>
            </a:r>
            <a:endParaRPr lang="ru-RU" sz="3600" b="1" dirty="0">
              <a:solidFill>
                <a:srgbClr val="000000"/>
              </a:solidFill>
              <a:latin typeface="Source Sans Pro"/>
              <a:hlinkClick r:id="rId2"/>
            </a:endParaRPr>
          </a:p>
          <a:p>
            <a:endParaRPr lang="ru-RU" sz="3600" b="1" dirty="0" smtClean="0">
              <a:solidFill>
                <a:srgbClr val="000000"/>
              </a:solidFill>
              <a:latin typeface="Source Sans Pro"/>
              <a:hlinkClick r:id="rId2"/>
            </a:endParaRPr>
          </a:p>
          <a:p>
            <a:endParaRPr lang="ru-RU" sz="2400" b="1" dirty="0">
              <a:solidFill>
                <a:srgbClr val="000000"/>
              </a:solidFill>
              <a:latin typeface="Source Sans Pro"/>
              <a:hlinkClick r:id="rId2"/>
            </a:endParaRPr>
          </a:p>
          <a:p>
            <a:r>
              <a:rPr lang="en-US" sz="2400" b="1" dirty="0" smtClean="0">
                <a:solidFill>
                  <a:srgbClr val="000000"/>
                </a:solidFill>
                <a:latin typeface="Source Sans Pro"/>
                <a:hlinkClick r:id="rId2"/>
              </a:rPr>
              <a:t>• </a:t>
            </a:r>
            <a:r>
              <a:rPr lang="en-US" sz="2400" b="1" dirty="0" smtClean="0">
                <a:latin typeface="Source Sans Pro"/>
                <a:hlinkClick r:id="rId2"/>
              </a:rPr>
              <a:t>Gen</a:t>
            </a:r>
            <a:r>
              <a:rPr lang="en-US" sz="2400" b="1" dirty="0" smtClean="0">
                <a:solidFill>
                  <a:srgbClr val="000000"/>
                </a:solidFill>
                <a:latin typeface="Source Sans Pro"/>
                <a:hlinkClick r:id="rId2"/>
              </a:rPr>
              <a:t>etic</a:t>
            </a:r>
            <a:r>
              <a:rPr lang="en-US" sz="2400" b="1" dirty="0">
                <a:solidFill>
                  <a:srgbClr val="000000"/>
                </a:solidFill>
                <a:latin typeface="Source Sans Pro"/>
              </a:rPr>
              <a:t> and lifestyle factors operating across the life course</a:t>
            </a:r>
            <a:r>
              <a:rPr lang="en-US" sz="2400" b="1" dirty="0" smtClean="0">
                <a:solidFill>
                  <a:srgbClr val="000000"/>
                </a:solidFill>
                <a:latin typeface="Source Sans Pro"/>
              </a:rPr>
              <a:t>.</a:t>
            </a:r>
            <a:endParaRPr lang="ru-RU" sz="2400" b="1" dirty="0" smtClean="0">
              <a:solidFill>
                <a:srgbClr val="000000"/>
              </a:solidFill>
              <a:latin typeface="Source Sans Pro"/>
            </a:endParaRPr>
          </a:p>
          <a:p>
            <a:endParaRPr lang="ru-RU" sz="2400" b="1" dirty="0">
              <a:solidFill>
                <a:srgbClr val="000000"/>
              </a:solidFill>
              <a:latin typeface="Source Sans Pro"/>
            </a:endParaRPr>
          </a:p>
          <a:p>
            <a:endParaRPr lang="ru-RU" sz="2400" b="1" dirty="0" smtClean="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 age, gender and level of physical activity are major risk factors.</a:t>
            </a:r>
            <a:endParaRPr lang="en-US" sz="2400" b="1" i="0" dirty="0">
              <a:solidFill>
                <a:srgbClr val="000000"/>
              </a:solidFill>
              <a:effectLst/>
              <a:latin typeface="Source Sans Pro"/>
            </a:endParaRPr>
          </a:p>
        </p:txBody>
      </p:sp>
    </p:spTree>
    <p:extLst>
      <p:ext uri="{BB962C8B-B14F-4D97-AF65-F5344CB8AC3E}">
        <p14:creationId xmlns:p14="http://schemas.microsoft.com/office/powerpoint/2010/main" xmlns="" val="14519312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463308"/>
          </a:xfrm>
          <a:prstGeom prst="rect">
            <a:avLst/>
          </a:prstGeom>
        </p:spPr>
        <p:txBody>
          <a:bodyPr wrap="square">
            <a:spAutoFit/>
          </a:bodyPr>
          <a:lstStyle/>
          <a:p>
            <a:r>
              <a:rPr lang="en-US" b="1" dirty="0">
                <a:solidFill>
                  <a:srgbClr val="000000"/>
                </a:solidFill>
                <a:latin typeface="Source Sans Pro"/>
                <a:hlinkClick r:id="rId2"/>
              </a:rPr>
              <a:t>Frequent underlying </a:t>
            </a:r>
            <a:r>
              <a:rPr lang="en-US" b="1" dirty="0">
                <a:solidFill>
                  <a:srgbClr val="0070C0"/>
                </a:solidFill>
                <a:latin typeface="Source Sans Pro"/>
                <a:hlinkClick r:id="rId2"/>
              </a:rPr>
              <a:t>causes</a:t>
            </a:r>
            <a:r>
              <a:rPr lang="en-US" b="1" dirty="0">
                <a:solidFill>
                  <a:srgbClr val="0070C0"/>
                </a:solidFill>
                <a:latin typeface="Source Sans Pro"/>
              </a:rPr>
              <a:t> of sarcopenia </a:t>
            </a:r>
            <a:endParaRPr lang="ru-RU" b="1" dirty="0" smtClean="0">
              <a:solidFill>
                <a:srgbClr val="0070C0"/>
              </a:solidFill>
              <a:latin typeface="Source Sans Pro"/>
            </a:endParaRPr>
          </a:p>
          <a:p>
            <a:endParaRPr lang="ru-RU" b="1" dirty="0">
              <a:solidFill>
                <a:srgbClr val="FF0000"/>
              </a:solidFill>
              <a:latin typeface="Source Sans Pro"/>
            </a:endParaRPr>
          </a:p>
          <a:p>
            <a:r>
              <a:rPr lang="en-US" b="1" dirty="0" smtClean="0">
                <a:solidFill>
                  <a:srgbClr val="FF0000"/>
                </a:solidFill>
                <a:latin typeface="Source Sans Pro"/>
              </a:rPr>
              <a:t>Nutritional </a:t>
            </a:r>
            <a:endParaRPr lang="ru-RU" b="1" dirty="0" smtClean="0">
              <a:solidFill>
                <a:srgbClr val="FF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Low protein intake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Low energy intake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Micronutrient deficiency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Malabsorption and other gastrointestinal conditions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Anorexia (ageing, oral problems) </a:t>
            </a:r>
            <a:endParaRPr lang="ru-RU" b="1" dirty="0" smtClean="0">
              <a:solidFill>
                <a:srgbClr val="000000"/>
              </a:solidFill>
              <a:latin typeface="Source Sans Pro"/>
            </a:endParaRPr>
          </a:p>
          <a:p>
            <a:r>
              <a:rPr lang="en-US" b="1" dirty="0" smtClean="0">
                <a:solidFill>
                  <a:srgbClr val="FF0000"/>
                </a:solidFill>
                <a:latin typeface="Source Sans Pro"/>
              </a:rPr>
              <a:t>Associated </a:t>
            </a:r>
            <a:r>
              <a:rPr lang="en-US" b="1" dirty="0">
                <a:solidFill>
                  <a:srgbClr val="FF0000"/>
                </a:solidFill>
                <a:latin typeface="Source Sans Pro"/>
              </a:rPr>
              <a:t>with inactivity </a:t>
            </a:r>
            <a:endParaRPr lang="ru-RU" b="1" dirty="0" smtClean="0">
              <a:solidFill>
                <a:srgbClr val="FF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Bed rest, immobility, deconditioning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Low activity, sedentary lifestyle </a:t>
            </a:r>
            <a:endParaRPr lang="ru-RU" b="1" dirty="0" smtClean="0">
              <a:solidFill>
                <a:srgbClr val="000000"/>
              </a:solidFill>
              <a:latin typeface="Source Sans Pro"/>
            </a:endParaRPr>
          </a:p>
          <a:p>
            <a:r>
              <a:rPr lang="en-US" b="1" dirty="0" smtClean="0">
                <a:solidFill>
                  <a:srgbClr val="FF0000"/>
                </a:solidFill>
                <a:latin typeface="Source Sans Pro"/>
              </a:rPr>
              <a:t>Disease </a:t>
            </a:r>
            <a:endParaRPr lang="ru-RU" b="1" dirty="0" smtClean="0">
              <a:solidFill>
                <a:srgbClr val="FF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Bone and joint diseases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Cardiorespiratory disorders including chronic heart failure and chronic obstructive pulmonary disease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Metabolic disorders (particularly diabetes)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Endocrine diseases (particularly androgen deprivation)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Neurological disorders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Cancer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Liver and kidney disorders </a:t>
            </a:r>
            <a:endParaRPr lang="ru-RU" b="1" dirty="0" smtClean="0">
              <a:solidFill>
                <a:srgbClr val="000000"/>
              </a:solidFill>
              <a:latin typeface="Source Sans Pro"/>
            </a:endParaRPr>
          </a:p>
          <a:p>
            <a:r>
              <a:rPr lang="en-US" b="1" dirty="0" smtClean="0">
                <a:solidFill>
                  <a:srgbClr val="FF0000"/>
                </a:solidFill>
                <a:latin typeface="Source Sans Pro"/>
              </a:rPr>
              <a:t>Iatrogenic </a:t>
            </a:r>
            <a:endParaRPr lang="ru-RU" b="1" dirty="0" smtClean="0">
              <a:solidFill>
                <a:srgbClr val="FF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Hospital admission </a:t>
            </a:r>
            <a:endParaRPr lang="ru-RU"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Drug-related</a:t>
            </a:r>
            <a:endParaRPr lang="en-US" b="1" i="0" dirty="0">
              <a:solidFill>
                <a:srgbClr val="000000"/>
              </a:solidFill>
              <a:effectLst/>
              <a:latin typeface="Source Sans Pro"/>
            </a:endParaRPr>
          </a:p>
        </p:txBody>
      </p:sp>
    </p:spTree>
    <p:extLst>
      <p:ext uri="{BB962C8B-B14F-4D97-AF65-F5344CB8AC3E}">
        <p14:creationId xmlns:p14="http://schemas.microsoft.com/office/powerpoint/2010/main" xmlns="" val="207827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8994"/>
            <a:ext cx="9144000" cy="5724644"/>
          </a:xfrm>
          <a:prstGeom prst="rect">
            <a:avLst/>
          </a:prstGeom>
        </p:spPr>
        <p:txBody>
          <a:bodyPr wrap="square">
            <a:spAutoFit/>
          </a:bodyPr>
          <a:lstStyle/>
          <a:p>
            <a:r>
              <a:rPr lang="en-US" sz="3200" b="1" dirty="0">
                <a:solidFill>
                  <a:srgbClr val="FF0000"/>
                </a:solidFill>
              </a:rPr>
              <a:t>Pathophysiology of sarcopenia </a:t>
            </a:r>
            <a:endParaRPr lang="ru-RU" sz="3200" b="1" dirty="0" smtClean="0">
              <a:solidFill>
                <a:srgbClr val="FF0000"/>
              </a:solidFill>
            </a:endParaRPr>
          </a:p>
          <a:p>
            <a:endParaRPr lang="ru-RU" sz="3200" b="1" dirty="0">
              <a:solidFill>
                <a:srgbClr val="FF0000"/>
              </a:solidFill>
            </a:endParaRPr>
          </a:p>
          <a:p>
            <a:r>
              <a:rPr lang="en-US" sz="3200" b="1" dirty="0" smtClean="0">
                <a:solidFill>
                  <a:srgbClr val="0070C0"/>
                </a:solidFill>
              </a:rPr>
              <a:t>The </a:t>
            </a:r>
            <a:r>
              <a:rPr lang="en-US" sz="3200" b="1" dirty="0">
                <a:solidFill>
                  <a:srgbClr val="0070C0"/>
                </a:solidFill>
              </a:rPr>
              <a:t>factors leading to sarcopenia are multifactorial</a:t>
            </a:r>
            <a:r>
              <a:rPr lang="en-US" sz="3200" b="1" dirty="0"/>
              <a:t>: </a:t>
            </a:r>
            <a:endParaRPr lang="ru-RU" sz="3200" b="1" dirty="0" smtClean="0"/>
          </a:p>
          <a:p>
            <a:pPr marL="342900" indent="-342900">
              <a:buAutoNum type="arabicPeriod"/>
            </a:pPr>
            <a:r>
              <a:rPr lang="en-US" dirty="0" smtClean="0"/>
              <a:t>Disuse </a:t>
            </a:r>
            <a:r>
              <a:rPr lang="en-US" dirty="0"/>
              <a:t>coupled with aging is the major underlying cause </a:t>
            </a:r>
            <a:endParaRPr lang="ru-RU" dirty="0" smtClean="0"/>
          </a:p>
          <a:p>
            <a:pPr marL="342900" indent="-342900">
              <a:buAutoNum type="arabicPeriod"/>
            </a:pPr>
            <a:r>
              <a:rPr lang="en-US" dirty="0" smtClean="0"/>
              <a:t>Poor </a:t>
            </a:r>
            <a:r>
              <a:rPr lang="en-US" dirty="0"/>
              <a:t>blood flow to muscle, especially the muscle capillaries due to a decline in nitric oxide production. </a:t>
            </a:r>
            <a:endParaRPr lang="ru-RU" dirty="0" smtClean="0"/>
          </a:p>
          <a:p>
            <a:pPr marL="342900" indent="-342900">
              <a:buAutoNum type="arabicPeriod"/>
            </a:pPr>
            <a:r>
              <a:rPr lang="en-US" dirty="0" smtClean="0"/>
              <a:t>damage </a:t>
            </a:r>
            <a:r>
              <a:rPr lang="en-US" dirty="0"/>
              <a:t>to the mitochondrial membrane permeability pore and apoptosis </a:t>
            </a:r>
            <a:endParaRPr lang="ru-RU" dirty="0" smtClean="0"/>
          </a:p>
          <a:p>
            <a:pPr marL="342900" indent="-342900">
              <a:buAutoNum type="arabicPeriod"/>
            </a:pPr>
            <a:r>
              <a:rPr lang="en-US" dirty="0" smtClean="0"/>
              <a:t>The </a:t>
            </a:r>
            <a:r>
              <a:rPr lang="en-US" dirty="0"/>
              <a:t>age-related loss of motor neuron end plates is a major component of sarcopenia </a:t>
            </a:r>
            <a:endParaRPr lang="ru-RU" dirty="0" smtClean="0"/>
          </a:p>
          <a:p>
            <a:pPr marL="342900" indent="-342900">
              <a:buAutoNum type="arabicPeriod"/>
            </a:pPr>
            <a:r>
              <a:rPr lang="en-US" dirty="0" smtClean="0"/>
              <a:t>physiological </a:t>
            </a:r>
            <a:r>
              <a:rPr lang="en-US" dirty="0"/>
              <a:t>anorexia of aging that leads to weight loss. Weight loss results in a 75% loss of fat and a 25 % loss of muscle and bone. Only a very small amount of muscle is regained when a person gains weight. The increase of fat during weight regain is one of the major causes of </a:t>
            </a:r>
            <a:r>
              <a:rPr lang="en-US" dirty="0" err="1"/>
              <a:t>sarcopenic</a:t>
            </a:r>
            <a:r>
              <a:rPr lang="en-US" dirty="0"/>
              <a:t> obesity. </a:t>
            </a:r>
            <a:endParaRPr lang="ru-RU" dirty="0"/>
          </a:p>
          <a:p>
            <a:pPr marL="342900" indent="-342900">
              <a:buAutoNum type="arabicPeriod"/>
            </a:pPr>
            <a:r>
              <a:rPr lang="en-US" dirty="0" smtClean="0"/>
              <a:t> </a:t>
            </a:r>
            <a:r>
              <a:rPr lang="en-US" dirty="0"/>
              <a:t>Loss of anabolic hormones, such as testosterone, DHEA, growth hormone, and insulin-growth factor </a:t>
            </a:r>
            <a:r>
              <a:rPr lang="en-US" dirty="0" smtClean="0"/>
              <a:t>1</a:t>
            </a:r>
            <a:endParaRPr lang="ru-RU" dirty="0" smtClean="0"/>
          </a:p>
          <a:p>
            <a:pPr marL="342900" indent="-342900">
              <a:buAutoNum type="arabicPeriod"/>
            </a:pPr>
            <a:r>
              <a:rPr lang="en-US" dirty="0" smtClean="0"/>
              <a:t> Insulin </a:t>
            </a:r>
            <a:r>
              <a:rPr lang="en-US" dirty="0"/>
              <a:t>resistance, which occurs with aging and obesity, plays an important role in decreasing available glucose and protein for muscle anabolism </a:t>
            </a:r>
            <a:endParaRPr lang="ru-RU" dirty="0" smtClean="0"/>
          </a:p>
          <a:p>
            <a:pPr marL="342900" indent="-342900">
              <a:buAutoNum type="arabicPeriod"/>
            </a:pPr>
            <a:r>
              <a:rPr lang="en-US" dirty="0" smtClean="0"/>
              <a:t>increase </a:t>
            </a:r>
            <a:r>
              <a:rPr lang="en-US" dirty="0"/>
              <a:t>in </a:t>
            </a:r>
            <a:r>
              <a:rPr lang="en-US" dirty="0" err="1"/>
              <a:t>proinflammatory</a:t>
            </a:r>
            <a:r>
              <a:rPr lang="en-US" dirty="0"/>
              <a:t> cytokines (e.g., interleukin-6, interleukin-1, and tumor necrosis factor alpha). These lead to protein catabolism through the activation of </a:t>
            </a:r>
            <a:r>
              <a:rPr lang="en-US" dirty="0" err="1"/>
              <a:t>NFkB</a:t>
            </a:r>
            <a:r>
              <a:rPr lang="en-US" dirty="0"/>
              <a:t> </a:t>
            </a:r>
            <a:endParaRPr lang="ru-RU" dirty="0"/>
          </a:p>
        </p:txBody>
      </p:sp>
    </p:spTree>
    <p:extLst>
      <p:ext uri="{BB962C8B-B14F-4D97-AF65-F5344CB8AC3E}">
        <p14:creationId xmlns:p14="http://schemas.microsoft.com/office/powerpoint/2010/main" xmlns="" val="21288635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468544" cy="7725192"/>
          </a:xfrm>
          <a:prstGeom prst="rect">
            <a:avLst/>
          </a:prstGeom>
        </p:spPr>
        <p:txBody>
          <a:bodyPr wrap="square">
            <a:spAutoFit/>
          </a:bodyPr>
          <a:lstStyle/>
          <a:p>
            <a:r>
              <a:rPr lang="en-US" sz="2400" b="1" dirty="0">
                <a:solidFill>
                  <a:srgbClr val="FF0000"/>
                </a:solidFill>
              </a:rPr>
              <a:t>Differential diagnosis </a:t>
            </a:r>
            <a:endParaRPr lang="ru-RU" sz="2400" b="1" dirty="0" smtClean="0">
              <a:solidFill>
                <a:srgbClr val="FF0000"/>
              </a:solidFill>
            </a:endParaRPr>
          </a:p>
          <a:p>
            <a:r>
              <a:rPr lang="en-US" sz="2400" dirty="0" smtClean="0"/>
              <a:t>• </a:t>
            </a:r>
            <a:r>
              <a:rPr lang="en-US" sz="2400" dirty="0"/>
              <a:t>The three main conditions in the differential diagnosis of sarcopenia are malnutrition, cachexia, and </a:t>
            </a:r>
            <a:r>
              <a:rPr lang="en-US" sz="2400" dirty="0" smtClean="0"/>
              <a:t>frailty</a:t>
            </a:r>
            <a:endParaRPr lang="uk-UA" sz="2400" dirty="0" smtClean="0"/>
          </a:p>
          <a:p>
            <a:endParaRPr lang="uk-UA" sz="2400" dirty="0" smtClean="0"/>
          </a:p>
          <a:p>
            <a:r>
              <a:rPr lang="en-US" sz="2400" dirty="0" err="1" smtClean="0"/>
              <a:t>Sarcopenia</a:t>
            </a:r>
            <a:r>
              <a:rPr lang="en-US" sz="2400" dirty="0" smtClean="0"/>
              <a:t> is a type of muscle atrophy that specifically affects people as they grow older. Muscle atrophy is the loss of muscle tissue. The two conditions share common features of muscle loss, but the processes behind them are different. A decrease in the size and number of your muscle fibers causes </a:t>
            </a:r>
            <a:r>
              <a:rPr lang="en-US" sz="2400" dirty="0" err="1" smtClean="0"/>
              <a:t>sarcopenia</a:t>
            </a:r>
            <a:r>
              <a:rPr lang="en-US" sz="2400" dirty="0" smtClean="0"/>
              <a:t>. With muscle atrophy, there’s a reduction in the size of the fibers, but the amount of fibers stays the same.</a:t>
            </a:r>
          </a:p>
          <a:p>
            <a:endParaRPr lang="en-US" sz="2400" dirty="0" smtClean="0"/>
          </a:p>
          <a:p>
            <a:r>
              <a:rPr lang="en-US" sz="2400" dirty="0" smtClean="0"/>
              <a:t>Everyone experiences some amount of muscle loss as they age. But with </a:t>
            </a:r>
            <a:r>
              <a:rPr lang="en-US" sz="2400" dirty="0" err="1" smtClean="0"/>
              <a:t>sarcopenia</a:t>
            </a:r>
            <a:r>
              <a:rPr lang="en-US" sz="2400" dirty="0" smtClean="0"/>
              <a:t>, this muscle loss happens faster. The good news is, there are ways to treat and even reverse the effects of the condition. If you’ve experienced muscle weakness, loss of endurance or any other symptoms of </a:t>
            </a:r>
            <a:r>
              <a:rPr lang="en-US" sz="2400" dirty="0" err="1" smtClean="0"/>
              <a:t>sarcopenia</a:t>
            </a:r>
            <a:r>
              <a:rPr lang="en-US" sz="2400" dirty="0" smtClean="0"/>
              <a:t>, call your healthcare provider. They can diagnose the condition and develop a treatment plan for you to revert the muscle loss and improve your condition.</a:t>
            </a:r>
          </a:p>
          <a:p>
            <a:endParaRPr lang="uk-UA" sz="3200" dirty="0" smtClean="0"/>
          </a:p>
          <a:p>
            <a:endParaRPr lang="ru-RU" sz="3200" dirty="0"/>
          </a:p>
        </p:txBody>
      </p:sp>
    </p:spTree>
    <p:extLst>
      <p:ext uri="{BB962C8B-B14F-4D97-AF65-F5344CB8AC3E}">
        <p14:creationId xmlns:p14="http://schemas.microsoft.com/office/powerpoint/2010/main" xmlns="" val="3772081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494085"/>
          </a:xfrm>
          <a:prstGeom prst="rect">
            <a:avLst/>
          </a:prstGeom>
        </p:spPr>
        <p:txBody>
          <a:bodyPr wrap="square">
            <a:spAutoFit/>
          </a:bodyPr>
          <a:lstStyle/>
          <a:p>
            <a:r>
              <a:rPr lang="en-US" sz="3200" dirty="0">
                <a:solidFill>
                  <a:srgbClr val="FF0000"/>
                </a:solidFill>
              </a:rPr>
              <a:t>BIOMARKERS </a:t>
            </a:r>
            <a:endParaRPr lang="ru-RU" sz="3200" dirty="0" smtClean="0">
              <a:solidFill>
                <a:srgbClr val="FF0000"/>
              </a:solidFill>
            </a:endParaRPr>
          </a:p>
          <a:p>
            <a:endParaRPr lang="en-US" sz="3200" dirty="0">
              <a:solidFill>
                <a:srgbClr val="FF0000"/>
              </a:solidFill>
            </a:endParaRPr>
          </a:p>
          <a:p>
            <a:r>
              <a:rPr lang="en-US" sz="3200" dirty="0"/>
              <a:t>• Both tissues and blood biomarkers </a:t>
            </a:r>
            <a:endParaRPr lang="ru-RU" sz="3200" dirty="0" smtClean="0"/>
          </a:p>
          <a:p>
            <a:endParaRPr lang="ru-RU" sz="3200" dirty="0"/>
          </a:p>
          <a:p>
            <a:r>
              <a:rPr lang="en-US" sz="3200" dirty="0" smtClean="0"/>
              <a:t>• </a:t>
            </a:r>
            <a:r>
              <a:rPr lang="en-US" sz="3200" dirty="0"/>
              <a:t>Blood biomarkers includes markers of</a:t>
            </a:r>
            <a:r>
              <a:rPr lang="en-US" sz="3200" dirty="0" smtClean="0"/>
              <a:t>:</a:t>
            </a:r>
            <a:endParaRPr lang="ru-RU" sz="3200" dirty="0" smtClean="0"/>
          </a:p>
          <a:p>
            <a:r>
              <a:rPr lang="en-US" sz="3200" dirty="0" smtClean="0"/>
              <a:t> </a:t>
            </a:r>
            <a:r>
              <a:rPr lang="en-US" sz="3200" dirty="0"/>
              <a:t>– the neuromuscular junction </a:t>
            </a:r>
            <a:endParaRPr lang="ru-RU" sz="3200" dirty="0" smtClean="0"/>
          </a:p>
          <a:p>
            <a:r>
              <a:rPr lang="en-US" sz="3200" dirty="0" smtClean="0"/>
              <a:t>– </a:t>
            </a:r>
            <a:r>
              <a:rPr lang="en-US" sz="3200" dirty="0"/>
              <a:t>muscle protein </a:t>
            </a:r>
            <a:r>
              <a:rPr lang="en-US" sz="3200" dirty="0" smtClean="0"/>
              <a:t>turnover</a:t>
            </a:r>
            <a:endParaRPr lang="ru-RU" sz="3200" dirty="0" smtClean="0"/>
          </a:p>
          <a:p>
            <a:r>
              <a:rPr lang="en-US" sz="3200" dirty="0" smtClean="0"/>
              <a:t> </a:t>
            </a:r>
            <a:r>
              <a:rPr lang="en-US" sz="3200" dirty="0"/>
              <a:t>– </a:t>
            </a:r>
            <a:r>
              <a:rPr lang="en-US" sz="3200" dirty="0" err="1"/>
              <a:t>behaviour</a:t>
            </a:r>
            <a:r>
              <a:rPr lang="en-US" sz="3200" dirty="0"/>
              <a:t>-mediated </a:t>
            </a:r>
            <a:r>
              <a:rPr lang="en-US" sz="3200" dirty="0" smtClean="0"/>
              <a:t>pathways</a:t>
            </a:r>
            <a:endParaRPr lang="ru-RU" sz="3200" dirty="0" smtClean="0"/>
          </a:p>
          <a:p>
            <a:r>
              <a:rPr lang="en-US" sz="3200" dirty="0" smtClean="0"/>
              <a:t> </a:t>
            </a:r>
            <a:r>
              <a:rPr lang="en-US" sz="3200" dirty="0"/>
              <a:t>– inflammation-mediated pathways </a:t>
            </a:r>
            <a:endParaRPr lang="ru-RU" sz="3200" dirty="0" smtClean="0"/>
          </a:p>
          <a:p>
            <a:r>
              <a:rPr lang="en-US" sz="3200" dirty="0" smtClean="0"/>
              <a:t>– </a:t>
            </a:r>
            <a:r>
              <a:rPr lang="en-US" sz="3200" dirty="0"/>
              <a:t>Growth factors </a:t>
            </a:r>
            <a:endParaRPr lang="ru-RU" sz="3200" dirty="0" smtClean="0"/>
          </a:p>
          <a:p>
            <a:r>
              <a:rPr lang="en-US" sz="3200" dirty="0" smtClean="0"/>
              <a:t>– </a:t>
            </a:r>
            <a:r>
              <a:rPr lang="en-US" sz="3200" dirty="0"/>
              <a:t>redox-related factors </a:t>
            </a:r>
            <a:endParaRPr lang="ru-RU" sz="3200" dirty="0" smtClean="0"/>
          </a:p>
          <a:p>
            <a:r>
              <a:rPr lang="en-US" sz="3200" dirty="0" smtClean="0"/>
              <a:t>– </a:t>
            </a:r>
            <a:r>
              <a:rPr lang="en-US" sz="3200" dirty="0"/>
              <a:t>hormones </a:t>
            </a:r>
            <a:endParaRPr lang="ru-RU" sz="3200" dirty="0" smtClean="0"/>
          </a:p>
          <a:p>
            <a:r>
              <a:rPr lang="en-US" sz="3200" dirty="0" smtClean="0"/>
              <a:t>– </a:t>
            </a:r>
            <a:r>
              <a:rPr lang="en-US" sz="3200" dirty="0"/>
              <a:t>anabolic factors</a:t>
            </a:r>
            <a:endParaRPr lang="ru-RU" sz="3200" dirty="0"/>
          </a:p>
        </p:txBody>
      </p:sp>
    </p:spTree>
    <p:extLst>
      <p:ext uri="{BB962C8B-B14F-4D97-AF65-F5344CB8AC3E}">
        <p14:creationId xmlns:p14="http://schemas.microsoft.com/office/powerpoint/2010/main" xmlns="" val="23838680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93866"/>
          </a:xfrm>
          <a:prstGeom prst="rect">
            <a:avLst/>
          </a:prstGeom>
        </p:spPr>
        <p:txBody>
          <a:bodyPr wrap="square">
            <a:spAutoFit/>
          </a:bodyPr>
          <a:lstStyle/>
          <a:p>
            <a:r>
              <a:rPr lang="en-US" sz="2800" b="1" dirty="0">
                <a:solidFill>
                  <a:srgbClr val="000000"/>
                </a:solidFill>
                <a:latin typeface="Source Sans Pro"/>
                <a:hlinkClick r:id="rId2"/>
              </a:rPr>
              <a:t>• Histology still</a:t>
            </a:r>
            <a:r>
              <a:rPr lang="en-US" sz="2800" b="1" dirty="0">
                <a:solidFill>
                  <a:srgbClr val="000000"/>
                </a:solidFill>
                <a:latin typeface="Source Sans Pro"/>
              </a:rPr>
              <a:t> represents the gold standard for the recognition of the pathophysiological mechanisms of different </a:t>
            </a:r>
            <a:r>
              <a:rPr lang="en-US" sz="2800" b="1" dirty="0" err="1">
                <a:solidFill>
                  <a:srgbClr val="000000"/>
                </a:solidFill>
                <a:latin typeface="Source Sans Pro"/>
              </a:rPr>
              <a:t>sarcopenic</a:t>
            </a:r>
            <a:r>
              <a:rPr lang="en-US" sz="2800" b="1" dirty="0">
                <a:solidFill>
                  <a:srgbClr val="000000"/>
                </a:solidFill>
                <a:latin typeface="Source Sans Pro"/>
              </a:rPr>
              <a:t> syndromes; however, biopsy samples are often unavailable for ethical reasons and not agreeable to elderly patients. </a:t>
            </a:r>
            <a:endParaRPr lang="ru-RU" sz="2800" b="1" dirty="0" smtClean="0">
              <a:solidFill>
                <a:srgbClr val="000000"/>
              </a:solidFill>
              <a:latin typeface="Source Sans Pro"/>
            </a:endParaRPr>
          </a:p>
          <a:p>
            <a:endParaRPr lang="ru-RU" sz="2800" b="1" dirty="0">
              <a:solidFill>
                <a:srgbClr val="000000"/>
              </a:solidFill>
              <a:latin typeface="Source Sans Pro"/>
            </a:endParaRPr>
          </a:p>
          <a:p>
            <a:r>
              <a:rPr lang="en-US" sz="2800" b="1" dirty="0" smtClean="0">
                <a:solidFill>
                  <a:srgbClr val="000000"/>
                </a:solidFill>
                <a:latin typeface="Source Sans Pro"/>
              </a:rPr>
              <a:t>Cellular </a:t>
            </a:r>
            <a:r>
              <a:rPr lang="en-US" sz="2800" b="1" dirty="0">
                <a:solidFill>
                  <a:srgbClr val="000000"/>
                </a:solidFill>
                <a:latin typeface="Source Sans Pro"/>
              </a:rPr>
              <a:t>changes in </a:t>
            </a:r>
            <a:r>
              <a:rPr lang="en-US" sz="2800" b="1" dirty="0" err="1">
                <a:solidFill>
                  <a:srgbClr val="000000"/>
                </a:solidFill>
                <a:latin typeface="Source Sans Pro"/>
              </a:rPr>
              <a:t>sarcopenic</a:t>
            </a:r>
            <a:r>
              <a:rPr lang="en-US" sz="2800" b="1" dirty="0">
                <a:solidFill>
                  <a:srgbClr val="000000"/>
                </a:solidFill>
                <a:latin typeface="Source Sans Pro"/>
              </a:rPr>
              <a:t> muscle include: </a:t>
            </a:r>
            <a:endParaRPr lang="ru-RU" sz="2800" b="1" dirty="0" smtClean="0">
              <a:solidFill>
                <a:srgbClr val="000000"/>
              </a:solidFill>
              <a:latin typeface="Source Sans Pro"/>
            </a:endParaRPr>
          </a:p>
          <a:p>
            <a:pPr marL="342900" indent="-342900">
              <a:buAutoNum type="arabicPeriod"/>
            </a:pPr>
            <a:r>
              <a:rPr lang="en-US" sz="2800" b="1" dirty="0" smtClean="0">
                <a:solidFill>
                  <a:srgbClr val="000000"/>
                </a:solidFill>
                <a:latin typeface="Source Sans Pro"/>
              </a:rPr>
              <a:t>reduction </a:t>
            </a:r>
            <a:r>
              <a:rPr lang="en-US" sz="2800" b="1" dirty="0">
                <a:solidFill>
                  <a:srgbClr val="000000"/>
                </a:solidFill>
                <a:latin typeface="Source Sans Pro"/>
              </a:rPr>
              <a:t>in the size and number of </a:t>
            </a:r>
            <a:r>
              <a:rPr lang="en-US" sz="2800" b="1" dirty="0" err="1">
                <a:solidFill>
                  <a:srgbClr val="000000"/>
                </a:solidFill>
                <a:latin typeface="Source Sans Pro"/>
              </a:rPr>
              <a:t>myofibres</a:t>
            </a:r>
            <a:r>
              <a:rPr lang="en-US" sz="2800" b="1" dirty="0">
                <a:solidFill>
                  <a:srgbClr val="000000"/>
                </a:solidFill>
                <a:latin typeface="Source Sans Pro"/>
              </a:rPr>
              <a:t>, which particularly affects type II </a:t>
            </a:r>
            <a:r>
              <a:rPr lang="en-US" sz="2800" b="1" dirty="0" err="1">
                <a:solidFill>
                  <a:srgbClr val="000000"/>
                </a:solidFill>
                <a:latin typeface="Source Sans Pro"/>
              </a:rPr>
              <a:t>fibres</a:t>
            </a:r>
            <a:r>
              <a:rPr lang="en-US" sz="2800" b="1" dirty="0">
                <a:solidFill>
                  <a:srgbClr val="000000"/>
                </a:solidFill>
                <a:latin typeface="Source Sans Pro"/>
              </a:rPr>
              <a:t>. </a:t>
            </a:r>
            <a:endParaRPr lang="ru-RU" sz="2800" b="1" dirty="0" smtClean="0">
              <a:solidFill>
                <a:srgbClr val="000000"/>
              </a:solidFill>
              <a:latin typeface="Source Sans Pro"/>
            </a:endParaRPr>
          </a:p>
          <a:p>
            <a:pPr marL="342900" indent="-342900">
              <a:buAutoNum type="arabicPeriod"/>
            </a:pPr>
            <a:r>
              <a:rPr lang="en-US" sz="2800" b="1" dirty="0" smtClean="0">
                <a:solidFill>
                  <a:srgbClr val="000000"/>
                </a:solidFill>
                <a:latin typeface="Source Sans Pro"/>
              </a:rPr>
              <a:t>intramuscular </a:t>
            </a:r>
            <a:r>
              <a:rPr lang="en-US" sz="2800" b="1" dirty="0">
                <a:solidFill>
                  <a:srgbClr val="000000"/>
                </a:solidFill>
                <a:latin typeface="Source Sans Pro"/>
              </a:rPr>
              <a:t>and intermuscular fat infiltration (</a:t>
            </a:r>
            <a:r>
              <a:rPr lang="en-US" sz="2800" b="1" dirty="0" err="1">
                <a:solidFill>
                  <a:srgbClr val="000000"/>
                </a:solidFill>
                <a:latin typeface="Source Sans Pro"/>
              </a:rPr>
              <a:t>myosteatosis</a:t>
            </a:r>
            <a:r>
              <a:rPr lang="en-US" sz="2800" b="1" dirty="0">
                <a:solidFill>
                  <a:srgbClr val="000000"/>
                </a:solidFill>
                <a:latin typeface="Source Sans Pro"/>
              </a:rPr>
              <a:t>) </a:t>
            </a:r>
            <a:endParaRPr lang="ru-RU" sz="2800" b="1" dirty="0" smtClean="0">
              <a:solidFill>
                <a:srgbClr val="000000"/>
              </a:solidFill>
              <a:latin typeface="Source Sans Pro"/>
            </a:endParaRPr>
          </a:p>
          <a:p>
            <a:pPr marL="342900" indent="-342900">
              <a:buAutoNum type="arabicPeriod"/>
            </a:pPr>
            <a:r>
              <a:rPr lang="en-US" sz="2800" b="1" dirty="0" smtClean="0">
                <a:solidFill>
                  <a:srgbClr val="000000"/>
                </a:solidFill>
                <a:latin typeface="Source Sans Pro"/>
              </a:rPr>
              <a:t> </a:t>
            </a:r>
            <a:r>
              <a:rPr lang="en-US" sz="2800" b="1" dirty="0">
                <a:solidFill>
                  <a:srgbClr val="000000"/>
                </a:solidFill>
                <a:latin typeface="Source Sans Pro"/>
              </a:rPr>
              <a:t>a decreased number of type II </a:t>
            </a:r>
            <a:r>
              <a:rPr lang="en-US" sz="2800" b="1" dirty="0" err="1">
                <a:solidFill>
                  <a:srgbClr val="000000"/>
                </a:solidFill>
                <a:latin typeface="Source Sans Pro"/>
              </a:rPr>
              <a:t>fibre</a:t>
            </a:r>
            <a:r>
              <a:rPr lang="en-US" sz="2800" b="1" dirty="0">
                <a:solidFill>
                  <a:srgbClr val="000000"/>
                </a:solidFill>
                <a:latin typeface="Source Sans Pro"/>
              </a:rPr>
              <a:t> satellite cells. </a:t>
            </a:r>
            <a:endParaRPr lang="ru-RU" sz="2800" b="1" dirty="0">
              <a:solidFill>
                <a:srgbClr val="000000"/>
              </a:solidFill>
              <a:latin typeface="Source Sans Pro"/>
            </a:endParaRPr>
          </a:p>
          <a:p>
            <a:pPr marL="342900" indent="-342900">
              <a:buAutoNum type="arabicPeriod"/>
            </a:pPr>
            <a:r>
              <a:rPr lang="en-US" sz="2800" b="1" dirty="0" smtClean="0">
                <a:solidFill>
                  <a:srgbClr val="000000"/>
                </a:solidFill>
                <a:latin typeface="Source Sans Pro"/>
              </a:rPr>
              <a:t>Altered </a:t>
            </a:r>
            <a:r>
              <a:rPr lang="en-US" sz="2800" b="1" dirty="0">
                <a:solidFill>
                  <a:srgbClr val="000000"/>
                </a:solidFill>
                <a:latin typeface="Source Sans Pro"/>
              </a:rPr>
              <a:t>mitochondrial integrity in myocytes</a:t>
            </a:r>
            <a:endParaRPr lang="en-US" sz="2800" b="1" i="0" dirty="0">
              <a:solidFill>
                <a:srgbClr val="000000"/>
              </a:solidFill>
              <a:effectLst/>
              <a:latin typeface="Source Sans Pro"/>
            </a:endParaRPr>
          </a:p>
        </p:txBody>
      </p:sp>
    </p:spTree>
    <p:extLst>
      <p:ext uri="{BB962C8B-B14F-4D97-AF65-F5344CB8AC3E}">
        <p14:creationId xmlns:p14="http://schemas.microsoft.com/office/powerpoint/2010/main" xmlns="" val="1526450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555641"/>
          </a:xfrm>
          <a:prstGeom prst="rect">
            <a:avLst/>
          </a:prstGeom>
        </p:spPr>
        <p:txBody>
          <a:bodyPr wrap="square">
            <a:spAutoFit/>
          </a:bodyPr>
          <a:lstStyle/>
          <a:p>
            <a:r>
              <a:rPr lang="en-US" sz="2800" dirty="0">
                <a:solidFill>
                  <a:srgbClr val="FF0000"/>
                </a:solidFill>
              </a:rPr>
              <a:t>BLOOD </a:t>
            </a:r>
            <a:r>
              <a:rPr lang="en-US" sz="2800" dirty="0" smtClean="0">
                <a:solidFill>
                  <a:srgbClr val="FF0000"/>
                </a:solidFill>
              </a:rPr>
              <a:t>BIOMARKERS</a:t>
            </a:r>
          </a:p>
          <a:p>
            <a:endParaRPr lang="en-US" sz="2800" dirty="0">
              <a:solidFill>
                <a:srgbClr val="FF0000"/>
              </a:solidFill>
            </a:endParaRPr>
          </a:p>
          <a:p>
            <a:r>
              <a:rPr lang="en-US" sz="2800" dirty="0"/>
              <a:t>Neuromuscular junctions </a:t>
            </a:r>
            <a:endParaRPr lang="en-US" sz="2800" dirty="0" smtClean="0"/>
          </a:p>
          <a:p>
            <a:r>
              <a:rPr lang="en-US" sz="2800" dirty="0" smtClean="0"/>
              <a:t>• </a:t>
            </a:r>
            <a:r>
              <a:rPr lang="en-US" sz="2800" dirty="0"/>
              <a:t>One of the most investigated mechanisms involved in the pathogenesis of sarcopenia is the impairment of the neurophysiological functions, which seem to be associated to a dysfunction of neuromuscular junctions due to increased proteolytic cleavage of </a:t>
            </a:r>
            <a:r>
              <a:rPr lang="en-US" sz="2800" dirty="0" err="1"/>
              <a:t>agrin</a:t>
            </a:r>
            <a:r>
              <a:rPr lang="en-US" sz="2800" dirty="0"/>
              <a:t> (protein synthesized by motor neurons that seems to activate the receptor tyrosine kinase muscle-specific (</a:t>
            </a:r>
            <a:r>
              <a:rPr lang="en-US" sz="2800" dirty="0" err="1"/>
              <a:t>MuSK</a:t>
            </a:r>
            <a:r>
              <a:rPr lang="en-US" sz="2800" dirty="0"/>
              <a:t>), that stabilizes the acetylcholine receptor (</a:t>
            </a:r>
            <a:r>
              <a:rPr lang="en-US" sz="2800" dirty="0" err="1"/>
              <a:t>AChR</a:t>
            </a:r>
            <a:r>
              <a:rPr lang="en-US" sz="2800" dirty="0"/>
              <a:t>)). </a:t>
            </a:r>
            <a:endParaRPr lang="en-US" sz="2800" dirty="0" smtClean="0"/>
          </a:p>
          <a:p>
            <a:r>
              <a:rPr lang="en-US" sz="2800" dirty="0" smtClean="0"/>
              <a:t>• </a:t>
            </a:r>
            <a:r>
              <a:rPr lang="en-US" sz="2800" dirty="0" err="1"/>
              <a:t>Neurotrypsin</a:t>
            </a:r>
            <a:r>
              <a:rPr lang="en-US" sz="2800" dirty="0"/>
              <a:t>, a protease of synaptic origin, would cleave </a:t>
            </a:r>
            <a:r>
              <a:rPr lang="en-US" sz="2800" dirty="0" err="1"/>
              <a:t>agrin</a:t>
            </a:r>
            <a:r>
              <a:rPr lang="en-US" sz="2800" dirty="0"/>
              <a:t>, producing a </a:t>
            </a:r>
            <a:r>
              <a:rPr lang="en-US" sz="2800" dirty="0">
                <a:solidFill>
                  <a:srgbClr val="FF0000"/>
                </a:solidFill>
              </a:rPr>
              <a:t>C-terminal </a:t>
            </a:r>
            <a:r>
              <a:rPr lang="en-US" sz="2800" dirty="0" err="1">
                <a:solidFill>
                  <a:srgbClr val="FF0000"/>
                </a:solidFill>
              </a:rPr>
              <a:t>agrin</a:t>
            </a:r>
            <a:r>
              <a:rPr lang="en-US" sz="2800" dirty="0">
                <a:solidFill>
                  <a:srgbClr val="FF0000"/>
                </a:solidFill>
              </a:rPr>
              <a:t> fragment.(CAF) </a:t>
            </a:r>
            <a:endParaRPr lang="en-US" sz="2800" dirty="0" smtClean="0">
              <a:solidFill>
                <a:srgbClr val="FF0000"/>
              </a:solidFill>
            </a:endParaRPr>
          </a:p>
          <a:p>
            <a:r>
              <a:rPr lang="en-US" sz="2800" dirty="0" smtClean="0"/>
              <a:t>• </a:t>
            </a:r>
            <a:r>
              <a:rPr lang="en-US" sz="2800" dirty="0"/>
              <a:t>some studies have shown, that CAF circulating levels are much higher in </a:t>
            </a:r>
            <a:r>
              <a:rPr lang="en-US" sz="2800" dirty="0" err="1"/>
              <a:t>sarcopenic</a:t>
            </a:r>
            <a:r>
              <a:rPr lang="en-US" sz="2800" dirty="0"/>
              <a:t> than in non-</a:t>
            </a:r>
            <a:r>
              <a:rPr lang="en-US" sz="2800" dirty="0" err="1"/>
              <a:t>sarcopenic</a:t>
            </a:r>
            <a:r>
              <a:rPr lang="en-US" sz="2800" dirty="0"/>
              <a:t> subjects</a:t>
            </a:r>
            <a:endParaRPr lang="ru-RU" sz="2800" dirty="0"/>
          </a:p>
        </p:txBody>
      </p:sp>
    </p:spTree>
    <p:extLst>
      <p:ext uri="{BB962C8B-B14F-4D97-AF65-F5344CB8AC3E}">
        <p14:creationId xmlns:p14="http://schemas.microsoft.com/office/powerpoint/2010/main" xmlns="" val="3615416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6370975"/>
          </a:xfrm>
          <a:prstGeom prst="rect">
            <a:avLst/>
          </a:prstGeom>
        </p:spPr>
        <p:txBody>
          <a:bodyPr wrap="square">
            <a:spAutoFit/>
          </a:bodyPr>
          <a:lstStyle/>
          <a:p>
            <a:r>
              <a:rPr lang="en-US" sz="2400" b="1" dirty="0">
                <a:solidFill>
                  <a:srgbClr val="000000"/>
                </a:solidFill>
                <a:latin typeface="Source Sans Pro"/>
                <a:hlinkClick r:id="rId2"/>
              </a:rPr>
              <a:t>Endocrine system </a:t>
            </a:r>
            <a:endParaRPr lang="en-US" sz="2400" b="1" dirty="0" smtClean="0">
              <a:solidFill>
                <a:srgbClr val="000000"/>
              </a:solidFill>
              <a:latin typeface="Source Sans Pro"/>
              <a:hlinkClick r:id="rId2"/>
            </a:endParaRPr>
          </a:p>
          <a:p>
            <a:endParaRPr lang="en-US" sz="2400" b="1" dirty="0" smtClean="0">
              <a:solidFill>
                <a:srgbClr val="FF0000"/>
              </a:solidFill>
              <a:latin typeface="Source Sans Pro"/>
              <a:hlinkClick r:id="rId2"/>
            </a:endParaRPr>
          </a:p>
          <a:p>
            <a:r>
              <a:rPr lang="en-US" sz="2400" b="1" dirty="0" smtClean="0">
                <a:solidFill>
                  <a:srgbClr val="FF0000"/>
                </a:solidFill>
                <a:latin typeface="Source Sans Pro"/>
                <a:hlinkClick r:id="rId2"/>
              </a:rPr>
              <a:t>Sarcopenia </a:t>
            </a:r>
            <a:r>
              <a:rPr lang="en-US" sz="2400" b="1" dirty="0">
                <a:solidFill>
                  <a:srgbClr val="FF0000"/>
                </a:solidFill>
                <a:latin typeface="Source Sans Pro"/>
                <a:hlinkClick r:id="rId2"/>
              </a:rPr>
              <a:t>is</a:t>
            </a:r>
            <a:r>
              <a:rPr lang="en-US" sz="2400" b="1" dirty="0">
                <a:solidFill>
                  <a:srgbClr val="FF0000"/>
                </a:solidFill>
                <a:latin typeface="Source Sans Pro"/>
              </a:rPr>
              <a:t> characterized by a variable decline of several hormones: </a:t>
            </a:r>
            <a:endParaRPr lang="en-US" sz="2400" b="1" dirty="0" smtClean="0">
              <a:solidFill>
                <a:srgbClr val="FF0000"/>
              </a:solidFill>
              <a:latin typeface="Source Sans Pro"/>
            </a:endParaRPr>
          </a:p>
          <a:p>
            <a:endParaRPr lang="en-US" sz="2400" b="1" dirty="0">
              <a:solidFill>
                <a:srgbClr val="FF0000"/>
              </a:solidFill>
              <a:latin typeface="Source Sans Pro"/>
            </a:endParaRPr>
          </a:p>
          <a:p>
            <a:pPr marL="342900" indent="-342900">
              <a:buAutoNum type="arabicPeriod"/>
            </a:pPr>
            <a:r>
              <a:rPr lang="en-US" sz="2400" b="1" dirty="0" smtClean="0">
                <a:solidFill>
                  <a:srgbClr val="000000"/>
                </a:solidFill>
                <a:latin typeface="Source Sans Pro"/>
              </a:rPr>
              <a:t>sex </a:t>
            </a:r>
            <a:r>
              <a:rPr lang="en-US" sz="2400" b="1" dirty="0">
                <a:solidFill>
                  <a:srgbClr val="000000"/>
                </a:solidFill>
                <a:latin typeface="Source Sans Pro"/>
              </a:rPr>
              <a:t>hormones (e.g. testosterone and </a:t>
            </a:r>
            <a:r>
              <a:rPr lang="en-US" sz="2400" b="1" dirty="0" err="1">
                <a:solidFill>
                  <a:srgbClr val="000000"/>
                </a:solidFill>
                <a:latin typeface="Source Sans Pro"/>
              </a:rPr>
              <a:t>dehydroepiandrosterone</a:t>
            </a:r>
            <a:r>
              <a:rPr lang="en-US" sz="2400" b="1" dirty="0">
                <a:solidFill>
                  <a:srgbClr val="000000"/>
                </a:solidFill>
                <a:latin typeface="Source Sans Pro"/>
              </a:rPr>
              <a:t> (DHEA) </a:t>
            </a:r>
            <a:endParaRPr lang="en-US" sz="2400" b="1" dirty="0" smtClean="0">
              <a:solidFill>
                <a:srgbClr val="000000"/>
              </a:solidFill>
              <a:latin typeface="Source Sans Pro"/>
            </a:endParaRPr>
          </a:p>
          <a:p>
            <a:pPr marL="342900" indent="-342900">
              <a:buAutoNum type="arabicPeriod"/>
            </a:pPr>
            <a:endParaRPr lang="en-US" sz="2400" b="1" dirty="0" smtClean="0">
              <a:solidFill>
                <a:srgbClr val="000000"/>
              </a:solidFill>
              <a:latin typeface="Source Sans Pro"/>
            </a:endParaRPr>
          </a:p>
          <a:p>
            <a:pPr marL="342900" indent="-342900">
              <a:buAutoNum type="arabicPeriod"/>
            </a:pPr>
            <a:r>
              <a:rPr lang="en-US" sz="2400" b="1" dirty="0" smtClean="0">
                <a:solidFill>
                  <a:srgbClr val="000000"/>
                </a:solidFill>
                <a:latin typeface="Source Sans Pro"/>
              </a:rPr>
              <a:t> </a:t>
            </a:r>
            <a:r>
              <a:rPr lang="en-US" sz="2400" b="1" dirty="0">
                <a:solidFill>
                  <a:srgbClr val="000000"/>
                </a:solidFill>
                <a:latin typeface="Source Sans Pro"/>
              </a:rPr>
              <a:t>growth hormones (e.g. growth hormone (GH) and Insulin-like growth factor 1 (IGF-1). </a:t>
            </a:r>
            <a:endParaRPr lang="en-US" sz="2400" b="1" dirty="0" smtClean="0">
              <a:solidFill>
                <a:srgbClr val="000000"/>
              </a:solidFill>
              <a:latin typeface="Source Sans Pro"/>
            </a:endParaRPr>
          </a:p>
          <a:p>
            <a:pPr marL="342900" indent="-342900">
              <a:buAutoNum type="arabicPeriod"/>
            </a:pPr>
            <a:endParaRPr lang="en-US" sz="2400" b="1" dirty="0">
              <a:solidFill>
                <a:srgbClr val="000000"/>
              </a:solidFill>
              <a:latin typeface="Source Sans Pro"/>
            </a:endParaRPr>
          </a:p>
          <a:p>
            <a:pPr marL="342900" indent="-342900">
              <a:buAutoNum type="arabicPeriod"/>
            </a:pPr>
            <a:endParaRPr lang="en-US" sz="2400" b="1" dirty="0" smtClean="0">
              <a:solidFill>
                <a:srgbClr val="000000"/>
              </a:solidFill>
              <a:latin typeface="Source Sans Pro"/>
            </a:endParaRPr>
          </a:p>
          <a:p>
            <a:r>
              <a:rPr lang="en-US" sz="2400" b="1" dirty="0" smtClean="0">
                <a:solidFill>
                  <a:srgbClr val="000000"/>
                </a:solidFill>
                <a:latin typeface="Source Sans Pro"/>
              </a:rPr>
              <a:t>NB</a:t>
            </a:r>
            <a:r>
              <a:rPr lang="en-US" sz="2400" b="1" dirty="0">
                <a:solidFill>
                  <a:srgbClr val="000000"/>
                </a:solidFill>
                <a:latin typeface="Source Sans Pro"/>
              </a:rPr>
              <a:t>: the development of sarcopenia may be provoked by thyroid pathologies. However, although women with subclinical hypothyroidism had a higher prevalence of sarcopenia, it was shown that TSH levels were not associated with muscle mass, strength or quality</a:t>
            </a:r>
            <a:endParaRPr lang="en-US" sz="2400" b="1" i="0" dirty="0">
              <a:solidFill>
                <a:srgbClr val="000000"/>
              </a:solidFill>
              <a:effectLst/>
              <a:latin typeface="Source Sans Pro"/>
            </a:endParaRPr>
          </a:p>
        </p:txBody>
      </p:sp>
    </p:spTree>
    <p:extLst>
      <p:ext uri="{BB962C8B-B14F-4D97-AF65-F5344CB8AC3E}">
        <p14:creationId xmlns:p14="http://schemas.microsoft.com/office/powerpoint/2010/main" xmlns="" val="7260736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539978"/>
          </a:xfrm>
          <a:prstGeom prst="rect">
            <a:avLst/>
          </a:prstGeom>
        </p:spPr>
        <p:txBody>
          <a:bodyPr wrap="square">
            <a:spAutoFit/>
          </a:bodyPr>
          <a:lstStyle/>
          <a:p>
            <a:r>
              <a:rPr lang="en-US" sz="3600" b="1" dirty="0">
                <a:solidFill>
                  <a:srgbClr val="000000"/>
                </a:solidFill>
                <a:latin typeface="Source Sans Pro"/>
                <a:hlinkClick r:id="rId2"/>
              </a:rPr>
              <a:t>Growth factor </a:t>
            </a:r>
            <a:endParaRPr lang="en-US" sz="3600" b="1" dirty="0" smtClean="0">
              <a:solidFill>
                <a:srgbClr val="000000"/>
              </a:solidFill>
              <a:latin typeface="Source Sans Pro"/>
              <a:hlinkClick r:id="rId2"/>
            </a:endParaRPr>
          </a:p>
          <a:p>
            <a:endParaRPr lang="en-US" b="1" dirty="0">
              <a:solidFill>
                <a:srgbClr val="000000"/>
              </a:solidFill>
              <a:latin typeface="Source Sans Pro"/>
              <a:hlinkClick r:id="rId2"/>
            </a:endParaRPr>
          </a:p>
          <a:p>
            <a:r>
              <a:rPr lang="en-US" sz="2000" b="1" dirty="0" smtClean="0">
                <a:solidFill>
                  <a:srgbClr val="000000"/>
                </a:solidFill>
                <a:latin typeface="Source Sans Pro"/>
                <a:hlinkClick r:id="rId2"/>
              </a:rPr>
              <a:t>One </a:t>
            </a:r>
            <a:r>
              <a:rPr lang="en-US" sz="2000" b="1" dirty="0">
                <a:solidFill>
                  <a:srgbClr val="000000"/>
                </a:solidFill>
                <a:latin typeface="Source Sans Pro"/>
                <a:hlinkClick r:id="rId2"/>
              </a:rPr>
              <a:t>of</a:t>
            </a:r>
            <a:r>
              <a:rPr lang="en-US" sz="2000" b="1" dirty="0">
                <a:solidFill>
                  <a:srgbClr val="000000"/>
                </a:solidFill>
                <a:latin typeface="Source Sans Pro"/>
              </a:rPr>
              <a:t> the theories about the onset of sarcopenia refers to an imbalance between muscle cells growth enhancer and suppressor factors, in favor of the latter. </a:t>
            </a:r>
            <a:endParaRPr lang="en-US" sz="2000" b="1" dirty="0" smtClean="0">
              <a:solidFill>
                <a:srgbClr val="000000"/>
              </a:solidFill>
              <a:latin typeface="Source Sans Pro"/>
            </a:endParaRPr>
          </a:p>
          <a:p>
            <a:pPr marL="342900" indent="-342900">
              <a:buAutoNum type="arabicPeriod"/>
            </a:pPr>
            <a:r>
              <a:rPr lang="en-US" sz="2000" b="1" dirty="0" err="1" smtClean="0">
                <a:solidFill>
                  <a:srgbClr val="000000"/>
                </a:solidFill>
                <a:latin typeface="Source Sans Pro"/>
              </a:rPr>
              <a:t>Myostatin</a:t>
            </a:r>
            <a:r>
              <a:rPr lang="en-US" sz="2000" b="1" dirty="0" smtClean="0">
                <a:solidFill>
                  <a:srgbClr val="000000"/>
                </a:solidFill>
                <a:latin typeface="Source Sans Pro"/>
              </a:rPr>
              <a:t> </a:t>
            </a:r>
            <a:r>
              <a:rPr lang="en-US" sz="2000" b="1" dirty="0">
                <a:solidFill>
                  <a:srgbClr val="000000"/>
                </a:solidFill>
                <a:latin typeface="Source Sans Pro"/>
              </a:rPr>
              <a:t>overexpression leads to severe atrophy (but controversial results) </a:t>
            </a:r>
            <a:endParaRPr lang="en-US" sz="2000" b="1" dirty="0" smtClean="0">
              <a:solidFill>
                <a:srgbClr val="000000"/>
              </a:solidFill>
              <a:latin typeface="Source Sans Pro"/>
            </a:endParaRPr>
          </a:p>
          <a:p>
            <a:pPr marL="342900" indent="-342900">
              <a:buAutoNum type="arabicPeriod"/>
            </a:pPr>
            <a:r>
              <a:rPr lang="en-US" sz="2000" b="1" dirty="0" smtClean="0">
                <a:solidFill>
                  <a:srgbClr val="000000"/>
                </a:solidFill>
                <a:latin typeface="Source Sans Pro"/>
              </a:rPr>
              <a:t>2</a:t>
            </a:r>
            <a:r>
              <a:rPr lang="en-US" sz="2000" b="1" dirty="0">
                <a:solidFill>
                  <a:srgbClr val="000000"/>
                </a:solidFill>
                <a:latin typeface="Source Sans Pro"/>
              </a:rPr>
              <a:t>. </a:t>
            </a:r>
            <a:r>
              <a:rPr lang="en-US" sz="2000" b="1" dirty="0" err="1">
                <a:solidFill>
                  <a:srgbClr val="000000"/>
                </a:solidFill>
                <a:latin typeface="Source Sans Pro"/>
              </a:rPr>
              <a:t>Activin</a:t>
            </a:r>
            <a:r>
              <a:rPr lang="en-US" sz="2000" b="1" dirty="0">
                <a:solidFill>
                  <a:srgbClr val="000000"/>
                </a:solidFill>
                <a:latin typeface="Source Sans Pro"/>
              </a:rPr>
              <a:t> A and B: 100 fold more effective in causing muscular wasting, compared to </a:t>
            </a:r>
            <a:r>
              <a:rPr lang="en-US" sz="2000" b="1" dirty="0" err="1">
                <a:solidFill>
                  <a:srgbClr val="000000"/>
                </a:solidFill>
                <a:latin typeface="Source Sans Pro"/>
              </a:rPr>
              <a:t>myostatin</a:t>
            </a:r>
            <a:r>
              <a:rPr lang="en-US" sz="2000" b="1" dirty="0">
                <a:solidFill>
                  <a:srgbClr val="000000"/>
                </a:solidFill>
                <a:latin typeface="Source Sans Pro"/>
              </a:rPr>
              <a:t>. </a:t>
            </a:r>
            <a:endParaRPr lang="en-US" sz="2000" b="1" dirty="0" smtClean="0">
              <a:solidFill>
                <a:srgbClr val="000000"/>
              </a:solidFill>
              <a:latin typeface="Source Sans Pro"/>
            </a:endParaRPr>
          </a:p>
          <a:p>
            <a:pPr marL="342900" indent="-342900">
              <a:buAutoNum type="arabicPeriod"/>
            </a:pPr>
            <a:r>
              <a:rPr lang="en-US" sz="2000" b="1" dirty="0" smtClean="0">
                <a:solidFill>
                  <a:srgbClr val="000000"/>
                </a:solidFill>
                <a:latin typeface="Source Sans Pro"/>
              </a:rPr>
              <a:t>3</a:t>
            </a:r>
            <a:r>
              <a:rPr lang="en-US" sz="2000" b="1" dirty="0">
                <a:solidFill>
                  <a:srgbClr val="000000"/>
                </a:solidFill>
                <a:latin typeface="Source Sans Pro"/>
              </a:rPr>
              <a:t>. Growth Differentiation Factor-15:a suppressor of muscle growth potentially involved in sarcopenia </a:t>
            </a:r>
            <a:endParaRPr lang="en-US" sz="2000" b="1" dirty="0" smtClean="0">
              <a:solidFill>
                <a:srgbClr val="000000"/>
              </a:solidFill>
              <a:latin typeface="Source Sans Pro"/>
            </a:endParaRPr>
          </a:p>
          <a:p>
            <a:pPr marL="342900" indent="-342900">
              <a:buAutoNum type="arabicPeriod"/>
            </a:pPr>
            <a:r>
              <a:rPr lang="en-US" sz="2000" b="1" dirty="0" smtClean="0">
                <a:solidFill>
                  <a:srgbClr val="000000"/>
                </a:solidFill>
                <a:latin typeface="Source Sans Pro"/>
              </a:rPr>
              <a:t>Tumor </a:t>
            </a:r>
            <a:r>
              <a:rPr lang="en-US" sz="2000" b="1" dirty="0">
                <a:solidFill>
                  <a:srgbClr val="000000"/>
                </a:solidFill>
                <a:latin typeface="Source Sans Pro"/>
              </a:rPr>
              <a:t>Growth Factor β (TGFβ) </a:t>
            </a:r>
            <a:endParaRPr lang="en-US" sz="2000" b="1" dirty="0" smtClean="0">
              <a:solidFill>
                <a:srgbClr val="000000"/>
              </a:solidFill>
              <a:latin typeface="Source Sans Pro"/>
            </a:endParaRPr>
          </a:p>
          <a:p>
            <a:pPr marL="342900" indent="-342900">
              <a:buAutoNum type="arabicPeriod"/>
            </a:pPr>
            <a:r>
              <a:rPr lang="en-US" sz="2000" b="1" dirty="0" smtClean="0">
                <a:solidFill>
                  <a:srgbClr val="000000"/>
                </a:solidFill>
                <a:latin typeface="Source Sans Pro"/>
              </a:rPr>
              <a:t>Brain-Derived </a:t>
            </a:r>
            <a:r>
              <a:rPr lang="en-US" sz="2000" b="1" dirty="0">
                <a:solidFill>
                  <a:srgbClr val="000000"/>
                </a:solidFill>
                <a:latin typeface="Source Sans Pro"/>
              </a:rPr>
              <a:t>Neurotrophic Factor (BDNF) </a:t>
            </a:r>
            <a:endParaRPr lang="en-US" sz="2000" b="1" dirty="0" smtClean="0">
              <a:solidFill>
                <a:srgbClr val="000000"/>
              </a:solidFill>
              <a:latin typeface="Source Sans Pro"/>
            </a:endParaRPr>
          </a:p>
          <a:p>
            <a:pPr marL="342900" indent="-342900">
              <a:buAutoNum type="arabicPeriod"/>
            </a:pPr>
            <a:r>
              <a:rPr lang="en-US" sz="2000" b="1" dirty="0" smtClean="0">
                <a:solidFill>
                  <a:srgbClr val="000000"/>
                </a:solidFill>
                <a:latin typeface="Source Sans Pro"/>
              </a:rPr>
              <a:t> </a:t>
            </a:r>
            <a:r>
              <a:rPr lang="en-US" sz="2000" b="1" dirty="0" err="1">
                <a:solidFill>
                  <a:srgbClr val="000000"/>
                </a:solidFill>
                <a:latin typeface="Source Sans Pro"/>
              </a:rPr>
              <a:t>Follistatin</a:t>
            </a:r>
            <a:r>
              <a:rPr lang="en-US" sz="2000" b="1" dirty="0">
                <a:solidFill>
                  <a:srgbClr val="000000"/>
                </a:solidFill>
                <a:latin typeface="Source Sans Pro"/>
              </a:rPr>
              <a:t> (FST) is considered the main inhibitor of </a:t>
            </a:r>
            <a:r>
              <a:rPr lang="en-US" sz="2000" b="1" dirty="0" err="1">
                <a:solidFill>
                  <a:srgbClr val="000000"/>
                </a:solidFill>
                <a:latin typeface="Source Sans Pro"/>
              </a:rPr>
              <a:t>myostatin</a:t>
            </a:r>
            <a:r>
              <a:rPr lang="en-US" sz="2000" b="1" dirty="0">
                <a:solidFill>
                  <a:srgbClr val="000000"/>
                </a:solidFill>
                <a:latin typeface="Source Sans Pro"/>
              </a:rPr>
              <a:t> in the process of muscle wasting. </a:t>
            </a:r>
            <a:endParaRPr lang="en-US" sz="2000" b="1" dirty="0" smtClean="0">
              <a:solidFill>
                <a:srgbClr val="000000"/>
              </a:solidFill>
              <a:latin typeface="Source Sans Pro"/>
            </a:endParaRPr>
          </a:p>
          <a:p>
            <a:pPr marL="342900" indent="-342900">
              <a:buAutoNum type="arabicPeriod"/>
            </a:pPr>
            <a:r>
              <a:rPr lang="en-US" sz="2000" b="1" dirty="0" err="1" smtClean="0">
                <a:solidFill>
                  <a:srgbClr val="000000"/>
                </a:solidFill>
                <a:latin typeface="Source Sans Pro"/>
              </a:rPr>
              <a:t>Iristin</a:t>
            </a:r>
            <a:r>
              <a:rPr lang="en-US" sz="2000" b="1" dirty="0" smtClean="0">
                <a:solidFill>
                  <a:srgbClr val="000000"/>
                </a:solidFill>
                <a:latin typeface="Source Sans Pro"/>
              </a:rPr>
              <a:t> </a:t>
            </a:r>
          </a:p>
          <a:p>
            <a:pPr marL="342900" indent="-342900">
              <a:buAutoNum type="arabicPeriod"/>
            </a:pPr>
            <a:r>
              <a:rPr lang="en-US" sz="2000" b="1" dirty="0" smtClean="0">
                <a:solidFill>
                  <a:srgbClr val="000000"/>
                </a:solidFill>
                <a:latin typeface="Source Sans Pro"/>
              </a:rPr>
              <a:t> </a:t>
            </a:r>
            <a:r>
              <a:rPr lang="en-US" sz="2000" b="1" dirty="0">
                <a:solidFill>
                  <a:srgbClr val="000000"/>
                </a:solidFill>
                <a:latin typeface="Source Sans Pro"/>
              </a:rPr>
              <a:t>Bone </a:t>
            </a:r>
            <a:r>
              <a:rPr lang="en-US" sz="2000" b="1" dirty="0" err="1">
                <a:solidFill>
                  <a:srgbClr val="000000"/>
                </a:solidFill>
                <a:latin typeface="Source Sans Pro"/>
              </a:rPr>
              <a:t>morphogenic</a:t>
            </a:r>
            <a:r>
              <a:rPr lang="en-US" sz="2000" b="1" dirty="0">
                <a:solidFill>
                  <a:srgbClr val="000000"/>
                </a:solidFill>
                <a:latin typeface="Source Sans Pro"/>
              </a:rPr>
              <a:t> protein</a:t>
            </a:r>
            <a:endParaRPr lang="en-US" sz="2000" b="1" i="0" dirty="0">
              <a:solidFill>
                <a:srgbClr val="000000"/>
              </a:solidFill>
              <a:effectLst/>
              <a:latin typeface="Source Sans Pro"/>
            </a:endParaRPr>
          </a:p>
        </p:txBody>
      </p:sp>
    </p:spTree>
    <p:extLst>
      <p:ext uri="{BB962C8B-B14F-4D97-AF65-F5344CB8AC3E}">
        <p14:creationId xmlns:p14="http://schemas.microsoft.com/office/powerpoint/2010/main" xmlns="" val="18124026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046988"/>
          </a:xfrm>
          <a:prstGeom prst="rect">
            <a:avLst/>
          </a:prstGeom>
        </p:spPr>
        <p:txBody>
          <a:bodyPr wrap="square">
            <a:spAutoFit/>
          </a:bodyPr>
          <a:lstStyle/>
          <a:p>
            <a:r>
              <a:rPr lang="en-US" sz="2400" b="1" dirty="0">
                <a:hlinkClick r:id="rId2"/>
              </a:rPr>
              <a:t>Muscle protein turnover </a:t>
            </a:r>
            <a:endParaRPr lang="en-US" sz="2400" b="1" dirty="0" smtClean="0">
              <a:hlinkClick r:id="rId2"/>
            </a:endParaRPr>
          </a:p>
          <a:p>
            <a:endParaRPr lang="en-US" sz="2400" b="1" dirty="0">
              <a:hlinkClick r:id="rId2"/>
            </a:endParaRPr>
          </a:p>
          <a:p>
            <a:r>
              <a:rPr lang="en-US" sz="2400" b="1" dirty="0" smtClean="0">
                <a:hlinkClick r:id="rId2"/>
              </a:rPr>
              <a:t>•</a:t>
            </a:r>
            <a:r>
              <a:rPr lang="en-US" sz="2400" b="1" dirty="0"/>
              <a:t> An early sign of </a:t>
            </a:r>
            <a:r>
              <a:rPr lang="en-US" sz="2400" b="1" dirty="0" err="1"/>
              <a:t>sarcopenic</a:t>
            </a:r>
            <a:r>
              <a:rPr lang="en-US" sz="2400" b="1" dirty="0"/>
              <a:t> damage would be detected by early structural alterations of the muscle: </a:t>
            </a:r>
            <a:endParaRPr lang="en-US" sz="2400" b="1" dirty="0" smtClean="0"/>
          </a:p>
          <a:p>
            <a:pPr marL="342900" indent="-342900">
              <a:buAutoNum type="arabicPeriod"/>
            </a:pPr>
            <a:r>
              <a:rPr lang="en-US" sz="2400" b="1" dirty="0" smtClean="0"/>
              <a:t>Decreased </a:t>
            </a:r>
            <a:r>
              <a:rPr lang="en-US" sz="2400" b="1" dirty="0"/>
              <a:t>serum creatinine level </a:t>
            </a:r>
            <a:endParaRPr lang="en-US" sz="2400" b="1" dirty="0" smtClean="0"/>
          </a:p>
          <a:p>
            <a:pPr marL="342900" indent="-342900">
              <a:buAutoNum type="arabicPeriod"/>
            </a:pPr>
            <a:r>
              <a:rPr lang="en-US" sz="2400" b="1" dirty="0" smtClean="0"/>
              <a:t> </a:t>
            </a:r>
            <a:r>
              <a:rPr lang="en-US" sz="2400" b="1" dirty="0"/>
              <a:t>Decreased N-terminal type III </a:t>
            </a:r>
            <a:r>
              <a:rPr lang="en-US" sz="2400" b="1" dirty="0" err="1"/>
              <a:t>procollagenase</a:t>
            </a:r>
            <a:r>
              <a:rPr lang="en-US" sz="2400" b="1" dirty="0"/>
              <a:t> </a:t>
            </a:r>
          </a:p>
          <a:p>
            <a:pPr marL="342900" indent="-342900">
              <a:buAutoNum type="arabicPeriod"/>
            </a:pPr>
            <a:r>
              <a:rPr lang="en-US" sz="2400" b="1" dirty="0" smtClean="0"/>
              <a:t>Increased </a:t>
            </a:r>
            <a:r>
              <a:rPr lang="en-US" sz="2400" b="1" dirty="0"/>
              <a:t>3-methylhistidine </a:t>
            </a:r>
          </a:p>
          <a:p>
            <a:pPr marL="342900" indent="-342900">
              <a:buAutoNum type="arabicPeriod"/>
            </a:pPr>
            <a:r>
              <a:rPr lang="en-US" sz="2400" b="1" dirty="0" smtClean="0"/>
              <a:t>Increased </a:t>
            </a:r>
            <a:r>
              <a:rPr lang="en-US" sz="2400" b="1" dirty="0"/>
              <a:t>Skeletal muscle-specific isoform of troponin T</a:t>
            </a:r>
          </a:p>
        </p:txBody>
      </p:sp>
    </p:spTree>
    <p:extLst>
      <p:ext uri="{BB962C8B-B14F-4D97-AF65-F5344CB8AC3E}">
        <p14:creationId xmlns:p14="http://schemas.microsoft.com/office/powerpoint/2010/main" xmlns="" val="786578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124754"/>
          </a:xfrm>
          <a:prstGeom prst="rect">
            <a:avLst/>
          </a:prstGeom>
        </p:spPr>
        <p:txBody>
          <a:bodyPr wrap="square">
            <a:spAutoFit/>
          </a:bodyPr>
          <a:lstStyle/>
          <a:p>
            <a:r>
              <a:rPr lang="en-US" sz="2800" b="1" dirty="0">
                <a:solidFill>
                  <a:srgbClr val="000000"/>
                </a:solidFill>
                <a:latin typeface="Source Sans Pro"/>
                <a:hlinkClick r:id="rId2"/>
              </a:rPr>
              <a:t>Inflammation-mediated pathways </a:t>
            </a:r>
            <a:endParaRPr lang="en-US" sz="2800" b="1" dirty="0" smtClean="0">
              <a:solidFill>
                <a:srgbClr val="000000"/>
              </a:solidFill>
              <a:latin typeface="Source Sans Pro"/>
              <a:hlinkClick r:id="rId2"/>
            </a:endParaRPr>
          </a:p>
          <a:p>
            <a:endParaRPr lang="en-US" sz="2800" b="1" dirty="0">
              <a:solidFill>
                <a:srgbClr val="000000"/>
              </a:solidFill>
              <a:latin typeface="Source Sans Pro"/>
              <a:hlinkClick r:id="rId2"/>
            </a:endParaRPr>
          </a:p>
          <a:p>
            <a:r>
              <a:rPr lang="en-US" sz="2800" b="1" dirty="0" smtClean="0">
                <a:solidFill>
                  <a:srgbClr val="000000"/>
                </a:solidFill>
                <a:latin typeface="Source Sans Pro"/>
                <a:hlinkClick r:id="rId2"/>
              </a:rPr>
              <a:t>• It</a:t>
            </a:r>
            <a:r>
              <a:rPr lang="en-US" sz="2800" b="1" dirty="0">
                <a:solidFill>
                  <a:srgbClr val="000000"/>
                </a:solidFill>
                <a:latin typeface="Source Sans Pro"/>
              </a:rPr>
              <a:t> is well known that the adipose tissue, whose relative percentage often increases in association with sarcopenia, secretes a huge number of pro- inflammatory cytokines, such as interleukins </a:t>
            </a:r>
            <a:r>
              <a:rPr lang="en-US" sz="2800" b="1" dirty="0">
                <a:solidFill>
                  <a:srgbClr val="FF0000"/>
                </a:solidFill>
                <a:latin typeface="Source Sans Pro"/>
              </a:rPr>
              <a:t>(IL-6, IL-1)</a:t>
            </a:r>
            <a:r>
              <a:rPr lang="en-US" sz="2800" b="1" dirty="0">
                <a:solidFill>
                  <a:srgbClr val="000000"/>
                </a:solidFill>
                <a:latin typeface="Source Sans Pro"/>
              </a:rPr>
              <a:t> and tumor necrosis factor alpha </a:t>
            </a:r>
            <a:r>
              <a:rPr lang="en-US" sz="2800" b="1" dirty="0">
                <a:solidFill>
                  <a:srgbClr val="FF0000"/>
                </a:solidFill>
                <a:latin typeface="Source Sans Pro"/>
              </a:rPr>
              <a:t>(TNF-alpha</a:t>
            </a:r>
            <a:r>
              <a:rPr lang="en-US" sz="2800" b="1" dirty="0">
                <a:solidFill>
                  <a:srgbClr val="000000"/>
                </a:solidFill>
                <a:latin typeface="Source Sans Pro"/>
              </a:rPr>
              <a:t>), all found to be related to aging processes and, accordingly, to sarcopenia. </a:t>
            </a:r>
            <a:endParaRPr lang="en-US" sz="2800" b="1" dirty="0" smtClean="0">
              <a:solidFill>
                <a:srgbClr val="000000"/>
              </a:solidFill>
              <a:latin typeface="Source Sans Pro"/>
            </a:endParaRPr>
          </a:p>
          <a:p>
            <a:endParaRPr lang="en-US" sz="2800" b="1" dirty="0">
              <a:solidFill>
                <a:srgbClr val="000000"/>
              </a:solidFill>
              <a:latin typeface="Source Sans Pro"/>
            </a:endParaRPr>
          </a:p>
          <a:p>
            <a:r>
              <a:rPr lang="en-US" sz="2800" b="1" dirty="0" smtClean="0">
                <a:solidFill>
                  <a:srgbClr val="000000"/>
                </a:solidFill>
                <a:latin typeface="Source Sans Pro"/>
              </a:rPr>
              <a:t>• </a:t>
            </a:r>
            <a:r>
              <a:rPr lang="en-US" sz="2800" b="1" dirty="0" err="1">
                <a:solidFill>
                  <a:srgbClr val="FF0000"/>
                </a:solidFill>
                <a:latin typeface="Source Sans Pro"/>
              </a:rPr>
              <a:t>Butyryl</a:t>
            </a:r>
            <a:r>
              <a:rPr lang="en-US" sz="2800" b="1" dirty="0">
                <a:solidFill>
                  <a:srgbClr val="FF0000"/>
                </a:solidFill>
                <a:latin typeface="Source Sans Pro"/>
              </a:rPr>
              <a:t>-cholinesterase: </a:t>
            </a:r>
            <a:r>
              <a:rPr lang="en-US" sz="2800" b="1" dirty="0">
                <a:solidFill>
                  <a:srgbClr val="000000"/>
                </a:solidFill>
                <a:latin typeface="Source Sans Pro"/>
              </a:rPr>
              <a:t>marker of chronic inflammation and malnutrition, is linearly related with grip strength and muscular mass in elderly subjects</a:t>
            </a:r>
            <a:r>
              <a:rPr lang="en-US" b="1" dirty="0">
                <a:solidFill>
                  <a:srgbClr val="000000"/>
                </a:solidFill>
                <a:latin typeface="Source Sans Pro"/>
              </a:rPr>
              <a:t>.</a:t>
            </a:r>
            <a:endParaRPr lang="en-US" b="1" i="0" dirty="0">
              <a:solidFill>
                <a:srgbClr val="000000"/>
              </a:solidFill>
              <a:effectLst/>
              <a:latin typeface="Source Sans Pro"/>
            </a:endParaRPr>
          </a:p>
        </p:txBody>
      </p:sp>
    </p:spTree>
    <p:extLst>
      <p:ext uri="{BB962C8B-B14F-4D97-AF65-F5344CB8AC3E}">
        <p14:creationId xmlns:p14="http://schemas.microsoft.com/office/powerpoint/2010/main" xmlns="" val="625761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417415"/>
          </a:xfrm>
          <a:prstGeom prst="rect">
            <a:avLst/>
          </a:prstGeom>
        </p:spPr>
        <p:txBody>
          <a:bodyPr wrap="square">
            <a:spAutoFit/>
          </a:bodyPr>
          <a:lstStyle/>
          <a:p>
            <a:r>
              <a:rPr lang="en-US" sz="2800" b="1" dirty="0">
                <a:solidFill>
                  <a:srgbClr val="000000"/>
                </a:solidFill>
                <a:latin typeface="Source Sans Pro"/>
                <a:hlinkClick r:id="rId2"/>
              </a:rPr>
              <a:t>Redox-related factors </a:t>
            </a:r>
          </a:p>
          <a:p>
            <a:r>
              <a:rPr lang="en-US" sz="2800" b="1" dirty="0" smtClean="0">
                <a:solidFill>
                  <a:srgbClr val="000000"/>
                </a:solidFill>
                <a:latin typeface="Source Sans Pro"/>
                <a:hlinkClick r:id="rId2"/>
              </a:rPr>
              <a:t>• </a:t>
            </a:r>
            <a:r>
              <a:rPr lang="en-US" sz="2800" b="1" dirty="0">
                <a:solidFill>
                  <a:srgbClr val="FF0000"/>
                </a:solidFill>
                <a:latin typeface="Source Sans Pro"/>
                <a:hlinkClick r:id="rId2"/>
              </a:rPr>
              <a:t>Oxidized</a:t>
            </a:r>
            <a:r>
              <a:rPr lang="en-US" sz="2800" b="1" dirty="0">
                <a:solidFill>
                  <a:srgbClr val="FF0000"/>
                </a:solidFill>
                <a:latin typeface="Source Sans Pro"/>
              </a:rPr>
              <a:t> low-density lipoprotein </a:t>
            </a:r>
            <a:r>
              <a:rPr lang="en-US" sz="2800" b="1" dirty="0">
                <a:solidFill>
                  <a:srgbClr val="000000"/>
                </a:solidFill>
                <a:latin typeface="Source Sans Pro"/>
              </a:rPr>
              <a:t>(</a:t>
            </a:r>
            <a:r>
              <a:rPr lang="en-US" sz="2800" b="1" dirty="0" err="1">
                <a:solidFill>
                  <a:srgbClr val="000000"/>
                </a:solidFill>
                <a:latin typeface="Source Sans Pro"/>
              </a:rPr>
              <a:t>oxLDL</a:t>
            </a:r>
            <a:r>
              <a:rPr lang="en-US" sz="2800" b="1" dirty="0">
                <a:solidFill>
                  <a:srgbClr val="000000"/>
                </a:solidFill>
                <a:latin typeface="Source Sans Pro"/>
              </a:rPr>
              <a:t>), markers of lipoprotein peroxidation and protein carbonyls, and therefore, markers of oxidative damage, are associated with mobility limitation and grip strength decrease in older persons. </a:t>
            </a:r>
            <a:endParaRPr lang="en-US" sz="2800" b="1" dirty="0" smtClean="0">
              <a:solidFill>
                <a:srgbClr val="000000"/>
              </a:solidFill>
              <a:latin typeface="Source Sans Pro"/>
            </a:endParaRPr>
          </a:p>
          <a:p>
            <a:endParaRPr lang="en-US" sz="2800" b="1" dirty="0">
              <a:solidFill>
                <a:srgbClr val="FF0000"/>
              </a:solidFill>
              <a:latin typeface="Source Sans Pro"/>
            </a:endParaRPr>
          </a:p>
          <a:p>
            <a:r>
              <a:rPr lang="en-US" sz="2800" b="1" dirty="0" smtClean="0">
                <a:solidFill>
                  <a:srgbClr val="FF0000"/>
                </a:solidFill>
                <a:latin typeface="Source Sans Pro"/>
              </a:rPr>
              <a:t>• </a:t>
            </a:r>
            <a:r>
              <a:rPr lang="en-US" sz="2800" b="1" dirty="0">
                <a:solidFill>
                  <a:srgbClr val="FF0000"/>
                </a:solidFill>
                <a:latin typeface="Source Sans Pro"/>
              </a:rPr>
              <a:t>antioxidant substances, </a:t>
            </a:r>
            <a:r>
              <a:rPr lang="en-US" sz="2800" b="1" dirty="0">
                <a:solidFill>
                  <a:srgbClr val="000000"/>
                </a:solidFill>
                <a:latin typeface="Source Sans Pro"/>
              </a:rPr>
              <a:t>like carotenoids and vitamin C, and circulating levels of alpha- and gamma-tocopherol seem to be inversely correlated with sarcopenia </a:t>
            </a:r>
            <a:r>
              <a:rPr lang="en-US" sz="2800" b="1" dirty="0" smtClean="0">
                <a:solidFill>
                  <a:srgbClr val="000000"/>
                </a:solidFill>
                <a:latin typeface="Source Sans Pro"/>
              </a:rPr>
              <a:t>determinants</a:t>
            </a:r>
          </a:p>
          <a:p>
            <a:endParaRPr lang="en-US" sz="2800" b="1" i="0" dirty="0">
              <a:solidFill>
                <a:srgbClr val="000000"/>
              </a:solidFill>
              <a:effectLst/>
              <a:latin typeface="Source Sans Pro"/>
            </a:endParaRPr>
          </a:p>
          <a:p>
            <a:r>
              <a:rPr lang="en-US" sz="2800" b="1" dirty="0">
                <a:solidFill>
                  <a:srgbClr val="000000"/>
                </a:solidFill>
                <a:latin typeface="Source Sans Pro"/>
                <a:hlinkClick r:id="rId2"/>
              </a:rPr>
              <a:t>Behavior-mediated pathways </a:t>
            </a:r>
            <a:endParaRPr lang="en-US" sz="2800" b="1" dirty="0" smtClean="0">
              <a:solidFill>
                <a:srgbClr val="000000"/>
              </a:solidFill>
              <a:latin typeface="Source Sans Pro"/>
              <a:hlinkClick r:id="rId2"/>
            </a:endParaRPr>
          </a:p>
          <a:p>
            <a:r>
              <a:rPr lang="en-US" sz="2800" b="1" dirty="0" smtClean="0">
                <a:solidFill>
                  <a:srgbClr val="000000"/>
                </a:solidFill>
                <a:latin typeface="Source Sans Pro"/>
                <a:hlinkClick r:id="rId2"/>
              </a:rPr>
              <a:t>• Behavioral</a:t>
            </a:r>
            <a:r>
              <a:rPr lang="en-US" sz="2800" b="1" dirty="0">
                <a:solidFill>
                  <a:srgbClr val="000000"/>
                </a:solidFill>
                <a:latin typeface="Source Sans Pro"/>
              </a:rPr>
              <a:t> factors, such as the degree of physical activity, nutritional status and obesity are very important in the onset of sarcopenia</a:t>
            </a:r>
          </a:p>
          <a:p>
            <a:endParaRPr lang="en-US" sz="2800" b="1" i="0" dirty="0">
              <a:solidFill>
                <a:srgbClr val="000000"/>
              </a:solidFill>
              <a:effectLst/>
              <a:latin typeface="Source Sans Pro"/>
            </a:endParaRPr>
          </a:p>
        </p:txBody>
      </p:sp>
    </p:spTree>
    <p:extLst>
      <p:ext uri="{BB962C8B-B14F-4D97-AF65-F5344CB8AC3E}">
        <p14:creationId xmlns:p14="http://schemas.microsoft.com/office/powerpoint/2010/main" xmlns="" val="7644239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3458"/>
            <a:ext cx="9144000" cy="4401205"/>
          </a:xfrm>
          <a:prstGeom prst="rect">
            <a:avLst/>
          </a:prstGeom>
        </p:spPr>
        <p:txBody>
          <a:bodyPr wrap="square">
            <a:spAutoFit/>
          </a:bodyPr>
          <a:lstStyle/>
          <a:p>
            <a:r>
              <a:rPr lang="en-US" sz="2800" b="1" dirty="0">
                <a:solidFill>
                  <a:srgbClr val="000000"/>
                </a:solidFill>
                <a:latin typeface="Source Sans Pro"/>
                <a:hlinkClick r:id="rId2"/>
              </a:rPr>
              <a:t>Consequences of sarcopenia </a:t>
            </a:r>
            <a:endParaRPr lang="en-US" sz="2800" b="1" dirty="0" smtClean="0">
              <a:solidFill>
                <a:srgbClr val="000000"/>
              </a:solidFill>
              <a:latin typeface="Source Sans Pro"/>
              <a:hlinkClick r:id="rId2"/>
            </a:endParaRPr>
          </a:p>
          <a:p>
            <a:r>
              <a:rPr lang="en-US" sz="2800" b="1" dirty="0" smtClean="0">
                <a:solidFill>
                  <a:srgbClr val="000000"/>
                </a:solidFill>
                <a:latin typeface="Source Sans Pro"/>
                <a:hlinkClick r:id="rId2"/>
              </a:rPr>
              <a:t>•</a:t>
            </a:r>
            <a:r>
              <a:rPr lang="en-US" sz="2800" b="1" dirty="0">
                <a:solidFill>
                  <a:srgbClr val="000000"/>
                </a:solidFill>
                <a:latin typeface="Source Sans Pro"/>
              </a:rPr>
              <a:t> Physical disability </a:t>
            </a:r>
            <a:endParaRPr lang="en-US"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Poor endurance </a:t>
            </a:r>
            <a:endParaRPr lang="en-US"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Falls </a:t>
            </a:r>
            <a:endParaRPr lang="en-US"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Frailty </a:t>
            </a:r>
            <a:endParaRPr lang="en-US"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Hospitalization </a:t>
            </a:r>
            <a:endParaRPr lang="en-US"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Institutionalization </a:t>
            </a:r>
            <a:endParaRPr lang="en-US"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Morbidity </a:t>
            </a:r>
            <a:endParaRPr lang="en-US"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Poor </a:t>
            </a:r>
            <a:r>
              <a:rPr lang="en-US" sz="2800" b="1" dirty="0" err="1">
                <a:solidFill>
                  <a:srgbClr val="000000"/>
                </a:solidFill>
                <a:latin typeface="Source Sans Pro"/>
              </a:rPr>
              <a:t>QoL</a:t>
            </a:r>
            <a:r>
              <a:rPr lang="en-US" sz="2800" b="1" dirty="0">
                <a:solidFill>
                  <a:srgbClr val="000000"/>
                </a:solidFill>
                <a:latin typeface="Source Sans Pro"/>
              </a:rPr>
              <a:t> </a:t>
            </a:r>
            <a:endParaRPr lang="en-US" sz="2800" b="1" dirty="0" smtClean="0">
              <a:solidFill>
                <a:srgbClr val="000000"/>
              </a:solidFill>
              <a:latin typeface="Source Sans Pro"/>
            </a:endParaRPr>
          </a:p>
          <a:p>
            <a:r>
              <a:rPr lang="en-US" sz="2800" b="1" dirty="0" smtClean="0">
                <a:solidFill>
                  <a:srgbClr val="000000"/>
                </a:solidFill>
                <a:latin typeface="Source Sans Pro"/>
              </a:rPr>
              <a:t>• </a:t>
            </a:r>
            <a:r>
              <a:rPr lang="en-US" sz="2800" b="1" dirty="0">
                <a:solidFill>
                  <a:srgbClr val="000000"/>
                </a:solidFill>
                <a:latin typeface="Source Sans Pro"/>
              </a:rPr>
              <a:t>Mortality</a:t>
            </a:r>
            <a:endParaRPr lang="en-US" sz="2800" b="1" i="0" dirty="0">
              <a:solidFill>
                <a:srgbClr val="000000"/>
              </a:solidFill>
              <a:effectLst/>
              <a:latin typeface="Source Sans Pro"/>
            </a:endParaRPr>
          </a:p>
        </p:txBody>
      </p:sp>
      <p:sp>
        <p:nvSpPr>
          <p:cNvPr id="3" name="Прямоугольник 2"/>
          <p:cNvSpPr/>
          <p:nvPr/>
        </p:nvSpPr>
        <p:spPr>
          <a:xfrm>
            <a:off x="0" y="4826675"/>
            <a:ext cx="4572000" cy="2031325"/>
          </a:xfrm>
          <a:prstGeom prst="rect">
            <a:avLst/>
          </a:prstGeom>
        </p:spPr>
        <p:txBody>
          <a:bodyPr>
            <a:spAutoFit/>
          </a:bodyPr>
          <a:lstStyle/>
          <a:p>
            <a:r>
              <a:rPr lang="en-US" b="1" dirty="0">
                <a:solidFill>
                  <a:srgbClr val="000000"/>
                </a:solidFill>
                <a:latin typeface="Source Sans Pro"/>
                <a:hlinkClick r:id="rId2"/>
              </a:rPr>
              <a:t>Changes in body</a:t>
            </a:r>
            <a:r>
              <a:rPr lang="en-US" b="1" dirty="0">
                <a:solidFill>
                  <a:srgbClr val="000000"/>
                </a:solidFill>
                <a:latin typeface="Source Sans Pro"/>
              </a:rPr>
              <a:t> composition • lean body mass is lost while fat mass may be preserved or even increased. • The loss in muscle mass may be associated with increased body fat so that despite normal weight there is marked weakness (</a:t>
            </a:r>
            <a:r>
              <a:rPr lang="en-US" b="1" dirty="0" err="1">
                <a:solidFill>
                  <a:srgbClr val="000000"/>
                </a:solidFill>
                <a:latin typeface="Source Sans Pro"/>
              </a:rPr>
              <a:t>sarcopenic</a:t>
            </a:r>
            <a:r>
              <a:rPr lang="en-US" b="1" dirty="0">
                <a:solidFill>
                  <a:srgbClr val="000000"/>
                </a:solidFill>
                <a:latin typeface="Source Sans Pro"/>
              </a:rPr>
              <a:t> obesity) </a:t>
            </a:r>
            <a:endParaRPr lang="en-US" b="1" i="0" dirty="0">
              <a:solidFill>
                <a:srgbClr val="000000"/>
              </a:solidFill>
              <a:effectLst/>
              <a:latin typeface="Source Sans Pro"/>
            </a:endParaRPr>
          </a:p>
        </p:txBody>
      </p:sp>
    </p:spTree>
    <p:extLst>
      <p:ext uri="{BB962C8B-B14F-4D97-AF65-F5344CB8AC3E}">
        <p14:creationId xmlns:p14="http://schemas.microsoft.com/office/powerpoint/2010/main" xmlns="" val="3606351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308324"/>
          </a:xfrm>
          <a:prstGeom prst="rect">
            <a:avLst/>
          </a:prstGeom>
        </p:spPr>
        <p:txBody>
          <a:bodyPr wrap="square">
            <a:spAutoFit/>
          </a:bodyPr>
          <a:lstStyle/>
          <a:p>
            <a:r>
              <a:rPr lang="en-US" sz="2400" b="1" dirty="0">
                <a:solidFill>
                  <a:srgbClr val="000000"/>
                </a:solidFill>
                <a:latin typeface="Source Sans Pro"/>
                <a:hlinkClick r:id="rId2"/>
              </a:rPr>
              <a:t>Changes in body</a:t>
            </a:r>
            <a:r>
              <a:rPr lang="en-US" sz="2400" b="1" dirty="0">
                <a:solidFill>
                  <a:srgbClr val="000000"/>
                </a:solidFill>
                <a:latin typeface="Source Sans Pro"/>
              </a:rPr>
              <a:t> composition </a:t>
            </a:r>
            <a:endParaRPr lang="en-US" sz="2400" b="1" dirty="0" smtClean="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lean body mass is lost while fat mass may be preserved or even increased. </a:t>
            </a:r>
            <a:endParaRPr lang="en-US" sz="2400" b="1" dirty="0" smtClean="0">
              <a:solidFill>
                <a:srgbClr val="000000"/>
              </a:solidFill>
              <a:latin typeface="Source Sans Pro"/>
            </a:endParaRPr>
          </a:p>
          <a:p>
            <a:r>
              <a:rPr lang="en-US" sz="2400" b="1" dirty="0" smtClean="0">
                <a:solidFill>
                  <a:srgbClr val="000000"/>
                </a:solidFill>
                <a:latin typeface="Source Sans Pro"/>
              </a:rPr>
              <a:t>• </a:t>
            </a:r>
            <a:r>
              <a:rPr lang="en-US" sz="2400" b="1" dirty="0">
                <a:solidFill>
                  <a:srgbClr val="000000"/>
                </a:solidFill>
                <a:latin typeface="Source Sans Pro"/>
              </a:rPr>
              <a:t>The loss in muscle mass may be associated with increased body fat so that despite normal weight there is marked weakness (</a:t>
            </a:r>
            <a:r>
              <a:rPr lang="en-US" sz="2400" b="1" dirty="0" err="1">
                <a:solidFill>
                  <a:srgbClr val="000000"/>
                </a:solidFill>
                <a:latin typeface="Source Sans Pro"/>
              </a:rPr>
              <a:t>sarcopenic</a:t>
            </a:r>
            <a:r>
              <a:rPr lang="en-US" sz="2400" b="1" dirty="0">
                <a:solidFill>
                  <a:srgbClr val="000000"/>
                </a:solidFill>
                <a:latin typeface="Source Sans Pro"/>
              </a:rPr>
              <a:t> obesity) </a:t>
            </a:r>
            <a:endParaRPr lang="en-US" sz="2400" b="1" i="0" dirty="0">
              <a:solidFill>
                <a:srgbClr val="000000"/>
              </a:solidFill>
              <a:effectLst/>
              <a:latin typeface="Source Sans Pro"/>
            </a:endParaRPr>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12913" y="3212976"/>
            <a:ext cx="5718175" cy="3267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615050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8847"/>
            <a:ext cx="9144000" cy="5570756"/>
          </a:xfrm>
          <a:prstGeom prst="rect">
            <a:avLst/>
          </a:prstGeom>
        </p:spPr>
        <p:txBody>
          <a:bodyPr wrap="square">
            <a:spAutoFit/>
          </a:bodyPr>
          <a:lstStyle/>
          <a:p>
            <a:r>
              <a:rPr lang="en-US" sz="3200" b="1" dirty="0">
                <a:solidFill>
                  <a:srgbClr val="FF0000"/>
                </a:solidFill>
                <a:latin typeface="Source Sans Pro"/>
              </a:rPr>
              <a:t>THERAPY </a:t>
            </a:r>
            <a:endParaRPr lang="en-US" sz="3200" b="1" dirty="0" smtClean="0">
              <a:solidFill>
                <a:srgbClr val="FF0000"/>
              </a:solidFill>
              <a:latin typeface="Source Sans Pro"/>
            </a:endParaRPr>
          </a:p>
          <a:p>
            <a:endParaRPr lang="en-US" b="1" dirty="0" smtClean="0">
              <a:solidFill>
                <a:srgbClr val="000000"/>
              </a:solidFill>
              <a:latin typeface="Source Sans Pro"/>
              <a:hlinkClick r:id="rId2"/>
            </a:endParaRPr>
          </a:p>
          <a:p>
            <a:pPr marL="342900" indent="-342900">
              <a:buAutoNum type="arabicPeriod"/>
            </a:pPr>
            <a:r>
              <a:rPr lang="en-US" b="1" dirty="0" smtClean="0">
                <a:solidFill>
                  <a:srgbClr val="000000"/>
                </a:solidFill>
                <a:latin typeface="Source Sans Pro"/>
                <a:hlinkClick r:id="rId2"/>
              </a:rPr>
              <a:t>physical </a:t>
            </a:r>
            <a:r>
              <a:rPr lang="en-US" b="1" dirty="0">
                <a:solidFill>
                  <a:srgbClr val="000000"/>
                </a:solidFill>
                <a:latin typeface="Source Sans Pro"/>
                <a:hlinkClick r:id="rId2"/>
              </a:rPr>
              <a:t>activity</a:t>
            </a:r>
            <a:r>
              <a:rPr lang="en-US" b="1" dirty="0">
                <a:solidFill>
                  <a:srgbClr val="000000"/>
                </a:solidFill>
                <a:latin typeface="Source Sans Pro"/>
              </a:rPr>
              <a:t> is the primary treatment of sarcopenia (also prevention). – Resistance exercise improves skeletal muscle strength and mass – Aerobic exercise may also show some benefit </a:t>
            </a:r>
            <a:endParaRPr lang="en-US" b="1" dirty="0" smtClean="0">
              <a:solidFill>
                <a:srgbClr val="000000"/>
              </a:solidFill>
              <a:latin typeface="Source Sans Pro"/>
            </a:endParaRPr>
          </a:p>
          <a:p>
            <a:pPr marL="342900" indent="-342900">
              <a:buAutoNum type="arabicPeriod"/>
            </a:pPr>
            <a:endParaRPr lang="en-US" b="1" dirty="0">
              <a:solidFill>
                <a:srgbClr val="000000"/>
              </a:solidFill>
              <a:latin typeface="Source Sans Pro"/>
            </a:endParaRPr>
          </a:p>
          <a:p>
            <a:pPr marL="342900" indent="-342900">
              <a:buAutoNum type="arabicPeriod"/>
            </a:pPr>
            <a:r>
              <a:rPr lang="en-US" b="1" dirty="0" smtClean="0">
                <a:solidFill>
                  <a:srgbClr val="0070C0"/>
                </a:solidFill>
                <a:latin typeface="Source Sans Pro"/>
              </a:rPr>
              <a:t>Nutritional </a:t>
            </a:r>
            <a:r>
              <a:rPr lang="en-US" b="1" dirty="0">
                <a:solidFill>
                  <a:srgbClr val="0070C0"/>
                </a:solidFill>
                <a:latin typeface="Source Sans Pro"/>
              </a:rPr>
              <a:t>interventions </a:t>
            </a:r>
            <a:r>
              <a:rPr lang="en-US" b="1" dirty="0">
                <a:latin typeface="Source Sans Pro"/>
              </a:rPr>
              <a:t>combined with exercise</a:t>
            </a:r>
            <a:r>
              <a:rPr lang="en-US" b="1" dirty="0">
                <a:solidFill>
                  <a:srgbClr val="000000"/>
                </a:solidFill>
                <a:latin typeface="Source Sans Pro"/>
              </a:rPr>
              <a:t>: </a:t>
            </a:r>
            <a:endParaRPr lang="en-US"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adequate intake of protein </a:t>
            </a:r>
            <a:endParaRPr lang="en-US"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vitamin D, </a:t>
            </a:r>
            <a:endParaRPr lang="en-US"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antioxidant nutrients </a:t>
            </a:r>
            <a:endParaRPr lang="en-US" b="1" dirty="0" smtClean="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long-chain polyunsaturated fatty acids </a:t>
            </a:r>
            <a:endParaRPr lang="en-US" b="1" dirty="0" smtClean="0">
              <a:solidFill>
                <a:srgbClr val="000000"/>
              </a:solidFill>
              <a:latin typeface="Source Sans Pro"/>
            </a:endParaRPr>
          </a:p>
          <a:p>
            <a:endParaRPr lang="en-US" b="1" dirty="0">
              <a:solidFill>
                <a:srgbClr val="000000"/>
              </a:solidFill>
              <a:latin typeface="Source Sans Pro"/>
            </a:endParaRPr>
          </a:p>
          <a:p>
            <a:endParaRPr lang="en-US" b="1" dirty="0" smtClean="0">
              <a:solidFill>
                <a:srgbClr val="0070C0"/>
              </a:solidFill>
              <a:latin typeface="Source Sans Pro"/>
            </a:endParaRPr>
          </a:p>
          <a:p>
            <a:r>
              <a:rPr lang="en-US" b="1" dirty="0" smtClean="0">
                <a:solidFill>
                  <a:srgbClr val="0070C0"/>
                </a:solidFill>
                <a:latin typeface="Source Sans Pro"/>
              </a:rPr>
              <a:t>3. </a:t>
            </a:r>
            <a:r>
              <a:rPr lang="en-US" b="1" dirty="0">
                <a:solidFill>
                  <a:srgbClr val="0070C0"/>
                </a:solidFill>
                <a:latin typeface="Source Sans Pro"/>
              </a:rPr>
              <a:t>No specific drugs </a:t>
            </a:r>
            <a:r>
              <a:rPr lang="en-US" b="1" dirty="0">
                <a:solidFill>
                  <a:srgbClr val="000000"/>
                </a:solidFill>
                <a:latin typeface="Source Sans Pro"/>
              </a:rPr>
              <a:t>have been approved for the treatment of sarcopenia however many drugs were considered for potential benefits: vitamin D (only if &lt;50 </a:t>
            </a:r>
            <a:r>
              <a:rPr lang="en-US" b="1" dirty="0" err="1">
                <a:solidFill>
                  <a:srgbClr val="000000"/>
                </a:solidFill>
                <a:latin typeface="Source Sans Pro"/>
              </a:rPr>
              <a:t>nmole</a:t>
            </a:r>
            <a:r>
              <a:rPr lang="en-US" b="1" dirty="0">
                <a:solidFill>
                  <a:srgbClr val="000000"/>
                </a:solidFill>
                <a:latin typeface="Source Sans Pro"/>
              </a:rPr>
              <a:t>) , combined </a:t>
            </a:r>
            <a:r>
              <a:rPr lang="en-US" b="1" dirty="0" err="1">
                <a:solidFill>
                  <a:srgbClr val="000000"/>
                </a:solidFill>
                <a:latin typeface="Source Sans Pro"/>
              </a:rPr>
              <a:t>oestrogen</a:t>
            </a:r>
            <a:r>
              <a:rPr lang="en-US" b="1" dirty="0">
                <a:solidFill>
                  <a:srgbClr val="000000"/>
                </a:solidFill>
                <a:latin typeface="Source Sans Pro"/>
              </a:rPr>
              <a:t>-progesterone, </a:t>
            </a:r>
            <a:r>
              <a:rPr lang="en-US" b="1" dirty="0" err="1">
                <a:solidFill>
                  <a:srgbClr val="000000"/>
                </a:solidFill>
                <a:latin typeface="Source Sans Pro"/>
              </a:rPr>
              <a:t>dehydroepiandrosterone</a:t>
            </a:r>
            <a:r>
              <a:rPr lang="en-US" b="1" dirty="0">
                <a:solidFill>
                  <a:srgbClr val="000000"/>
                </a:solidFill>
                <a:latin typeface="Source Sans Pro"/>
              </a:rPr>
              <a:t>, growth hormone, growth hormone-releasing hormone, combined testosterone-growth hormone, insulin- like growth factor-1, pioglitazone, testosterone (in hypogonadism), and angiotensin-converting enzyme inhibitors</a:t>
            </a:r>
            <a:endParaRPr lang="en-US" b="1" i="0" dirty="0">
              <a:solidFill>
                <a:srgbClr val="000000"/>
              </a:solidFill>
              <a:effectLst/>
              <a:latin typeface="Source Sans Pro"/>
            </a:endParaRPr>
          </a:p>
        </p:txBody>
      </p:sp>
    </p:spTree>
    <p:extLst>
      <p:ext uri="{BB962C8B-B14F-4D97-AF65-F5344CB8AC3E}">
        <p14:creationId xmlns:p14="http://schemas.microsoft.com/office/powerpoint/2010/main" xmlns="" val="2191296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9036496" cy="2185214"/>
          </a:xfrm>
          <a:prstGeom prst="rect">
            <a:avLst/>
          </a:prstGeom>
        </p:spPr>
        <p:txBody>
          <a:bodyPr wrap="square">
            <a:spAutoFit/>
          </a:bodyPr>
          <a:lstStyle/>
          <a:p>
            <a:r>
              <a:rPr lang="en-US" sz="2800" b="1" dirty="0">
                <a:solidFill>
                  <a:srgbClr val="000000"/>
                </a:solidFill>
                <a:latin typeface="Source Sans Pro"/>
                <a:hlinkClick r:id="rId2"/>
              </a:rPr>
              <a:t>Clinical trials </a:t>
            </a:r>
            <a:endParaRPr lang="en-US" sz="2800" b="1" dirty="0" smtClean="0">
              <a:solidFill>
                <a:srgbClr val="000000"/>
              </a:solidFill>
              <a:latin typeface="Source Sans Pro"/>
              <a:hlinkClick r:id="rId2"/>
            </a:endParaRPr>
          </a:p>
          <a:p>
            <a:endParaRPr lang="en-US" b="1" dirty="0">
              <a:solidFill>
                <a:srgbClr val="000000"/>
              </a:solidFill>
              <a:latin typeface="Source Sans Pro"/>
              <a:hlinkClick r:id="rId2"/>
            </a:endParaRPr>
          </a:p>
          <a:p>
            <a:r>
              <a:rPr lang="en-US" b="1" dirty="0" smtClean="0">
                <a:solidFill>
                  <a:srgbClr val="000000"/>
                </a:solidFill>
                <a:latin typeface="Source Sans Pro"/>
                <a:hlinkClick r:id="rId2"/>
              </a:rPr>
              <a:t>• </a:t>
            </a:r>
            <a:r>
              <a:rPr lang="en-US" b="1" dirty="0">
                <a:solidFill>
                  <a:srgbClr val="000000"/>
                </a:solidFill>
                <a:latin typeface="Source Sans Pro"/>
                <a:hlinkClick r:id="rId2"/>
              </a:rPr>
              <a:t>Antibodies</a:t>
            </a:r>
            <a:r>
              <a:rPr lang="en-US" b="1" dirty="0">
                <a:solidFill>
                  <a:srgbClr val="000000"/>
                </a:solidFill>
                <a:latin typeface="Source Sans Pro"/>
              </a:rPr>
              <a:t> that modulate </a:t>
            </a:r>
            <a:r>
              <a:rPr lang="en-US" b="1" dirty="0" err="1">
                <a:solidFill>
                  <a:srgbClr val="000000"/>
                </a:solidFill>
                <a:latin typeface="Source Sans Pro"/>
              </a:rPr>
              <a:t>myostatin</a:t>
            </a:r>
            <a:r>
              <a:rPr lang="en-US" b="1" dirty="0">
                <a:solidFill>
                  <a:srgbClr val="000000"/>
                </a:solidFill>
                <a:latin typeface="Source Sans Pro"/>
              </a:rPr>
              <a:t> and the </a:t>
            </a:r>
            <a:r>
              <a:rPr lang="en-US" b="1" dirty="0" err="1">
                <a:solidFill>
                  <a:srgbClr val="000000"/>
                </a:solidFill>
                <a:latin typeface="Source Sans Pro"/>
              </a:rPr>
              <a:t>activin</a:t>
            </a:r>
            <a:r>
              <a:rPr lang="en-US" b="1" dirty="0">
                <a:solidFill>
                  <a:srgbClr val="000000"/>
                </a:solidFill>
                <a:latin typeface="Source Sans Pro"/>
              </a:rPr>
              <a:t> II receptor are in clinical trials </a:t>
            </a:r>
            <a:endParaRPr lang="en-US" b="1" dirty="0" smtClean="0">
              <a:solidFill>
                <a:srgbClr val="000000"/>
              </a:solidFill>
              <a:latin typeface="Source Sans Pro"/>
            </a:endParaRPr>
          </a:p>
          <a:p>
            <a:endParaRPr lang="en-US" b="1" dirty="0">
              <a:solidFill>
                <a:srgbClr val="000000"/>
              </a:solidFill>
              <a:latin typeface="Source Sans Pro"/>
            </a:endParaRPr>
          </a:p>
          <a:p>
            <a:r>
              <a:rPr lang="en-US" b="1" dirty="0" smtClean="0">
                <a:solidFill>
                  <a:srgbClr val="000000"/>
                </a:solidFill>
                <a:latin typeface="Source Sans Pro"/>
              </a:rPr>
              <a:t>• </a:t>
            </a:r>
            <a:r>
              <a:rPr lang="en-US" b="1" dirty="0">
                <a:solidFill>
                  <a:srgbClr val="000000"/>
                </a:solidFill>
                <a:latin typeface="Source Sans Pro"/>
              </a:rPr>
              <a:t>Ghrelin agonists, which increase food intake and release growth hormone, are also under evaluation</a:t>
            </a:r>
            <a:endParaRPr lang="en-US" b="1" i="0" dirty="0">
              <a:solidFill>
                <a:srgbClr val="000000"/>
              </a:solidFill>
              <a:effectLst/>
              <a:latin typeface="Source Sans Pro"/>
            </a:endParaRPr>
          </a:p>
        </p:txBody>
      </p:sp>
    </p:spTree>
    <p:extLst>
      <p:ext uri="{BB962C8B-B14F-4D97-AF65-F5344CB8AC3E}">
        <p14:creationId xmlns:p14="http://schemas.microsoft.com/office/powerpoint/2010/main" xmlns="" val="19656161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032421"/>
          </a:xfrm>
          <a:prstGeom prst="rect">
            <a:avLst/>
          </a:prstGeom>
        </p:spPr>
        <p:txBody>
          <a:bodyPr wrap="square">
            <a:spAutoFit/>
          </a:bodyPr>
          <a:lstStyle/>
          <a:p>
            <a:r>
              <a:rPr lang="en-US" sz="3200" b="1" dirty="0"/>
              <a:t>Resistance Training (RT) </a:t>
            </a:r>
            <a:endParaRPr lang="ru-RU" sz="3200" b="1" dirty="0" smtClean="0"/>
          </a:p>
          <a:p>
            <a:endParaRPr lang="ru-RU" b="1" dirty="0"/>
          </a:p>
          <a:p>
            <a:r>
              <a:rPr lang="en-US" sz="2400" b="1" dirty="0" smtClean="0"/>
              <a:t>With </a:t>
            </a:r>
            <a:r>
              <a:rPr lang="en-US" sz="2400" b="1" dirty="0"/>
              <a:t>an adequate training stimulus, older men and women show similar or greater strength gains compared with young individuals as a result of resistance training. </a:t>
            </a:r>
            <a:endParaRPr lang="ru-RU" sz="2400" b="1" dirty="0" smtClean="0"/>
          </a:p>
          <a:p>
            <a:endParaRPr lang="ru-RU" sz="2400" dirty="0"/>
          </a:p>
          <a:p>
            <a:endParaRPr lang="ru-RU" sz="2400" dirty="0" smtClean="0"/>
          </a:p>
          <a:p>
            <a:r>
              <a:rPr lang="en-US" sz="2400" dirty="0" smtClean="0"/>
              <a:t>2-3 </a:t>
            </a:r>
            <a:r>
              <a:rPr lang="en-US" sz="2400" dirty="0"/>
              <a:t>fold increases in muscle strength can be accomplished in a relatively short period of time (3-4 months) in </a:t>
            </a:r>
            <a:r>
              <a:rPr lang="en-US" sz="2400" dirty="0" err="1"/>
              <a:t>fibres</a:t>
            </a:r>
            <a:r>
              <a:rPr lang="en-US" sz="2400" dirty="0"/>
              <a:t> recruited during training in this age population, resulting from marked increases in </a:t>
            </a:r>
            <a:r>
              <a:rPr lang="en-US" sz="2400" dirty="0" err="1"/>
              <a:t>fibre</a:t>
            </a:r>
            <a:r>
              <a:rPr lang="en-US" sz="2400" dirty="0"/>
              <a:t> diameter. RT is, therefore, an effective way to increase tissue energy requirements and decrease body fat mass and, crucially, to maintain metabolically active muscle mass in healthy older people. </a:t>
            </a:r>
            <a:endParaRPr lang="ru-RU" sz="2400" dirty="0" smtClean="0"/>
          </a:p>
          <a:p>
            <a:endParaRPr lang="ru-RU" sz="2400" dirty="0"/>
          </a:p>
          <a:p>
            <a:endParaRPr lang="ru-RU" sz="2400" dirty="0" smtClean="0"/>
          </a:p>
          <a:p>
            <a:r>
              <a:rPr lang="en-US" sz="2400" b="1" dirty="0" smtClean="0"/>
              <a:t>KEY </a:t>
            </a:r>
            <a:r>
              <a:rPr lang="en-US" sz="2400" b="1" dirty="0"/>
              <a:t>QUESTION: </a:t>
            </a:r>
            <a:r>
              <a:rPr lang="en-US" sz="2400" dirty="0"/>
              <a:t>How should older adults strength train?</a:t>
            </a:r>
            <a:endParaRPr lang="ru-RU" sz="2400" dirty="0"/>
          </a:p>
        </p:txBody>
      </p:sp>
    </p:spTree>
    <p:extLst>
      <p:ext uri="{BB962C8B-B14F-4D97-AF65-F5344CB8AC3E}">
        <p14:creationId xmlns:p14="http://schemas.microsoft.com/office/powerpoint/2010/main" xmlns="" val="42934536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940088"/>
          </a:xfrm>
          <a:prstGeom prst="rect">
            <a:avLst/>
          </a:prstGeom>
        </p:spPr>
        <p:txBody>
          <a:bodyPr wrap="square">
            <a:spAutoFit/>
          </a:bodyPr>
          <a:lstStyle/>
          <a:p>
            <a:r>
              <a:rPr lang="en-US" sz="2800" b="1" dirty="0">
                <a:solidFill>
                  <a:srgbClr val="FF0000"/>
                </a:solidFill>
              </a:rPr>
              <a:t>RECOMMENDATIONS </a:t>
            </a:r>
            <a:endParaRPr lang="ru-RU" sz="2800" b="1" dirty="0" smtClean="0">
              <a:solidFill>
                <a:srgbClr val="FF0000"/>
              </a:solidFill>
            </a:endParaRPr>
          </a:p>
          <a:p>
            <a:endParaRPr lang="ru-RU" sz="2800" b="1" dirty="0">
              <a:solidFill>
                <a:srgbClr val="FF0000"/>
              </a:solidFill>
            </a:endParaRPr>
          </a:p>
          <a:p>
            <a:pPr marL="285750" indent="-285750">
              <a:buFont typeface="Wingdings" panose="05000000000000000000" pitchFamily="2" charset="2"/>
              <a:buChar char="§"/>
            </a:pPr>
            <a:r>
              <a:rPr lang="en-US" dirty="0" smtClean="0"/>
              <a:t> </a:t>
            </a:r>
            <a:r>
              <a:rPr lang="en-US" dirty="0"/>
              <a:t>large muscle rhythmic aerobic forms of exercise that can be easily integrated into most older adults' lives: </a:t>
            </a:r>
            <a:endParaRPr lang="ru-RU" dirty="0" smtClean="0"/>
          </a:p>
          <a:p>
            <a:endParaRPr lang="ru-RU" dirty="0"/>
          </a:p>
          <a:p>
            <a:r>
              <a:rPr lang="ru-RU" dirty="0"/>
              <a:t> </a:t>
            </a:r>
            <a:r>
              <a:rPr lang="ru-RU" dirty="0" smtClean="0"/>
              <a:t>- </a:t>
            </a:r>
            <a:r>
              <a:rPr lang="en-US" dirty="0" smtClean="0"/>
              <a:t>Walking</a:t>
            </a:r>
            <a:r>
              <a:rPr lang="en-US" dirty="0"/>
              <a:t>, running, swimming, and cycling </a:t>
            </a:r>
            <a:endParaRPr lang="ru-RU" dirty="0" smtClean="0"/>
          </a:p>
          <a:p>
            <a:endParaRPr lang="ru-RU" dirty="0"/>
          </a:p>
          <a:p>
            <a:r>
              <a:rPr lang="ru-RU" dirty="0"/>
              <a:t> </a:t>
            </a:r>
            <a:r>
              <a:rPr lang="ru-RU" dirty="0" smtClean="0"/>
              <a:t>- </a:t>
            </a:r>
            <a:r>
              <a:rPr lang="en-US" dirty="0" smtClean="0"/>
              <a:t>Low-intensity </a:t>
            </a:r>
            <a:r>
              <a:rPr lang="en-US" dirty="0"/>
              <a:t>sports/activities, e.g. boules, golf, </a:t>
            </a:r>
            <a:r>
              <a:rPr lang="en-US" dirty="0" err="1"/>
              <a:t>t’ai</a:t>
            </a:r>
            <a:r>
              <a:rPr lang="en-US" dirty="0"/>
              <a:t> chi </a:t>
            </a:r>
            <a:r>
              <a:rPr lang="en-US" dirty="0" err="1"/>
              <a:t>chuan</a:t>
            </a:r>
            <a:r>
              <a:rPr lang="en-US" dirty="0"/>
              <a:t>, gardening </a:t>
            </a:r>
            <a:endParaRPr lang="ru-RU" dirty="0" smtClean="0"/>
          </a:p>
          <a:p>
            <a:endParaRPr lang="ru-RU" dirty="0"/>
          </a:p>
          <a:p>
            <a:r>
              <a:rPr lang="ru-RU" dirty="0"/>
              <a:t> </a:t>
            </a:r>
            <a:r>
              <a:rPr lang="ru-RU" dirty="0" smtClean="0"/>
              <a:t>- </a:t>
            </a:r>
            <a:r>
              <a:rPr lang="en-US" dirty="0" smtClean="0"/>
              <a:t>RT </a:t>
            </a:r>
            <a:r>
              <a:rPr lang="en-US" dirty="0"/>
              <a:t>using small dumbbells, or stationary machines </a:t>
            </a:r>
            <a:endParaRPr lang="ru-RU" dirty="0" smtClean="0"/>
          </a:p>
          <a:p>
            <a:endParaRPr lang="ru-RU" dirty="0"/>
          </a:p>
          <a:p>
            <a:pPr marL="285750" indent="-285750">
              <a:buFont typeface="Wingdings" panose="05000000000000000000" pitchFamily="2" charset="2"/>
              <a:buChar char="§"/>
            </a:pPr>
            <a:r>
              <a:rPr lang="en-US" dirty="0" smtClean="0"/>
              <a:t>Maximizing </a:t>
            </a:r>
            <a:r>
              <a:rPr lang="en-US" dirty="0"/>
              <a:t>both the quality and quantity of life in older adults is best accomplished by incorporating these activities into an individual's habitual lifestyle. O ACSM guidelines recommend light- to-moderate-intensity lifestyle physical activities to optimize health. O In addition to increased muscle mass, moderate or high-intensity exercise can elicit adaptations in the CV system and in CV disease risk factors. </a:t>
            </a:r>
            <a:endParaRPr lang="ru-RU" dirty="0" smtClean="0"/>
          </a:p>
          <a:p>
            <a:endParaRPr lang="ru-RU" dirty="0"/>
          </a:p>
          <a:p>
            <a:pPr marL="285750" indent="-285750">
              <a:buFont typeface="Wingdings" panose="05000000000000000000" pitchFamily="2" charset="2"/>
              <a:buChar char="§"/>
            </a:pPr>
            <a:r>
              <a:rPr lang="en-US" dirty="0" smtClean="0"/>
              <a:t>Initiation </a:t>
            </a:r>
            <a:r>
              <a:rPr lang="en-US" dirty="0"/>
              <a:t>and maintenance of long-term light-to-moderate-intensity physical activity programs in older adults may reduce the rate of age-associated deterioration in numerous physiological functions</a:t>
            </a:r>
            <a:endParaRPr lang="ru-RU" dirty="0"/>
          </a:p>
        </p:txBody>
      </p:sp>
    </p:spTree>
    <p:extLst>
      <p:ext uri="{BB962C8B-B14F-4D97-AF65-F5344CB8AC3E}">
        <p14:creationId xmlns:p14="http://schemas.microsoft.com/office/powerpoint/2010/main" xmlns="" val="2179912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0" y="0"/>
            <a:ext cx="9144000" cy="457200"/>
          </a:xfrm>
          <a:prstGeom prst="rect">
            <a:avLst/>
          </a:prstGeom>
          <a:solidFill>
            <a:srgbClr val="F8F9FA"/>
          </a:solidFill>
          <a:ln w="9525">
            <a:noFill/>
            <a:miter lim="800000"/>
            <a:headEnd/>
            <a:tailEnd/>
          </a:ln>
          <a:effectLst/>
        </p:spPr>
        <p:txBody>
          <a:bodyPr vert="horz" wrap="non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2100" b="0" i="0" u="none" strike="noStrike" cap="none" normalizeH="0" baseline="0" smtClean="0">
                <a:ln>
                  <a:noFill/>
                </a:ln>
                <a:solidFill>
                  <a:srgbClr val="202124"/>
                </a:solidFill>
                <a:effectLst/>
                <a:latin typeface="inherit"/>
                <a:cs typeface="Arial" pitchFamily="34" charset="0"/>
              </a:rPr>
              <a:t>Prevention</a:t>
            </a:r>
            <a:r>
              <a:rPr kumimoji="0" lang="uk-UA" sz="800" b="0" i="0" u="none" strike="noStrike" cap="none" normalizeH="0" baseline="0" smtClean="0">
                <a:ln>
                  <a:noFill/>
                </a:ln>
                <a:solidFill>
                  <a:schemeClr val="tx1"/>
                </a:solidFill>
                <a:effectLst/>
                <a:latin typeface="Arial" pitchFamily="34" charset="0"/>
                <a:cs typeface="Arial" pitchFamily="34" charset="0"/>
              </a:rPr>
              <a:t> </a:t>
            </a:r>
            <a:endParaRPr kumimoji="0" 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Прямоугольник 2"/>
          <p:cNvSpPr/>
          <p:nvPr/>
        </p:nvSpPr>
        <p:spPr>
          <a:xfrm>
            <a:off x="0" y="764704"/>
            <a:ext cx="9144000" cy="4832092"/>
          </a:xfrm>
          <a:prstGeom prst="rect">
            <a:avLst/>
          </a:prstGeom>
        </p:spPr>
        <p:txBody>
          <a:bodyPr wrap="square">
            <a:spAutoFit/>
          </a:bodyPr>
          <a:lstStyle/>
          <a:p>
            <a:r>
              <a:rPr lang="en-US" sz="2800" dirty="0" smtClean="0"/>
              <a:t>You may not be able to completely prevent </a:t>
            </a:r>
            <a:r>
              <a:rPr lang="en-US" sz="2800" dirty="0" err="1" smtClean="0"/>
              <a:t>sarcopenia</a:t>
            </a:r>
            <a:r>
              <a:rPr lang="en-US" sz="2800" dirty="0" smtClean="0"/>
              <a:t> since the condition happens as part of the natural aging process. But you can take steps to slow the progression of the disease. These include:</a:t>
            </a:r>
          </a:p>
          <a:p>
            <a:r>
              <a:rPr lang="en-US" sz="2800" b="1" dirty="0" smtClean="0"/>
              <a:t>Make healthy food choices:</a:t>
            </a:r>
            <a:r>
              <a:rPr lang="en-US" sz="2800" dirty="0" smtClean="0"/>
              <a:t> Maintain a healthy diet that includes high-quality </a:t>
            </a:r>
            <a:r>
              <a:rPr lang="en-US" sz="2800" dirty="0" smtClean="0">
                <a:hlinkClick r:id="rId2"/>
              </a:rPr>
              <a:t>proteins</a:t>
            </a:r>
            <a:r>
              <a:rPr lang="en-US" sz="2800" dirty="0" smtClean="0"/>
              <a:t>. Aim for 20 to 35 grams of protein in each meal.</a:t>
            </a:r>
          </a:p>
          <a:p>
            <a:r>
              <a:rPr lang="en-US" sz="2800" b="1" dirty="0" smtClean="0"/>
              <a:t>Exercise:</a:t>
            </a:r>
            <a:r>
              <a:rPr lang="en-US" sz="2800" dirty="0" smtClean="0"/>
              <a:t> Maintain a physically active lifestyle that includes </a:t>
            </a:r>
            <a:r>
              <a:rPr lang="en-US" sz="2800" dirty="0" smtClean="0">
                <a:hlinkClick r:id="rId3"/>
              </a:rPr>
              <a:t>exercises</a:t>
            </a:r>
            <a:r>
              <a:rPr lang="en-US" sz="2800" dirty="0" smtClean="0"/>
              <a:t> such as resistance training.</a:t>
            </a:r>
          </a:p>
          <a:p>
            <a:r>
              <a:rPr lang="en-US" sz="2800" b="1" dirty="0" smtClean="0"/>
              <a:t>Routine physicals:</a:t>
            </a:r>
            <a:r>
              <a:rPr lang="en-US" sz="2800" dirty="0" smtClean="0"/>
              <a:t> See your </a:t>
            </a:r>
            <a:r>
              <a:rPr lang="en-US" sz="2800" dirty="0" smtClean="0">
                <a:hlinkClick r:id="rId4"/>
              </a:rPr>
              <a:t>healthcare provider</a:t>
            </a:r>
            <a:r>
              <a:rPr lang="en-US" sz="2800" dirty="0" smtClean="0"/>
              <a:t> regularly, and let them know about any changes in your health.</a:t>
            </a:r>
            <a:endParaRPr lang="en-US" sz="2800"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511</TotalTime>
  <Words>2275</Words>
  <Application>Microsoft Office PowerPoint</Application>
  <PresentationFormat>Экран (4:3)</PresentationFormat>
  <Paragraphs>437</Paragraphs>
  <Slides>57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57</vt:i4>
      </vt:variant>
    </vt:vector>
  </HeadingPairs>
  <TitlesOfParts>
    <vt:vector size="58"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Skeletal muscle strength</vt:lpstr>
      <vt:lpstr>Слайд 14</vt:lpstr>
      <vt:lpstr>Слайд 15</vt:lpstr>
      <vt:lpstr>Skeletal muscle mass or Skeletal muscle quality</vt:lpstr>
      <vt:lpstr>Слайд 17</vt:lpstr>
      <vt:lpstr>Слайд 18</vt:lpstr>
      <vt:lpstr>Слайд 19</vt:lpstr>
      <vt:lpstr>Physical performance</vt:lpstr>
      <vt:lpstr>Слайд 21</vt:lpstr>
      <vt:lpstr>Слайд 22</vt:lpstr>
      <vt:lpstr>Слайд 23</vt:lpstr>
      <vt:lpstr>Classification</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Людмила</dc:creator>
  <cp:lastModifiedBy>e190178poi</cp:lastModifiedBy>
  <cp:revision>29</cp:revision>
  <dcterms:created xsi:type="dcterms:W3CDTF">2023-09-05T17:11:46Z</dcterms:created>
  <dcterms:modified xsi:type="dcterms:W3CDTF">2024-02-14T11:15:27Z</dcterms:modified>
</cp:coreProperties>
</file>