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  <p:sldMasterId id="2147483662" r:id="rId2"/>
    <p:sldMasterId id="2147483663" r:id="rId3"/>
    <p:sldMasterId id="2147483664" r:id="rId4"/>
    <p:sldMasterId id="2147483665" r:id="rId5"/>
    <p:sldMasterId id="2147483666" r:id="rId6"/>
    <p:sldMasterId id="2147483667" r:id="rId7"/>
    <p:sldMasterId id="2147483668" r:id="rId8"/>
    <p:sldMasterId id="2147483680" r:id="rId9"/>
  </p:sldMasterIdLst>
  <p:notesMasterIdLst>
    <p:notesMasterId r:id="rId37"/>
  </p:notesMasterIdLst>
  <p:sldIdLst>
    <p:sldId id="256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6" r:id="rId18"/>
    <p:sldId id="267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80" r:id="rId30"/>
    <p:sldId id="281" r:id="rId31"/>
    <p:sldId id="279" r:id="rId32"/>
    <p:sldId id="282" r:id="rId33"/>
    <p:sldId id="283" r:id="rId34"/>
    <p:sldId id="284" r:id="rId35"/>
    <p:sldId id="285" r:id="rId36"/>
  </p:sldIdLst>
  <p:sldSz cx="9144000" cy="6858000" type="screen4x3"/>
  <p:notesSz cx="6858000" cy="9144000"/>
  <p:embeddedFontLst>
    <p:embeddedFont>
      <p:font typeface="Source Sans Pro" panose="020B0604020202020204" charset="0"/>
      <p:regular r:id="rId38"/>
      <p:bold r:id="rId39"/>
      <p:italic r:id="rId40"/>
      <p:bold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28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font" Target="fonts/font2.fntdata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font" Target="fonts/font5.fntdata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font" Target="fonts/font6.fntdata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font" Target="fonts/font1.fntdata"/><Relationship Id="rId46" Type="http://schemas.openxmlformats.org/officeDocument/2006/relationships/presProps" Target="presProps.xml"/><Relationship Id="rId20" Type="http://schemas.openxmlformats.org/officeDocument/2006/relationships/slide" Target="slides/slide11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0" name="Google Shape;2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body" idx="1"/>
          </p:nvPr>
        </p:nvSpPr>
        <p:spPr>
          <a:xfrm rot="5400000">
            <a:off x="2385219" y="-526257"/>
            <a:ext cx="4525962" cy="86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1"/>
          </p:nvPr>
        </p:nvSpPr>
        <p:spPr>
          <a:xfrm>
            <a:off x="304800" y="1600200"/>
            <a:ext cx="41910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✕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+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✕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0861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✱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3434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✕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+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✕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0861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✱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8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>
  <p:cSld name="SECTION_HEADER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rgbClr val="DCD0B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5" name="Google Shape;85;p10"/>
          <p:cNvSpPr txBox="1"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6" name="Google Shape;86;p10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0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равнение" type="twoTxTwoObj">
  <p:cSld name="TWO_OBJECTS_WITH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"/>
          <p:cNvSpPr txBox="1"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0" name="Google Shape;100;p12"/>
          <p:cNvSpPr txBox="1"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0" i="0" u="none" strike="noStrike" cap="none">
                <a:solidFill>
                  <a:srgbClr val="AF7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1" name="Google Shape;101;p12"/>
          <p:cNvSpPr txBox="1">
            <a:spLocks noGrp="1"/>
          </p:cNvSpPr>
          <p:nvPr>
            <p:ph type="body" idx="2"/>
          </p:nvPr>
        </p:nvSpPr>
        <p:spPr>
          <a:xfrm>
            <a:off x="4645025" y="666750"/>
            <a:ext cx="4292241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0" i="0" u="none" strike="noStrike" cap="none">
                <a:solidFill>
                  <a:srgbClr val="AF7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body" idx="3"/>
          </p:nvPr>
        </p:nvSpPr>
        <p:spPr>
          <a:xfrm>
            <a:off x="281444" y="1316037"/>
            <a:ext cx="4290556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+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0861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9971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✕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3" name="Google Shape;103;p12"/>
          <p:cNvSpPr txBox="1">
            <a:spLocks noGrp="1"/>
          </p:cNvSpPr>
          <p:nvPr>
            <p:ph type="body" idx="4"/>
          </p:nvPr>
        </p:nvSpPr>
        <p:spPr>
          <a:xfrm>
            <a:off x="4648730" y="1316037"/>
            <a:ext cx="4288536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+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0861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9971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✕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4" name="Google Shape;104;p12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2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Google Shape;106;p12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устой слайд" type="blank">
  <p:cSld name="BLANK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4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бъект с подписью" type="objTx">
  <p:cSld name="OBJECT_WITH_CAPTION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Source Sans Pro"/>
              <a:buNone/>
              <a:defRPr sz="20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body" idx="1"/>
          </p:nvPr>
        </p:nvSpPr>
        <p:spPr>
          <a:xfrm>
            <a:off x="457200" y="609600"/>
            <a:ext cx="3008313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Noto Sans Symbols"/>
              <a:buNone/>
              <a:defRPr sz="1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3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54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body" idx="2"/>
          </p:nvPr>
        </p:nvSpPr>
        <p:spPr>
          <a:xfrm>
            <a:off x="3575050" y="609600"/>
            <a:ext cx="534035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048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✕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>
            <a:spLocks noGrp="1"/>
          </p:cNvSpPr>
          <p:nvPr>
            <p:ph type="pic" idx="2"/>
          </p:nvPr>
        </p:nvSpPr>
        <p:spPr>
          <a:xfrm>
            <a:off x="3505200" y="616634"/>
            <a:ext cx="5029200" cy="365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reflection stA="49000" endA="500" endPos="10000" dist="900" dir="5400000" sy="-90000" algn="bl" rotWithShape="0"/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1" name="Google Shape;141;p18"/>
          <p:cNvSpPr txBox="1"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Source Sans Pro"/>
              <a:buNone/>
              <a:defRPr sz="20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body" idx="1"/>
          </p:nvPr>
        </p:nvSpPr>
        <p:spPr>
          <a:xfrm>
            <a:off x="381000" y="5533218"/>
            <a:ext cx="5867400" cy="76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8194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+"/>
              <a:defRPr sz="1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73050" algn="l" rtl="0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Noto Sans Symbols"/>
              <a:buChar char="✕"/>
              <a:defRPr sz="1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68605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30"/>
              <a:buFont typeface="Noto Sans Symbols"/>
              <a:buChar char="✱"/>
              <a:defRPr sz="9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62889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540"/>
              <a:buFont typeface="Noto Sans Symbols"/>
              <a:buChar char="✕"/>
              <a:defRPr sz="9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ый заголовок и текст" type="vertTitleAndTx">
  <p:cSld name="VERTICAL_TITLE_AND_VERTICAL_TEX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>
            <a:spLocks noGrp="1"/>
          </p:cNvSpPr>
          <p:nvPr>
            <p:ph type="title"/>
          </p:nvPr>
        </p:nvSpPr>
        <p:spPr>
          <a:xfrm rot="5400000">
            <a:off x="4846637" y="2560638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body" idx="1"/>
          </p:nvPr>
        </p:nvSpPr>
        <p:spPr>
          <a:xfrm rot="5400000">
            <a:off x="655638" y="350839"/>
            <a:ext cx="5851525" cy="6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3501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74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70090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31686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52224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35589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03429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10245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96948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82314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727371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219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323955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767277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254465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395167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85157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47060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231500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46753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349041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29703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5"/>
          <p:cNvGrpSpPr/>
          <p:nvPr/>
        </p:nvGrpSpPr>
        <p:grpSpPr>
          <a:xfrm>
            <a:off x="506412" y="1036637"/>
            <a:ext cx="8643937" cy="30162"/>
            <a:chOff x="506412" y="1036637"/>
            <a:chExt cx="8643937" cy="30162"/>
          </a:xfrm>
        </p:grpSpPr>
        <p:pic>
          <p:nvPicPr>
            <p:cNvPr id="43" name="Google Shape;43;p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06412" y="1036637"/>
              <a:ext cx="8643937" cy="301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" name="Google Shape;44;p5"/>
            <p:cNvSpPr txBox="1"/>
            <p:nvPr/>
          </p:nvSpPr>
          <p:spPr>
            <a:xfrm>
              <a:off x="514350" y="1050925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45;p5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grpSp>
        <p:nvGrpSpPr>
          <p:cNvPr id="50" name="Google Shape;50;p5"/>
          <p:cNvGrpSpPr/>
          <p:nvPr/>
        </p:nvGrpSpPr>
        <p:grpSpPr>
          <a:xfrm>
            <a:off x="506412" y="1036637"/>
            <a:ext cx="8643937" cy="30162"/>
            <a:chOff x="506412" y="1036637"/>
            <a:chExt cx="8643937" cy="30162"/>
          </a:xfrm>
        </p:grpSpPr>
        <p:pic>
          <p:nvPicPr>
            <p:cNvPr id="51" name="Google Shape;51;p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06412" y="1036637"/>
              <a:ext cx="8643937" cy="301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" name="Google Shape;52;p5"/>
            <p:cNvSpPr txBox="1"/>
            <p:nvPr/>
          </p:nvSpPr>
          <p:spPr>
            <a:xfrm>
              <a:off x="514350" y="1050925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" name="Google Shape;53;p5"/>
          <p:cNvGrpSpPr/>
          <p:nvPr/>
        </p:nvGrpSpPr>
        <p:grpSpPr>
          <a:xfrm>
            <a:off x="506412" y="1047750"/>
            <a:ext cx="8643937" cy="25400"/>
            <a:chOff x="506412" y="1047750"/>
            <a:chExt cx="8643937" cy="25400"/>
          </a:xfrm>
        </p:grpSpPr>
        <p:pic>
          <p:nvPicPr>
            <p:cNvPr id="54" name="Google Shape;54;p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06412" y="1047750"/>
              <a:ext cx="8643937" cy="2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" name="Google Shape;55;p5"/>
            <p:cNvSpPr txBox="1"/>
            <p:nvPr/>
          </p:nvSpPr>
          <p:spPr>
            <a:xfrm>
              <a:off x="514350" y="1057275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9"/>
          <p:cNvGrpSpPr/>
          <p:nvPr/>
        </p:nvGrpSpPr>
        <p:grpSpPr>
          <a:xfrm>
            <a:off x="506412" y="3432175"/>
            <a:ext cx="8643937" cy="23812"/>
            <a:chOff x="506412" y="3432175"/>
            <a:chExt cx="8643937" cy="23812"/>
          </a:xfrm>
        </p:grpSpPr>
        <p:pic>
          <p:nvPicPr>
            <p:cNvPr id="76" name="Google Shape;76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6412" y="3432175"/>
              <a:ext cx="8643937" cy="238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77;p9"/>
            <p:cNvSpPr txBox="1"/>
            <p:nvPr/>
          </p:nvSpPr>
          <p:spPr>
            <a:xfrm>
              <a:off x="514350" y="3444875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" name="Google Shape;78;p9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1"/>
          <p:cNvGrpSpPr/>
          <p:nvPr/>
        </p:nvGrpSpPr>
        <p:grpSpPr>
          <a:xfrm>
            <a:off x="506412" y="6010275"/>
            <a:ext cx="8643937" cy="25400"/>
            <a:chOff x="506412" y="6010275"/>
            <a:chExt cx="8643937" cy="25400"/>
          </a:xfrm>
        </p:grpSpPr>
        <p:pic>
          <p:nvPicPr>
            <p:cNvPr id="91" name="Google Shape;91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6412" y="6010275"/>
              <a:ext cx="8643937" cy="2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1"/>
            <p:cNvSpPr txBox="1"/>
            <p:nvPr/>
          </p:nvSpPr>
          <p:spPr>
            <a:xfrm>
              <a:off x="514350" y="6019800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11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Google Shape;96;p11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Google Shape;97;p11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5"/>
          <p:cNvGrpSpPr/>
          <p:nvPr/>
        </p:nvGrpSpPr>
        <p:grpSpPr>
          <a:xfrm>
            <a:off x="506412" y="5840412"/>
            <a:ext cx="8643937" cy="23812"/>
            <a:chOff x="506412" y="5840412"/>
            <a:chExt cx="8643937" cy="23812"/>
          </a:xfrm>
        </p:grpSpPr>
        <p:pic>
          <p:nvPicPr>
            <p:cNvPr id="119" name="Google Shape;119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6412" y="5840412"/>
              <a:ext cx="8643937" cy="238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5"/>
            <p:cNvSpPr txBox="1"/>
            <p:nvPr/>
          </p:nvSpPr>
          <p:spPr>
            <a:xfrm>
              <a:off x="514350" y="5848350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p15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9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9" name="Google Shape;149;p19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60" y="151990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576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60" y="151990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80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>
            <a:spLocks noGrp="1"/>
          </p:cNvSpPr>
          <p:nvPr>
            <p:ph type="ctrTitle"/>
          </p:nvPr>
        </p:nvSpPr>
        <p:spPr>
          <a:xfrm>
            <a:off x="420687" y="682625"/>
            <a:ext cx="8474075" cy="132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392B"/>
              </a:buClr>
              <a:buSzPts val="3600"/>
              <a:buFont typeface="Times New Roman"/>
              <a:buNone/>
            </a:pPr>
            <a:r>
              <a:rPr lang="uk-UA" sz="3600" b="0" i="0" u="none" strike="noStrike" cap="none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Лекція</a:t>
            </a:r>
            <a:r>
              <a:rPr lang="en-US" sz="3600" b="0" i="0" u="none" strike="noStrike" cap="none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b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дисципліни «Фармацевтична хімія»</a:t>
            </a:r>
            <a:b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студентів ІІІ курсу</a:t>
            </a:r>
            <a:endParaRPr sz="3600" b="0" i="0" u="none" strike="noStrike" cap="none" dirty="0">
              <a:solidFill>
                <a:srgbClr val="5239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21"/>
          <p:cNvSpPr txBox="1">
            <a:spLocks noGrp="1"/>
          </p:cNvSpPr>
          <p:nvPr>
            <p:ph type="subTitle" idx="1"/>
          </p:nvPr>
        </p:nvSpPr>
        <p:spPr>
          <a:xfrm>
            <a:off x="900112" y="1989136"/>
            <a:ext cx="7407275" cy="2433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chemeClr val="accent1"/>
              </a:buClr>
              <a:buSzPts val="1540"/>
            </a:pPr>
            <a:r>
              <a:rPr lang="uk-UA" sz="2800" b="1" i="0" u="none" strike="noStrike" cap="none" dirty="0" smtClean="0">
                <a:solidFill>
                  <a:srgbClr val="443329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Тема</a:t>
            </a:r>
            <a:r>
              <a:rPr lang="en-US" sz="2800" b="1" i="0" u="none" strike="noStrike" cap="none" dirty="0" smtClean="0">
                <a:solidFill>
                  <a:srgbClr val="443329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: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номенклатура.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Взаємозв’язок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структура-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метаболізму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Проліки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8545" y="151990"/>
            <a:ext cx="8885382" cy="974846"/>
          </a:xfrm>
        </p:spPr>
        <p:txBody>
          <a:bodyPr wrap="none" anchor="ctr" anchorCtr="1">
            <a:normAutofit fontScale="90000"/>
          </a:bodyPr>
          <a:lstStyle/>
          <a:p>
            <a:pPr lvl="0"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 лікарських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засобів, 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175" name="Google Shape;175;p23"/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лікарських засобів</a:t>
            </a:r>
          </a:p>
          <a:p>
            <a:pPr marL="0" lvl="0" indent="0" algn="ctr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Існує три основних типи класифікації </a:t>
            </a:r>
          </a:p>
          <a:p>
            <a:pPr marL="0" lvl="0" indent="0" algn="ctr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 засобів: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хімічною будовою;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джерелами походження;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	лікувальною	дією.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pPr lvl="0"/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2582" y="206600"/>
            <a:ext cx="8432222" cy="665140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uk-UA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хімічною будовою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лікарські речовини поділяють на </a:t>
            </a:r>
            <a:r>
              <a:rPr lang="uk-UA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неорганічні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(солі, оксиди, комплексні сполуки), </a:t>
            </a:r>
            <a:r>
              <a:rPr lang="uk-UA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 синтетичні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похідні аліфатичного,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аліциклічного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ароматичного і гетероциклічного рядів (всередині кожного ряду лікарські речовини підрозділяють на групи, ґрунтуючись на наявності тих чи інших функціональних груп та замісників), </a:t>
            </a:r>
            <a:r>
              <a:rPr lang="uk-UA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 природні сполуки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(алкалоїди, антибіотики, гормони, вітаміни,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глікозиди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інші).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  <p:transition spd="slow"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145" y="719967"/>
            <a:ext cx="8405091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800" dirty="0">
                <a:solidFill>
                  <a:srgbClr val="C00000"/>
                </a:solidFill>
                <a:latin typeface="Times New Roman" panose="02020603050405020304" pitchFamily="18" charset="0"/>
              </a:rPr>
              <a:t>За джерелами походження</a:t>
            </a:r>
            <a:r>
              <a:rPr lang="uk-UA" sz="2800" dirty="0">
                <a:solidFill>
                  <a:srgbClr val="365F91"/>
                </a:solidFill>
                <a:latin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</a:rPr>
              <a:t>лікарські речовини поділяють на </a:t>
            </a:r>
            <a:r>
              <a:rPr lang="uk-UA" sz="2800" i="1" dirty="0">
                <a:solidFill>
                  <a:schemeClr val="accent1"/>
                </a:solidFill>
                <a:latin typeface="Times New Roman" panose="02020603050405020304" pitchFamily="18" charset="0"/>
              </a:rPr>
              <a:t>синтетичні</a:t>
            </a:r>
            <a:r>
              <a:rPr lang="uk-UA" sz="2800" i="1" dirty="0">
                <a:latin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</a:rPr>
              <a:t>(складають близько 70 % усіх лікарських речовин), </a:t>
            </a:r>
            <a:r>
              <a:rPr lang="uk-UA" sz="2800" i="1" dirty="0">
                <a:solidFill>
                  <a:schemeClr val="accent1"/>
                </a:solidFill>
                <a:latin typeface="Times New Roman" panose="02020603050405020304" pitchFamily="18" charset="0"/>
              </a:rPr>
              <a:t>напівсинтетичні</a:t>
            </a:r>
            <a:r>
              <a:rPr lang="uk-UA" sz="2800" i="1" dirty="0">
                <a:latin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</a:rPr>
              <a:t>(отримують з природних речовин шляхом їх хімічної модифікації (наприклад, антибіотики </a:t>
            </a:r>
            <a:r>
              <a:rPr lang="uk-UA" sz="2800" dirty="0" err="1">
                <a:latin typeface="Times New Roman" panose="02020603050405020304" pitchFamily="18" charset="0"/>
              </a:rPr>
              <a:t>цефалоспоринового</a:t>
            </a:r>
            <a:r>
              <a:rPr lang="uk-UA" sz="2800" dirty="0">
                <a:latin typeface="Times New Roman" panose="02020603050405020304" pitchFamily="18" charset="0"/>
              </a:rPr>
              <a:t> та </a:t>
            </a:r>
            <a:r>
              <a:rPr lang="uk-UA" sz="2800" dirty="0" err="1">
                <a:latin typeface="Times New Roman" panose="02020603050405020304" pitchFamily="18" charset="0"/>
              </a:rPr>
              <a:t>пеніцилінового</a:t>
            </a:r>
            <a:r>
              <a:rPr lang="uk-UA" sz="2800" dirty="0">
                <a:latin typeface="Times New Roman" panose="02020603050405020304" pitchFamily="18" charset="0"/>
              </a:rPr>
              <a:t> рядів) і </a:t>
            </a:r>
            <a:r>
              <a:rPr lang="uk-UA" sz="2800" i="1" dirty="0">
                <a:solidFill>
                  <a:schemeClr val="accent1"/>
                </a:solidFill>
                <a:latin typeface="Times New Roman" panose="02020603050405020304" pitchFamily="18" charset="0"/>
              </a:rPr>
              <a:t>природні</a:t>
            </a:r>
            <a:r>
              <a:rPr lang="uk-UA" sz="2800" i="1" dirty="0">
                <a:latin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</a:rPr>
              <a:t>(наприклад, алкалоїди, вітаміни, гормональні речовини та ін.).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825" y="123826"/>
            <a:ext cx="8953500" cy="1276350"/>
          </a:xfrm>
        </p:spPr>
        <p:txBody>
          <a:bodyPr>
            <a:noAutofit/>
          </a:bodyPr>
          <a:lstStyle/>
          <a:p>
            <a:pPr marL="0" indent="0" algn="just">
              <a:lnSpc>
                <a:spcPts val="3000"/>
              </a:lnSpc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лікувальною дією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лікарські речовини поділяють на три великі групи – </a:t>
            </a:r>
            <a:r>
              <a:rPr lang="uk-UA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хіміотерапевтичні</a:t>
            </a:r>
            <a:r>
              <a:rPr lang="uk-UA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i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нейрофармакологічні</a:t>
            </a:r>
            <a:r>
              <a:rPr lang="uk-UA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регуляторні.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8125" y="1272600"/>
            <a:ext cx="8763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хіміотерапевтичних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відносять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протиінфекційні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лікарські речовини, які діють на паразитичні організми: антивірусні, антимікробні (антибіотики, антисептики),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антитуберкульозні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антималярійні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фунгіцидні, протипухлинні,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антигельмінтні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препарати.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9550" y="2774634"/>
            <a:ext cx="8782050" cy="1800493"/>
          </a:xfrm>
          <a:prstGeom prst="rect">
            <a:avLst/>
          </a:prstGeom>
        </p:spPr>
        <p:txBody>
          <a:bodyPr wrap="square" bIns="0">
            <a:spAutoFit/>
          </a:bodyPr>
          <a:lstStyle/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нейрофармакологічній</a:t>
            </a:r>
            <a:r>
              <a:rPr lang="uk-UA" sz="2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групі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розрізняють лікарські речовини, які діють на центральну нервову систему (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наркотичні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знеболюючі засоби, снодійні та інші психотропні препарати), і речовини, які діють на периферичну нервову систему (наприклад, місцеві анестетики).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7650" y="4626146"/>
            <a:ext cx="87534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latin typeface="Times New Roman" panose="02020603050405020304" pitchFamily="18" charset="0"/>
              </a:rPr>
              <a:t>Група </a:t>
            </a:r>
            <a:r>
              <a:rPr lang="uk-UA" sz="2200" dirty="0">
                <a:solidFill>
                  <a:schemeClr val="accent1"/>
                </a:solidFill>
                <a:latin typeface="Times New Roman" panose="02020603050405020304" pitchFamily="18" charset="0"/>
              </a:rPr>
              <a:t>регуляторних</a:t>
            </a:r>
            <a:r>
              <a:rPr lang="uk-UA" sz="2200" dirty="0">
                <a:latin typeface="Times New Roman" panose="02020603050405020304" pitchFamily="18" charset="0"/>
              </a:rPr>
              <a:t> лікарських речовин включає вітаміни, гормони, метаболіти та антиметаболіти (речовини, які регулюють активність ферментних, гормональних, імунних і генних систем).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  <p:transition spd="slow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7174" y="76766"/>
            <a:ext cx="8677275" cy="6477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Існує також значно більша та деталізована класифікація: «Міжнародна класифікація лікарських засобів» Всесвітньої організації охорони здоров’я. Наприкінці 60-х років ХХ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Всесвітня організація з охорони здоров’я запропонувала «Анатомо-терапевтично-хімічну (англійська версія назви, яка досить часто фігурує – АТС-класифікація,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Therapeutic Chemical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класифікацію лікарських засобів». Завершений (доповнений) варіант класифікації був опублікований в 1996 році.</a:t>
            </a:r>
            <a:endParaRPr lang="uk-UA" sz="2800" dirty="0"/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210" y="397566"/>
            <a:ext cx="8756374" cy="6192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Відповідно до цієї класифікації всі лікарські засоби поділяють на групи в залежності від органу або системи, на які вони діють, а також їх терапевтичних і хімічних характеристик.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Всі ліки поділені на 14 груп (позначаються буквами латинського алфавіту).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Кожна група включає терапевтичні та фармакологічні, а в деяких випадках хімічні підгрупи.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Підгрупи мають свої позначення буквами та додаткові цифрові позначення. Кожна лікарська субстанція та лікарські форми мають свій, індекс, який складається з букв і цифр.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Класифікація АТХ достатньо детальна і чітко «індексує» кожний лікарський препарат. Це великий банк даних про сучасні лікарські препарати та їх розподіл за вказаними групами. Дана класифікація є цінним класифікаційним документом для користування.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За АТХ класифікацією укладений реєстр-формуляр лікарських засобів на території України – Компендіум.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  <p:transition spd="slow"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8417" y="4008"/>
            <a:ext cx="8587409" cy="6853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lnSpc>
                <a:spcPct val="115000"/>
              </a:lnSpc>
            </a:pPr>
            <a:r>
              <a:rPr lang="uk-UA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нашій країні широко використовується класифікація, яка передбачає такі основні групи лікарських засобів: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Лікарські засоби, що діють переважно на центральну нервову систему.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Лікарські засоби, що діють переважно на периферичні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нейромедіаторні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процеси.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Засоби, що діють переважно на чутливі нервові закінчення.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Засоби, що діють на серцево-судинну систему.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Засоби, що підсилюють видільну функцію нирок.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Засоби, що стимулюють і розслаблюють мускулатуру матки.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Засоби, що регулюють метаболічні процеси.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Антигіпоксанти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антиоксиданти.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Імуномодулятори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імунокоректори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Протимікробні, противірусні та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протипаразитарні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засоби.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Препарати для лікування онкологічних захворювань.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Рентгеноконтрастні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інші діагностичні препарати.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1"/>
          <p:cNvSpPr/>
          <p:nvPr/>
        </p:nvSpPr>
        <p:spPr>
          <a:xfrm>
            <a:off x="1835150" y="333375"/>
            <a:ext cx="5219700" cy="14160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endParaRPr sz="100" b="0" i="0" dirty="0">
              <a:ln>
                <a:noFill/>
              </a:ln>
              <a:solidFill>
                <a:schemeClr val="accent2"/>
              </a:solidFill>
              <a:latin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8295" y="-39273"/>
            <a:ext cx="8865705" cy="689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Єдиної системи (загального принципу) складання назв лікарських препаратів до нашого часу не існує, лише найменування лікарських засобів природнього походження прийнято пов’язувати з їх походженням.</a:t>
            </a: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Визначені емпіричним шляхом, отримали назви за тими ефектами, які вони викликали. Так, ацетанілід (викликає жарознижуючий ефект) отримав назву антифебрин – від 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febris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жар, лихоманка. За таким же принципом отримав назву антипірин. Етиловий ефір 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пара-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амінобензенової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кислоти, який викликає місцеву знеболюючу дію, отримав назву анестезин від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заперечення та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esthesia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чутливість, дотик. </a:t>
            </a: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наш час продовжують давати назви препаратам за лікарським ефектом, який вони викликають: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Адверзутен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від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adverse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проти та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tensio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тиск (крові); Анальгін –від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заперечення та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algos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біль.</a:t>
            </a:r>
          </a:p>
          <a:p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деяких випадках в назвах препаратів поєднуються елементи лікарської дії та хімічної структури або джерела їх добування: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Уросульфан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сульфамід з переважним впливом на флору сечових шляхів.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Вінбластин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алкалоїд з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Vinca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антибластовою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активністю.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8417" y="1000028"/>
            <a:ext cx="8537713" cy="4912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допомогу лікарю і фармацевту покликана прийти розроблена всесвітньою організацією охорони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здоровя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(ВООЗ) система міжнародних непатентованих найменувань – МНН. Вперше виконавчий комітет ВООЗ опублікував «Основні принципи складання міжнародних непатентованих найменувань для фармацевтичних речовин» в 1955 році. З того часу ця система постійно удосконалюється.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Основне завдання МНН полягало в створенні для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фармакологічно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активних (лікарських) субстанцій таких найменувань, які б не залежали від патентів, не були б будь-чиєю патентною власністю та могли вільно використовуватись як єдині назви в різних країнах (а з часом і в усьому світі).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8294" y="72801"/>
            <a:ext cx="8627165" cy="6681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принципи складання МНН передбачають, що такі назви надаються лише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фармакологічно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активним субстанціям. МНН повинні мати написання та вимову, які легко розрізняються, не бути дуже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довгими,не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містити анатомічних, фізіологічних і терапевтичних понять. Разом з тим, найменування речовин, які відносяться до групи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фармакологічно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близьких препаратів, повинні вказувати на цей зв’язок. Рекомендується, зокрема, використовувати для цього загальні частини слів. Наприклад, в назві речовини групи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діазепаму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включати суфікс«-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азепам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антибіотиків групи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цефалоспоринів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«-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цеф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β-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адреноблокаторів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групи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пропранолола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«-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олол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та ін.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9330" y="82102"/>
            <a:ext cx="8925339" cy="632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Всесвітньою організацією з охорони здоров’я присвоєно та публіковано велику кількість МНН. В наш час МНН надається практично кожному новому лікарському препарату. МНН присвоєно великій кількості вітчизняних лікарських препаратів. Міжнародні непатентовані назви прийняті в сучасній медичній літературі.</a:t>
            </a:r>
            <a:endParaRPr lang="uk-UA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 МНН суттєво полегшила користування сучасними лікарськими препаратами. Лікарі та фармацевти отримали можливість вільно орієнтуватися в “потоці” торгових назв; визначати відповідність препарату потребам хворого; робити заміну однаково діючих препаратів (у випадку розбіжності в їх торгових назвах).</a:t>
            </a:r>
            <a:endParaRPr lang="uk-UA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Фармакопейна (контрольно-аналітична) служба отримала можливість висувати чіткі вимоги до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співпадіння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якісних показників однакових по МНН речовин у випадку розбіжностей в їх торгових назвах. Наслідком цих дій стало також посилення контролю за виконанням розробниками та виробниками лікарських препаратів вимог GLP –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Good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Laboratory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Practice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GMP –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Good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Manufacturine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Practice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8964" y="116077"/>
            <a:ext cx="8865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>
                <a:latin typeface="Times New Roman" panose="02020603050405020304" pitchFamily="18" charset="0"/>
              </a:rPr>
              <a:t>Зв’язок структура – </a:t>
            </a:r>
            <a:r>
              <a:rPr lang="uk-UA" sz="3600" b="1" i="1" dirty="0" smtClean="0">
                <a:latin typeface="Times New Roman" panose="02020603050405020304" pitchFamily="18" charset="0"/>
              </a:rPr>
              <a:t>біологічна активність</a:t>
            </a:r>
            <a:r>
              <a:rPr lang="uk-UA" sz="3600" dirty="0" smtClean="0"/>
              <a:t> </a:t>
            </a:r>
            <a:endParaRPr lang="uk-UA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8963" y="1551563"/>
            <a:ext cx="8865705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Біологічна активність речовини визначається її хімічною та просторовою будовою. Однак, рівень такої активності (ефективність дії) може суттєво залежати і від інших факторів. Так, важливим фактором для багатьох ЛР є добра розчинність у воді, тому що вони переносяться в організмі, головним чином, током крові, що сприяє створенню концентрації, достатньої для виявлення фармакологічної дії. Також лікарські речовини повинні мати добру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ліпофільність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володіти здатністю проникати крізь клітинні напівпроникні мембрани, щоб впливати на біохімічні процеси метаболізму. Препарати, які діють на центральну нервову систему, повинні вільно переходити з крові до спино-мозкової рідини та мозку, тобто долати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гематоенцефалічний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бар’єр, який захищає мозок від проникнення до нього сторонніх речовин, розчинених в крові.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9208" y="165199"/>
            <a:ext cx="886570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Іншим бар’єром для проникнення лікарської речовини з крові до тканин органу – мішені є стінки капілярів. Для більшості лікарських речовин з невеликою молекулярною масою цей бар’єр є нездоланним. Існує ще один бар’єр – плацентарний, який відокремлює організм матері від плоду. Зазвичай, він є легкопроникним для лікарських речовин, тому вибір препаратів для вагітних жінок відбувається надзвичайно ретельно. В цілому, молекула ліків крім основного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фармакофорного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угрупування, яке безпосередньо відповідає за терапевтичний ефект, повинна містити також гідрофільні та (або)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ліпофільні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фрагменти (бути по ним збалансованою), щоб здійснювати її нормальний перенос до відповідної системи організму.</a:t>
            </a:r>
            <a:endParaRPr lang="uk-UA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8052" y="0"/>
            <a:ext cx="85675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процесі конструювання лікарського препарату намагаються враховувати наведені вище фактори при введенні відповідних хімічних угрупувань в потенційну лікарську речовину. Так, введення в структуру фенольних угрупувань,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карбоксильних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або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сульфо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-груп, основного або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амінійного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атома Нітрогену (четвертинна сіль) покращує розчинність у воді органічної молекули лікарської речовини, змінює її основність або кислотність, як правильно, посилює її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біоактивність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Наявність н-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алкільних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ланцюгів, їх подовження,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атакож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введення галогенів, навпаки, підвищує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ліпофільність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лікарських речовин (розчинність в жирових тканинах, які можуть виконувати роль лікарського депо) та полегшують їх проходження крізь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біомембрани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/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Присутність розгалужених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алкільних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замісників та атомів галогенів ускладнюють метаболізм (зокрема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біоокиснення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лікарських речовин.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Циклоалкільні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угрупування покращують сполучення з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біорецептором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рахунок Ван-дер-Вальсових сил. Застосування лікарських речовин з спиртовою або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карбоксильною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групами (у вигляді їх складних або простих ефірів) змінює полярність молекули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молекули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лікарської речовини та гальмує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біодекарбоксилювання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783" y="123474"/>
            <a:ext cx="885576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uk-UA" sz="20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Біомішені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/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Біомолекулярна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мішень (найчастіше білок (фермент, рецептор) або нуклеїнова кислота) є ключовою молекулою, яка залучена до конкретного метаболічного/сигнального шляху, пов’язаного із специфічною нозологією чи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інфекційністю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/виживанням певного мікроорганізму. Активація/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інгібування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потенційної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обов’язково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спичиняє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розвиток захворювання, але, за визначенням, повинна бути залучена у розвиток захворювання. У деяких випадках розробляються малі молекули для активації/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інгібування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функції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конкретному метаболічному шляху, що змінюється в результаті розвитку захворювання. Малі молекули (наприклад,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агоністи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антагоністи, зворотні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агоністи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чи модулятори, активатори або інгібітори ферментів, активатори і блокатори іонних каналів тощо) розробляють комплементарними до місць зв’язування з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біомішенню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(активний центр,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алостеричний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центр тощо). Малі молекули (лікарські засоби) мають бути розроблені таким чином, щоб вони не впливали на інші важливі «нецільові» («</a:t>
            </a:r>
            <a:r>
              <a:rPr lang="uk-UA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off-targets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»)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біомолекули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(часто трактуються як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антимішені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оскільки така взаємодія може призвести до небажаних ефектів. Окремо слід виділити так звану перехресну реактивність (здатність малих молекул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неселективно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зв’язуватись із цілою групою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біомішеней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до споріднених мішеней (високо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гомологічнних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що мають подібні сайти зв’язування (активні центри), що також приводить до небажаних ефектів.</a:t>
            </a:r>
            <a:endParaRPr lang="uk-UA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3652" y="85103"/>
            <a:ext cx="84048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Створення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інноваційних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лікарських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засобів</a:t>
            </a:r>
            <a:endParaRPr lang="uk-UA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8295" y="803069"/>
            <a:ext cx="8661013" cy="5526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Конструювання ліків, що часто згадується як раціональне конструювання ліків або просто раціональне конструювання, – винахідницький процес пошуку/створення нових лікарських засобів, базований, як правило, на знаннях про біологічну мішень. </a:t>
            </a: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широкому розумінні, конструювання ліків включає розробку молекул, що є комплементарними за формою та зарядом до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біомолекулярної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мішені, з якою вони взаємодіють/зв’язуються. </a:t>
            </a:r>
          </a:p>
          <a:p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Часто, але не обов’язково, конструювання ліків спирається на методи </a:t>
            </a:r>
            <a:r>
              <a:rPr lang="uk-UA" sz="2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комп'ютерного моделювання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Цей тип моделювання іноді називають комп'ютерним конструюванням ліків (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computer-aided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design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CADD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У свою чергу, конструювання ліків, яке опирається на інформацію про тривимірну будову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біомішені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відоме як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 ліків (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structure-based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design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aбо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частіше, мішень-орієнтоване конструювання (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target-based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design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087" y="320160"/>
            <a:ext cx="8865704" cy="5813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Найважливішою метою конструювання лікарських засобів є прогнозування того, чи буде дана молекула зв'язуватися з мішенню, і якщо так, то наскільки сильно.</a:t>
            </a: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Найчастіше для оцінки сили міжмолекулярної взаємодії між невеликою молекулою та її біологічною мішенню використовуються молекулярна механіка або молекулярна динаміка.</a:t>
            </a:r>
          </a:p>
          <a:p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ідеалі, обчислювальний метод у змозі передбачити спорідненість ще перед тим як сполука буде синтезована, а отже, теоретично, лише одну речовину доведеться синтезувати, економлячи величезну кількість часу та коштів. Реальність полягає в тому, що сучасні обчислювальні методи недосконалі і забезпечують, у кращому випадку, лише якісно точну оцінку спорідненості. На практиці ж і досі проводити численні повторення конструювання, синтезу та тестування, перш ніж відкрити оптимальний препарат. Обчислювальні методи прискорюють розробку шляхом зменшення кількості необхідних повторень і часто передбачують нові структури. 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9513" y="292224"/>
            <a:ext cx="8905461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Конструювання лікарських засобів за допомогою комп’ютерів може використовуватись на будь-якому з наступних етапів відкриття ліків: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ідентифікація хітів за допомогою віртуального скринінгу (структура- чи ліганд-орієнтоване конструювання);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оптимізація спорідненості та вибірковості на шляху «від хіта до лідера» (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конструювання, </a:t>
            </a: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QSAR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ін.);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оптимізація інших фармацевтичних властивостей лідера при збереженні спорідненості.</a:t>
            </a: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 ліків було розроблено кілька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постскринінгових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методів аналізу, зосереджених на взаємодії білок-ліганд, з метою покращення збагачення та ефективного видобутку потенційних кандидатів: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Консенсусне обчислення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Вибір кандидатів шляхом голосування за множинними функціями.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Кластерний аналіз</a:t>
            </a:r>
          </a:p>
          <a:p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Представлення та групування кандидатів відповідно до білково-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лігандної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3D інформації.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8357" y="840599"/>
            <a:ext cx="8686800" cy="5731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Існує </a:t>
            </a:r>
            <a:r>
              <a:rPr lang="uk-UA" sz="21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 основних типи конструювання ліків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Перший називається </a:t>
            </a:r>
            <a:r>
              <a:rPr lang="uk-UA" sz="2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лігандорієнтоване</a:t>
            </a:r>
            <a:r>
              <a:rPr lang="uk-UA" sz="2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конструювання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ліків, а другий – </a:t>
            </a:r>
            <a:r>
              <a:rPr lang="uk-UA" sz="2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2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7675" algn="just"/>
            <a:r>
              <a:rPr lang="uk-UA" sz="2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Ліганд-орієнтоване конструювання ліків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(або непряме конструювання ліків) спирається на відомості про інші молекули, які зв’язуються з біологічною мішенню, що представляє інтерес. Ці інші молекули можуть бути використані для отримання моделі </a:t>
            </a:r>
            <a:r>
              <a:rPr lang="uk-UA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фармакофору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що визначає мінімальні необхідні структурні характеристики, якими повинна володіти молекула для зв’язування з мішенню. Іншими словами, модель біологічної мішені може бути побудована на основі знань того, що з ним зв’язується, і ця модель, у свою чергу, може бути використана для розробки нових молекулярних утворень, які взаємодіють з мішенню. З іншого боку, можна отримати кількісний взаємозв’язок між структурою та активністю (QSAR), а разом із ним кореляцію між розрахованими властивостями молекул та їхньою експериментально визначеною біологічною активністю. Ці співвідношення QSAR, у свою чергу, можуть бути використані для прогнозування активності нових аналогів.</a:t>
            </a:r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600" y="223224"/>
            <a:ext cx="87066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uk-UA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 ліків</a:t>
            </a:r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намагається використовувати структуру білків як основу для проектування нових лігандів, застосовуючи принципи молекулярного розпізнавання. Вибіркове </a:t>
            </a:r>
            <a:r>
              <a:rPr lang="uk-UA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високоспоріднене</a:t>
            </a:r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зв’язування з мішенню, як правило, є бажаним, оскільки наводить на більш ефективні препарати з меншою кількістю побічних ефектів. Таким чином, одним із найважливіших принципів конструювання чи досягнення потенційних нових лігандів є прогнозування спорідненості до зв’язування певного ліганду з його мішенню (і відомими </a:t>
            </a:r>
            <a:r>
              <a:rPr lang="uk-UA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антимішенями</a:t>
            </a:r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та використання прогнозованої спорідненості як критерію відбору.</a:t>
            </a:r>
            <a:endParaRPr lang="uk-UA" sz="1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565" y="2619222"/>
            <a:ext cx="5802796" cy="411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32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9068" y="142479"/>
            <a:ext cx="85731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шляхи метаболізму лікарських препаратів</a:t>
            </a:r>
            <a:endParaRPr lang="uk-UA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0945" y="752704"/>
            <a:ext cx="8551718" cy="5618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1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Метаболізмом 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називають перетворення речовин в процесі їх обміну в живому організмі, які здійснюються за допомогою різноманітних ферментних та хімічних взаємодій. Для позначення явищ метаболізму в організмі використовують також термін “</a:t>
            </a:r>
            <a:r>
              <a:rPr lang="uk-UA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біотрансформація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 Продукти, які утворюються в результаті таких перетворень, називаються метаболітами.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Метаболічні зміни лікарських засобів зводяться здебільшого до утворення або розриву ковалентних </a:t>
            </a:r>
            <a:r>
              <a:rPr lang="uk-UA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зв’язків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 чого можна зробити висновок, що ці реакції є незворотними.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uk-UA" sz="21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Локалізація метаболізму в організмі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залежності від локалізації метаболічний процесів виділяють метаболізм: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Порожнинний (</a:t>
            </a:r>
            <a:r>
              <a:rPr lang="uk-UA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ентеральний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Позаклітинний (гуморальний).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Внутрішньоклітинний.</a:t>
            </a:r>
            <a:endParaRPr lang="uk-UA" sz="2100" dirty="0"/>
          </a:p>
        </p:txBody>
      </p:sp>
    </p:spTree>
    <p:extLst>
      <p:ext uri="{BB962C8B-B14F-4D97-AF65-F5344CB8AC3E}">
        <p14:creationId xmlns:p14="http://schemas.microsoft.com/office/powerpoint/2010/main" val="32295806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4691" y="282685"/>
            <a:ext cx="8863445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Фактори, які впливають на метаболізм: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Генетичні. Людина може мати генетичні особливості в активності ферментних систем.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Фізіологічні. Головний з них – вік. У більшості новонароджених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недоразвинуті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ферменти, які відповідають за окислювальний метаболізм і кон’югацію.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Неонатальна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гіпербілірубінемія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результатом неспроможності організму новонароджених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кон’югувати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білірубін. У людей похилого віку активність метаболізму знижується, але кількісної оцінки цього зниження поки що не існує. Також до фізіологічних факторів відноситься і гормональний, статеві особливості, зміни кишкової мікрофлори, захворювання (у першу чергу – печінки), якість харчування.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Фармакодинамічні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фактори. На метаболізм лікарських препаратів безпосередньо впливають їх доза, чистота, шлях введення, розподіл у тканинах, здатність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сполук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зв’язуватися з білками.</a:t>
            </a:r>
          </a:p>
          <a:p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Фактори навколишнього середовища. Лікарські препарати та інші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конкурують за активні центри ферментів, що знижує метаболізм. Крім того, токсичні хімічні речовини (пестициди, окис вуглецю) “отруюють” ферменти, знижуючи їх метаболізм.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16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7035" y="228600"/>
            <a:ext cx="8562109" cy="6393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uk-UA" sz="19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Фази метаболізму.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метаболізмі ліків існують певні закономірності. Основні процеси, які при цьому відбуваються, умовно ділять на процеси I та II фази.</a:t>
            </a:r>
          </a:p>
          <a:p>
            <a:pPr algn="just">
              <a:lnSpc>
                <a:spcPct val="115000"/>
              </a:lnSpc>
            </a:pPr>
            <a:r>
              <a:rPr lang="uk-UA" sz="1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фаза – фаза </a:t>
            </a:r>
            <a:r>
              <a:rPr lang="uk-UA" sz="19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функціоналізації</a:t>
            </a:r>
            <a:r>
              <a:rPr lang="uk-UA" sz="1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складається з процесів окислення, відновлення та гідролізу. При цьому в молекулі з’являються нові функціональні групи або модифікуються ті, що є в молекулі. В результаті сполуки стають більш полярними та гідрофільними, тобто вони можуть бути легше виведені з організму.</a:t>
            </a:r>
          </a:p>
          <a:p>
            <a:pPr algn="just">
              <a:lnSpc>
                <a:spcPct val="115000"/>
              </a:lnSpc>
            </a:pPr>
            <a:r>
              <a:rPr lang="uk-UA" sz="1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 фаза – фаза кон’югації 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включає реакції взаємодії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ксенобіотиків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або їх метаболітів, які мають активні функціональні групи, з гідрофільними ендогенними молекулами (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глюкуроновою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сірчаною, оцтовою кислотами, амінокислотами та ін.) Це ще збільшує гідрофільність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ксенобіотику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полегшує його виведення нирками. </a:t>
            </a:r>
          </a:p>
          <a:p>
            <a:pPr algn="just">
              <a:lnSpc>
                <a:spcPct val="115000"/>
              </a:lnSpc>
            </a:pP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Приклад: бензол в організмі людини окислюється до фенолу (І фаза метаболізму), а потім останній взаємодіє з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глюкуроновою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сірчаною кислотами, і у вигляді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кон’югатів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виводиться з сечею. Якщо в молекулі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ксенобіотику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реакційно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здатні групи, він може одразу вступати у реакції кон’югації. У цьому випадку реакції кон’югації передують хімічній модифікації.</a:t>
            </a:r>
          </a:p>
          <a:p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інших випадках ці процеси відбуваються паралельно і можуть конкурувати один з одним.</a:t>
            </a:r>
            <a:endParaRPr lang="uk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489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208" y="548156"/>
            <a:ext cx="8885583" cy="533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ході метаболізму лікарських засобів відбувається зміна їх фармакологічної активності та токсичності.</a:t>
            </a:r>
          </a:p>
          <a:p>
            <a:pPr indent="450215"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Реакції І фази зазвичай приводять до введення нових полярних функціональних груп, які можуть посилювати або послаблювати активність та токсичність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сполук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Активація стосується перш за все попередників ліків, </a:t>
            </a:r>
            <a:r>
              <a:rPr lang="uk-UA" sz="2400" dirty="0" err="1">
                <a:solidFill>
                  <a:srgbClr val="365F9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проліків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Ці сполуки спеціально синтезовано таким чином, щоб у процесі їх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біотрансформації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утворилась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фармакологічно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активна речовина.</a:t>
            </a:r>
          </a:p>
          <a:p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Приклад: левоміцетину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стеарат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складний ефір левоміцетину та стеаринової кислоти, який широко застосовується у педіатрії, не має антибактеріальної дії, але на відміну від гіркого левоміцетину є позбавленим смаку. Препарат стає активним під дією кишкової ліпази та ферментів мікрофлори.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032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843" y="132434"/>
            <a:ext cx="8786192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типи реакцій, які відбуваються під час І фази метаболізму:</a:t>
            </a:r>
          </a:p>
          <a:p>
            <a:pPr>
              <a:lnSpc>
                <a:spcPct val="115000"/>
              </a:lnSpc>
            </a:pP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Окиснення.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Відновнення</a:t>
            </a: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Гідроліз.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Окиснення – найбільш загальна реакція в процесі метаболізму. Вона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каталізується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оксидазами ендоплазматичного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ретикулуму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печінки і інших тканин. Їх загальна назва – цитохром Р-450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монооксигенази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Її функції – реакції окиснювального метаболізму різних ендогенних субстратів – стероїдів, жирних кислот,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простагландинів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жовчних кислот – та екзогенних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сполук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ксенобіотиків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 тому числі лікарські препаратів.</a:t>
            </a: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Крім окиснювальної системи в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мікросомах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печінки містяться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ферментиредуктази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які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каталізують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відновнення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та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нітросполук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первиних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амінів. Ароматичні нітросполуки спочатку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відновнюються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нітрозосполук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похідних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гідроксиламіну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потім – до ароматичних 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амінів.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 algn="just"/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Метаболічні перетворення складних ефірів та амідів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каталізуються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гідролітичними ферментами, які містяться в різних тканинах та плазмі. Продукти метаболізму (карбонові кислоти, спирти, феноли, аміни) є більш полярними і краще здатні до утворення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кон’югатів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до виведення. Класичний приклад – гідроліз аспірину.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702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087" y="647030"/>
            <a:ext cx="8835887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типи реакцій, які відбуваються під час ІІ фази метаболізму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Більшість лікарських засобів є досить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ліпофільними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тому вони важко виводяться з організму. При кон’югації вони взаємодіють з певними ендогенними молекулами (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кислотою, гліцином та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в результаті чого стають більш гідрофільними і в такому вигляді виводяться з організму. ІІ фазу можна розглядати як фазу детоксикації та втрати активності. 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 розповсюджений шлях у метаболізмі –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Причин для цього декілька: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доступність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глюкуронової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(похідна глюкози);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велика кількість функціональних груп, які можуть взаємодіяти з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кислотою в присутності ферментів;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сильне підвищення розчинності продукту кон’югації у воді.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однієї функціональної групи приводить до достатнього підвищення екскреції, тому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диглюкуронування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спостерігається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рідко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залежності від функціональної групи субстрату, яка приймає участь у реакції,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глюкуроніди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можуть бути О-, N-, S- та С-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глюкуронідами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707299765"/>
      </p:ext>
    </p:extLst>
  </p:cSld>
  <p:clrMapOvr>
    <a:masterClrMapping/>
  </p:clrMapOvr>
</p:sld>
</file>

<file path=ppt/theme/theme1.xml><?xml version="1.0" encoding="utf-8"?>
<a:theme xmlns:a="http://schemas.openxmlformats.org/drawingml/2006/main" name="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2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2" id="{94F04C68-B027-4E7E-8E6D-90F90224A70D}" vid="{988641B8-1D6C-4D02-8B9C-80B3C890273B}"/>
    </a:ext>
  </a:extLst>
</a:theme>
</file>

<file path=ppt/theme/theme9.xml><?xml version="1.0" encoding="utf-8"?>
<a:theme xmlns:a="http://schemas.openxmlformats.org/drawingml/2006/main" name="1_Тема2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2" id="{94F04C68-B027-4E7E-8E6D-90F90224A70D}" vid="{988641B8-1D6C-4D02-8B9C-80B3C890273B}"/>
    </a:ext>
  </a:extLst>
</a:theme>
</file>

<file path=ppt/theme/theme10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3221</Words>
  <Application>Microsoft Office PowerPoint</Application>
  <PresentationFormat>Экран (4:3)</PresentationFormat>
  <Paragraphs>110</Paragraphs>
  <Slides>27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27</vt:i4>
      </vt:variant>
    </vt:vector>
  </HeadingPairs>
  <TitlesOfParts>
    <vt:vector size="41" baseType="lpstr">
      <vt:lpstr>Times New Roman</vt:lpstr>
      <vt:lpstr>Arial</vt:lpstr>
      <vt:lpstr>Source Sans Pro</vt:lpstr>
      <vt:lpstr>Noto Sans Symbols</vt:lpstr>
      <vt:lpstr>Calibri</vt:lpstr>
      <vt:lpstr>Трек</vt:lpstr>
      <vt:lpstr>3_Трек</vt:lpstr>
      <vt:lpstr>4_Трек</vt:lpstr>
      <vt:lpstr>5_Трек</vt:lpstr>
      <vt:lpstr>6_Трек</vt:lpstr>
      <vt:lpstr>7_Трек</vt:lpstr>
      <vt:lpstr>8_Трек</vt:lpstr>
      <vt:lpstr>Тема2</vt:lpstr>
      <vt:lpstr>1_Тема2</vt:lpstr>
      <vt:lpstr>Лекція 6 з дисципліни «Фармацевтична хімія» для студентів ІІІ курсу</vt:lpstr>
      <vt:lpstr> Принципи класифікації лікарських засобів,  їх номенклатура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</dc:title>
  <dc:creator>Нікітін Олексій Володимирович</dc:creator>
  <cp:lastModifiedBy>Олексій Володимирович Нікітін</cp:lastModifiedBy>
  <cp:revision>23</cp:revision>
  <dcterms:modified xsi:type="dcterms:W3CDTF">2023-02-08T12:51:14Z</dcterms:modified>
</cp:coreProperties>
</file>