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sldIdLst>
    <p:sldId id="256" r:id="rId2"/>
    <p:sldId id="528" r:id="rId3"/>
    <p:sldId id="487" r:id="rId4"/>
    <p:sldId id="489" r:id="rId5"/>
    <p:sldId id="491" r:id="rId6"/>
    <p:sldId id="492" r:id="rId7"/>
    <p:sldId id="493" r:id="rId8"/>
    <p:sldId id="495" r:id="rId9"/>
    <p:sldId id="496" r:id="rId10"/>
    <p:sldId id="497" r:id="rId11"/>
    <p:sldId id="498" r:id="rId12"/>
    <p:sldId id="499" r:id="rId13"/>
    <p:sldId id="501" r:id="rId14"/>
    <p:sldId id="503" r:id="rId15"/>
    <p:sldId id="502" r:id="rId16"/>
    <p:sldId id="515" r:id="rId17"/>
    <p:sldId id="504" r:id="rId18"/>
    <p:sldId id="505" r:id="rId19"/>
    <p:sldId id="507" r:id="rId20"/>
    <p:sldId id="508" r:id="rId21"/>
    <p:sldId id="509" r:id="rId22"/>
    <p:sldId id="510" r:id="rId23"/>
    <p:sldId id="517" r:id="rId24"/>
    <p:sldId id="527" r:id="rId25"/>
  </p:sldIdLst>
  <p:sldSz cx="9144000" cy="6858000" type="screen4x3"/>
  <p:notesSz cx="6858000" cy="9144000"/>
  <p:defaultTextStyle>
    <a:defPPr>
      <a:defRPr lang="uk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663300"/>
    <a:srgbClr val="FF3300"/>
    <a:srgbClr val="8AD8B1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>
        <p:scale>
          <a:sx n="75" d="100"/>
          <a:sy n="75" d="100"/>
        </p:scale>
        <p:origin x="-123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18A065-0620-438E-B70D-6C6BE5759317}" type="doc">
      <dgm:prSet loTypeId="urn:microsoft.com/office/officeart/2005/8/layout/pList1#8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75468B-0E04-4AA7-895D-3058E72F8611}">
      <dgm:prSet custT="1"/>
      <dgm:spPr/>
      <dgm:t>
        <a:bodyPr/>
        <a:lstStyle/>
        <a:p>
          <a:pPr rtl="0"/>
          <a:r>
            <a:rPr lang="uk" sz="1800" dirty="0" err="1" smtClean="0">
              <a:latin typeface="Cambria" pitchFamily="18" charset="0"/>
            </a:rPr>
            <a:t>Бронхо </a:t>
          </a:r>
          <a:r>
            <a:rPr lang="uk" sz="1800" dirty="0" smtClean="0">
              <a:latin typeface="Cambria" pitchFamily="18" charset="0"/>
            </a:rPr>
            <a:t>- легеневий апарат</a:t>
          </a:r>
          <a:endParaRPr lang="ru-RU" sz="1800" dirty="0">
            <a:latin typeface="Cambria" pitchFamily="18" charset="0"/>
          </a:endParaRPr>
        </a:p>
      </dgm:t>
    </dgm:pt>
    <dgm:pt modelId="{B40DD56C-93E2-4491-A513-8144C475E66F}" type="parTrans" cxnId="{FA5E1CD5-D027-4F8B-BE90-FE6B6BA22B18}">
      <dgm:prSet/>
      <dgm:spPr/>
      <dgm:t>
        <a:bodyPr/>
        <a:lstStyle/>
        <a:p>
          <a:endParaRPr lang="ru-RU"/>
        </a:p>
      </dgm:t>
    </dgm:pt>
    <dgm:pt modelId="{CC4092B4-C153-452F-8C0E-5B0D8D438230}" type="sibTrans" cxnId="{FA5E1CD5-D027-4F8B-BE90-FE6B6BA22B18}">
      <dgm:prSet/>
      <dgm:spPr/>
      <dgm:t>
        <a:bodyPr/>
        <a:lstStyle/>
        <a:p>
          <a:endParaRPr lang="ru-RU"/>
        </a:p>
      </dgm:t>
    </dgm:pt>
    <dgm:pt modelId="{91742F6B-CB19-482C-907E-3192900BA3A1}">
      <dgm:prSet custT="1"/>
      <dgm:spPr/>
      <dgm:t>
        <a:bodyPr/>
        <a:lstStyle/>
        <a:p>
          <a:pPr rtl="0"/>
          <a:r>
            <a:rPr lang="uk" sz="1800" dirty="0" smtClean="0">
              <a:latin typeface="Cambria" pitchFamily="18" charset="0"/>
            </a:rPr>
            <a:t>Придаткових пазух носа</a:t>
          </a:r>
          <a:endParaRPr lang="ru-RU" sz="1800" dirty="0">
            <a:latin typeface="Cambria" pitchFamily="18" charset="0"/>
          </a:endParaRPr>
        </a:p>
      </dgm:t>
    </dgm:pt>
    <dgm:pt modelId="{E2E0E5FA-34C6-463D-9291-41AE99FDD776}" type="parTrans" cxnId="{5010EEED-3FE4-4873-B71D-2E98AF694F76}">
      <dgm:prSet/>
      <dgm:spPr/>
      <dgm:t>
        <a:bodyPr/>
        <a:lstStyle/>
        <a:p>
          <a:endParaRPr lang="ru-RU"/>
        </a:p>
      </dgm:t>
    </dgm:pt>
    <dgm:pt modelId="{8A7A18E5-4F72-4D16-AF3C-6BD1D9F2C451}" type="sibTrans" cxnId="{5010EEED-3FE4-4873-B71D-2E98AF694F76}">
      <dgm:prSet/>
      <dgm:spPr/>
      <dgm:t>
        <a:bodyPr/>
        <a:lstStyle/>
        <a:p>
          <a:endParaRPr lang="ru-RU"/>
        </a:p>
      </dgm:t>
    </dgm:pt>
    <dgm:pt modelId="{C1FEDA1C-8CD3-43DD-8CAB-9BDF1DF9CBD4}">
      <dgm:prSet custT="1"/>
      <dgm:spPr/>
      <dgm:t>
        <a:bodyPr/>
        <a:lstStyle/>
        <a:p>
          <a:pPr rtl="0"/>
          <a:r>
            <a:rPr lang="uk" sz="1800" dirty="0" err="1" smtClean="0">
              <a:latin typeface="Cambria" pitchFamily="18" charset="0"/>
            </a:rPr>
            <a:t>Урогенітального </a:t>
          </a:r>
          <a:r>
            <a:rPr lang="uk" sz="1800" dirty="0" smtClean="0">
              <a:latin typeface="Cambria" pitchFamily="18" charset="0"/>
            </a:rPr>
            <a:t>та шлунково-кишкового тракту</a:t>
          </a:r>
          <a:endParaRPr lang="ru-RU" sz="1800" dirty="0">
            <a:latin typeface="Cambria" pitchFamily="18" charset="0"/>
          </a:endParaRPr>
        </a:p>
      </dgm:t>
    </dgm:pt>
    <dgm:pt modelId="{71944A87-6723-432A-A919-4012C4599D77}" type="parTrans" cxnId="{BA374FD4-727C-455C-A871-4DAC97853461}">
      <dgm:prSet/>
      <dgm:spPr/>
      <dgm:t>
        <a:bodyPr/>
        <a:lstStyle/>
        <a:p>
          <a:endParaRPr lang="ru-RU"/>
        </a:p>
      </dgm:t>
    </dgm:pt>
    <dgm:pt modelId="{A2B953A4-012F-4EB2-8E65-68BE5853D76C}" type="sibTrans" cxnId="{BA374FD4-727C-455C-A871-4DAC97853461}">
      <dgm:prSet/>
      <dgm:spPr/>
      <dgm:t>
        <a:bodyPr/>
        <a:lstStyle/>
        <a:p>
          <a:endParaRPr lang="ru-RU"/>
        </a:p>
      </dgm:t>
    </dgm:pt>
    <dgm:pt modelId="{14F6E1A6-F0E4-4397-99CC-C8217B310117}">
      <dgm:prSet custT="1"/>
      <dgm:spPr/>
      <dgm:t>
        <a:bodyPr/>
        <a:lstStyle/>
        <a:p>
          <a:pPr rtl="0"/>
          <a:r>
            <a:rPr lang="uk" sz="1800" dirty="0" smtClean="0">
              <a:latin typeface="Cambria" pitchFamily="18" charset="0"/>
            </a:rPr>
            <a:t>Око</a:t>
          </a:r>
          <a:r>
            <a:rPr lang="uk" sz="2800" dirty="0" smtClean="0">
              <a:latin typeface="Cambria" pitchFamily="18" charset="0"/>
            </a:rPr>
            <a:t> </a:t>
          </a:r>
          <a:endParaRPr lang="ru-RU" sz="2800" dirty="0">
            <a:latin typeface="Cambria" pitchFamily="18" charset="0"/>
          </a:endParaRPr>
        </a:p>
      </dgm:t>
    </dgm:pt>
    <dgm:pt modelId="{63D5E1D2-0A87-4BA9-88E2-13BD76F70303}" type="parTrans" cxnId="{593271F0-F0C6-46D7-B6B1-6EBB117B29D5}">
      <dgm:prSet/>
      <dgm:spPr/>
      <dgm:t>
        <a:bodyPr/>
        <a:lstStyle/>
        <a:p>
          <a:endParaRPr lang="ru-RU"/>
        </a:p>
      </dgm:t>
    </dgm:pt>
    <dgm:pt modelId="{603ECA37-212C-4806-B8C1-54447CF1E2DD}" type="sibTrans" cxnId="{593271F0-F0C6-46D7-B6B1-6EBB117B29D5}">
      <dgm:prSet/>
      <dgm:spPr/>
      <dgm:t>
        <a:bodyPr/>
        <a:lstStyle/>
        <a:p>
          <a:endParaRPr lang="ru-RU"/>
        </a:p>
      </dgm:t>
    </dgm:pt>
    <dgm:pt modelId="{229B7124-BE30-427A-86C5-1DC8D4DA391C}">
      <dgm:prSet custT="1"/>
      <dgm:spPr/>
      <dgm:t>
        <a:bodyPr/>
        <a:lstStyle/>
        <a:p>
          <a:pPr rtl="0"/>
          <a:r>
            <a:rPr lang="uk" sz="1800" dirty="0" smtClean="0">
              <a:latin typeface="Cambria" pitchFamily="18" charset="0"/>
            </a:rPr>
            <a:t>Шкіри</a:t>
          </a:r>
          <a:r>
            <a:rPr lang="uk" sz="2800" dirty="0" smtClean="0">
              <a:latin typeface="Cambria" pitchFamily="18" charset="0"/>
            </a:rPr>
            <a:t> </a:t>
          </a:r>
          <a:endParaRPr lang="ru-RU" sz="2800" dirty="0">
            <a:latin typeface="Cambria" pitchFamily="18" charset="0"/>
          </a:endParaRPr>
        </a:p>
      </dgm:t>
    </dgm:pt>
    <dgm:pt modelId="{54FB7F25-9F03-49E2-A30A-D7CC6B11AFD5}" type="parTrans" cxnId="{533B7C08-E2F4-446F-928A-7F176F12868D}">
      <dgm:prSet/>
      <dgm:spPr/>
      <dgm:t>
        <a:bodyPr/>
        <a:lstStyle/>
        <a:p>
          <a:endParaRPr lang="ru-RU"/>
        </a:p>
      </dgm:t>
    </dgm:pt>
    <dgm:pt modelId="{A4703D24-5BC4-4B46-8E49-DD58E56F21B6}" type="sibTrans" cxnId="{533B7C08-E2F4-446F-928A-7F176F12868D}">
      <dgm:prSet/>
      <dgm:spPr/>
      <dgm:t>
        <a:bodyPr/>
        <a:lstStyle/>
        <a:p>
          <a:endParaRPr lang="ru-RU"/>
        </a:p>
      </dgm:t>
    </dgm:pt>
    <dgm:pt modelId="{C158E404-F56A-4660-95D4-D73667553E02}" type="pres">
      <dgm:prSet presAssocID="{A318A065-0620-438E-B70D-6C6BE575931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B78025-2A80-405C-8AB2-0D08237E7176}" type="pres">
      <dgm:prSet presAssocID="{3C75468B-0E04-4AA7-895D-3058E72F8611}" presName="compNode" presStyleCnt="0"/>
      <dgm:spPr/>
    </dgm:pt>
    <dgm:pt modelId="{A0D77220-1C88-4EDC-B040-66E9E13F12B9}" type="pres">
      <dgm:prSet presAssocID="{3C75468B-0E04-4AA7-895D-3058E72F8611}" presName="pictRect" presStyleLbl="node1" presStyleIdx="0" presStyleCnt="5"/>
      <dgm:spPr>
        <a:blipFill rotWithShape="0">
          <a:blip xmlns:r="http://schemas.openxmlformats.org/officeDocument/2006/relationships" r:embed="rId1" cstate="email">
            <a:extLst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359BBE8-4B61-43DD-A07B-FE142506EC01}" type="pres">
      <dgm:prSet presAssocID="{3C75468B-0E04-4AA7-895D-3058E72F8611}" presName="textRect" presStyleLbl="revTx" presStyleIdx="0" presStyleCnt="5" custScaleX="114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2690C7-529D-43EE-8D50-8788D1986EB5}" type="pres">
      <dgm:prSet presAssocID="{CC4092B4-C153-452F-8C0E-5B0D8D43823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83DE231-8E38-4C45-8971-BC169903E0EA}" type="pres">
      <dgm:prSet presAssocID="{91742F6B-CB19-482C-907E-3192900BA3A1}" presName="compNode" presStyleCnt="0"/>
      <dgm:spPr/>
    </dgm:pt>
    <dgm:pt modelId="{189C9C72-107F-4287-BDCE-F5486CE1D75B}" type="pres">
      <dgm:prSet presAssocID="{91742F6B-CB19-482C-907E-3192900BA3A1}" presName="pictRect" presStyleLbl="node1" presStyleIdx="1" presStyleCnt="5" custLinFactX="100000" custLinFactNeighborX="135046" custLinFactNeighborY="5954"/>
      <dgm:spPr>
        <a:blipFill rotWithShape="0">
          <a:blip xmlns:r="http://schemas.openxmlformats.org/officeDocument/2006/relationships" r:embed="rId2" cstate="email">
            <a:extLst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49CC44E-2E5B-424A-9DFF-9D9EDD56C030}" type="pres">
      <dgm:prSet presAssocID="{91742F6B-CB19-482C-907E-3192900BA3A1}" presName="textRect" presStyleLbl="revTx" presStyleIdx="1" presStyleCnt="5" custScaleX="107809" custLinFactX="100000" custLinFactNeighborX="135989" custLinFactNeighborY="174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12AEC-926D-459D-9377-223FFADC6DD4}" type="pres">
      <dgm:prSet presAssocID="{8A7A18E5-4F72-4D16-AF3C-6BD1D9F2C45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0ACD085-747F-42FF-8CC9-851821EB138A}" type="pres">
      <dgm:prSet presAssocID="{C1FEDA1C-8CD3-43DD-8CAB-9BDF1DF9CBD4}" presName="compNode" presStyleCnt="0"/>
      <dgm:spPr/>
    </dgm:pt>
    <dgm:pt modelId="{E60AB32E-8B9B-4861-BEE1-07B0B3D975E5}" type="pres">
      <dgm:prSet presAssocID="{C1FEDA1C-8CD3-43DD-8CAB-9BDF1DF9CBD4}" presName="pictRect" presStyleLbl="node1" presStyleIdx="2" presStyleCnt="5" custLinFactNeighborX="-54274" custLinFactNeighborY="-130"/>
      <dgm:spPr>
        <a:blipFill rotWithShape="0">
          <a:blip xmlns:r="http://schemas.openxmlformats.org/officeDocument/2006/relationships" r:embed="rId3" cstate="email">
            <a:extLst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2B0B78A-75B9-4A74-AC9C-2DD05EC0DE47}" type="pres">
      <dgm:prSet presAssocID="{C1FEDA1C-8CD3-43DD-8CAB-9BDF1DF9CBD4}" presName="textRect" presStyleLbl="revTx" presStyleIdx="2" presStyleCnt="5" custScaleX="137453" custLinFactNeighborX="-50082" custLinFactNeighborY="40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6C1B91-C097-40E3-953B-F62FA979F478}" type="pres">
      <dgm:prSet presAssocID="{A2B953A4-012F-4EB2-8E65-68BE5853D76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014AD81-631D-4356-A049-2639F68BD42C}" type="pres">
      <dgm:prSet presAssocID="{14F6E1A6-F0E4-4397-99CC-C8217B310117}" presName="compNode" presStyleCnt="0"/>
      <dgm:spPr/>
    </dgm:pt>
    <dgm:pt modelId="{5889E9A9-7233-4262-AA89-4B9367A2C35D}" type="pres">
      <dgm:prSet presAssocID="{14F6E1A6-F0E4-4397-99CC-C8217B310117}" presName="pictRect" presStyleLbl="node1" presStyleIdx="3" presStyleCnt="5" custLinFactX="100000" custLinFactNeighborX="102818" custLinFactNeighborY="38392"/>
      <dgm:spPr>
        <a:blipFill rotWithShape="0">
          <a:blip xmlns:r="http://schemas.openxmlformats.org/officeDocument/2006/relationships" r:embed="rId4" cstate="email">
            <a:extLst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98C23D7-79D8-4ECF-BA21-57AAB664FD38}" type="pres">
      <dgm:prSet presAssocID="{14F6E1A6-F0E4-4397-99CC-C8217B310117}" presName="textRect" presStyleLbl="revTx" presStyleIdx="3" presStyleCnt="5" custScaleX="95067" custScaleY="68510" custLinFactX="4903" custLinFactNeighborX="100000" custLinFactNeighborY="-321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01CF91-F2C0-43DE-B75C-657FF660BB4F}" type="pres">
      <dgm:prSet presAssocID="{603ECA37-212C-4806-B8C1-54447CF1E2D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55D8FCE-2454-4056-A0BC-23E07EE171AE}" type="pres">
      <dgm:prSet presAssocID="{229B7124-BE30-427A-86C5-1DC8D4DA391C}" presName="compNode" presStyleCnt="0"/>
      <dgm:spPr/>
    </dgm:pt>
    <dgm:pt modelId="{13528B6E-1F47-43CC-A3B9-F4FCADDAF82C}" type="pres">
      <dgm:prSet presAssocID="{229B7124-BE30-427A-86C5-1DC8D4DA391C}" presName="pictRect" presStyleLbl="node1" presStyleIdx="4" presStyleCnt="5" custLinFactX="-66954" custLinFactNeighborX="-100000" custLinFactNeighborY="14038"/>
      <dgm:spPr>
        <a:blipFill rotWithShape="0">
          <a:blip xmlns:r="http://schemas.openxmlformats.org/officeDocument/2006/relationships" r:embed="rId5" cstate="email">
            <a:extLst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D3AEE65-D2B1-46C3-A21A-B251799651EE}" type="pres">
      <dgm:prSet presAssocID="{229B7124-BE30-427A-86C5-1DC8D4DA391C}" presName="textRect" presStyleLbl="revTx" presStyleIdx="4" presStyleCnt="5" custScaleX="69037" custLinFactY="-14446" custLinFactNeighborX="-7344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10EEED-3FE4-4873-B71D-2E98AF694F76}" srcId="{A318A065-0620-438E-B70D-6C6BE5759317}" destId="{91742F6B-CB19-482C-907E-3192900BA3A1}" srcOrd="1" destOrd="0" parTransId="{E2E0E5FA-34C6-463D-9291-41AE99FDD776}" sibTransId="{8A7A18E5-4F72-4D16-AF3C-6BD1D9F2C451}"/>
    <dgm:cxn modelId="{593271F0-F0C6-46D7-B6B1-6EBB117B29D5}" srcId="{A318A065-0620-438E-B70D-6C6BE5759317}" destId="{14F6E1A6-F0E4-4397-99CC-C8217B310117}" srcOrd="3" destOrd="0" parTransId="{63D5E1D2-0A87-4BA9-88E2-13BD76F70303}" sibTransId="{603ECA37-212C-4806-B8C1-54447CF1E2DD}"/>
    <dgm:cxn modelId="{ADD80D19-297D-443A-A4C7-56A997E0646E}" type="presOf" srcId="{14F6E1A6-F0E4-4397-99CC-C8217B310117}" destId="{698C23D7-79D8-4ECF-BA21-57AAB664FD38}" srcOrd="0" destOrd="0" presId="urn:microsoft.com/office/officeart/2005/8/layout/pList1#8"/>
    <dgm:cxn modelId="{3C0C2D15-A5E3-48A2-8BE5-9CB02E102FCC}" type="presOf" srcId="{CC4092B4-C153-452F-8C0E-5B0D8D438230}" destId="{6F2690C7-529D-43EE-8D50-8788D1986EB5}" srcOrd="0" destOrd="0" presId="urn:microsoft.com/office/officeart/2005/8/layout/pList1#8"/>
    <dgm:cxn modelId="{BA374FD4-727C-455C-A871-4DAC97853461}" srcId="{A318A065-0620-438E-B70D-6C6BE5759317}" destId="{C1FEDA1C-8CD3-43DD-8CAB-9BDF1DF9CBD4}" srcOrd="2" destOrd="0" parTransId="{71944A87-6723-432A-A919-4012C4599D77}" sibTransId="{A2B953A4-012F-4EB2-8E65-68BE5853D76C}"/>
    <dgm:cxn modelId="{0E06CB41-52A4-4BD7-97A0-F0B1BEAE8DE9}" type="presOf" srcId="{91742F6B-CB19-482C-907E-3192900BA3A1}" destId="{D49CC44E-2E5B-424A-9DFF-9D9EDD56C030}" srcOrd="0" destOrd="0" presId="urn:microsoft.com/office/officeart/2005/8/layout/pList1#8"/>
    <dgm:cxn modelId="{8B5C785F-B59C-4F61-A325-29E7A3F72BFB}" type="presOf" srcId="{A318A065-0620-438E-B70D-6C6BE5759317}" destId="{C158E404-F56A-4660-95D4-D73667553E02}" srcOrd="0" destOrd="0" presId="urn:microsoft.com/office/officeart/2005/8/layout/pList1#8"/>
    <dgm:cxn modelId="{71A20C05-0422-4481-A584-AE395EC17CD9}" type="presOf" srcId="{229B7124-BE30-427A-86C5-1DC8D4DA391C}" destId="{FD3AEE65-D2B1-46C3-A21A-B251799651EE}" srcOrd="0" destOrd="0" presId="urn:microsoft.com/office/officeart/2005/8/layout/pList1#8"/>
    <dgm:cxn modelId="{3A590093-3A92-4D24-AD52-CA2C931B5197}" type="presOf" srcId="{603ECA37-212C-4806-B8C1-54447CF1E2DD}" destId="{F401CF91-F2C0-43DE-B75C-657FF660BB4F}" srcOrd="0" destOrd="0" presId="urn:microsoft.com/office/officeart/2005/8/layout/pList1#8"/>
    <dgm:cxn modelId="{8688E5BA-41BF-403D-BB65-A06CCBB15D17}" type="presOf" srcId="{C1FEDA1C-8CD3-43DD-8CAB-9BDF1DF9CBD4}" destId="{02B0B78A-75B9-4A74-AC9C-2DD05EC0DE47}" srcOrd="0" destOrd="0" presId="urn:microsoft.com/office/officeart/2005/8/layout/pList1#8"/>
    <dgm:cxn modelId="{533B7C08-E2F4-446F-928A-7F176F12868D}" srcId="{A318A065-0620-438E-B70D-6C6BE5759317}" destId="{229B7124-BE30-427A-86C5-1DC8D4DA391C}" srcOrd="4" destOrd="0" parTransId="{54FB7F25-9F03-49E2-A30A-D7CC6B11AFD5}" sibTransId="{A4703D24-5BC4-4B46-8E49-DD58E56F21B6}"/>
    <dgm:cxn modelId="{119150A3-34C3-47A7-915B-226B7527A721}" type="presOf" srcId="{A2B953A4-012F-4EB2-8E65-68BE5853D76C}" destId="{096C1B91-C097-40E3-953B-F62FA979F478}" srcOrd="0" destOrd="0" presId="urn:microsoft.com/office/officeart/2005/8/layout/pList1#8"/>
    <dgm:cxn modelId="{FA5E1CD5-D027-4F8B-BE90-FE6B6BA22B18}" srcId="{A318A065-0620-438E-B70D-6C6BE5759317}" destId="{3C75468B-0E04-4AA7-895D-3058E72F8611}" srcOrd="0" destOrd="0" parTransId="{B40DD56C-93E2-4491-A513-8144C475E66F}" sibTransId="{CC4092B4-C153-452F-8C0E-5B0D8D438230}"/>
    <dgm:cxn modelId="{D1589AA9-340F-4CFE-B1CB-AB8897AA6249}" type="presOf" srcId="{8A7A18E5-4F72-4D16-AF3C-6BD1D9F2C451}" destId="{1F412AEC-926D-459D-9377-223FFADC6DD4}" srcOrd="0" destOrd="0" presId="urn:microsoft.com/office/officeart/2005/8/layout/pList1#8"/>
    <dgm:cxn modelId="{8DC7A534-D787-4CAE-A58E-2C70DC3F12E9}" type="presOf" srcId="{3C75468B-0E04-4AA7-895D-3058E72F8611}" destId="{E359BBE8-4B61-43DD-A07B-FE142506EC01}" srcOrd="0" destOrd="0" presId="urn:microsoft.com/office/officeart/2005/8/layout/pList1#8"/>
    <dgm:cxn modelId="{2055473C-7C79-40AA-9D75-369E75B0B20F}" type="presParOf" srcId="{C158E404-F56A-4660-95D4-D73667553E02}" destId="{80B78025-2A80-405C-8AB2-0D08237E7176}" srcOrd="0" destOrd="0" presId="urn:microsoft.com/office/officeart/2005/8/layout/pList1#8"/>
    <dgm:cxn modelId="{0BA3205F-D574-410F-A0CC-BE29F438CDE3}" type="presParOf" srcId="{80B78025-2A80-405C-8AB2-0D08237E7176}" destId="{A0D77220-1C88-4EDC-B040-66E9E13F12B9}" srcOrd="0" destOrd="0" presId="urn:microsoft.com/office/officeart/2005/8/layout/pList1#8"/>
    <dgm:cxn modelId="{C3F06258-0C04-4FEE-A6FE-A222B2AE607F}" type="presParOf" srcId="{80B78025-2A80-405C-8AB2-0D08237E7176}" destId="{E359BBE8-4B61-43DD-A07B-FE142506EC01}" srcOrd="1" destOrd="0" presId="urn:microsoft.com/office/officeart/2005/8/layout/pList1#8"/>
    <dgm:cxn modelId="{6E1DA95B-28C4-4B47-A46D-A69C59253B43}" type="presParOf" srcId="{C158E404-F56A-4660-95D4-D73667553E02}" destId="{6F2690C7-529D-43EE-8D50-8788D1986EB5}" srcOrd="1" destOrd="0" presId="urn:microsoft.com/office/officeart/2005/8/layout/pList1#8"/>
    <dgm:cxn modelId="{61F64B47-33F4-41C8-BAFA-4DA4F3D33010}" type="presParOf" srcId="{C158E404-F56A-4660-95D4-D73667553E02}" destId="{B83DE231-8E38-4C45-8971-BC169903E0EA}" srcOrd="2" destOrd="0" presId="urn:microsoft.com/office/officeart/2005/8/layout/pList1#8"/>
    <dgm:cxn modelId="{3E84279A-C1FF-45C0-A0CF-377D93993CD4}" type="presParOf" srcId="{B83DE231-8E38-4C45-8971-BC169903E0EA}" destId="{189C9C72-107F-4287-BDCE-F5486CE1D75B}" srcOrd="0" destOrd="0" presId="urn:microsoft.com/office/officeart/2005/8/layout/pList1#8"/>
    <dgm:cxn modelId="{5727ED1B-FAB4-4DE8-91BF-6DB0AB20A304}" type="presParOf" srcId="{B83DE231-8E38-4C45-8971-BC169903E0EA}" destId="{D49CC44E-2E5B-424A-9DFF-9D9EDD56C030}" srcOrd="1" destOrd="0" presId="urn:microsoft.com/office/officeart/2005/8/layout/pList1#8"/>
    <dgm:cxn modelId="{B74601F9-79EA-40DC-8DE0-7F4E3C1893AD}" type="presParOf" srcId="{C158E404-F56A-4660-95D4-D73667553E02}" destId="{1F412AEC-926D-459D-9377-223FFADC6DD4}" srcOrd="3" destOrd="0" presId="urn:microsoft.com/office/officeart/2005/8/layout/pList1#8"/>
    <dgm:cxn modelId="{0C8221B7-6DE2-47F2-B3F0-013B9085759A}" type="presParOf" srcId="{C158E404-F56A-4660-95D4-D73667553E02}" destId="{A0ACD085-747F-42FF-8CC9-851821EB138A}" srcOrd="4" destOrd="0" presId="urn:microsoft.com/office/officeart/2005/8/layout/pList1#8"/>
    <dgm:cxn modelId="{6FF29C05-957D-4554-8C15-FACF55932A79}" type="presParOf" srcId="{A0ACD085-747F-42FF-8CC9-851821EB138A}" destId="{E60AB32E-8B9B-4861-BEE1-07B0B3D975E5}" srcOrd="0" destOrd="0" presId="urn:microsoft.com/office/officeart/2005/8/layout/pList1#8"/>
    <dgm:cxn modelId="{1868AF65-2D28-4DED-9E31-46FB284805C5}" type="presParOf" srcId="{A0ACD085-747F-42FF-8CC9-851821EB138A}" destId="{02B0B78A-75B9-4A74-AC9C-2DD05EC0DE47}" srcOrd="1" destOrd="0" presId="urn:microsoft.com/office/officeart/2005/8/layout/pList1#8"/>
    <dgm:cxn modelId="{01674BE4-1EE2-46CA-98F2-093CF849D940}" type="presParOf" srcId="{C158E404-F56A-4660-95D4-D73667553E02}" destId="{096C1B91-C097-40E3-953B-F62FA979F478}" srcOrd="5" destOrd="0" presId="urn:microsoft.com/office/officeart/2005/8/layout/pList1#8"/>
    <dgm:cxn modelId="{CDB4186A-F4F3-4D4C-B227-5167D8E0DE2B}" type="presParOf" srcId="{C158E404-F56A-4660-95D4-D73667553E02}" destId="{7014AD81-631D-4356-A049-2639F68BD42C}" srcOrd="6" destOrd="0" presId="urn:microsoft.com/office/officeart/2005/8/layout/pList1#8"/>
    <dgm:cxn modelId="{FA2596B6-945D-49E4-94A5-7B4AFF05E8DE}" type="presParOf" srcId="{7014AD81-631D-4356-A049-2639F68BD42C}" destId="{5889E9A9-7233-4262-AA89-4B9367A2C35D}" srcOrd="0" destOrd="0" presId="urn:microsoft.com/office/officeart/2005/8/layout/pList1#8"/>
    <dgm:cxn modelId="{AEB334DF-6FA6-4A0A-8BD2-CC340946884C}" type="presParOf" srcId="{7014AD81-631D-4356-A049-2639F68BD42C}" destId="{698C23D7-79D8-4ECF-BA21-57AAB664FD38}" srcOrd="1" destOrd="0" presId="urn:microsoft.com/office/officeart/2005/8/layout/pList1#8"/>
    <dgm:cxn modelId="{E44667BC-CBC5-4597-946A-2DDE991DC47C}" type="presParOf" srcId="{C158E404-F56A-4660-95D4-D73667553E02}" destId="{F401CF91-F2C0-43DE-B75C-657FF660BB4F}" srcOrd="7" destOrd="0" presId="urn:microsoft.com/office/officeart/2005/8/layout/pList1#8"/>
    <dgm:cxn modelId="{F26E048E-5AC3-4AA8-8ECD-C1627D1F3498}" type="presParOf" srcId="{C158E404-F56A-4660-95D4-D73667553E02}" destId="{C55D8FCE-2454-4056-A0BC-23E07EE171AE}" srcOrd="8" destOrd="0" presId="urn:microsoft.com/office/officeart/2005/8/layout/pList1#8"/>
    <dgm:cxn modelId="{CFD504B9-71DE-4CCF-B5BF-3CF45CE6C878}" type="presParOf" srcId="{C55D8FCE-2454-4056-A0BC-23E07EE171AE}" destId="{13528B6E-1F47-43CC-A3B9-F4FCADDAF82C}" srcOrd="0" destOrd="0" presId="urn:microsoft.com/office/officeart/2005/8/layout/pList1#8"/>
    <dgm:cxn modelId="{140824DC-5E78-4AC6-9A66-BD14F82CE0DF}" type="presParOf" srcId="{C55D8FCE-2454-4056-A0BC-23E07EE171AE}" destId="{FD3AEE65-D2B1-46C3-A21A-B251799651EE}" srcOrd="1" destOrd="0" presId="urn:microsoft.com/office/officeart/2005/8/layout/pList1#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0D77220-1C88-4EDC-B040-66E9E13F12B9}">
      <dsp:nvSpPr>
        <dsp:cNvPr id="0" name=""/>
        <dsp:cNvSpPr/>
      </dsp:nvSpPr>
      <dsp:spPr>
        <a:xfrm>
          <a:off x="784614" y="1211"/>
          <a:ext cx="1676510" cy="1155115"/>
        </a:xfrm>
        <a:prstGeom prst="roundRect">
          <a:avLst/>
        </a:prstGeom>
        <a:blipFill rotWithShape="0">
          <a:blip xmlns:r="http://schemas.openxmlformats.org/officeDocument/2006/relationships" r:embed="rId1" cstate="email">
            <a:extLst/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59BBE8-4B61-43DD-A07B-FE142506EC01}">
      <dsp:nvSpPr>
        <dsp:cNvPr id="0" name=""/>
        <dsp:cNvSpPr/>
      </dsp:nvSpPr>
      <dsp:spPr>
        <a:xfrm>
          <a:off x="665691" y="1156326"/>
          <a:ext cx="1914356" cy="62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" sz="1800" kern="1200" dirty="0" err="1" smtClean="0">
              <a:latin typeface="Cambria" pitchFamily="18" charset="0"/>
            </a:rPr>
            <a:t>Бронхо </a:t>
          </a:r>
          <a:r>
            <a:rPr lang="uk" sz="1800" kern="1200" dirty="0" smtClean="0">
              <a:latin typeface="Cambria" pitchFamily="18" charset="0"/>
            </a:rPr>
            <a:t>- легеневий апарат</a:t>
          </a:r>
          <a:endParaRPr lang="ru-RU" sz="1800" kern="1200" dirty="0">
            <a:latin typeface="Cambria" pitchFamily="18" charset="0"/>
          </a:endParaRPr>
        </a:p>
      </dsp:txBody>
      <dsp:txXfrm>
        <a:off x="665691" y="1156326"/>
        <a:ext cx="1914356" cy="621985"/>
      </dsp:txXfrm>
    </dsp:sp>
    <dsp:sp modelId="{189C9C72-107F-4287-BDCE-F5486CE1D75B}">
      <dsp:nvSpPr>
        <dsp:cNvPr id="0" name=""/>
        <dsp:cNvSpPr/>
      </dsp:nvSpPr>
      <dsp:spPr>
        <a:xfrm>
          <a:off x="6016514" y="69986"/>
          <a:ext cx="1676510" cy="1155115"/>
        </a:xfrm>
        <a:prstGeom prst="roundRect">
          <a:avLst/>
        </a:prstGeom>
        <a:blipFill rotWithShape="0">
          <a:blip xmlns:r="http://schemas.openxmlformats.org/officeDocument/2006/relationships" r:embed="rId2" cstate="email">
            <a:extLst/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CC44E-2E5B-424A-9DFF-9D9EDD56C030}">
      <dsp:nvSpPr>
        <dsp:cNvPr id="0" name=""/>
        <dsp:cNvSpPr/>
      </dsp:nvSpPr>
      <dsp:spPr>
        <a:xfrm>
          <a:off x="5885596" y="1264757"/>
          <a:ext cx="1807428" cy="62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" sz="1800" kern="1200" dirty="0" smtClean="0">
              <a:latin typeface="Cambria" pitchFamily="18" charset="0"/>
            </a:rPr>
            <a:t>Придаткових пазух носа</a:t>
          </a:r>
          <a:endParaRPr lang="ru-RU" sz="1800" kern="1200" dirty="0">
            <a:latin typeface="Cambria" pitchFamily="18" charset="0"/>
          </a:endParaRPr>
        </a:p>
      </dsp:txBody>
      <dsp:txXfrm>
        <a:off x="5885596" y="1264757"/>
        <a:ext cx="1807428" cy="621985"/>
      </dsp:txXfrm>
    </dsp:sp>
    <dsp:sp modelId="{E60AB32E-8B9B-4861-BEE1-07B0B3D975E5}">
      <dsp:nvSpPr>
        <dsp:cNvPr id="0" name=""/>
        <dsp:cNvSpPr/>
      </dsp:nvSpPr>
      <dsp:spPr>
        <a:xfrm>
          <a:off x="4126962" y="0"/>
          <a:ext cx="1676510" cy="1155115"/>
        </a:xfrm>
        <a:prstGeom prst="roundRect">
          <a:avLst/>
        </a:prstGeom>
        <a:blipFill rotWithShape="0">
          <a:blip xmlns:r="http://schemas.openxmlformats.org/officeDocument/2006/relationships" r:embed="rId3" cstate="email">
            <a:extLst/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0B78A-75B9-4A74-AC9C-2DD05EC0DE47}">
      <dsp:nvSpPr>
        <dsp:cNvPr id="0" name=""/>
        <dsp:cNvSpPr/>
      </dsp:nvSpPr>
      <dsp:spPr>
        <a:xfrm>
          <a:off x="3883290" y="1405313"/>
          <a:ext cx="2304413" cy="62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" sz="1800" kern="1200" dirty="0" err="1" smtClean="0">
              <a:latin typeface="Cambria" pitchFamily="18" charset="0"/>
            </a:rPr>
            <a:t>Урогенітального </a:t>
          </a:r>
          <a:r>
            <a:rPr lang="uk" sz="1800" kern="1200" dirty="0" smtClean="0">
              <a:latin typeface="Cambria" pitchFamily="18" charset="0"/>
            </a:rPr>
            <a:t>та шлунково-кишкового тракту</a:t>
          </a:r>
          <a:endParaRPr lang="ru-RU" sz="1800" kern="1200" dirty="0">
            <a:latin typeface="Cambria" pitchFamily="18" charset="0"/>
          </a:endParaRPr>
        </a:p>
      </dsp:txBody>
      <dsp:txXfrm>
        <a:off x="3883290" y="1405313"/>
        <a:ext cx="2304413" cy="621985"/>
      </dsp:txXfrm>
    </dsp:sp>
    <dsp:sp modelId="{5889E9A9-7233-4262-AA89-4B9367A2C35D}">
      <dsp:nvSpPr>
        <dsp:cNvPr id="0" name=""/>
        <dsp:cNvSpPr/>
      </dsp:nvSpPr>
      <dsp:spPr>
        <a:xfrm>
          <a:off x="5486406" y="2438400"/>
          <a:ext cx="1676510" cy="1155115"/>
        </a:xfrm>
        <a:prstGeom prst="roundRect">
          <a:avLst/>
        </a:prstGeom>
        <a:blipFill rotWithShape="0">
          <a:blip xmlns:r="http://schemas.openxmlformats.org/officeDocument/2006/relationships" r:embed="rId4" cstate="email">
            <a:extLst/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C23D7-79D8-4ECF-BA21-57AAB664FD38}">
      <dsp:nvSpPr>
        <dsp:cNvPr id="0" name=""/>
        <dsp:cNvSpPr/>
      </dsp:nvSpPr>
      <dsp:spPr>
        <a:xfrm>
          <a:off x="3886202" y="3048001"/>
          <a:ext cx="1593807" cy="426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" sz="1800" kern="1200" dirty="0" smtClean="0">
              <a:latin typeface="Cambria" pitchFamily="18" charset="0"/>
            </a:rPr>
            <a:t>Око</a:t>
          </a:r>
          <a:r>
            <a:rPr lang="uk" sz="2800" kern="1200" dirty="0" smtClean="0">
              <a:latin typeface="Cambria" pitchFamily="18" charset="0"/>
            </a:rPr>
            <a:t> </a:t>
          </a:r>
          <a:endParaRPr lang="ru-RU" sz="2800" kern="1200" dirty="0">
            <a:latin typeface="Cambria" pitchFamily="18" charset="0"/>
          </a:endParaRPr>
        </a:p>
      </dsp:txBody>
      <dsp:txXfrm>
        <a:off x="3886202" y="3048001"/>
        <a:ext cx="1593807" cy="426122"/>
      </dsp:txXfrm>
    </dsp:sp>
    <dsp:sp modelId="{13528B6E-1F47-43CC-A3B9-F4FCADDAF82C}">
      <dsp:nvSpPr>
        <dsp:cNvPr id="0" name=""/>
        <dsp:cNvSpPr/>
      </dsp:nvSpPr>
      <dsp:spPr>
        <a:xfrm>
          <a:off x="1131372" y="2108118"/>
          <a:ext cx="1676510" cy="1155115"/>
        </a:xfrm>
        <a:prstGeom prst="roundRect">
          <a:avLst/>
        </a:prstGeom>
        <a:blipFill rotWithShape="0">
          <a:blip xmlns:r="http://schemas.openxmlformats.org/officeDocument/2006/relationships" r:embed="rId5" cstate="email">
            <a:extLst/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AEE65-D2B1-46C3-A21A-B251799651EE}">
      <dsp:nvSpPr>
        <dsp:cNvPr id="0" name=""/>
        <dsp:cNvSpPr/>
      </dsp:nvSpPr>
      <dsp:spPr>
        <a:xfrm>
          <a:off x="2958659" y="2389241"/>
          <a:ext cx="1157412" cy="62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" sz="1800" kern="1200" dirty="0" smtClean="0">
              <a:latin typeface="Cambria" pitchFamily="18" charset="0"/>
            </a:rPr>
            <a:t>Шкіри</a:t>
          </a:r>
          <a:r>
            <a:rPr lang="uk" sz="2800" kern="1200" dirty="0" smtClean="0">
              <a:latin typeface="Cambria" pitchFamily="18" charset="0"/>
            </a:rPr>
            <a:t> </a:t>
          </a:r>
          <a:endParaRPr lang="ru-RU" sz="2800" kern="1200" dirty="0">
            <a:latin typeface="Cambria" pitchFamily="18" charset="0"/>
          </a:endParaRPr>
        </a:p>
      </dsp:txBody>
      <dsp:txXfrm>
        <a:off x="2958659" y="2389241"/>
        <a:ext cx="1157412" cy="6219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#8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896A267-0E33-48CE-9A77-F5D985A6B82E}" type="datetimeFigureOut">
              <a:rPr lang="ru-RU"/>
              <a:pPr>
                <a:defRPr/>
              </a:pPr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BAF720F-3CFE-4AE4-9B04-4C3A608031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10679519-D46B-4A1F-A7FD-AA0736E70D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8E35F-9772-4CBC-AC57-1839EA75F2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914E8-0578-4DF6-8D4D-956426C4A1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FE29F-8B4F-4864-860D-531D249B47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41179-7219-4AD2-B346-8F2DAE20BA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625CF-0C4C-4D69-9D7A-0542D4750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45876-D2E9-411E-848C-801D069506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E7ABB-1475-44D9-BB34-3FA4557BC2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3A899-0809-446B-8062-E47583073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F59CE-3833-4BEE-9BEA-F068677DB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1B7F0-BBBE-4B79-84DD-6F86397C3B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CBDBA-D096-4130-BCEC-FF3F0460F7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0DDC0-06AF-487C-A7DC-7BA658570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1B268C0E-281B-4E96-BCC8-DA5299441A28}" type="datetimeFigureOut">
              <a:rPr lang="ru-RU"/>
              <a:pPr>
                <a:defRPr/>
              </a:pPr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3AAD4905-8A73-4A1B-AB29-00B7848DF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325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6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6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FC3297C-87AA-4B6D-BA75-9005D26BA8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4" r:id="rId1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990600" y="1524000"/>
            <a:ext cx="8153400" cy="1143000"/>
          </a:xfrm>
          <a:prstGeom prst="rect">
            <a:avLst/>
          </a:prstGeom>
          <a:noFill/>
        </p:spPr>
        <p:txBody>
          <a:bodyPr/>
          <a:lstStyle/>
          <a:p>
            <a:pPr algn="ctr" eaLnBrk="1" hangingPunct="1"/>
            <a:r>
              <a:rPr lang="uk" sz="4000" smtClean="0">
                <a:solidFill>
                  <a:schemeClr val="tx1"/>
                </a:solidFill>
              </a:rPr>
              <a:t>Цитомегаловірусна інфекція</a:t>
            </a:r>
          </a:p>
        </p:txBody>
      </p:sp>
      <p:pic>
        <p:nvPicPr>
          <p:cNvPr id="5125" name="Picture 2" descr="j01851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8063" y="2971800"/>
            <a:ext cx="417353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" sz="2400" dirty="0" smtClean="0">
                <a:solidFill>
                  <a:srgbClr val="002060"/>
                </a:solidFill>
                <a:latin typeface="Cambria" pitchFamily="18" charset="0"/>
              </a:rPr>
              <a:t>Імунодефіцитні стани проявляються у вигляді хронічних, часто рецидивуючих інфекційно-запальних процесів, </a:t>
            </a: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</a:br>
            <a:r>
              <a:rPr lang="uk" sz="2400" dirty="0" smtClean="0">
                <a:solidFill>
                  <a:srgbClr val="002060"/>
                </a:solidFill>
                <a:latin typeface="Cambria" pitchFamily="18" charset="0"/>
              </a:rPr>
              <a:t>спричинених опортуністичними (умовно-патогенними) мікроорганізмами.</a:t>
            </a:r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</p:nvPr>
        </p:nvGraphicFramePr>
        <p:xfrm>
          <a:off x="838200" y="2362200"/>
          <a:ext cx="7693025" cy="3724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28600"/>
            <a:ext cx="7467600" cy="586740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uk" b="1" dirty="0" err="1" smtClean="0">
                <a:solidFill>
                  <a:schemeClr val="hlink"/>
                </a:solidFill>
              </a:rPr>
              <a:t>Цитомегаловірусна </a:t>
            </a:r>
            <a:r>
              <a:rPr lang="uk" b="1" dirty="0" smtClean="0">
                <a:solidFill>
                  <a:schemeClr val="hlink"/>
                </a:solidFill>
              </a:rPr>
              <a:t>інфекція (ЦМВІ) </a:t>
            </a:r>
            <a:r>
              <a:rPr lang="uk" dirty="0" smtClean="0">
                <a:solidFill>
                  <a:schemeClr val="hlink"/>
                </a:solidFill>
              </a:rPr>
              <a:t>(гістологічне </a:t>
            </a:r>
            <a:r>
              <a:rPr lang="uk" dirty="0" err="1" smtClean="0">
                <a:solidFill>
                  <a:schemeClr val="hlink"/>
                </a:solidFill>
              </a:rPr>
              <a:t>cytus </a:t>
            </a:r>
            <a:r>
              <a:rPr lang="uk" dirty="0" smtClean="0">
                <a:solidFill>
                  <a:schemeClr val="hlink"/>
                </a:solidFill>
              </a:rPr>
              <a:t>клітина + грец. </a:t>
            </a:r>
            <a:r>
              <a:rPr lang="uk" dirty="0" err="1" smtClean="0">
                <a:solidFill>
                  <a:schemeClr val="hlink"/>
                </a:solidFill>
              </a:rPr>
              <a:t>megas </a:t>
            </a:r>
            <a:r>
              <a:rPr lang="uk" dirty="0" smtClean="0">
                <a:solidFill>
                  <a:schemeClr val="hlink"/>
                </a:solidFill>
              </a:rPr>
              <a:t>, </a:t>
            </a:r>
            <a:r>
              <a:rPr lang="uk" dirty="0" err="1" smtClean="0">
                <a:solidFill>
                  <a:schemeClr val="hlink"/>
                </a:solidFill>
              </a:rPr>
              <a:t>megalu </a:t>
            </a:r>
            <a:r>
              <a:rPr lang="uk" dirty="0" smtClean="0">
                <a:solidFill>
                  <a:schemeClr val="hlink"/>
                </a:solidFill>
              </a:rPr>
              <a:t>великий + вірус( </a:t>
            </a:r>
            <a:r>
              <a:rPr lang="uk" dirty="0" err="1" smtClean="0">
                <a:solidFill>
                  <a:schemeClr val="hlink"/>
                </a:solidFill>
              </a:rPr>
              <a:t>и </a:t>
            </a:r>
            <a:r>
              <a:rPr lang="uk" dirty="0" smtClean="0">
                <a:solidFill>
                  <a:schemeClr val="hlink"/>
                </a:solidFill>
              </a:rPr>
              <a:t>); синоніми: </a:t>
            </a:r>
            <a:r>
              <a:rPr lang="uk" dirty="0" err="1" smtClean="0">
                <a:solidFill>
                  <a:schemeClr val="hlink"/>
                </a:solidFill>
              </a:rPr>
              <a:t>інклюзійна </a:t>
            </a:r>
            <a:r>
              <a:rPr lang="uk" dirty="0" smtClean="0">
                <a:solidFill>
                  <a:schemeClr val="hlink"/>
                </a:solidFill>
              </a:rPr>
              <a:t>хвороба, </a:t>
            </a:r>
            <a:r>
              <a:rPr lang="uk" dirty="0" err="1" smtClean="0">
                <a:solidFill>
                  <a:schemeClr val="hlink"/>
                </a:solidFill>
              </a:rPr>
              <a:t>цитомегалія </a:t>
            </a:r>
            <a:r>
              <a:rPr lang="uk" dirty="0" smtClean="0">
                <a:solidFill>
                  <a:schemeClr val="hlink"/>
                </a:solidFill>
              </a:rPr>
              <a:t>)</a:t>
            </a:r>
            <a:r>
              <a:rPr lang="uk" dirty="0" smtClean="0"/>
              <a:t> </a:t>
            </a:r>
            <a:r>
              <a:rPr lang="uk" sz="2000" dirty="0" smtClean="0"/>
              <a:t>- типовий представник </a:t>
            </a:r>
            <a:r>
              <a:rPr lang="uk" sz="2000" b="1" dirty="0" smtClean="0"/>
              <a:t>опортуністичних інфекційних захворювань </a:t>
            </a:r>
            <a:r>
              <a:rPr lang="uk" sz="2000" dirty="0" smtClean="0"/>
              <a:t>людини з переважно латентним перебігом у дорослих та </a:t>
            </a:r>
            <a:r>
              <a:rPr lang="uk" sz="2000" b="1" i="1" u="sng" dirty="0" smtClean="0"/>
              <a:t>надзвичайно широким спектром клініко-патогенетичних проявів у дітей </a:t>
            </a:r>
            <a:r>
              <a:rPr lang="uk" sz="2000" dirty="0" smtClean="0"/>
              <a:t>, що виникають лише на тлі </a:t>
            </a:r>
            <a:r>
              <a:rPr lang="uk" sz="2000" dirty="0" err="1" smtClean="0"/>
              <a:t>імунодефіцитних </a:t>
            </a:r>
            <a:r>
              <a:rPr lang="uk" sz="2000" dirty="0" smtClean="0"/>
              <a:t>станів (ІДС).</a:t>
            </a:r>
            <a:endParaRPr lang="en-US" sz="2000" dirty="0" smtClean="0"/>
          </a:p>
          <a:p>
            <a:pPr algn="just" eaLnBrk="1" hangingPunct="1">
              <a:lnSpc>
                <a:spcPct val="120000"/>
              </a:lnSpc>
              <a:defRPr/>
            </a:pPr>
            <a:r>
              <a:rPr lang="uk" sz="2000" b="1" dirty="0" smtClean="0">
                <a:solidFill>
                  <a:schemeClr val="accent4"/>
                </a:solidFill>
              </a:rPr>
              <a:t>ЦМВІ</a:t>
            </a:r>
            <a:r>
              <a:rPr lang="uk" sz="2000" dirty="0" smtClean="0">
                <a:solidFill>
                  <a:srgbClr val="FFFF00"/>
                </a:solidFill>
              </a:rPr>
              <a:t> </a:t>
            </a:r>
            <a:r>
              <a:rPr lang="uk" sz="2000" dirty="0" smtClean="0"/>
              <a:t>- захворювання з поліморфною клінічною симптоматикою, що виникає через утворення у </a:t>
            </a:r>
            <a:r>
              <a:rPr lang="uk" sz="2000" b="1" dirty="0" smtClean="0"/>
              <a:t>слинних залозах, вісцеральних органах та ЦНС </a:t>
            </a:r>
            <a:r>
              <a:rPr lang="uk" sz="2000" dirty="0" err="1" smtClean="0"/>
              <a:t>цитомегалів </a:t>
            </a:r>
            <a:r>
              <a:rPr lang="uk" sz="2000" dirty="0" smtClean="0"/>
              <a:t>– гігантських клітин у вигляді «совиного ока».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88913"/>
            <a:ext cx="7239000" cy="590708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uk" sz="1800" b="1" dirty="0" smtClean="0">
                <a:solidFill>
                  <a:schemeClr val="accent4"/>
                </a:solidFill>
              </a:rPr>
              <a:t> </a:t>
            </a:r>
            <a:r>
              <a:rPr lang="uk" sz="1800" b="1" dirty="0" err="1" smtClean="0">
                <a:solidFill>
                  <a:schemeClr val="accent4"/>
                </a:solidFill>
              </a:rPr>
              <a:t>Імунодефіцитні </a:t>
            </a:r>
            <a:r>
              <a:rPr lang="uk" sz="1800" b="1" dirty="0" smtClean="0">
                <a:solidFill>
                  <a:schemeClr val="accent4"/>
                </a:solidFill>
              </a:rPr>
              <a:t>стани (ІДС):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uk" sz="1800" dirty="0" smtClean="0"/>
              <a:t>-первинні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uk" sz="1800" dirty="0" smtClean="0"/>
              <a:t>-вторинні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uk" sz="1800" dirty="0" smtClean="0"/>
              <a:t>-фізіологічний імунодефіцит під час вагітності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endParaRPr lang="ru-RU" sz="1800" dirty="0" smtClean="0"/>
          </a:p>
          <a:p>
            <a:pPr eaLnBrk="1" hangingPunct="1">
              <a:lnSpc>
                <a:spcPct val="110000"/>
              </a:lnSpc>
              <a:defRPr/>
            </a:pPr>
            <a:r>
              <a:rPr lang="uk" sz="1800" b="1" i="1" dirty="0" smtClean="0">
                <a:solidFill>
                  <a:srgbClr val="C00000"/>
                </a:solidFill>
              </a:rPr>
              <a:t>90% </a:t>
            </a:r>
            <a:r>
              <a:rPr lang="uk" sz="1800" i="1" dirty="0" smtClean="0"/>
              <a:t>дорослого населення інфіковано ЦМВІ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uk" sz="1800" i="1" dirty="0" smtClean="0">
                <a:solidFill>
                  <a:srgbClr val="002060"/>
                </a:solidFill>
              </a:rPr>
              <a:t>жінки дітородного віку – </a:t>
            </a:r>
            <a:r>
              <a:rPr lang="uk" sz="1800" b="1" i="1" dirty="0" smtClean="0">
                <a:solidFill>
                  <a:srgbClr val="C00000"/>
                </a:solidFill>
              </a:rPr>
              <a:t>92.2%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uk" sz="1800" i="1" dirty="0" smtClean="0">
                <a:solidFill>
                  <a:srgbClr val="002060"/>
                </a:solidFill>
              </a:rPr>
              <a:t>вагітні жінки – </a:t>
            </a:r>
            <a:r>
              <a:rPr lang="uk" sz="1800" b="1" i="1" dirty="0" smtClean="0">
                <a:solidFill>
                  <a:srgbClr val="C00000"/>
                </a:solidFill>
              </a:rPr>
              <a:t>42.6% – 94.5%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endParaRPr lang="ru-RU" sz="1800" i="1" dirty="0" smtClean="0"/>
          </a:p>
          <a:p>
            <a:pPr eaLnBrk="1" hangingPunct="1">
              <a:lnSpc>
                <a:spcPct val="110000"/>
              </a:lnSpc>
              <a:defRPr/>
            </a:pPr>
            <a:r>
              <a:rPr lang="uk" sz="1800" b="1" i="1" dirty="0" smtClean="0">
                <a:solidFill>
                  <a:srgbClr val="C00000"/>
                </a:solidFill>
              </a:rPr>
              <a:t>13,3% до 90,9%</a:t>
            </a:r>
            <a:r>
              <a:rPr lang="uk" sz="1800" b="1" dirty="0" smtClean="0">
                <a:solidFill>
                  <a:srgbClr val="C00000"/>
                </a:solidFill>
              </a:rPr>
              <a:t> </a:t>
            </a:r>
            <a:r>
              <a:rPr lang="uk" sz="1800" i="1" dirty="0" smtClean="0"/>
              <a:t>дитячого населення</a:t>
            </a:r>
            <a:r>
              <a:rPr lang="uk" sz="1800" dirty="0" smtClean="0"/>
              <a:t> </a:t>
            </a:r>
            <a:r>
              <a:rPr lang="uk" sz="1800" i="1" dirty="0" smtClean="0"/>
              <a:t>інфіковані ЦМВІ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uk" sz="1800" b="1" i="1" dirty="0" smtClean="0">
                <a:solidFill>
                  <a:srgbClr val="C00000"/>
                </a:solidFill>
              </a:rPr>
              <a:t>2.5 – 10% </a:t>
            </a:r>
            <a:r>
              <a:rPr lang="uk" sz="1800" i="1" dirty="0" smtClean="0">
                <a:solidFill>
                  <a:schemeClr val="tx2"/>
                </a:solidFill>
              </a:rPr>
              <a:t>– </a:t>
            </a:r>
            <a:r>
              <a:rPr lang="uk" sz="1800" i="1" dirty="0" smtClean="0">
                <a:solidFill>
                  <a:srgbClr val="002060"/>
                </a:solidFill>
              </a:rPr>
              <a:t>вроджена ЦМВІ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uk" sz="1800" i="1" u="sng" dirty="0" smtClean="0"/>
              <a:t>Летальність у дітей із </a:t>
            </a:r>
            <a:r>
              <a:rPr lang="uk" sz="1800" i="1" u="sng" dirty="0" err="1" smtClean="0"/>
              <a:t>генералізованою</a:t>
            </a:r>
            <a:r>
              <a:rPr lang="uk" sz="1800" i="1" u="sng" dirty="0" smtClean="0"/>
              <a:t> </a:t>
            </a:r>
            <a:r>
              <a:rPr lang="uk" sz="1800" i="1" u="sng" dirty="0" err="1" smtClean="0"/>
              <a:t>герпесвірусною </a:t>
            </a:r>
            <a:r>
              <a:rPr lang="uk" sz="1800" i="1" u="sng" dirty="0" smtClean="0"/>
              <a:t>та </a:t>
            </a:r>
            <a:r>
              <a:rPr lang="uk" sz="1800" i="1" u="sng" dirty="0" err="1" smtClean="0"/>
              <a:t>цитомегаловірусною </a:t>
            </a:r>
            <a:r>
              <a:rPr lang="uk" sz="1800" i="1" u="sng" dirty="0" smtClean="0"/>
              <a:t>інфекцією </a:t>
            </a:r>
            <a:r>
              <a:rPr lang="uk" sz="1800" i="1" dirty="0" smtClean="0"/>
              <a:t>за відсутності хіміотерапії становить </a:t>
            </a:r>
            <a:r>
              <a:rPr lang="uk" sz="1800" b="1" i="1" dirty="0" smtClean="0">
                <a:solidFill>
                  <a:srgbClr val="C00000"/>
                </a:solidFill>
              </a:rPr>
              <a:t>90%.</a:t>
            </a:r>
            <a:r>
              <a:rPr lang="uk" sz="1800" b="1" dirty="0" smtClean="0">
                <a:solidFill>
                  <a:srgbClr val="C00000"/>
                </a:solidFill>
              </a:rPr>
              <a:t> </a:t>
            </a:r>
            <a:r>
              <a:rPr lang="uk" sz="1800" b="1" i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lnSpc>
                <a:spcPct val="110000"/>
              </a:lnSpc>
              <a:defRPr/>
            </a:pPr>
            <a:endParaRPr lang="ru-RU" sz="1800" i="1" dirty="0" smtClean="0"/>
          </a:p>
          <a:p>
            <a:pPr eaLnBrk="1" hangingPunct="1">
              <a:lnSpc>
                <a:spcPct val="110000"/>
              </a:lnSpc>
              <a:defRPr/>
            </a:pPr>
            <a:r>
              <a:rPr lang="uk" sz="1800" i="1" dirty="0" smtClean="0">
                <a:solidFill>
                  <a:schemeClr val="tx2"/>
                </a:solidFill>
              </a:rPr>
              <a:t> </a:t>
            </a:r>
            <a:r>
              <a:rPr lang="uk" sz="1800" i="1" dirty="0" smtClean="0"/>
              <a:t>У 50% тих, хто вижив, відзначаються важкі психоневрологічні результати.</a:t>
            </a:r>
            <a:r>
              <a:rPr lang="uk" sz="1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8134350" cy="4419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uk" sz="3600" b="1" dirty="0" smtClean="0"/>
              <a:t>ЦМВ </a:t>
            </a:r>
            <a:r>
              <a:rPr lang="uk" sz="3600" dirty="0" smtClean="0"/>
              <a:t>відноситься до </a:t>
            </a:r>
            <a:r>
              <a:rPr lang="uk" sz="3600" b="1" dirty="0" smtClean="0"/>
              <a:t>сімейства герпесвірусів </a:t>
            </a:r>
            <a:r>
              <a:rPr lang="uk" sz="3600" dirty="0" smtClean="0"/>
              <a:t>поряд з вірусом простого герпесу I і II типів, вірусом вітряної віспи та оперізувального лишаю (III тип) та вірусом Епштейна-Барра ( IV тип) та ін. (Всього 8 типів)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447800" y="381000"/>
            <a:ext cx="7239000" cy="6216650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" smtClean="0"/>
              <a:t>Збудник </a:t>
            </a:r>
            <a:r>
              <a:rPr lang="uk" b="1" smtClean="0"/>
              <a:t>ЦМВІ </a:t>
            </a:r>
            <a:r>
              <a:rPr lang="uk" smtClean="0"/>
              <a:t>у сучасній класифікації вірусів відноситься до виду </a:t>
            </a:r>
            <a:r>
              <a:rPr lang="uk" smtClean="0">
                <a:solidFill>
                  <a:srgbClr val="C00000"/>
                </a:solidFill>
              </a:rPr>
              <a:t>Cytomegalovirus hominis, </a:t>
            </a:r>
            <a:r>
              <a:rPr lang="uk" smtClean="0"/>
              <a:t>підцарства</a:t>
            </a:r>
            <a:r>
              <a:rPr lang="uk" smtClean="0">
                <a:solidFill>
                  <a:srgbClr val="FFFF00"/>
                </a:solidFill>
              </a:rPr>
              <a:t> </a:t>
            </a:r>
            <a:r>
              <a:rPr lang="uk" smtClean="0">
                <a:solidFill>
                  <a:srgbClr val="C00000"/>
                </a:solidFill>
              </a:rPr>
              <a:t>Deoxyvira </a:t>
            </a:r>
            <a:r>
              <a:rPr lang="uk" smtClean="0"/>
              <a:t>, класу </a:t>
            </a:r>
            <a:r>
              <a:rPr lang="uk" smtClean="0">
                <a:solidFill>
                  <a:srgbClr val="C00000"/>
                </a:solidFill>
              </a:rPr>
              <a:t>Deoxicubika </a:t>
            </a:r>
            <a:r>
              <a:rPr lang="uk" smtClean="0"/>
              <a:t>, порядку </a:t>
            </a:r>
            <a:r>
              <a:rPr lang="uk" smtClean="0">
                <a:solidFill>
                  <a:srgbClr val="C00000"/>
                </a:solidFill>
              </a:rPr>
              <a:t>Haplovirales, </a:t>
            </a:r>
            <a:r>
              <a:rPr lang="uk" smtClean="0"/>
              <a:t>сімейству </a:t>
            </a:r>
            <a:r>
              <a:rPr lang="uk" smtClean="0">
                <a:solidFill>
                  <a:srgbClr val="C00000"/>
                </a:solidFill>
              </a:rPr>
              <a:t>Herpesviridae </a:t>
            </a:r>
            <a:r>
              <a:rPr lang="uk" smtClean="0"/>
              <a:t>( </a:t>
            </a:r>
            <a:r>
              <a:rPr lang="uk" b="1" smtClean="0"/>
              <a:t>герпесвірус людини 5 </a:t>
            </a:r>
            <a:r>
              <a:rPr lang="uk" smtClean="0"/>
              <a:t>), підродини </a:t>
            </a:r>
            <a:r>
              <a:rPr lang="uk" smtClean="0">
                <a:solidFill>
                  <a:srgbClr val="C00000"/>
                </a:solidFill>
              </a:rPr>
              <a:t>Betahepresviridae </a:t>
            </a:r>
            <a:r>
              <a:rPr lang="uk" smtClean="0"/>
              <a:t>та роду </a:t>
            </a:r>
            <a:r>
              <a:rPr lang="uk" smtClean="0">
                <a:solidFill>
                  <a:srgbClr val="C00000"/>
                </a:solidFill>
              </a:rPr>
              <a:t>Cytomegalovirus </a:t>
            </a:r>
            <a:r>
              <a:rPr lang="uk" smtClean="0"/>
              <a:t>.</a:t>
            </a:r>
          </a:p>
          <a:p>
            <a:r>
              <a:rPr lang="uk" sz="2000" smtClean="0"/>
              <a:t>В даний час у міжнародних каталогах зареєстровано </a:t>
            </a:r>
            <a:r>
              <a:rPr lang="uk" sz="2000" smtClean="0">
                <a:solidFill>
                  <a:srgbClr val="C00000"/>
                </a:solidFill>
              </a:rPr>
              <a:t>4 штами ЦМВ </a:t>
            </a:r>
            <a:r>
              <a:rPr lang="uk" sz="2000" smtClean="0"/>
              <a:t>: АД169, Davis, Towne Kerr. Етіологічне значення для людини мають усі 4 штами. Від однієї людини можна виділити кілька штамів цього вірусу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924800" cy="908050"/>
          </a:xfrm>
          <a:noFill/>
        </p:spPr>
        <p:txBody>
          <a:bodyPr/>
          <a:lstStyle/>
          <a:p>
            <a:r>
              <a:rPr lang="uk" sz="2800" smtClean="0">
                <a:solidFill>
                  <a:srgbClr val="C00000"/>
                </a:solidFill>
              </a:rPr>
              <a:t>Всесвітня організація охорони здоров'я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990600"/>
            <a:ext cx="6934200" cy="5105400"/>
          </a:xfrm>
          <a:noFill/>
        </p:spPr>
        <p:txBody>
          <a:bodyPr/>
          <a:lstStyle/>
          <a:p>
            <a:r>
              <a:rPr lang="uk" smtClean="0"/>
              <a:t>Європейське регіональне бюро ВООЗ у 1984 році включило </a:t>
            </a:r>
            <a:r>
              <a:rPr lang="uk" b="1" smtClean="0"/>
              <a:t>ЦМВІ </a:t>
            </a:r>
            <a:r>
              <a:rPr lang="uk" smtClean="0"/>
              <a:t>до групи захворювань, що </a:t>
            </a:r>
            <a:r>
              <a:rPr lang="uk" b="1" smtClean="0"/>
              <a:t>визначають майбутнє інфекційної патології.</a:t>
            </a:r>
          </a:p>
          <a:p>
            <a:r>
              <a:rPr lang="uk" smtClean="0"/>
              <a:t>ВООЗ включила ЦМВІ до синдрому внутрішньоутробної інфекційної патології, так званий </a:t>
            </a:r>
            <a:r>
              <a:rPr lang="uk" b="1" smtClean="0">
                <a:solidFill>
                  <a:srgbClr val="C00000"/>
                </a:solidFill>
              </a:rPr>
              <a:t>TORCH-синдром </a:t>
            </a:r>
            <a:r>
              <a:rPr lang="uk" smtClean="0"/>
              <a:t>, в який входять </a:t>
            </a:r>
            <a:r>
              <a:rPr lang="uk" b="1" smtClean="0">
                <a:solidFill>
                  <a:srgbClr val="C00000"/>
                </a:solidFill>
              </a:rPr>
              <a:t>T </a:t>
            </a:r>
            <a:r>
              <a:rPr lang="uk" smtClean="0"/>
              <a:t>– токсоплазмоз, </a:t>
            </a:r>
            <a:r>
              <a:rPr lang="uk" b="1" smtClean="0">
                <a:solidFill>
                  <a:srgbClr val="C00000"/>
                </a:solidFill>
              </a:rPr>
              <a:t>O </a:t>
            </a:r>
            <a:r>
              <a:rPr lang="uk" smtClean="0"/>
              <a:t>– сифіліс, листериоз та інші інфекції, </a:t>
            </a:r>
            <a:r>
              <a:rPr lang="uk" b="1" smtClean="0">
                <a:solidFill>
                  <a:srgbClr val="C00000"/>
                </a:solidFill>
              </a:rPr>
              <a:t>R </a:t>
            </a:r>
            <a:r>
              <a:rPr lang="uk" smtClean="0"/>
              <a:t>– краснуха, </a:t>
            </a:r>
            <a:r>
              <a:rPr lang="uk" b="1" smtClean="0">
                <a:solidFill>
                  <a:srgbClr val="C00000"/>
                </a:solidFill>
              </a:rPr>
              <a:t>C </a:t>
            </a:r>
            <a:r>
              <a:rPr lang="uk" smtClean="0"/>
              <a:t>– цитомегаловірусна інфекція та хламідіоз, </a:t>
            </a:r>
            <a:r>
              <a:rPr lang="uk" b="1" smtClean="0">
                <a:solidFill>
                  <a:srgbClr val="C00000"/>
                </a:solidFill>
              </a:rPr>
              <a:t>H </a:t>
            </a:r>
            <a:r>
              <a:rPr lang="uk" smtClean="0"/>
              <a:t>– герпес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551738" cy="1066800"/>
          </a:xfrm>
          <a:noFill/>
        </p:spPr>
        <p:txBody>
          <a:bodyPr/>
          <a:lstStyle/>
          <a:p>
            <a:r>
              <a:rPr lang="uk" sz="2800" smtClean="0">
                <a:solidFill>
                  <a:srgbClr val="C00000"/>
                </a:solidFill>
              </a:rPr>
              <a:t>Вірус передається через біологічні середовища:</a:t>
            </a:r>
            <a:r>
              <a:rPr lang="ru-RU" sz="2800" smtClean="0">
                <a:solidFill>
                  <a:srgbClr val="FFFF00"/>
                </a:solidFill>
              </a:rPr>
              <a:t/>
            </a:r>
            <a:br>
              <a:rPr lang="ru-RU" sz="2800" smtClean="0">
                <a:solidFill>
                  <a:srgbClr val="FFFF00"/>
                </a:solidFill>
              </a:rPr>
            </a:br>
            <a:endParaRPr lang="ru-RU" sz="2800" smtClean="0">
              <a:solidFill>
                <a:srgbClr val="FFFF0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 flipV="1">
            <a:off x="1524000" y="6553200"/>
            <a:ext cx="7620000" cy="1219200"/>
          </a:xfrm>
          <a:noFill/>
        </p:spPr>
        <p:txBody>
          <a:bodyPr/>
          <a:lstStyle/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pPr>
              <a:buFont typeface="Wingdings" pitchFamily="2" charset="2"/>
              <a:buNone/>
            </a:pPr>
            <a:r>
              <a:rPr lang="uk" sz="1200" smtClean="0"/>
              <a:t>  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143000" y="981075"/>
            <a:ext cx="5427663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кров</a:t>
            </a:r>
          </a:p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сечу</a:t>
            </a:r>
          </a:p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слину</a:t>
            </a:r>
          </a:p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фекалії</a:t>
            </a:r>
          </a:p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слізну рідину</a:t>
            </a:r>
          </a:p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відокремлюване носоглотки</a:t>
            </a:r>
          </a:p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спинномозкову рідину</a:t>
            </a:r>
          </a:p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грудне молоко</a:t>
            </a:r>
          </a:p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навколоплідні води</a:t>
            </a:r>
          </a:p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цервікальний та вагінальний секрети</a:t>
            </a:r>
          </a:p>
          <a:p>
            <a:pPr lvl="1">
              <a:buFontTx/>
              <a:buChar char="•"/>
            </a:pPr>
            <a:r>
              <a:rPr lang="uk" sz="2800">
                <a:solidFill>
                  <a:srgbClr val="002060"/>
                </a:solidFill>
              </a:rPr>
              <a:t>сперму</a:t>
            </a:r>
            <a:r>
              <a:rPr lang="ru-RU" sz="2800">
                <a:solidFill>
                  <a:schemeClr val="tx2"/>
                </a:solidFill>
              </a:rPr>
              <a:t/>
            </a:r>
            <a:br>
              <a:rPr lang="ru-RU" sz="2800">
                <a:solidFill>
                  <a:schemeClr val="tx2"/>
                </a:solidFill>
              </a:rPr>
            </a:br>
            <a:r>
              <a:rPr lang="uk" sz="2800">
                <a:solidFill>
                  <a:schemeClr val="tx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333375"/>
            <a:ext cx="7326313" cy="6048375"/>
          </a:xfrm>
        </p:spPr>
        <p:txBody>
          <a:bodyPr/>
          <a:lstStyle/>
          <a:p>
            <a:pPr marL="457200" indent="-457200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uk" b="1" smtClean="0">
                <a:solidFill>
                  <a:srgbClr val="C00000"/>
                </a:solidFill>
              </a:rPr>
              <a:t>Шляхи передачі:</a:t>
            </a:r>
          </a:p>
          <a:p>
            <a:pPr marL="457200" indent="-4572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b="1" smtClean="0">
                <a:solidFill>
                  <a:srgbClr val="C00000"/>
                </a:solidFill>
              </a:rPr>
              <a:t>Фекально-оральний </a:t>
            </a:r>
            <a:r>
              <a:rPr lang="uk" sz="2000" smtClean="0"/>
              <a:t>- </a:t>
            </a:r>
            <a:r>
              <a:rPr lang="uk" sz="2000" smtClean="0">
                <a:solidFill>
                  <a:srgbClr val="002060"/>
                </a:solidFill>
              </a:rPr>
              <a:t>через поцілунки, забруднені руки, різні предмети побуту, використовувані пиття, їжі, куріння, та інших.</a:t>
            </a:r>
          </a:p>
          <a:p>
            <a:pPr marL="457200" indent="-4572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b="1" smtClean="0">
                <a:solidFill>
                  <a:srgbClr val="C00000"/>
                </a:solidFill>
              </a:rPr>
              <a:t>Аспіраційний </a:t>
            </a:r>
            <a:r>
              <a:rPr lang="uk" sz="2000" smtClean="0"/>
              <a:t>, </a:t>
            </a:r>
            <a:r>
              <a:rPr lang="uk" sz="2000" smtClean="0">
                <a:solidFill>
                  <a:srgbClr val="002060"/>
                </a:solidFill>
              </a:rPr>
              <a:t>при якому основну роль відіграє повітряно-краплинний шлях передачі.</a:t>
            </a:r>
          </a:p>
          <a:p>
            <a:pPr marL="457200" indent="-4572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b="1" smtClean="0">
                <a:solidFill>
                  <a:srgbClr val="C00000"/>
                </a:solidFill>
              </a:rPr>
              <a:t>Контактний </a:t>
            </a:r>
            <a:r>
              <a:rPr lang="uk" sz="2000" smtClean="0"/>
              <a:t>, </a:t>
            </a:r>
            <a:r>
              <a:rPr lang="uk" sz="2000" smtClean="0">
                <a:solidFill>
                  <a:srgbClr val="002060"/>
                </a:solidFill>
              </a:rPr>
              <a:t>коли інфекція передається через пошкоджені шкірні покриви та мацеровані слизові оболонки.</a:t>
            </a:r>
          </a:p>
          <a:p>
            <a:pPr marL="457200" indent="-4572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b="1" smtClean="0">
                <a:solidFill>
                  <a:srgbClr val="C00000"/>
                </a:solidFill>
              </a:rPr>
              <a:t>Вертикальний </a:t>
            </a:r>
            <a:r>
              <a:rPr lang="uk" sz="2000" smtClean="0"/>
              <a:t>– </a:t>
            </a:r>
            <a:r>
              <a:rPr lang="uk" sz="2000" smtClean="0">
                <a:solidFill>
                  <a:srgbClr val="002060"/>
                </a:solidFill>
              </a:rPr>
              <a:t>перехід збудника від матері до плоду (грудне молоко та ін.).</a:t>
            </a:r>
          </a:p>
          <a:p>
            <a:pPr marL="457200" indent="-4572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b="1" smtClean="0">
                <a:solidFill>
                  <a:srgbClr val="C00000"/>
                </a:solidFill>
              </a:rPr>
              <a:t>Трансплацентарний </a:t>
            </a:r>
            <a:r>
              <a:rPr lang="uk" sz="2000" smtClean="0"/>
              <a:t>– </a:t>
            </a:r>
            <a:r>
              <a:rPr lang="uk" sz="2000" smtClean="0">
                <a:solidFill>
                  <a:srgbClr val="002060"/>
                </a:solidFill>
              </a:rPr>
              <a:t>через плаценту до плоду </a:t>
            </a:r>
            <a:r>
              <a:rPr lang="uk" sz="2000" smtClean="0"/>
              <a:t>.</a:t>
            </a:r>
          </a:p>
          <a:p>
            <a:pPr marL="457200" indent="-4572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b="1" smtClean="0">
                <a:solidFill>
                  <a:srgbClr val="C00000"/>
                </a:solidFill>
              </a:rPr>
              <a:t>Статевий.</a:t>
            </a:r>
          </a:p>
          <a:p>
            <a:pPr marL="457200" indent="-4572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b="1" smtClean="0">
                <a:solidFill>
                  <a:srgbClr val="C00000"/>
                </a:solidFill>
              </a:rPr>
              <a:t>Ятрогенний </a:t>
            </a:r>
            <a:r>
              <a:rPr lang="uk" sz="2000" smtClean="0"/>
              <a:t>– </a:t>
            </a:r>
            <a:r>
              <a:rPr lang="uk" sz="2000" smtClean="0">
                <a:solidFill>
                  <a:srgbClr val="002060"/>
                </a:solidFill>
              </a:rPr>
              <a:t>при хірургічних маніпуляціях.</a:t>
            </a:r>
          </a:p>
          <a:p>
            <a:pPr marL="457200" indent="-4572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b="1" smtClean="0">
                <a:solidFill>
                  <a:srgbClr val="C00000"/>
                </a:solidFill>
              </a:rPr>
              <a:t>Трансплантологічний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304800"/>
            <a:ext cx="7848600" cy="65087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uk" sz="2400" b="1" smtClean="0">
                <a:solidFill>
                  <a:srgbClr val="C00000"/>
                </a:solidFill>
              </a:rPr>
              <a:t>Джерелом </a:t>
            </a:r>
            <a:r>
              <a:rPr lang="uk" sz="2400" smtClean="0"/>
              <a:t>внутрішньоутробного інфікування ЦМВ плода практично завжди є мати.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uk" sz="2400" b="1" i="1" smtClean="0">
                <a:solidFill>
                  <a:srgbClr val="C00000"/>
                </a:solidFill>
              </a:rPr>
              <a:t>Виняток</a:t>
            </a:r>
            <a:r>
              <a:rPr lang="uk" sz="2400" i="1" smtClean="0">
                <a:solidFill>
                  <a:srgbClr val="FFFF00"/>
                </a:solidFill>
              </a:rPr>
              <a:t> </a:t>
            </a:r>
            <a:r>
              <a:rPr lang="uk" sz="2400" smtClean="0"/>
              <a:t>- передача ЦМВ при внутрішньоутробному введенні плоду препаратів крові, інфікованих ЦМВ.</a:t>
            </a:r>
          </a:p>
          <a:p>
            <a:pPr eaLnBrk="1" hangingPunct="1">
              <a:lnSpc>
                <a:spcPct val="120000"/>
              </a:lnSpc>
            </a:pPr>
            <a:r>
              <a:rPr lang="uk" sz="2400" smtClean="0"/>
              <a:t>Найбільший ризик внутрішньоутробного зараження ЦМВ плода – </a:t>
            </a:r>
            <a:r>
              <a:rPr lang="uk" sz="2400" b="1" smtClean="0">
                <a:solidFill>
                  <a:srgbClr val="C00000"/>
                </a:solidFill>
              </a:rPr>
              <a:t>первинне інфікування ЦМВ матері.</a:t>
            </a:r>
          </a:p>
          <a:p>
            <a:pPr eaLnBrk="1" hangingPunct="1">
              <a:lnSpc>
                <a:spcPct val="120000"/>
              </a:lnSpc>
            </a:pPr>
            <a:r>
              <a:rPr lang="uk" sz="2400" smtClean="0"/>
              <a:t>Якщо вагітна жінка страждає на первинну інфекцію, ймовірність інфікування плода підвищується до </a:t>
            </a:r>
            <a:r>
              <a:rPr lang="uk" sz="2400" b="1" smtClean="0">
                <a:solidFill>
                  <a:srgbClr val="C00000"/>
                </a:solidFill>
              </a:rPr>
              <a:t>40-50%.</a:t>
            </a:r>
          </a:p>
          <a:p>
            <a:pPr eaLnBrk="1" hangingPunct="1">
              <a:lnSpc>
                <a:spcPct val="120000"/>
              </a:lnSpc>
            </a:pPr>
            <a:r>
              <a:rPr lang="uk" sz="2400" smtClean="0"/>
              <a:t>Уражається лише </a:t>
            </a:r>
            <a:r>
              <a:rPr lang="uk" sz="2400" b="1" smtClean="0">
                <a:solidFill>
                  <a:srgbClr val="C00000"/>
                </a:solidFill>
              </a:rPr>
              <a:t>1% </a:t>
            </a:r>
            <a:r>
              <a:rPr lang="uk" sz="2400" smtClean="0"/>
              <a:t>новонароджених, якщо у матері </a:t>
            </a:r>
            <a:r>
              <a:rPr lang="uk" sz="2400" b="1" smtClean="0">
                <a:solidFill>
                  <a:srgbClr val="C00000"/>
                </a:solidFill>
              </a:rPr>
              <a:t>рецидивна ЦМВІ.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514600" y="0"/>
            <a:ext cx="6172200" cy="476250"/>
          </a:xfrm>
          <a:noFill/>
        </p:spPr>
        <p:txBody>
          <a:bodyPr/>
          <a:lstStyle/>
          <a:p>
            <a:r>
              <a:rPr lang="uk" sz="2800" smtClean="0">
                <a:solidFill>
                  <a:srgbClr val="C00000"/>
                </a:solidFill>
              </a:rPr>
              <a:t>Імунітет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09600"/>
            <a:ext cx="7620000" cy="5988050"/>
          </a:xfrm>
        </p:spPr>
        <p:txBody>
          <a:bodyPr/>
          <a:lstStyle/>
          <a:p>
            <a:pPr eaLnBrk="1" hangingPunct="1"/>
            <a:r>
              <a:rPr lang="uk" sz="2000" smtClean="0">
                <a:solidFill>
                  <a:srgbClr val="002060"/>
                </a:solidFill>
              </a:rPr>
              <a:t>Дослідження показали, що у пацієнтів із ЦМВІ відзначено </a:t>
            </a:r>
            <a:r>
              <a:rPr lang="uk" sz="2000" b="1" i="1" smtClean="0">
                <a:solidFill>
                  <a:srgbClr val="002060"/>
                </a:solidFill>
              </a:rPr>
              <a:t>дисбаланс показників клітинного та гуморального імунітету.</a:t>
            </a:r>
          </a:p>
          <a:p>
            <a:pPr eaLnBrk="1" hangingPunct="1"/>
            <a:r>
              <a:rPr lang="uk" sz="2000" smtClean="0">
                <a:solidFill>
                  <a:srgbClr val="002060"/>
                </a:solidFill>
              </a:rPr>
              <a:t>За шкідливою дією на Т-клітини ЦМВ поступається тільки ВІЛ</a:t>
            </a:r>
          </a:p>
          <a:p>
            <a:pPr eaLnBrk="1" hangingPunct="1"/>
            <a:r>
              <a:rPr lang="uk" sz="2000" smtClean="0">
                <a:solidFill>
                  <a:srgbClr val="002060"/>
                </a:solidFill>
              </a:rPr>
              <a:t>ЦМВ призводить до </a:t>
            </a:r>
            <a:r>
              <a:rPr lang="uk" sz="2000" b="1" i="1" smtClean="0">
                <a:solidFill>
                  <a:srgbClr val="002060"/>
                </a:solidFill>
              </a:rPr>
              <a:t>слабкої індукції інтерферону </a:t>
            </a:r>
            <a:r>
              <a:rPr lang="uk" sz="2000" smtClean="0">
                <a:solidFill>
                  <a:srgbClr val="002060"/>
                </a:solidFill>
              </a:rPr>
              <a:t>, має </a:t>
            </a:r>
            <a:r>
              <a:rPr lang="uk" sz="2000" b="1" i="1" smtClean="0">
                <a:solidFill>
                  <a:srgbClr val="002060"/>
                </a:solidFill>
              </a:rPr>
              <a:t>малу чутливість </a:t>
            </a:r>
            <a:r>
              <a:rPr lang="uk" sz="2000" smtClean="0">
                <a:solidFill>
                  <a:srgbClr val="002060"/>
                </a:solidFill>
              </a:rPr>
              <a:t>до його дії. Це є важливим </a:t>
            </a:r>
            <a:r>
              <a:rPr lang="uk" sz="2000" b="1" i="1" smtClean="0">
                <a:solidFill>
                  <a:srgbClr val="002060"/>
                </a:solidFill>
              </a:rPr>
              <a:t>фактором </a:t>
            </a:r>
            <a:r>
              <a:rPr lang="uk" sz="2000" smtClean="0">
                <a:solidFill>
                  <a:srgbClr val="002060"/>
                </a:solidFill>
              </a:rPr>
              <a:t>, що веде до </a:t>
            </a:r>
            <a:r>
              <a:rPr lang="uk" sz="2000" b="1" i="1" smtClean="0">
                <a:solidFill>
                  <a:srgbClr val="002060"/>
                </a:solidFill>
              </a:rPr>
              <a:t>хронізації інфекції.</a:t>
            </a:r>
          </a:p>
          <a:p>
            <a:pPr eaLnBrk="1" hangingPunct="1"/>
            <a:r>
              <a:rPr lang="uk" sz="2000" smtClean="0">
                <a:solidFill>
                  <a:srgbClr val="002060"/>
                </a:solidFill>
              </a:rPr>
              <a:t>ЦМВ може викликати </a:t>
            </a:r>
            <a:r>
              <a:rPr lang="uk" sz="2000" b="1" i="1" smtClean="0">
                <a:solidFill>
                  <a:srgbClr val="002060"/>
                </a:solidFill>
              </a:rPr>
              <a:t>дисфункцію макрофагів, дефіцит продукції інтерлейкінів. </a:t>
            </a:r>
            <a:r>
              <a:rPr lang="uk" sz="2000" smtClean="0">
                <a:solidFill>
                  <a:srgbClr val="002060"/>
                </a:solidFill>
              </a:rPr>
              <a:t>У внутрішньоутробному періоді вірус може викликати клональну елімінацію дозрівають Т-і В-лімфоцитів,</a:t>
            </a:r>
          </a:p>
          <a:p>
            <a:pPr eaLnBrk="1" hangingPunct="1"/>
            <a:r>
              <a:rPr lang="uk" sz="2000" smtClean="0">
                <a:solidFill>
                  <a:srgbClr val="002060"/>
                </a:solidFill>
              </a:rPr>
              <a:t>Передчасна </a:t>
            </a:r>
            <a:r>
              <a:rPr lang="uk" sz="2000" b="1" i="1" smtClean="0">
                <a:solidFill>
                  <a:srgbClr val="002060"/>
                </a:solidFill>
              </a:rPr>
              <a:t>внутрішньоутробна стимуляція імунної системи </a:t>
            </a:r>
            <a:r>
              <a:rPr lang="uk" sz="2000" smtClean="0">
                <a:solidFill>
                  <a:srgbClr val="002060"/>
                </a:solidFill>
              </a:rPr>
              <a:t>може призводити до </a:t>
            </a:r>
            <a:r>
              <a:rPr lang="uk" sz="2000" b="1" i="1" smtClean="0">
                <a:solidFill>
                  <a:srgbClr val="002060"/>
                </a:solidFill>
              </a:rPr>
              <a:t>поліклональної активації В-лімфоцитів та формування аутоантитіл та імунних комплексів.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152400"/>
            <a:ext cx="6172200" cy="1066800"/>
          </a:xfrm>
          <a:noFill/>
        </p:spPr>
        <p:txBody>
          <a:bodyPr/>
          <a:lstStyle/>
          <a:p>
            <a:pPr algn="ctr"/>
            <a:r>
              <a:rPr lang="uk" smtClean="0">
                <a:solidFill>
                  <a:srgbClr val="C00000"/>
                </a:solidFill>
              </a:rPr>
              <a:t>ЦМВІ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76400" y="1066800"/>
            <a:ext cx="7162800" cy="5486400"/>
          </a:xfrm>
          <a:noFill/>
        </p:spPr>
        <p:txBody>
          <a:bodyPr/>
          <a:lstStyle/>
          <a:p>
            <a:pPr algn="just">
              <a:lnSpc>
                <a:spcPct val="120000"/>
              </a:lnSpc>
            </a:pPr>
            <a:r>
              <a:rPr lang="uk" sz="2000" smtClean="0">
                <a:solidFill>
                  <a:srgbClr val="002060"/>
                </a:solidFill>
              </a:rPr>
              <a:t>Здатність </a:t>
            </a:r>
            <a:r>
              <a:rPr lang="uk" sz="2000" b="1" smtClean="0">
                <a:solidFill>
                  <a:srgbClr val="002060"/>
                </a:solidFill>
              </a:rPr>
              <a:t>ЦМВ </a:t>
            </a:r>
            <a:r>
              <a:rPr lang="uk" sz="2000" smtClean="0">
                <a:solidFill>
                  <a:srgbClr val="002060"/>
                </a:solidFill>
              </a:rPr>
              <a:t>реплікуватися в клітинах </a:t>
            </a:r>
            <a:r>
              <a:rPr lang="uk" sz="2000" b="1" smtClean="0">
                <a:solidFill>
                  <a:srgbClr val="002060"/>
                </a:solidFill>
              </a:rPr>
              <a:t>імунної системи та індукувати її недостатність </a:t>
            </a:r>
            <a:r>
              <a:rPr lang="uk" sz="2000" smtClean="0">
                <a:solidFill>
                  <a:srgbClr val="002060"/>
                </a:solidFill>
              </a:rPr>
              <a:t>є тлом для розвитку супутніх рецидивуючих інфекційних захворювань.</a:t>
            </a:r>
          </a:p>
          <a:p>
            <a:pPr algn="just">
              <a:lnSpc>
                <a:spcPct val="120000"/>
              </a:lnSpc>
            </a:pPr>
            <a:r>
              <a:rPr lang="uk" sz="2000" smtClean="0">
                <a:solidFill>
                  <a:srgbClr val="002060"/>
                </a:solidFill>
              </a:rPr>
              <a:t>Тому часто </a:t>
            </a:r>
            <a:r>
              <a:rPr lang="uk" sz="2000" b="1" smtClean="0">
                <a:solidFill>
                  <a:srgbClr val="002060"/>
                </a:solidFill>
              </a:rPr>
              <a:t>ЦМВІ </a:t>
            </a:r>
            <a:r>
              <a:rPr lang="uk" sz="2000" smtClean="0">
                <a:solidFill>
                  <a:srgbClr val="002060"/>
                </a:solidFill>
              </a:rPr>
              <a:t>протікає </a:t>
            </a:r>
            <a:r>
              <a:rPr lang="uk" sz="2000" b="1" smtClean="0">
                <a:solidFill>
                  <a:srgbClr val="002060"/>
                </a:solidFill>
              </a:rPr>
              <a:t>в асоціації </a:t>
            </a:r>
            <a:r>
              <a:rPr lang="uk" sz="2000" smtClean="0">
                <a:solidFill>
                  <a:srgbClr val="002060"/>
                </a:solidFill>
              </a:rPr>
              <a:t>з іншими хворобами </a:t>
            </a:r>
            <a:r>
              <a:rPr lang="uk" sz="2000" b="1" smtClean="0">
                <a:solidFill>
                  <a:srgbClr val="002060"/>
                </a:solidFill>
              </a:rPr>
              <a:t>бактеріальної, грибкової та вірусної етіології.</a:t>
            </a:r>
          </a:p>
          <a:p>
            <a:pPr algn="just">
              <a:lnSpc>
                <a:spcPct val="120000"/>
              </a:lnSpc>
            </a:pPr>
            <a:r>
              <a:rPr lang="uk" sz="2000" smtClean="0">
                <a:solidFill>
                  <a:srgbClr val="002060"/>
                </a:solidFill>
              </a:rPr>
              <a:t>Пошкодження імунної системи на етапах раннього онтогенетичного розвитку може призводити до незвичайного формування імунних реакцій та неадекватності імунної відповіді у пізньому онтогенезі.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28600"/>
            <a:ext cx="7315200" cy="58674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uk" b="1" smtClean="0">
                <a:solidFill>
                  <a:srgbClr val="C00000"/>
                </a:solidFill>
              </a:rPr>
              <a:t>Діагностика: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uk" sz="3200" smtClean="0"/>
              <a:t>Своєчасна діагностика ЦМВІ ґрунтується на даних анамнезу, обліку факторів ризику, ретельній оцінці клініки інфекційного процесу у дитини та матері, оцінці одночасно різних методів лабораторних досліджень.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6858000" cy="685800"/>
          </a:xfrm>
          <a:noFill/>
        </p:spPr>
        <p:txBody>
          <a:bodyPr/>
          <a:lstStyle/>
          <a:p>
            <a:r>
              <a:rPr lang="uk" sz="3200" smtClean="0">
                <a:solidFill>
                  <a:srgbClr val="C00000"/>
                </a:solidFill>
              </a:rPr>
              <a:t>Лабораторна діагностика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990600"/>
            <a:ext cx="7402513" cy="5867400"/>
          </a:xfrm>
          <a:noFill/>
        </p:spPr>
        <p:txBody>
          <a:bodyPr/>
          <a:lstStyle/>
          <a:p>
            <a:pPr>
              <a:lnSpc>
                <a:spcPct val="110000"/>
              </a:lnSpc>
            </a:pPr>
            <a:r>
              <a:rPr lang="uk" sz="2000" b="1" smtClean="0">
                <a:solidFill>
                  <a:srgbClr val="C00000"/>
                </a:solidFill>
              </a:rPr>
              <a:t>I. _ Вірусологічний</a:t>
            </a:r>
          </a:p>
          <a:p>
            <a:pPr algn="just">
              <a:lnSpc>
                <a:spcPct val="110000"/>
              </a:lnSpc>
              <a:buFont typeface="Wingdings" pitchFamily="2" charset="2"/>
              <a:buNone/>
            </a:pPr>
            <a:r>
              <a:rPr lang="uk" sz="2000" smtClean="0"/>
              <a:t>1.Традиційна ізоляція вірусу на культурі фібробластів ембріона та культурі диплоїдних клітин людини, в яких ЦМВ виявляє свою цитопатичну дію. Метод є найбільш достовірним та чутливим (термін визначення 2–3 тижні).</a:t>
            </a:r>
          </a:p>
          <a:p>
            <a:pPr algn="just">
              <a:lnSpc>
                <a:spcPct val="110000"/>
              </a:lnSpc>
              <a:buFont typeface="Wingdings" pitchFamily="2" charset="2"/>
              <a:buNone/>
            </a:pPr>
            <a:r>
              <a:rPr lang="uk" sz="2000" smtClean="0">
                <a:solidFill>
                  <a:srgbClr val="002060"/>
                </a:solidFill>
              </a:rPr>
              <a:t>2.Прискорений метод культивування вірусу протягом 6 годин із застосуванням моноклональних антитіл для індикації ранніх антигенів.</a:t>
            </a:r>
            <a:endParaRPr lang="en-US" sz="2000" smtClean="0">
              <a:solidFill>
                <a:srgbClr val="002060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uk" sz="2000" b="1" smtClean="0">
                <a:solidFill>
                  <a:srgbClr val="C00000"/>
                </a:solidFill>
              </a:rPr>
              <a:t>II . Цитологічний:</a:t>
            </a:r>
          </a:p>
          <a:p>
            <a:pPr algn="just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smtClean="0">
                <a:solidFill>
                  <a:srgbClr val="002060"/>
                </a:solidFill>
              </a:rPr>
              <a:t>Цитоскопія опадів сечі та слини, грудного молока та ін.</a:t>
            </a:r>
          </a:p>
          <a:p>
            <a:pPr algn="just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smtClean="0">
                <a:solidFill>
                  <a:srgbClr val="002060"/>
                </a:solidFill>
              </a:rPr>
              <a:t>Світлова мікроскопія біоптату .</a:t>
            </a:r>
            <a:endParaRPr lang="ru-RU" sz="2000" smtClean="0">
              <a:solidFill>
                <a:srgbClr val="002060"/>
              </a:solidFill>
            </a:endParaRPr>
          </a:p>
          <a:p>
            <a:pPr algn="just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uk" sz="2000" smtClean="0">
                <a:solidFill>
                  <a:srgbClr val="002060"/>
                </a:solidFill>
              </a:rPr>
              <a:t>Електронна мікроскопія біоптату, що дозволяє виявити гігантські ЦМВ-клітини у вигляді совиного ока, з вузькою облямівкою цитоплазми та великим ядром.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48713" cy="533400"/>
          </a:xfrm>
          <a:noFill/>
        </p:spPr>
        <p:txBody>
          <a:bodyPr/>
          <a:lstStyle/>
          <a:p>
            <a:pPr algn="ctr"/>
            <a:r>
              <a:rPr lang="uk" sz="3200" smtClean="0">
                <a:solidFill>
                  <a:srgbClr val="C00000"/>
                </a:solidFill>
              </a:rPr>
              <a:t>Лабораторна діагностика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57200"/>
            <a:ext cx="8153400" cy="6099175"/>
          </a:xfrm>
          <a:noFill/>
        </p:spPr>
        <p:txBody>
          <a:bodyPr/>
          <a:lstStyle/>
          <a:p>
            <a:pPr algn="just">
              <a:lnSpc>
                <a:spcPct val="110000"/>
              </a:lnSpc>
            </a:pPr>
            <a:r>
              <a:rPr lang="uk" sz="2000" b="1" smtClean="0">
                <a:solidFill>
                  <a:srgbClr val="C00000"/>
                </a:solidFill>
              </a:rPr>
              <a:t>III . Серологічний:</a:t>
            </a:r>
          </a:p>
          <a:p>
            <a:pPr algn="just">
              <a:lnSpc>
                <a:spcPct val="110000"/>
              </a:lnSpc>
            </a:pPr>
            <a:r>
              <a:rPr lang="uk" sz="1600" b="1" smtClean="0">
                <a:solidFill>
                  <a:srgbClr val="C00000"/>
                </a:solidFill>
              </a:rPr>
              <a:t>Реакція зв'язування комплементу (РСК) </a:t>
            </a:r>
            <a:r>
              <a:rPr lang="uk" sz="1600" smtClean="0">
                <a:solidFill>
                  <a:srgbClr val="002060"/>
                </a:solidFill>
              </a:rPr>
              <a:t>– найпоширеніший метод дослідження специфічного гуморального імунітету при ЦМВІ. Метод недостатньо чутливий, оскільки виявляються лише сумарні антитіла.</a:t>
            </a:r>
          </a:p>
          <a:p>
            <a:pPr algn="just">
              <a:lnSpc>
                <a:spcPct val="110000"/>
              </a:lnSpc>
              <a:buFont typeface="Wingdings" pitchFamily="2" charset="2"/>
              <a:buNone/>
            </a:pPr>
            <a:endParaRPr lang="ru-RU" sz="1600" smtClean="0">
              <a:solidFill>
                <a:srgbClr val="002060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uk" sz="1600" b="1" smtClean="0">
                <a:solidFill>
                  <a:srgbClr val="C00000"/>
                </a:solidFill>
              </a:rPr>
              <a:t>Імунофлюоресцентний аналіз </a:t>
            </a:r>
            <a:r>
              <a:rPr lang="uk" sz="1600" smtClean="0"/>
              <a:t>– визначає підвищення титру антитіл – Ig класів M та G до ЦМВ. Цей метод більш чутливий проти РСК.</a:t>
            </a:r>
          </a:p>
          <a:p>
            <a:pPr algn="just">
              <a:lnSpc>
                <a:spcPct val="110000"/>
              </a:lnSpc>
            </a:pPr>
            <a:endParaRPr lang="ru-RU" sz="1600" smtClean="0"/>
          </a:p>
          <a:p>
            <a:pPr algn="just">
              <a:lnSpc>
                <a:spcPct val="110000"/>
              </a:lnSpc>
            </a:pPr>
            <a:r>
              <a:rPr lang="uk" sz="1600" b="1" smtClean="0">
                <a:solidFill>
                  <a:srgbClr val="C00000"/>
                </a:solidFill>
              </a:rPr>
              <a:t>Імуноферментний (пероксидазний) аналіз (ІФА) – </a:t>
            </a:r>
            <a:r>
              <a:rPr lang="uk" sz="1600" smtClean="0"/>
              <a:t>найбільш широко застосовуваний, </a:t>
            </a:r>
            <a:r>
              <a:rPr lang="uk" sz="1600" b="1" smtClean="0"/>
              <a:t>високочутливий та специфічний метод </a:t>
            </a:r>
            <a:r>
              <a:rPr lang="uk" sz="1600" smtClean="0"/>
              <a:t>. Метод ІФА використовується для оцінки інфікованості матері та для визначення специфічних антитіл безпосередньо у сироватці крові плода та дитини. </a:t>
            </a:r>
            <a:r>
              <a:rPr lang="uk" sz="1600" b="1" smtClean="0"/>
              <a:t>Про первинну інфекцію </a:t>
            </a:r>
            <a:r>
              <a:rPr lang="uk" sz="1600" smtClean="0"/>
              <a:t>жінки свідчить </a:t>
            </a:r>
            <a:r>
              <a:rPr lang="uk" sz="1600" b="1" smtClean="0"/>
              <a:t>4-кратний приріст титру сумарних антитіл або наявність антитіл класу «М», а також поява низькоавидних антитіл класу « G ». </a:t>
            </a:r>
            <a:r>
              <a:rPr lang="uk" sz="1600" smtClean="0"/>
              <a:t>Маркерами </a:t>
            </a:r>
            <a:r>
              <a:rPr lang="uk" sz="1600" b="1" smtClean="0"/>
              <a:t>активної інфекції у плода </a:t>
            </a:r>
            <a:r>
              <a:rPr lang="uk" sz="1600" smtClean="0"/>
              <a:t>та новонародженого є </a:t>
            </a:r>
            <a:r>
              <a:rPr lang="uk" sz="1600" b="1" smtClean="0"/>
              <a:t>IgM та IgA . </a:t>
            </a:r>
            <a:r>
              <a:rPr lang="uk" sz="1600" smtClean="0"/>
              <a:t>Антитілогенез IgM у плода буває достатнім для визначення гострої фази інфекції до 22 тижня внутрішньоутробного розвитку. Однак у інфікованих ЦМВ плодів специфічні IgM визначаються вкрай рідко, а у новонароджених із вродженою ЦМВІ детекція антитіл класу «М» стає можливою лише через місяць після народження або пізніше.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924800" cy="6096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uk" smtClean="0">
                <a:solidFill>
                  <a:srgbClr val="C00000"/>
                </a:solidFill>
              </a:rPr>
              <a:t>Лабораторна діагностика</a:t>
            </a:r>
            <a:endParaRPr lang="ru-RU" smtClean="0"/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21508" name="Прямоугольник 3"/>
          <p:cNvSpPr>
            <a:spLocks noChangeArrowheads="1"/>
          </p:cNvSpPr>
          <p:nvPr/>
        </p:nvSpPr>
        <p:spPr bwMode="auto">
          <a:xfrm>
            <a:off x="1219200" y="838200"/>
            <a:ext cx="769620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r>
              <a:rPr lang="uk" sz="2400" b="1">
                <a:solidFill>
                  <a:srgbClr val="C00000"/>
                </a:solidFill>
              </a:rPr>
              <a:t>Твердофазний радіоімунологічний аналіз </a:t>
            </a:r>
            <a:r>
              <a:rPr lang="uk" sz="2400"/>
              <a:t>також дозволяє визначити Ig класів M і G.</a:t>
            </a:r>
          </a:p>
          <a:p>
            <a:pPr algn="just">
              <a:lnSpc>
                <a:spcPct val="110000"/>
              </a:lnSpc>
            </a:pPr>
            <a:r>
              <a:rPr lang="uk" sz="2400" b="1">
                <a:solidFill>
                  <a:srgbClr val="C00000"/>
                </a:solidFill>
              </a:rPr>
              <a:t>Імуноблот</a:t>
            </a:r>
            <a:r>
              <a:rPr lang="uk" sz="2400">
                <a:solidFill>
                  <a:srgbClr val="FFFF00"/>
                </a:solidFill>
              </a:rPr>
              <a:t> </a:t>
            </a:r>
            <a:r>
              <a:rPr lang="uk" sz="2400"/>
              <a:t>– </a:t>
            </a:r>
            <a:r>
              <a:rPr lang="uk" sz="2400">
                <a:solidFill>
                  <a:srgbClr val="002060"/>
                </a:solidFill>
              </a:rPr>
              <a:t>за допомогою поліакриламідного гель-електрофорезу проводить оцінку між антитілами до ЦМВ різних класів. Це найсучасніший метод специфічної діагностики, за його допомогою можна визначати весь спектр антитіл</a:t>
            </a:r>
          </a:p>
          <a:p>
            <a:pPr algn="just">
              <a:lnSpc>
                <a:spcPct val="110000"/>
              </a:lnSpc>
            </a:pPr>
            <a:r>
              <a:rPr lang="uk" sz="2400" b="1">
                <a:solidFill>
                  <a:srgbClr val="C00000"/>
                </a:solidFill>
              </a:rPr>
              <a:t>Визначення авидності – анти-ЦМВ IgG </a:t>
            </a:r>
            <a:r>
              <a:rPr lang="uk" sz="2400"/>
              <a:t>- Швидкості та міцності зв'язування антигену з антитілом (набори реагентів фірми « Vital diagnostics », Росія). Виявлення </a:t>
            </a:r>
            <a:r>
              <a:rPr lang="uk" sz="2400" b="1"/>
              <a:t>низької авидності антитіл (менше 30%) </a:t>
            </a:r>
            <a:r>
              <a:rPr lang="uk" sz="2400"/>
              <a:t>підтверджує недавнє (протягом 3 місяців) первинне зараження ЦМВ.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924800" cy="990600"/>
          </a:xfrm>
          <a:noFill/>
        </p:spPr>
        <p:txBody>
          <a:bodyPr/>
          <a:lstStyle/>
          <a:p>
            <a:pPr algn="ctr"/>
            <a:r>
              <a:rPr lang="uk" smtClean="0">
                <a:solidFill>
                  <a:srgbClr val="C00000"/>
                </a:solidFill>
              </a:rPr>
              <a:t>Лабораторна діагностика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159625" cy="4562475"/>
          </a:xfrm>
          <a:noFill/>
        </p:spPr>
        <p:txBody>
          <a:bodyPr/>
          <a:lstStyle/>
          <a:p>
            <a:r>
              <a:rPr lang="uk" sz="2400" b="1" smtClean="0">
                <a:solidFill>
                  <a:srgbClr val="C00000"/>
                </a:solidFill>
              </a:rPr>
              <a:t> IV . Молекулярно-біологічний:</a:t>
            </a:r>
          </a:p>
          <a:p>
            <a:pPr algn="just">
              <a:buFont typeface="Wingdings" pitchFamily="2" charset="2"/>
              <a:buNone/>
            </a:pPr>
            <a:r>
              <a:rPr lang="uk" sz="2400" smtClean="0"/>
              <a:t>Заснований на виявленні </a:t>
            </a:r>
            <a:r>
              <a:rPr lang="uk" sz="2400" b="1" smtClean="0"/>
              <a:t>вірусної ДНК </a:t>
            </a:r>
            <a:r>
              <a:rPr lang="uk" sz="2400" smtClean="0"/>
              <a:t>в біологічних об'єктах, має </a:t>
            </a:r>
            <a:r>
              <a:rPr lang="uk" sz="2400" b="1" smtClean="0"/>
              <a:t>високу специфічність і чутливість. </a:t>
            </a:r>
            <a:r>
              <a:rPr lang="uk" sz="2400" smtClean="0"/>
              <a:t>Методом ПЛР можна виявити геном ЦМВ у навколоплідних водах, крові, сечі, слині, лікворі навіть за відсутності синтезу специфічних антитіл класу М. Однак за допомогою ПЛР неможливо діагностувати реплікативну форму ЦМВІ.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543800" cy="1981200"/>
          </a:xfrm>
          <a:noFill/>
        </p:spPr>
        <p:txBody>
          <a:bodyPr/>
          <a:lstStyle/>
          <a:p>
            <a:r>
              <a:rPr lang="uk" sz="2400" smtClean="0">
                <a:solidFill>
                  <a:srgbClr val="C00000"/>
                </a:solidFill>
              </a:rPr>
              <a:t>Для підвищення надійності клініко-лабораторної діагностики цього захворювання більшістю вчених рекомендується дотримання наступних умов:</a:t>
            </a:r>
            <a:r>
              <a:rPr lang="uk" sz="400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133600"/>
            <a:ext cx="7007225" cy="3952875"/>
          </a:xfrm>
          <a:noFill/>
        </p:spPr>
        <p:txBody>
          <a:bodyPr/>
          <a:lstStyle/>
          <a:p>
            <a:pPr algn="just"/>
            <a:r>
              <a:rPr lang="uk" smtClean="0"/>
              <a:t>1 </a:t>
            </a:r>
            <a:r>
              <a:rPr lang="uk" sz="2400" smtClean="0">
                <a:solidFill>
                  <a:srgbClr val="002060"/>
                </a:solidFill>
              </a:rPr>
              <a:t>. використання </a:t>
            </a:r>
            <a:r>
              <a:rPr lang="uk" sz="2400" b="1" smtClean="0">
                <a:solidFill>
                  <a:srgbClr val="002060"/>
                </a:solidFill>
              </a:rPr>
              <a:t>двох методів діагностики </a:t>
            </a:r>
            <a:r>
              <a:rPr lang="uk" sz="2400" smtClean="0">
                <a:solidFill>
                  <a:srgbClr val="002060"/>
                </a:solidFill>
              </a:rPr>
              <a:t>для виявлення прямих маркерів ЦМВ (швидкого культурального методу та ПЛР);</a:t>
            </a:r>
          </a:p>
          <a:p>
            <a:pPr algn="just"/>
            <a:r>
              <a:rPr lang="uk" sz="2400" smtClean="0">
                <a:solidFill>
                  <a:srgbClr val="002060"/>
                </a:solidFill>
              </a:rPr>
              <a:t>2. дослідження </a:t>
            </a:r>
            <a:r>
              <a:rPr lang="uk" sz="2400" b="1" smtClean="0">
                <a:solidFill>
                  <a:srgbClr val="002060"/>
                </a:solidFill>
              </a:rPr>
              <a:t>щонайменше двох біологічних рідин </a:t>
            </a:r>
            <a:r>
              <a:rPr lang="uk" sz="2400" smtClean="0">
                <a:solidFill>
                  <a:srgbClr val="002060"/>
                </a:solidFill>
              </a:rPr>
              <a:t>(кров, сеча, слина) від пацієнта;</a:t>
            </a:r>
          </a:p>
          <a:p>
            <a:pPr algn="just"/>
            <a:r>
              <a:rPr lang="uk" sz="2400" smtClean="0">
                <a:solidFill>
                  <a:srgbClr val="002060"/>
                </a:solidFill>
              </a:rPr>
              <a:t>3. </a:t>
            </a:r>
            <a:r>
              <a:rPr lang="uk" sz="2400" b="1" smtClean="0">
                <a:solidFill>
                  <a:srgbClr val="002060"/>
                </a:solidFill>
              </a:rPr>
              <a:t>повторне обстеження </a:t>
            </a:r>
            <a:r>
              <a:rPr lang="uk" sz="2400" smtClean="0">
                <a:solidFill>
                  <a:srgbClr val="002060"/>
                </a:solidFill>
              </a:rPr>
              <a:t>обов'язково пацієнтів із групи ризику незалежно від результатів первинного аналізу.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68313" y="0"/>
            <a:ext cx="822960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uk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Інтерпретація результату</a:t>
            </a:r>
          </a:p>
        </p:txBody>
      </p:sp>
      <p:graphicFrame>
        <p:nvGraphicFramePr>
          <p:cNvPr id="19487" name="Group 31"/>
          <p:cNvGraphicFramePr>
            <a:graphicFrameLocks noGrp="1"/>
          </p:cNvGraphicFramePr>
          <p:nvPr/>
        </p:nvGraphicFramePr>
        <p:xfrm>
          <a:off x="838200" y="685800"/>
          <a:ext cx="7772400" cy="5667377"/>
        </p:xfrm>
        <a:graphic>
          <a:graphicData uri="http://schemas.openxmlformats.org/drawingml/2006/table">
            <a:tbl>
              <a:tblPr/>
              <a:tblGrid>
                <a:gridCol w="7772400"/>
              </a:tblGrid>
              <a:tr h="517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IgG </a:t>
                      </a:r>
                      <a:r>
                        <a:rPr kumimoji="0" lang="uk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- , </a:t>
                      </a:r>
                      <a:r>
                        <a:rPr kumimoji="0" lang="uk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IgM </a:t>
                      </a:r>
                      <a:r>
                        <a:rPr kumimoji="0" lang="uk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-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а) Пацієнт </a:t>
                      </a:r>
                      <a:r>
                        <a:rPr kumimoji="0" lang="uk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серонегативний </a:t>
                      </a: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, інфікування немає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б) Початкова стадія первинної інфекції до появи імунної відповіді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88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в) Можлива сильна </a:t>
                      </a:r>
                      <a:r>
                        <a:rPr kumimoji="0" lang="uk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імуносупресія </a:t>
                      </a: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. За наявності клінічних проявів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необхідно підтвердження ЦМВІ виявленням вірусу чи його ДНК.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IgG </a:t>
                      </a:r>
                      <a:r>
                        <a:rPr kumimoji="0" lang="u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- , </a:t>
                      </a:r>
                      <a:r>
                        <a:rPr kumimoji="0" lang="u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IgM </a:t>
                      </a:r>
                      <a:r>
                        <a:rPr kumimoji="0" lang="u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Початкова стадія первинної інфекції. Повторне визначення </a:t>
                      </a:r>
                      <a:r>
                        <a:rPr kumimoji="0" lang="uk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IgG</a:t>
                      </a: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і  </a:t>
                      </a:r>
                      <a:r>
                        <a:rPr kumimoji="0" lang="uk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IgM </a:t>
                      </a: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через 1-2 тижні </a:t>
                      </a:r>
                      <a:r>
                        <a:rPr kumimoji="0" lang="u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IgG </a:t>
                      </a: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+ , </a:t>
                      </a:r>
                      <a:r>
                        <a:rPr kumimoji="0" lang="uk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IgM </a:t>
                      </a: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Латентна інфекція (можлива хронічна млява інфекція)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IgG </a:t>
                      </a: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+ , </a:t>
                      </a:r>
                      <a:r>
                        <a:rPr kumimoji="0" lang="uk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IgM </a:t>
                      </a: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+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а) розвиток недавнього первинного інфікування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б) реактивація латентної інфекції чи реінфекція.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333375"/>
            <a:ext cx="8229600" cy="6143625"/>
          </a:xfrm>
        </p:spPr>
        <p:txBody>
          <a:bodyPr/>
          <a:lstStyle/>
          <a:p>
            <a:pPr eaLnBrk="1" hangingPunct="1">
              <a:lnSpc>
                <a:spcPct val="155000"/>
              </a:lnSpc>
              <a:buFont typeface="Wingdings" pitchFamily="2" charset="2"/>
              <a:buNone/>
            </a:pPr>
            <a:endParaRPr lang="ru-RU" sz="2000" smtClean="0"/>
          </a:p>
          <a:p>
            <a:pPr eaLnBrk="1" hangingPunct="1">
              <a:lnSpc>
                <a:spcPct val="155000"/>
              </a:lnSpc>
            </a:pPr>
            <a:r>
              <a:rPr lang="uk" sz="2000" smtClean="0"/>
              <a:t>При </a:t>
            </a:r>
            <a:r>
              <a:rPr lang="uk" sz="2000" b="1" smtClean="0">
                <a:solidFill>
                  <a:srgbClr val="C00000"/>
                </a:solidFill>
              </a:rPr>
              <a:t>первинному інфікуванні </a:t>
            </a:r>
            <a:r>
              <a:rPr lang="uk" sz="2000" smtClean="0"/>
              <a:t>спочатку зростає </a:t>
            </a:r>
            <a:r>
              <a:rPr lang="uk" sz="2000" smtClean="0">
                <a:solidFill>
                  <a:srgbClr val="C00000"/>
                </a:solidFill>
              </a:rPr>
              <a:t>титр IgM </a:t>
            </a:r>
            <a:r>
              <a:rPr lang="uk" sz="2000" smtClean="0"/>
              <a:t>антитіл, а </a:t>
            </a:r>
            <a:r>
              <a:rPr lang="uk" sz="2000" smtClean="0">
                <a:solidFill>
                  <a:srgbClr val="C00000"/>
                </a:solidFill>
              </a:rPr>
              <a:t>потім IgG </a:t>
            </a:r>
            <a:r>
              <a:rPr lang="uk" sz="2000" smtClean="0"/>
              <a:t>.</a:t>
            </a:r>
            <a:endParaRPr lang="en-US" sz="2000" smtClean="0"/>
          </a:p>
          <a:p>
            <a:pPr eaLnBrk="1" hangingPunct="1">
              <a:lnSpc>
                <a:spcPct val="155000"/>
              </a:lnSpc>
            </a:pPr>
            <a:r>
              <a:rPr lang="uk" sz="2000" b="1" i="1" smtClean="0">
                <a:solidFill>
                  <a:srgbClr val="C00000"/>
                </a:solidFill>
              </a:rPr>
              <a:t>Через 3-4 місяці IgM антитіла зникають</a:t>
            </a:r>
            <a:r>
              <a:rPr lang="uk" sz="2000" b="1" smtClean="0">
                <a:solidFill>
                  <a:srgbClr val="C00000"/>
                </a:solidFill>
              </a:rPr>
              <a:t> </a:t>
            </a:r>
            <a:r>
              <a:rPr lang="uk" sz="2000" smtClean="0"/>
              <a:t>, але при загостренні ЦМВІ можливе короткочасне та незначне збільшення їхнього рівня , тоді як </a:t>
            </a:r>
            <a:r>
              <a:rPr lang="uk" sz="2000" b="1" smtClean="0">
                <a:solidFill>
                  <a:srgbClr val="C00000"/>
                </a:solidFill>
              </a:rPr>
              <a:t>зростання титру IgG антитіл </a:t>
            </a:r>
            <a:r>
              <a:rPr lang="uk" sz="2000" smtClean="0"/>
              <a:t>під час реактивації інфекції </a:t>
            </a:r>
            <a:r>
              <a:rPr lang="uk" sz="2000" b="1" smtClean="0"/>
              <a:t>значно значніше .</a:t>
            </a:r>
          </a:p>
          <a:p>
            <a:pPr eaLnBrk="1" hangingPunct="1">
              <a:lnSpc>
                <a:spcPct val="155000"/>
              </a:lnSpc>
            </a:pPr>
            <a:r>
              <a:rPr lang="uk" sz="2000" smtClean="0"/>
              <a:t>Відсутність маркерів гострих стадій інфекції виключає наявність активної ЦМВ , т.к. вона часто розвивається на тлі імунодефіцитних станів, що призводять до неузгодженості клінічних проявів імунної відповіді організму.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1219200" y="476250"/>
            <a:ext cx="7924800" cy="659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uk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Визначення лише </a:t>
            </a:r>
            <a:r>
              <a:rPr lang="uk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IgG</a:t>
            </a:r>
            <a:r>
              <a:rPr lang="uk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в одній сироватці свідчить про імунний статус пацієнта щодо ЦМВ, показує інфікованість його вірусом, але не дає інформації про стадію інфекції.</a:t>
            </a:r>
          </a:p>
          <a:p>
            <a:pPr>
              <a:buFontTx/>
              <a:buChar char="•"/>
              <a:defRPr/>
            </a:pPr>
            <a:r>
              <a:rPr lang="uk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У </a:t>
            </a:r>
            <a:r>
              <a:rPr lang="uk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імунокомпетентних </a:t>
            </a:r>
            <a:r>
              <a:rPr lang="uk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пацієнтів є кореляція рівня </a:t>
            </a:r>
            <a:r>
              <a:rPr lang="uk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IgG</a:t>
            </a:r>
            <a:r>
              <a:rPr lang="uk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з наявністю гострої інфекції або загострення, але діагностичний титр </a:t>
            </a:r>
            <a:r>
              <a:rPr lang="uk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IgG</a:t>
            </a:r>
            <a:r>
              <a:rPr lang="uk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важко встановити оскільки концентрація їх у кожному разі залежить від стану імунної системи конкретного пацієнта.</a:t>
            </a:r>
          </a:p>
          <a:p>
            <a:pPr>
              <a:buFontTx/>
              <a:buChar char="•"/>
              <a:defRPr/>
            </a:pPr>
            <a:r>
              <a:rPr lang="uk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Часто при гострій ЦМВІ і натомість імунодефіциту спостерігається низька концентрація </a:t>
            </a:r>
            <a:r>
              <a:rPr lang="uk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IgG </a:t>
            </a:r>
            <a:r>
              <a:rPr lang="uk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>
              <a:buFontTx/>
              <a:buChar char="•"/>
              <a:defRPr/>
            </a:pPr>
            <a:r>
              <a:rPr lang="uk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ВАЖЛИВА ДИНАМІКА!</a:t>
            </a:r>
            <a:endParaRPr lang="en-US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endParaRPr lang="ru-RU" sz="24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924800" cy="914400"/>
          </a:xfrm>
          <a:noFill/>
        </p:spPr>
        <p:txBody>
          <a:bodyPr/>
          <a:lstStyle/>
          <a:p>
            <a:pPr algn="ctr"/>
            <a:r>
              <a:rPr lang="uk" sz="3200" smtClean="0">
                <a:solidFill>
                  <a:srgbClr val="C00000"/>
                </a:solidFill>
              </a:rPr>
              <a:t>Терапія ЦМВ</a:t>
            </a:r>
            <a:endParaRPr lang="ru-RU" sz="4000" smtClean="0">
              <a:solidFill>
                <a:srgbClr val="FFFF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295400"/>
            <a:ext cx="7185025" cy="4684713"/>
          </a:xfrm>
          <a:noFill/>
        </p:spPr>
        <p:txBody>
          <a:bodyPr/>
          <a:lstStyle/>
          <a:p>
            <a:r>
              <a:rPr lang="uk" smtClean="0"/>
              <a:t>етіотропних противірусних препаратів;</a:t>
            </a:r>
          </a:p>
          <a:p>
            <a:r>
              <a:rPr lang="uk" smtClean="0"/>
              <a:t>специфічних імуноглобулінів, що містять антитіла до цитомегаловірусу;</a:t>
            </a:r>
          </a:p>
          <a:p>
            <a:r>
              <a:rPr lang="uk" smtClean="0"/>
              <a:t>інтерферонів (рекомбінантних та природних);</a:t>
            </a:r>
          </a:p>
          <a:p>
            <a:r>
              <a:rPr lang="uk" smtClean="0"/>
              <a:t>індукторів ендогенного інтерферону;</a:t>
            </a:r>
          </a:p>
          <a:p>
            <a:r>
              <a:rPr lang="uk" smtClean="0"/>
              <a:t>імуномодуляторів, що підсилюють клітинний імунітет.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04800"/>
            <a:ext cx="7086600" cy="914400"/>
          </a:xfrm>
          <a:noFill/>
        </p:spPr>
        <p:txBody>
          <a:bodyPr/>
          <a:lstStyle/>
          <a:p>
            <a:r>
              <a:rPr lang="uk" smtClean="0">
                <a:solidFill>
                  <a:srgbClr val="FF0000"/>
                </a:solidFill>
              </a:rPr>
              <a:t>Противірусна терапія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447800"/>
            <a:ext cx="7239000" cy="4638675"/>
          </a:xfrm>
          <a:noFill/>
        </p:spPr>
        <p:txBody>
          <a:bodyPr/>
          <a:lstStyle/>
          <a:p>
            <a:pPr>
              <a:lnSpc>
                <a:spcPct val="120000"/>
              </a:lnSpc>
            </a:pPr>
            <a:r>
              <a:rPr lang="uk" sz="2000" smtClean="0">
                <a:solidFill>
                  <a:srgbClr val="FF0000"/>
                </a:solidFill>
              </a:rPr>
              <a:t>Ацикловір </a:t>
            </a:r>
            <a:r>
              <a:rPr lang="uk" sz="2000" smtClean="0"/>
              <a:t>: внутрішньовенно з розрахунку 15 – 20 мг/суті на 3 введення протягом 5 – 15 днів.</a:t>
            </a:r>
          </a:p>
          <a:p>
            <a:pPr>
              <a:lnSpc>
                <a:spcPct val="120000"/>
              </a:lnSpc>
            </a:pPr>
            <a:r>
              <a:rPr lang="uk" sz="2000" smtClean="0">
                <a:solidFill>
                  <a:srgbClr val="FF0000"/>
                </a:solidFill>
              </a:rPr>
              <a:t>Ганцикловір </a:t>
            </a:r>
            <a:r>
              <a:rPr lang="uk" sz="2000" smtClean="0"/>
              <a:t>: 5 мг/кг у вигляді внутрішньовенної інфузії протягом 1 години через кожні 12 годин протягом 14-21 днів. Підтримуюче лікування: у вигляді внутрішньовенної інфузії протягом однієї години через кожні 24 години 7 разів на тиждень.</a:t>
            </a:r>
          </a:p>
          <a:p>
            <a:pPr>
              <a:lnSpc>
                <a:spcPct val="120000"/>
              </a:lnSpc>
            </a:pPr>
            <a:r>
              <a:rPr lang="uk" sz="2000" smtClean="0">
                <a:solidFill>
                  <a:srgbClr val="FF0000"/>
                </a:solidFill>
              </a:rPr>
              <a:t>Фоскарнет </a:t>
            </a:r>
            <a:r>
              <a:rPr lang="uk" sz="2000" smtClean="0"/>
              <a:t>: первісна доза фоскарнету 60 мг/кг через 8 годин внутрішньовенно протягом 2 тижнів, потім 1 раз на добу вводять інфузійно в дозі 90–120 мг/кг – 2–3 тижні.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7994" y="5231815"/>
            <a:ext cx="5713005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Дякую за увагу!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838200"/>
            <a:ext cx="44958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сулы">
  <a:themeElements>
    <a:clrScheme name="Капсулы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Капсул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831</TotalTime>
  <Words>1518</Words>
  <Application>Microsoft Office PowerPoint</Application>
  <PresentationFormat>Экран (4:3)</PresentationFormat>
  <Paragraphs>129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Капсулы</vt:lpstr>
      <vt:lpstr>Цитомегаловірусна інфекція</vt:lpstr>
      <vt:lpstr>Імунодефіцитні стани проявляються у вигляді хронічних, часто рецидивуючих інфекційно-запальних процесів,  спричинених опортуністичними (умовно-патогенними) мікроорганізмами.</vt:lpstr>
      <vt:lpstr>Слайд 3</vt:lpstr>
      <vt:lpstr>Слайд 4</vt:lpstr>
      <vt:lpstr>Слайд 5</vt:lpstr>
      <vt:lpstr>Слайд 6</vt:lpstr>
      <vt:lpstr>Всесвітня організація охорони здоров'я</vt:lpstr>
      <vt:lpstr>Вірус передається через біологічні середовища: </vt:lpstr>
      <vt:lpstr>Слайд 9</vt:lpstr>
      <vt:lpstr>Слайд 10</vt:lpstr>
      <vt:lpstr>Імунітет</vt:lpstr>
      <vt:lpstr>ЦМВІ</vt:lpstr>
      <vt:lpstr>Слайд 13</vt:lpstr>
      <vt:lpstr>Лабораторна діагностика</vt:lpstr>
      <vt:lpstr>Лабораторна діагностика</vt:lpstr>
      <vt:lpstr>Лабораторна діагностика</vt:lpstr>
      <vt:lpstr>Лабораторна діагностика</vt:lpstr>
      <vt:lpstr>Для підвищення надійності клініко-лабораторної діагностики цього захворювання більшістю вчених рекомендується дотримання наступних умов: </vt:lpstr>
      <vt:lpstr>Слайд 19</vt:lpstr>
      <vt:lpstr>Слайд 20</vt:lpstr>
      <vt:lpstr>Слайд 21</vt:lpstr>
      <vt:lpstr>Терапія ЦМВ</vt:lpstr>
      <vt:lpstr>Противірусна терапія</vt:lpstr>
      <vt:lpstr>Слайд 24</vt:lpstr>
    </vt:vector>
  </TitlesOfParts>
  <Company>Кафедра детских болезней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Иммунокоррекция в группе часто длительно болеющих детей</dc:title>
  <dc:creator>Соболева</dc:creator>
  <cp:lastModifiedBy>e020780goa</cp:lastModifiedBy>
  <cp:revision>167</cp:revision>
  <dcterms:created xsi:type="dcterms:W3CDTF">2007-02-27T12:56:11Z</dcterms:created>
  <dcterms:modified xsi:type="dcterms:W3CDTF">2023-12-01T11:13:53Z</dcterms:modified>
</cp:coreProperties>
</file>