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544370" y="8380092"/>
            <a:ext cx="7232015" cy="1748789"/>
          </a:xfrm>
          <a:custGeom>
            <a:avLst/>
            <a:gdLst/>
            <a:ahLst/>
            <a:cxnLst/>
            <a:rect l="l" t="t" r="r" b="b"/>
            <a:pathLst>
              <a:path w="7232015" h="1748790">
                <a:moveTo>
                  <a:pt x="6301447" y="1748422"/>
                </a:moveTo>
                <a:lnTo>
                  <a:pt x="897851" y="1748422"/>
                </a:lnTo>
                <a:lnTo>
                  <a:pt x="848824" y="1743480"/>
                </a:lnTo>
                <a:lnTo>
                  <a:pt x="803161" y="1729306"/>
                </a:lnTo>
                <a:lnTo>
                  <a:pt x="761838" y="1706877"/>
                </a:lnTo>
                <a:lnTo>
                  <a:pt x="725836" y="1677173"/>
                </a:lnTo>
                <a:lnTo>
                  <a:pt x="696131" y="1641171"/>
                </a:lnTo>
                <a:lnTo>
                  <a:pt x="673702" y="1599849"/>
                </a:lnTo>
                <a:lnTo>
                  <a:pt x="659527" y="1554185"/>
                </a:lnTo>
                <a:lnTo>
                  <a:pt x="654585" y="1505159"/>
                </a:lnTo>
                <a:lnTo>
                  <a:pt x="654585" y="1216333"/>
                </a:lnTo>
                <a:lnTo>
                  <a:pt x="649867" y="1168649"/>
                </a:lnTo>
                <a:lnTo>
                  <a:pt x="636067" y="1123235"/>
                </a:lnTo>
                <a:lnTo>
                  <a:pt x="613713" y="1081364"/>
                </a:lnTo>
                <a:lnTo>
                  <a:pt x="583334" y="1044315"/>
                </a:lnTo>
                <a:lnTo>
                  <a:pt x="546283" y="1013936"/>
                </a:lnTo>
                <a:lnTo>
                  <a:pt x="504412" y="991581"/>
                </a:lnTo>
                <a:lnTo>
                  <a:pt x="458999" y="977780"/>
                </a:lnTo>
                <a:lnTo>
                  <a:pt x="411319" y="973061"/>
                </a:lnTo>
                <a:lnTo>
                  <a:pt x="243265" y="973061"/>
                </a:lnTo>
                <a:lnTo>
                  <a:pt x="194239" y="968119"/>
                </a:lnTo>
                <a:lnTo>
                  <a:pt x="148575" y="953945"/>
                </a:lnTo>
                <a:lnTo>
                  <a:pt x="107253" y="931516"/>
                </a:lnTo>
                <a:lnTo>
                  <a:pt x="71250" y="901812"/>
                </a:lnTo>
                <a:lnTo>
                  <a:pt x="41545" y="865810"/>
                </a:lnTo>
                <a:lnTo>
                  <a:pt x="19116" y="824488"/>
                </a:lnTo>
                <a:lnTo>
                  <a:pt x="4942" y="778824"/>
                </a:lnTo>
                <a:lnTo>
                  <a:pt x="0" y="729798"/>
                </a:lnTo>
                <a:lnTo>
                  <a:pt x="0" y="243265"/>
                </a:lnTo>
                <a:lnTo>
                  <a:pt x="4942" y="194239"/>
                </a:lnTo>
                <a:lnTo>
                  <a:pt x="19116" y="148575"/>
                </a:lnTo>
                <a:lnTo>
                  <a:pt x="41545" y="107253"/>
                </a:lnTo>
                <a:lnTo>
                  <a:pt x="71250" y="71251"/>
                </a:lnTo>
                <a:lnTo>
                  <a:pt x="107253" y="41546"/>
                </a:lnTo>
                <a:lnTo>
                  <a:pt x="148575" y="19117"/>
                </a:lnTo>
                <a:lnTo>
                  <a:pt x="194239" y="4942"/>
                </a:lnTo>
                <a:lnTo>
                  <a:pt x="243265" y="0"/>
                </a:lnTo>
                <a:lnTo>
                  <a:pt x="6988257" y="0"/>
                </a:lnTo>
                <a:lnTo>
                  <a:pt x="7037284" y="4942"/>
                </a:lnTo>
                <a:lnTo>
                  <a:pt x="7082947" y="19117"/>
                </a:lnTo>
                <a:lnTo>
                  <a:pt x="7124269" y="41546"/>
                </a:lnTo>
                <a:lnTo>
                  <a:pt x="7160271" y="71251"/>
                </a:lnTo>
                <a:lnTo>
                  <a:pt x="7189976" y="107253"/>
                </a:lnTo>
                <a:lnTo>
                  <a:pt x="7212404" y="148575"/>
                </a:lnTo>
                <a:lnTo>
                  <a:pt x="7226578" y="194239"/>
                </a:lnTo>
                <a:lnTo>
                  <a:pt x="7231520" y="243265"/>
                </a:lnTo>
                <a:lnTo>
                  <a:pt x="7231520" y="729798"/>
                </a:lnTo>
                <a:lnTo>
                  <a:pt x="7226578" y="778824"/>
                </a:lnTo>
                <a:lnTo>
                  <a:pt x="7212404" y="824488"/>
                </a:lnTo>
                <a:lnTo>
                  <a:pt x="7189976" y="865810"/>
                </a:lnTo>
                <a:lnTo>
                  <a:pt x="7160271" y="901812"/>
                </a:lnTo>
                <a:lnTo>
                  <a:pt x="7124269" y="931516"/>
                </a:lnTo>
                <a:lnTo>
                  <a:pt x="7082947" y="953945"/>
                </a:lnTo>
                <a:lnTo>
                  <a:pt x="7037284" y="968119"/>
                </a:lnTo>
                <a:lnTo>
                  <a:pt x="6988257" y="973061"/>
                </a:lnTo>
                <a:lnTo>
                  <a:pt x="6787974" y="973061"/>
                </a:lnTo>
                <a:lnTo>
                  <a:pt x="6738950" y="978004"/>
                </a:lnTo>
                <a:lnTo>
                  <a:pt x="6693287" y="992179"/>
                </a:lnTo>
                <a:lnTo>
                  <a:pt x="6651966" y="1014609"/>
                </a:lnTo>
                <a:lnTo>
                  <a:pt x="6615963" y="1044315"/>
                </a:lnTo>
                <a:lnTo>
                  <a:pt x="6586258" y="1080318"/>
                </a:lnTo>
                <a:lnTo>
                  <a:pt x="6563828" y="1121641"/>
                </a:lnTo>
                <a:lnTo>
                  <a:pt x="6549653" y="1167306"/>
                </a:lnTo>
                <a:lnTo>
                  <a:pt x="6544711" y="1216333"/>
                </a:lnTo>
                <a:lnTo>
                  <a:pt x="6544711" y="1505159"/>
                </a:lnTo>
                <a:lnTo>
                  <a:pt x="6539768" y="1554185"/>
                </a:lnTo>
                <a:lnTo>
                  <a:pt x="6525594" y="1599849"/>
                </a:lnTo>
                <a:lnTo>
                  <a:pt x="6503166" y="1641171"/>
                </a:lnTo>
                <a:lnTo>
                  <a:pt x="6473461" y="1677173"/>
                </a:lnTo>
                <a:lnTo>
                  <a:pt x="6437459" y="1706877"/>
                </a:lnTo>
                <a:lnTo>
                  <a:pt x="6396137" y="1729306"/>
                </a:lnTo>
                <a:lnTo>
                  <a:pt x="6350474" y="1743480"/>
                </a:lnTo>
                <a:lnTo>
                  <a:pt x="6301447" y="1748422"/>
                </a:lnTo>
                <a:close/>
              </a:path>
            </a:pathLst>
          </a:custGeom>
          <a:solidFill>
            <a:srgbClr val="FFE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CD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53353" y="8397237"/>
            <a:ext cx="6670040" cy="157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3353" y="8397237"/>
            <a:ext cx="6670040" cy="7954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6750" marR="5080" indent="-654685">
              <a:lnSpc>
                <a:spcPct val="117000"/>
              </a:lnSpc>
              <a:spcBef>
                <a:spcPts val="95"/>
              </a:spcBef>
            </a:pPr>
            <a:r>
              <a:rPr spc="-235" dirty="0"/>
              <a:t>Аденовірусна</a:t>
            </a:r>
            <a:r>
              <a:rPr spc="-254" dirty="0"/>
              <a:t> </a:t>
            </a:r>
            <a:r>
              <a:rPr spc="-215" dirty="0" smtClean="0"/>
              <a:t>інфекція</a:t>
            </a:r>
            <a:endParaRPr spc="-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5977" y="1974557"/>
            <a:ext cx="16135985" cy="6197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9415" marR="391160" algn="ctr">
              <a:lnSpc>
                <a:spcPct val="116399"/>
              </a:lnSpc>
              <a:spcBef>
                <a:spcPts val="95"/>
              </a:spcBef>
            </a:pPr>
            <a:r>
              <a:rPr sz="4350" spc="-235" dirty="0">
                <a:latin typeface="Arial Black"/>
                <a:cs typeface="Arial Black"/>
              </a:rPr>
              <a:t>Аденовірусна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50" dirty="0">
                <a:latin typeface="Arial Black"/>
                <a:cs typeface="Arial Black"/>
              </a:rPr>
              <a:t>інфекція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–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гостре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0" dirty="0">
                <a:latin typeface="Arial Black"/>
                <a:cs typeface="Arial Black"/>
              </a:rPr>
              <a:t>респіраторне </a:t>
            </a:r>
            <a:r>
              <a:rPr sz="4350" spc="-225" dirty="0">
                <a:latin typeface="Arial Black"/>
                <a:cs typeface="Arial Black"/>
              </a:rPr>
              <a:t>захворювання,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70" dirty="0">
                <a:latin typeface="Arial Black"/>
                <a:cs typeface="Arial Black"/>
              </a:rPr>
              <a:t>що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225" dirty="0">
                <a:latin typeface="Arial Black"/>
                <a:cs typeface="Arial Black"/>
              </a:rPr>
              <a:t>характеризується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85" dirty="0">
                <a:latin typeface="Arial Black"/>
                <a:cs typeface="Arial Black"/>
              </a:rPr>
              <a:t>лихоманкою, </a:t>
            </a:r>
            <a:r>
              <a:rPr sz="4350" spc="-180" dirty="0">
                <a:latin typeface="Arial Black"/>
                <a:cs typeface="Arial Black"/>
              </a:rPr>
              <a:t>помірною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215" dirty="0">
                <a:latin typeface="Arial Black"/>
                <a:cs typeface="Arial Black"/>
              </a:rPr>
              <a:t>інтоксикацією,</a:t>
            </a:r>
            <a:r>
              <a:rPr sz="4350" spc="-270" dirty="0">
                <a:latin typeface="Arial Black"/>
                <a:cs typeface="Arial Black"/>
              </a:rPr>
              <a:t> </a:t>
            </a:r>
            <a:r>
              <a:rPr sz="4350" spc="-204" dirty="0">
                <a:latin typeface="Arial Black"/>
                <a:cs typeface="Arial Black"/>
              </a:rPr>
              <a:t>ураженням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75" dirty="0">
                <a:latin typeface="Arial Black"/>
                <a:cs typeface="Arial Black"/>
              </a:rPr>
              <a:t>слизових </a:t>
            </a:r>
            <a:r>
              <a:rPr sz="4350" spc="-215" dirty="0">
                <a:latin typeface="Arial Black"/>
                <a:cs typeface="Arial Black"/>
              </a:rPr>
              <a:t>оболонок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80" dirty="0">
                <a:latin typeface="Arial Black"/>
                <a:cs typeface="Arial Black"/>
              </a:rPr>
              <a:t>дихальних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45" dirty="0">
                <a:latin typeface="Arial Black"/>
                <a:cs typeface="Arial Black"/>
              </a:rPr>
              <a:t>шляхів,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70" dirty="0">
                <a:latin typeface="Arial Black"/>
                <a:cs typeface="Arial Black"/>
              </a:rPr>
              <a:t>нерідко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–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30" dirty="0">
                <a:latin typeface="Arial Black"/>
                <a:cs typeface="Arial Black"/>
              </a:rPr>
              <a:t>кон'юнктиви </a:t>
            </a:r>
            <a:r>
              <a:rPr sz="4350" spc="-155" dirty="0">
                <a:latin typeface="Arial Black"/>
                <a:cs typeface="Arial Black"/>
              </a:rPr>
              <a:t>очей,</a:t>
            </a:r>
            <a:r>
              <a:rPr sz="4350" spc="-290" dirty="0">
                <a:latin typeface="Arial Black"/>
                <a:cs typeface="Arial Black"/>
              </a:rPr>
              <a:t> а </a:t>
            </a:r>
            <a:r>
              <a:rPr sz="4350" spc="-140" dirty="0">
                <a:latin typeface="Arial Black"/>
                <a:cs typeface="Arial Black"/>
              </a:rPr>
              <a:t>також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лімфоїдної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тканини.</a:t>
            </a:r>
            <a:endParaRPr sz="4350">
              <a:latin typeface="Arial Black"/>
              <a:cs typeface="Arial Black"/>
            </a:endParaRPr>
          </a:p>
          <a:p>
            <a:pPr marL="12700" marR="5080" algn="ctr">
              <a:lnSpc>
                <a:spcPts val="6080"/>
              </a:lnSpc>
              <a:spcBef>
                <a:spcPts val="140"/>
              </a:spcBef>
            </a:pPr>
            <a:r>
              <a:rPr sz="4350" spc="-200" dirty="0">
                <a:latin typeface="Arial Black"/>
                <a:cs typeface="Arial Black"/>
              </a:rPr>
              <a:t>Захворювання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90" dirty="0">
                <a:latin typeface="Arial Black"/>
                <a:cs typeface="Arial Black"/>
              </a:rPr>
              <a:t>займає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важливе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40" dirty="0">
                <a:latin typeface="Arial Black"/>
                <a:cs typeface="Arial Black"/>
              </a:rPr>
              <a:t>місце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105" dirty="0">
                <a:latin typeface="Arial Black"/>
                <a:cs typeface="Arial Black"/>
              </a:rPr>
              <a:t>в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45" dirty="0">
                <a:latin typeface="Arial Black"/>
                <a:cs typeface="Arial Black"/>
              </a:rPr>
              <a:t>патології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0" dirty="0">
                <a:latin typeface="Arial Black"/>
                <a:cs typeface="Arial Black"/>
              </a:rPr>
              <a:t>дітей </a:t>
            </a:r>
            <a:r>
              <a:rPr sz="4350" spc="-185" dirty="0">
                <a:latin typeface="Arial Black"/>
                <a:cs typeface="Arial Black"/>
              </a:rPr>
              <a:t>раннього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20" dirty="0">
                <a:latin typeface="Arial Black"/>
                <a:cs typeface="Arial Black"/>
              </a:rPr>
              <a:t>віку.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70" dirty="0">
                <a:latin typeface="Arial Black"/>
                <a:cs typeface="Arial Black"/>
              </a:rPr>
              <a:t>До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54" dirty="0">
                <a:latin typeface="Arial Black"/>
                <a:cs typeface="Arial Black"/>
              </a:rPr>
              <a:t>5-</a:t>
            </a:r>
            <a:r>
              <a:rPr sz="4350" spc="-165" dirty="0">
                <a:latin typeface="Arial Black"/>
                <a:cs typeface="Arial Black"/>
              </a:rPr>
              <a:t>річного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90" dirty="0">
                <a:latin typeface="Arial Black"/>
                <a:cs typeface="Arial Black"/>
              </a:rPr>
              <a:t>віку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95" dirty="0">
                <a:latin typeface="Arial Black"/>
                <a:cs typeface="Arial Black"/>
              </a:rPr>
              <a:t>практично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40" dirty="0">
                <a:latin typeface="Arial Black"/>
                <a:cs typeface="Arial Black"/>
              </a:rPr>
              <a:t>всі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0" dirty="0">
                <a:latin typeface="Arial Black"/>
                <a:cs typeface="Arial Black"/>
              </a:rPr>
              <a:t>діти </a:t>
            </a:r>
            <a:r>
              <a:rPr sz="4350" spc="-135" dirty="0">
                <a:latin typeface="Arial Black"/>
                <a:cs typeface="Arial Black"/>
              </a:rPr>
              <a:t>хворіють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60" dirty="0">
                <a:latin typeface="Arial Black"/>
                <a:cs typeface="Arial Black"/>
              </a:rPr>
              <a:t>на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15" dirty="0">
                <a:latin typeface="Arial Black"/>
                <a:cs typeface="Arial Black"/>
              </a:rPr>
              <a:t>аденовірусну</a:t>
            </a:r>
            <a:r>
              <a:rPr sz="4350" spc="-295" dirty="0">
                <a:latin typeface="Arial Black"/>
                <a:cs typeface="Arial Black"/>
              </a:rPr>
              <a:t> інфекцію</a:t>
            </a:r>
            <a:endParaRPr sz="435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81308" y="7513720"/>
            <a:ext cx="3414930" cy="27683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1584" y="2081085"/>
            <a:ext cx="15464790" cy="60915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4350" spc="-280" dirty="0">
                <a:latin typeface="Arial Black"/>
                <a:cs typeface="Arial Black"/>
              </a:rPr>
              <a:t>Класифікація</a:t>
            </a:r>
            <a:endParaRPr sz="4350">
              <a:latin typeface="Arial Black"/>
              <a:cs typeface="Arial Black"/>
            </a:endParaRPr>
          </a:p>
          <a:p>
            <a:pPr marL="12700" marR="5080" indent="1569085">
              <a:lnSpc>
                <a:spcPct val="116399"/>
              </a:lnSpc>
              <a:spcBef>
                <a:spcPts val="6075"/>
              </a:spcBef>
            </a:pPr>
            <a:r>
              <a:rPr sz="4350" spc="-190" dirty="0">
                <a:latin typeface="Arial Black"/>
                <a:cs typeface="Arial Black"/>
              </a:rPr>
              <a:t>Заведено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розділяти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434" dirty="0">
                <a:latin typeface="Arial Black"/>
                <a:cs typeface="Arial Black"/>
              </a:rPr>
              <a:t>3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форми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аденовірусу: </a:t>
            </a:r>
            <a:r>
              <a:rPr sz="4350" spc="-229" dirty="0">
                <a:latin typeface="Arial Black"/>
                <a:cs typeface="Arial Black"/>
              </a:rPr>
              <a:t>легку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—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уражаються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95" dirty="0">
                <a:latin typeface="Arial Black"/>
                <a:cs typeface="Arial Black"/>
              </a:rPr>
              <a:t>верхні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70" dirty="0">
                <a:latin typeface="Arial Black"/>
                <a:cs typeface="Arial Black"/>
              </a:rPr>
              <a:t>дихальні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55" dirty="0">
                <a:latin typeface="Arial Black"/>
                <a:cs typeface="Arial Black"/>
              </a:rPr>
              <a:t>шляхи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60" dirty="0">
                <a:latin typeface="Arial Black"/>
                <a:cs typeface="Arial Black"/>
              </a:rPr>
              <a:t>й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90" dirty="0">
                <a:latin typeface="Arial Black"/>
                <a:cs typeface="Arial Black"/>
              </a:rPr>
              <a:t>горло;</a:t>
            </a:r>
            <a:endParaRPr sz="4350">
              <a:latin typeface="Arial Black"/>
              <a:cs typeface="Arial Black"/>
            </a:endParaRPr>
          </a:p>
          <a:p>
            <a:pPr marL="362585" marR="354965" algn="ctr">
              <a:lnSpc>
                <a:spcPts val="6080"/>
              </a:lnSpc>
              <a:spcBef>
                <a:spcPts val="340"/>
              </a:spcBef>
            </a:pPr>
            <a:r>
              <a:rPr sz="4350" spc="-195" dirty="0">
                <a:latin typeface="Arial Black"/>
                <a:cs typeface="Arial Black"/>
              </a:rPr>
              <a:t>середньотяжку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—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90" dirty="0">
                <a:latin typeface="Arial Black"/>
                <a:cs typeface="Arial Black"/>
              </a:rPr>
              <a:t>проявляється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15" dirty="0">
                <a:latin typeface="Arial Black"/>
                <a:cs typeface="Arial Black"/>
              </a:rPr>
              <a:t>лімфаденопатією, </a:t>
            </a:r>
            <a:r>
              <a:rPr sz="4350" spc="-240" dirty="0">
                <a:latin typeface="Arial Black"/>
                <a:cs typeface="Arial Black"/>
              </a:rPr>
              <a:t>гіперплазію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лімфоїдних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утворень;</a:t>
            </a:r>
            <a:endParaRPr sz="4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4350" spc="-155" dirty="0">
                <a:latin typeface="Arial Black"/>
                <a:cs typeface="Arial Black"/>
              </a:rPr>
              <a:t>важку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—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30" dirty="0">
                <a:latin typeface="Arial Black"/>
                <a:cs typeface="Arial Black"/>
              </a:rPr>
              <a:t>викликана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25" dirty="0">
                <a:latin typeface="Arial Black"/>
                <a:cs typeface="Arial Black"/>
              </a:rPr>
              <a:t>вторинною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325" dirty="0">
                <a:latin typeface="Arial Black"/>
                <a:cs typeface="Arial Black"/>
              </a:rPr>
              <a:t>інфекцією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5" dirty="0">
                <a:latin typeface="Arial Black"/>
                <a:cs typeface="Arial Black"/>
              </a:rPr>
              <a:t>або</a:t>
            </a:r>
            <a:endParaRPr sz="4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4350" spc="-290" dirty="0">
                <a:latin typeface="Arial Black"/>
                <a:cs typeface="Arial Black"/>
              </a:rPr>
              <a:t>генералізацією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40" dirty="0">
                <a:latin typeface="Arial Black"/>
                <a:cs typeface="Arial Black"/>
              </a:rPr>
              <a:t>вірусу.</a:t>
            </a:r>
            <a:endParaRPr sz="435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093957" y="1164789"/>
            <a:ext cx="2366645" cy="1892935"/>
            <a:chOff x="12093957" y="1164789"/>
            <a:chExt cx="2366645" cy="1892935"/>
          </a:xfrm>
        </p:grpSpPr>
        <p:sp>
          <p:nvSpPr>
            <p:cNvPr id="4" name="object 4"/>
            <p:cNvSpPr/>
            <p:nvPr/>
          </p:nvSpPr>
          <p:spPr>
            <a:xfrm>
              <a:off x="12105573" y="1176356"/>
              <a:ext cx="1911350" cy="1869439"/>
            </a:xfrm>
            <a:custGeom>
              <a:avLst/>
              <a:gdLst/>
              <a:ahLst/>
              <a:cxnLst/>
              <a:rect l="l" t="t" r="r" b="b"/>
              <a:pathLst>
                <a:path w="1911350" h="1869439">
                  <a:moveTo>
                    <a:pt x="962428" y="1869342"/>
                  </a:moveTo>
                  <a:lnTo>
                    <a:pt x="915083" y="1869178"/>
                  </a:lnTo>
                  <a:lnTo>
                    <a:pt x="867204" y="1866688"/>
                  </a:lnTo>
                  <a:lnTo>
                    <a:pt x="822755" y="1862251"/>
                  </a:lnTo>
                  <a:lnTo>
                    <a:pt x="779254" y="1855827"/>
                  </a:lnTo>
                  <a:lnTo>
                    <a:pt x="736721" y="1847473"/>
                  </a:lnTo>
                  <a:lnTo>
                    <a:pt x="695174" y="1837247"/>
                  </a:lnTo>
                  <a:lnTo>
                    <a:pt x="654632" y="1825206"/>
                  </a:lnTo>
                  <a:lnTo>
                    <a:pt x="615115" y="1811408"/>
                  </a:lnTo>
                  <a:lnTo>
                    <a:pt x="576641" y="1795909"/>
                  </a:lnTo>
                  <a:lnTo>
                    <a:pt x="539229" y="1778768"/>
                  </a:lnTo>
                  <a:lnTo>
                    <a:pt x="502899" y="1760042"/>
                  </a:lnTo>
                  <a:lnTo>
                    <a:pt x="467669" y="1739787"/>
                  </a:lnTo>
                  <a:lnTo>
                    <a:pt x="433558" y="1718062"/>
                  </a:lnTo>
                  <a:lnTo>
                    <a:pt x="400586" y="1694924"/>
                  </a:lnTo>
                  <a:lnTo>
                    <a:pt x="368770" y="1670430"/>
                  </a:lnTo>
                  <a:lnTo>
                    <a:pt x="338131" y="1644637"/>
                  </a:lnTo>
                  <a:lnTo>
                    <a:pt x="308687" y="1617604"/>
                  </a:lnTo>
                  <a:lnTo>
                    <a:pt x="280457" y="1589387"/>
                  </a:lnTo>
                  <a:lnTo>
                    <a:pt x="253460" y="1560043"/>
                  </a:lnTo>
                  <a:lnTo>
                    <a:pt x="227715" y="1529631"/>
                  </a:lnTo>
                  <a:lnTo>
                    <a:pt x="203241" y="1498207"/>
                  </a:lnTo>
                  <a:lnTo>
                    <a:pt x="180057" y="1465828"/>
                  </a:lnTo>
                  <a:lnTo>
                    <a:pt x="158182" y="1432554"/>
                  </a:lnTo>
                  <a:lnTo>
                    <a:pt x="137635" y="1398439"/>
                  </a:lnTo>
                  <a:lnTo>
                    <a:pt x="118435" y="1363543"/>
                  </a:lnTo>
                  <a:lnTo>
                    <a:pt x="100601" y="1327922"/>
                  </a:lnTo>
                  <a:lnTo>
                    <a:pt x="84152" y="1291634"/>
                  </a:lnTo>
                  <a:lnTo>
                    <a:pt x="69106" y="1254736"/>
                  </a:lnTo>
                  <a:lnTo>
                    <a:pt x="55483" y="1217285"/>
                  </a:lnTo>
                  <a:lnTo>
                    <a:pt x="43303" y="1179340"/>
                  </a:lnTo>
                  <a:lnTo>
                    <a:pt x="32582" y="1140956"/>
                  </a:lnTo>
                  <a:lnTo>
                    <a:pt x="23342" y="1102193"/>
                  </a:lnTo>
                  <a:lnTo>
                    <a:pt x="15600" y="1063106"/>
                  </a:lnTo>
                  <a:lnTo>
                    <a:pt x="9376" y="1023754"/>
                  </a:lnTo>
                  <a:lnTo>
                    <a:pt x="4689" y="984193"/>
                  </a:lnTo>
                  <a:lnTo>
                    <a:pt x="1557" y="944482"/>
                  </a:lnTo>
                  <a:lnTo>
                    <a:pt x="0" y="904677"/>
                  </a:lnTo>
                  <a:lnTo>
                    <a:pt x="36" y="864837"/>
                  </a:lnTo>
                  <a:lnTo>
                    <a:pt x="1685" y="825017"/>
                  </a:lnTo>
                  <a:lnTo>
                    <a:pt x="4965" y="785276"/>
                  </a:lnTo>
                  <a:lnTo>
                    <a:pt x="9896" y="745672"/>
                  </a:lnTo>
                  <a:lnTo>
                    <a:pt x="16496" y="706261"/>
                  </a:lnTo>
                  <a:lnTo>
                    <a:pt x="24785" y="667100"/>
                  </a:lnTo>
                  <a:lnTo>
                    <a:pt x="34781" y="628248"/>
                  </a:lnTo>
                  <a:lnTo>
                    <a:pt x="46503" y="589762"/>
                  </a:lnTo>
                  <a:lnTo>
                    <a:pt x="59971" y="551698"/>
                  </a:lnTo>
                  <a:lnTo>
                    <a:pt x="75203" y="514115"/>
                  </a:lnTo>
                  <a:lnTo>
                    <a:pt x="92219" y="477069"/>
                  </a:lnTo>
                  <a:lnTo>
                    <a:pt x="111036" y="440619"/>
                  </a:lnTo>
                  <a:lnTo>
                    <a:pt x="131675" y="404821"/>
                  </a:lnTo>
                  <a:lnTo>
                    <a:pt x="154154" y="369733"/>
                  </a:lnTo>
                  <a:lnTo>
                    <a:pt x="178493" y="335413"/>
                  </a:lnTo>
                  <a:lnTo>
                    <a:pt x="204709" y="301917"/>
                  </a:lnTo>
                  <a:lnTo>
                    <a:pt x="232823" y="269303"/>
                  </a:lnTo>
                  <a:lnTo>
                    <a:pt x="262852" y="237628"/>
                  </a:lnTo>
                  <a:lnTo>
                    <a:pt x="294817" y="206950"/>
                  </a:lnTo>
                  <a:lnTo>
                    <a:pt x="331874" y="175240"/>
                  </a:lnTo>
                  <a:lnTo>
                    <a:pt x="370693" y="146257"/>
                  </a:lnTo>
                  <a:lnTo>
                    <a:pt x="411122" y="119974"/>
                  </a:lnTo>
                  <a:lnTo>
                    <a:pt x="453010" y="96366"/>
                  </a:lnTo>
                  <a:lnTo>
                    <a:pt x="496203" y="75407"/>
                  </a:lnTo>
                  <a:lnTo>
                    <a:pt x="540550" y="57071"/>
                  </a:lnTo>
                  <a:lnTo>
                    <a:pt x="585898" y="41333"/>
                  </a:lnTo>
                  <a:lnTo>
                    <a:pt x="632096" y="28166"/>
                  </a:lnTo>
                  <a:lnTo>
                    <a:pt x="678992" y="17544"/>
                  </a:lnTo>
                  <a:lnTo>
                    <a:pt x="726433" y="9443"/>
                  </a:lnTo>
                  <a:lnTo>
                    <a:pt x="774267" y="3836"/>
                  </a:lnTo>
                  <a:lnTo>
                    <a:pt x="822343" y="696"/>
                  </a:lnTo>
                  <a:lnTo>
                    <a:pt x="870507" y="0"/>
                  </a:lnTo>
                  <a:lnTo>
                    <a:pt x="918609" y="1719"/>
                  </a:lnTo>
                  <a:lnTo>
                    <a:pt x="966495" y="5830"/>
                  </a:lnTo>
                  <a:lnTo>
                    <a:pt x="1014014" y="12305"/>
                  </a:lnTo>
                  <a:lnTo>
                    <a:pt x="1061014" y="21120"/>
                  </a:lnTo>
                  <a:lnTo>
                    <a:pt x="1107342" y="32247"/>
                  </a:lnTo>
                  <a:lnTo>
                    <a:pt x="1153850" y="45715"/>
                  </a:lnTo>
                  <a:lnTo>
                    <a:pt x="1200628" y="61319"/>
                  </a:lnTo>
                  <a:lnTo>
                    <a:pt x="1247479" y="78987"/>
                  </a:lnTo>
                  <a:lnTo>
                    <a:pt x="1294207" y="98644"/>
                  </a:lnTo>
                  <a:lnTo>
                    <a:pt x="1340615" y="120217"/>
                  </a:lnTo>
                  <a:lnTo>
                    <a:pt x="1386508" y="143630"/>
                  </a:lnTo>
                  <a:lnTo>
                    <a:pt x="1431688" y="168810"/>
                  </a:lnTo>
                  <a:lnTo>
                    <a:pt x="1475960" y="195682"/>
                  </a:lnTo>
                  <a:lnTo>
                    <a:pt x="1519128" y="224174"/>
                  </a:lnTo>
                  <a:lnTo>
                    <a:pt x="1560996" y="254209"/>
                  </a:lnTo>
                  <a:lnTo>
                    <a:pt x="1601366" y="285715"/>
                  </a:lnTo>
                  <a:lnTo>
                    <a:pt x="1640043" y="318617"/>
                  </a:lnTo>
                  <a:lnTo>
                    <a:pt x="1676831" y="352842"/>
                  </a:lnTo>
                  <a:lnTo>
                    <a:pt x="1711534" y="388314"/>
                  </a:lnTo>
                  <a:lnTo>
                    <a:pt x="1743955" y="424960"/>
                  </a:lnTo>
                  <a:lnTo>
                    <a:pt x="1773897" y="462705"/>
                  </a:lnTo>
                  <a:lnTo>
                    <a:pt x="1801166" y="501476"/>
                  </a:lnTo>
                  <a:lnTo>
                    <a:pt x="1825564" y="541199"/>
                  </a:lnTo>
                  <a:lnTo>
                    <a:pt x="1846896" y="581799"/>
                  </a:lnTo>
                  <a:lnTo>
                    <a:pt x="1864964" y="623202"/>
                  </a:lnTo>
                  <a:lnTo>
                    <a:pt x="1879574" y="665334"/>
                  </a:lnTo>
                  <a:lnTo>
                    <a:pt x="1890528" y="708120"/>
                  </a:lnTo>
                  <a:lnTo>
                    <a:pt x="1899129" y="754653"/>
                  </a:lnTo>
                  <a:lnTo>
                    <a:pt x="1905367" y="800998"/>
                  </a:lnTo>
                  <a:lnTo>
                    <a:pt x="1909291" y="847097"/>
                  </a:lnTo>
                  <a:lnTo>
                    <a:pt x="1910948" y="892894"/>
                  </a:lnTo>
                  <a:lnTo>
                    <a:pt x="1910387" y="938334"/>
                  </a:lnTo>
                  <a:lnTo>
                    <a:pt x="1907656" y="983360"/>
                  </a:lnTo>
                  <a:lnTo>
                    <a:pt x="1902803" y="1027917"/>
                  </a:lnTo>
                  <a:lnTo>
                    <a:pt x="1895876" y="1071947"/>
                  </a:lnTo>
                  <a:lnTo>
                    <a:pt x="1886923" y="1115394"/>
                  </a:lnTo>
                  <a:lnTo>
                    <a:pt x="1875992" y="1158203"/>
                  </a:lnTo>
                  <a:lnTo>
                    <a:pt x="1863132" y="1200317"/>
                  </a:lnTo>
                  <a:lnTo>
                    <a:pt x="1848391" y="1241680"/>
                  </a:lnTo>
                  <a:lnTo>
                    <a:pt x="1831816" y="1282236"/>
                  </a:lnTo>
                  <a:lnTo>
                    <a:pt x="1813456" y="1321929"/>
                  </a:lnTo>
                  <a:lnTo>
                    <a:pt x="1793360" y="1360701"/>
                  </a:lnTo>
                  <a:lnTo>
                    <a:pt x="1771574" y="1398498"/>
                  </a:lnTo>
                  <a:lnTo>
                    <a:pt x="1748148" y="1435262"/>
                  </a:lnTo>
                  <a:lnTo>
                    <a:pt x="1723129" y="1470939"/>
                  </a:lnTo>
                  <a:lnTo>
                    <a:pt x="1696566" y="1505470"/>
                  </a:lnTo>
                  <a:lnTo>
                    <a:pt x="1668506" y="1538801"/>
                  </a:lnTo>
                  <a:lnTo>
                    <a:pt x="1638998" y="1570875"/>
                  </a:lnTo>
                  <a:lnTo>
                    <a:pt x="1608090" y="1601636"/>
                  </a:lnTo>
                  <a:lnTo>
                    <a:pt x="1575830" y="1631027"/>
                  </a:lnTo>
                  <a:lnTo>
                    <a:pt x="1542267" y="1658993"/>
                  </a:lnTo>
                  <a:lnTo>
                    <a:pt x="1507447" y="1685476"/>
                  </a:lnTo>
                  <a:lnTo>
                    <a:pt x="1471421" y="1710422"/>
                  </a:lnTo>
                  <a:lnTo>
                    <a:pt x="1434234" y="1733774"/>
                  </a:lnTo>
                  <a:lnTo>
                    <a:pt x="1395937" y="1755475"/>
                  </a:lnTo>
                  <a:lnTo>
                    <a:pt x="1356576" y="1775469"/>
                  </a:lnTo>
                  <a:lnTo>
                    <a:pt x="1316200" y="1793700"/>
                  </a:lnTo>
                  <a:lnTo>
                    <a:pt x="1274857" y="1810113"/>
                  </a:lnTo>
                  <a:lnTo>
                    <a:pt x="1232596" y="1824650"/>
                  </a:lnTo>
                  <a:lnTo>
                    <a:pt x="1189464" y="1837255"/>
                  </a:lnTo>
                  <a:lnTo>
                    <a:pt x="1145509" y="1847873"/>
                  </a:lnTo>
                  <a:lnTo>
                    <a:pt x="1100780" y="1856447"/>
                  </a:lnTo>
                  <a:lnTo>
                    <a:pt x="1055325" y="1862920"/>
                  </a:lnTo>
                  <a:lnTo>
                    <a:pt x="1009192" y="1867237"/>
                  </a:lnTo>
                  <a:lnTo>
                    <a:pt x="962428" y="1869342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93957" y="1164789"/>
              <a:ext cx="1934845" cy="1892935"/>
            </a:xfrm>
            <a:custGeom>
              <a:avLst/>
              <a:gdLst/>
              <a:ahLst/>
              <a:cxnLst/>
              <a:rect l="l" t="t" r="r" b="b"/>
              <a:pathLst>
                <a:path w="1934844" h="1892935">
                  <a:moveTo>
                    <a:pt x="953936" y="1892708"/>
                  </a:moveTo>
                  <a:lnTo>
                    <a:pt x="897006" y="1891076"/>
                  </a:lnTo>
                  <a:lnTo>
                    <a:pt x="828996" y="1884795"/>
                  </a:lnTo>
                  <a:lnTo>
                    <a:pt x="780768" y="1877299"/>
                  </a:lnTo>
                  <a:lnTo>
                    <a:pt x="733319" y="1867354"/>
                  </a:lnTo>
                  <a:lnTo>
                    <a:pt x="686713" y="1854992"/>
                  </a:lnTo>
                  <a:lnTo>
                    <a:pt x="641013" y="1840249"/>
                  </a:lnTo>
                  <a:lnTo>
                    <a:pt x="596282" y="1823159"/>
                  </a:lnTo>
                  <a:lnTo>
                    <a:pt x="552584" y="1803755"/>
                  </a:lnTo>
                  <a:lnTo>
                    <a:pt x="509983" y="1782074"/>
                  </a:lnTo>
                  <a:lnTo>
                    <a:pt x="468541" y="1758149"/>
                  </a:lnTo>
                  <a:lnTo>
                    <a:pt x="428322" y="1732014"/>
                  </a:lnTo>
                  <a:lnTo>
                    <a:pt x="389390" y="1703704"/>
                  </a:lnTo>
                  <a:lnTo>
                    <a:pt x="351809" y="1673254"/>
                  </a:lnTo>
                  <a:lnTo>
                    <a:pt x="315640" y="1640697"/>
                  </a:lnTo>
                  <a:lnTo>
                    <a:pt x="280949" y="1606068"/>
                  </a:lnTo>
                  <a:lnTo>
                    <a:pt x="247797" y="1569402"/>
                  </a:lnTo>
                  <a:lnTo>
                    <a:pt x="216250" y="1530733"/>
                  </a:lnTo>
                  <a:lnTo>
                    <a:pt x="186708" y="1490555"/>
                  </a:lnTo>
                  <a:lnTo>
                    <a:pt x="159192" y="1448947"/>
                  </a:lnTo>
                  <a:lnTo>
                    <a:pt x="133738" y="1406025"/>
                  </a:lnTo>
                  <a:lnTo>
                    <a:pt x="110381" y="1361905"/>
                  </a:lnTo>
                  <a:lnTo>
                    <a:pt x="89158" y="1316705"/>
                  </a:lnTo>
                  <a:lnTo>
                    <a:pt x="70103" y="1270540"/>
                  </a:lnTo>
                  <a:lnTo>
                    <a:pt x="53252" y="1223527"/>
                  </a:lnTo>
                  <a:lnTo>
                    <a:pt x="38641" y="1175782"/>
                  </a:lnTo>
                  <a:lnTo>
                    <a:pt x="26305" y="1127420"/>
                  </a:lnTo>
                  <a:lnTo>
                    <a:pt x="16280" y="1078560"/>
                  </a:lnTo>
                  <a:lnTo>
                    <a:pt x="8601" y="1029316"/>
                  </a:lnTo>
                  <a:lnTo>
                    <a:pt x="3304" y="979805"/>
                  </a:lnTo>
                  <a:lnTo>
                    <a:pt x="425" y="930143"/>
                  </a:lnTo>
                  <a:lnTo>
                    <a:pt x="0" y="880448"/>
                  </a:lnTo>
                  <a:lnTo>
                    <a:pt x="2062" y="830834"/>
                  </a:lnTo>
                  <a:lnTo>
                    <a:pt x="2494" y="824449"/>
                  </a:lnTo>
                  <a:lnTo>
                    <a:pt x="7967" y="819562"/>
                  </a:lnTo>
                  <a:lnTo>
                    <a:pt x="20772" y="820480"/>
                  </a:lnTo>
                  <a:lnTo>
                    <a:pt x="25596" y="826008"/>
                  </a:lnTo>
                  <a:lnTo>
                    <a:pt x="25164" y="832385"/>
                  </a:lnTo>
                  <a:lnTo>
                    <a:pt x="23270" y="876030"/>
                  </a:lnTo>
                  <a:lnTo>
                    <a:pt x="23402" y="919947"/>
                  </a:lnTo>
                  <a:lnTo>
                    <a:pt x="25543" y="964036"/>
                  </a:lnTo>
                  <a:lnTo>
                    <a:pt x="29674" y="1008196"/>
                  </a:lnTo>
                  <a:lnTo>
                    <a:pt x="35777" y="1052329"/>
                  </a:lnTo>
                  <a:lnTo>
                    <a:pt x="43835" y="1096332"/>
                  </a:lnTo>
                  <a:lnTo>
                    <a:pt x="53827" y="1140106"/>
                  </a:lnTo>
                  <a:lnTo>
                    <a:pt x="65738" y="1183551"/>
                  </a:lnTo>
                  <a:lnTo>
                    <a:pt x="79548" y="1226566"/>
                  </a:lnTo>
                  <a:lnTo>
                    <a:pt x="95239" y="1269052"/>
                  </a:lnTo>
                  <a:lnTo>
                    <a:pt x="112793" y="1310907"/>
                  </a:lnTo>
                  <a:lnTo>
                    <a:pt x="132193" y="1352032"/>
                  </a:lnTo>
                  <a:lnTo>
                    <a:pt x="153419" y="1392326"/>
                  </a:lnTo>
                  <a:lnTo>
                    <a:pt x="176454" y="1431690"/>
                  </a:lnTo>
                  <a:lnTo>
                    <a:pt x="201280" y="1470022"/>
                  </a:lnTo>
                  <a:lnTo>
                    <a:pt x="227878" y="1507222"/>
                  </a:lnTo>
                  <a:lnTo>
                    <a:pt x="256230" y="1543191"/>
                  </a:lnTo>
                  <a:lnTo>
                    <a:pt x="286319" y="1577827"/>
                  </a:lnTo>
                  <a:lnTo>
                    <a:pt x="318125" y="1611032"/>
                  </a:lnTo>
                  <a:lnTo>
                    <a:pt x="351632" y="1642703"/>
                  </a:lnTo>
                  <a:lnTo>
                    <a:pt x="386820" y="1672742"/>
                  </a:lnTo>
                  <a:lnTo>
                    <a:pt x="423672" y="1701048"/>
                  </a:lnTo>
                  <a:lnTo>
                    <a:pt x="462169" y="1727520"/>
                  </a:lnTo>
                  <a:lnTo>
                    <a:pt x="502293" y="1752058"/>
                  </a:lnTo>
                  <a:lnTo>
                    <a:pt x="544027" y="1774563"/>
                  </a:lnTo>
                  <a:lnTo>
                    <a:pt x="587351" y="1794933"/>
                  </a:lnTo>
                  <a:lnTo>
                    <a:pt x="632248" y="1813069"/>
                  </a:lnTo>
                  <a:lnTo>
                    <a:pt x="678700" y="1828870"/>
                  </a:lnTo>
                  <a:lnTo>
                    <a:pt x="726689" y="1842236"/>
                  </a:lnTo>
                  <a:lnTo>
                    <a:pt x="776196" y="1853066"/>
                  </a:lnTo>
                  <a:lnTo>
                    <a:pt x="827203" y="1861261"/>
                  </a:lnTo>
                  <a:lnTo>
                    <a:pt x="879692" y="1866720"/>
                  </a:lnTo>
                  <a:lnTo>
                    <a:pt x="929976" y="1869255"/>
                  </a:lnTo>
                  <a:lnTo>
                    <a:pt x="979934" y="1869197"/>
                  </a:lnTo>
                  <a:lnTo>
                    <a:pt x="1029489" y="1866578"/>
                  </a:lnTo>
                  <a:lnTo>
                    <a:pt x="1078564" y="1861429"/>
                  </a:lnTo>
                  <a:lnTo>
                    <a:pt x="1127085" y="1853781"/>
                  </a:lnTo>
                  <a:lnTo>
                    <a:pt x="1174975" y="1843666"/>
                  </a:lnTo>
                  <a:lnTo>
                    <a:pt x="1222159" y="1831115"/>
                  </a:lnTo>
                  <a:lnTo>
                    <a:pt x="1268559" y="1816159"/>
                  </a:lnTo>
                  <a:lnTo>
                    <a:pt x="1314100" y="1798829"/>
                  </a:lnTo>
                  <a:lnTo>
                    <a:pt x="1358706" y="1779156"/>
                  </a:lnTo>
                  <a:lnTo>
                    <a:pt x="1402301" y="1757173"/>
                  </a:lnTo>
                  <a:lnTo>
                    <a:pt x="1444808" y="1732909"/>
                  </a:lnTo>
                  <a:lnTo>
                    <a:pt x="1486153" y="1706396"/>
                  </a:lnTo>
                  <a:lnTo>
                    <a:pt x="1526258" y="1677666"/>
                  </a:lnTo>
                  <a:lnTo>
                    <a:pt x="1565048" y="1646750"/>
                  </a:lnTo>
                  <a:lnTo>
                    <a:pt x="1602447" y="1613678"/>
                  </a:lnTo>
                  <a:lnTo>
                    <a:pt x="1638378" y="1578483"/>
                  </a:lnTo>
                  <a:lnTo>
                    <a:pt x="1672766" y="1541195"/>
                  </a:lnTo>
                  <a:lnTo>
                    <a:pt x="1704985" y="1502521"/>
                  </a:lnTo>
                  <a:lnTo>
                    <a:pt x="1734950" y="1462623"/>
                  </a:lnTo>
                  <a:lnTo>
                    <a:pt x="1762641" y="1421580"/>
                  </a:lnTo>
                  <a:lnTo>
                    <a:pt x="1788036" y="1379471"/>
                  </a:lnTo>
                  <a:lnTo>
                    <a:pt x="1811115" y="1336374"/>
                  </a:lnTo>
                  <a:lnTo>
                    <a:pt x="1831857" y="1292368"/>
                  </a:lnTo>
                  <a:lnTo>
                    <a:pt x="1850240" y="1247532"/>
                  </a:lnTo>
                  <a:lnTo>
                    <a:pt x="1866243" y="1201945"/>
                  </a:lnTo>
                  <a:lnTo>
                    <a:pt x="1879847" y="1155685"/>
                  </a:lnTo>
                  <a:lnTo>
                    <a:pt x="1891030" y="1108831"/>
                  </a:lnTo>
                  <a:lnTo>
                    <a:pt x="1899770" y="1061462"/>
                  </a:lnTo>
                  <a:lnTo>
                    <a:pt x="1906047" y="1013657"/>
                  </a:lnTo>
                  <a:lnTo>
                    <a:pt x="1909840" y="965494"/>
                  </a:lnTo>
                  <a:lnTo>
                    <a:pt x="1911129" y="917052"/>
                  </a:lnTo>
                  <a:lnTo>
                    <a:pt x="1909891" y="868411"/>
                  </a:lnTo>
                  <a:lnTo>
                    <a:pt x="1906107" y="819648"/>
                  </a:lnTo>
                  <a:lnTo>
                    <a:pt x="1899754" y="770842"/>
                  </a:lnTo>
                  <a:lnTo>
                    <a:pt x="1890813" y="722073"/>
                  </a:lnTo>
                  <a:lnTo>
                    <a:pt x="1879813" y="679243"/>
                  </a:lnTo>
                  <a:lnTo>
                    <a:pt x="1865108" y="637141"/>
                  </a:lnTo>
                  <a:lnTo>
                    <a:pt x="1846908" y="595838"/>
                  </a:lnTo>
                  <a:lnTo>
                    <a:pt x="1825423" y="555403"/>
                  </a:lnTo>
                  <a:lnTo>
                    <a:pt x="1800862" y="515905"/>
                  </a:lnTo>
                  <a:lnTo>
                    <a:pt x="1773435" y="477413"/>
                  </a:lnTo>
                  <a:lnTo>
                    <a:pt x="1743352" y="439997"/>
                  </a:lnTo>
                  <a:lnTo>
                    <a:pt x="1710823" y="403726"/>
                  </a:lnTo>
                  <a:lnTo>
                    <a:pt x="1676056" y="368669"/>
                  </a:lnTo>
                  <a:lnTo>
                    <a:pt x="1639263" y="334897"/>
                  </a:lnTo>
                  <a:lnTo>
                    <a:pt x="1600652" y="302477"/>
                  </a:lnTo>
                  <a:lnTo>
                    <a:pt x="1560434" y="271480"/>
                  </a:lnTo>
                  <a:lnTo>
                    <a:pt x="1518818" y="241975"/>
                  </a:lnTo>
                  <a:lnTo>
                    <a:pt x="1476013" y="214031"/>
                  </a:lnTo>
                  <a:lnTo>
                    <a:pt x="1432230" y="187718"/>
                  </a:lnTo>
                  <a:lnTo>
                    <a:pt x="1387678" y="163105"/>
                  </a:lnTo>
                  <a:lnTo>
                    <a:pt x="1342566" y="140261"/>
                  </a:lnTo>
                  <a:lnTo>
                    <a:pt x="1297106" y="119256"/>
                  </a:lnTo>
                  <a:lnTo>
                    <a:pt x="1251505" y="100159"/>
                  </a:lnTo>
                  <a:lnTo>
                    <a:pt x="1205975" y="83039"/>
                  </a:lnTo>
                  <a:lnTo>
                    <a:pt x="1160724" y="67966"/>
                  </a:lnTo>
                  <a:lnTo>
                    <a:pt x="1115963" y="55009"/>
                  </a:lnTo>
                  <a:lnTo>
                    <a:pt x="1064519" y="42821"/>
                  </a:lnTo>
                  <a:lnTo>
                    <a:pt x="1012500" y="33557"/>
                  </a:lnTo>
                  <a:lnTo>
                    <a:pt x="960108" y="27214"/>
                  </a:lnTo>
                  <a:lnTo>
                    <a:pt x="907546" y="23789"/>
                  </a:lnTo>
                  <a:lnTo>
                    <a:pt x="855016" y="23276"/>
                  </a:lnTo>
                  <a:lnTo>
                    <a:pt x="802722" y="25674"/>
                  </a:lnTo>
                  <a:lnTo>
                    <a:pt x="750865" y="30978"/>
                  </a:lnTo>
                  <a:lnTo>
                    <a:pt x="699649" y="39184"/>
                  </a:lnTo>
                  <a:lnTo>
                    <a:pt x="649277" y="50289"/>
                  </a:lnTo>
                  <a:lnTo>
                    <a:pt x="599951" y="64289"/>
                  </a:lnTo>
                  <a:lnTo>
                    <a:pt x="593869" y="66212"/>
                  </a:lnTo>
                  <a:lnTo>
                    <a:pt x="587347" y="62846"/>
                  </a:lnTo>
                  <a:lnTo>
                    <a:pt x="583488" y="50647"/>
                  </a:lnTo>
                  <a:lnTo>
                    <a:pt x="586861" y="44139"/>
                  </a:lnTo>
                  <a:lnTo>
                    <a:pt x="592958" y="42208"/>
                  </a:lnTo>
                  <a:lnTo>
                    <a:pt x="638901" y="29033"/>
                  </a:lnTo>
                  <a:lnTo>
                    <a:pt x="685741" y="18310"/>
                  </a:lnTo>
                  <a:lnTo>
                    <a:pt x="733322" y="10043"/>
                  </a:lnTo>
                  <a:lnTo>
                    <a:pt x="781489" y="4233"/>
                  </a:lnTo>
                  <a:lnTo>
                    <a:pt x="830086" y="884"/>
                  </a:lnTo>
                  <a:lnTo>
                    <a:pt x="878955" y="0"/>
                  </a:lnTo>
                  <a:lnTo>
                    <a:pt x="927943" y="1581"/>
                  </a:lnTo>
                  <a:lnTo>
                    <a:pt x="976891" y="5633"/>
                  </a:lnTo>
                  <a:lnTo>
                    <a:pt x="1025645" y="12157"/>
                  </a:lnTo>
                  <a:lnTo>
                    <a:pt x="1074048" y="21157"/>
                  </a:lnTo>
                  <a:lnTo>
                    <a:pt x="1121944" y="32635"/>
                  </a:lnTo>
                  <a:lnTo>
                    <a:pt x="1165624" y="45244"/>
                  </a:lnTo>
                  <a:lnTo>
                    <a:pt x="1209773" y="59847"/>
                  </a:lnTo>
                  <a:lnTo>
                    <a:pt x="1254203" y="76382"/>
                  </a:lnTo>
                  <a:lnTo>
                    <a:pt x="1298728" y="94787"/>
                  </a:lnTo>
                  <a:lnTo>
                    <a:pt x="1343159" y="115001"/>
                  </a:lnTo>
                  <a:lnTo>
                    <a:pt x="1387310" y="136961"/>
                  </a:lnTo>
                  <a:lnTo>
                    <a:pt x="1430993" y="160604"/>
                  </a:lnTo>
                  <a:lnTo>
                    <a:pt x="1474021" y="185870"/>
                  </a:lnTo>
                  <a:lnTo>
                    <a:pt x="1516207" y="212696"/>
                  </a:lnTo>
                  <a:lnTo>
                    <a:pt x="1557363" y="241020"/>
                  </a:lnTo>
                  <a:lnTo>
                    <a:pt x="1597302" y="270779"/>
                  </a:lnTo>
                  <a:lnTo>
                    <a:pt x="1635837" y="301912"/>
                  </a:lnTo>
                  <a:lnTo>
                    <a:pt x="1672781" y="334358"/>
                  </a:lnTo>
                  <a:lnTo>
                    <a:pt x="1707945" y="368052"/>
                  </a:lnTo>
                  <a:lnTo>
                    <a:pt x="1741144" y="402935"/>
                  </a:lnTo>
                  <a:lnTo>
                    <a:pt x="1772189" y="438943"/>
                  </a:lnTo>
                  <a:lnTo>
                    <a:pt x="1800893" y="476015"/>
                  </a:lnTo>
                  <a:lnTo>
                    <a:pt x="1827069" y="514089"/>
                  </a:lnTo>
                  <a:lnTo>
                    <a:pt x="1850530" y="553102"/>
                  </a:lnTo>
                  <a:lnTo>
                    <a:pt x="1871088" y="592993"/>
                  </a:lnTo>
                  <a:lnTo>
                    <a:pt x="1888557" y="633699"/>
                  </a:lnTo>
                  <a:lnTo>
                    <a:pt x="1902748" y="675158"/>
                  </a:lnTo>
                  <a:lnTo>
                    <a:pt x="1913475" y="717309"/>
                  </a:lnTo>
                  <a:lnTo>
                    <a:pt x="1922636" y="767279"/>
                  </a:lnTo>
                  <a:lnTo>
                    <a:pt x="1929146" y="817284"/>
                  </a:lnTo>
                  <a:lnTo>
                    <a:pt x="1933026" y="867245"/>
                  </a:lnTo>
                  <a:lnTo>
                    <a:pt x="1934296" y="917081"/>
                  </a:lnTo>
                  <a:lnTo>
                    <a:pt x="1932980" y="966711"/>
                  </a:lnTo>
                  <a:lnTo>
                    <a:pt x="1929097" y="1016055"/>
                  </a:lnTo>
                  <a:lnTo>
                    <a:pt x="1922671" y="1065032"/>
                  </a:lnTo>
                  <a:lnTo>
                    <a:pt x="1913721" y="1113560"/>
                  </a:lnTo>
                  <a:lnTo>
                    <a:pt x="1902269" y="1161560"/>
                  </a:lnTo>
                  <a:lnTo>
                    <a:pt x="1888338" y="1208951"/>
                  </a:lnTo>
                  <a:lnTo>
                    <a:pt x="1871948" y="1255651"/>
                  </a:lnTo>
                  <a:lnTo>
                    <a:pt x="1853121" y="1301581"/>
                  </a:lnTo>
                  <a:lnTo>
                    <a:pt x="1831878" y="1346660"/>
                  </a:lnTo>
                  <a:lnTo>
                    <a:pt x="1808241" y="1390807"/>
                  </a:lnTo>
                  <a:lnTo>
                    <a:pt x="1782231" y="1433940"/>
                  </a:lnTo>
                  <a:lnTo>
                    <a:pt x="1753870" y="1475981"/>
                  </a:lnTo>
                  <a:lnTo>
                    <a:pt x="1723178" y="1516847"/>
                  </a:lnTo>
                  <a:lnTo>
                    <a:pt x="1690179" y="1556458"/>
                  </a:lnTo>
                  <a:lnTo>
                    <a:pt x="1655978" y="1593597"/>
                  </a:lnTo>
                  <a:lnTo>
                    <a:pt x="1620280" y="1628712"/>
                  </a:lnTo>
                  <a:lnTo>
                    <a:pt x="1583156" y="1661775"/>
                  </a:lnTo>
                  <a:lnTo>
                    <a:pt x="1544678" y="1692757"/>
                  </a:lnTo>
                  <a:lnTo>
                    <a:pt x="1504919" y="1721628"/>
                  </a:lnTo>
                  <a:lnTo>
                    <a:pt x="1463949" y="1748358"/>
                  </a:lnTo>
                  <a:lnTo>
                    <a:pt x="1421841" y="1772919"/>
                  </a:lnTo>
                  <a:lnTo>
                    <a:pt x="1378666" y="1795280"/>
                  </a:lnTo>
                  <a:lnTo>
                    <a:pt x="1334496" y="1815413"/>
                  </a:lnTo>
                  <a:lnTo>
                    <a:pt x="1289403" y="1833287"/>
                  </a:lnTo>
                  <a:lnTo>
                    <a:pt x="1243459" y="1848874"/>
                  </a:lnTo>
                  <a:lnTo>
                    <a:pt x="1196736" y="1862144"/>
                  </a:lnTo>
                  <a:lnTo>
                    <a:pt x="1149304" y="1873067"/>
                  </a:lnTo>
                  <a:lnTo>
                    <a:pt x="1101237" y="1881615"/>
                  </a:lnTo>
                  <a:lnTo>
                    <a:pt x="1052605" y="1887757"/>
                  </a:lnTo>
                  <a:lnTo>
                    <a:pt x="1003481" y="1891465"/>
                  </a:lnTo>
                  <a:lnTo>
                    <a:pt x="953936" y="1892708"/>
                  </a:lnTo>
                  <a:close/>
                </a:path>
              </a:pathLst>
            </a:custGeom>
            <a:solidFill>
              <a:srgbClr val="4042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539332" y="1519579"/>
              <a:ext cx="1045210" cy="1184910"/>
            </a:xfrm>
            <a:custGeom>
              <a:avLst/>
              <a:gdLst/>
              <a:ahLst/>
              <a:cxnLst/>
              <a:rect l="l" t="t" r="r" b="b"/>
              <a:pathLst>
                <a:path w="1045209" h="1184910">
                  <a:moveTo>
                    <a:pt x="1044676" y="633399"/>
                  </a:moveTo>
                  <a:lnTo>
                    <a:pt x="1042771" y="575475"/>
                  </a:lnTo>
                  <a:lnTo>
                    <a:pt x="1038758" y="517893"/>
                  </a:lnTo>
                  <a:lnTo>
                    <a:pt x="1033411" y="464032"/>
                  </a:lnTo>
                  <a:lnTo>
                    <a:pt x="1027442" y="417220"/>
                  </a:lnTo>
                  <a:lnTo>
                    <a:pt x="1007732" y="369023"/>
                  </a:lnTo>
                  <a:lnTo>
                    <a:pt x="929119" y="362839"/>
                  </a:lnTo>
                  <a:lnTo>
                    <a:pt x="874445" y="365201"/>
                  </a:lnTo>
                  <a:lnTo>
                    <a:pt x="759612" y="372618"/>
                  </a:lnTo>
                  <a:lnTo>
                    <a:pt x="733552" y="373557"/>
                  </a:lnTo>
                  <a:lnTo>
                    <a:pt x="732142" y="350342"/>
                  </a:lnTo>
                  <a:lnTo>
                    <a:pt x="728954" y="294817"/>
                  </a:lnTo>
                  <a:lnTo>
                    <a:pt x="724484" y="183680"/>
                  </a:lnTo>
                  <a:lnTo>
                    <a:pt x="721245" y="128320"/>
                  </a:lnTo>
                  <a:lnTo>
                    <a:pt x="716038" y="73266"/>
                  </a:lnTo>
                  <a:lnTo>
                    <a:pt x="709320" y="38887"/>
                  </a:lnTo>
                  <a:lnTo>
                    <a:pt x="690943" y="13614"/>
                  </a:lnTo>
                  <a:lnTo>
                    <a:pt x="649909" y="0"/>
                  </a:lnTo>
                  <a:lnTo>
                    <a:pt x="575271" y="622"/>
                  </a:lnTo>
                  <a:lnTo>
                    <a:pt x="575525" y="660"/>
                  </a:lnTo>
                  <a:lnTo>
                    <a:pt x="516458" y="1295"/>
                  </a:lnTo>
                  <a:lnTo>
                    <a:pt x="459613" y="2146"/>
                  </a:lnTo>
                  <a:lnTo>
                    <a:pt x="392595" y="6959"/>
                  </a:lnTo>
                  <a:lnTo>
                    <a:pt x="354215" y="22466"/>
                  </a:lnTo>
                  <a:lnTo>
                    <a:pt x="321271" y="108000"/>
                  </a:lnTo>
                  <a:lnTo>
                    <a:pt x="312801" y="159118"/>
                  </a:lnTo>
                  <a:lnTo>
                    <a:pt x="306298" y="210375"/>
                  </a:lnTo>
                  <a:lnTo>
                    <a:pt x="301523" y="261772"/>
                  </a:lnTo>
                  <a:lnTo>
                    <a:pt x="298196" y="313270"/>
                  </a:lnTo>
                  <a:lnTo>
                    <a:pt x="296100" y="364858"/>
                  </a:lnTo>
                  <a:lnTo>
                    <a:pt x="295719" y="381812"/>
                  </a:lnTo>
                  <a:lnTo>
                    <a:pt x="259981" y="384175"/>
                  </a:lnTo>
                  <a:lnTo>
                    <a:pt x="161975" y="388645"/>
                  </a:lnTo>
                  <a:lnTo>
                    <a:pt x="113157" y="391896"/>
                  </a:lnTo>
                  <a:lnTo>
                    <a:pt x="64617" y="397116"/>
                  </a:lnTo>
                  <a:lnTo>
                    <a:pt x="12001" y="422211"/>
                  </a:lnTo>
                  <a:lnTo>
                    <a:pt x="0" y="463245"/>
                  </a:lnTo>
                  <a:lnTo>
                    <a:pt x="558" y="537908"/>
                  </a:lnTo>
                  <a:lnTo>
                    <a:pt x="571" y="537679"/>
                  </a:lnTo>
                  <a:lnTo>
                    <a:pt x="1892" y="653605"/>
                  </a:lnTo>
                  <a:lnTo>
                    <a:pt x="6146" y="720648"/>
                  </a:lnTo>
                  <a:lnTo>
                    <a:pt x="19824" y="759028"/>
                  </a:lnTo>
                  <a:lnTo>
                    <a:pt x="95250" y="791984"/>
                  </a:lnTo>
                  <a:lnTo>
                    <a:pt x="144081" y="801065"/>
                  </a:lnTo>
                  <a:lnTo>
                    <a:pt x="193078" y="807872"/>
                  </a:lnTo>
                  <a:lnTo>
                    <a:pt x="242189" y="812698"/>
                  </a:lnTo>
                  <a:lnTo>
                    <a:pt x="291414" y="815886"/>
                  </a:lnTo>
                  <a:lnTo>
                    <a:pt x="292925" y="815949"/>
                  </a:lnTo>
                  <a:lnTo>
                    <a:pt x="292900" y="819111"/>
                  </a:lnTo>
                  <a:lnTo>
                    <a:pt x="293928" y="869988"/>
                  </a:lnTo>
                  <a:lnTo>
                    <a:pt x="295846" y="926706"/>
                  </a:lnTo>
                  <a:lnTo>
                    <a:pt x="300380" y="1041387"/>
                  </a:lnTo>
                  <a:lnTo>
                    <a:pt x="302044" y="1091196"/>
                  </a:lnTo>
                  <a:lnTo>
                    <a:pt x="302628" y="1130579"/>
                  </a:lnTo>
                  <a:lnTo>
                    <a:pt x="337591" y="1168527"/>
                  </a:lnTo>
                  <a:lnTo>
                    <a:pt x="376389" y="1178496"/>
                  </a:lnTo>
                  <a:lnTo>
                    <a:pt x="424916" y="1183589"/>
                  </a:lnTo>
                  <a:lnTo>
                    <a:pt x="479818" y="1184630"/>
                  </a:lnTo>
                  <a:lnTo>
                    <a:pt x="537718" y="1182471"/>
                  </a:lnTo>
                  <a:lnTo>
                    <a:pt x="595287" y="1177925"/>
                  </a:lnTo>
                  <a:lnTo>
                    <a:pt x="649135" y="1171854"/>
                  </a:lnTo>
                  <a:lnTo>
                    <a:pt x="695934" y="1165085"/>
                  </a:lnTo>
                  <a:lnTo>
                    <a:pt x="743013" y="1145971"/>
                  </a:lnTo>
                  <a:lnTo>
                    <a:pt x="750468" y="1074648"/>
                  </a:lnTo>
                  <a:lnTo>
                    <a:pt x="749401" y="1023467"/>
                  </a:lnTo>
                  <a:lnTo>
                    <a:pt x="746594" y="967041"/>
                  </a:lnTo>
                  <a:lnTo>
                    <a:pt x="743153" y="909193"/>
                  </a:lnTo>
                  <a:lnTo>
                    <a:pt x="740156" y="853770"/>
                  </a:lnTo>
                  <a:lnTo>
                    <a:pt x="739152" y="820000"/>
                  </a:lnTo>
                  <a:lnTo>
                    <a:pt x="783475" y="818769"/>
                  </a:lnTo>
                  <a:lnTo>
                    <a:pt x="843038" y="816279"/>
                  </a:lnTo>
                  <a:lnTo>
                    <a:pt x="902271" y="813587"/>
                  </a:lnTo>
                  <a:lnTo>
                    <a:pt x="955497" y="811441"/>
                  </a:lnTo>
                  <a:lnTo>
                    <a:pt x="997000" y="810641"/>
                  </a:lnTo>
                  <a:lnTo>
                    <a:pt x="1016635" y="801382"/>
                  </a:lnTo>
                  <a:lnTo>
                    <a:pt x="1030478" y="775665"/>
                  </a:lnTo>
                  <a:lnTo>
                    <a:pt x="1039266" y="736854"/>
                  </a:lnTo>
                  <a:lnTo>
                    <a:pt x="1043762" y="688314"/>
                  </a:lnTo>
                  <a:lnTo>
                    <a:pt x="1044676" y="633399"/>
                  </a:lnTo>
                  <a:close/>
                </a:path>
              </a:pathLst>
            </a:custGeom>
            <a:solidFill>
              <a:srgbClr val="8AA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60992" y="1804491"/>
              <a:ext cx="1399540" cy="1220470"/>
            </a:xfrm>
            <a:custGeom>
              <a:avLst/>
              <a:gdLst/>
              <a:ahLst/>
              <a:cxnLst/>
              <a:rect l="l" t="t" r="r" b="b"/>
              <a:pathLst>
                <a:path w="1399540" h="1220470">
                  <a:moveTo>
                    <a:pt x="469856" y="1220026"/>
                  </a:moveTo>
                  <a:lnTo>
                    <a:pt x="433616" y="1219823"/>
                  </a:lnTo>
                  <a:lnTo>
                    <a:pt x="410184" y="1205296"/>
                  </a:lnTo>
                  <a:lnTo>
                    <a:pt x="391960" y="1189165"/>
                  </a:lnTo>
                  <a:lnTo>
                    <a:pt x="375133" y="1171160"/>
                  </a:lnTo>
                  <a:lnTo>
                    <a:pt x="355891" y="1151009"/>
                  </a:lnTo>
                  <a:lnTo>
                    <a:pt x="321046" y="1117607"/>
                  </a:lnTo>
                  <a:lnTo>
                    <a:pt x="285320" y="1084844"/>
                  </a:lnTo>
                  <a:lnTo>
                    <a:pt x="248743" y="1052700"/>
                  </a:lnTo>
                  <a:lnTo>
                    <a:pt x="211345" y="1021154"/>
                  </a:lnTo>
                  <a:lnTo>
                    <a:pt x="173157" y="990186"/>
                  </a:lnTo>
                  <a:lnTo>
                    <a:pt x="134208" y="959776"/>
                  </a:lnTo>
                  <a:lnTo>
                    <a:pt x="70247" y="908053"/>
                  </a:lnTo>
                  <a:lnTo>
                    <a:pt x="35464" y="883729"/>
                  </a:lnTo>
                  <a:lnTo>
                    <a:pt x="0" y="866364"/>
                  </a:lnTo>
                  <a:lnTo>
                    <a:pt x="21328" y="822457"/>
                  </a:lnTo>
                  <a:lnTo>
                    <a:pt x="43035" y="778391"/>
                  </a:lnTo>
                  <a:lnTo>
                    <a:pt x="65084" y="734176"/>
                  </a:lnTo>
                  <a:lnTo>
                    <a:pt x="87440" y="689826"/>
                  </a:lnTo>
                  <a:lnTo>
                    <a:pt x="110065" y="645353"/>
                  </a:lnTo>
                  <a:lnTo>
                    <a:pt x="158389" y="672157"/>
                  </a:lnTo>
                  <a:lnTo>
                    <a:pt x="206398" y="702610"/>
                  </a:lnTo>
                  <a:lnTo>
                    <a:pt x="252865" y="735743"/>
                  </a:lnTo>
                  <a:lnTo>
                    <a:pt x="296564" y="770583"/>
                  </a:lnTo>
                  <a:lnTo>
                    <a:pt x="336269" y="806160"/>
                  </a:lnTo>
                  <a:lnTo>
                    <a:pt x="370754" y="841504"/>
                  </a:lnTo>
                  <a:lnTo>
                    <a:pt x="398793" y="875643"/>
                  </a:lnTo>
                  <a:lnTo>
                    <a:pt x="419159" y="907608"/>
                  </a:lnTo>
                  <a:lnTo>
                    <a:pt x="432390" y="871803"/>
                  </a:lnTo>
                  <a:lnTo>
                    <a:pt x="447427" y="834262"/>
                  </a:lnTo>
                  <a:lnTo>
                    <a:pt x="464230" y="795192"/>
                  </a:lnTo>
                  <a:lnTo>
                    <a:pt x="482756" y="754799"/>
                  </a:lnTo>
                  <a:lnTo>
                    <a:pt x="502966" y="713290"/>
                  </a:lnTo>
                  <a:lnTo>
                    <a:pt x="524816" y="670871"/>
                  </a:lnTo>
                  <a:lnTo>
                    <a:pt x="548267" y="627748"/>
                  </a:lnTo>
                  <a:lnTo>
                    <a:pt x="573277" y="584128"/>
                  </a:lnTo>
                  <a:lnTo>
                    <a:pt x="599804" y="540218"/>
                  </a:lnTo>
                  <a:lnTo>
                    <a:pt x="627807" y="496224"/>
                  </a:lnTo>
                  <a:lnTo>
                    <a:pt x="657244" y="452352"/>
                  </a:lnTo>
                  <a:lnTo>
                    <a:pt x="688075" y="408809"/>
                  </a:lnTo>
                  <a:lnTo>
                    <a:pt x="720258" y="365801"/>
                  </a:lnTo>
                  <a:lnTo>
                    <a:pt x="753752" y="323535"/>
                  </a:lnTo>
                  <a:lnTo>
                    <a:pt x="788515" y="282218"/>
                  </a:lnTo>
                  <a:lnTo>
                    <a:pt x="824506" y="242055"/>
                  </a:lnTo>
                  <a:lnTo>
                    <a:pt x="861683" y="203253"/>
                  </a:lnTo>
                  <a:lnTo>
                    <a:pt x="895992" y="169843"/>
                  </a:lnTo>
                  <a:lnTo>
                    <a:pt x="931137" y="137958"/>
                  </a:lnTo>
                  <a:lnTo>
                    <a:pt x="967125" y="107732"/>
                  </a:lnTo>
                  <a:lnTo>
                    <a:pt x="1003965" y="79298"/>
                  </a:lnTo>
                  <a:lnTo>
                    <a:pt x="1064117" y="28508"/>
                  </a:lnTo>
                  <a:lnTo>
                    <a:pt x="1098866" y="6740"/>
                  </a:lnTo>
                  <a:lnTo>
                    <a:pt x="1134022" y="0"/>
                  </a:lnTo>
                  <a:lnTo>
                    <a:pt x="1137217" y="347"/>
                  </a:lnTo>
                  <a:lnTo>
                    <a:pt x="1183851" y="33063"/>
                  </a:lnTo>
                  <a:lnTo>
                    <a:pt x="1200494" y="54611"/>
                  </a:lnTo>
                  <a:lnTo>
                    <a:pt x="1216216" y="74450"/>
                  </a:lnTo>
                  <a:lnTo>
                    <a:pt x="1270357" y="134870"/>
                  </a:lnTo>
                  <a:lnTo>
                    <a:pt x="1324290" y="194544"/>
                  </a:lnTo>
                  <a:lnTo>
                    <a:pt x="1345749" y="214999"/>
                  </a:lnTo>
                  <a:lnTo>
                    <a:pt x="1371562" y="239098"/>
                  </a:lnTo>
                  <a:lnTo>
                    <a:pt x="1392461" y="264827"/>
                  </a:lnTo>
                  <a:lnTo>
                    <a:pt x="1399175" y="290172"/>
                  </a:lnTo>
                  <a:lnTo>
                    <a:pt x="1381495" y="315274"/>
                  </a:lnTo>
                  <a:lnTo>
                    <a:pt x="1345939" y="331525"/>
                  </a:lnTo>
                  <a:lnTo>
                    <a:pt x="1305441" y="342989"/>
                  </a:lnTo>
                  <a:lnTo>
                    <a:pt x="1272939" y="353729"/>
                  </a:lnTo>
                  <a:lnTo>
                    <a:pt x="1237039" y="372012"/>
                  </a:lnTo>
                  <a:lnTo>
                    <a:pt x="1201759" y="391805"/>
                  </a:lnTo>
                  <a:lnTo>
                    <a:pt x="1167088" y="412933"/>
                  </a:lnTo>
                  <a:lnTo>
                    <a:pt x="1133011" y="435220"/>
                  </a:lnTo>
                  <a:lnTo>
                    <a:pt x="1093982" y="462817"/>
                  </a:lnTo>
                  <a:lnTo>
                    <a:pt x="1055937" y="492072"/>
                  </a:lnTo>
                  <a:lnTo>
                    <a:pt x="1018844" y="522863"/>
                  </a:lnTo>
                  <a:lnTo>
                    <a:pt x="982671" y="555070"/>
                  </a:lnTo>
                  <a:lnTo>
                    <a:pt x="947388" y="588568"/>
                  </a:lnTo>
                  <a:lnTo>
                    <a:pt x="912965" y="623238"/>
                  </a:lnTo>
                  <a:lnTo>
                    <a:pt x="879369" y="658956"/>
                  </a:lnTo>
                  <a:lnTo>
                    <a:pt x="846569" y="695602"/>
                  </a:lnTo>
                  <a:lnTo>
                    <a:pt x="814536" y="733052"/>
                  </a:lnTo>
                  <a:lnTo>
                    <a:pt x="783237" y="771186"/>
                  </a:lnTo>
                  <a:lnTo>
                    <a:pt x="752642" y="809881"/>
                  </a:lnTo>
                  <a:lnTo>
                    <a:pt x="722719" y="849016"/>
                  </a:lnTo>
                  <a:lnTo>
                    <a:pt x="692026" y="890398"/>
                  </a:lnTo>
                  <a:lnTo>
                    <a:pt x="661976" y="932233"/>
                  </a:lnTo>
                  <a:lnTo>
                    <a:pt x="632722" y="974568"/>
                  </a:lnTo>
                  <a:lnTo>
                    <a:pt x="604418" y="1017452"/>
                  </a:lnTo>
                  <a:lnTo>
                    <a:pt x="577218" y="1060932"/>
                  </a:lnTo>
                  <a:lnTo>
                    <a:pt x="557298" y="1098340"/>
                  </a:lnTo>
                  <a:lnTo>
                    <a:pt x="532338" y="1146109"/>
                  </a:lnTo>
                  <a:lnTo>
                    <a:pt x="502977" y="1191063"/>
                  </a:lnTo>
                  <a:lnTo>
                    <a:pt x="469856" y="1220026"/>
                  </a:lnTo>
                  <a:close/>
                </a:path>
              </a:pathLst>
            </a:custGeom>
            <a:solidFill>
              <a:srgbClr val="F083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2171" y="2746083"/>
            <a:ext cx="16083915" cy="4654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399"/>
              </a:lnSpc>
              <a:spcBef>
                <a:spcPts val="95"/>
              </a:spcBef>
            </a:pPr>
            <a:r>
              <a:rPr sz="4350" spc="-204" dirty="0">
                <a:latin typeface="Arial Black"/>
                <a:cs typeface="Arial Black"/>
              </a:rPr>
              <a:t>Етіологія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і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епідеміологія.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Збудники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захворювання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50" dirty="0">
                <a:latin typeface="Arial Black"/>
                <a:cs typeface="Arial Black"/>
              </a:rPr>
              <a:t>– </a:t>
            </a:r>
            <a:r>
              <a:rPr sz="4350" spc="-190" dirty="0">
                <a:latin typeface="Arial Black"/>
                <a:cs typeface="Arial Black"/>
              </a:rPr>
              <a:t>аденовіруси,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стійкі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105" dirty="0">
                <a:latin typeface="Arial Black"/>
                <a:cs typeface="Arial Black"/>
              </a:rPr>
              <a:t>в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145" dirty="0">
                <a:latin typeface="Arial Black"/>
                <a:cs typeface="Arial Black"/>
              </a:rPr>
              <a:t>зовнішньому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45" dirty="0">
                <a:latin typeface="Arial Black"/>
                <a:cs typeface="Arial Black"/>
              </a:rPr>
              <a:t>середовищі, </a:t>
            </a:r>
            <a:r>
              <a:rPr sz="4350" spc="-135" dirty="0">
                <a:latin typeface="Arial Black"/>
                <a:cs typeface="Arial Black"/>
              </a:rPr>
              <a:t>інактивуються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55" dirty="0">
                <a:latin typeface="Arial Black"/>
                <a:cs typeface="Arial Black"/>
              </a:rPr>
              <a:t>при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нагріванні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і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00" dirty="0">
                <a:latin typeface="Arial Black"/>
                <a:cs typeface="Arial Black"/>
              </a:rPr>
              <a:t>дії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дез-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інфікуючих </a:t>
            </a:r>
            <a:r>
              <a:rPr sz="4350" spc="-275" dirty="0">
                <a:latin typeface="Arial Black"/>
                <a:cs typeface="Arial Black"/>
              </a:rPr>
              <a:t>засобів.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Джерелом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50" dirty="0">
                <a:latin typeface="Arial Black"/>
                <a:cs typeface="Arial Black"/>
              </a:rPr>
              <a:t>інфекції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640" dirty="0">
                <a:latin typeface="Arial Black"/>
                <a:cs typeface="Arial Black"/>
              </a:rPr>
              <a:t>є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60" dirty="0">
                <a:latin typeface="Arial Black"/>
                <a:cs typeface="Arial Black"/>
              </a:rPr>
              <a:t>хворі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54" dirty="0">
                <a:latin typeface="Arial Black"/>
                <a:cs typeface="Arial Black"/>
              </a:rPr>
              <a:t>особи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55" dirty="0">
                <a:latin typeface="Arial Black"/>
                <a:cs typeface="Arial Black"/>
              </a:rPr>
              <a:t>та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здорові </a:t>
            </a:r>
            <a:r>
              <a:rPr sz="4350" spc="-240" dirty="0">
                <a:latin typeface="Arial Black"/>
                <a:cs typeface="Arial Black"/>
              </a:rPr>
              <a:t>вірусоносії.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00" dirty="0">
                <a:latin typeface="Arial Black"/>
                <a:cs typeface="Arial Black"/>
              </a:rPr>
              <a:t>Шляхи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передачі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–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85" dirty="0">
                <a:latin typeface="Arial Black"/>
                <a:cs typeface="Arial Black"/>
              </a:rPr>
              <a:t>аерогенний,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контактний </a:t>
            </a:r>
            <a:r>
              <a:rPr sz="4350" spc="-140" dirty="0">
                <a:latin typeface="Arial Black"/>
                <a:cs typeface="Arial Black"/>
              </a:rPr>
              <a:t>і</a:t>
            </a:r>
            <a:r>
              <a:rPr sz="4350" spc="-315" dirty="0">
                <a:latin typeface="Arial Black"/>
                <a:cs typeface="Arial Black"/>
              </a:rPr>
              <a:t> </a:t>
            </a:r>
            <a:r>
              <a:rPr sz="4350" spc="-70" dirty="0">
                <a:latin typeface="Arial Black"/>
                <a:cs typeface="Arial Black"/>
              </a:rPr>
              <a:t>аліментарний.</a:t>
            </a:r>
            <a:endParaRPr sz="435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52262" y="6812888"/>
            <a:ext cx="2908167" cy="34697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8348" y="2360318"/>
            <a:ext cx="15811500" cy="5426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399"/>
              </a:lnSpc>
              <a:spcBef>
                <a:spcPts val="95"/>
              </a:spcBef>
            </a:pPr>
            <a:r>
              <a:rPr sz="4350" spc="-254" dirty="0">
                <a:latin typeface="Arial Black"/>
                <a:cs typeface="Arial Black"/>
              </a:rPr>
              <a:t>Патогенез.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145" dirty="0">
                <a:latin typeface="Arial Black"/>
                <a:cs typeface="Arial Black"/>
              </a:rPr>
              <a:t>Вхідними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65" dirty="0">
                <a:latin typeface="Arial Black"/>
                <a:cs typeface="Arial Black"/>
              </a:rPr>
              <a:t>воротами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250" dirty="0">
                <a:latin typeface="Arial Black"/>
                <a:cs typeface="Arial Black"/>
              </a:rPr>
              <a:t>інфекції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640" dirty="0">
                <a:latin typeface="Arial Black"/>
                <a:cs typeface="Arial Black"/>
              </a:rPr>
              <a:t>є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40" dirty="0">
                <a:latin typeface="Arial Black"/>
                <a:cs typeface="Arial Black"/>
              </a:rPr>
              <a:t>слизові </a:t>
            </a:r>
            <a:r>
              <a:rPr sz="4350" spc="-180" dirty="0">
                <a:latin typeface="Arial Black"/>
                <a:cs typeface="Arial Black"/>
              </a:rPr>
              <a:t>оболонки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35" dirty="0">
                <a:latin typeface="Arial Black"/>
                <a:cs typeface="Arial Black"/>
              </a:rPr>
              <a:t>верхніх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80" dirty="0">
                <a:latin typeface="Arial Black"/>
                <a:cs typeface="Arial Black"/>
              </a:rPr>
              <a:t>дихальних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45" dirty="0">
                <a:latin typeface="Arial Black"/>
                <a:cs typeface="Arial Black"/>
              </a:rPr>
              <a:t>шляхів,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20" dirty="0">
                <a:latin typeface="Arial Black"/>
                <a:cs typeface="Arial Black"/>
              </a:rPr>
              <a:t>рідше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60" dirty="0">
                <a:latin typeface="Arial Black"/>
                <a:cs typeface="Arial Black"/>
              </a:rPr>
              <a:t>– </a:t>
            </a:r>
            <a:r>
              <a:rPr sz="4350" spc="-90" dirty="0">
                <a:latin typeface="Arial Black"/>
                <a:cs typeface="Arial Black"/>
              </a:rPr>
              <a:t>кон'юнктиви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очей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і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кишечнику,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50" dirty="0">
                <a:latin typeface="Arial Black"/>
                <a:cs typeface="Arial Black"/>
              </a:rPr>
              <a:t>потім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15" dirty="0">
                <a:latin typeface="Arial Black"/>
                <a:cs typeface="Arial Black"/>
              </a:rPr>
              <a:t>вірус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30" dirty="0">
                <a:latin typeface="Arial Black"/>
                <a:cs typeface="Arial Black"/>
              </a:rPr>
              <a:t>проникає </a:t>
            </a:r>
            <a:r>
              <a:rPr sz="4350" spc="105" dirty="0">
                <a:latin typeface="Arial Black"/>
                <a:cs typeface="Arial Black"/>
              </a:rPr>
              <a:t>в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20" dirty="0">
                <a:latin typeface="Arial Black"/>
                <a:cs typeface="Arial Black"/>
              </a:rPr>
              <a:t>кров,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викликаючи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ураження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внутрішніх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50" dirty="0">
                <a:latin typeface="Arial Black"/>
                <a:cs typeface="Arial Black"/>
              </a:rPr>
              <a:t>органів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50" dirty="0">
                <a:latin typeface="Arial Black"/>
                <a:cs typeface="Arial Black"/>
              </a:rPr>
              <a:t>– </a:t>
            </a:r>
            <a:r>
              <a:rPr sz="4350" spc="-140" dirty="0">
                <a:latin typeface="Arial Black"/>
                <a:cs typeface="Arial Black"/>
              </a:rPr>
              <a:t>нирок,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печінки,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90" dirty="0">
                <a:latin typeface="Arial Black"/>
                <a:cs typeface="Arial Black"/>
              </a:rPr>
              <a:t>селезінки.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95" dirty="0">
                <a:latin typeface="Arial Black"/>
                <a:cs typeface="Arial Black"/>
              </a:rPr>
              <a:t>У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розвитку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ускладнень </a:t>
            </a:r>
            <a:r>
              <a:rPr sz="4350" spc="-145" dirty="0">
                <a:latin typeface="Arial Black"/>
                <a:cs typeface="Arial Black"/>
              </a:rPr>
              <a:t>велику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85" dirty="0">
                <a:latin typeface="Arial Black"/>
                <a:cs typeface="Arial Black"/>
              </a:rPr>
              <a:t>роль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відіграє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95" dirty="0">
                <a:latin typeface="Arial Black"/>
                <a:cs typeface="Arial Black"/>
              </a:rPr>
              <a:t>приєднання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бакте-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ріальної </a:t>
            </a:r>
            <a:r>
              <a:rPr sz="4350" spc="-300" dirty="0">
                <a:latin typeface="Arial Black"/>
                <a:cs typeface="Arial Black"/>
              </a:rPr>
              <a:t>флори.</a:t>
            </a:r>
            <a:endParaRPr sz="435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809" y="7202258"/>
            <a:ext cx="2302150" cy="30843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5608" y="1118533"/>
            <a:ext cx="16116935" cy="8242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 marR="24130" algn="ctr">
              <a:lnSpc>
                <a:spcPct val="116700"/>
              </a:lnSpc>
              <a:spcBef>
                <a:spcPts val="95"/>
              </a:spcBef>
            </a:pPr>
            <a:r>
              <a:rPr sz="3850" spc="-190" dirty="0">
                <a:latin typeface="Arial Black"/>
                <a:cs typeface="Arial Black"/>
              </a:rPr>
              <a:t>Клініка.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10" dirty="0">
                <a:latin typeface="Arial Black"/>
                <a:cs typeface="Arial Black"/>
              </a:rPr>
              <a:t>Інкубаційний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40" dirty="0">
                <a:latin typeface="Arial Black"/>
                <a:cs typeface="Arial Black"/>
              </a:rPr>
              <a:t>період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85" dirty="0">
                <a:latin typeface="Arial Black"/>
                <a:cs typeface="Arial Black"/>
              </a:rPr>
              <a:t>складає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dirty="0">
                <a:latin typeface="Arial Black"/>
                <a:cs typeface="Arial Black"/>
              </a:rPr>
              <a:t>від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360" dirty="0">
                <a:latin typeface="Arial Black"/>
                <a:cs typeface="Arial Black"/>
              </a:rPr>
              <a:t>2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00" dirty="0">
                <a:latin typeface="Arial Black"/>
                <a:cs typeface="Arial Black"/>
              </a:rPr>
              <a:t>до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365" dirty="0">
                <a:latin typeface="Arial Black"/>
                <a:cs typeface="Arial Black"/>
              </a:rPr>
              <a:t>12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90" dirty="0">
                <a:latin typeface="Arial Black"/>
                <a:cs typeface="Arial Black"/>
              </a:rPr>
              <a:t>днів,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50" dirty="0">
                <a:latin typeface="Arial Black"/>
                <a:cs typeface="Arial Black"/>
              </a:rPr>
              <a:t>у </a:t>
            </a:r>
            <a:r>
              <a:rPr sz="3850" spc="-190" dirty="0">
                <a:latin typeface="Arial Black"/>
                <a:cs typeface="Arial Black"/>
              </a:rPr>
              <a:t>середньому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40" dirty="0">
                <a:latin typeface="Arial Black"/>
                <a:cs typeface="Arial Black"/>
              </a:rPr>
              <a:t>4–5.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70" dirty="0">
                <a:latin typeface="Arial Black"/>
                <a:cs typeface="Arial Black"/>
              </a:rPr>
              <a:t>Захворювання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80" dirty="0">
                <a:latin typeface="Arial Black"/>
                <a:cs typeface="Arial Black"/>
              </a:rPr>
              <a:t>може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20" dirty="0">
                <a:latin typeface="Arial Black"/>
                <a:cs typeface="Arial Black"/>
              </a:rPr>
              <a:t>починатися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75" dirty="0">
                <a:latin typeface="Arial Black"/>
                <a:cs typeface="Arial Black"/>
              </a:rPr>
              <a:t>гостро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5" dirty="0">
                <a:latin typeface="Arial Black"/>
                <a:cs typeface="Arial Black"/>
              </a:rPr>
              <a:t>або </a:t>
            </a:r>
            <a:r>
              <a:rPr sz="3850" spc="-135" dirty="0">
                <a:latin typeface="Arial Black"/>
                <a:cs typeface="Arial Black"/>
              </a:rPr>
              <a:t>поступово,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35" dirty="0">
                <a:latin typeface="Arial Black"/>
                <a:cs typeface="Arial Black"/>
              </a:rPr>
              <a:t>коли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75" dirty="0">
                <a:latin typeface="Arial Black"/>
                <a:cs typeface="Arial Black"/>
              </a:rPr>
              <a:t>послідовно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70" dirty="0">
                <a:latin typeface="Arial Black"/>
                <a:cs typeface="Arial Black"/>
              </a:rPr>
              <a:t>виникають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75" dirty="0">
                <a:latin typeface="Arial Black"/>
                <a:cs typeface="Arial Black"/>
              </a:rPr>
              <a:t>симптоми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ураження </a:t>
            </a:r>
            <a:r>
              <a:rPr sz="3850" spc="-145" dirty="0">
                <a:latin typeface="Arial Black"/>
                <a:cs typeface="Arial Black"/>
              </a:rPr>
              <a:t>окремих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30" dirty="0">
                <a:latin typeface="Arial Black"/>
                <a:cs typeface="Arial Black"/>
              </a:rPr>
              <a:t>органів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і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10" dirty="0">
                <a:latin typeface="Arial Black"/>
                <a:cs typeface="Arial Black"/>
              </a:rPr>
              <a:t>систем.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20" dirty="0">
                <a:latin typeface="Arial Black"/>
                <a:cs typeface="Arial Black"/>
              </a:rPr>
              <a:t>Спостерігається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75" dirty="0">
                <a:latin typeface="Arial Black"/>
                <a:cs typeface="Arial Black"/>
              </a:rPr>
              <a:t>чітке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00" dirty="0">
                <a:latin typeface="Arial Black"/>
                <a:cs typeface="Arial Black"/>
              </a:rPr>
              <a:t>переважання </a:t>
            </a:r>
            <a:r>
              <a:rPr sz="3850" spc="-155" dirty="0">
                <a:latin typeface="Arial Black"/>
                <a:cs typeface="Arial Black"/>
              </a:rPr>
              <a:t>місцевих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75" dirty="0">
                <a:latin typeface="Arial Black"/>
                <a:cs typeface="Arial Black"/>
              </a:rPr>
              <a:t>симптомів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хвороби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над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30" dirty="0">
                <a:latin typeface="Arial Black"/>
                <a:cs typeface="Arial Black"/>
              </a:rPr>
              <a:t>загальними.</a:t>
            </a:r>
            <a:endParaRPr sz="3850">
              <a:latin typeface="Arial Black"/>
              <a:cs typeface="Arial Black"/>
            </a:endParaRPr>
          </a:p>
          <a:p>
            <a:pPr marL="12700" marR="5080" indent="-635" algn="ctr">
              <a:lnSpc>
                <a:spcPct val="116700"/>
              </a:lnSpc>
            </a:pPr>
            <a:r>
              <a:rPr sz="3850" spc="-110" dirty="0">
                <a:latin typeface="Arial Black"/>
                <a:cs typeface="Arial Black"/>
              </a:rPr>
              <a:t>Інтоксикаційний</a:t>
            </a:r>
            <a:r>
              <a:rPr sz="3850" spc="-220" dirty="0">
                <a:latin typeface="Arial Black"/>
                <a:cs typeface="Arial Black"/>
              </a:rPr>
              <a:t> </a:t>
            </a:r>
            <a:r>
              <a:rPr sz="3850" spc="-155" dirty="0">
                <a:latin typeface="Arial Black"/>
                <a:cs typeface="Arial Black"/>
              </a:rPr>
              <a:t>синдром</a:t>
            </a:r>
            <a:r>
              <a:rPr sz="3850" spc="-220" dirty="0">
                <a:latin typeface="Arial Black"/>
                <a:cs typeface="Arial Black"/>
              </a:rPr>
              <a:t> </a:t>
            </a:r>
            <a:r>
              <a:rPr sz="3850" spc="-195" dirty="0">
                <a:latin typeface="Arial Black"/>
                <a:cs typeface="Arial Black"/>
              </a:rPr>
              <a:t>характеризується</a:t>
            </a:r>
            <a:r>
              <a:rPr sz="3850" spc="-220" dirty="0">
                <a:latin typeface="Arial Black"/>
                <a:cs typeface="Arial Black"/>
              </a:rPr>
              <a:t> </a:t>
            </a:r>
            <a:r>
              <a:rPr sz="3850" spc="-40" dirty="0">
                <a:latin typeface="Arial Black"/>
                <a:cs typeface="Arial Black"/>
              </a:rPr>
              <a:t>лихоманкою, </a:t>
            </a:r>
            <a:r>
              <a:rPr sz="3850" spc="-160" dirty="0">
                <a:latin typeface="Arial Black"/>
                <a:cs typeface="Arial Black"/>
              </a:rPr>
              <a:t>млявістю,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85" dirty="0">
                <a:latin typeface="Arial Black"/>
                <a:cs typeface="Arial Black"/>
              </a:rPr>
              <a:t>адинамією,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85" dirty="0">
                <a:latin typeface="Arial Black"/>
                <a:cs typeface="Arial Black"/>
              </a:rPr>
              <a:t>зниженням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70" dirty="0">
                <a:latin typeface="Arial Black"/>
                <a:cs typeface="Arial Black"/>
              </a:rPr>
              <a:t>апетиту.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55" dirty="0">
                <a:latin typeface="Arial Black"/>
                <a:cs typeface="Arial Black"/>
              </a:rPr>
              <a:t>Іноді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80" dirty="0">
                <a:latin typeface="Arial Black"/>
                <a:cs typeface="Arial Black"/>
              </a:rPr>
              <a:t>можуть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0" dirty="0">
                <a:latin typeface="Arial Black"/>
                <a:cs typeface="Arial Black"/>
              </a:rPr>
              <a:t>бути </a:t>
            </a:r>
            <a:r>
              <a:rPr sz="3850" spc="-114" dirty="0">
                <a:latin typeface="Arial Black"/>
                <a:cs typeface="Arial Black"/>
              </a:rPr>
              <a:t>нудота,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00" dirty="0">
                <a:latin typeface="Arial Black"/>
                <a:cs typeface="Arial Black"/>
              </a:rPr>
              <a:t>головний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55" dirty="0">
                <a:latin typeface="Arial Black"/>
                <a:cs typeface="Arial Black"/>
              </a:rPr>
              <a:t>біль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і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90" dirty="0">
                <a:latin typeface="Arial Black"/>
                <a:cs typeface="Arial Black"/>
              </a:rPr>
              <a:t>блювання.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80" dirty="0">
                <a:latin typeface="Arial Black"/>
                <a:cs typeface="Arial Black"/>
              </a:rPr>
              <a:t>У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45" dirty="0">
                <a:latin typeface="Arial Black"/>
                <a:cs typeface="Arial Black"/>
              </a:rPr>
              <a:t>дітей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60" dirty="0">
                <a:latin typeface="Arial Black"/>
                <a:cs typeface="Arial Black"/>
              </a:rPr>
              <a:t>раннього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0" dirty="0">
                <a:latin typeface="Arial Black"/>
                <a:cs typeface="Arial Black"/>
              </a:rPr>
              <a:t>віку </a:t>
            </a:r>
            <a:r>
              <a:rPr sz="3850" spc="-150" dirty="0">
                <a:latin typeface="Arial Black"/>
                <a:cs typeface="Arial Black"/>
              </a:rPr>
              <a:t>нерідко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225" dirty="0">
                <a:latin typeface="Arial Black"/>
                <a:cs typeface="Arial Black"/>
              </a:rPr>
              <a:t>спостерігається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85" dirty="0">
                <a:latin typeface="Arial Black"/>
                <a:cs typeface="Arial Black"/>
              </a:rPr>
              <a:t>збільшення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10" dirty="0">
                <a:latin typeface="Arial Black"/>
                <a:cs typeface="Arial Black"/>
              </a:rPr>
              <a:t>печінки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і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300" dirty="0">
                <a:latin typeface="Arial Black"/>
                <a:cs typeface="Arial Black"/>
              </a:rPr>
              <a:t>селе-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зінки.</a:t>
            </a:r>
            <a:endParaRPr sz="3850">
              <a:latin typeface="Arial Black"/>
              <a:cs typeface="Arial Black"/>
            </a:endParaRPr>
          </a:p>
          <a:p>
            <a:pPr marL="31115" marR="23495" indent="-635" algn="ctr">
              <a:lnSpc>
                <a:spcPct val="116700"/>
              </a:lnSpc>
            </a:pPr>
            <a:r>
              <a:rPr sz="3850" spc="-165" dirty="0">
                <a:latin typeface="Arial Black"/>
                <a:cs typeface="Arial Black"/>
              </a:rPr>
              <a:t>Лихоманка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90" dirty="0">
                <a:latin typeface="Arial Black"/>
                <a:cs typeface="Arial Black"/>
              </a:rPr>
              <a:t>в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25" dirty="0">
                <a:latin typeface="Arial Black"/>
                <a:cs typeface="Arial Black"/>
              </a:rPr>
              <a:t>межах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85" dirty="0">
                <a:latin typeface="Arial Black"/>
                <a:cs typeface="Arial Black"/>
              </a:rPr>
              <a:t>37,2–37,8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25" dirty="0">
                <a:latin typeface="Arial Black"/>
                <a:cs typeface="Arial Black"/>
              </a:rPr>
              <a:t>°С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25" dirty="0">
                <a:latin typeface="Arial Black"/>
                <a:cs typeface="Arial Black"/>
              </a:rPr>
              <a:t>зберігається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80" dirty="0">
                <a:latin typeface="Arial Black"/>
                <a:cs typeface="Arial Black"/>
              </a:rPr>
              <a:t>протягом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5" dirty="0">
                <a:latin typeface="Arial Black"/>
                <a:cs typeface="Arial Black"/>
              </a:rPr>
              <a:t>5–7 </a:t>
            </a:r>
            <a:r>
              <a:rPr sz="3850" spc="-90" dirty="0">
                <a:latin typeface="Arial Black"/>
                <a:cs typeface="Arial Black"/>
              </a:rPr>
              <a:t>днів,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95" dirty="0">
                <a:latin typeface="Arial Black"/>
                <a:cs typeface="Arial Black"/>
              </a:rPr>
              <a:t>рідше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dirty="0">
                <a:latin typeface="Arial Black"/>
                <a:cs typeface="Arial Black"/>
              </a:rPr>
              <a:t>–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00" dirty="0">
                <a:latin typeface="Arial Black"/>
                <a:cs typeface="Arial Black"/>
              </a:rPr>
              <a:t>до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360" dirty="0">
                <a:latin typeface="Arial Black"/>
                <a:cs typeface="Arial Black"/>
              </a:rPr>
              <a:t>2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50" dirty="0">
                <a:latin typeface="Arial Black"/>
                <a:cs typeface="Arial Black"/>
              </a:rPr>
              <a:t>тиж,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80" dirty="0">
                <a:latin typeface="Arial Black"/>
                <a:cs typeface="Arial Black"/>
              </a:rPr>
              <a:t>можуть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95" dirty="0">
                <a:latin typeface="Arial Black"/>
                <a:cs typeface="Arial Black"/>
              </a:rPr>
              <a:t>спостерігатися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45" dirty="0">
                <a:latin typeface="Arial Black"/>
                <a:cs typeface="Arial Black"/>
              </a:rPr>
              <a:t>хвилеподібний </a:t>
            </a:r>
            <a:r>
              <a:rPr sz="3850" spc="-175" dirty="0">
                <a:latin typeface="Arial Black"/>
                <a:cs typeface="Arial Black"/>
              </a:rPr>
              <a:t>перебіг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20" dirty="0">
                <a:latin typeface="Arial Black"/>
                <a:cs typeface="Arial Black"/>
              </a:rPr>
              <a:t>та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0" dirty="0">
                <a:latin typeface="Arial Black"/>
                <a:cs typeface="Arial Black"/>
              </a:rPr>
              <a:t>підви-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40" dirty="0">
                <a:latin typeface="Arial Black"/>
                <a:cs typeface="Arial Black"/>
              </a:rPr>
              <a:t>щення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85" dirty="0">
                <a:latin typeface="Arial Black"/>
                <a:cs typeface="Arial Black"/>
              </a:rPr>
              <a:t>температури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00" dirty="0">
                <a:latin typeface="Arial Black"/>
                <a:cs typeface="Arial Black"/>
              </a:rPr>
              <a:t>до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високих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0" dirty="0">
                <a:latin typeface="Arial Black"/>
                <a:cs typeface="Arial Black"/>
              </a:rPr>
              <a:t>цифр.</a:t>
            </a:r>
            <a:endParaRPr sz="38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2026" y="840408"/>
            <a:ext cx="18292445" cy="8488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9950" marR="862330" indent="3530600">
              <a:lnSpc>
                <a:spcPct val="117000"/>
              </a:lnSpc>
              <a:spcBef>
                <a:spcPts val="95"/>
              </a:spcBef>
            </a:pPr>
            <a:r>
              <a:rPr sz="3650" spc="-150" dirty="0">
                <a:latin typeface="Arial Black"/>
                <a:cs typeface="Arial Black"/>
              </a:rPr>
              <a:t>Клінічні</a:t>
            </a:r>
            <a:r>
              <a:rPr sz="3650" spc="-220" dirty="0">
                <a:latin typeface="Arial Black"/>
                <a:cs typeface="Arial Black"/>
              </a:rPr>
              <a:t> </a:t>
            </a:r>
            <a:r>
              <a:rPr sz="3650" spc="-210" dirty="0">
                <a:latin typeface="Arial Black"/>
                <a:cs typeface="Arial Black"/>
              </a:rPr>
              <a:t>форми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170" dirty="0">
                <a:latin typeface="Arial Black"/>
                <a:cs typeface="Arial Black"/>
              </a:rPr>
              <a:t>аденовірусної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25" dirty="0">
                <a:latin typeface="Arial Black"/>
                <a:cs typeface="Arial Black"/>
              </a:rPr>
              <a:t>інфекції </a:t>
            </a:r>
            <a:r>
              <a:rPr sz="3650" spc="-130" dirty="0">
                <a:latin typeface="Arial Black"/>
                <a:cs typeface="Arial Black"/>
              </a:rPr>
              <a:t>Фарингокон'юнктивальна</a:t>
            </a:r>
            <a:r>
              <a:rPr sz="3650" spc="-200" dirty="0">
                <a:latin typeface="Arial Black"/>
                <a:cs typeface="Arial Black"/>
              </a:rPr>
              <a:t> </a:t>
            </a:r>
            <a:r>
              <a:rPr sz="3650" spc="-160" dirty="0">
                <a:latin typeface="Arial Black"/>
                <a:cs typeface="Arial Black"/>
              </a:rPr>
              <a:t>лихоманка</a:t>
            </a:r>
            <a:r>
              <a:rPr sz="3650" spc="-200" dirty="0">
                <a:latin typeface="Arial Black"/>
                <a:cs typeface="Arial Black"/>
              </a:rPr>
              <a:t> </a:t>
            </a:r>
            <a:r>
              <a:rPr sz="3650" dirty="0">
                <a:latin typeface="Arial Black"/>
                <a:cs typeface="Arial Black"/>
              </a:rPr>
              <a:t>–</a:t>
            </a:r>
            <a:r>
              <a:rPr sz="3650" spc="-195" dirty="0">
                <a:latin typeface="Arial Black"/>
                <a:cs typeface="Arial Black"/>
              </a:rPr>
              <a:t> </a:t>
            </a:r>
            <a:r>
              <a:rPr sz="3650" spc="-105" dirty="0">
                <a:latin typeface="Arial Black"/>
                <a:cs typeface="Arial Black"/>
              </a:rPr>
              <a:t>найбільш</a:t>
            </a:r>
            <a:r>
              <a:rPr sz="3650" spc="-200" dirty="0">
                <a:latin typeface="Arial Black"/>
                <a:cs typeface="Arial Black"/>
              </a:rPr>
              <a:t> </a:t>
            </a:r>
            <a:r>
              <a:rPr sz="3650" dirty="0">
                <a:latin typeface="Arial Black"/>
                <a:cs typeface="Arial Black"/>
              </a:rPr>
              <a:t>типовий</a:t>
            </a:r>
            <a:r>
              <a:rPr sz="3650" spc="-200" dirty="0">
                <a:latin typeface="Arial Black"/>
                <a:cs typeface="Arial Black"/>
              </a:rPr>
              <a:t> </a:t>
            </a:r>
            <a:r>
              <a:rPr sz="3650" spc="-10" dirty="0">
                <a:latin typeface="Arial Black"/>
                <a:cs typeface="Arial Black"/>
              </a:rPr>
              <a:t>варіант</a:t>
            </a:r>
            <a:endParaRPr sz="3650">
              <a:latin typeface="Arial Black"/>
              <a:cs typeface="Arial Black"/>
            </a:endParaRPr>
          </a:p>
          <a:p>
            <a:pPr marL="431800" marR="424180" algn="ctr">
              <a:lnSpc>
                <a:spcPct val="117000"/>
              </a:lnSpc>
            </a:pPr>
            <a:r>
              <a:rPr sz="3650" spc="-170" dirty="0">
                <a:latin typeface="Arial Black"/>
                <a:cs typeface="Arial Black"/>
              </a:rPr>
              <a:t>аденовірусної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200" dirty="0">
                <a:latin typeface="Arial Black"/>
                <a:cs typeface="Arial Black"/>
              </a:rPr>
              <a:t>інфекції.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185" dirty="0">
                <a:latin typeface="Arial Black"/>
                <a:cs typeface="Arial Black"/>
              </a:rPr>
              <a:t>Характеризується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175" dirty="0">
                <a:latin typeface="Arial Black"/>
                <a:cs typeface="Arial Black"/>
              </a:rPr>
              <a:t>лихоманкою,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145" dirty="0">
                <a:latin typeface="Arial Black"/>
                <a:cs typeface="Arial Black"/>
              </a:rPr>
              <a:t>фарингітом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300" dirty="0">
                <a:latin typeface="Arial Black"/>
                <a:cs typeface="Arial Black"/>
              </a:rPr>
              <a:t>із </a:t>
            </a:r>
            <a:r>
              <a:rPr sz="3650" spc="-185" dirty="0">
                <a:latin typeface="Arial Black"/>
                <a:cs typeface="Arial Black"/>
              </a:rPr>
              <a:t>міс-</a:t>
            </a:r>
            <a:r>
              <a:rPr sz="3650" spc="-235" dirty="0">
                <a:latin typeface="Arial Black"/>
                <a:cs typeface="Arial Black"/>
              </a:rPr>
              <a:t> </a:t>
            </a:r>
            <a:r>
              <a:rPr sz="3650" spc="-145" dirty="0">
                <a:latin typeface="Arial Black"/>
                <a:cs typeface="Arial Black"/>
              </a:rPr>
              <a:t>цевою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215" dirty="0">
                <a:latin typeface="Arial Black"/>
                <a:cs typeface="Arial Black"/>
              </a:rPr>
              <a:t>реакцією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50" dirty="0">
                <a:latin typeface="Arial Black"/>
                <a:cs typeface="Arial Black"/>
              </a:rPr>
              <a:t>лімфатичних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35" dirty="0">
                <a:latin typeface="Arial Black"/>
                <a:cs typeface="Arial Black"/>
              </a:rPr>
              <a:t>вузлів,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10" dirty="0">
                <a:latin typeface="Arial Black"/>
                <a:cs typeface="Arial Black"/>
              </a:rPr>
              <a:t>негнійним</a:t>
            </a:r>
            <a:r>
              <a:rPr sz="3650" spc="-235" dirty="0">
                <a:latin typeface="Arial Black"/>
                <a:cs typeface="Arial Black"/>
              </a:rPr>
              <a:t> </a:t>
            </a:r>
            <a:r>
              <a:rPr sz="3650" spc="-40" dirty="0">
                <a:latin typeface="Arial Black"/>
                <a:cs typeface="Arial Black"/>
              </a:rPr>
              <a:t>фолікулярним </a:t>
            </a:r>
            <a:r>
              <a:rPr sz="3650" spc="-95" dirty="0">
                <a:latin typeface="Arial Black"/>
                <a:cs typeface="Arial Black"/>
              </a:rPr>
              <a:t>кон'юнкти-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30" dirty="0">
                <a:latin typeface="Arial Black"/>
                <a:cs typeface="Arial Black"/>
              </a:rPr>
              <a:t>вітом.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30" dirty="0">
                <a:latin typeface="Arial Black"/>
                <a:cs typeface="Arial Black"/>
              </a:rPr>
              <a:t>Інтоксикація</a:t>
            </a:r>
            <a:r>
              <a:rPr sz="3650" spc="-235" dirty="0">
                <a:latin typeface="Arial Black"/>
                <a:cs typeface="Arial Black"/>
              </a:rPr>
              <a:t> </a:t>
            </a:r>
            <a:r>
              <a:rPr sz="3650" spc="-150" dirty="0">
                <a:latin typeface="Arial Black"/>
                <a:cs typeface="Arial Black"/>
              </a:rPr>
              <a:t>зазвичай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35" dirty="0">
                <a:latin typeface="Arial Black"/>
                <a:cs typeface="Arial Black"/>
              </a:rPr>
              <a:t>помірна.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95" dirty="0">
                <a:latin typeface="Arial Black"/>
                <a:cs typeface="Arial Black"/>
              </a:rPr>
              <a:t>Спостерігається частий</a:t>
            </a:r>
            <a:r>
              <a:rPr sz="3650" spc="-260" dirty="0">
                <a:latin typeface="Arial Black"/>
                <a:cs typeface="Arial Black"/>
              </a:rPr>
              <a:t> </a:t>
            </a:r>
            <a:r>
              <a:rPr sz="3650" spc="-180" dirty="0">
                <a:latin typeface="Arial Black"/>
                <a:cs typeface="Arial Black"/>
              </a:rPr>
              <a:t>сухий,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225" dirty="0">
                <a:latin typeface="Arial Black"/>
                <a:cs typeface="Arial Black"/>
              </a:rPr>
              <a:t>а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450" dirty="0">
                <a:latin typeface="Arial Black"/>
                <a:cs typeface="Arial Black"/>
              </a:rPr>
              <a:t>з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90" dirty="0">
                <a:latin typeface="Arial Black"/>
                <a:cs typeface="Arial Black"/>
              </a:rPr>
              <a:t>3–4-</a:t>
            </a:r>
            <a:r>
              <a:rPr sz="3650" spc="-140" dirty="0">
                <a:latin typeface="Arial Black"/>
                <a:cs typeface="Arial Black"/>
              </a:rPr>
              <a:t>го</a:t>
            </a:r>
            <a:r>
              <a:rPr sz="3650" spc="-245" dirty="0">
                <a:latin typeface="Arial Black"/>
                <a:cs typeface="Arial Black"/>
              </a:rPr>
              <a:t> </a:t>
            </a:r>
            <a:r>
              <a:rPr sz="3650" spc="-100" dirty="0">
                <a:latin typeface="Arial Black"/>
                <a:cs typeface="Arial Black"/>
              </a:rPr>
              <a:t>дня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dirty="0">
                <a:latin typeface="Arial Black"/>
                <a:cs typeface="Arial Black"/>
              </a:rPr>
              <a:t>–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80" dirty="0">
                <a:latin typeface="Arial Black"/>
                <a:cs typeface="Arial Black"/>
              </a:rPr>
              <a:t>вологий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35" dirty="0">
                <a:latin typeface="Arial Black"/>
                <a:cs typeface="Arial Black"/>
              </a:rPr>
              <a:t>кашель,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20" dirty="0">
                <a:latin typeface="Arial Black"/>
                <a:cs typeface="Arial Black"/>
              </a:rPr>
              <a:t>який</a:t>
            </a:r>
            <a:r>
              <a:rPr sz="3650" spc="-245" dirty="0">
                <a:latin typeface="Arial Black"/>
                <a:cs typeface="Arial Black"/>
              </a:rPr>
              <a:t> </a:t>
            </a:r>
            <a:r>
              <a:rPr sz="3650" spc="-120" dirty="0">
                <a:latin typeface="Arial Black"/>
                <a:cs typeface="Arial Black"/>
              </a:rPr>
              <a:t>характеризується </a:t>
            </a:r>
            <a:r>
              <a:rPr sz="3650" spc="-185" dirty="0">
                <a:latin typeface="Arial Black"/>
                <a:cs typeface="Arial Black"/>
              </a:rPr>
              <a:t>завзятістю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05" dirty="0">
                <a:latin typeface="Arial Black"/>
                <a:cs typeface="Arial Black"/>
              </a:rPr>
              <a:t>і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35" dirty="0">
                <a:latin typeface="Arial Black"/>
                <a:cs typeface="Arial Black"/>
              </a:rPr>
              <a:t>нерідко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95" dirty="0">
                <a:latin typeface="Arial Black"/>
                <a:cs typeface="Arial Black"/>
              </a:rPr>
              <a:t>нагадує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0" dirty="0">
                <a:latin typeface="Arial Black"/>
                <a:cs typeface="Arial Black"/>
              </a:rPr>
              <a:t>коклюшний.</a:t>
            </a:r>
            <a:endParaRPr sz="3650">
              <a:latin typeface="Arial Black"/>
              <a:cs typeface="Arial Black"/>
            </a:endParaRPr>
          </a:p>
          <a:p>
            <a:pPr marL="12065" marR="5080" algn="ctr">
              <a:lnSpc>
                <a:spcPct val="117000"/>
              </a:lnSpc>
            </a:pPr>
            <a:r>
              <a:rPr sz="3650" spc="-170" dirty="0">
                <a:latin typeface="Arial Black"/>
                <a:cs typeface="Arial Black"/>
              </a:rPr>
              <a:t>Ураження</a:t>
            </a:r>
            <a:r>
              <a:rPr sz="3650" spc="-245" dirty="0">
                <a:latin typeface="Arial Black"/>
                <a:cs typeface="Arial Black"/>
              </a:rPr>
              <a:t> </a:t>
            </a:r>
            <a:r>
              <a:rPr sz="3650" spc="-110" dirty="0">
                <a:latin typeface="Arial Black"/>
                <a:cs typeface="Arial Black"/>
              </a:rPr>
              <a:t>очей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55" dirty="0">
                <a:latin typeface="Arial Black"/>
                <a:cs typeface="Arial Black"/>
              </a:rPr>
              <a:t>розвивається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450" dirty="0">
                <a:latin typeface="Arial Black"/>
                <a:cs typeface="Arial Black"/>
              </a:rPr>
              <a:t>з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200" dirty="0">
                <a:latin typeface="Arial Black"/>
                <a:cs typeface="Arial Black"/>
              </a:rPr>
              <a:t>1-</a:t>
            </a:r>
            <a:r>
              <a:rPr sz="3650" spc="-140" dirty="0">
                <a:latin typeface="Arial Black"/>
                <a:cs typeface="Arial Black"/>
              </a:rPr>
              <a:t>го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90" dirty="0">
                <a:latin typeface="Arial Black"/>
                <a:cs typeface="Arial Black"/>
              </a:rPr>
              <a:t>або,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30" dirty="0">
                <a:latin typeface="Arial Black"/>
                <a:cs typeface="Arial Black"/>
              </a:rPr>
              <a:t>частіше,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450" dirty="0">
                <a:latin typeface="Arial Black"/>
                <a:cs typeface="Arial Black"/>
              </a:rPr>
              <a:t>з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90" dirty="0">
                <a:latin typeface="Arial Black"/>
                <a:cs typeface="Arial Black"/>
              </a:rPr>
              <a:t>2–3-</a:t>
            </a:r>
            <a:r>
              <a:rPr sz="3650" spc="-140" dirty="0">
                <a:latin typeface="Arial Black"/>
                <a:cs typeface="Arial Black"/>
              </a:rPr>
              <a:t>го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00" dirty="0">
                <a:latin typeface="Arial Black"/>
                <a:cs typeface="Arial Black"/>
              </a:rPr>
              <a:t>дня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20" dirty="0">
                <a:latin typeface="Arial Black"/>
                <a:cs typeface="Arial Black"/>
              </a:rPr>
              <a:t>хво-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20" dirty="0">
                <a:latin typeface="Arial Black"/>
                <a:cs typeface="Arial Black"/>
              </a:rPr>
              <a:t>роби, </a:t>
            </a:r>
            <a:r>
              <a:rPr sz="3650" spc="-170" dirty="0">
                <a:latin typeface="Arial Black"/>
                <a:cs typeface="Arial Black"/>
              </a:rPr>
              <a:t>з'являються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70" dirty="0">
                <a:latin typeface="Arial Black"/>
                <a:cs typeface="Arial Black"/>
              </a:rPr>
              <a:t>симптоми</a:t>
            </a:r>
            <a:r>
              <a:rPr sz="3650" spc="-210" dirty="0">
                <a:latin typeface="Arial Black"/>
                <a:cs typeface="Arial Black"/>
              </a:rPr>
              <a:t> </a:t>
            </a:r>
            <a:r>
              <a:rPr sz="3650" spc="-140" dirty="0">
                <a:latin typeface="Arial Black"/>
                <a:cs typeface="Arial Black"/>
              </a:rPr>
              <a:t>катарального,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210" dirty="0">
                <a:latin typeface="Arial Black"/>
                <a:cs typeface="Arial Black"/>
              </a:rPr>
              <a:t>фолікулярного </a:t>
            </a:r>
            <a:r>
              <a:rPr sz="3650" spc="-200" dirty="0">
                <a:latin typeface="Arial Black"/>
                <a:cs typeface="Arial Black"/>
              </a:rPr>
              <a:t>або</a:t>
            </a:r>
            <a:r>
              <a:rPr sz="3650" spc="-215" dirty="0">
                <a:latin typeface="Arial Black"/>
                <a:cs typeface="Arial Black"/>
              </a:rPr>
              <a:t> </a:t>
            </a:r>
            <a:r>
              <a:rPr sz="3650" spc="-10" dirty="0">
                <a:latin typeface="Arial Black"/>
                <a:cs typeface="Arial Black"/>
              </a:rPr>
              <a:t>плівчастого </a:t>
            </a:r>
            <a:r>
              <a:rPr sz="3650" spc="-80" dirty="0">
                <a:latin typeface="Arial Black"/>
                <a:cs typeface="Arial Black"/>
              </a:rPr>
              <a:t>кон'юнктивіту.</a:t>
            </a:r>
            <a:r>
              <a:rPr sz="3650" spc="-245" dirty="0">
                <a:latin typeface="Arial Black"/>
                <a:cs typeface="Arial Black"/>
              </a:rPr>
              <a:t> </a:t>
            </a:r>
            <a:r>
              <a:rPr sz="3650" spc="-110" dirty="0">
                <a:latin typeface="Arial Black"/>
                <a:cs typeface="Arial Black"/>
              </a:rPr>
              <a:t>Зазвичай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95" dirty="0">
                <a:latin typeface="Arial Black"/>
                <a:cs typeface="Arial Black"/>
              </a:rPr>
              <a:t>уражається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60" dirty="0">
                <a:latin typeface="Arial Black"/>
                <a:cs typeface="Arial Black"/>
              </a:rPr>
              <a:t>одне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50" dirty="0">
                <a:latin typeface="Arial Black"/>
                <a:cs typeface="Arial Black"/>
              </a:rPr>
              <a:t>око,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254" dirty="0">
                <a:latin typeface="Arial Black"/>
                <a:cs typeface="Arial Black"/>
              </a:rPr>
              <a:t>але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50" dirty="0">
                <a:latin typeface="Arial Black"/>
                <a:cs typeface="Arial Black"/>
              </a:rPr>
              <a:t>можливий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05" dirty="0">
                <a:latin typeface="Arial Black"/>
                <a:cs typeface="Arial Black"/>
              </a:rPr>
              <a:t>і</a:t>
            </a:r>
            <a:r>
              <a:rPr sz="3650" spc="-240" dirty="0">
                <a:latin typeface="Arial Black"/>
                <a:cs typeface="Arial Black"/>
              </a:rPr>
              <a:t> </a:t>
            </a:r>
            <a:r>
              <a:rPr sz="3650" spc="-10" dirty="0">
                <a:latin typeface="Arial Black"/>
                <a:cs typeface="Arial Black"/>
              </a:rPr>
              <a:t>двосто- </a:t>
            </a:r>
            <a:r>
              <a:rPr sz="3650" spc="-130" dirty="0">
                <a:latin typeface="Arial Black"/>
                <a:cs typeface="Arial Black"/>
              </a:rPr>
              <a:t>ронній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90" dirty="0">
                <a:latin typeface="Arial Black"/>
                <a:cs typeface="Arial Black"/>
              </a:rPr>
              <a:t>розвиток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90" dirty="0">
                <a:latin typeface="Arial Black"/>
                <a:cs typeface="Arial Black"/>
              </a:rPr>
              <a:t>процесу.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55" dirty="0">
                <a:latin typeface="Arial Black"/>
                <a:cs typeface="Arial Black"/>
              </a:rPr>
              <a:t>З'являється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dirty="0">
                <a:latin typeface="Arial Black"/>
                <a:cs typeface="Arial Black"/>
              </a:rPr>
              <a:t>відчуття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25" dirty="0">
                <a:latin typeface="Arial Black"/>
                <a:cs typeface="Arial Black"/>
              </a:rPr>
              <a:t>чужорідного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10" dirty="0">
                <a:latin typeface="Arial Black"/>
                <a:cs typeface="Arial Black"/>
              </a:rPr>
              <a:t>тіла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90" dirty="0">
                <a:latin typeface="Arial Black"/>
                <a:cs typeface="Arial Black"/>
              </a:rPr>
              <a:t>в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14" dirty="0">
                <a:latin typeface="Arial Black"/>
                <a:cs typeface="Arial Black"/>
              </a:rPr>
              <a:t>оці,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25" dirty="0">
                <a:latin typeface="Arial Black"/>
                <a:cs typeface="Arial Black"/>
              </a:rPr>
              <a:t>пе- </a:t>
            </a:r>
            <a:r>
              <a:rPr sz="3650" spc="-130" dirty="0">
                <a:latin typeface="Arial Black"/>
                <a:cs typeface="Arial Black"/>
              </a:rPr>
              <a:t>чіння.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10" dirty="0">
                <a:latin typeface="Arial Black"/>
                <a:cs typeface="Arial Black"/>
              </a:rPr>
              <a:t>Кон'юнктива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65" dirty="0">
                <a:latin typeface="Arial Black"/>
                <a:cs typeface="Arial Black"/>
              </a:rPr>
              <a:t>ока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95" dirty="0">
                <a:latin typeface="Arial Black"/>
                <a:cs typeface="Arial Black"/>
              </a:rPr>
              <a:t>різко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145" dirty="0">
                <a:latin typeface="Arial Black"/>
                <a:cs typeface="Arial Black"/>
              </a:rPr>
              <a:t>гіперемована,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75" dirty="0">
                <a:latin typeface="Arial Black"/>
                <a:cs typeface="Arial Black"/>
              </a:rPr>
              <a:t>набрякла,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254" dirty="0">
                <a:latin typeface="Arial Black"/>
                <a:cs typeface="Arial Black"/>
              </a:rPr>
              <a:t>має</a:t>
            </a:r>
            <a:r>
              <a:rPr sz="3650" spc="-229" dirty="0">
                <a:latin typeface="Arial Black"/>
                <a:cs typeface="Arial Black"/>
              </a:rPr>
              <a:t> </a:t>
            </a:r>
            <a:r>
              <a:rPr sz="3650" spc="-145" dirty="0">
                <a:latin typeface="Arial Black"/>
                <a:cs typeface="Arial Black"/>
              </a:rPr>
              <a:t>зернистий</a:t>
            </a:r>
            <a:r>
              <a:rPr sz="3650" spc="-225" dirty="0">
                <a:latin typeface="Arial Black"/>
                <a:cs typeface="Arial Black"/>
              </a:rPr>
              <a:t> </a:t>
            </a:r>
            <a:r>
              <a:rPr sz="3650" spc="-25" dirty="0">
                <a:latin typeface="Arial Black"/>
                <a:cs typeface="Arial Black"/>
              </a:rPr>
              <a:t>ви- </a:t>
            </a:r>
            <a:r>
              <a:rPr sz="3650" spc="-114" dirty="0">
                <a:latin typeface="Arial Black"/>
                <a:cs typeface="Arial Black"/>
              </a:rPr>
              <a:t>гляд</a:t>
            </a:r>
            <a:r>
              <a:rPr sz="3650" spc="-254" dirty="0">
                <a:latin typeface="Arial Black"/>
                <a:cs typeface="Arial Black"/>
              </a:rPr>
              <a:t> </a:t>
            </a:r>
            <a:r>
              <a:rPr sz="3650" spc="-225" dirty="0">
                <a:latin typeface="Arial Black"/>
                <a:cs typeface="Arial Black"/>
              </a:rPr>
              <a:t>через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195" dirty="0">
                <a:latin typeface="Arial Black"/>
                <a:cs typeface="Arial Black"/>
              </a:rPr>
              <a:t>гіперплазію</a:t>
            </a:r>
            <a:r>
              <a:rPr sz="3650" spc="-250" dirty="0">
                <a:latin typeface="Arial Black"/>
                <a:cs typeface="Arial Black"/>
              </a:rPr>
              <a:t> </a:t>
            </a:r>
            <a:r>
              <a:rPr sz="3650" spc="-70" dirty="0">
                <a:latin typeface="Arial Black"/>
                <a:cs typeface="Arial Black"/>
              </a:rPr>
              <a:t>фолікулів.</a:t>
            </a:r>
            <a:endParaRPr sz="36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220" y="297723"/>
            <a:ext cx="16633825" cy="957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5999"/>
              </a:lnSpc>
              <a:spcBef>
                <a:spcPts val="100"/>
              </a:spcBef>
            </a:pPr>
            <a:r>
              <a:rPr sz="3600" spc="-110" dirty="0">
                <a:latin typeface="Arial Black"/>
                <a:cs typeface="Arial Black"/>
              </a:rPr>
              <a:t>Повіки</a:t>
            </a:r>
            <a:r>
              <a:rPr sz="3600" spc="-229" dirty="0">
                <a:latin typeface="Arial Black"/>
                <a:cs typeface="Arial Black"/>
              </a:rPr>
              <a:t> </a:t>
            </a:r>
            <a:r>
              <a:rPr sz="3600" spc="-155" dirty="0">
                <a:latin typeface="Arial Black"/>
                <a:cs typeface="Arial Black"/>
              </a:rPr>
              <a:t>стають</a:t>
            </a:r>
            <a:r>
              <a:rPr sz="3600" spc="-225" dirty="0">
                <a:latin typeface="Arial Black"/>
                <a:cs typeface="Arial Black"/>
              </a:rPr>
              <a:t> </a:t>
            </a:r>
            <a:r>
              <a:rPr sz="3600" spc="-130" dirty="0">
                <a:latin typeface="Arial Black"/>
                <a:cs typeface="Arial Black"/>
              </a:rPr>
              <a:t>набряклими,</a:t>
            </a:r>
            <a:r>
              <a:rPr sz="3600" spc="-225" dirty="0">
                <a:latin typeface="Arial Black"/>
                <a:cs typeface="Arial Black"/>
              </a:rPr>
              <a:t> </a:t>
            </a:r>
            <a:r>
              <a:rPr sz="3600" spc="-70" dirty="0">
                <a:latin typeface="Arial Black"/>
                <a:cs typeface="Arial Black"/>
              </a:rPr>
              <a:t>потовще-</a:t>
            </a:r>
            <a:r>
              <a:rPr sz="3600" spc="-225" dirty="0">
                <a:latin typeface="Arial Black"/>
                <a:cs typeface="Arial Black"/>
              </a:rPr>
              <a:t> </a:t>
            </a:r>
            <a:r>
              <a:rPr sz="3600" spc="-65" dirty="0">
                <a:latin typeface="Arial Black"/>
                <a:cs typeface="Arial Black"/>
              </a:rPr>
              <a:t>ними.</a:t>
            </a:r>
            <a:r>
              <a:rPr sz="3600" spc="-225" dirty="0">
                <a:latin typeface="Arial Black"/>
                <a:cs typeface="Arial Black"/>
              </a:rPr>
              <a:t> Відзначається </a:t>
            </a:r>
            <a:r>
              <a:rPr sz="3600" spc="-10" dirty="0">
                <a:latin typeface="Arial Black"/>
                <a:cs typeface="Arial Black"/>
              </a:rPr>
              <a:t>ін'єкція </a:t>
            </a:r>
            <a:r>
              <a:rPr sz="3600" spc="-180" dirty="0">
                <a:latin typeface="Arial Black"/>
                <a:cs typeface="Arial Black"/>
              </a:rPr>
              <a:t>судин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54" dirty="0">
                <a:latin typeface="Arial Black"/>
                <a:cs typeface="Arial Black"/>
              </a:rPr>
              <a:t>склер,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85" dirty="0">
                <a:latin typeface="Arial Black"/>
                <a:cs typeface="Arial Black"/>
              </a:rPr>
              <a:t>можуть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40" dirty="0">
                <a:latin typeface="Arial Black"/>
                <a:cs typeface="Arial Black"/>
              </a:rPr>
              <a:t>бути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55" dirty="0">
                <a:latin typeface="Arial Black"/>
                <a:cs typeface="Arial Black"/>
              </a:rPr>
              <a:t>крововиливи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70" dirty="0">
                <a:latin typeface="Arial Black"/>
                <a:cs typeface="Arial Black"/>
              </a:rPr>
              <a:t>під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105" dirty="0">
                <a:latin typeface="Arial Black"/>
                <a:cs typeface="Arial Black"/>
              </a:rPr>
              <a:t>кон'юнктиву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10" dirty="0">
                <a:latin typeface="Arial Black"/>
                <a:cs typeface="Arial Black"/>
              </a:rPr>
              <a:t>або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25" dirty="0">
                <a:latin typeface="Arial Black"/>
                <a:cs typeface="Arial Black"/>
              </a:rPr>
              <a:t>під </a:t>
            </a:r>
            <a:r>
              <a:rPr sz="3600" spc="-100" dirty="0">
                <a:latin typeface="Arial Black"/>
                <a:cs typeface="Arial Black"/>
              </a:rPr>
              <a:t>шкіру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05" dirty="0">
                <a:latin typeface="Arial Black"/>
                <a:cs typeface="Arial Black"/>
              </a:rPr>
              <a:t>повік.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60" dirty="0">
                <a:latin typeface="Arial Black"/>
                <a:cs typeface="Arial Black"/>
              </a:rPr>
              <a:t>На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00" dirty="0">
                <a:latin typeface="Arial Black"/>
                <a:cs typeface="Arial Black"/>
              </a:rPr>
              <a:t>кон'юнктиві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10" dirty="0">
                <a:latin typeface="Arial Black"/>
                <a:cs typeface="Arial Black"/>
              </a:rPr>
              <a:t>або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55" dirty="0">
                <a:latin typeface="Arial Black"/>
                <a:cs typeface="Arial Black"/>
              </a:rPr>
              <a:t>перехідній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90" dirty="0">
                <a:latin typeface="Arial Black"/>
                <a:cs typeface="Arial Black"/>
              </a:rPr>
              <a:t>складці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85" dirty="0">
                <a:latin typeface="Arial Black"/>
                <a:cs typeface="Arial Black"/>
              </a:rPr>
              <a:t>ока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85" dirty="0">
                <a:latin typeface="Arial Black"/>
                <a:cs typeface="Arial Black"/>
              </a:rPr>
              <a:t>утворюється </a:t>
            </a:r>
            <a:r>
              <a:rPr sz="3600" spc="-125" dirty="0">
                <a:latin typeface="Arial Black"/>
                <a:cs typeface="Arial Black"/>
              </a:rPr>
              <a:t>білувата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30" dirty="0">
                <a:latin typeface="Arial Black"/>
                <a:cs typeface="Arial Black"/>
              </a:rPr>
              <a:t>плівка,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55" dirty="0">
                <a:latin typeface="Arial Black"/>
                <a:cs typeface="Arial Black"/>
              </a:rPr>
              <a:t>спочатку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60" dirty="0">
                <a:latin typeface="Arial Black"/>
                <a:cs typeface="Arial Black"/>
              </a:rPr>
              <a:t>у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80" dirty="0">
                <a:latin typeface="Arial Black"/>
                <a:cs typeface="Arial Black"/>
              </a:rPr>
              <a:t>вигляді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80" dirty="0">
                <a:latin typeface="Arial Black"/>
                <a:cs typeface="Arial Black"/>
              </a:rPr>
              <a:t>легкої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65" dirty="0">
                <a:latin typeface="Arial Black"/>
                <a:cs typeface="Arial Black"/>
              </a:rPr>
              <a:t>павутинки,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65" dirty="0">
                <a:latin typeface="Arial Black"/>
                <a:cs typeface="Arial Black"/>
              </a:rPr>
              <a:t>яка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0" dirty="0">
                <a:latin typeface="Arial Black"/>
                <a:cs typeface="Arial Black"/>
              </a:rPr>
              <a:t>потім </a:t>
            </a:r>
            <a:r>
              <a:rPr sz="3600" spc="-180" dirty="0">
                <a:latin typeface="Arial Black"/>
                <a:cs typeface="Arial Black"/>
              </a:rPr>
              <a:t>перетворюється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20" dirty="0">
                <a:latin typeface="Arial Black"/>
                <a:cs typeface="Arial Black"/>
              </a:rPr>
              <a:t>на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20" dirty="0">
                <a:latin typeface="Arial Black"/>
                <a:cs typeface="Arial Black"/>
              </a:rPr>
              <a:t>щільну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10" dirty="0">
                <a:latin typeface="Arial Black"/>
                <a:cs typeface="Arial Black"/>
              </a:rPr>
              <a:t>плівку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80" dirty="0">
                <a:latin typeface="Arial Black"/>
                <a:cs typeface="Arial Black"/>
              </a:rPr>
              <a:t>білого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10" dirty="0">
                <a:latin typeface="Arial Black"/>
                <a:cs typeface="Arial Black"/>
              </a:rPr>
              <a:t>або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00" dirty="0">
                <a:latin typeface="Arial Black"/>
                <a:cs typeface="Arial Black"/>
              </a:rPr>
              <a:t>жовтого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60" dirty="0">
                <a:latin typeface="Arial Black"/>
                <a:cs typeface="Arial Black"/>
              </a:rPr>
              <a:t>кольору,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0" dirty="0">
                <a:latin typeface="Arial Black"/>
                <a:cs typeface="Arial Black"/>
              </a:rPr>
              <a:t>від- </a:t>
            </a:r>
            <a:r>
              <a:rPr sz="3600" spc="-185" dirty="0">
                <a:latin typeface="Arial Black"/>
                <a:cs typeface="Arial Black"/>
              </a:rPr>
              <a:t>діляється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29" dirty="0">
                <a:latin typeface="Arial Black"/>
                <a:cs typeface="Arial Black"/>
              </a:rPr>
              <a:t>насилу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14" dirty="0">
                <a:latin typeface="Arial Black"/>
                <a:cs typeface="Arial Black"/>
              </a:rPr>
              <a:t>і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30" dirty="0">
                <a:latin typeface="Arial Black"/>
                <a:cs typeface="Arial Black"/>
              </a:rPr>
              <a:t>повільно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04" dirty="0">
                <a:latin typeface="Arial Black"/>
                <a:cs typeface="Arial Black"/>
              </a:rPr>
              <a:t>розсмоктується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40" dirty="0">
                <a:latin typeface="Arial Black"/>
                <a:cs typeface="Arial Black"/>
              </a:rPr>
              <a:t>(через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95" dirty="0">
                <a:latin typeface="Arial Black"/>
                <a:cs typeface="Arial Black"/>
              </a:rPr>
              <a:t>10–14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05" dirty="0">
                <a:latin typeface="Arial Black"/>
                <a:cs typeface="Arial Black"/>
              </a:rPr>
              <a:t>днів).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05" dirty="0">
                <a:latin typeface="Arial Black"/>
                <a:cs typeface="Arial Black"/>
              </a:rPr>
              <a:t>У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5" dirty="0">
                <a:latin typeface="Arial Black"/>
                <a:cs typeface="Arial Black"/>
              </a:rPr>
              <a:t>цих </a:t>
            </a:r>
            <a:r>
              <a:rPr sz="3600" dirty="0">
                <a:latin typeface="Arial Black"/>
                <a:cs typeface="Arial Black"/>
              </a:rPr>
              <a:t>ви-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70" dirty="0">
                <a:latin typeface="Arial Black"/>
                <a:cs typeface="Arial Black"/>
              </a:rPr>
              <a:t>падках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35" dirty="0">
                <a:latin typeface="Arial Black"/>
                <a:cs typeface="Arial Black"/>
              </a:rPr>
              <a:t>посилюється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65" dirty="0">
                <a:latin typeface="Arial Black"/>
                <a:cs typeface="Arial Black"/>
              </a:rPr>
              <a:t>набряк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00" dirty="0">
                <a:latin typeface="Arial Black"/>
                <a:cs typeface="Arial Black"/>
              </a:rPr>
              <a:t>повік,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60" dirty="0">
                <a:latin typeface="Arial Black"/>
                <a:cs typeface="Arial Black"/>
              </a:rPr>
              <a:t>у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30" dirty="0">
                <a:latin typeface="Arial Black"/>
                <a:cs typeface="Arial Black"/>
              </a:rPr>
              <a:t>куточках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очей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50" dirty="0">
                <a:latin typeface="Arial Black"/>
                <a:cs typeface="Arial Black"/>
              </a:rPr>
              <a:t>з'являється </a:t>
            </a:r>
            <a:r>
              <a:rPr sz="3600" spc="-140" dirty="0">
                <a:latin typeface="Arial Black"/>
                <a:cs typeface="Arial Black"/>
              </a:rPr>
              <a:t>гнійне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dirty="0">
                <a:latin typeface="Arial Black"/>
                <a:cs typeface="Arial Black"/>
              </a:rPr>
              <a:t>ви-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70" dirty="0">
                <a:latin typeface="Arial Black"/>
                <a:cs typeface="Arial Black"/>
              </a:rPr>
              <a:t>ділення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65" dirty="0">
                <a:latin typeface="Arial Black"/>
                <a:cs typeface="Arial Black"/>
              </a:rPr>
              <a:t>біло-</a:t>
            </a:r>
            <a:r>
              <a:rPr sz="3600" spc="-100" dirty="0">
                <a:latin typeface="Arial Black"/>
                <a:cs typeface="Arial Black"/>
              </a:rPr>
              <a:t>жовтого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65" dirty="0">
                <a:latin typeface="Arial Black"/>
                <a:cs typeface="Arial Black"/>
              </a:rPr>
              <a:t>кольору.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90" dirty="0">
                <a:latin typeface="Arial Black"/>
                <a:cs typeface="Arial Black"/>
              </a:rPr>
              <a:t>Характерна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0" dirty="0">
                <a:latin typeface="Arial Black"/>
                <a:cs typeface="Arial Black"/>
              </a:rPr>
              <a:t>неможливість відкрити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очі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20" dirty="0">
                <a:latin typeface="Arial Black"/>
                <a:cs typeface="Arial Black"/>
              </a:rPr>
              <a:t>вранці,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35" dirty="0">
                <a:latin typeface="Arial Black"/>
                <a:cs typeface="Arial Black"/>
              </a:rPr>
              <a:t>коли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65" dirty="0">
                <a:latin typeface="Arial Black"/>
                <a:cs typeface="Arial Black"/>
              </a:rPr>
              <a:t>повіки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14" dirty="0">
                <a:latin typeface="Arial Black"/>
                <a:cs typeface="Arial Black"/>
              </a:rPr>
              <a:t>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60" dirty="0">
                <a:latin typeface="Arial Black"/>
                <a:cs typeface="Arial Black"/>
              </a:rPr>
              <a:t>вії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50" dirty="0">
                <a:latin typeface="Arial Black"/>
                <a:cs typeface="Arial Black"/>
              </a:rPr>
              <a:t>буквально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70" dirty="0">
                <a:latin typeface="Arial Black"/>
                <a:cs typeface="Arial Black"/>
              </a:rPr>
              <a:t>«заклеєні» </a:t>
            </a:r>
            <a:r>
              <a:rPr sz="3600" spc="-85" dirty="0">
                <a:latin typeface="Arial Black"/>
                <a:cs typeface="Arial Black"/>
              </a:rPr>
              <a:t>виділеним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355" dirty="0">
                <a:latin typeface="Arial Black"/>
                <a:cs typeface="Arial Black"/>
              </a:rPr>
              <a:t>за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ніч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210" dirty="0">
                <a:latin typeface="Arial Black"/>
                <a:cs typeface="Arial Black"/>
              </a:rPr>
              <a:t>гноєм.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300" dirty="0">
                <a:latin typeface="Arial Black"/>
                <a:cs typeface="Arial Black"/>
              </a:rPr>
              <a:t>Через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250" dirty="0">
                <a:latin typeface="Arial Black"/>
                <a:cs typeface="Arial Black"/>
              </a:rPr>
              <a:t>2–3 </a:t>
            </a:r>
            <a:r>
              <a:rPr sz="3600" spc="-105" dirty="0">
                <a:latin typeface="Arial Black"/>
                <a:cs typeface="Arial Black"/>
              </a:rPr>
              <a:t>дні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40" dirty="0">
                <a:latin typeface="Arial Black"/>
                <a:cs typeface="Arial Black"/>
              </a:rPr>
              <a:t>хвороби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65" dirty="0">
                <a:latin typeface="Arial Black"/>
                <a:cs typeface="Arial Black"/>
              </a:rPr>
              <a:t>в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0" dirty="0">
                <a:latin typeface="Arial Black"/>
                <a:cs typeface="Arial Black"/>
              </a:rPr>
              <a:t>патологічний </a:t>
            </a:r>
            <a:r>
              <a:rPr sz="3600" spc="-220" dirty="0">
                <a:latin typeface="Arial Black"/>
                <a:cs typeface="Arial Black"/>
              </a:rPr>
              <a:t>процес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35" dirty="0">
                <a:latin typeface="Arial Black"/>
                <a:cs typeface="Arial Black"/>
              </a:rPr>
              <a:t>втягується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45" dirty="0">
                <a:latin typeface="Arial Black"/>
                <a:cs typeface="Arial Black"/>
              </a:rPr>
              <a:t>друге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70" dirty="0">
                <a:latin typeface="Arial Black"/>
                <a:cs typeface="Arial Black"/>
              </a:rPr>
              <a:t>око,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іноді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465" dirty="0">
                <a:latin typeface="Arial Black"/>
                <a:cs typeface="Arial Black"/>
              </a:rPr>
              <a:t>з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85" dirty="0">
                <a:latin typeface="Arial Black"/>
                <a:cs typeface="Arial Black"/>
              </a:rPr>
              <a:t>са-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35" dirty="0">
                <a:latin typeface="Arial Black"/>
                <a:cs typeface="Arial Black"/>
              </a:rPr>
              <a:t>мого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00" dirty="0">
                <a:latin typeface="Arial Black"/>
                <a:cs typeface="Arial Black"/>
              </a:rPr>
              <a:t>початку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35" dirty="0">
                <a:latin typeface="Arial Black"/>
                <a:cs typeface="Arial Black"/>
              </a:rPr>
              <a:t>розвивається </a:t>
            </a:r>
            <a:r>
              <a:rPr sz="3600" spc="-130" dirty="0">
                <a:latin typeface="Arial Black"/>
                <a:cs typeface="Arial Black"/>
              </a:rPr>
              <a:t>двосторонній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85" dirty="0">
                <a:latin typeface="Arial Black"/>
                <a:cs typeface="Arial Black"/>
              </a:rPr>
              <a:t>кон'юнктивіт,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70" dirty="0">
                <a:latin typeface="Arial Black"/>
                <a:cs typeface="Arial Black"/>
              </a:rPr>
              <a:t>але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14" dirty="0">
                <a:latin typeface="Arial Black"/>
                <a:cs typeface="Arial Black"/>
              </a:rPr>
              <a:t>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40" dirty="0">
                <a:latin typeface="Arial Black"/>
                <a:cs typeface="Arial Black"/>
              </a:rPr>
              <a:t>тоді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530" dirty="0">
                <a:latin typeface="Arial Black"/>
                <a:cs typeface="Arial Black"/>
              </a:rPr>
              <a:t>є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20" dirty="0">
                <a:latin typeface="Arial Black"/>
                <a:cs typeface="Arial Black"/>
              </a:rPr>
              <a:t>відмінності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60" dirty="0">
                <a:latin typeface="Arial Black"/>
                <a:cs typeface="Arial Black"/>
              </a:rPr>
              <a:t>у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25" dirty="0">
                <a:latin typeface="Arial Black"/>
                <a:cs typeface="Arial Black"/>
              </a:rPr>
              <a:t>вираженості </a:t>
            </a:r>
            <a:r>
              <a:rPr sz="3600" spc="-210" dirty="0">
                <a:latin typeface="Arial Black"/>
                <a:cs typeface="Arial Black"/>
              </a:rPr>
              <a:t>запального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10" dirty="0">
                <a:latin typeface="Arial Black"/>
                <a:cs typeface="Arial Black"/>
              </a:rPr>
              <a:t>процесу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465" dirty="0">
                <a:latin typeface="Arial Black"/>
                <a:cs typeface="Arial Black"/>
              </a:rPr>
              <a:t>з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235" dirty="0">
                <a:latin typeface="Arial Black"/>
                <a:cs typeface="Arial Black"/>
              </a:rPr>
              <a:t>обох </a:t>
            </a:r>
            <a:r>
              <a:rPr sz="3600" spc="-180" dirty="0">
                <a:latin typeface="Arial Black"/>
                <a:cs typeface="Arial Black"/>
              </a:rPr>
              <a:t>сторін.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229" dirty="0">
                <a:latin typeface="Arial Black"/>
                <a:cs typeface="Arial Black"/>
              </a:rPr>
              <a:t>Для</a:t>
            </a:r>
            <a:r>
              <a:rPr sz="3600" spc="-240" dirty="0">
                <a:latin typeface="Arial Black"/>
                <a:cs typeface="Arial Black"/>
              </a:rPr>
              <a:t> </a:t>
            </a:r>
            <a:r>
              <a:rPr sz="3600" spc="-150" dirty="0">
                <a:latin typeface="Arial Black"/>
                <a:cs typeface="Arial Black"/>
              </a:rPr>
              <a:t>плівчастого</a:t>
            </a:r>
            <a:r>
              <a:rPr sz="3600" spc="-235" dirty="0">
                <a:latin typeface="Arial Black"/>
                <a:cs typeface="Arial Black"/>
              </a:rPr>
              <a:t> </a:t>
            </a:r>
            <a:r>
              <a:rPr sz="3600" spc="-10" dirty="0">
                <a:latin typeface="Arial Black"/>
                <a:cs typeface="Arial Black"/>
              </a:rPr>
              <a:t>кон'юнктивіту </a:t>
            </a:r>
            <a:r>
              <a:rPr sz="3600" spc="-135" dirty="0">
                <a:latin typeface="Arial Black"/>
                <a:cs typeface="Arial Black"/>
              </a:rPr>
              <a:t>характерний</a:t>
            </a:r>
            <a:r>
              <a:rPr sz="3600" spc="-250" dirty="0">
                <a:latin typeface="Arial Black"/>
                <a:cs typeface="Arial Black"/>
              </a:rPr>
              <a:t> </a:t>
            </a:r>
            <a:r>
              <a:rPr sz="3600" spc="-110" dirty="0">
                <a:latin typeface="Arial Black"/>
                <a:cs typeface="Arial Black"/>
              </a:rPr>
              <a:t>гострий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10" dirty="0">
                <a:latin typeface="Arial Black"/>
                <a:cs typeface="Arial Black"/>
              </a:rPr>
              <a:t>початок,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65" dirty="0">
                <a:latin typeface="Arial Black"/>
                <a:cs typeface="Arial Black"/>
              </a:rPr>
              <a:t>висока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температура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135" dirty="0">
                <a:latin typeface="Arial Black"/>
                <a:cs typeface="Arial Black"/>
              </a:rPr>
              <a:t>(до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240" dirty="0">
                <a:latin typeface="Arial Black"/>
                <a:cs typeface="Arial Black"/>
              </a:rPr>
              <a:t>38,5–39°</a:t>
            </a:r>
            <a:r>
              <a:rPr sz="3600" spc="-245" dirty="0">
                <a:latin typeface="Arial Black"/>
                <a:cs typeface="Arial Black"/>
              </a:rPr>
              <a:t> </a:t>
            </a:r>
            <a:r>
              <a:rPr sz="3600" spc="-320" dirty="0">
                <a:latin typeface="Arial Black"/>
                <a:cs typeface="Arial Black"/>
              </a:rPr>
              <a:t>С), </a:t>
            </a:r>
            <a:r>
              <a:rPr sz="3600" spc="-95" dirty="0">
                <a:latin typeface="Arial Black"/>
                <a:cs typeface="Arial Black"/>
              </a:rPr>
              <a:t>тривала</a:t>
            </a:r>
            <a:r>
              <a:rPr sz="3600" spc="-260" dirty="0">
                <a:latin typeface="Arial Black"/>
                <a:cs typeface="Arial Black"/>
              </a:rPr>
              <a:t> </a:t>
            </a:r>
            <a:r>
              <a:rPr sz="3600" spc="-175" dirty="0">
                <a:latin typeface="Arial Black"/>
                <a:cs typeface="Arial Black"/>
              </a:rPr>
              <a:t>лихоманка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229" dirty="0">
                <a:latin typeface="Arial Black"/>
                <a:cs typeface="Arial Black"/>
              </a:rPr>
              <a:t>(3–6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80" dirty="0">
                <a:latin typeface="Arial Black"/>
                <a:cs typeface="Arial Black"/>
              </a:rPr>
              <a:t>днів,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25" dirty="0">
                <a:latin typeface="Arial Black"/>
                <a:cs typeface="Arial Black"/>
              </a:rPr>
              <a:t>іноді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105" dirty="0">
                <a:latin typeface="Arial Black"/>
                <a:cs typeface="Arial Black"/>
              </a:rPr>
              <a:t>до</a:t>
            </a:r>
            <a:r>
              <a:rPr sz="3600" spc="-254" dirty="0">
                <a:latin typeface="Arial Black"/>
                <a:cs typeface="Arial Black"/>
              </a:rPr>
              <a:t> </a:t>
            </a:r>
            <a:r>
              <a:rPr sz="3600" spc="-30" dirty="0">
                <a:latin typeface="Arial Black"/>
                <a:cs typeface="Arial Black"/>
              </a:rPr>
              <a:t>9–10).</a:t>
            </a:r>
            <a:endParaRPr sz="3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0087" y="1203032"/>
            <a:ext cx="16088360" cy="774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399"/>
              </a:lnSpc>
              <a:spcBef>
                <a:spcPts val="95"/>
              </a:spcBef>
            </a:pPr>
            <a:r>
              <a:rPr sz="4350" spc="-145" dirty="0">
                <a:latin typeface="Arial Black"/>
                <a:cs typeface="Arial Black"/>
              </a:rPr>
              <a:t>Епідемічний</a:t>
            </a:r>
            <a:r>
              <a:rPr sz="4350" spc="-270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кератокон'юнктивіт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190" dirty="0">
                <a:latin typeface="Arial Black"/>
                <a:cs typeface="Arial Black"/>
              </a:rPr>
              <a:t>починається</a:t>
            </a:r>
            <a:r>
              <a:rPr sz="4350" spc="-270" dirty="0">
                <a:latin typeface="Arial Black"/>
                <a:cs typeface="Arial Black"/>
              </a:rPr>
              <a:t> </a:t>
            </a:r>
            <a:r>
              <a:rPr sz="4350" spc="-585" dirty="0">
                <a:latin typeface="Arial Black"/>
                <a:cs typeface="Arial Black"/>
              </a:rPr>
              <a:t>з </a:t>
            </a:r>
            <a:r>
              <a:rPr sz="4350" spc="-175" dirty="0">
                <a:latin typeface="Arial Black"/>
                <a:cs typeface="Arial Black"/>
              </a:rPr>
              <a:t>катарального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або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254" dirty="0">
                <a:latin typeface="Arial Black"/>
                <a:cs typeface="Arial Black"/>
              </a:rPr>
              <a:t>фолікулярного</a:t>
            </a:r>
            <a:r>
              <a:rPr sz="4350" spc="-260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кон'юнктивіту.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20" dirty="0">
                <a:latin typeface="Arial Black"/>
                <a:cs typeface="Arial Black"/>
              </a:rPr>
              <a:t>Діти </a:t>
            </a:r>
            <a:r>
              <a:rPr sz="4350" spc="-245" dirty="0">
                <a:latin typeface="Arial Black"/>
                <a:cs typeface="Arial Black"/>
              </a:rPr>
              <a:t>скаржаться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260" dirty="0">
                <a:latin typeface="Arial Black"/>
                <a:cs typeface="Arial Black"/>
              </a:rPr>
              <a:t>на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відчуття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170" dirty="0">
                <a:latin typeface="Arial Black"/>
                <a:cs typeface="Arial Black"/>
              </a:rPr>
              <a:t>печіння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105" dirty="0">
                <a:latin typeface="Arial Black"/>
                <a:cs typeface="Arial Black"/>
              </a:rPr>
              <a:t>в</a:t>
            </a:r>
            <a:r>
              <a:rPr sz="4350" spc="-310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оці,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85" dirty="0">
                <a:latin typeface="Arial Black"/>
                <a:cs typeface="Arial Black"/>
              </a:rPr>
              <a:t>рясну </a:t>
            </a:r>
            <a:r>
              <a:rPr sz="4350" spc="-235" dirty="0">
                <a:latin typeface="Arial Black"/>
                <a:cs typeface="Arial Black"/>
              </a:rPr>
              <a:t>сльозотечу,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70" dirty="0">
                <a:latin typeface="Arial Black"/>
                <a:cs typeface="Arial Black"/>
              </a:rPr>
              <a:t>вже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535" dirty="0">
                <a:latin typeface="Arial Black"/>
                <a:cs typeface="Arial Black"/>
              </a:rPr>
              <a:t>з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2–4-</a:t>
            </a:r>
            <a:r>
              <a:rPr sz="4350" spc="-180" dirty="0">
                <a:latin typeface="Arial Black"/>
                <a:cs typeface="Arial Black"/>
              </a:rPr>
              <a:t>го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30" dirty="0">
                <a:latin typeface="Arial Black"/>
                <a:cs typeface="Arial Black"/>
              </a:rPr>
              <a:t>дня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95" dirty="0">
                <a:latin typeface="Arial Black"/>
                <a:cs typeface="Arial Black"/>
              </a:rPr>
              <a:t>можна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50" dirty="0">
                <a:latin typeface="Arial Black"/>
                <a:cs typeface="Arial Black"/>
              </a:rPr>
              <a:t>виявити </a:t>
            </a:r>
            <a:r>
              <a:rPr sz="4350" spc="-165" dirty="0">
                <a:latin typeface="Arial Black"/>
                <a:cs typeface="Arial Black"/>
              </a:rPr>
              <a:t>дрібнокраплисті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45" dirty="0">
                <a:latin typeface="Arial Black"/>
                <a:cs typeface="Arial Black"/>
              </a:rPr>
              <a:t>або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круглі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415" dirty="0">
                <a:latin typeface="Arial Black"/>
                <a:cs typeface="Arial Black"/>
              </a:rPr>
              <a:t>за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315" dirty="0">
                <a:latin typeface="Arial Black"/>
                <a:cs typeface="Arial Black"/>
              </a:rPr>
              <a:t>формою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помутніння </a:t>
            </a:r>
            <a:r>
              <a:rPr sz="4350" spc="-100" dirty="0">
                <a:latin typeface="Arial Black"/>
                <a:cs typeface="Arial Black"/>
              </a:rPr>
              <a:t>рогівки,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55" dirty="0">
                <a:latin typeface="Arial Black"/>
                <a:cs typeface="Arial Black"/>
              </a:rPr>
              <a:t>розташовані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25" dirty="0">
                <a:latin typeface="Arial Black"/>
                <a:cs typeface="Arial Black"/>
              </a:rPr>
              <a:t>субепітеліально.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Можливі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65" dirty="0">
                <a:latin typeface="Arial Black"/>
                <a:cs typeface="Arial Black"/>
              </a:rPr>
              <a:t>ерозії </a:t>
            </a:r>
            <a:r>
              <a:rPr sz="4350" spc="-85" dirty="0">
                <a:latin typeface="Arial Black"/>
                <a:cs typeface="Arial Black"/>
              </a:rPr>
              <a:t>рогівки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70" dirty="0">
                <a:latin typeface="Arial Black"/>
                <a:cs typeface="Arial Black"/>
              </a:rPr>
              <a:t>аж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до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втрати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65" dirty="0">
                <a:latin typeface="Arial Black"/>
                <a:cs typeface="Arial Black"/>
              </a:rPr>
              <a:t>зору.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65" dirty="0">
                <a:latin typeface="Arial Black"/>
                <a:cs typeface="Arial Black"/>
              </a:rPr>
              <a:t>Досить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10" dirty="0">
                <a:latin typeface="Arial Black"/>
                <a:cs typeface="Arial Black"/>
              </a:rPr>
              <a:t>часто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виникає </a:t>
            </a:r>
            <a:r>
              <a:rPr sz="4350" spc="-215" dirty="0">
                <a:latin typeface="Arial Black"/>
                <a:cs typeface="Arial Black"/>
              </a:rPr>
              <a:t>гастроен-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50" dirty="0">
                <a:latin typeface="Arial Black"/>
                <a:cs typeface="Arial Black"/>
              </a:rPr>
              <a:t>терит,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40" dirty="0">
                <a:latin typeface="Arial Black"/>
                <a:cs typeface="Arial Black"/>
              </a:rPr>
              <a:t>який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90" dirty="0">
                <a:latin typeface="Arial Black"/>
                <a:cs typeface="Arial Black"/>
              </a:rPr>
              <a:t>проявляється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150" dirty="0">
                <a:latin typeface="Arial Black"/>
                <a:cs typeface="Arial Black"/>
              </a:rPr>
              <a:t>прискореними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25" dirty="0">
                <a:latin typeface="Arial Black"/>
                <a:cs typeface="Arial Black"/>
              </a:rPr>
              <a:t>(до </a:t>
            </a:r>
            <a:r>
              <a:rPr sz="4350" spc="-295" dirty="0">
                <a:latin typeface="Arial Black"/>
                <a:cs typeface="Arial Black"/>
              </a:rPr>
              <a:t>3–5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15" dirty="0">
                <a:latin typeface="Arial Black"/>
                <a:cs typeface="Arial Black"/>
              </a:rPr>
              <a:t>разів)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випорожненнями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30" dirty="0">
                <a:latin typeface="Arial Black"/>
                <a:cs typeface="Arial Black"/>
              </a:rPr>
              <a:t>диспептичного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5" dirty="0">
                <a:latin typeface="Arial Black"/>
                <a:cs typeface="Arial Black"/>
              </a:rPr>
              <a:t>або </a:t>
            </a:r>
            <a:r>
              <a:rPr sz="4350" spc="-170" dirty="0">
                <a:latin typeface="Arial Black"/>
                <a:cs typeface="Arial Black"/>
              </a:rPr>
              <a:t>ентероколітного</a:t>
            </a:r>
            <a:r>
              <a:rPr sz="4350" spc="-215" dirty="0">
                <a:latin typeface="Arial Black"/>
                <a:cs typeface="Arial Black"/>
              </a:rPr>
              <a:t> </a:t>
            </a:r>
            <a:r>
              <a:rPr sz="4350" spc="-80" dirty="0">
                <a:latin typeface="Arial Black"/>
                <a:cs typeface="Arial Black"/>
              </a:rPr>
              <a:t>характеру.</a:t>
            </a:r>
            <a:endParaRPr sz="4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7695" y="919499"/>
            <a:ext cx="17052925" cy="832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8255" algn="ctr">
              <a:lnSpc>
                <a:spcPct val="116100"/>
              </a:lnSpc>
              <a:spcBef>
                <a:spcPts val="100"/>
              </a:spcBef>
            </a:pPr>
            <a:r>
              <a:rPr sz="3350" spc="-215" dirty="0">
                <a:latin typeface="Arial Black"/>
                <a:cs typeface="Arial Black"/>
              </a:rPr>
              <a:t>Діагноз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75" dirty="0">
                <a:latin typeface="Arial Black"/>
                <a:cs typeface="Arial Black"/>
              </a:rPr>
              <a:t>аденовірусної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00" dirty="0">
                <a:latin typeface="Arial Black"/>
                <a:cs typeface="Arial Black"/>
              </a:rPr>
              <a:t>інфекції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00" dirty="0">
                <a:latin typeface="Arial Black"/>
                <a:cs typeface="Arial Black"/>
              </a:rPr>
              <a:t>ставлять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04" dirty="0">
                <a:latin typeface="Arial Black"/>
                <a:cs typeface="Arial Black"/>
              </a:rPr>
              <a:t>на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05" dirty="0">
                <a:latin typeface="Arial Black"/>
                <a:cs typeface="Arial Black"/>
              </a:rPr>
              <a:t>підставі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35" dirty="0">
                <a:latin typeface="Arial Black"/>
                <a:cs typeface="Arial Black"/>
              </a:rPr>
              <a:t>лихоманки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і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0" dirty="0">
                <a:latin typeface="Arial Black"/>
                <a:cs typeface="Arial Black"/>
              </a:rPr>
              <a:t>симптомів </a:t>
            </a:r>
            <a:r>
              <a:rPr sz="3350" spc="-114" dirty="0">
                <a:latin typeface="Arial Black"/>
                <a:cs typeface="Arial Black"/>
              </a:rPr>
              <a:t>катару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40" dirty="0">
                <a:latin typeface="Arial Black"/>
                <a:cs typeface="Arial Black"/>
              </a:rPr>
              <a:t>дихальних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20" dirty="0">
                <a:latin typeface="Arial Black"/>
                <a:cs typeface="Arial Black"/>
              </a:rPr>
              <a:t>шляхів,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75" dirty="0">
                <a:latin typeface="Arial Black"/>
                <a:cs typeface="Arial Black"/>
              </a:rPr>
              <a:t>гіперплазії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85" dirty="0">
                <a:latin typeface="Arial Black"/>
                <a:cs typeface="Arial Black"/>
              </a:rPr>
              <a:t>лімфоїдної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65" dirty="0">
                <a:latin typeface="Arial Black"/>
                <a:cs typeface="Arial Black"/>
              </a:rPr>
              <a:t>тканини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30" dirty="0">
                <a:latin typeface="Arial Black"/>
                <a:cs typeface="Arial Black"/>
              </a:rPr>
              <a:t>ро-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0" dirty="0">
                <a:latin typeface="Arial Black"/>
                <a:cs typeface="Arial Black"/>
              </a:rPr>
              <a:t>тоглотки, </a:t>
            </a:r>
            <a:r>
              <a:rPr sz="3350" spc="-140" dirty="0">
                <a:latin typeface="Arial Black"/>
                <a:cs typeface="Arial Black"/>
              </a:rPr>
              <a:t>поліаденопатії,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165" dirty="0">
                <a:latin typeface="Arial Black"/>
                <a:cs typeface="Arial Black"/>
              </a:rPr>
              <a:t>характерного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185" dirty="0">
                <a:latin typeface="Arial Black"/>
                <a:cs typeface="Arial Black"/>
              </a:rPr>
              <a:t>ураження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200" dirty="0">
                <a:latin typeface="Arial Black"/>
                <a:cs typeface="Arial Black"/>
              </a:rPr>
              <a:t>слизових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180" dirty="0">
                <a:latin typeface="Arial Black"/>
                <a:cs typeface="Arial Black"/>
              </a:rPr>
              <a:t>оболонок</a:t>
            </a:r>
            <a:r>
              <a:rPr sz="3350" spc="-190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очей.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25" dirty="0">
                <a:latin typeface="Arial Black"/>
                <a:cs typeface="Arial Black"/>
              </a:rPr>
              <a:t>Для </a:t>
            </a:r>
            <a:r>
              <a:rPr sz="3350" spc="-175" dirty="0">
                <a:latin typeface="Arial Black"/>
                <a:cs typeface="Arial Black"/>
              </a:rPr>
              <a:t>діагнозу</a:t>
            </a:r>
            <a:r>
              <a:rPr sz="3350" spc="-229" dirty="0">
                <a:latin typeface="Arial Black"/>
                <a:cs typeface="Arial Black"/>
              </a:rPr>
              <a:t> </a:t>
            </a:r>
            <a:r>
              <a:rPr sz="3350" spc="-254" dirty="0">
                <a:latin typeface="Arial Black"/>
                <a:cs typeface="Arial Black"/>
              </a:rPr>
              <a:t>має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200" dirty="0">
                <a:latin typeface="Arial Black"/>
                <a:cs typeface="Arial Black"/>
              </a:rPr>
              <a:t>значення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послідовний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00" dirty="0">
                <a:latin typeface="Arial Black"/>
                <a:cs typeface="Arial Black"/>
              </a:rPr>
              <a:t>розвиток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35" dirty="0">
                <a:latin typeface="Arial Black"/>
                <a:cs typeface="Arial Black"/>
              </a:rPr>
              <a:t>клінічних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90" dirty="0">
                <a:latin typeface="Arial Black"/>
                <a:cs typeface="Arial Black"/>
              </a:rPr>
              <a:t>симптомів,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50" dirty="0">
                <a:latin typeface="Arial Black"/>
                <a:cs typeface="Arial Black"/>
              </a:rPr>
              <a:t>у </a:t>
            </a:r>
            <a:r>
              <a:rPr sz="3350" spc="-135" dirty="0">
                <a:latin typeface="Arial Black"/>
                <a:cs typeface="Arial Black"/>
              </a:rPr>
              <a:t>результаті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чого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80" dirty="0">
                <a:latin typeface="Arial Black"/>
                <a:cs typeface="Arial Black"/>
              </a:rPr>
              <a:t>гарячковий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30" dirty="0">
                <a:latin typeface="Arial Black"/>
                <a:cs typeface="Arial Black"/>
              </a:rPr>
              <a:t>період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70" dirty="0">
                <a:latin typeface="Arial Black"/>
                <a:cs typeface="Arial Black"/>
              </a:rPr>
              <a:t>може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dirty="0">
                <a:latin typeface="Arial Black"/>
                <a:cs typeface="Arial Black"/>
              </a:rPr>
              <a:t>тривати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00" dirty="0">
                <a:latin typeface="Arial Black"/>
                <a:cs typeface="Arial Black"/>
              </a:rPr>
              <a:t>до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260" dirty="0">
                <a:latin typeface="Arial Black"/>
                <a:cs typeface="Arial Black"/>
              </a:rPr>
              <a:t>7–14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0" dirty="0">
                <a:latin typeface="Arial Black"/>
                <a:cs typeface="Arial Black"/>
              </a:rPr>
              <a:t>днів.</a:t>
            </a:r>
            <a:endParaRPr sz="3350">
              <a:latin typeface="Arial Black"/>
              <a:cs typeface="Arial Black"/>
            </a:endParaRPr>
          </a:p>
          <a:p>
            <a:pPr marL="12065" marR="5080" algn="ctr">
              <a:lnSpc>
                <a:spcPct val="116100"/>
              </a:lnSpc>
            </a:pPr>
            <a:r>
              <a:rPr sz="3350" spc="-165" dirty="0">
                <a:latin typeface="Arial Black"/>
                <a:cs typeface="Arial Black"/>
              </a:rPr>
              <a:t>Параклінічні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85" dirty="0">
                <a:latin typeface="Arial Black"/>
                <a:cs typeface="Arial Black"/>
              </a:rPr>
              <a:t>дослідження.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210" dirty="0">
                <a:latin typeface="Arial Black"/>
                <a:cs typeface="Arial Black"/>
              </a:rPr>
              <a:t>Для </a:t>
            </a:r>
            <a:r>
              <a:rPr sz="3350" spc="-170" dirty="0">
                <a:latin typeface="Arial Black"/>
                <a:cs typeface="Arial Black"/>
              </a:rPr>
              <a:t>периферичної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95" dirty="0">
                <a:latin typeface="Arial Black"/>
                <a:cs typeface="Arial Black"/>
              </a:rPr>
              <a:t>крові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60" dirty="0">
                <a:latin typeface="Arial Black"/>
                <a:cs typeface="Arial Black"/>
              </a:rPr>
              <a:t>в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14" dirty="0">
                <a:latin typeface="Arial Black"/>
                <a:cs typeface="Arial Black"/>
              </a:rPr>
              <a:t>перші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100" dirty="0">
                <a:latin typeface="Arial Black"/>
                <a:cs typeface="Arial Black"/>
              </a:rPr>
              <a:t>дні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10" dirty="0">
                <a:latin typeface="Arial Black"/>
                <a:cs typeface="Arial Black"/>
              </a:rPr>
              <a:t>хвороби </a:t>
            </a:r>
            <a:r>
              <a:rPr sz="3350" spc="-130" dirty="0">
                <a:latin typeface="Arial Black"/>
                <a:cs typeface="Arial Black"/>
              </a:rPr>
              <a:t>характерний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160" dirty="0">
                <a:latin typeface="Arial Black"/>
                <a:cs typeface="Arial Black"/>
              </a:rPr>
              <a:t>незначний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лейкоцитоз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270" dirty="0">
                <a:latin typeface="Arial Black"/>
                <a:cs typeface="Arial Black"/>
              </a:rPr>
              <a:t>із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180" dirty="0">
                <a:latin typeface="Arial Black"/>
                <a:cs typeface="Arial Black"/>
              </a:rPr>
              <a:t>нейтрофільозом,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434" dirty="0">
                <a:latin typeface="Arial Black"/>
                <a:cs typeface="Arial Black"/>
              </a:rPr>
              <a:t>з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204" dirty="0">
                <a:latin typeface="Arial Black"/>
                <a:cs typeface="Arial Black"/>
              </a:rPr>
              <a:t>3-</a:t>
            </a:r>
            <a:r>
              <a:rPr sz="3350" spc="-150" dirty="0">
                <a:latin typeface="Arial Black"/>
                <a:cs typeface="Arial Black"/>
              </a:rPr>
              <a:t>го</a:t>
            </a:r>
            <a:r>
              <a:rPr sz="3350" spc="-210" dirty="0">
                <a:latin typeface="Arial Black"/>
                <a:cs typeface="Arial Black"/>
              </a:rPr>
              <a:t> </a:t>
            </a:r>
            <a:r>
              <a:rPr sz="3350" spc="-25" dirty="0">
                <a:latin typeface="Arial Black"/>
                <a:cs typeface="Arial Black"/>
              </a:rPr>
              <a:t>дня </a:t>
            </a:r>
            <a:r>
              <a:rPr sz="3350" spc="-204" dirty="0">
                <a:latin typeface="Arial Black"/>
                <a:cs typeface="Arial Black"/>
              </a:rPr>
              <a:t>спостерігається</a:t>
            </a:r>
            <a:r>
              <a:rPr sz="3350" spc="-200" dirty="0">
                <a:latin typeface="Arial Black"/>
                <a:cs typeface="Arial Black"/>
              </a:rPr>
              <a:t> </a:t>
            </a:r>
            <a:r>
              <a:rPr sz="3350" spc="-155" dirty="0">
                <a:latin typeface="Arial Black"/>
                <a:cs typeface="Arial Black"/>
              </a:rPr>
              <a:t>лейкопенія,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175" dirty="0">
                <a:latin typeface="Arial Black"/>
                <a:cs typeface="Arial Black"/>
              </a:rPr>
              <a:t>лімфоцитоз,</a:t>
            </a:r>
            <a:r>
              <a:rPr sz="3350" spc="-200" dirty="0">
                <a:latin typeface="Arial Black"/>
                <a:cs typeface="Arial Black"/>
              </a:rPr>
              <a:t> </a:t>
            </a:r>
            <a:r>
              <a:rPr sz="3350" spc="-114" dirty="0">
                <a:latin typeface="Arial Black"/>
                <a:cs typeface="Arial Black"/>
              </a:rPr>
              <a:t>можлива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поява</a:t>
            </a:r>
            <a:r>
              <a:rPr sz="3350" spc="-200" dirty="0">
                <a:latin typeface="Arial Black"/>
                <a:cs typeface="Arial Black"/>
              </a:rPr>
              <a:t> </a:t>
            </a:r>
            <a:r>
              <a:rPr sz="3350" spc="-70" dirty="0">
                <a:latin typeface="Arial Black"/>
                <a:cs typeface="Arial Black"/>
              </a:rPr>
              <a:t>атипових</a:t>
            </a:r>
            <a:r>
              <a:rPr sz="3350" spc="-195" dirty="0">
                <a:latin typeface="Arial Black"/>
                <a:cs typeface="Arial Black"/>
              </a:rPr>
              <a:t> </a:t>
            </a:r>
            <a:r>
              <a:rPr sz="3350" spc="-20" dirty="0">
                <a:latin typeface="Arial Black"/>
                <a:cs typeface="Arial Black"/>
              </a:rPr>
              <a:t>моно- </a:t>
            </a:r>
            <a:r>
              <a:rPr sz="3350" spc="-155" dirty="0">
                <a:latin typeface="Arial Black"/>
                <a:cs typeface="Arial Black"/>
              </a:rPr>
              <a:t>нуклеарів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00" dirty="0">
                <a:latin typeface="Arial Black"/>
                <a:cs typeface="Arial Black"/>
              </a:rPr>
              <a:t>до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340" dirty="0">
                <a:latin typeface="Arial Black"/>
                <a:cs typeface="Arial Black"/>
              </a:rPr>
              <a:t>5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50" dirty="0">
                <a:latin typeface="Arial Black"/>
                <a:cs typeface="Arial Black"/>
              </a:rPr>
              <a:t>%,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80" dirty="0">
                <a:latin typeface="Arial Black"/>
                <a:cs typeface="Arial Black"/>
              </a:rPr>
              <a:t>прискорена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50" dirty="0">
                <a:latin typeface="Arial Black"/>
                <a:cs typeface="Arial Black"/>
              </a:rPr>
              <a:t>ШОЕ.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65" dirty="0">
                <a:latin typeface="Arial Black"/>
                <a:cs typeface="Arial Black"/>
              </a:rPr>
              <a:t>Аденовіруси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70" dirty="0">
                <a:latin typeface="Arial Black"/>
                <a:cs typeface="Arial Black"/>
              </a:rPr>
              <a:t>виділяють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270" dirty="0">
                <a:latin typeface="Arial Black"/>
                <a:cs typeface="Arial Black"/>
              </a:rPr>
              <a:t>із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0" dirty="0">
                <a:latin typeface="Arial Black"/>
                <a:cs typeface="Arial Black"/>
              </a:rPr>
              <a:t>носоглот- </a:t>
            </a:r>
            <a:r>
              <a:rPr sz="3350" spc="-100" dirty="0">
                <a:latin typeface="Arial Black"/>
                <a:cs typeface="Arial Black"/>
              </a:rPr>
              <a:t>кових</a:t>
            </a:r>
            <a:r>
              <a:rPr sz="3350" spc="-229" dirty="0">
                <a:latin typeface="Arial Black"/>
                <a:cs typeface="Arial Black"/>
              </a:rPr>
              <a:t> </a:t>
            </a:r>
            <a:r>
              <a:rPr sz="3350" spc="-85" dirty="0">
                <a:latin typeface="Arial Black"/>
                <a:cs typeface="Arial Black"/>
              </a:rPr>
              <a:t>змивів,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80" dirty="0">
                <a:latin typeface="Arial Black"/>
                <a:cs typeface="Arial Black"/>
              </a:rPr>
              <a:t>калу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і</a:t>
            </a:r>
            <a:r>
              <a:rPr sz="3350" spc="-229" dirty="0">
                <a:latin typeface="Arial Black"/>
                <a:cs typeface="Arial Black"/>
              </a:rPr>
              <a:t> </a:t>
            </a:r>
            <a:r>
              <a:rPr sz="3350" spc="-95" dirty="0">
                <a:latin typeface="Arial Black"/>
                <a:cs typeface="Arial Black"/>
              </a:rPr>
              <a:t>крові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55" dirty="0">
                <a:latin typeface="Arial Black"/>
                <a:cs typeface="Arial Black"/>
              </a:rPr>
              <a:t>хворого.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280" dirty="0">
                <a:latin typeface="Arial Black"/>
                <a:cs typeface="Arial Black"/>
              </a:rPr>
              <a:t>Експрес-</a:t>
            </a:r>
            <a:r>
              <a:rPr sz="3350" spc="-130" dirty="0">
                <a:latin typeface="Arial Black"/>
                <a:cs typeface="Arial Black"/>
              </a:rPr>
              <a:t>діагностику</a:t>
            </a:r>
            <a:r>
              <a:rPr sz="3350" spc="-229" dirty="0">
                <a:latin typeface="Arial Black"/>
                <a:cs typeface="Arial Black"/>
              </a:rPr>
              <a:t> </a:t>
            </a:r>
            <a:r>
              <a:rPr sz="3350" spc="-60" dirty="0">
                <a:latin typeface="Arial Black"/>
                <a:cs typeface="Arial Black"/>
              </a:rPr>
              <a:t>проводять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335" dirty="0">
                <a:latin typeface="Arial Black"/>
                <a:cs typeface="Arial Black"/>
              </a:rPr>
              <a:t>за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25" dirty="0">
                <a:latin typeface="Arial Black"/>
                <a:cs typeface="Arial Black"/>
              </a:rPr>
              <a:t>до- </a:t>
            </a:r>
            <a:r>
              <a:rPr sz="3350" spc="-160" dirty="0">
                <a:latin typeface="Arial Black"/>
                <a:cs typeface="Arial Black"/>
              </a:rPr>
              <a:t>помогою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229" dirty="0">
                <a:latin typeface="Arial Black"/>
                <a:cs typeface="Arial Black"/>
              </a:rPr>
              <a:t>РІФ,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65" dirty="0">
                <a:latin typeface="Arial Black"/>
                <a:cs typeface="Arial Black"/>
              </a:rPr>
              <a:t>що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204" dirty="0">
                <a:latin typeface="Arial Black"/>
                <a:cs typeface="Arial Black"/>
              </a:rPr>
              <a:t>дозволяє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dirty="0">
                <a:latin typeface="Arial Black"/>
                <a:cs typeface="Arial Black"/>
              </a:rPr>
              <a:t>виявити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200" dirty="0">
                <a:latin typeface="Arial Black"/>
                <a:cs typeface="Arial Black"/>
              </a:rPr>
              <a:t>специфічні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170" dirty="0">
                <a:latin typeface="Arial Black"/>
                <a:cs typeface="Arial Black"/>
              </a:rPr>
              <a:t>аденовірусні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-95" dirty="0">
                <a:latin typeface="Arial Black"/>
                <a:cs typeface="Arial Black"/>
              </a:rPr>
              <a:t>антигени</a:t>
            </a:r>
            <a:r>
              <a:rPr sz="3350" spc="-185" dirty="0">
                <a:latin typeface="Arial Black"/>
                <a:cs typeface="Arial Black"/>
              </a:rPr>
              <a:t> </a:t>
            </a:r>
            <a:r>
              <a:rPr sz="3350" spc="10" dirty="0">
                <a:latin typeface="Arial Black"/>
                <a:cs typeface="Arial Black"/>
              </a:rPr>
              <a:t>в </a:t>
            </a:r>
            <a:r>
              <a:rPr sz="3350" spc="-150" dirty="0">
                <a:latin typeface="Arial Black"/>
                <a:cs typeface="Arial Black"/>
              </a:rPr>
              <a:t>епітеліальних</a:t>
            </a:r>
            <a:r>
              <a:rPr sz="3350" spc="-225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клітинах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40" dirty="0">
                <a:latin typeface="Arial Black"/>
                <a:cs typeface="Arial Black"/>
              </a:rPr>
              <a:t>дихальних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шляхів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50" dirty="0">
                <a:latin typeface="Arial Black"/>
                <a:cs typeface="Arial Black"/>
              </a:rPr>
              <a:t>хворої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0" dirty="0">
                <a:latin typeface="Arial Black"/>
                <a:cs typeface="Arial Black"/>
              </a:rPr>
              <a:t>дитини.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10" dirty="0">
                <a:latin typeface="Arial Black"/>
                <a:cs typeface="Arial Black"/>
              </a:rPr>
              <a:t>Для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40" dirty="0">
                <a:latin typeface="Arial Black"/>
                <a:cs typeface="Arial Black"/>
              </a:rPr>
              <a:t>серологіч- </a:t>
            </a:r>
            <a:r>
              <a:rPr sz="3350" spc="-160" dirty="0">
                <a:latin typeface="Arial Black"/>
                <a:cs typeface="Arial Black"/>
              </a:rPr>
              <a:t>ної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діагностики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85" dirty="0">
                <a:latin typeface="Arial Black"/>
                <a:cs typeface="Arial Black"/>
              </a:rPr>
              <a:t>використовують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300" dirty="0">
                <a:latin typeface="Arial Black"/>
                <a:cs typeface="Arial Black"/>
              </a:rPr>
              <a:t>РСК,</a:t>
            </a:r>
            <a:r>
              <a:rPr sz="3350" spc="-215" dirty="0">
                <a:latin typeface="Arial Black"/>
                <a:cs typeface="Arial Black"/>
              </a:rPr>
              <a:t> </a:t>
            </a:r>
            <a:r>
              <a:rPr sz="3350" spc="-335" dirty="0">
                <a:latin typeface="Arial Black"/>
                <a:cs typeface="Arial Black"/>
              </a:rPr>
              <a:t>РПГА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434" dirty="0">
                <a:latin typeface="Arial Black"/>
                <a:cs typeface="Arial Black"/>
              </a:rPr>
              <a:t>з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170" dirty="0">
                <a:latin typeface="Arial Black"/>
                <a:cs typeface="Arial Black"/>
              </a:rPr>
              <a:t>наростанням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dirty="0">
                <a:latin typeface="Arial Black"/>
                <a:cs typeface="Arial Black"/>
              </a:rPr>
              <a:t>титру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60" dirty="0">
                <a:latin typeface="Arial Black"/>
                <a:cs typeface="Arial Black"/>
              </a:rPr>
              <a:t>антитіл</a:t>
            </a:r>
            <a:r>
              <a:rPr sz="3350" spc="-220" dirty="0">
                <a:latin typeface="Arial Black"/>
                <a:cs typeface="Arial Black"/>
              </a:rPr>
              <a:t> </a:t>
            </a:r>
            <a:r>
              <a:rPr sz="3350" spc="-25" dirty="0">
                <a:latin typeface="Arial Black"/>
                <a:cs typeface="Arial Black"/>
              </a:rPr>
              <a:t>до </a:t>
            </a:r>
            <a:r>
              <a:rPr sz="3350" spc="-175" dirty="0">
                <a:latin typeface="Arial Black"/>
                <a:cs typeface="Arial Black"/>
              </a:rPr>
              <a:t>аденовірусу</a:t>
            </a:r>
            <a:r>
              <a:rPr sz="3350" spc="-240" dirty="0">
                <a:latin typeface="Arial Black"/>
                <a:cs typeface="Arial Black"/>
              </a:rPr>
              <a:t> </a:t>
            </a:r>
            <a:r>
              <a:rPr sz="3350" spc="60" dirty="0">
                <a:latin typeface="Arial Black"/>
                <a:cs typeface="Arial Black"/>
              </a:rPr>
              <a:t>в</a:t>
            </a:r>
            <a:r>
              <a:rPr sz="3350" spc="-235" dirty="0">
                <a:latin typeface="Arial Black"/>
                <a:cs typeface="Arial Black"/>
              </a:rPr>
              <a:t> </a:t>
            </a:r>
            <a:r>
              <a:rPr sz="3350" spc="-340" dirty="0">
                <a:latin typeface="Arial Black"/>
                <a:cs typeface="Arial Black"/>
              </a:rPr>
              <a:t>4</a:t>
            </a:r>
            <a:r>
              <a:rPr sz="3350" spc="-240" dirty="0">
                <a:latin typeface="Arial Black"/>
                <a:cs typeface="Arial Black"/>
              </a:rPr>
              <a:t> </a:t>
            </a:r>
            <a:r>
              <a:rPr sz="3350" spc="-190" dirty="0">
                <a:latin typeface="Arial Black"/>
                <a:cs typeface="Arial Black"/>
              </a:rPr>
              <a:t>рази</a:t>
            </a:r>
            <a:r>
              <a:rPr sz="3350" spc="-235" dirty="0">
                <a:latin typeface="Arial Black"/>
                <a:cs typeface="Arial Black"/>
              </a:rPr>
              <a:t> </a:t>
            </a:r>
            <a:r>
              <a:rPr sz="3350" spc="-110" dirty="0">
                <a:latin typeface="Arial Black"/>
                <a:cs typeface="Arial Black"/>
              </a:rPr>
              <a:t>і</a:t>
            </a:r>
            <a:r>
              <a:rPr sz="3350" spc="-240" dirty="0">
                <a:latin typeface="Arial Black"/>
                <a:cs typeface="Arial Black"/>
              </a:rPr>
              <a:t> </a:t>
            </a:r>
            <a:r>
              <a:rPr sz="3350" spc="-125" dirty="0">
                <a:latin typeface="Arial Black"/>
                <a:cs typeface="Arial Black"/>
              </a:rPr>
              <a:t>більше</a:t>
            </a:r>
            <a:r>
              <a:rPr sz="3350" spc="-235" dirty="0">
                <a:latin typeface="Arial Black"/>
                <a:cs typeface="Arial Black"/>
              </a:rPr>
              <a:t> </a:t>
            </a:r>
            <a:r>
              <a:rPr sz="3350" spc="60" dirty="0">
                <a:latin typeface="Arial Black"/>
                <a:cs typeface="Arial Black"/>
              </a:rPr>
              <a:t>в</a:t>
            </a:r>
            <a:r>
              <a:rPr sz="3350" spc="-240" dirty="0">
                <a:latin typeface="Arial Black"/>
                <a:cs typeface="Arial Black"/>
              </a:rPr>
              <a:t> </a:t>
            </a:r>
            <a:r>
              <a:rPr sz="3350" spc="-150" dirty="0">
                <a:latin typeface="Arial Black"/>
                <a:cs typeface="Arial Black"/>
              </a:rPr>
              <a:t>парних</a:t>
            </a:r>
            <a:r>
              <a:rPr sz="3350" spc="-235" dirty="0">
                <a:latin typeface="Arial Black"/>
                <a:cs typeface="Arial Black"/>
              </a:rPr>
              <a:t> </a:t>
            </a:r>
            <a:r>
              <a:rPr sz="3350" spc="-25" dirty="0">
                <a:latin typeface="Arial Black"/>
                <a:cs typeface="Arial Black"/>
              </a:rPr>
              <a:t>сироватках.</a:t>
            </a:r>
            <a:endParaRPr sz="33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261" y="-124138"/>
            <a:ext cx="15789910" cy="10296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sz="3850" spc="-204" dirty="0">
                <a:latin typeface="Arial Black"/>
                <a:cs typeface="Arial Black"/>
              </a:rPr>
              <a:t>Диференційна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діагностика.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95" dirty="0">
                <a:latin typeface="Arial Black"/>
                <a:cs typeface="Arial Black"/>
              </a:rPr>
              <a:t>Аденовірусну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50" dirty="0">
                <a:latin typeface="Arial Black"/>
                <a:cs typeface="Arial Black"/>
              </a:rPr>
              <a:t>інфекцію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5" dirty="0">
                <a:latin typeface="Arial Black"/>
                <a:cs typeface="Arial Black"/>
              </a:rPr>
              <a:t>від </a:t>
            </a:r>
            <a:r>
              <a:rPr sz="3850" spc="-165" dirty="0">
                <a:latin typeface="Arial Black"/>
                <a:cs typeface="Arial Black"/>
              </a:rPr>
              <a:t>респіратор-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75" dirty="0">
                <a:latin typeface="Arial Black"/>
                <a:cs typeface="Arial Black"/>
              </a:rPr>
              <a:t>ної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220" dirty="0">
                <a:latin typeface="Arial Black"/>
                <a:cs typeface="Arial Black"/>
              </a:rPr>
              <a:t>інфекції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20" dirty="0">
                <a:latin typeface="Arial Black"/>
                <a:cs typeface="Arial Black"/>
              </a:rPr>
              <a:t>іншої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80" dirty="0">
                <a:latin typeface="Arial Black"/>
                <a:cs typeface="Arial Black"/>
              </a:rPr>
              <a:t>вірусної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40" dirty="0">
                <a:latin typeface="Arial Black"/>
                <a:cs typeface="Arial Black"/>
              </a:rPr>
              <a:t>етіології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відрізняє </a:t>
            </a:r>
            <a:r>
              <a:rPr sz="3850" spc="-195" dirty="0">
                <a:latin typeface="Arial Black"/>
                <a:cs typeface="Arial Black"/>
              </a:rPr>
              <a:t>ураження</a:t>
            </a:r>
            <a:r>
              <a:rPr sz="3850" spc="-275" dirty="0">
                <a:latin typeface="Arial Black"/>
                <a:cs typeface="Arial Black"/>
              </a:rPr>
              <a:t> </a:t>
            </a:r>
            <a:r>
              <a:rPr sz="3850" spc="-210" dirty="0">
                <a:latin typeface="Arial Black"/>
                <a:cs typeface="Arial Black"/>
              </a:rPr>
              <a:t>слизових</a:t>
            </a:r>
            <a:r>
              <a:rPr sz="3850" spc="-270" dirty="0">
                <a:latin typeface="Arial Black"/>
                <a:cs typeface="Arial Black"/>
              </a:rPr>
              <a:t> </a:t>
            </a:r>
            <a:r>
              <a:rPr sz="3850" spc="-175" dirty="0">
                <a:latin typeface="Arial Black"/>
                <a:cs typeface="Arial Black"/>
              </a:rPr>
              <a:t>оболо-</a:t>
            </a:r>
            <a:r>
              <a:rPr sz="3850" spc="-270" dirty="0">
                <a:latin typeface="Arial Black"/>
                <a:cs typeface="Arial Black"/>
              </a:rPr>
              <a:t> </a:t>
            </a:r>
            <a:r>
              <a:rPr sz="3850" spc="-170" dirty="0">
                <a:latin typeface="Arial Black"/>
                <a:cs typeface="Arial Black"/>
              </a:rPr>
              <a:t>нок</a:t>
            </a:r>
            <a:r>
              <a:rPr sz="3850" spc="-275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очей,</a:t>
            </a:r>
            <a:r>
              <a:rPr sz="3850" spc="-270" dirty="0">
                <a:latin typeface="Arial Black"/>
                <a:cs typeface="Arial Black"/>
              </a:rPr>
              <a:t> </a:t>
            </a:r>
            <a:r>
              <a:rPr sz="3850" spc="-90" dirty="0">
                <a:latin typeface="Arial Black"/>
                <a:cs typeface="Arial Black"/>
              </a:rPr>
              <a:t>неодночасне </a:t>
            </a:r>
            <a:r>
              <a:rPr sz="3850" spc="-114" dirty="0">
                <a:latin typeface="Arial Black"/>
                <a:cs typeface="Arial Black"/>
              </a:rPr>
              <a:t>виникнення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95" dirty="0">
                <a:latin typeface="Arial Black"/>
                <a:cs typeface="Arial Black"/>
              </a:rPr>
              <a:t>основних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клінічних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85" dirty="0">
                <a:latin typeface="Arial Black"/>
                <a:cs typeface="Arial Black"/>
              </a:rPr>
              <a:t>симптомів,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60" dirty="0">
                <a:latin typeface="Arial Black"/>
                <a:cs typeface="Arial Black"/>
              </a:rPr>
              <a:t>чітко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45" dirty="0">
                <a:latin typeface="Arial Black"/>
                <a:cs typeface="Arial Black"/>
              </a:rPr>
              <a:t>виражена </a:t>
            </a:r>
            <a:r>
              <a:rPr sz="3850" spc="-145" dirty="0">
                <a:latin typeface="Arial Black"/>
                <a:cs typeface="Arial Black"/>
              </a:rPr>
              <a:t>реакція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04" dirty="0">
                <a:latin typeface="Arial Black"/>
                <a:cs typeface="Arial Black"/>
              </a:rPr>
              <a:t>лімфоїдної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80" dirty="0">
                <a:latin typeface="Arial Black"/>
                <a:cs typeface="Arial Black"/>
              </a:rPr>
              <a:t>тканини,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95" dirty="0">
                <a:latin typeface="Arial Black"/>
                <a:cs typeface="Arial Black"/>
              </a:rPr>
              <a:t>виражений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ексудативний </a:t>
            </a:r>
            <a:r>
              <a:rPr sz="3850" spc="-165" dirty="0">
                <a:latin typeface="Arial Black"/>
                <a:cs typeface="Arial Black"/>
              </a:rPr>
              <a:t>характер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200" dirty="0">
                <a:latin typeface="Arial Black"/>
                <a:cs typeface="Arial Black"/>
              </a:rPr>
              <a:t>запальних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204" dirty="0">
                <a:latin typeface="Arial Black"/>
                <a:cs typeface="Arial Black"/>
              </a:rPr>
              <a:t>змін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475" dirty="0">
                <a:latin typeface="Arial Black"/>
                <a:cs typeface="Arial Black"/>
              </a:rPr>
              <a:t>з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60" dirty="0">
                <a:latin typeface="Arial Black"/>
                <a:cs typeface="Arial Black"/>
              </a:rPr>
              <a:t>боку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дихальних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шляхів</a:t>
            </a:r>
            <a:r>
              <a:rPr sz="3850" spc="-254" dirty="0">
                <a:latin typeface="Arial Black"/>
                <a:cs typeface="Arial Black"/>
              </a:rPr>
              <a:t> </a:t>
            </a:r>
            <a:r>
              <a:rPr sz="3850" spc="-50" dirty="0">
                <a:latin typeface="Arial Black"/>
                <a:cs typeface="Arial Black"/>
              </a:rPr>
              <a:t>і </a:t>
            </a:r>
            <a:r>
              <a:rPr sz="3850" spc="-10" dirty="0">
                <a:latin typeface="Arial Black"/>
                <a:cs typeface="Arial Black"/>
              </a:rPr>
              <a:t>ротоглотки</a:t>
            </a:r>
            <a:endParaRPr sz="3850">
              <a:latin typeface="Arial Black"/>
              <a:cs typeface="Arial Black"/>
            </a:endParaRPr>
          </a:p>
          <a:p>
            <a:pPr marL="163195" marR="155575" indent="-635" algn="ctr">
              <a:lnSpc>
                <a:spcPct val="116700"/>
              </a:lnSpc>
            </a:pPr>
            <a:r>
              <a:rPr sz="3850" spc="-165" dirty="0">
                <a:latin typeface="Arial Black"/>
                <a:cs typeface="Arial Black"/>
              </a:rPr>
              <a:t>Інфекційний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210" dirty="0">
                <a:latin typeface="Arial Black"/>
                <a:cs typeface="Arial Black"/>
              </a:rPr>
              <a:t>мононуклеоз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175" dirty="0">
                <a:latin typeface="Arial Black"/>
                <a:cs typeface="Arial Black"/>
              </a:rPr>
              <a:t>відрізняється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dirty="0">
                <a:latin typeface="Arial Black"/>
                <a:cs typeface="Arial Black"/>
              </a:rPr>
              <a:t>від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60" dirty="0">
                <a:latin typeface="Arial Black"/>
                <a:cs typeface="Arial Black"/>
              </a:rPr>
              <a:t>аденовірусної </a:t>
            </a:r>
            <a:r>
              <a:rPr sz="3850" spc="-220" dirty="0">
                <a:latin typeface="Arial Black"/>
                <a:cs typeface="Arial Black"/>
              </a:rPr>
              <a:t>інфекції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40" dirty="0">
                <a:latin typeface="Arial Black"/>
                <a:cs typeface="Arial Black"/>
              </a:rPr>
              <a:t>різким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70" dirty="0">
                <a:latin typeface="Arial Black"/>
                <a:cs typeface="Arial Black"/>
              </a:rPr>
              <a:t>збільшенням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55" dirty="0">
                <a:latin typeface="Arial Black"/>
                <a:cs typeface="Arial Black"/>
              </a:rPr>
              <a:t>шийних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60" dirty="0">
                <a:latin typeface="Arial Black"/>
                <a:cs typeface="Arial Black"/>
              </a:rPr>
              <a:t>лімфатичних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30" dirty="0">
                <a:latin typeface="Arial Black"/>
                <a:cs typeface="Arial Black"/>
              </a:rPr>
              <a:t>вузлів, </a:t>
            </a:r>
            <a:r>
              <a:rPr sz="3850" spc="-165" dirty="0">
                <a:latin typeface="Arial Black"/>
                <a:cs typeface="Arial Black"/>
              </a:rPr>
              <a:t>відсутністю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40" dirty="0">
                <a:latin typeface="Arial Black"/>
                <a:cs typeface="Arial Black"/>
              </a:rPr>
              <a:t>виражених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45" dirty="0">
                <a:latin typeface="Arial Black"/>
                <a:cs typeface="Arial Black"/>
              </a:rPr>
              <a:t>катаральних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явищ,</a:t>
            </a:r>
            <a:r>
              <a:rPr sz="3850" spc="-245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різким </a:t>
            </a:r>
            <a:r>
              <a:rPr sz="3850" spc="-125" dirty="0">
                <a:latin typeface="Arial Black"/>
                <a:cs typeface="Arial Black"/>
              </a:rPr>
              <a:t>утрудненням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95" dirty="0">
                <a:latin typeface="Arial Black"/>
                <a:cs typeface="Arial Black"/>
              </a:rPr>
              <a:t>носового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50" dirty="0">
                <a:latin typeface="Arial Black"/>
                <a:cs typeface="Arial Black"/>
              </a:rPr>
              <a:t>дихання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90" dirty="0">
                <a:latin typeface="Arial Black"/>
                <a:cs typeface="Arial Black"/>
              </a:rPr>
              <a:t>в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90" dirty="0">
                <a:latin typeface="Arial Black"/>
                <a:cs typeface="Arial Black"/>
              </a:rPr>
              <a:t>зв'язку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475" dirty="0">
                <a:latin typeface="Arial Black"/>
                <a:cs typeface="Arial Black"/>
              </a:rPr>
              <a:t>з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55" dirty="0">
                <a:latin typeface="Arial Black"/>
                <a:cs typeface="Arial Black"/>
              </a:rPr>
              <a:t>ура-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женням </a:t>
            </a:r>
            <a:r>
              <a:rPr sz="3850" spc="-165" dirty="0">
                <a:latin typeface="Arial Black"/>
                <a:cs typeface="Arial Black"/>
              </a:rPr>
              <a:t>носоглоткового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10" dirty="0">
                <a:latin typeface="Arial Black"/>
                <a:cs typeface="Arial Black"/>
              </a:rPr>
              <a:t>мигдалика,</a:t>
            </a:r>
            <a:r>
              <a:rPr sz="3850" spc="-235" dirty="0">
                <a:latin typeface="Arial Black"/>
                <a:cs typeface="Arial Black"/>
              </a:rPr>
              <a:t> </a:t>
            </a:r>
            <a:r>
              <a:rPr sz="3850" spc="-114" dirty="0">
                <a:latin typeface="Arial Black"/>
                <a:cs typeface="Arial Black"/>
              </a:rPr>
              <a:t>частим</a:t>
            </a:r>
            <a:r>
              <a:rPr sz="3850" spc="-235" dirty="0">
                <a:latin typeface="Arial Black"/>
                <a:cs typeface="Arial Black"/>
              </a:rPr>
              <a:t> </a:t>
            </a:r>
            <a:r>
              <a:rPr sz="3850" spc="-105" dirty="0">
                <a:latin typeface="Arial Black"/>
                <a:cs typeface="Arial Black"/>
              </a:rPr>
              <a:t>виникненням</a:t>
            </a:r>
            <a:r>
              <a:rPr sz="3850" spc="-235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ангіни, </a:t>
            </a:r>
            <a:r>
              <a:rPr sz="3850" spc="-165" dirty="0">
                <a:latin typeface="Arial Black"/>
                <a:cs typeface="Arial Black"/>
              </a:rPr>
              <a:t>значним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70" dirty="0">
                <a:latin typeface="Arial Black"/>
                <a:cs typeface="Arial Black"/>
              </a:rPr>
              <a:t>збільшенням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10" dirty="0">
                <a:latin typeface="Arial Black"/>
                <a:cs typeface="Arial Black"/>
              </a:rPr>
              <a:t>печінки</a:t>
            </a:r>
            <a:r>
              <a:rPr sz="3850" spc="-235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і</a:t>
            </a:r>
            <a:r>
              <a:rPr sz="3850" spc="-240" dirty="0">
                <a:latin typeface="Arial Black"/>
                <a:cs typeface="Arial Black"/>
              </a:rPr>
              <a:t> </a:t>
            </a:r>
            <a:r>
              <a:rPr sz="3850" spc="-185" dirty="0">
                <a:latin typeface="Arial Black"/>
                <a:cs typeface="Arial Black"/>
              </a:rPr>
              <a:t>особливо</a:t>
            </a:r>
            <a:r>
              <a:rPr sz="3850" spc="-235" dirty="0">
                <a:latin typeface="Arial Black"/>
                <a:cs typeface="Arial Black"/>
              </a:rPr>
              <a:t> </a:t>
            </a:r>
            <a:r>
              <a:rPr sz="3850" spc="-105" dirty="0">
                <a:latin typeface="Arial Black"/>
                <a:cs typeface="Arial Black"/>
              </a:rPr>
              <a:t>селезінки, </a:t>
            </a:r>
            <a:r>
              <a:rPr sz="3850" spc="-180" dirty="0">
                <a:latin typeface="Arial Black"/>
                <a:cs typeface="Arial Black"/>
              </a:rPr>
              <a:t>наявністю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90" dirty="0">
                <a:latin typeface="Arial Black"/>
                <a:cs typeface="Arial Black"/>
              </a:rPr>
              <a:t>в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90" dirty="0">
                <a:latin typeface="Arial Black"/>
                <a:cs typeface="Arial Black"/>
              </a:rPr>
              <a:t>крові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45" dirty="0">
                <a:latin typeface="Arial Black"/>
                <a:cs typeface="Arial Black"/>
              </a:rPr>
              <a:t>лімфоцитар-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80" dirty="0">
                <a:latin typeface="Arial Black"/>
                <a:cs typeface="Arial Black"/>
              </a:rPr>
              <a:t>ного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30" dirty="0">
                <a:latin typeface="Arial Black"/>
                <a:cs typeface="Arial Black"/>
              </a:rPr>
              <a:t>лейкоцитозу</a:t>
            </a:r>
            <a:r>
              <a:rPr sz="3850" spc="-265" dirty="0">
                <a:latin typeface="Arial Black"/>
                <a:cs typeface="Arial Black"/>
              </a:rPr>
              <a:t> </a:t>
            </a:r>
            <a:r>
              <a:rPr sz="3850" spc="-125" dirty="0">
                <a:latin typeface="Arial Black"/>
                <a:cs typeface="Arial Black"/>
              </a:rPr>
              <a:t>і</a:t>
            </a:r>
            <a:r>
              <a:rPr sz="3850" spc="-260" dirty="0">
                <a:latin typeface="Arial Black"/>
                <a:cs typeface="Arial Black"/>
              </a:rPr>
              <a:t> </a:t>
            </a:r>
            <a:r>
              <a:rPr sz="3850" spc="-10" dirty="0">
                <a:latin typeface="Arial Black"/>
                <a:cs typeface="Arial Black"/>
              </a:rPr>
              <a:t>великої </a:t>
            </a:r>
            <a:r>
              <a:rPr sz="3850" spc="-155" dirty="0">
                <a:latin typeface="Arial Black"/>
                <a:cs typeface="Arial Black"/>
              </a:rPr>
              <a:t>кількості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60" dirty="0">
                <a:latin typeface="Arial Black"/>
                <a:cs typeface="Arial Black"/>
              </a:rPr>
              <a:t>атипових</a:t>
            </a:r>
            <a:r>
              <a:rPr sz="3850" spc="-250" dirty="0">
                <a:latin typeface="Arial Black"/>
                <a:cs typeface="Arial Black"/>
              </a:rPr>
              <a:t> </a:t>
            </a:r>
            <a:r>
              <a:rPr sz="3850" spc="-65" dirty="0">
                <a:latin typeface="Arial Black"/>
                <a:cs typeface="Arial Black"/>
              </a:rPr>
              <a:t>мононуклеарів.</a:t>
            </a:r>
            <a:endParaRPr sz="38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79" y="890435"/>
            <a:ext cx="18168620" cy="8512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00" marR="690880" algn="ctr">
              <a:lnSpc>
                <a:spcPct val="116399"/>
              </a:lnSpc>
              <a:spcBef>
                <a:spcPts val="95"/>
              </a:spcBef>
            </a:pPr>
            <a:r>
              <a:rPr sz="4350" spc="-170" dirty="0">
                <a:latin typeface="Arial Black"/>
                <a:cs typeface="Arial Black"/>
              </a:rPr>
              <a:t>Лікування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210" dirty="0">
                <a:latin typeface="Arial Black"/>
                <a:cs typeface="Arial Black"/>
              </a:rPr>
              <a:t>аденовірусної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50" dirty="0">
                <a:latin typeface="Arial Black"/>
                <a:cs typeface="Arial Black"/>
              </a:rPr>
              <a:t>інфекції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640" dirty="0">
                <a:latin typeface="Arial Black"/>
                <a:cs typeface="Arial Black"/>
              </a:rPr>
              <a:t>є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70" dirty="0">
                <a:latin typeface="Arial Black"/>
                <a:cs typeface="Arial Black"/>
              </a:rPr>
              <a:t>симптоматичним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50" dirty="0">
                <a:latin typeface="Arial Black"/>
                <a:cs typeface="Arial Black"/>
              </a:rPr>
              <a:t>і </a:t>
            </a:r>
            <a:r>
              <a:rPr sz="4350" spc="-75" dirty="0">
                <a:latin typeface="Arial Black"/>
                <a:cs typeface="Arial Black"/>
              </a:rPr>
              <a:t>підтримуючим.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20" dirty="0">
                <a:latin typeface="Arial Black"/>
                <a:cs typeface="Arial Black"/>
              </a:rPr>
              <a:t>Мета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терапії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60" dirty="0">
                <a:latin typeface="Arial Black"/>
                <a:cs typeface="Arial Black"/>
              </a:rPr>
              <a:t>полягає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105" dirty="0">
                <a:latin typeface="Arial Black"/>
                <a:cs typeface="Arial Black"/>
              </a:rPr>
              <a:t>в</a:t>
            </a:r>
            <a:r>
              <a:rPr sz="4350" spc="-295" dirty="0">
                <a:latin typeface="Arial Black"/>
                <a:cs typeface="Arial Black"/>
              </a:rPr>
              <a:t> </a:t>
            </a:r>
            <a:r>
              <a:rPr sz="4350" spc="-280" dirty="0">
                <a:latin typeface="Arial Black"/>
                <a:cs typeface="Arial Black"/>
              </a:rPr>
              <a:t>усуненні</a:t>
            </a:r>
            <a:r>
              <a:rPr sz="4350" spc="-30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причини </a:t>
            </a:r>
            <a:r>
              <a:rPr sz="4350" spc="-215" dirty="0">
                <a:latin typeface="Arial Black"/>
                <a:cs typeface="Arial Black"/>
              </a:rPr>
              <a:t>аденовірусу,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95" dirty="0">
                <a:latin typeface="Arial Black"/>
                <a:cs typeface="Arial Black"/>
              </a:rPr>
              <a:t>симптомів,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профілактиці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14" dirty="0">
                <a:latin typeface="Arial Black"/>
                <a:cs typeface="Arial Black"/>
              </a:rPr>
              <a:t>ускладнень, </a:t>
            </a:r>
            <a:r>
              <a:rPr sz="4350" spc="-95" dirty="0">
                <a:latin typeface="Arial Black"/>
                <a:cs typeface="Arial Black"/>
              </a:rPr>
              <a:t>підвищенні</a:t>
            </a:r>
            <a:r>
              <a:rPr sz="4350" spc="-265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імунітету.</a:t>
            </a:r>
            <a:endParaRPr sz="4350">
              <a:latin typeface="Arial Black"/>
              <a:cs typeface="Arial Black"/>
            </a:endParaRPr>
          </a:p>
          <a:p>
            <a:pPr marL="483234" marR="475615" algn="ctr">
              <a:lnSpc>
                <a:spcPts val="6080"/>
              </a:lnSpc>
              <a:spcBef>
                <a:spcPts val="340"/>
              </a:spcBef>
            </a:pPr>
            <a:r>
              <a:rPr sz="4350" spc="-195" dirty="0">
                <a:latin typeface="Arial Black"/>
                <a:cs typeface="Arial Black"/>
              </a:rPr>
              <a:t>Немедикаментозне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75" dirty="0">
                <a:latin typeface="Arial Black"/>
                <a:cs typeface="Arial Black"/>
              </a:rPr>
              <a:t>лікування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250" dirty="0">
                <a:latin typeface="Arial Black"/>
                <a:cs typeface="Arial Black"/>
              </a:rPr>
              <a:t>включає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35" dirty="0">
                <a:latin typeface="Arial Black"/>
                <a:cs typeface="Arial Black"/>
              </a:rPr>
              <a:t>постільний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20" dirty="0">
                <a:latin typeface="Arial Black"/>
                <a:cs typeface="Arial Black"/>
              </a:rPr>
              <a:t>режим </a:t>
            </a:r>
            <a:r>
              <a:rPr sz="4350" spc="-55" dirty="0">
                <a:latin typeface="Arial Black"/>
                <a:cs typeface="Arial Black"/>
              </a:rPr>
              <a:t>при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95" dirty="0">
                <a:latin typeface="Arial Black"/>
                <a:cs typeface="Arial Black"/>
              </a:rPr>
              <a:t>підвищенні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5" dirty="0">
                <a:latin typeface="Arial Black"/>
                <a:cs typeface="Arial Black"/>
              </a:rPr>
              <a:t>температури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55" dirty="0">
                <a:latin typeface="Arial Black"/>
                <a:cs typeface="Arial Black"/>
              </a:rPr>
              <a:t>та</a:t>
            </a:r>
            <a:r>
              <a:rPr sz="4350" spc="-290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дієту.</a:t>
            </a:r>
            <a:endParaRPr sz="4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4350" spc="-265" dirty="0">
                <a:latin typeface="Arial Black"/>
                <a:cs typeface="Arial Black"/>
              </a:rPr>
              <a:t>Для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10" dirty="0">
                <a:latin typeface="Arial Black"/>
                <a:cs typeface="Arial Black"/>
              </a:rPr>
              <a:t>зняття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85" dirty="0">
                <a:latin typeface="Arial Black"/>
                <a:cs typeface="Arial Black"/>
              </a:rPr>
              <a:t>симптомів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04" dirty="0">
                <a:latin typeface="Arial Black"/>
                <a:cs typeface="Arial Black"/>
              </a:rPr>
              <a:t>призначаються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155" dirty="0">
                <a:latin typeface="Arial Black"/>
                <a:cs typeface="Arial Black"/>
              </a:rPr>
              <a:t>відхаркувальні</a:t>
            </a:r>
            <a:r>
              <a:rPr sz="4350" spc="-285" dirty="0">
                <a:latin typeface="Arial Black"/>
                <a:cs typeface="Arial Black"/>
              </a:rPr>
              <a:t> </a:t>
            </a:r>
            <a:r>
              <a:rPr sz="4350" spc="-305" dirty="0">
                <a:latin typeface="Arial Black"/>
                <a:cs typeface="Arial Black"/>
              </a:rPr>
              <a:t>засоби,</a:t>
            </a:r>
            <a:endParaRPr sz="4350">
              <a:latin typeface="Arial Black"/>
              <a:cs typeface="Arial Black"/>
            </a:endParaRPr>
          </a:p>
          <a:p>
            <a:pPr marL="425450" marR="417830" algn="ctr">
              <a:lnSpc>
                <a:spcPts val="6070"/>
              </a:lnSpc>
              <a:spcBef>
                <a:spcPts val="350"/>
              </a:spcBef>
            </a:pPr>
            <a:r>
              <a:rPr sz="4350" spc="-180" dirty="0">
                <a:latin typeface="Arial Black"/>
                <a:cs typeface="Arial Black"/>
              </a:rPr>
              <a:t>краплі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dirty="0">
                <a:latin typeface="Arial Black"/>
                <a:cs typeface="Arial Black"/>
              </a:rPr>
              <a:t>від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70" dirty="0">
                <a:latin typeface="Arial Black"/>
                <a:cs typeface="Arial Black"/>
              </a:rPr>
              <a:t>нежитю,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20" dirty="0">
                <a:latin typeface="Arial Black"/>
                <a:cs typeface="Arial Black"/>
              </a:rPr>
              <a:t>жарознижуючі;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55" dirty="0">
                <a:latin typeface="Arial Black"/>
                <a:cs typeface="Arial Black"/>
              </a:rPr>
              <a:t>при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ураженні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155" dirty="0">
                <a:latin typeface="Arial Black"/>
                <a:cs typeface="Arial Black"/>
              </a:rPr>
              <a:t>очей,</a:t>
            </a:r>
            <a:r>
              <a:rPr sz="4350" spc="-305" dirty="0">
                <a:latin typeface="Arial Black"/>
                <a:cs typeface="Arial Black"/>
              </a:rPr>
              <a:t> </a:t>
            </a:r>
            <a:r>
              <a:rPr sz="4350" spc="-25" dirty="0">
                <a:latin typeface="Arial Black"/>
                <a:cs typeface="Arial Black"/>
              </a:rPr>
              <a:t>вух </a:t>
            </a:r>
            <a:r>
              <a:rPr sz="4350" spc="-235" dirty="0">
                <a:latin typeface="Arial Black"/>
                <a:cs typeface="Arial Black"/>
              </a:rPr>
              <a:t>застосовують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204" dirty="0">
                <a:latin typeface="Arial Black"/>
                <a:cs typeface="Arial Black"/>
              </a:rPr>
              <a:t>місцеве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55" dirty="0">
                <a:latin typeface="Arial Black"/>
                <a:cs typeface="Arial Black"/>
              </a:rPr>
              <a:t>лікування.</a:t>
            </a:r>
            <a:endParaRPr sz="4350">
              <a:latin typeface="Arial Black"/>
              <a:cs typeface="Arial Black"/>
            </a:endParaRPr>
          </a:p>
          <a:p>
            <a:pPr marL="2566670" marR="2559050" algn="ctr">
              <a:lnSpc>
                <a:spcPts val="6080"/>
              </a:lnSpc>
            </a:pPr>
            <a:r>
              <a:rPr sz="4350" spc="-170" dirty="0">
                <a:latin typeface="Arial Black"/>
                <a:cs typeface="Arial Black"/>
              </a:rPr>
              <a:t>При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160" dirty="0">
                <a:latin typeface="Arial Black"/>
                <a:cs typeface="Arial Black"/>
              </a:rPr>
              <a:t>важких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330" dirty="0">
                <a:latin typeface="Arial Black"/>
                <a:cs typeface="Arial Black"/>
              </a:rPr>
              <a:t>формах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229" dirty="0">
                <a:latin typeface="Arial Black"/>
                <a:cs typeface="Arial Black"/>
              </a:rPr>
              <a:t>захворювання</a:t>
            </a:r>
            <a:r>
              <a:rPr sz="4350" spc="-280" dirty="0">
                <a:latin typeface="Arial Black"/>
                <a:cs typeface="Arial Black"/>
              </a:rPr>
              <a:t> </a:t>
            </a:r>
            <a:r>
              <a:rPr sz="4350" spc="-30" dirty="0">
                <a:latin typeface="Arial Black"/>
                <a:cs typeface="Arial Black"/>
              </a:rPr>
              <a:t>додають </a:t>
            </a:r>
            <a:r>
              <a:rPr sz="4350" spc="-175" dirty="0">
                <a:latin typeface="Arial Black"/>
                <a:cs typeface="Arial Black"/>
              </a:rPr>
              <a:t>дезінтоксикаційну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40" dirty="0">
                <a:latin typeface="Arial Black"/>
                <a:cs typeface="Arial Black"/>
              </a:rPr>
              <a:t>і</a:t>
            </a:r>
            <a:r>
              <a:rPr sz="4350" spc="-270" dirty="0">
                <a:latin typeface="Arial Black"/>
                <a:cs typeface="Arial Black"/>
              </a:rPr>
              <a:t> </a:t>
            </a:r>
            <a:r>
              <a:rPr sz="4350" spc="-130" dirty="0">
                <a:latin typeface="Arial Black"/>
                <a:cs typeface="Arial Black"/>
              </a:rPr>
              <a:t>патогенетичну</a:t>
            </a:r>
            <a:r>
              <a:rPr sz="4350" spc="-275" dirty="0">
                <a:latin typeface="Arial Black"/>
                <a:cs typeface="Arial Black"/>
              </a:rPr>
              <a:t> </a:t>
            </a:r>
            <a:r>
              <a:rPr sz="4350" spc="-10" dirty="0">
                <a:latin typeface="Arial Black"/>
                <a:cs typeface="Arial Black"/>
              </a:rPr>
              <a:t>терапію</a:t>
            </a:r>
            <a:endParaRPr sz="435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930864"/>
            <a:ext cx="2460918" cy="2349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911</Words>
  <Application>Microsoft Office PowerPoint</Application>
  <PresentationFormat>Произвольный</PresentationFormat>
  <Paragraphs>27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Аденовірусна інфекція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Аденовірусна інфекція Ладиженської В.О.</dc:title>
  <dc:creator>Lera Ladyzhenskaya</dc:creator>
  <cp:keywords>DAF7Pi1kPfk,BAD6WRYnVso</cp:keywords>
  <cp:lastModifiedBy>e020780goa</cp:lastModifiedBy>
  <cp:revision>1</cp:revision>
  <dcterms:created xsi:type="dcterms:W3CDTF">2024-02-14T07:46:26Z</dcterms:created>
  <dcterms:modified xsi:type="dcterms:W3CDTF">2024-02-14T07:47:35Z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2024-01-29T00:00:00Z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