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04" r:id="rId4"/>
    <p:sldId id="302" r:id="rId5"/>
    <p:sldId id="294" r:id="rId6"/>
    <p:sldId id="303" r:id="rId7"/>
    <p:sldId id="296" r:id="rId8"/>
    <p:sldId id="297" r:id="rId9"/>
    <p:sldId id="298" r:id="rId10"/>
    <p:sldId id="299" r:id="rId11"/>
    <p:sldId id="300" r:id="rId12"/>
    <p:sldId id="301" r:id="rId13"/>
    <p:sldId id="284" r:id="rId14"/>
    <p:sldId id="285" r:id="rId15"/>
    <p:sldId id="286" r:id="rId16"/>
    <p:sldId id="288" r:id="rId17"/>
    <p:sldId id="289" r:id="rId18"/>
    <p:sldId id="290" r:id="rId19"/>
    <p:sldId id="283" r:id="rId20"/>
    <p:sldId id="282" r:id="rId21"/>
    <p:sldId id="280" r:id="rId22"/>
    <p:sldId id="305" r:id="rId23"/>
    <p:sldId id="306" r:id="rId24"/>
  </p:sldIdLst>
  <p:sldSz cx="9144000" cy="6858000" type="screen4x3"/>
  <p:notesSz cx="6858000" cy="9144000"/>
  <p:defaultTextStyle>
    <a:defPPr>
      <a:defRPr lang="uk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984CC"/>
    <a:srgbClr val="03136A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5596" autoAdjust="0"/>
  </p:normalViewPr>
  <p:slideViewPr>
    <p:cSldViewPr>
      <p:cViewPr varScale="1">
        <p:scale>
          <a:sx n="70" d="100"/>
          <a:sy n="70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1DBDB71-4F0A-4F74-9222-74AFB44ECA23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8EC498-B819-472C-8533-BD771354CCC8}" type="slidenum">
              <a:rPr lang="en-US" altLang="ru-RU"/>
              <a:pPr/>
              <a:t>1</a:t>
            </a:fld>
            <a:endParaRPr lang="en-US" alt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6766C-80A3-4FC8-B1AB-F6D17B2F52A2}" type="slidenum">
              <a:rPr lang="en-US" altLang="ru-RU"/>
              <a:pPr/>
              <a:t>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6766C-80A3-4FC8-B1AB-F6D17B2F52A2}" type="slidenum">
              <a:rPr lang="en-US" altLang="ru-RU"/>
              <a:pPr/>
              <a:t>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1992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4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93985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0426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6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81996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7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72246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8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27202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9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71854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10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62804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11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30688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12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51991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13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41597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14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96832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15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76245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16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7706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17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4318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390B5-C847-4DE1-8A12-A02CEF9221DB}" type="slidenum">
              <a:rPr lang="en-US" altLang="ru-RU"/>
              <a:pPr/>
              <a:t>18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03887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6766C-80A3-4FC8-B1AB-F6D17B2F52A2}" type="slidenum">
              <a:rPr lang="en-US" altLang="ru-RU"/>
              <a:pPr/>
              <a:t>19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22374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6766C-80A3-4FC8-B1AB-F6D17B2F52A2}" type="slidenum">
              <a:rPr lang="en-US" altLang="ru-RU"/>
              <a:pPr/>
              <a:t>20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160101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6766C-80A3-4FC8-B1AB-F6D17B2F52A2}" type="slidenum">
              <a:rPr lang="en-US" altLang="ru-RU"/>
              <a:pPr/>
              <a:t>21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16140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6766C-80A3-4FC8-B1AB-F6D17B2F52A2}" type="slidenum">
              <a:rPr lang="en-US" altLang="ru-RU"/>
              <a:pPr/>
              <a:t>22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02781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6766C-80A3-4FC8-B1AB-F6D17B2F52A2}" type="slidenum">
              <a:rPr lang="en-US" altLang="ru-RU"/>
              <a:pPr/>
              <a:t>23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736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5550" y="2724150"/>
            <a:ext cx="268605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5550" y="3657600"/>
            <a:ext cx="2686050" cy="485775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61226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71499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550" y="1752600"/>
            <a:ext cx="35814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5350" y="1752600"/>
            <a:ext cx="35814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16783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553076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9774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0388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73528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303899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87681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53175" y="438150"/>
            <a:ext cx="2076450" cy="55816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" y="438150"/>
            <a:ext cx="6076950" cy="558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836096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3825" y="438150"/>
            <a:ext cx="83058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7526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ermatologvenerolog.ru/borodavki/11-virus-papillomy-cheloveka-vpch-prichiny-simptomy-lechenie-foto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012160" y="1988840"/>
            <a:ext cx="3131840" cy="2592288"/>
          </a:xfrm>
        </p:spPr>
        <p:txBody>
          <a:bodyPr/>
          <a:lstStyle/>
          <a:p>
            <a:r>
              <a:rPr lang="uk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ВІРУС ПАПІЛОМИ ЛЮДИНИ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3825" y="1196752"/>
            <a:ext cx="5168255" cy="5544616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Папіломавірус людини - вірус з роду папіломавірусів, сімейства паповавірусів. Це сімейство вірусів, які викликають зміни у клітинах шкіри та слизової за типом бородавок та папілом.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Абревіатура: HPV 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останні 50 років було відкрито понад 100 видів вірусу папіломи людини. З яких 80 видів є патогенними для людини.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відомості про ВПЛ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2470460"/>
            <a:ext cx="3035300" cy="2997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3825" y="1124744"/>
            <a:ext cx="8840663" cy="5616624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 папіломавірусної інфекції 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хворий чи номінатор вірусу. Вірус може циркулювати в сечі, спермі та слині. За наявності активного вірусу слині передача його може здійснюватися побутовим шляхом (при поцілунку).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«Вхідні ворота» 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 – мікротравми шкіри та слизових (потертості, садна або тріщини).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Локалізація 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" sz="2000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Негенітальна: 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носоглотка, ротова порожнина, придаткові пазухи носа, голосові зв'язки.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" sz="2000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сечовивідної системи: 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уретра, сечоводи, сечовий міхур, ниркові балії.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" sz="2000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Геніталії: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" sz="20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жінок: 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 зовнішні геніталій, переддень піхви, промежину, періанальна область і шийка матки, рідше – уретру, лобок, піхву;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" sz="20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чоловіків: </a:t>
            </a: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головка статевого члена, внутрішній листок крайньої плоті, вінцева борозна, вуздечка, стовбур статевого члена, мошонка, шкіра пахвинної області, лобок, промежина, періанальна область.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відомості про ВПЛ</a:t>
            </a:r>
          </a:p>
        </p:txBody>
      </p:sp>
    </p:spTree>
    <p:extLst>
      <p:ext uri="{BB962C8B-B14F-4D97-AF65-F5344CB8AC3E}">
        <p14:creationId xmlns:p14="http://schemas.microsoft.com/office/powerpoint/2010/main" xmlns="" val="666180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12476" y="813478"/>
            <a:ext cx="71240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" sz="2000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ДНК папіломавірусу може бути функціонально неактивною та активізуватися під впливом: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куріння,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гормональних порушень,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супутніх ІПСШ, і, насамперед, генітального герпесу.</a:t>
            </a:r>
            <a:r>
              <a:rPr lang="u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uk" sz="2000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Імовірність та частота розвитку генітальної інфекції багато в чому залежать від сексуальної поведінки людини. Ризики підвищуються при:</a:t>
            </a:r>
          </a:p>
          <a:p>
            <a:pPr indent="457200" algn="just">
              <a:buFont typeface="Wingdings" panose="05000000000000000000" pitchFamily="2" charset="2"/>
              <a:buChar char="ü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ранньому початку статевого життя,</a:t>
            </a:r>
          </a:p>
          <a:p>
            <a:pPr indent="457200" algn="just">
              <a:buFont typeface="Wingdings" panose="05000000000000000000" pitchFamily="2" charset="2"/>
              <a:buChar char="ü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частої зміни статевих партнерів,</a:t>
            </a:r>
          </a:p>
          <a:p>
            <a:pPr indent="457200" algn="just">
              <a:buFont typeface="Wingdings" panose="05000000000000000000" pitchFamily="2" charset="2"/>
              <a:buChar char="ü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гомосексуальної орієнтації як у чоловіків, так і у жінок.</a:t>
            </a:r>
          </a:p>
          <a:p>
            <a:pPr indent="457200" algn="just"/>
            <a:r>
              <a:rPr lang="uk" sz="2000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Позастатеві передачі можливі також:</a:t>
            </a:r>
          </a:p>
          <a:p>
            <a:pPr indent="457200" algn="just">
              <a:buFont typeface="Courier New" panose="02070309020205020404" pitchFamily="49" charset="0"/>
              <a:buChar char="o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купанні дітей у спільній ванні з інфікованими вірусом дорослими,</a:t>
            </a:r>
          </a:p>
          <a:p>
            <a:pPr indent="457200" algn="just">
              <a:buFont typeface="Courier New" panose="02070309020205020404" pitchFamily="49" charset="0"/>
              <a:buChar char="o"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використанні інфікованих дорослими рушників.</a:t>
            </a:r>
          </a:p>
        </p:txBody>
      </p:sp>
    </p:spTree>
    <p:extLst>
      <p:ext uri="{BB962C8B-B14F-4D97-AF65-F5344CB8AC3E}">
        <p14:creationId xmlns:p14="http://schemas.microsoft.com/office/powerpoint/2010/main" xmlns="" val="2279927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1080120"/>
          </a:xfrm>
        </p:spPr>
        <p:txBody>
          <a:bodyPr/>
          <a:lstStyle/>
          <a:p>
            <a:pPr algn="ctr"/>
            <a:r>
              <a:rPr lang="uk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ВПЛ на кшталт онкогенності</a:t>
            </a:r>
            <a:endParaRPr lang="en-US" altLang="ru-RU" sz="3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7969" y="2221039"/>
            <a:ext cx="72728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457200" algn="just">
              <a:buNone/>
            </a:pPr>
            <a:r>
              <a:rPr lang="uk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 папіломавірусу, які ніколи не викликають рак ВПЛ 1.2.3.4.5.10.28.49</a:t>
            </a:r>
          </a:p>
          <a:p>
            <a:pPr marL="0" indent="457200" algn="just">
              <a:buNone/>
            </a:pPr>
            <a:r>
              <a:rPr lang="uk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 папіломавіруса які мають низький онкогенний ризик (дуже рідко викликають рак) ВПЛ 6.11.13.32.40.41.42.43.44.51.72</a:t>
            </a:r>
          </a:p>
          <a:p>
            <a:pPr marL="0" indent="457200" algn="just">
              <a:buNone/>
            </a:pPr>
            <a:r>
              <a:rPr lang="uk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 папіломавірусу, які мають середній онкогенний ризик ВПЛ 26.30.35.52.53.56.58.65</a:t>
            </a:r>
          </a:p>
          <a:p>
            <a:pPr marL="0" indent="457200" algn="just">
              <a:buNone/>
            </a:pPr>
            <a:r>
              <a:rPr lang="uk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 папіломавірусу, які мають високий онкогенний ризик (найчастіше дають переродження) ВПЛ 16.18.31.33.39.45.50.59.61.62.64.68.70.73 Найчастіше зустрічаються у жінок.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43305" y="5733256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uk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 ВПЛ, що найчастіше зустрічаються: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human papillomavirus 16 ( пишеться HPV 16)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10% людський papillomavirus 18 (HPV 18)</a:t>
            </a:r>
            <a:endParaRPr lang="en-US" sz="2000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7969" y="1171034"/>
            <a:ext cx="72728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20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досліджень McConcl DJ, 1991; LorinczA. T., 1992; Bosch E X. et al., 2002; Козлова В. І., ПухнерА. Ф., 2003; Syrjanen S., 2003; Шахова Н. М. та ін, 2006;).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99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 та симптоми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696" y="1792078"/>
            <a:ext cx="4709338" cy="4945514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Font typeface="+mj-lt"/>
              <a:buAutoNum type="arabicPeriod"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юнацькі (або плоскі) бородавки – викликаються 3 та 5 типами вірусу – це дрібні плоскі піднесення на шкірі, виникають переважно у дітей;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шипиці (або підошовні бородавки) - викликаються 1 та 2 типами вірусу;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вульгарні бородавки на пальцях рук – викликаються вірусами 2 типу.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300"/>
          <a:stretch/>
        </p:blipFill>
        <p:spPr>
          <a:xfrm>
            <a:off x="6704082" y="1582630"/>
            <a:ext cx="2014170" cy="17384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6448" y="3314222"/>
            <a:ext cx="2196852" cy="16696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2300" y="5079982"/>
            <a:ext cx="2097320" cy="17281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43100" y="776415"/>
            <a:ext cx="6934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457200" algn="l">
              <a:buNone/>
            </a:pPr>
            <a:r>
              <a:rPr lang="uk" sz="2000" b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Бородавки</a:t>
            </a:r>
          </a:p>
          <a:p>
            <a:pPr marL="0" indent="457200" algn="l"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викликають такі типи ВПЛ – 1, 2, 3, 4, 5, 10, 28, 49.</a:t>
            </a:r>
          </a:p>
        </p:txBody>
      </p:sp>
    </p:spTree>
    <p:extLst>
      <p:ext uri="{BB962C8B-B14F-4D97-AF65-F5344CB8AC3E}">
        <p14:creationId xmlns:p14="http://schemas.microsoft.com/office/powerpoint/2010/main" xmlns="" val="4072956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 та симптоми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696" y="832594"/>
            <a:ext cx="3960440" cy="6025406"/>
          </a:xfrm>
        </p:spPr>
        <p:txBody>
          <a:bodyPr/>
          <a:lstStyle/>
          <a:p>
            <a:pPr marL="0" indent="457200">
              <a:spcBef>
                <a:spcPts val="0"/>
              </a:spcBef>
              <a:buNone/>
            </a:pPr>
            <a:r>
              <a:rPr lang="uk" sz="2000" b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Папіломатоз гортані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голосових зв'язках з'являються множинні нарости-папіломи. Викликається вірусом 11 типу. Іноді з'являється у дітей, народжених жінками, що мають гострі кондиломи.</a:t>
            </a:r>
          </a:p>
          <a:p>
            <a:pPr marL="0" indent="457200">
              <a:spcBef>
                <a:spcPts val="0"/>
              </a:spcBef>
              <a:buNone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uk" sz="2000" b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Бовєноїдний папульоз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Дрібні плоскі бляшки-бородавки (дещо схожі на плоскі бородавки) з'являються навколо статевих органів. Найчастіше розвивається у чоловіків, які постійно змінюють статевих партнерів. Викликається типами - 16, 18, 31, 33, 42, 48, 51, 54.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6803" y="1052736"/>
            <a:ext cx="3028661" cy="2016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1663" y="4149080"/>
            <a:ext cx="2966849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0678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 та симптоми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696" y="832594"/>
            <a:ext cx="4320480" cy="6025406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2000" b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Гострокінцеві кондиломи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статевих органах, в області ануса, в порожнині рота та на губах (типи – 6, 11, 13, 16, 18, 31, 35). Основний механізм передачі цього захворювання у дорослих людей – статевий. Дуже рідко може зустрічатися контактний шлях передачі – через загальні предмети туалету, через брудний обід унітазу, користування спільною ванною, у лазні тощо.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у матері, яка страждає на гострий кондиломатоз, народжується дитина, вона також інфікується і згодом у неї також можуть з'явитися гострі кондиломи або навіть папіломатоз гортані та дихальних шляхів.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0968" y="1263688"/>
            <a:ext cx="2916877" cy="30080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8122" y="4509120"/>
            <a:ext cx="2879723" cy="180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0352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 та симптоми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696" y="832594"/>
            <a:ext cx="7200800" cy="3964558"/>
          </a:xfrm>
        </p:spPr>
        <p:txBody>
          <a:bodyPr/>
          <a:lstStyle/>
          <a:p>
            <a:pPr marL="0" indent="0">
              <a:buNone/>
            </a:pPr>
            <a:r>
              <a:rPr lang="uk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Грізніші прояви - це цервікальна інтраепітеліальна неоплазія (або дисплазія) шийки матки і рак шийки матки.</a:t>
            </a:r>
          </a:p>
          <a:p>
            <a:pPr marL="0" indent="0">
              <a:buNone/>
            </a:pPr>
            <a:r>
              <a:rPr lang="u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найчастіші прояви злоякісного перебігу цієї інфекції.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8106" y="3212977"/>
            <a:ext cx="2417870" cy="26799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7696" y="2492896"/>
            <a:ext cx="43688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8310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 та симптоми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696" y="832594"/>
            <a:ext cx="7200800" cy="1588294"/>
          </a:xfrm>
        </p:spPr>
        <p:txBody>
          <a:bodyPr/>
          <a:lstStyle/>
          <a:p>
            <a:pPr marL="0" indent="0" algn="ctr">
              <a:buNone/>
            </a:pPr>
            <a:r>
              <a:rPr lang="uk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Запам'ятайте: ерозія шийки матки та ВПЛ – не одне й те саме.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 медицина зі 100% упевненістю заявляє, що рак шийки матки викликаний виключно папіломавірусами типів 16, 18, 31, 33, 35, 39, 40, 42, 43, 55, 57, 59, 61, 62, 66, 6.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4022" y="2405399"/>
            <a:ext cx="6929015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1723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 та симптоми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0851" y="1124744"/>
            <a:ext cx="7333149" cy="50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1429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116632"/>
            <a:ext cx="6934200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 та симптоми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1052736"/>
            <a:ext cx="4248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" sz="2000" b="1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Рак шкіри статевого члена (хвороба Боуена)</a:t>
            </a:r>
          </a:p>
          <a:p>
            <a:pPr indent="457200" algn="just"/>
            <a:r>
              <a:rPr lang="uk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Викликається типами вірусу – 16 та 18.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764572"/>
            <a:ext cx="7200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" sz="2000" b="1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Ж) Сьогодні деякі закордонні вчені вважають, що вірус </a:t>
            </a:r>
            <a:r>
              <a:rPr lang="uk" sz="2000" b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папіломи </a:t>
            </a:r>
            <a:r>
              <a:rPr lang="uk" sz="2000" b="1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є причиною появи раку будь-якої локалізації.</a:t>
            </a:r>
          </a:p>
          <a:p>
            <a:pPr indent="457200" algn="just"/>
            <a:r>
              <a:rPr lang="uk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рак – це злоякісна пухлина епітелію шкіри чи слизової оболонки, отже, вірус ВПЛ, що викликає диспластичні явища саме в епітелії, і викликає появу раку. Є докази при раку молочної залози та раку гортані, щоправда ще не оформлені у загальносвітові рекомендації. І, як вважають деякі дослідники раку, не за горами той день, коли рак іншої локалізації (наприклад, кишківника) також визнають результатом діяльності в організмі людини вірусу папіломи людини.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744072"/>
            <a:ext cx="2505100" cy="194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0757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7083896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832594"/>
            <a:ext cx="7227912" cy="5836766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uk" sz="1800" i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ПЛР-аналіз.</a:t>
            </a: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 спосіб діагностики папіломавірусу. Найбільш поширені види аналізу на ВПЛ – 16, 18 типи вірусу, а також ряд інших високоонкогенних типів. Матеріал для аналізу беруть зі слизової оболонки піхви та шийки матки жінки. У чоловіків – зі слизової статевого члена.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 реакція ПЛР може дати і хибний результат, причому як хибнопозитивний, так і хибнонегативний результат, особливо якщо порушені умови її проведення.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Так, за даними сучасних дослідників на Заході, до 20% усіх результатів ПЛР до папіломавірусу були хибними. І цей факт не залежав від складності обладнання та якості реактивів.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" sz="1800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Digene- тест.</a:t>
            </a: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 дослідження, що набирає популярності в медичному середовищі. Цей тест використовується визначення наявності клінічно значимих концентрацій вірусу. Причому, завдяки цьому тесту, можна виявити - високий рівень онкогенності у вірусів, що знаходяться в організмі хворого, або низький.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Digene- тест використовується в комплексі з цитологічним дослідженням шийки матки, і оцінюються вони також комплексно.</a:t>
            </a:r>
          </a:p>
          <a:p>
            <a:pPr marL="0" indent="0">
              <a:buNone/>
            </a:pP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uk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Огляд гінекологом та урологом </a:t>
            </a: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виявленні гострих кондилом або інших бородавок у пахвинній ділянці.</a:t>
            </a:r>
          </a:p>
          <a:p>
            <a:pPr marL="0" indent="0">
              <a:buNone/>
            </a:pP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uk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Цитологічне дослідження </a:t>
            </a: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мазка, взятого при гінекологічному та урологічному огляді. Це дослідження часто ще називають "рідинна цитологія", або просто - "цитологія".</a:t>
            </a:r>
          </a:p>
          <a:p>
            <a:pPr marL="0" indent="0">
              <a:buNone/>
            </a:pP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цьому лікар-лаборант під </a:t>
            </a:r>
            <a:r>
              <a:rPr lang="uk" sz="1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мікроскопом </a:t>
            </a: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 наявність або відсутність патологічно змінених клітин, яких у нормі не повинно бути, а з'являються вони при розвитку захворювання. Наявність таких змінених клітин може свідчити про наявність CIN ( або дисплазії шийки матки) у жінки.</a:t>
            </a:r>
          </a:p>
          <a:p>
            <a:pPr marL="0" indent="0">
              <a:buNone/>
            </a:pP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uk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Гістологічне дослідження </a:t>
            </a:r>
            <a:r>
              <a:rPr lang="u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мікроскопічного шматочка тканини, взятого також при гінекологічному чи урологічному обстеженні. Інша назва цього дослідження – "біопсія". Під мікроскопом лікар оцінює рівень зміни тканини, взятої на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xmlns="" val="2594726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7083896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832594"/>
            <a:ext cx="7227912" cy="5836766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uk" sz="1800" i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гінекологом та урологом</a:t>
            </a: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виявленні гострих кондилом або інших бородавок у пахвинній ділянці.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uk" sz="1800" i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Цитологічне дослідження</a:t>
            </a: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мазка, взятого при гінекологічному та урологічному огляді. Це дослідження часто ще називають "рідинна цитологія", або просто - "цитологія".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цьому лікар-лаборант під мікроскопом визначає наявність або відсутність патологічно змінених клітин, яких у нормі не повинно бути, а з'являються вони при розвитку захворювання. Наявність таких змінених клітин може свідчити про наявність CIN ( або дисплазії шийки матки) у жінки.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uk" sz="1800" i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Гістологічне дослідження</a:t>
            </a: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мікроскопічного шматочка тканини, взятого також при гінекологічному чи урологічному обстеженні. Інша назва цього дослідження – "біопсія". Під мікроскопом лікар оцінює рівень зміни тканини, взятої на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xmlns="" val="750003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7083896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 ВПЛ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832594"/>
            <a:ext cx="7227912" cy="3892550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Обов'язкові 3 напрямки лікування ВПЛ:</a:t>
            </a:r>
          </a:p>
          <a:p>
            <a:pPr marL="0" indent="457200" algn="just">
              <a:spcBef>
                <a:spcPts val="0"/>
              </a:spcBef>
              <a:buFont typeface="+mj-lt"/>
              <a:buAutoNum type="romanUcPeriod"/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 проявів – бородавок, кондилом, дисплазії (ерозії) чи раку шийки матки;</a:t>
            </a:r>
          </a:p>
          <a:p>
            <a:pPr marL="0" indent="457200" algn="just">
              <a:spcBef>
                <a:spcPts val="0"/>
              </a:spcBef>
              <a:buFont typeface="+mj-lt"/>
              <a:buAutoNum type="romanUcPeriod"/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 противірусних засобів;</a:t>
            </a:r>
          </a:p>
          <a:p>
            <a:pPr marL="0" indent="457200" algn="just">
              <a:spcBef>
                <a:spcPts val="0"/>
              </a:spcBef>
              <a:buFont typeface="+mj-lt"/>
              <a:buAutoNum type="romanUcPeriod"/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 імунітету.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 3 напрямки ефективно проводяться сучасною медициною.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ctr">
              <a:spcBef>
                <a:spcPts val="0"/>
              </a:spcBef>
              <a:buNone/>
            </a:pPr>
            <a:r>
              <a:rPr lang="u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Самолікування має низьку ефективність і може призвести до прогресування.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8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5855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7083896" cy="715962"/>
          </a:xfrm>
        </p:spPr>
        <p:txBody>
          <a:bodyPr/>
          <a:lstStyle/>
          <a:p>
            <a:pPr algn="ctr"/>
            <a:r>
              <a:rPr lang="uk" altLang="ru-RU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Видалення проявів</a:t>
            </a:r>
            <a:endParaRPr lang="en-US" altLang="ru-RU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780928" y="278507"/>
            <a:ext cx="4392488" cy="1516286"/>
          </a:xfrm>
        </p:spPr>
        <p:txBody>
          <a:bodyPr/>
          <a:lstStyle/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" sz="1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 рідким азотом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2006" y="832594"/>
            <a:ext cx="2185938" cy="15191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8754" y="832594"/>
            <a:ext cx="2120228" cy="15124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690" y="819839"/>
            <a:ext cx="2306910" cy="15379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9" r="20963"/>
          <a:stretch/>
        </p:blipFill>
        <p:spPr>
          <a:xfrm>
            <a:off x="4369532" y="3596808"/>
            <a:ext cx="2160240" cy="17014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918"/>
          <a:stretch/>
        </p:blipFill>
        <p:spPr>
          <a:xfrm>
            <a:off x="1882006" y="3592385"/>
            <a:ext cx="2160240" cy="17014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25" t="7135" r="7809" b="9238"/>
          <a:stretch/>
        </p:blipFill>
        <p:spPr>
          <a:xfrm>
            <a:off x="6807324" y="3540358"/>
            <a:ext cx="2306910" cy="16477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82006" y="2407020"/>
            <a:ext cx="21730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Лазером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75131" y="2407020"/>
            <a:ext cx="28282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uk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Радіохвильовим методом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716614" y="2423525"/>
            <a:ext cx="23789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uk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Рідким азотом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21260" y="5661248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uk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Скальпелем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35251" y="5491061"/>
            <a:ext cx="3107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uk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Електрокоагуляцією (електричний скальпель)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15138" y="5383775"/>
            <a:ext cx="23533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uk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Хімічно агресивними рідинами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4208177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7083896" cy="936104"/>
          </a:xfrm>
        </p:spPr>
        <p:txBody>
          <a:bodyPr/>
          <a:lstStyle/>
          <a:p>
            <a:pPr algn="ctr"/>
            <a:r>
              <a:rPr lang="uk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. Прийом противірусних засобів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1268760"/>
            <a:ext cx="7227912" cy="5400600"/>
          </a:xfrm>
        </p:spPr>
        <p:txBody>
          <a:bodyPr/>
          <a:lstStyle/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Ізопринозин (або гроприносин): по 2 таблетки – 3 рази на день; 14-28 днів.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Алокін-альфа: 1 ампула, порошок розчинити в 1 мл 0,9% хлориду натрію, вводити підшкірно 1 раз на два дні, курс – 6 ін'єкцій.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Епіген інтим спрей: обприскують область ураження 4 рази на день протягом усього періоду лікування.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Панавір: випускається в різних формах – гель, спрей, свічки, розчин для ін'єкцій – все залежить від поширеності та локалізації процесу.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9762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7083896" cy="936104"/>
          </a:xfrm>
        </p:spPr>
        <p:txBody>
          <a:bodyPr/>
          <a:lstStyle/>
          <a:p>
            <a:pPr algn="ctr"/>
            <a:r>
              <a:rPr lang="uk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. Зміцнення імунітету</a:t>
            </a:r>
            <a:endParaRPr lang="en-US" alt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1268760"/>
            <a:ext cx="7227912" cy="3744416"/>
          </a:xfrm>
        </p:spPr>
        <p:txBody>
          <a:bodyPr/>
          <a:lstStyle/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Імунал: по 1 табл – 4 рази на день, курс від 2 до 8 тижнів.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Реаферон: порошок 1 флакона (1 млн. ОД) розвести водою (полчайної ложки), випити за 30 хв до їди - 2 рази на день протягом 10 днів.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Поліоксидоній: по 1 свічці (12 мг) внутрішньо піхви або у пряму кишку на ніч через день – 10 разів.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60104" y="5229200"/>
            <a:ext cx="7083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Запам'ятайте: Спочатку лікар має поставити правильний діагноз, а це вже половина лікування! У тому числі лікування вірусу папіломи людини.</a:t>
            </a:r>
          </a:p>
        </p:txBody>
      </p:sp>
    </p:spTree>
    <p:extLst>
      <p:ext uri="{BB962C8B-B14F-4D97-AF65-F5344CB8AC3E}">
        <p14:creationId xmlns:p14="http://schemas.microsoft.com/office/powerpoint/2010/main" xmlns="" val="2848655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3825" y="1412776"/>
            <a:ext cx="8840663" cy="4607024"/>
          </a:xfrm>
        </p:spPr>
        <p:txBody>
          <a:bodyPr/>
          <a:lstStyle/>
          <a:p>
            <a:pPr marL="0" indent="457200" algn="ctr">
              <a:spcBef>
                <a:spcPts val="0"/>
              </a:spcBef>
              <a:buNone/>
            </a:pPr>
            <a:r>
              <a:rPr lang="uk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виявили папіломавірусну інфекцію під час вагітності: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перше - знайти гінеколога і спостерігатися у нього до самих пологів;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найголовніше – які у жінки прояви, від цього залежатиме тактика лікаря;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 плід вірус не діє;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під час пологів дитина може заразитися, проходячи через родові шляхи (хоча це буває вкрай рідко);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 наявності виражених проявів на шийці матки вагітної можуть запропонувати кесарів розтин;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 відсутності проявів – пологи природним шляхом.</a:t>
            </a:r>
            <a:endParaRPr lang="en-US" altLang="ru-RU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 при вагітності</a:t>
            </a:r>
          </a:p>
        </p:txBody>
      </p:sp>
    </p:spTree>
    <p:extLst>
      <p:ext uri="{BB962C8B-B14F-4D97-AF65-F5344CB8AC3E}">
        <p14:creationId xmlns:p14="http://schemas.microsoft.com/office/powerpoint/2010/main" xmlns="" val="3110054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784976" cy="2376264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вигадала для людини чудовий механізм лікування та профілактики, який потім допомагає йому знову не захворіти. Це імунна система.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в людини вже один раз були бородавки чи папіломи, то згодом у неї утворюється імунітет цього типу вірусу. Тому у дорослих дуже рідко з'являються юнацькі бородавки, шипиці та вульгарні бородавки.</a:t>
            </a:r>
          </a:p>
          <a:p>
            <a:pPr marL="0" indent="457200">
              <a:spcBef>
                <a:spcPts val="0"/>
              </a:spcBef>
              <a:buNone/>
            </a:pP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ctr">
              <a:spcBef>
                <a:spcPts val="0"/>
              </a:spcBef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>
          <a:xfrm>
            <a:off x="179512" y="404664"/>
            <a:ext cx="8305800" cy="504825"/>
          </a:xfrm>
        </p:spPr>
        <p:txBody>
          <a:bodyPr/>
          <a:lstStyle/>
          <a:p>
            <a:pPr algn="ctr"/>
            <a:r>
              <a:rPr lang="uk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Профілактика ВПЛ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3645024"/>
            <a:ext cx="49320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uk" sz="20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Запам'ятайте: </a:t>
            </a:r>
            <a:r>
              <a:rPr lang="ru-RU" sz="20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" sz="20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будь-яка вірусна інфекція, що постійно перебуває в організмі людини (а ВПЛ належить саме до таких), активізується лише при зниженні імунітету.</a:t>
            </a:r>
          </a:p>
          <a:p>
            <a:pPr>
              <a:spcBef>
                <a:spcPts val="0"/>
              </a:spcBef>
            </a:pPr>
            <a:r>
              <a:rPr lang="uk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так важливо підтримувати свій імунітет на високому рівні.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5927" y="3693213"/>
            <a:ext cx="3708930" cy="278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3704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3825" y="1052736"/>
            <a:ext cx="8840663" cy="5805264"/>
          </a:xfrm>
        </p:spPr>
        <p:txBody>
          <a:bodyPr/>
          <a:lstStyle/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Лише один статевий партнер;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Використання презервативу при статевому контакті;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Заходи особистої гігієни у громадських місцях;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Здоровий спосіб життя, який підтримує імунітет на високому рівні;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Правильний режим праці та відпочинку;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Помірна фізична культура;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Прийом вітамінів, фруктів, соків;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Щеплення від типів 6, 11, 16, 18 – запобігає розвитку таких симптомів, як гострі кондиломи, неоплазія (дисплазія, або ерозія) та рак шийки матки, папіломатоз гортані.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ctr">
              <a:spcBef>
                <a:spcPts val="0"/>
              </a:spcBef>
              <a:buNone/>
            </a:pPr>
            <a:r>
              <a:rPr lang="u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 до кінця вплив вакцини поки що не вивчений. Її почали ставити лише 8 років тому. До того ж, вона формує імунітет не до всіх високоонкогенних типів папіломавірусів.</a:t>
            </a:r>
            <a:endParaRPr lang="en-US" alt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>
          <a:xfrm>
            <a:off x="123825" y="438150"/>
            <a:ext cx="8305800" cy="542578"/>
          </a:xfrm>
        </p:spPr>
        <p:txBody>
          <a:bodyPr/>
          <a:lstStyle/>
          <a:p>
            <a:r>
              <a:rPr lang="uk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напрямки профілактики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2151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3825" y="1196752"/>
            <a:ext cx="8840663" cy="5472608"/>
          </a:xfrm>
        </p:spPr>
        <p:txBody>
          <a:bodyPr/>
          <a:lstStyle/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 є групою вірусів, надзвичайно поширеною в усьому світі.</a:t>
            </a: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також фактичні дані про зв'язок ВПЛ із раковими захворюваннями ануса, вульви, піхви та пеніса.</a:t>
            </a: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 шийки матки є другим найпоширенішим видом раку серед жінок, які проживають у найменш розвинених регіонах: у 2012 році сталося 445 000 нових випадків захворювання у таких країнах (84% від усіх випадків у світі).</a:t>
            </a: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2012 році приблизно 270 000 жінок померли від раку шийки матки, причому понад 85% цих випадків смерті сталося у країнах з низьким та середнім рівнем доходу.</a:t>
            </a:r>
          </a:p>
          <a:p>
            <a:pPr marL="0" indent="450000" algn="just">
              <a:spcBef>
                <a:spcPts val="0"/>
              </a:spcBef>
            </a:pPr>
            <a:r>
              <a:rPr lang="uk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Вакцини проти ВПЛ 16 та 18 схвалені для використання у багатьох країнах.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>
          <a:xfrm>
            <a:off x="123825" y="438150"/>
            <a:ext cx="8305800" cy="542578"/>
          </a:xfrm>
        </p:spPr>
        <p:txBody>
          <a:bodyPr/>
          <a:lstStyle/>
          <a:p>
            <a:pPr algn="ctr"/>
            <a:r>
              <a:rPr lang="uk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 про ВПЛ від ВООЗ</a:t>
            </a:r>
          </a:p>
        </p:txBody>
      </p:sp>
    </p:spTree>
    <p:extLst>
      <p:ext uri="{BB962C8B-B14F-4D97-AF65-F5344CB8AC3E}">
        <p14:creationId xmlns:p14="http://schemas.microsoft.com/office/powerpoint/2010/main" xmlns="" val="303953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3825" y="1052736"/>
            <a:ext cx="8840663" cy="5688632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одного боку:</a:t>
            </a:r>
          </a:p>
          <a:p>
            <a:pPr marL="0" indent="457200" algn="just">
              <a:spcBef>
                <a:spcPts val="0"/>
              </a:spcBef>
            </a:pPr>
            <a:r>
              <a:rPr lang="u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інфікуванні більшість жінок (близько 80%) виліковуються від ВПЛ протягом 9-15 місяців з моменту зараження без проведення лікувальних процедур (транзиторна інфекція);</a:t>
            </a:r>
          </a:p>
          <a:p>
            <a:pPr marL="0" indent="457200" algn="just">
              <a:spcBef>
                <a:spcPts val="0"/>
              </a:spcBef>
            </a:pPr>
            <a:r>
              <a:rPr lang="u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 призводить до розвитку передраку малої частини інфікованих жінок (близько 0,5%);</a:t>
            </a:r>
          </a:p>
          <a:p>
            <a:pPr marL="0" indent="457200" algn="just">
              <a:spcBef>
                <a:spcPts val="0"/>
              </a:spcBef>
            </a:pPr>
            <a:r>
              <a:rPr lang="u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зараження до розвитку передраку та раку в середньому минає 20 років.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іншого боку:</a:t>
            </a:r>
          </a:p>
          <a:p>
            <a:pPr marL="0" indent="457200" algn="just">
              <a:spcBef>
                <a:spcPts val="0"/>
              </a:spcBef>
            </a:pPr>
            <a:r>
              <a:rPr lang="u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інфіковані жінки мають у 300 разів більший ризик розвитку РШМ;</a:t>
            </a:r>
          </a:p>
          <a:p>
            <a:pPr marL="0" indent="457200" algn="just">
              <a:spcBef>
                <a:spcPts val="0"/>
              </a:spcBef>
            </a:pPr>
            <a:r>
              <a:rPr lang="u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 є підступною і часто не викликає жодних скарг у пацієнта і не виявляється при огляді до переходу в стадію інвазивного раку.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>
          <a:xfrm>
            <a:off x="123825" y="438150"/>
            <a:ext cx="8305800" cy="542578"/>
          </a:xfrm>
        </p:spPr>
        <p:txBody>
          <a:bodyPr/>
          <a:lstStyle/>
          <a:p>
            <a:pPr algn="ctr"/>
            <a:r>
              <a:rPr lang="uk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ВПЛ</a:t>
            </a:r>
          </a:p>
        </p:txBody>
      </p:sp>
    </p:spTree>
    <p:extLst>
      <p:ext uri="{BB962C8B-B14F-4D97-AF65-F5344CB8AC3E}">
        <p14:creationId xmlns:p14="http://schemas.microsoft.com/office/powerpoint/2010/main" xmlns="" val="216771021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4D8EBB"/>
      </a:lt2>
      <a:accent1>
        <a:srgbClr val="5893B8"/>
      </a:accent1>
      <a:accent2>
        <a:srgbClr val="93BAD6"/>
      </a:accent2>
      <a:accent3>
        <a:srgbClr val="FFFFFF"/>
      </a:accent3>
      <a:accent4>
        <a:srgbClr val="404040"/>
      </a:accent4>
      <a:accent5>
        <a:srgbClr val="B4C8D8"/>
      </a:accent5>
      <a:accent6>
        <a:srgbClr val="85A8C2"/>
      </a:accent6>
      <a:hlink>
        <a:srgbClr val="AECDE1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188D7"/>
        </a:lt2>
        <a:accent1>
          <a:srgbClr val="4C9CD2"/>
        </a:accent1>
        <a:accent2>
          <a:srgbClr val="84BEE6"/>
        </a:accent2>
        <a:accent3>
          <a:srgbClr val="FFFFFF"/>
        </a:accent3>
        <a:accent4>
          <a:srgbClr val="404040"/>
        </a:accent4>
        <a:accent5>
          <a:srgbClr val="B2CBE5"/>
        </a:accent5>
        <a:accent6>
          <a:srgbClr val="77ACD0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190F1"/>
        </a:lt2>
        <a:accent1>
          <a:srgbClr val="1FA4FF"/>
        </a:accent1>
        <a:accent2>
          <a:srgbClr val="21C5FF"/>
        </a:accent2>
        <a:accent3>
          <a:srgbClr val="FFFFFF"/>
        </a:accent3>
        <a:accent4>
          <a:srgbClr val="404040"/>
        </a:accent4>
        <a:accent5>
          <a:srgbClr val="ABCFFF"/>
        </a:accent5>
        <a:accent6>
          <a:srgbClr val="1DB2E7"/>
        </a:accent6>
        <a:hlink>
          <a:srgbClr val="21D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5BE2"/>
        </a:lt2>
        <a:accent1>
          <a:srgbClr val="1F84FF"/>
        </a:accent1>
        <a:accent2>
          <a:srgbClr val="21AAFF"/>
        </a:accent2>
        <a:accent3>
          <a:srgbClr val="FFFFFF"/>
        </a:accent3>
        <a:accent4>
          <a:srgbClr val="404040"/>
        </a:accent4>
        <a:accent5>
          <a:srgbClr val="ABC2FF"/>
        </a:accent5>
        <a:accent6>
          <a:srgbClr val="1D9AE7"/>
        </a:accent6>
        <a:hlink>
          <a:srgbClr val="21C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4A6E8"/>
        </a:lt2>
        <a:accent1>
          <a:srgbClr val="0C84F2"/>
        </a:accent1>
        <a:accent2>
          <a:srgbClr val="086BE2"/>
        </a:accent2>
        <a:accent3>
          <a:srgbClr val="FFFFFF"/>
        </a:accent3>
        <a:accent4>
          <a:srgbClr val="404040"/>
        </a:accent4>
        <a:accent5>
          <a:srgbClr val="AAC2F7"/>
        </a:accent5>
        <a:accent6>
          <a:srgbClr val="0660CD"/>
        </a:accent6>
        <a:hlink>
          <a:srgbClr val="0454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4BDE8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ED1313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FFCF01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4D8EBB"/>
        </a:lt2>
        <a:accent1>
          <a:srgbClr val="5893B8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4C8D8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1097</TotalTime>
  <Words>1659</Words>
  <Application>Microsoft Office PowerPoint</Application>
  <PresentationFormat>Экран (4:3)</PresentationFormat>
  <Paragraphs>185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powerpoint-template-24</vt:lpstr>
      <vt:lpstr>ВІРУС ПАПІЛОМИ ЛЮДИНИ</vt:lpstr>
      <vt:lpstr>Загальні відомості про ВПЛ</vt:lpstr>
      <vt:lpstr>Загальні відомості про ВПЛ</vt:lpstr>
      <vt:lpstr>Причини ВПЛ</vt:lpstr>
      <vt:lpstr>Класифікація ВПЛ на кшталт онкогенності</vt:lpstr>
      <vt:lpstr>Клініка та симптоми ВПЛ</vt:lpstr>
      <vt:lpstr>Клініка та симптоми ВПЛ</vt:lpstr>
      <vt:lpstr>Клініка та симптоми ВПЛ</vt:lpstr>
      <vt:lpstr>Клініка та симптоми ВПЛ</vt:lpstr>
      <vt:lpstr>Клініка та симптоми ВПЛ</vt:lpstr>
      <vt:lpstr>Клініка та симптоми ВПЛ</vt:lpstr>
      <vt:lpstr>Клініка та симптоми ВПЛ</vt:lpstr>
      <vt:lpstr>Діагностика ВПЛ</vt:lpstr>
      <vt:lpstr>Діагностика ВПЛ</vt:lpstr>
      <vt:lpstr>Лікування ВПЛ</vt:lpstr>
      <vt:lpstr>I. Видалення проявів</vt:lpstr>
      <vt:lpstr>II . Прийом противірусних засобів</vt:lpstr>
      <vt:lpstr>III . Зміцнення імунітету</vt:lpstr>
      <vt:lpstr>ВПЛ при вагітності</vt:lpstr>
      <vt:lpstr>Профілактика ВПЛ</vt:lpstr>
      <vt:lpstr>Основні напрямки профілактики</vt:lpstr>
      <vt:lpstr>Факти про ВПЛ від ВООЗ</vt:lpstr>
      <vt:lpstr>Особливості ВПЛ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ВИРУС ПАПИЛЛОМЫ ЧЕЛОВЕКА</dc:title>
  <dc:creator>Co0kie</dc:creator>
  <cp:lastModifiedBy>e020780goa</cp:lastModifiedBy>
  <cp:revision>24</cp:revision>
  <dcterms:created xsi:type="dcterms:W3CDTF">2016-11-19T16:02:41Z</dcterms:created>
  <dcterms:modified xsi:type="dcterms:W3CDTF">2023-12-01T06:41:46Z</dcterms:modified>
</cp:coreProperties>
</file>