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handoutMasterIdLst>
    <p:handoutMasterId r:id="rId47"/>
  </p:handoutMasterIdLst>
  <p:sldIdLst>
    <p:sldId id="286" r:id="rId2"/>
    <p:sldId id="287" r:id="rId3"/>
    <p:sldId id="260" r:id="rId4"/>
    <p:sldId id="289" r:id="rId5"/>
    <p:sldId id="278" r:id="rId6"/>
    <p:sldId id="266" r:id="rId7"/>
    <p:sldId id="333" r:id="rId8"/>
    <p:sldId id="267" r:id="rId9"/>
    <p:sldId id="334" r:id="rId10"/>
    <p:sldId id="273" r:id="rId11"/>
    <p:sldId id="274" r:id="rId12"/>
    <p:sldId id="272" r:id="rId13"/>
    <p:sldId id="275" r:id="rId14"/>
    <p:sldId id="276" r:id="rId15"/>
    <p:sldId id="290" r:id="rId16"/>
    <p:sldId id="294" r:id="rId17"/>
    <p:sldId id="296" r:id="rId18"/>
    <p:sldId id="297" r:id="rId19"/>
    <p:sldId id="298" r:id="rId20"/>
    <p:sldId id="301" r:id="rId21"/>
    <p:sldId id="302" r:id="rId22"/>
    <p:sldId id="304" r:id="rId23"/>
    <p:sldId id="308" r:id="rId24"/>
    <p:sldId id="292" r:id="rId25"/>
    <p:sldId id="293" r:id="rId26"/>
    <p:sldId id="310" r:id="rId27"/>
    <p:sldId id="311" r:id="rId28"/>
    <p:sldId id="313" r:id="rId29"/>
    <p:sldId id="312" r:id="rId30"/>
    <p:sldId id="314" r:id="rId31"/>
    <p:sldId id="315" r:id="rId32"/>
    <p:sldId id="316" r:id="rId33"/>
    <p:sldId id="317" r:id="rId34"/>
    <p:sldId id="318" r:id="rId35"/>
    <p:sldId id="319" r:id="rId36"/>
    <p:sldId id="321" r:id="rId37"/>
    <p:sldId id="331" r:id="rId38"/>
    <p:sldId id="322" r:id="rId39"/>
    <p:sldId id="323" r:id="rId40"/>
    <p:sldId id="324" r:id="rId41"/>
    <p:sldId id="326" r:id="rId42"/>
    <p:sldId id="327" r:id="rId43"/>
    <p:sldId id="328" r:id="rId44"/>
    <p:sldId id="329" r:id="rId45"/>
    <p:sldId id="330" r:id="rId46"/>
  </p:sldIdLst>
  <p:sldSz cx="9144000" cy="6858000" type="screen4x3"/>
  <p:notesSz cx="9926638" cy="6797675"/>
  <p:defaultTextStyle>
    <a:defPPr>
      <a:defRPr lang="u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728" autoAdjust="0"/>
  </p:normalViewPr>
  <p:slideViewPr>
    <p:cSldViewPr>
      <p:cViewPr varScale="1">
        <p:scale>
          <a:sx n="41" d="100"/>
          <a:sy n="41" d="100"/>
        </p:scale>
        <p:origin x="-132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8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498E1231-C673-34EB-71EF-28C61A4644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C15717A9-BA2F-1AFF-2354-52BC4FAA62A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1338" y="0"/>
            <a:ext cx="4303712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9F56F702-B000-4939-8D8E-FA8777182C6B}" type="datetimeFigureOut">
              <a:rPr lang="ru-RU"/>
              <a:pPr>
                <a:defRPr/>
              </a:pPr>
              <a:t>14.02.2024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B267CC4F-70E2-F880-5164-B32D4A1C1F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EE7A14A-EB1F-BC23-CFF9-2E7659877F2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1338" y="6456363"/>
            <a:ext cx="4303712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68047B8-4363-4564-93B0-8847A07AB14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xmlns="" id="{1AB6DBB9-66FA-0C46-2A39-9CF9C430C5D1}"/>
              </a:ext>
            </a:extLst>
          </p:cNvPr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3" name="Rectangle 3">
              <a:extLst>
                <a:ext uri="{FF2B5EF4-FFF2-40B4-BE49-F238E27FC236}">
                  <a16:creationId xmlns:a16="http://schemas.microsoft.com/office/drawing/2014/main" xmlns="" id="{7136F241-981A-4495-1620-41B819CAB18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xmlns="" id="{5C3A6773-B6F5-2EB3-8564-55F083CBEF94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xmlns="" id="{072A7E66-68A0-28B9-2916-E299892C2CD5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xmlns="" id="{2D94B26C-C333-B0EF-BBE8-9C5AA88A1F85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xmlns="" id="{F8CA5CAD-C889-6E89-4025-FC252B1E0127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87 w 185"/>
                <a:gd name="T1" fmla="*/ 0 h 120"/>
                <a:gd name="T2" fmla="*/ 187 w 185"/>
                <a:gd name="T3" fmla="*/ 6 h 120"/>
                <a:gd name="T4" fmla="*/ 187 w 185"/>
                <a:gd name="T5" fmla="*/ 18 h 120"/>
                <a:gd name="T6" fmla="*/ 187 w 185"/>
                <a:gd name="T7" fmla="*/ 36 h 120"/>
                <a:gd name="T8" fmla="*/ 181 w 185"/>
                <a:gd name="T9" fmla="*/ 54 h 120"/>
                <a:gd name="T10" fmla="*/ 163 w 185"/>
                <a:gd name="T11" fmla="*/ 72 h 120"/>
                <a:gd name="T12" fmla="*/ 139 w 185"/>
                <a:gd name="T13" fmla="*/ 96 h 120"/>
                <a:gd name="T14" fmla="*/ 103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87 w 185"/>
                <a:gd name="T29" fmla="*/ 0 h 120"/>
                <a:gd name="T30" fmla="*/ 187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xmlns="" id="{E275E340-354F-474C-6366-C4AFCCC44EF9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xmlns="" id="{17950AB8-7C17-08D9-8BCF-137D27AA5750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39 w 526"/>
                <a:gd name="T17" fmla="*/ 179 h 275"/>
                <a:gd name="T18" fmla="*/ 211 w 526"/>
                <a:gd name="T19" fmla="*/ 143 h 275"/>
                <a:gd name="T20" fmla="*/ 253 w 526"/>
                <a:gd name="T21" fmla="*/ 120 h 275"/>
                <a:gd name="T22" fmla="*/ 301 w 526"/>
                <a:gd name="T23" fmla="*/ 96 h 275"/>
                <a:gd name="T24" fmla="*/ 397 w 526"/>
                <a:gd name="T25" fmla="*/ 48 h 275"/>
                <a:gd name="T26" fmla="*/ 446 w 526"/>
                <a:gd name="T27" fmla="*/ 30 h 275"/>
                <a:gd name="T28" fmla="*/ 482 w 526"/>
                <a:gd name="T29" fmla="*/ 12 h 275"/>
                <a:gd name="T30" fmla="*/ 506 w 526"/>
                <a:gd name="T31" fmla="*/ 6 h 275"/>
                <a:gd name="T32" fmla="*/ 524 w 526"/>
                <a:gd name="T33" fmla="*/ 0 h 275"/>
                <a:gd name="T34" fmla="*/ 530 w 526"/>
                <a:gd name="T35" fmla="*/ 0 h 275"/>
                <a:gd name="T36" fmla="*/ 524 w 526"/>
                <a:gd name="T37" fmla="*/ 6 h 275"/>
                <a:gd name="T38" fmla="*/ 512 w 526"/>
                <a:gd name="T39" fmla="*/ 12 h 275"/>
                <a:gd name="T40" fmla="*/ 488 w 526"/>
                <a:gd name="T41" fmla="*/ 24 h 275"/>
                <a:gd name="T42" fmla="*/ 464 w 526"/>
                <a:gd name="T43" fmla="*/ 42 h 275"/>
                <a:gd name="T44" fmla="*/ 440 w 526"/>
                <a:gd name="T45" fmla="*/ 54 h 275"/>
                <a:gd name="T46" fmla="*/ 397 w 526"/>
                <a:gd name="T47" fmla="*/ 78 h 275"/>
                <a:gd name="T48" fmla="*/ 342 w 526"/>
                <a:gd name="T49" fmla="*/ 108 h 275"/>
                <a:gd name="T50" fmla="*/ 277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xmlns="" id="{F7143AA3-EFA7-D395-D281-8EC5B6352167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2 w 718"/>
                <a:gd name="T17" fmla="*/ 228 h 306"/>
                <a:gd name="T18" fmla="*/ 128 w 718"/>
                <a:gd name="T19" fmla="*/ 228 h 306"/>
                <a:gd name="T20" fmla="*/ 146 w 718"/>
                <a:gd name="T21" fmla="*/ 222 h 306"/>
                <a:gd name="T22" fmla="*/ 170 w 718"/>
                <a:gd name="T23" fmla="*/ 216 h 306"/>
                <a:gd name="T24" fmla="*/ 200 w 718"/>
                <a:gd name="T25" fmla="*/ 204 h 306"/>
                <a:gd name="T26" fmla="*/ 277 w 718"/>
                <a:gd name="T27" fmla="*/ 180 h 306"/>
                <a:gd name="T28" fmla="*/ 375 w 718"/>
                <a:gd name="T29" fmla="*/ 156 h 306"/>
                <a:gd name="T30" fmla="*/ 465 w 718"/>
                <a:gd name="T31" fmla="*/ 126 h 306"/>
                <a:gd name="T32" fmla="*/ 548 w 718"/>
                <a:gd name="T33" fmla="*/ 102 h 306"/>
                <a:gd name="T34" fmla="*/ 578 w 718"/>
                <a:gd name="T35" fmla="*/ 90 h 306"/>
                <a:gd name="T36" fmla="*/ 610 w 718"/>
                <a:gd name="T37" fmla="*/ 84 h 306"/>
                <a:gd name="T38" fmla="*/ 628 w 718"/>
                <a:gd name="T39" fmla="*/ 78 h 306"/>
                <a:gd name="T40" fmla="*/ 634 w 718"/>
                <a:gd name="T41" fmla="*/ 72 h 306"/>
                <a:gd name="T42" fmla="*/ 640 w 718"/>
                <a:gd name="T43" fmla="*/ 66 h 306"/>
                <a:gd name="T44" fmla="*/ 658 w 718"/>
                <a:gd name="T45" fmla="*/ 60 h 306"/>
                <a:gd name="T46" fmla="*/ 700 w 718"/>
                <a:gd name="T47" fmla="*/ 30 h 306"/>
                <a:gd name="T48" fmla="*/ 718 w 718"/>
                <a:gd name="T49" fmla="*/ 18 h 306"/>
                <a:gd name="T50" fmla="*/ 724 w 718"/>
                <a:gd name="T51" fmla="*/ 6 h 306"/>
                <a:gd name="T52" fmla="*/ 718 w 718"/>
                <a:gd name="T53" fmla="*/ 0 h 306"/>
                <a:gd name="T54" fmla="*/ 694 w 718"/>
                <a:gd name="T55" fmla="*/ 0 h 306"/>
                <a:gd name="T56" fmla="*/ 634 w 718"/>
                <a:gd name="T57" fmla="*/ 0 h 306"/>
                <a:gd name="T58" fmla="*/ 584 w 718"/>
                <a:gd name="T59" fmla="*/ 0 h 306"/>
                <a:gd name="T60" fmla="*/ 548 w 718"/>
                <a:gd name="T61" fmla="*/ 0 h 306"/>
                <a:gd name="T62" fmla="*/ 518 w 718"/>
                <a:gd name="T63" fmla="*/ 18 h 306"/>
                <a:gd name="T64" fmla="*/ 489 w 718"/>
                <a:gd name="T65" fmla="*/ 42 h 306"/>
                <a:gd name="T66" fmla="*/ 471 w 718"/>
                <a:gd name="T67" fmla="*/ 54 h 306"/>
                <a:gd name="T68" fmla="*/ 453 w 718"/>
                <a:gd name="T69" fmla="*/ 60 h 306"/>
                <a:gd name="T70" fmla="*/ 429 w 718"/>
                <a:gd name="T71" fmla="*/ 60 h 306"/>
                <a:gd name="T72" fmla="*/ 393 w 718"/>
                <a:gd name="T73" fmla="*/ 66 h 306"/>
                <a:gd name="T74" fmla="*/ 349 w 718"/>
                <a:gd name="T75" fmla="*/ 84 h 306"/>
                <a:gd name="T76" fmla="*/ 313 w 718"/>
                <a:gd name="T77" fmla="*/ 108 h 306"/>
                <a:gd name="T78" fmla="*/ 289 w 718"/>
                <a:gd name="T79" fmla="*/ 126 h 306"/>
                <a:gd name="T80" fmla="*/ 277 w 718"/>
                <a:gd name="T81" fmla="*/ 132 h 306"/>
                <a:gd name="T82" fmla="*/ 259 w 718"/>
                <a:gd name="T83" fmla="*/ 138 h 306"/>
                <a:gd name="T84" fmla="*/ 223 w 718"/>
                <a:gd name="T85" fmla="*/ 138 h 306"/>
                <a:gd name="T86" fmla="*/ 188 w 718"/>
                <a:gd name="T87" fmla="*/ 138 h 306"/>
                <a:gd name="T88" fmla="*/ 182 w 718"/>
                <a:gd name="T89" fmla="*/ 138 h 306"/>
                <a:gd name="T90" fmla="*/ 176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xmlns="" id="{13A4D2EF-5752-75DA-1981-0B6F26610D62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45 w 2392"/>
                <a:gd name="T1" fmla="*/ 54 h 881"/>
                <a:gd name="T2" fmla="*/ 2203 w 2392"/>
                <a:gd name="T3" fmla="*/ 54 h 881"/>
                <a:gd name="T4" fmla="*/ 2161 w 2392"/>
                <a:gd name="T5" fmla="*/ 66 h 881"/>
                <a:gd name="T6" fmla="*/ 2035 w 2392"/>
                <a:gd name="T7" fmla="*/ 101 h 881"/>
                <a:gd name="T8" fmla="*/ 1970 w 2392"/>
                <a:gd name="T9" fmla="*/ 119 h 881"/>
                <a:gd name="T10" fmla="*/ 1872 w 2392"/>
                <a:gd name="T11" fmla="*/ 167 h 881"/>
                <a:gd name="T12" fmla="*/ 1848 w 2392"/>
                <a:gd name="T13" fmla="*/ 245 h 881"/>
                <a:gd name="T14" fmla="*/ 1854 w 2392"/>
                <a:gd name="T15" fmla="*/ 305 h 881"/>
                <a:gd name="T16" fmla="*/ 1770 w 2392"/>
                <a:gd name="T17" fmla="*/ 317 h 881"/>
                <a:gd name="T18" fmla="*/ 1607 w 2392"/>
                <a:gd name="T19" fmla="*/ 263 h 881"/>
                <a:gd name="T20" fmla="*/ 1517 w 2392"/>
                <a:gd name="T21" fmla="*/ 257 h 881"/>
                <a:gd name="T22" fmla="*/ 1409 w 2392"/>
                <a:gd name="T23" fmla="*/ 311 h 881"/>
                <a:gd name="T24" fmla="*/ 1342 w 2392"/>
                <a:gd name="T25" fmla="*/ 353 h 881"/>
                <a:gd name="T26" fmla="*/ 1318 w 2392"/>
                <a:gd name="T27" fmla="*/ 359 h 881"/>
                <a:gd name="T28" fmla="*/ 1222 w 2392"/>
                <a:gd name="T29" fmla="*/ 371 h 881"/>
                <a:gd name="T30" fmla="*/ 1168 w 2392"/>
                <a:gd name="T31" fmla="*/ 365 h 881"/>
                <a:gd name="T32" fmla="*/ 1061 w 2392"/>
                <a:gd name="T33" fmla="*/ 371 h 881"/>
                <a:gd name="T34" fmla="*/ 963 w 2392"/>
                <a:gd name="T35" fmla="*/ 383 h 881"/>
                <a:gd name="T36" fmla="*/ 927 w 2392"/>
                <a:gd name="T37" fmla="*/ 401 h 881"/>
                <a:gd name="T38" fmla="*/ 825 w 2392"/>
                <a:gd name="T39" fmla="*/ 419 h 881"/>
                <a:gd name="T40" fmla="*/ 784 w 2392"/>
                <a:gd name="T41" fmla="*/ 419 h 881"/>
                <a:gd name="T42" fmla="*/ 668 w 2392"/>
                <a:gd name="T43" fmla="*/ 437 h 881"/>
                <a:gd name="T44" fmla="*/ 602 w 2392"/>
                <a:gd name="T45" fmla="*/ 473 h 881"/>
                <a:gd name="T46" fmla="*/ 507 w 2392"/>
                <a:gd name="T47" fmla="*/ 467 h 881"/>
                <a:gd name="T48" fmla="*/ 433 w 2392"/>
                <a:gd name="T49" fmla="*/ 491 h 881"/>
                <a:gd name="T50" fmla="*/ 415 w 2392"/>
                <a:gd name="T51" fmla="*/ 539 h 881"/>
                <a:gd name="T52" fmla="*/ 349 w 2392"/>
                <a:gd name="T53" fmla="*/ 569 h 881"/>
                <a:gd name="T54" fmla="*/ 224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5 w 2392"/>
                <a:gd name="T65" fmla="*/ 653 h 881"/>
                <a:gd name="T66" fmla="*/ 477 w 2392"/>
                <a:gd name="T67" fmla="*/ 569 h 881"/>
                <a:gd name="T68" fmla="*/ 572 w 2392"/>
                <a:gd name="T69" fmla="*/ 521 h 881"/>
                <a:gd name="T70" fmla="*/ 650 w 2392"/>
                <a:gd name="T71" fmla="*/ 515 h 881"/>
                <a:gd name="T72" fmla="*/ 879 w 2392"/>
                <a:gd name="T73" fmla="*/ 461 h 881"/>
                <a:gd name="T74" fmla="*/ 1156 w 2392"/>
                <a:gd name="T75" fmla="*/ 425 h 881"/>
                <a:gd name="T76" fmla="*/ 1300 w 2392"/>
                <a:gd name="T77" fmla="*/ 461 h 881"/>
                <a:gd name="T78" fmla="*/ 1427 w 2392"/>
                <a:gd name="T79" fmla="*/ 533 h 881"/>
                <a:gd name="T80" fmla="*/ 1445 w 2392"/>
                <a:gd name="T81" fmla="*/ 617 h 881"/>
                <a:gd name="T82" fmla="*/ 1386 w 2392"/>
                <a:gd name="T83" fmla="*/ 653 h 881"/>
                <a:gd name="T84" fmla="*/ 1234 w 2392"/>
                <a:gd name="T85" fmla="*/ 701 h 881"/>
                <a:gd name="T86" fmla="*/ 1120 w 2392"/>
                <a:gd name="T87" fmla="*/ 755 h 881"/>
                <a:gd name="T88" fmla="*/ 1073 w 2392"/>
                <a:gd name="T89" fmla="*/ 809 h 881"/>
                <a:gd name="T90" fmla="*/ 1085 w 2392"/>
                <a:gd name="T91" fmla="*/ 869 h 881"/>
                <a:gd name="T92" fmla="*/ 1114 w 2392"/>
                <a:gd name="T93" fmla="*/ 881 h 881"/>
                <a:gd name="T94" fmla="*/ 1216 w 2392"/>
                <a:gd name="T95" fmla="*/ 869 h 881"/>
                <a:gd name="T96" fmla="*/ 1398 w 2392"/>
                <a:gd name="T97" fmla="*/ 857 h 881"/>
                <a:gd name="T98" fmla="*/ 1451 w 2392"/>
                <a:gd name="T99" fmla="*/ 851 h 881"/>
                <a:gd name="T100" fmla="*/ 1493 w 2392"/>
                <a:gd name="T101" fmla="*/ 833 h 881"/>
                <a:gd name="T102" fmla="*/ 1687 w 2392"/>
                <a:gd name="T103" fmla="*/ 743 h 881"/>
                <a:gd name="T104" fmla="*/ 1818 w 2392"/>
                <a:gd name="T105" fmla="*/ 689 h 881"/>
                <a:gd name="T106" fmla="*/ 1896 w 2392"/>
                <a:gd name="T107" fmla="*/ 581 h 881"/>
                <a:gd name="T108" fmla="*/ 2053 w 2392"/>
                <a:gd name="T109" fmla="*/ 389 h 881"/>
                <a:gd name="T110" fmla="*/ 2221 w 2392"/>
                <a:gd name="T111" fmla="*/ 269 h 881"/>
                <a:gd name="T112" fmla="*/ 2265 w 2392"/>
                <a:gd name="T113" fmla="*/ 239 h 881"/>
                <a:gd name="T114" fmla="*/ 2408 w 2392"/>
                <a:gd name="T115" fmla="*/ 0 h 881"/>
                <a:gd name="T116" fmla="*/ 2318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xmlns="" id="{EA576A0D-9372-1C7C-C423-97E6F55D0DCD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xmlns="" id="{86187645-5188-8C09-7278-815FABB6C8D4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xmlns="" id="{DFBC4F49-22BD-F91D-B8C0-AEAA95845821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xmlns="" id="{E82B6D43-9500-5208-A41F-18E79729A96C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xmlns="" id="{A32E7B22-26E1-182A-7ED2-C1C65C3FE6CE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xmlns="" id="{684DA293-DBBA-8B82-AB85-6611FFF2B848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234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20">
            <a:extLst>
              <a:ext uri="{FF2B5EF4-FFF2-40B4-BE49-F238E27FC236}">
                <a16:creationId xmlns:a16="http://schemas.microsoft.com/office/drawing/2014/main" xmlns="" id="{ADA293BC-1E90-DF36-78ED-D06F974EEBBE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21">
            <a:extLst>
              <a:ext uri="{FF2B5EF4-FFF2-40B4-BE49-F238E27FC236}">
                <a16:creationId xmlns:a16="http://schemas.microsoft.com/office/drawing/2014/main" xmlns="" id="{FAB96E8D-B432-368E-D176-1C5F602E46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22">
            <a:extLst>
              <a:ext uri="{FF2B5EF4-FFF2-40B4-BE49-F238E27FC236}">
                <a16:creationId xmlns:a16="http://schemas.microsoft.com/office/drawing/2014/main" xmlns="" id="{4E54F9AA-1E7D-80ED-2C41-26DE095D4F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FDE4B6-5937-43EB-B0F7-70BFDF2BE30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35600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xmlns="" id="{59575448-AF49-2F01-6815-C657DBF561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xmlns="" id="{B8C26B64-8197-EC5C-EB7B-1D3CC73181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xmlns="" id="{7945AC29-80AE-D816-3C06-3CA62F1090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836BCB-8159-4666-9316-675A47B2CBC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674764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xmlns="" id="{13DC516A-9BFC-7F29-2E7A-CE3DB88601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xmlns="" id="{6268EB46-F7DC-5A53-A4B0-248E3F9C03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xmlns="" id="{F66EA606-AD14-DA78-3BBC-6F11C4AF74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BC3EF8-9BA5-4AFF-A3E4-395247147F1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755435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xmlns="" id="{8B2184F6-E0E0-4EA9-F10C-1DE0D48170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xmlns="" id="{A5079D73-5E7A-26D5-ACD5-0F51ADC192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xmlns="" id="{67B44E76-12D6-ED03-8506-A91D262A1D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C53766-93DB-4BAF-9AC7-159535EF2A7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869860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xmlns="" id="{D17DDC01-818F-404B-EEFA-BAD8B257D2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xmlns="" id="{5F964C3D-4761-86A6-3129-305E9EA49B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1">
            <a:extLst>
              <a:ext uri="{FF2B5EF4-FFF2-40B4-BE49-F238E27FC236}">
                <a16:creationId xmlns:a16="http://schemas.microsoft.com/office/drawing/2014/main" xmlns="" id="{9FBADE27-5022-B8FE-1F9D-0AF211713E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261C18-18EA-4A8A-BE9C-FDF83388D87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822269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19">
            <a:extLst>
              <a:ext uri="{FF2B5EF4-FFF2-40B4-BE49-F238E27FC236}">
                <a16:creationId xmlns:a16="http://schemas.microsoft.com/office/drawing/2014/main" xmlns="" id="{D22974E0-B57D-93CC-0BDB-34FB370D64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0">
            <a:extLst>
              <a:ext uri="{FF2B5EF4-FFF2-40B4-BE49-F238E27FC236}">
                <a16:creationId xmlns:a16="http://schemas.microsoft.com/office/drawing/2014/main" xmlns="" id="{5150C7FA-B5C9-941B-F1E4-5683EE55F8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1">
            <a:extLst>
              <a:ext uri="{FF2B5EF4-FFF2-40B4-BE49-F238E27FC236}">
                <a16:creationId xmlns:a16="http://schemas.microsoft.com/office/drawing/2014/main" xmlns="" id="{6A9B59CB-F98C-711C-209E-3FAD2A092C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41F759-F366-46B0-98C4-D673462E9DD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077693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>
            <a:extLst>
              <a:ext uri="{FF2B5EF4-FFF2-40B4-BE49-F238E27FC236}">
                <a16:creationId xmlns:a16="http://schemas.microsoft.com/office/drawing/2014/main" xmlns="" id="{49641C55-E014-2FC7-27D9-65B6BFC30C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0">
            <a:extLst>
              <a:ext uri="{FF2B5EF4-FFF2-40B4-BE49-F238E27FC236}">
                <a16:creationId xmlns:a16="http://schemas.microsoft.com/office/drawing/2014/main" xmlns="" id="{6A6EADF3-03C2-6997-E4F6-DFEAF66739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1">
            <a:extLst>
              <a:ext uri="{FF2B5EF4-FFF2-40B4-BE49-F238E27FC236}">
                <a16:creationId xmlns:a16="http://schemas.microsoft.com/office/drawing/2014/main" xmlns="" id="{AB7AE40C-BECF-8C95-3EBB-149213AE38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6BC7F9-F341-4097-8EFA-222ED5FBF7C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30058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xmlns="" id="{FEC882DC-4D5A-E559-70BF-35DF0C33F4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xmlns="" id="{8CAA7F0F-78EE-93C8-B521-5616103CAA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xmlns="" id="{1D902A9F-642C-F2D5-32E1-FB7D9C1DB0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906EE6-FBD0-4249-A7E4-80D9D0A184A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459189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xmlns="" id="{AAAEAD90-27D0-7E21-961A-C023F176F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xmlns="" id="{70D869D1-4799-4D06-CC25-1CE7FD558E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xmlns="" id="{6AA09D24-82F7-F372-D705-36749BE26A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945D64-D21C-4948-B650-F3F006F76DA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624693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xmlns="" id="{FB9DD38C-36D2-9685-973B-D126296247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xmlns="" id="{FB6D3637-7F2B-D970-17BA-42DE2CE735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xmlns="" id="{D509B8BF-5E10-8072-B71D-22B8740673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A95F96-F9B3-40E3-8A45-A3E4595CE97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097084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xmlns="" id="{B5103331-8FA1-07C6-6064-E42481AFC8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xmlns="" id="{C2C02769-05F4-904B-4F95-A5F820AFE1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xmlns="" id="{3E36279F-E0C9-A1EC-6C25-B3B82C7304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45B6CC-760B-4D9B-979E-827D4283D1A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777115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xmlns="" id="{90ADE2F6-AD65-9D19-83C7-7175487803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xmlns="" id="{AE508007-F2D5-92A8-83BB-FF26131ED7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xmlns="" id="{2F47FB38-971E-A813-CCFD-2B871B1F27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92E9D6-F5F7-43D5-A725-1DA86EBD360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40842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xmlns="" id="{4B6673F4-734F-4917-3DC1-6976F2BF65DC}"/>
              </a:ext>
            </a:extLst>
          </p:cNvPr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8195" name="Rectangle 3">
              <a:extLst>
                <a:ext uri="{FF2B5EF4-FFF2-40B4-BE49-F238E27FC236}">
                  <a16:creationId xmlns:a16="http://schemas.microsoft.com/office/drawing/2014/main" xmlns="" id="{A4438D67-E63B-F228-36B1-C47EFF2361A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xmlns="" id="{E6D213E6-2D46-341C-C37A-769E615E2787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4" name="Freeform 5">
              <a:extLst>
                <a:ext uri="{FF2B5EF4-FFF2-40B4-BE49-F238E27FC236}">
                  <a16:creationId xmlns:a16="http://schemas.microsoft.com/office/drawing/2014/main" xmlns="" id="{8947318C-4A4A-0A69-8103-D31FD3C1EB81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198" name="Freeform 6">
              <a:extLst>
                <a:ext uri="{FF2B5EF4-FFF2-40B4-BE49-F238E27FC236}">
                  <a16:creationId xmlns:a16="http://schemas.microsoft.com/office/drawing/2014/main" xmlns="" id="{E2E8BE15-2C00-5F35-75ED-90C5FCDB4810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6" name="Freeform 7">
              <a:extLst>
                <a:ext uri="{FF2B5EF4-FFF2-40B4-BE49-F238E27FC236}">
                  <a16:creationId xmlns:a16="http://schemas.microsoft.com/office/drawing/2014/main" xmlns="" id="{B3CC4CA8-2DB5-2797-BB26-696315869269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87 w 185"/>
                <a:gd name="T1" fmla="*/ 0 h 120"/>
                <a:gd name="T2" fmla="*/ 187 w 185"/>
                <a:gd name="T3" fmla="*/ 6 h 120"/>
                <a:gd name="T4" fmla="*/ 187 w 185"/>
                <a:gd name="T5" fmla="*/ 18 h 120"/>
                <a:gd name="T6" fmla="*/ 187 w 185"/>
                <a:gd name="T7" fmla="*/ 36 h 120"/>
                <a:gd name="T8" fmla="*/ 181 w 185"/>
                <a:gd name="T9" fmla="*/ 54 h 120"/>
                <a:gd name="T10" fmla="*/ 163 w 185"/>
                <a:gd name="T11" fmla="*/ 72 h 120"/>
                <a:gd name="T12" fmla="*/ 139 w 185"/>
                <a:gd name="T13" fmla="*/ 96 h 120"/>
                <a:gd name="T14" fmla="*/ 103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87 w 185"/>
                <a:gd name="T29" fmla="*/ 0 h 120"/>
                <a:gd name="T30" fmla="*/ 187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7" name="Freeform 8">
              <a:extLst>
                <a:ext uri="{FF2B5EF4-FFF2-40B4-BE49-F238E27FC236}">
                  <a16:creationId xmlns:a16="http://schemas.microsoft.com/office/drawing/2014/main" xmlns="" id="{23FE478F-261A-71BE-E482-C094275F8FC3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8" name="Freeform 9">
              <a:extLst>
                <a:ext uri="{FF2B5EF4-FFF2-40B4-BE49-F238E27FC236}">
                  <a16:creationId xmlns:a16="http://schemas.microsoft.com/office/drawing/2014/main" xmlns="" id="{F7AE4136-DD37-926B-F614-BCEAFE2321F6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39 w 526"/>
                <a:gd name="T17" fmla="*/ 179 h 275"/>
                <a:gd name="T18" fmla="*/ 211 w 526"/>
                <a:gd name="T19" fmla="*/ 143 h 275"/>
                <a:gd name="T20" fmla="*/ 253 w 526"/>
                <a:gd name="T21" fmla="*/ 120 h 275"/>
                <a:gd name="T22" fmla="*/ 301 w 526"/>
                <a:gd name="T23" fmla="*/ 96 h 275"/>
                <a:gd name="T24" fmla="*/ 397 w 526"/>
                <a:gd name="T25" fmla="*/ 48 h 275"/>
                <a:gd name="T26" fmla="*/ 446 w 526"/>
                <a:gd name="T27" fmla="*/ 30 h 275"/>
                <a:gd name="T28" fmla="*/ 482 w 526"/>
                <a:gd name="T29" fmla="*/ 12 h 275"/>
                <a:gd name="T30" fmla="*/ 506 w 526"/>
                <a:gd name="T31" fmla="*/ 6 h 275"/>
                <a:gd name="T32" fmla="*/ 524 w 526"/>
                <a:gd name="T33" fmla="*/ 0 h 275"/>
                <a:gd name="T34" fmla="*/ 530 w 526"/>
                <a:gd name="T35" fmla="*/ 0 h 275"/>
                <a:gd name="T36" fmla="*/ 524 w 526"/>
                <a:gd name="T37" fmla="*/ 6 h 275"/>
                <a:gd name="T38" fmla="*/ 512 w 526"/>
                <a:gd name="T39" fmla="*/ 12 h 275"/>
                <a:gd name="T40" fmla="*/ 488 w 526"/>
                <a:gd name="T41" fmla="*/ 24 h 275"/>
                <a:gd name="T42" fmla="*/ 464 w 526"/>
                <a:gd name="T43" fmla="*/ 42 h 275"/>
                <a:gd name="T44" fmla="*/ 440 w 526"/>
                <a:gd name="T45" fmla="*/ 54 h 275"/>
                <a:gd name="T46" fmla="*/ 397 w 526"/>
                <a:gd name="T47" fmla="*/ 78 h 275"/>
                <a:gd name="T48" fmla="*/ 342 w 526"/>
                <a:gd name="T49" fmla="*/ 108 h 275"/>
                <a:gd name="T50" fmla="*/ 277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9" name="Freeform 10">
              <a:extLst>
                <a:ext uri="{FF2B5EF4-FFF2-40B4-BE49-F238E27FC236}">
                  <a16:creationId xmlns:a16="http://schemas.microsoft.com/office/drawing/2014/main" xmlns="" id="{C0E9940D-A651-DEC9-2E64-8566175FFE11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2 w 718"/>
                <a:gd name="T17" fmla="*/ 228 h 306"/>
                <a:gd name="T18" fmla="*/ 128 w 718"/>
                <a:gd name="T19" fmla="*/ 228 h 306"/>
                <a:gd name="T20" fmla="*/ 146 w 718"/>
                <a:gd name="T21" fmla="*/ 222 h 306"/>
                <a:gd name="T22" fmla="*/ 170 w 718"/>
                <a:gd name="T23" fmla="*/ 216 h 306"/>
                <a:gd name="T24" fmla="*/ 200 w 718"/>
                <a:gd name="T25" fmla="*/ 204 h 306"/>
                <a:gd name="T26" fmla="*/ 277 w 718"/>
                <a:gd name="T27" fmla="*/ 180 h 306"/>
                <a:gd name="T28" fmla="*/ 375 w 718"/>
                <a:gd name="T29" fmla="*/ 156 h 306"/>
                <a:gd name="T30" fmla="*/ 465 w 718"/>
                <a:gd name="T31" fmla="*/ 126 h 306"/>
                <a:gd name="T32" fmla="*/ 548 w 718"/>
                <a:gd name="T33" fmla="*/ 102 h 306"/>
                <a:gd name="T34" fmla="*/ 578 w 718"/>
                <a:gd name="T35" fmla="*/ 90 h 306"/>
                <a:gd name="T36" fmla="*/ 610 w 718"/>
                <a:gd name="T37" fmla="*/ 84 h 306"/>
                <a:gd name="T38" fmla="*/ 628 w 718"/>
                <a:gd name="T39" fmla="*/ 78 h 306"/>
                <a:gd name="T40" fmla="*/ 634 w 718"/>
                <a:gd name="T41" fmla="*/ 72 h 306"/>
                <a:gd name="T42" fmla="*/ 640 w 718"/>
                <a:gd name="T43" fmla="*/ 66 h 306"/>
                <a:gd name="T44" fmla="*/ 658 w 718"/>
                <a:gd name="T45" fmla="*/ 60 h 306"/>
                <a:gd name="T46" fmla="*/ 700 w 718"/>
                <a:gd name="T47" fmla="*/ 30 h 306"/>
                <a:gd name="T48" fmla="*/ 718 w 718"/>
                <a:gd name="T49" fmla="*/ 18 h 306"/>
                <a:gd name="T50" fmla="*/ 724 w 718"/>
                <a:gd name="T51" fmla="*/ 6 h 306"/>
                <a:gd name="T52" fmla="*/ 718 w 718"/>
                <a:gd name="T53" fmla="*/ 0 h 306"/>
                <a:gd name="T54" fmla="*/ 694 w 718"/>
                <a:gd name="T55" fmla="*/ 0 h 306"/>
                <a:gd name="T56" fmla="*/ 634 w 718"/>
                <a:gd name="T57" fmla="*/ 0 h 306"/>
                <a:gd name="T58" fmla="*/ 584 w 718"/>
                <a:gd name="T59" fmla="*/ 0 h 306"/>
                <a:gd name="T60" fmla="*/ 548 w 718"/>
                <a:gd name="T61" fmla="*/ 0 h 306"/>
                <a:gd name="T62" fmla="*/ 518 w 718"/>
                <a:gd name="T63" fmla="*/ 18 h 306"/>
                <a:gd name="T64" fmla="*/ 489 w 718"/>
                <a:gd name="T65" fmla="*/ 42 h 306"/>
                <a:gd name="T66" fmla="*/ 471 w 718"/>
                <a:gd name="T67" fmla="*/ 54 h 306"/>
                <a:gd name="T68" fmla="*/ 453 w 718"/>
                <a:gd name="T69" fmla="*/ 60 h 306"/>
                <a:gd name="T70" fmla="*/ 429 w 718"/>
                <a:gd name="T71" fmla="*/ 60 h 306"/>
                <a:gd name="T72" fmla="*/ 393 w 718"/>
                <a:gd name="T73" fmla="*/ 66 h 306"/>
                <a:gd name="T74" fmla="*/ 349 w 718"/>
                <a:gd name="T75" fmla="*/ 84 h 306"/>
                <a:gd name="T76" fmla="*/ 313 w 718"/>
                <a:gd name="T77" fmla="*/ 108 h 306"/>
                <a:gd name="T78" fmla="*/ 289 w 718"/>
                <a:gd name="T79" fmla="*/ 126 h 306"/>
                <a:gd name="T80" fmla="*/ 277 w 718"/>
                <a:gd name="T81" fmla="*/ 132 h 306"/>
                <a:gd name="T82" fmla="*/ 259 w 718"/>
                <a:gd name="T83" fmla="*/ 138 h 306"/>
                <a:gd name="T84" fmla="*/ 223 w 718"/>
                <a:gd name="T85" fmla="*/ 138 h 306"/>
                <a:gd name="T86" fmla="*/ 188 w 718"/>
                <a:gd name="T87" fmla="*/ 138 h 306"/>
                <a:gd name="T88" fmla="*/ 182 w 718"/>
                <a:gd name="T89" fmla="*/ 138 h 306"/>
                <a:gd name="T90" fmla="*/ 176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0" name="Freeform 11">
              <a:extLst>
                <a:ext uri="{FF2B5EF4-FFF2-40B4-BE49-F238E27FC236}">
                  <a16:creationId xmlns:a16="http://schemas.microsoft.com/office/drawing/2014/main" xmlns="" id="{45F17358-6D09-C452-4F01-4A9DA720F340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45 w 2392"/>
                <a:gd name="T1" fmla="*/ 54 h 881"/>
                <a:gd name="T2" fmla="*/ 2203 w 2392"/>
                <a:gd name="T3" fmla="*/ 54 h 881"/>
                <a:gd name="T4" fmla="*/ 2161 w 2392"/>
                <a:gd name="T5" fmla="*/ 66 h 881"/>
                <a:gd name="T6" fmla="*/ 2035 w 2392"/>
                <a:gd name="T7" fmla="*/ 101 h 881"/>
                <a:gd name="T8" fmla="*/ 1970 w 2392"/>
                <a:gd name="T9" fmla="*/ 119 h 881"/>
                <a:gd name="T10" fmla="*/ 1872 w 2392"/>
                <a:gd name="T11" fmla="*/ 167 h 881"/>
                <a:gd name="T12" fmla="*/ 1848 w 2392"/>
                <a:gd name="T13" fmla="*/ 245 h 881"/>
                <a:gd name="T14" fmla="*/ 1854 w 2392"/>
                <a:gd name="T15" fmla="*/ 305 h 881"/>
                <a:gd name="T16" fmla="*/ 1770 w 2392"/>
                <a:gd name="T17" fmla="*/ 317 h 881"/>
                <a:gd name="T18" fmla="*/ 1607 w 2392"/>
                <a:gd name="T19" fmla="*/ 263 h 881"/>
                <a:gd name="T20" fmla="*/ 1517 w 2392"/>
                <a:gd name="T21" fmla="*/ 257 h 881"/>
                <a:gd name="T22" fmla="*/ 1409 w 2392"/>
                <a:gd name="T23" fmla="*/ 311 h 881"/>
                <a:gd name="T24" fmla="*/ 1342 w 2392"/>
                <a:gd name="T25" fmla="*/ 353 h 881"/>
                <a:gd name="T26" fmla="*/ 1318 w 2392"/>
                <a:gd name="T27" fmla="*/ 359 h 881"/>
                <a:gd name="T28" fmla="*/ 1222 w 2392"/>
                <a:gd name="T29" fmla="*/ 371 h 881"/>
                <a:gd name="T30" fmla="*/ 1168 w 2392"/>
                <a:gd name="T31" fmla="*/ 365 h 881"/>
                <a:gd name="T32" fmla="*/ 1061 w 2392"/>
                <a:gd name="T33" fmla="*/ 371 h 881"/>
                <a:gd name="T34" fmla="*/ 963 w 2392"/>
                <a:gd name="T35" fmla="*/ 383 h 881"/>
                <a:gd name="T36" fmla="*/ 927 w 2392"/>
                <a:gd name="T37" fmla="*/ 401 h 881"/>
                <a:gd name="T38" fmla="*/ 825 w 2392"/>
                <a:gd name="T39" fmla="*/ 419 h 881"/>
                <a:gd name="T40" fmla="*/ 784 w 2392"/>
                <a:gd name="T41" fmla="*/ 419 h 881"/>
                <a:gd name="T42" fmla="*/ 668 w 2392"/>
                <a:gd name="T43" fmla="*/ 437 h 881"/>
                <a:gd name="T44" fmla="*/ 602 w 2392"/>
                <a:gd name="T45" fmla="*/ 473 h 881"/>
                <a:gd name="T46" fmla="*/ 507 w 2392"/>
                <a:gd name="T47" fmla="*/ 467 h 881"/>
                <a:gd name="T48" fmla="*/ 433 w 2392"/>
                <a:gd name="T49" fmla="*/ 491 h 881"/>
                <a:gd name="T50" fmla="*/ 415 w 2392"/>
                <a:gd name="T51" fmla="*/ 539 h 881"/>
                <a:gd name="T52" fmla="*/ 349 w 2392"/>
                <a:gd name="T53" fmla="*/ 569 h 881"/>
                <a:gd name="T54" fmla="*/ 224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5 w 2392"/>
                <a:gd name="T65" fmla="*/ 653 h 881"/>
                <a:gd name="T66" fmla="*/ 477 w 2392"/>
                <a:gd name="T67" fmla="*/ 569 h 881"/>
                <a:gd name="T68" fmla="*/ 572 w 2392"/>
                <a:gd name="T69" fmla="*/ 521 h 881"/>
                <a:gd name="T70" fmla="*/ 650 w 2392"/>
                <a:gd name="T71" fmla="*/ 515 h 881"/>
                <a:gd name="T72" fmla="*/ 879 w 2392"/>
                <a:gd name="T73" fmla="*/ 461 h 881"/>
                <a:gd name="T74" fmla="*/ 1156 w 2392"/>
                <a:gd name="T75" fmla="*/ 425 h 881"/>
                <a:gd name="T76" fmla="*/ 1300 w 2392"/>
                <a:gd name="T77" fmla="*/ 461 h 881"/>
                <a:gd name="T78" fmla="*/ 1427 w 2392"/>
                <a:gd name="T79" fmla="*/ 533 h 881"/>
                <a:gd name="T80" fmla="*/ 1445 w 2392"/>
                <a:gd name="T81" fmla="*/ 617 h 881"/>
                <a:gd name="T82" fmla="*/ 1386 w 2392"/>
                <a:gd name="T83" fmla="*/ 653 h 881"/>
                <a:gd name="T84" fmla="*/ 1234 w 2392"/>
                <a:gd name="T85" fmla="*/ 701 h 881"/>
                <a:gd name="T86" fmla="*/ 1120 w 2392"/>
                <a:gd name="T87" fmla="*/ 755 h 881"/>
                <a:gd name="T88" fmla="*/ 1073 w 2392"/>
                <a:gd name="T89" fmla="*/ 809 h 881"/>
                <a:gd name="T90" fmla="*/ 1085 w 2392"/>
                <a:gd name="T91" fmla="*/ 869 h 881"/>
                <a:gd name="T92" fmla="*/ 1114 w 2392"/>
                <a:gd name="T93" fmla="*/ 881 h 881"/>
                <a:gd name="T94" fmla="*/ 1216 w 2392"/>
                <a:gd name="T95" fmla="*/ 869 h 881"/>
                <a:gd name="T96" fmla="*/ 1398 w 2392"/>
                <a:gd name="T97" fmla="*/ 857 h 881"/>
                <a:gd name="T98" fmla="*/ 1451 w 2392"/>
                <a:gd name="T99" fmla="*/ 851 h 881"/>
                <a:gd name="T100" fmla="*/ 1493 w 2392"/>
                <a:gd name="T101" fmla="*/ 833 h 881"/>
                <a:gd name="T102" fmla="*/ 1687 w 2392"/>
                <a:gd name="T103" fmla="*/ 743 h 881"/>
                <a:gd name="T104" fmla="*/ 1818 w 2392"/>
                <a:gd name="T105" fmla="*/ 689 h 881"/>
                <a:gd name="T106" fmla="*/ 1896 w 2392"/>
                <a:gd name="T107" fmla="*/ 581 h 881"/>
                <a:gd name="T108" fmla="*/ 2053 w 2392"/>
                <a:gd name="T109" fmla="*/ 389 h 881"/>
                <a:gd name="T110" fmla="*/ 2221 w 2392"/>
                <a:gd name="T111" fmla="*/ 269 h 881"/>
                <a:gd name="T112" fmla="*/ 2265 w 2392"/>
                <a:gd name="T113" fmla="*/ 239 h 881"/>
                <a:gd name="T114" fmla="*/ 2408 w 2392"/>
                <a:gd name="T115" fmla="*/ 0 h 881"/>
                <a:gd name="T116" fmla="*/ 2318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04" name="Freeform 12">
              <a:extLst>
                <a:ext uri="{FF2B5EF4-FFF2-40B4-BE49-F238E27FC236}">
                  <a16:creationId xmlns:a16="http://schemas.microsoft.com/office/drawing/2014/main" xmlns="" id="{1EE2F938-3845-629B-B504-95BF5F2A83AA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2" name="Freeform 13">
              <a:extLst>
                <a:ext uri="{FF2B5EF4-FFF2-40B4-BE49-F238E27FC236}">
                  <a16:creationId xmlns:a16="http://schemas.microsoft.com/office/drawing/2014/main" xmlns="" id="{F67439B0-EF82-5DA3-234E-2630B348D84E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06" name="Freeform 14">
              <a:extLst>
                <a:ext uri="{FF2B5EF4-FFF2-40B4-BE49-F238E27FC236}">
                  <a16:creationId xmlns:a16="http://schemas.microsoft.com/office/drawing/2014/main" xmlns="" id="{EC850436-FDAA-D80D-CEB5-CD0C6ECF5661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207" name="Freeform 15">
              <a:extLst>
                <a:ext uri="{FF2B5EF4-FFF2-40B4-BE49-F238E27FC236}">
                  <a16:creationId xmlns:a16="http://schemas.microsoft.com/office/drawing/2014/main" xmlns="" id="{0BCB1827-6CC7-C3E9-2211-9E6ED2C5D989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208" name="Freeform 16">
              <a:extLst>
                <a:ext uri="{FF2B5EF4-FFF2-40B4-BE49-F238E27FC236}">
                  <a16:creationId xmlns:a16="http://schemas.microsoft.com/office/drawing/2014/main" xmlns="" id="{5835789E-83FF-A856-07A8-297612A43125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6" name="Freeform 17">
              <a:extLst>
                <a:ext uri="{FF2B5EF4-FFF2-40B4-BE49-F238E27FC236}">
                  <a16:creationId xmlns:a16="http://schemas.microsoft.com/office/drawing/2014/main" xmlns="" id="{380E52FD-3807-A9B1-702F-4A7F7715DE89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210" name="Rectangle 18">
            <a:extLst>
              <a:ext uri="{FF2B5EF4-FFF2-40B4-BE49-F238E27FC236}">
                <a16:creationId xmlns:a16="http://schemas.microsoft.com/office/drawing/2014/main" xmlns="" id="{8E43DF37-5178-C1DE-2B14-FCB7678752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8211" name="Rectangle 19">
            <a:extLst>
              <a:ext uri="{FF2B5EF4-FFF2-40B4-BE49-F238E27FC236}">
                <a16:creationId xmlns:a16="http://schemas.microsoft.com/office/drawing/2014/main" xmlns="" id="{E21F04D2-24DE-DB01-1729-470AD3ACE71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12" name="Rectangle 20">
            <a:extLst>
              <a:ext uri="{FF2B5EF4-FFF2-40B4-BE49-F238E27FC236}">
                <a16:creationId xmlns:a16="http://schemas.microsoft.com/office/drawing/2014/main" xmlns="" id="{AC66E815-624B-2078-5F4F-607D6829F2B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13" name="Rectangle 21">
            <a:extLst>
              <a:ext uri="{FF2B5EF4-FFF2-40B4-BE49-F238E27FC236}">
                <a16:creationId xmlns:a16="http://schemas.microsoft.com/office/drawing/2014/main" xmlns="" id="{EDED424A-5276-B605-0347-5848AABDA82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FFCFFE3-5513-4CC4-B7CE-3AEC365ADA21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8214" name="Rectangle 22">
            <a:extLst>
              <a:ext uri="{FF2B5EF4-FFF2-40B4-BE49-F238E27FC236}">
                <a16:creationId xmlns:a16="http://schemas.microsoft.com/office/drawing/2014/main" xmlns="" id="{003E52CA-C729-B6C2-8AF2-B2B5B87836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8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>
            <a:extLst>
              <a:ext uri="{FF2B5EF4-FFF2-40B4-BE49-F238E27FC236}">
                <a16:creationId xmlns:a16="http://schemas.microsoft.com/office/drawing/2014/main" xmlns="" id="{D3597C0C-CB01-7681-46E8-F2A987E88E4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429000" y="0"/>
            <a:ext cx="5715000" cy="2743200"/>
          </a:xfrm>
        </p:spPr>
        <p:txBody>
          <a:bodyPr/>
          <a:lstStyle/>
          <a:p>
            <a:pPr eaLnBrk="1" hangingPunct="1">
              <a:defRPr/>
            </a:pPr>
            <a:r>
              <a:rPr lang="uk" sz="4800" dirty="0" err="1">
                <a:latin typeface="Arial" charset="0"/>
              </a:rPr>
              <a:t>Герпесвірусні </a:t>
            </a:r>
            <a:r>
              <a:rPr lang="uk" sz="4800" dirty="0">
                <a:latin typeface="Arial" charset="0"/>
              </a:rPr>
              <a:t>інфекції</a:t>
            </a:r>
          </a:p>
        </p:txBody>
      </p:sp>
      <p:sp>
        <p:nvSpPr>
          <p:cNvPr id="4099" name="Rectangle 5">
            <a:extLst>
              <a:ext uri="{FF2B5EF4-FFF2-40B4-BE49-F238E27FC236}">
                <a16:creationId xmlns:a16="http://schemas.microsoft.com/office/drawing/2014/main" xmlns="" id="{F212CAD7-270A-E86E-9AD3-157927C22E7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68313" y="3810000"/>
            <a:ext cx="8280400" cy="2643188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>
                <a:solidFill>
                  <a:schemeClr val="folHlink"/>
                </a:solidFill>
                <a:latin typeface="Arial" charset="0"/>
              </a:rPr>
              <a:t>Герасименко Олена Анатоліївна</a:t>
            </a:r>
          </a:p>
          <a:p>
            <a:pPr eaLnBrk="1" hangingPunct="1">
              <a:defRPr/>
            </a:pPr>
            <a:r>
              <a:rPr lang="uk" dirty="0">
                <a:latin typeface="Arial" charset="0"/>
              </a:rPr>
              <a:t>Кандидат медичних наук,</a:t>
            </a:r>
          </a:p>
          <a:p>
            <a:pPr eaLnBrk="1" hangingPunct="1">
              <a:defRPr/>
            </a:pPr>
            <a:r>
              <a:rPr lang="uk" dirty="0">
                <a:latin typeface="Arial" charset="0"/>
              </a:rPr>
              <a:t>доцент кафедри інфекційних хвороб </a:t>
            </a:r>
            <a:r>
              <a:rPr lang="uk" dirty="0" err="1">
                <a:latin typeface="Arial" charset="0"/>
              </a:rPr>
              <a:t>ОНМедУ</a:t>
            </a:r>
            <a:endParaRPr lang="ru-RU" dirty="0">
              <a:latin typeface="Arial" charset="0"/>
            </a:endParaRPr>
          </a:p>
          <a:p>
            <a:pPr eaLnBrk="1" hangingPunct="1">
              <a:defRPr/>
            </a:pPr>
            <a:endParaRPr lang="ru-RU" dirty="0">
              <a:latin typeface="Arial" charset="0"/>
            </a:endParaRPr>
          </a:p>
        </p:txBody>
      </p:sp>
      <p:pic>
        <p:nvPicPr>
          <p:cNvPr id="3076" name="Рисунок 5" descr="5cc69959-8923-430d-afd0-e4842b6a1108.jpg">
            <a:extLst>
              <a:ext uri="{FF2B5EF4-FFF2-40B4-BE49-F238E27FC236}">
                <a16:creationId xmlns:a16="http://schemas.microsoft.com/office/drawing/2014/main" xmlns="" id="{D746DFD4-E877-A2A1-5B90-5D2B4CE0E6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29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E1BAB10E-8D24-9A42-F111-6050A46E8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" dirty="0" err="1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Герпесвіруси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23" name="Содержимое 3">
            <a:extLst>
              <a:ext uri="{FF2B5EF4-FFF2-40B4-BE49-F238E27FC236}">
                <a16:creationId xmlns:a16="http://schemas.microsoft.com/office/drawing/2014/main" xmlns="" id="{37A04342-FA50-85F6-E4D6-A600C1B57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063" y="1643063"/>
            <a:ext cx="8429625" cy="5214937"/>
          </a:xfrm>
        </p:spPr>
        <p:txBody>
          <a:bodyPr/>
          <a:lstStyle/>
          <a:p>
            <a:pPr>
              <a:defRPr/>
            </a:pPr>
            <a:r>
              <a:rPr lang="uk">
                <a:latin typeface="Arial" charset="0"/>
                <a:cs typeface="Arial" charset="0"/>
              </a:rPr>
              <a:t>Сімейство </a:t>
            </a:r>
            <a:r>
              <a:rPr lang="uk" i="1">
                <a:latin typeface="Arial" charset="0"/>
                <a:cs typeface="Arial" charset="0"/>
              </a:rPr>
              <a:t>Herpesviridae </a:t>
            </a:r>
            <a:r>
              <a:rPr lang="uk">
                <a:latin typeface="Arial" charset="0"/>
                <a:cs typeface="Arial" charset="0"/>
              </a:rPr>
              <a:t>відносяться до ДНК-віщем, що довічно персистують в організмі господаря.</a:t>
            </a:r>
          </a:p>
          <a:p>
            <a:pPr>
              <a:defRPr/>
            </a:pPr>
            <a:r>
              <a:rPr lang="uk">
                <a:latin typeface="Arial" charset="0"/>
                <a:cs typeface="Arial" charset="0"/>
              </a:rPr>
              <a:t>Широко поширені у людській популяції – від 30 до 90% і викликають різноманітні захворювання.</a:t>
            </a:r>
            <a:r>
              <a:rPr lang="ru-RU"/>
              <a:t/>
            </a:r>
            <a:br>
              <a:rPr lang="ru-RU"/>
            </a:br>
            <a:endParaRPr lang="ru-RU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xmlns="" id="{511A7B3B-A063-95FC-C2DE-8CDEDA86C6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pPr eaLnBrk="1" hangingPunct="1">
              <a:defRPr/>
            </a:pPr>
            <a:r>
              <a:rPr lang="uk">
                <a:latin typeface="Arial" charset="0"/>
              </a:rPr>
              <a:t>Розповсюдження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xmlns="" id="{1FB72A45-AE6B-9934-D875-E5AC880EF0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839200" cy="5715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uk" dirty="0">
                <a:latin typeface="Arial" charset="0"/>
              </a:rPr>
              <a:t>Хворіє все живе на планеті Земля, крім грибів та деяких видів водоростей.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" dirty="0">
                <a:latin typeface="Arial" charset="0"/>
              </a:rPr>
              <a:t>Відомо понад 80 типів вірусів герпесу.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" dirty="0">
                <a:latin typeface="Arial" charset="0"/>
              </a:rPr>
              <a:t>З 80 типів герпесу у людини захворювання можуть спричинити лише 9.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" dirty="0">
                <a:latin typeface="Arial" charset="0"/>
              </a:rPr>
              <a:t>Найбільш поширені два: I та </a:t>
            </a:r>
            <a:r>
              <a:rPr lang="uk" dirty="0" err="1">
                <a:latin typeface="Arial" charset="0"/>
              </a:rPr>
              <a:t>II </a:t>
            </a:r>
            <a:r>
              <a:rPr lang="uk" dirty="0">
                <a:latin typeface="Arial" charset="0"/>
              </a:rPr>
              <a:t>типи ( </a:t>
            </a:r>
            <a:r>
              <a:rPr lang="uk" dirty="0" err="1">
                <a:latin typeface="Arial" charset="0"/>
              </a:rPr>
              <a:t>орофаціальний </a:t>
            </a:r>
            <a:r>
              <a:rPr lang="uk" dirty="0">
                <a:latin typeface="Arial" charset="0"/>
              </a:rPr>
              <a:t>та урогенітальний) Однак віруси герпесу I типу можуть викликати ураження статевих органів і навпаки.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" dirty="0">
                <a:latin typeface="Arial" charset="0"/>
              </a:rPr>
              <a:t>95% жителів планети Земля інфіковано вірусом герпесу І типу.</a:t>
            </a:r>
            <a:endParaRPr lang="ru-RU" sz="2800" dirty="0"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Содержимое 3">
            <a:extLst>
              <a:ext uri="{FF2B5EF4-FFF2-40B4-BE49-F238E27FC236}">
                <a16:creationId xmlns:a16="http://schemas.microsoft.com/office/drawing/2014/main" xmlns="" id="{C25B0F94-2392-5995-0FB8-477DC3C9A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13" y="0"/>
            <a:ext cx="8786812" cy="6715125"/>
          </a:xfrm>
        </p:spPr>
        <p:txBody>
          <a:bodyPr/>
          <a:lstStyle/>
          <a:p>
            <a:pPr>
              <a:defRPr/>
            </a:pPr>
            <a:r>
              <a:rPr lang="uk" dirty="0" err="1">
                <a:latin typeface="Arial" charset="0"/>
                <a:cs typeface="Arial" charset="0"/>
              </a:rPr>
              <a:t>Герпесвіруси </a:t>
            </a:r>
            <a:r>
              <a:rPr lang="uk" dirty="0">
                <a:latin typeface="Arial" charset="0"/>
                <a:cs typeface="Arial" charset="0"/>
              </a:rPr>
              <a:t>не завжди руйнують уражені клітини.</a:t>
            </a:r>
          </a:p>
          <a:p>
            <a:pPr>
              <a:defRPr/>
            </a:pPr>
            <a:r>
              <a:rPr lang="uk" dirty="0">
                <a:latin typeface="Arial" charset="0"/>
                <a:cs typeface="Arial" charset="0"/>
              </a:rPr>
              <a:t>Віруси герпесу І та </a:t>
            </a:r>
            <a:r>
              <a:rPr lang="uk" dirty="0" err="1">
                <a:latin typeface="Arial" charset="0"/>
                <a:cs typeface="Arial" charset="0"/>
              </a:rPr>
              <a:t>ІІ </a:t>
            </a:r>
            <a:r>
              <a:rPr lang="uk" dirty="0">
                <a:latin typeface="Arial" charset="0"/>
                <a:cs typeface="Arial" charset="0"/>
              </a:rPr>
              <a:t>типів, </a:t>
            </a:r>
            <a:r>
              <a:rPr lang="uk" dirty="0" err="1">
                <a:latin typeface="Arial" charset="0"/>
                <a:cs typeface="Arial" charset="0"/>
              </a:rPr>
              <a:t>персистують </a:t>
            </a:r>
            <a:r>
              <a:rPr lang="uk" dirty="0">
                <a:latin typeface="Arial" charset="0"/>
                <a:cs typeface="Arial" charset="0"/>
              </a:rPr>
              <a:t>у клітинах </a:t>
            </a:r>
            <a:r>
              <a:rPr lang="uk" dirty="0" err="1">
                <a:latin typeface="Arial" charset="0"/>
                <a:cs typeface="Arial" charset="0"/>
              </a:rPr>
              <a:t>паравертебральних </a:t>
            </a:r>
            <a:r>
              <a:rPr lang="uk" dirty="0">
                <a:latin typeface="Arial" charset="0"/>
                <a:cs typeface="Arial" charset="0"/>
              </a:rPr>
              <a:t>сенсорних гангліїв СР. Для ЦМВ "резервуаром" персистенції в організмі є слинні залози.</a:t>
            </a:r>
          </a:p>
          <a:p>
            <a:pPr>
              <a:defRPr/>
            </a:pPr>
            <a:r>
              <a:rPr lang="uk" dirty="0">
                <a:latin typeface="Arial" charset="0"/>
                <a:cs typeface="Arial" charset="0"/>
              </a:rPr>
              <a:t>Під впливом "пускового фактора" ВПГ активізується і переміщається з ганглію за аксоном периферичного нерва в епітеліальні клітини, де реплікується ( </a:t>
            </a:r>
            <a:r>
              <a:rPr lang="uk" dirty="0" err="1">
                <a:latin typeface="Arial" charset="0"/>
                <a:cs typeface="Arial" charset="0"/>
              </a:rPr>
              <a:t>віремія </a:t>
            </a:r>
            <a:r>
              <a:rPr lang="uk" dirty="0">
                <a:latin typeface="Arial" charset="0"/>
                <a:cs typeface="Arial" charset="0"/>
              </a:rPr>
              <a:t>).</a:t>
            </a:r>
          </a:p>
          <a:p>
            <a:pPr marL="0" indent="0">
              <a:buFontTx/>
              <a:buNone/>
              <a:defRPr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EFCFC62-32B3-C122-EBF2-05E295B68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8229600" cy="1881188"/>
          </a:xfrm>
        </p:spPr>
        <p:txBody>
          <a:bodyPr/>
          <a:lstStyle/>
          <a:p>
            <a:pPr eaLnBrk="1" hangingPunct="1">
              <a:defRPr/>
            </a:pPr>
            <a:r>
              <a:rPr lang="uk" sz="4000" dirty="0">
                <a:latin typeface="Arial" pitchFamily="34" charset="0"/>
                <a:cs typeface="Arial" pitchFamily="34" charset="0"/>
              </a:rPr>
              <a:t>Форми простого герпесу з урахуванням поширеності процесу:</a:t>
            </a:r>
            <a:r>
              <a:rPr lang="uk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>
                <a:latin typeface="Arial" pitchFamily="34" charset="0"/>
                <a:cs typeface="Arial" pitchFamily="34" charset="0"/>
              </a:rPr>
            </a:b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9938BD79-BB77-C196-6929-CA780A783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667000"/>
            <a:ext cx="8915400" cy="4191000"/>
          </a:xfrm>
        </p:spPr>
        <p:txBody>
          <a:bodyPr/>
          <a:lstStyle/>
          <a:p>
            <a:pPr eaLnBrk="1" hangingPunct="1">
              <a:defRPr/>
            </a:pPr>
            <a:r>
              <a:rPr lang="uk" sz="4400" dirty="0">
                <a:latin typeface="Arial" pitchFamily="34" charset="0"/>
                <a:cs typeface="Arial" pitchFamily="34" charset="0"/>
              </a:rPr>
              <a:t>локалізовані;</a:t>
            </a:r>
          </a:p>
          <a:p>
            <a:pPr eaLnBrk="1" hangingPunct="1">
              <a:defRPr/>
            </a:pPr>
            <a:r>
              <a:rPr lang="uk" sz="4400" dirty="0">
                <a:latin typeface="Arial" pitchFamily="34" charset="0"/>
                <a:cs typeface="Arial" pitchFamily="34" charset="0"/>
              </a:rPr>
              <a:t>поширені;</a:t>
            </a:r>
          </a:p>
          <a:p>
            <a:pPr eaLnBrk="1" hangingPunct="1">
              <a:defRPr/>
            </a:pPr>
            <a:r>
              <a:rPr lang="uk" sz="4400" dirty="0" err="1">
                <a:latin typeface="Arial" pitchFamily="34" charset="0"/>
                <a:cs typeface="Arial" pitchFamily="34" charset="0"/>
              </a:rPr>
              <a:t>генералізовані </a:t>
            </a:r>
            <a:r>
              <a:rPr lang="uk" sz="4400" dirty="0">
                <a:latin typeface="Arial" pitchFamily="34" charset="0"/>
                <a:cs typeface="Arial" pitchFamily="34" charset="0"/>
              </a:rPr>
              <a:t>.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>
                <a:latin typeface="Arial" pitchFamily="34" charset="0"/>
                <a:cs typeface="Arial" pitchFamily="34" charset="0"/>
              </a:rPr>
            </a:b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4B4A093D-B8BC-8CAF-FF10-64C7E1740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eaLnBrk="1" hangingPunct="1">
              <a:defRPr/>
            </a:pPr>
            <a:r>
              <a:rPr lang="uk" sz="2800" dirty="0">
                <a:latin typeface="Arial" pitchFamily="34" charset="0"/>
                <a:cs typeface="Arial" pitchFamily="34" charset="0"/>
              </a:rPr>
              <a:t>Клінічна класифікація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774DBD1F-896B-5519-EB7B-C8502DE074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835025"/>
            <a:ext cx="8991600" cy="60198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uk" sz="2000" dirty="0">
                <a:latin typeface="Arial" pitchFamily="34" charset="0"/>
                <a:cs typeface="Arial" pitchFamily="34" charset="0"/>
              </a:rPr>
              <a:t>I. </a:t>
            </a:r>
            <a:r>
              <a:rPr lang="uk" sz="3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Шкірно-слизовий герпес:</a:t>
            </a:r>
          </a:p>
          <a:p>
            <a:pPr eaLnBrk="1" hangingPunct="1">
              <a:defRPr/>
            </a:pPr>
            <a:r>
              <a:rPr lang="uk" sz="3000" dirty="0" err="1">
                <a:latin typeface="Arial" pitchFamily="34" charset="0"/>
                <a:cs typeface="Arial" pitchFamily="34" charset="0"/>
              </a:rPr>
              <a:t>герпетичний</a:t>
            </a:r>
            <a:r>
              <a:rPr lang="uk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uk" sz="3000" dirty="0" err="1">
                <a:latin typeface="Arial" pitchFamily="34" charset="0"/>
                <a:cs typeface="Arial" pitchFamily="34" charset="0"/>
              </a:rPr>
              <a:t>гінгівостоматит </a:t>
            </a:r>
            <a:r>
              <a:rPr lang="uk" sz="3000" dirty="0">
                <a:latin typeface="Arial" pitchFamily="34" charset="0"/>
                <a:cs typeface="Arial" pitchFamily="34" charset="0"/>
              </a:rPr>
              <a:t>;</a:t>
            </a:r>
          </a:p>
          <a:p>
            <a:pPr eaLnBrk="1" hangingPunct="1">
              <a:defRPr/>
            </a:pPr>
            <a:r>
              <a:rPr lang="uk" sz="3000" dirty="0">
                <a:latin typeface="Arial" pitchFamily="34" charset="0"/>
                <a:cs typeface="Arial" pitchFamily="34" charset="0"/>
              </a:rPr>
              <a:t>herpes </a:t>
            </a:r>
            <a:r>
              <a:rPr lang="uk" sz="3000" dirty="0" err="1">
                <a:latin typeface="Arial" pitchFamily="34" charset="0"/>
                <a:cs typeface="Arial" pitchFamily="34" charset="0"/>
              </a:rPr>
              <a:t>labialis </a:t>
            </a:r>
            <a:r>
              <a:rPr lang="uk" sz="3000" dirty="0">
                <a:latin typeface="Arial" pitchFamily="34" charset="0"/>
                <a:cs typeface="Arial" pitchFamily="34" charset="0"/>
              </a:rPr>
              <a:t>et </a:t>
            </a:r>
            <a:r>
              <a:rPr lang="uk" sz="3000" dirty="0" err="1">
                <a:latin typeface="Arial" pitchFamily="34" charset="0"/>
                <a:cs typeface="Arial" pitchFamily="34" charset="0"/>
              </a:rPr>
              <a:t>nasalis </a:t>
            </a:r>
            <a:r>
              <a:rPr lang="uk" sz="3000" dirty="0">
                <a:latin typeface="Arial" pitchFamily="34" charset="0"/>
                <a:cs typeface="Arial" pitchFamily="34" charset="0"/>
              </a:rPr>
              <a:t>;</a:t>
            </a:r>
            <a:endParaRPr lang="ru-RU" sz="3000" dirty="0"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uk" sz="3000" dirty="0" err="1">
                <a:latin typeface="Arial" pitchFamily="34" charset="0"/>
                <a:cs typeface="Arial" pitchFamily="34" charset="0"/>
              </a:rPr>
              <a:t>герпетичні </a:t>
            </a:r>
            <a:r>
              <a:rPr lang="uk" sz="3000" dirty="0">
                <a:latin typeface="Arial" pitchFamily="34" charset="0"/>
                <a:cs typeface="Arial" pitchFamily="34" charset="0"/>
              </a:rPr>
              <a:t>ураження шкіри;</a:t>
            </a:r>
          </a:p>
          <a:p>
            <a:pPr eaLnBrk="1" hangingPunct="1">
              <a:defRPr/>
            </a:pPr>
            <a:r>
              <a:rPr lang="uk" sz="3000" dirty="0" err="1">
                <a:latin typeface="Arial" pitchFamily="34" charset="0"/>
                <a:cs typeface="Arial" pitchFamily="34" charset="0"/>
              </a:rPr>
              <a:t>герпетичний </a:t>
            </a:r>
            <a:r>
              <a:rPr lang="uk" sz="3000" dirty="0">
                <a:latin typeface="Arial" pitchFamily="34" charset="0"/>
                <a:cs typeface="Arial" pitchFamily="34" charset="0"/>
              </a:rPr>
              <a:t>панарицій;</a:t>
            </a:r>
          </a:p>
          <a:p>
            <a:pPr eaLnBrk="1" hangingPunct="1">
              <a:defRPr/>
            </a:pPr>
            <a:r>
              <a:rPr lang="uk" sz="3000" dirty="0" err="1">
                <a:latin typeface="Arial" pitchFamily="34" charset="0"/>
                <a:cs typeface="Arial" pitchFamily="34" charset="0"/>
              </a:rPr>
              <a:t>герпетична </a:t>
            </a:r>
            <a:r>
              <a:rPr lang="uk" sz="3000" dirty="0">
                <a:latin typeface="Arial" pitchFamily="34" charset="0"/>
                <a:cs typeface="Arial" pitchFamily="34" charset="0"/>
              </a:rPr>
              <a:t>екзема;</a:t>
            </a:r>
          </a:p>
          <a:p>
            <a:pPr eaLnBrk="1" hangingPunct="1">
              <a:defRPr/>
            </a:pPr>
            <a:r>
              <a:rPr lang="uk" sz="3000" dirty="0" err="1">
                <a:latin typeface="Arial" pitchFamily="34" charset="0"/>
                <a:cs typeface="Arial" pitchFamily="34" charset="0"/>
              </a:rPr>
              <a:t>герпетична </a:t>
            </a:r>
            <a:r>
              <a:rPr lang="uk" sz="3000" dirty="0">
                <a:latin typeface="Arial" pitchFamily="34" charset="0"/>
                <a:cs typeface="Arial" pitchFamily="34" charset="0"/>
              </a:rPr>
              <a:t>поразка очей;</a:t>
            </a:r>
          </a:p>
          <a:p>
            <a:pPr eaLnBrk="1" hangingPunct="1">
              <a:defRPr/>
            </a:pPr>
            <a:r>
              <a:rPr lang="uk" sz="3000" dirty="0">
                <a:latin typeface="Arial" pitchFamily="34" charset="0"/>
                <a:cs typeface="Arial" pitchFamily="34" charset="0"/>
              </a:rPr>
              <a:t>генітальний герпес;</a:t>
            </a:r>
          </a:p>
          <a:p>
            <a:pPr eaLnBrk="1" hangingPunct="1">
              <a:defRPr/>
            </a:pPr>
            <a:r>
              <a:rPr lang="uk" sz="3000" dirty="0" err="1">
                <a:latin typeface="Arial" pitchFamily="34" charset="0"/>
                <a:cs typeface="Arial" pitchFamily="34" charset="0"/>
              </a:rPr>
              <a:t>герпетична </a:t>
            </a:r>
            <a:r>
              <a:rPr lang="uk" sz="3000" dirty="0">
                <a:latin typeface="Arial" pitchFamily="34" charset="0"/>
                <a:cs typeface="Arial" pitchFamily="34" charset="0"/>
              </a:rPr>
              <a:t>інфекція органів малого тазу (проктит, </a:t>
            </a:r>
            <a:r>
              <a:rPr lang="uk" sz="3000" dirty="0" err="1">
                <a:latin typeface="Arial" pitchFamily="34" charset="0"/>
                <a:cs typeface="Arial" pitchFamily="34" charset="0"/>
              </a:rPr>
              <a:t>уретерит </a:t>
            </a:r>
            <a:r>
              <a:rPr lang="uk" sz="3000" dirty="0">
                <a:latin typeface="Arial" pitchFamily="34" charset="0"/>
                <a:cs typeface="Arial" pitchFamily="34" charset="0"/>
              </a:rPr>
              <a:t>, цистит та ін).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BC07A6-60F8-8A8F-7FBA-C73D4E1DE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563563"/>
          </a:xfrm>
        </p:spPr>
        <p:txBody>
          <a:bodyPr/>
          <a:lstStyle/>
          <a:p>
            <a:pPr>
              <a:defRPr/>
            </a:pPr>
            <a:r>
              <a:rPr lang="uk" sz="3600" dirty="0">
                <a:solidFill>
                  <a:srgbClr val="B9EFEE"/>
                </a:solidFill>
                <a:latin typeface="Arial" pitchFamily="34" charset="0"/>
                <a:cs typeface="Arial" pitchFamily="34" charset="0"/>
              </a:rPr>
              <a:t>Клінічна класифікація</a:t>
            </a:r>
            <a:endParaRPr lang="uk-UA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028CE04-1217-D6C0-DF80-94B43F3DC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838200"/>
            <a:ext cx="8686800" cy="6019800"/>
          </a:xfrm>
        </p:spPr>
        <p:txBody>
          <a:bodyPr/>
          <a:lstStyle/>
          <a:p>
            <a:pPr eaLnBrk="1" hangingPunct="1">
              <a:buClr>
                <a:srgbClr val="00FF99"/>
              </a:buClr>
              <a:buFontTx/>
              <a:buNone/>
              <a:defRPr/>
            </a:pPr>
            <a:r>
              <a:rPr lang="uk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II . </a:t>
            </a:r>
            <a:r>
              <a:rPr lang="uk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Герпетична ураження нервової системи:</a:t>
            </a:r>
          </a:p>
          <a:p>
            <a:pPr eaLnBrk="1" hangingPunct="1">
              <a:buClr>
                <a:srgbClr val="00FF99"/>
              </a:buClr>
              <a:defRPr/>
            </a:pPr>
            <a:r>
              <a:rPr lang="uk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енцефаліт;</a:t>
            </a:r>
          </a:p>
          <a:p>
            <a:pPr eaLnBrk="1" hangingPunct="1">
              <a:buClr>
                <a:srgbClr val="00FF99"/>
              </a:buClr>
              <a:defRPr/>
            </a:pPr>
            <a:r>
              <a:rPr lang="uk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асептичний менінгіт;</a:t>
            </a:r>
          </a:p>
          <a:p>
            <a:pPr eaLnBrk="1" hangingPunct="1">
              <a:buClr>
                <a:srgbClr val="00FF99"/>
              </a:buClr>
              <a:defRPr/>
            </a:pPr>
            <a:r>
              <a:rPr lang="uk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автономна </a:t>
            </a:r>
            <a:r>
              <a:rPr lang="uk" sz="2400" dirty="0" err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радикулопатія </a:t>
            </a:r>
            <a:r>
              <a:rPr lang="uk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>
              <a:buClr>
                <a:srgbClr val="00FF99"/>
              </a:buClr>
              <a:buFontTx/>
              <a:buNone/>
              <a:defRPr/>
            </a:pPr>
            <a:r>
              <a:rPr lang="uk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ІІІ. </a:t>
            </a:r>
            <a:r>
              <a:rPr lang="uk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Вісцеральна герпетична інфекція:</a:t>
            </a:r>
          </a:p>
          <a:p>
            <a:pPr eaLnBrk="1" hangingPunct="1">
              <a:buClr>
                <a:srgbClr val="00FF99"/>
              </a:buClr>
              <a:defRPr/>
            </a:pPr>
            <a:r>
              <a:rPr lang="uk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езофагіт;</a:t>
            </a:r>
          </a:p>
          <a:p>
            <a:pPr eaLnBrk="1" hangingPunct="1">
              <a:buClr>
                <a:srgbClr val="00FF99"/>
              </a:buClr>
              <a:defRPr/>
            </a:pPr>
            <a:r>
              <a:rPr lang="uk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пневмонія;</a:t>
            </a:r>
          </a:p>
          <a:p>
            <a:pPr eaLnBrk="1" hangingPunct="1">
              <a:buClr>
                <a:srgbClr val="00FF99"/>
              </a:buClr>
              <a:defRPr/>
            </a:pPr>
            <a:r>
              <a:rPr lang="uk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гепатит;</a:t>
            </a:r>
          </a:p>
          <a:p>
            <a:pPr eaLnBrk="1" hangingPunct="1">
              <a:buClr>
                <a:srgbClr val="00FF99"/>
              </a:buClr>
              <a:defRPr/>
            </a:pPr>
            <a:r>
              <a:rPr lang="uk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інші поразки.</a:t>
            </a:r>
          </a:p>
          <a:p>
            <a:pPr eaLnBrk="1" hangingPunct="1">
              <a:buClr>
                <a:srgbClr val="00FF99"/>
              </a:buClr>
              <a:buFontTx/>
              <a:buNone/>
              <a:defRPr/>
            </a:pPr>
            <a:r>
              <a:rPr lang="uk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IV. </a:t>
            </a:r>
            <a:r>
              <a:rPr lang="uk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Генералізований </a:t>
            </a:r>
            <a:r>
              <a:rPr lang="uk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герпес: </a:t>
            </a:r>
            <a:r>
              <a:rPr lang="uk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Герпес </a:t>
            </a:r>
            <a:r>
              <a:rPr lang="uk" sz="2400" dirty="0" err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новонароджених </a:t>
            </a:r>
            <a:r>
              <a:rPr lang="uk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>
              <a:buClr>
                <a:srgbClr val="00FF99"/>
              </a:buClr>
              <a:defRPr/>
            </a:pPr>
            <a:r>
              <a:rPr lang="uk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Герпес у ВІЛ-інфікованих та у хворих з імунодефіцитом іншого генезу.</a:t>
            </a:r>
          </a:p>
          <a:p>
            <a:pPr>
              <a:defRPr/>
            </a:pPr>
            <a:endParaRPr lang="uk-U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50B279B3-A12B-8AC9-0D9B-3E19730404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76200"/>
            <a:ext cx="8915400" cy="67818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uk" sz="3200" b="1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Первинний герпес:</a:t>
            </a:r>
            <a:endParaRPr lang="ru-RU" sz="32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uk" sz="3200" dirty="0" err="1">
                <a:latin typeface="Arial" pitchFamily="34" charset="0"/>
                <a:cs typeface="Arial" pitchFamily="34" charset="0"/>
              </a:rPr>
              <a:t>Герпетичний</a:t>
            </a:r>
            <a:r>
              <a:rPr lang="uk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uk" sz="3200" dirty="0" err="1">
                <a:latin typeface="Arial" pitchFamily="34" charset="0"/>
                <a:cs typeface="Arial" pitchFamily="34" charset="0"/>
              </a:rPr>
              <a:t>гінгівостоматит </a:t>
            </a:r>
            <a:r>
              <a:rPr lang="uk" sz="3200" dirty="0"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>
              <a:defRPr/>
            </a:pPr>
            <a:r>
              <a:rPr lang="uk" sz="3200" dirty="0">
                <a:latin typeface="Arial" pitchFamily="34" charset="0"/>
                <a:cs typeface="Arial" pitchFamily="34" charset="0"/>
              </a:rPr>
              <a:t>Первинний лабіальний герпес.</a:t>
            </a:r>
          </a:p>
          <a:p>
            <a:pPr eaLnBrk="1" hangingPunct="1">
              <a:defRPr/>
            </a:pPr>
            <a:r>
              <a:rPr lang="uk" sz="3200" dirty="0">
                <a:latin typeface="Arial" pitchFamily="34" charset="0"/>
                <a:cs typeface="Arial" pitchFamily="34" charset="0"/>
              </a:rPr>
              <a:t>Первинний герпес геніталій.</a:t>
            </a:r>
          </a:p>
          <a:p>
            <a:pPr eaLnBrk="1" hangingPunct="1">
              <a:defRPr/>
            </a:pPr>
            <a:r>
              <a:rPr lang="uk" sz="3200" dirty="0">
                <a:latin typeface="Arial" pitchFamily="34" charset="0"/>
                <a:cs typeface="Arial" pitchFamily="34" charset="0"/>
              </a:rPr>
              <a:t>Первинний анальний герпес.</a:t>
            </a:r>
          </a:p>
          <a:p>
            <a:pPr eaLnBrk="1" hangingPunct="1">
              <a:defRPr/>
            </a:pPr>
            <a:r>
              <a:rPr lang="uk" sz="3200" dirty="0">
                <a:latin typeface="Arial" pitchFamily="34" charset="0"/>
                <a:cs typeface="Arial" pitchFamily="34" charset="0"/>
              </a:rPr>
              <a:t>Герпес борців (шкіра).</a:t>
            </a:r>
          </a:p>
          <a:p>
            <a:pPr eaLnBrk="1" hangingPunct="1">
              <a:defRPr/>
            </a:pPr>
            <a:r>
              <a:rPr lang="uk" sz="3200" dirty="0">
                <a:latin typeface="Arial" pitchFamily="34" charset="0"/>
                <a:cs typeface="Arial" pitchFamily="34" charset="0"/>
              </a:rPr>
              <a:t>Первинний герпес пензлів.</a:t>
            </a:r>
          </a:p>
          <a:p>
            <a:pPr eaLnBrk="1" hangingPunct="1">
              <a:defRPr/>
            </a:pPr>
            <a:r>
              <a:rPr lang="uk" sz="3200" dirty="0">
                <a:latin typeface="Arial" pitchFamily="34" charset="0"/>
                <a:cs typeface="Arial" pitchFamily="34" charset="0"/>
              </a:rPr>
              <a:t>Первинний герпес новонароджених.</a:t>
            </a:r>
          </a:p>
          <a:p>
            <a:pPr eaLnBrk="1" hangingPunct="1">
              <a:defRPr/>
            </a:pPr>
            <a:r>
              <a:rPr lang="uk" sz="3200" dirty="0">
                <a:latin typeface="Arial" pitchFamily="34" charset="0"/>
                <a:cs typeface="Arial" pitchFamily="34" charset="0"/>
              </a:rPr>
              <a:t>Первинна </a:t>
            </a:r>
            <a:r>
              <a:rPr lang="uk" sz="3200" dirty="0" err="1">
                <a:latin typeface="Arial" pitchFamily="34" charset="0"/>
                <a:cs typeface="Arial" pitchFamily="34" charset="0"/>
              </a:rPr>
              <a:t>герпетична </a:t>
            </a:r>
            <a:r>
              <a:rPr lang="uk" sz="3200" dirty="0">
                <a:latin typeface="Arial" pitchFamily="34" charset="0"/>
                <a:cs typeface="Arial" pitchFamily="34" charset="0"/>
              </a:rPr>
              <a:t>екзема </a:t>
            </a:r>
            <a:r>
              <a:rPr lang="uk" sz="3200" dirty="0" err="1">
                <a:latin typeface="Arial" pitchFamily="34" charset="0"/>
                <a:cs typeface="Arial" pitchFamily="34" charset="0"/>
              </a:rPr>
              <a:t>Капоші </a:t>
            </a:r>
            <a:r>
              <a:rPr lang="uk" sz="3200" dirty="0">
                <a:latin typeface="Arial" pitchFamily="34" charset="0"/>
                <a:cs typeface="Arial" pitchFamily="34" charset="0"/>
              </a:rPr>
              <a:t>.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  <a:p>
            <a:pPr eaLnBrk="1" hangingPunct="1">
              <a:defRPr/>
            </a:pPr>
            <a:endParaRPr lang="ru-RU" dirty="0"/>
          </a:p>
        </p:txBody>
      </p:sp>
      <p:sp>
        <p:nvSpPr>
          <p:cNvPr id="13315" name="Прямоугольник 4">
            <a:extLst>
              <a:ext uri="{FF2B5EF4-FFF2-40B4-BE49-F238E27FC236}">
                <a16:creationId xmlns:a16="http://schemas.microsoft.com/office/drawing/2014/main" xmlns="" id="{A3067E4A-E4B7-0934-E1B7-C15A05D88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199188"/>
            <a:ext cx="4114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uk" altLang="ru-RU" sz="1600">
                <a:latin typeface="Arial" panose="020B0604020202020204" pitchFamily="34" charset="0"/>
                <a:cs typeface="Arial" panose="020B0604020202020204" pitchFamily="34" charset="0"/>
              </a:rPr>
              <a:t>М.А. Самгін та А.А. Халдін (2000)</a:t>
            </a: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7C0E0BE6-B4CD-99CB-2F34-944F59FE601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FAD2D09-66E8-517C-95D7-8960AA845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E857E2D-F15D-88B5-40B3-26D7D168A2B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Содержимое 3">
            <a:extLst>
              <a:ext uri="{FF2B5EF4-FFF2-40B4-BE49-F238E27FC236}">
                <a16:creationId xmlns:a16="http://schemas.microsoft.com/office/drawing/2014/main" xmlns="" id="{77801724-E1B1-37E4-22B2-D31A367FA8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381000"/>
            <a:ext cx="8229600" cy="62484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uk" sz="3200" b="1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Рецидивуючий герпес:</a:t>
            </a:r>
            <a:endParaRPr lang="ru-RU" sz="32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uk" sz="3200" dirty="0">
                <a:latin typeface="Arial" pitchFamily="34" charset="0"/>
                <a:cs typeface="Arial" pitchFamily="34" charset="0"/>
              </a:rPr>
              <a:t>Типова форма (герпес обличчя, геніталій, сідниць, кистей тощо).</a:t>
            </a:r>
          </a:p>
          <a:p>
            <a:pPr eaLnBrk="1" hangingPunct="1">
              <a:defRPr/>
            </a:pPr>
            <a:r>
              <a:rPr lang="uk" sz="3200" dirty="0" err="1">
                <a:latin typeface="Arial" pitchFamily="34" charset="0"/>
                <a:cs typeface="Arial" pitchFamily="34" charset="0"/>
              </a:rPr>
              <a:t>Атипові </a:t>
            </a:r>
            <a:r>
              <a:rPr lang="uk" sz="3200" dirty="0">
                <a:latin typeface="Arial" pitchFamily="34" charset="0"/>
                <a:cs typeface="Arial" pitchFamily="34" charset="0"/>
              </a:rPr>
              <a:t>форми: свербляча (невротична), </a:t>
            </a:r>
            <a:r>
              <a:rPr lang="uk" sz="3200" dirty="0" err="1">
                <a:latin typeface="Arial" pitchFamily="34" charset="0"/>
                <a:cs typeface="Arial" pitchFamily="34" charset="0"/>
              </a:rPr>
              <a:t>еритематозна </a:t>
            </a:r>
            <a:r>
              <a:rPr lang="uk" sz="3200" dirty="0">
                <a:latin typeface="Arial" pitchFamily="34" charset="0"/>
                <a:cs typeface="Arial" pitchFamily="34" charset="0"/>
              </a:rPr>
              <a:t>, папульозна.</a:t>
            </a:r>
          </a:p>
          <a:p>
            <a:pPr eaLnBrk="1" hangingPunct="1">
              <a:defRPr/>
            </a:pPr>
            <a:r>
              <a:rPr lang="uk" sz="3200" dirty="0">
                <a:latin typeface="Arial" pitchFamily="34" charset="0"/>
                <a:cs typeface="Arial" pitchFamily="34" charset="0"/>
              </a:rPr>
              <a:t>Рецидивна </a:t>
            </a:r>
            <a:r>
              <a:rPr lang="uk" sz="3200" dirty="0" err="1">
                <a:latin typeface="Arial" pitchFamily="34" charset="0"/>
                <a:cs typeface="Arial" pitchFamily="34" charset="0"/>
              </a:rPr>
              <a:t>герпетична </a:t>
            </a:r>
            <a:r>
              <a:rPr lang="uk" sz="3200" dirty="0">
                <a:latin typeface="Arial" pitchFamily="34" charset="0"/>
                <a:cs typeface="Arial" pitchFamily="34" charset="0"/>
              </a:rPr>
              <a:t>екзема </a:t>
            </a:r>
            <a:r>
              <a:rPr lang="uk" sz="3200" dirty="0" err="1">
                <a:latin typeface="Arial" pitchFamily="34" charset="0"/>
                <a:cs typeface="Arial" pitchFamily="34" charset="0"/>
              </a:rPr>
              <a:t>Капоші </a:t>
            </a:r>
            <a:r>
              <a:rPr lang="uk" sz="3200" dirty="0"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>
              <a:defRPr/>
            </a:pPr>
            <a:r>
              <a:rPr lang="uk" sz="3200" dirty="0">
                <a:latin typeface="Arial" pitchFamily="34" charset="0"/>
                <a:cs typeface="Arial" pitchFamily="34" charset="0"/>
              </a:rPr>
              <a:t>Простий герпес на тлі важких супутніх патологій: ерозивно-виразковий </a:t>
            </a:r>
            <a:r>
              <a:rPr lang="uk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uk" sz="3200" dirty="0" err="1">
                <a:latin typeface="Arial" pitchFamily="34" charset="0"/>
                <a:cs typeface="Arial" pitchFamily="34" charset="0"/>
              </a:rPr>
              <a:t>генералізований </a:t>
            </a:r>
            <a:r>
              <a:rPr lang="uk" sz="2200" dirty="0" err="1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88B7102-E640-F4E5-255E-69C779774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52400"/>
            <a:ext cx="7620000" cy="1371600"/>
          </a:xfrm>
        </p:spPr>
        <p:txBody>
          <a:bodyPr/>
          <a:lstStyle/>
          <a:p>
            <a:pPr eaLnBrk="1" hangingPunct="1">
              <a:defRPr/>
            </a:pPr>
            <a:r>
              <a:rPr lang="uk" sz="3600" dirty="0">
                <a:latin typeface="Arial" pitchFamily="34" charset="0"/>
                <a:cs typeface="Arial" pitchFamily="34" charset="0"/>
              </a:rPr>
              <a:t>Гінгівостоматит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3" name="Picture 2">
            <a:extLst>
              <a:ext uri="{FF2B5EF4-FFF2-40B4-BE49-F238E27FC236}">
                <a16:creationId xmlns:a16="http://schemas.microsoft.com/office/drawing/2014/main" xmlns="" id="{81D9B1F2-779C-8084-C747-EC7CA64D8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44196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3">
            <a:extLst>
              <a:ext uri="{FF2B5EF4-FFF2-40B4-BE49-F238E27FC236}">
                <a16:creationId xmlns:a16="http://schemas.microsoft.com/office/drawing/2014/main" xmlns="" id="{284A94B5-347C-B026-FC92-E382D5FE16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438400"/>
            <a:ext cx="4419600" cy="440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F4ADC7-348C-2105-C0B7-891BD4930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" dirty="0">
                <a:latin typeface="Arial" pitchFamily="34" charset="0"/>
                <a:cs typeface="Arial" pitchFamily="34" charset="0"/>
              </a:rPr>
              <a:t>Первинний герпес шкіри</a:t>
            </a:r>
          </a:p>
        </p:txBody>
      </p:sp>
      <p:pic>
        <p:nvPicPr>
          <p:cNvPr id="16387" name="Picture 2">
            <a:extLst>
              <a:ext uri="{FF2B5EF4-FFF2-40B4-BE49-F238E27FC236}">
                <a16:creationId xmlns:a16="http://schemas.microsoft.com/office/drawing/2014/main" xmlns="" id="{67FE9243-CAFD-1A8F-1574-4A8E1FFAC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4191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Рисунок 3" descr="gerpes.jpg">
            <a:extLst>
              <a:ext uri="{FF2B5EF4-FFF2-40B4-BE49-F238E27FC236}">
                <a16:creationId xmlns:a16="http://schemas.microsoft.com/office/drawing/2014/main" xmlns="" id="{C7BA447B-F1E1-80D0-49C7-A694378029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438400"/>
            <a:ext cx="42672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5A96EA-BF14-21D1-3C47-CAAAA2515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" dirty="0">
                <a:latin typeface="Arial" pitchFamily="34" charset="0"/>
                <a:cs typeface="Arial" pitchFamily="34" charset="0"/>
              </a:rPr>
              <a:t>Лабіальний герпес.</a:t>
            </a:r>
            <a:endParaRPr lang="ru-RU" dirty="0"/>
          </a:p>
        </p:txBody>
      </p:sp>
      <p:pic>
        <p:nvPicPr>
          <p:cNvPr id="17411" name="Рисунок 2" descr="gerpes1.jpg">
            <a:extLst>
              <a:ext uri="{FF2B5EF4-FFF2-40B4-BE49-F238E27FC236}">
                <a16:creationId xmlns:a16="http://schemas.microsoft.com/office/drawing/2014/main" xmlns="" id="{A5AD6B02-9D2F-CA4D-6EEA-1E818A66A9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971800"/>
            <a:ext cx="4267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2">
            <a:extLst>
              <a:ext uri="{FF2B5EF4-FFF2-40B4-BE49-F238E27FC236}">
                <a16:creationId xmlns:a16="http://schemas.microsoft.com/office/drawing/2014/main" xmlns="" id="{DF2E78D1-05AE-6B49-49F7-770386BB4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676400"/>
            <a:ext cx="3657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26FB36F-1311-DF40-4635-F50F6A5A7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uk" sz="2800" dirty="0" err="1">
                <a:latin typeface="Arial" pitchFamily="34" charset="0"/>
                <a:cs typeface="Arial" pitchFamily="34" charset="0"/>
              </a:rPr>
              <a:t>Герпетичний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панарицій</a:t>
            </a:r>
          </a:p>
        </p:txBody>
      </p:sp>
      <p:pic>
        <p:nvPicPr>
          <p:cNvPr id="18435" name="Picture 2">
            <a:extLst>
              <a:ext uri="{FF2B5EF4-FFF2-40B4-BE49-F238E27FC236}">
                <a16:creationId xmlns:a16="http://schemas.microsoft.com/office/drawing/2014/main" xmlns="" id="{8060994A-E88F-BE08-3F92-B410D1FB0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42672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89FAEE53-667E-A8BE-36DD-FD931E70D8B5}"/>
              </a:ext>
            </a:extLst>
          </p:cNvPr>
          <p:cNvSpPr txBox="1">
            <a:spLocks/>
          </p:cNvSpPr>
          <p:nvPr/>
        </p:nvSpPr>
        <p:spPr bwMode="auto">
          <a:xfrm>
            <a:off x="685800" y="3048000"/>
            <a:ext cx="8229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r>
              <a:rPr lang="uk" sz="2800" b="1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Офтальмогерпес</a:t>
            </a:r>
            <a:endParaRPr lang="ru-RU" sz="2800" b="1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8437" name="Рисунок 6" descr="lip3.jpg">
            <a:extLst>
              <a:ext uri="{FF2B5EF4-FFF2-40B4-BE49-F238E27FC236}">
                <a16:creationId xmlns:a16="http://schemas.microsoft.com/office/drawing/2014/main" xmlns="" id="{5AE09B91-955E-F77A-FF09-9403F4AB22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962400"/>
            <a:ext cx="46482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3">
            <a:extLst>
              <a:ext uri="{FF2B5EF4-FFF2-40B4-BE49-F238E27FC236}">
                <a16:creationId xmlns:a16="http://schemas.microsoft.com/office/drawing/2014/main" xmlns="" id="{67223236-399A-2C12-A1AD-BABB9D558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962400"/>
            <a:ext cx="44196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39F509-4BC4-25F2-B506-C855ADF6E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" dirty="0" err="1">
                <a:latin typeface="Arial" pitchFamily="34" charset="0"/>
                <a:cs typeface="Arial" pitchFamily="34" charset="0"/>
              </a:rPr>
              <a:t>Герпетична </a:t>
            </a:r>
            <a:r>
              <a:rPr lang="uk" dirty="0">
                <a:latin typeface="Arial" pitchFamily="34" charset="0"/>
                <a:cs typeface="Arial" pitchFamily="34" charset="0"/>
              </a:rPr>
              <a:t>екзема</a:t>
            </a:r>
          </a:p>
        </p:txBody>
      </p:sp>
      <p:pic>
        <p:nvPicPr>
          <p:cNvPr id="19459" name="Picture 2">
            <a:extLst>
              <a:ext uri="{FF2B5EF4-FFF2-40B4-BE49-F238E27FC236}">
                <a16:creationId xmlns:a16="http://schemas.microsoft.com/office/drawing/2014/main" xmlns="" id="{701E8975-2B1E-E604-FEFE-76B78CFEB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14600"/>
            <a:ext cx="3124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4">
            <a:extLst>
              <a:ext uri="{FF2B5EF4-FFF2-40B4-BE49-F238E27FC236}">
                <a16:creationId xmlns:a16="http://schemas.microsoft.com/office/drawing/2014/main" xmlns="" id="{45F2E297-7916-9E73-0506-F5BEFF639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9700" y="2743200"/>
            <a:ext cx="5194300" cy="36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9EF156-8BCE-B806-E6F8-D56C5AF96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52600"/>
          </a:xfrm>
        </p:spPr>
        <p:txBody>
          <a:bodyPr/>
          <a:lstStyle/>
          <a:p>
            <a:pPr>
              <a:defRPr/>
            </a:pPr>
            <a:r>
              <a:rPr lang="uk" sz="2800" dirty="0">
                <a:solidFill>
                  <a:srgbClr val="FFFF00"/>
                </a:solidFill>
                <a:latin typeface="Arial" pitchFamily="34" charset="0"/>
                <a:ea typeface="+mn-ea"/>
                <a:cs typeface="Arial" pitchFamily="34" charset="0"/>
              </a:rPr>
              <a:t>Лабораторна діагностика інфекцій спричинених ВПГ-1, ВПГ-2 типів</a:t>
            </a:r>
            <a:endParaRPr lang="ru-RU" sz="28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95" name="Содержимое 2">
            <a:extLst>
              <a:ext uri="{FF2B5EF4-FFF2-40B4-BE49-F238E27FC236}">
                <a16:creationId xmlns:a16="http://schemas.microsoft.com/office/drawing/2014/main" xmlns="" id="{4C9A5245-4DF8-6CDE-64E4-1C6DDE7A2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28750"/>
            <a:ext cx="9144000" cy="5429250"/>
          </a:xfrm>
        </p:spPr>
        <p:txBody>
          <a:bodyPr/>
          <a:lstStyle/>
          <a:p>
            <a:pPr>
              <a:defRPr/>
            </a:pPr>
            <a:r>
              <a:rPr lang="uk" sz="2400" dirty="0">
                <a:latin typeface="Arial" charset="0"/>
                <a:cs typeface="Arial" charset="0"/>
              </a:rPr>
              <a:t>Антитіла сироватки крові - </a:t>
            </a:r>
            <a:r>
              <a:rPr lang="uk" sz="2400" dirty="0" err="1">
                <a:latin typeface="Arial" charset="0"/>
                <a:cs typeface="Arial" charset="0"/>
              </a:rPr>
              <a:t>IgM </a:t>
            </a:r>
            <a:r>
              <a:rPr lang="uk" sz="2400" dirty="0">
                <a:latin typeface="Arial" charset="0"/>
                <a:cs typeface="Arial" charset="0"/>
              </a:rPr>
              <a:t>, </a:t>
            </a:r>
            <a:r>
              <a:rPr lang="uk" sz="2400" dirty="0" err="1">
                <a:latin typeface="Arial" charset="0"/>
                <a:cs typeface="Arial" charset="0"/>
              </a:rPr>
              <a:t>IgG </a:t>
            </a:r>
            <a:r>
              <a:rPr lang="uk" sz="2400" dirty="0">
                <a:latin typeface="Arial" charset="0"/>
                <a:cs typeface="Arial" charset="0"/>
              </a:rPr>
              <a:t>методом ІФА, необхідний первинний тест на хронічне носійство або активізацію інфекції.</a:t>
            </a:r>
          </a:p>
          <a:p>
            <a:pPr>
              <a:defRPr/>
            </a:pPr>
            <a:r>
              <a:rPr lang="uk" sz="2400" dirty="0">
                <a:latin typeface="Arial" charset="0"/>
                <a:cs typeface="Arial" charset="0"/>
              </a:rPr>
              <a:t>ДНК у сироватці крові методом ПЛР виявляє </a:t>
            </a:r>
            <a:r>
              <a:rPr lang="uk" sz="2400" dirty="0" err="1">
                <a:latin typeface="Arial" charset="0"/>
                <a:cs typeface="Arial" charset="0"/>
              </a:rPr>
              <a:t>віремію </a:t>
            </a:r>
            <a:r>
              <a:rPr lang="uk" sz="2400" dirty="0">
                <a:latin typeface="Arial" charset="0"/>
                <a:cs typeface="Arial" charset="0"/>
              </a:rPr>
              <a:t>.</a:t>
            </a:r>
          </a:p>
          <a:p>
            <a:pPr>
              <a:defRPr/>
            </a:pPr>
            <a:r>
              <a:rPr lang="uk" sz="2400" dirty="0">
                <a:latin typeface="Arial" charset="0"/>
                <a:cs typeface="Arial" charset="0"/>
              </a:rPr>
              <a:t>ДНК вірусу в сечі методом ПЛР виявляє </a:t>
            </a:r>
            <a:r>
              <a:rPr lang="uk" sz="2400" dirty="0" err="1">
                <a:latin typeface="Arial" charset="0"/>
                <a:cs typeface="Arial" charset="0"/>
              </a:rPr>
              <a:t>вірурію </a:t>
            </a:r>
            <a:r>
              <a:rPr lang="uk" sz="2400" dirty="0">
                <a:latin typeface="Arial" charset="0"/>
                <a:cs typeface="Arial" charset="0"/>
              </a:rPr>
              <a:t>.</a:t>
            </a:r>
          </a:p>
          <a:p>
            <a:pPr>
              <a:defRPr/>
            </a:pPr>
            <a:r>
              <a:rPr lang="uk" sz="2400" dirty="0">
                <a:latin typeface="Arial" charset="0"/>
                <a:cs typeface="Arial" charset="0"/>
              </a:rPr>
              <a:t>Цитоморфологічним методом у мазках-відбитках з ерозій – внутрішньоклітинні включення.</a:t>
            </a:r>
          </a:p>
          <a:p>
            <a:pPr>
              <a:defRPr/>
            </a:pPr>
            <a:r>
              <a:rPr lang="uk" sz="2400" dirty="0">
                <a:latin typeface="Arial" charset="0"/>
                <a:cs typeface="Arial" charset="0"/>
              </a:rPr>
              <a:t>Гістологічне дослідження при ВПГ виявляє гігантські, округлі </a:t>
            </a:r>
            <a:r>
              <a:rPr lang="uk" sz="2400" dirty="0" err="1">
                <a:latin typeface="Arial" charset="0"/>
                <a:cs typeface="Arial" charset="0"/>
              </a:rPr>
              <a:t>багатоядерні </a:t>
            </a:r>
            <a:r>
              <a:rPr lang="uk" sz="2400" dirty="0">
                <a:latin typeface="Arial" charset="0"/>
                <a:cs typeface="Arial" charset="0"/>
              </a:rPr>
              <a:t>клітини зі специфічними внутрішньоядерними включеннями.</a:t>
            </a:r>
            <a:endParaRPr lang="ru-RU" sz="2400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F188CB56-FF97-D34D-F72C-CA737C939459}"/>
              </a:ext>
            </a:extLst>
          </p:cNvPr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>
              <a:defRPr/>
            </a:pPr>
            <a:r>
              <a:rPr lang="uk" dirty="0">
                <a:latin typeface="Arial" pitchFamily="34" charset="0"/>
                <a:cs typeface="Arial" pitchFamily="34" charset="0"/>
              </a:rPr>
              <a:t>ЦМВІ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1509EED-1E06-A756-248F-306A3B35A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" sz="3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Етіологія</a:t>
            </a:r>
            <a:r>
              <a:rPr lang="ru-RU" sz="3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endParaRPr lang="ru-RU" sz="36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AC17EBD1-6061-E3D8-F4BB-540727962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838200"/>
            <a:ext cx="8153400" cy="5791200"/>
          </a:xfrm>
        </p:spPr>
        <p:txBody>
          <a:bodyPr/>
          <a:lstStyle/>
          <a:p>
            <a:pPr>
              <a:defRPr/>
            </a:pPr>
            <a:r>
              <a:rPr lang="uk" sz="2800" dirty="0">
                <a:latin typeface="Arial" pitchFamily="34" charset="0"/>
                <a:cs typeface="Arial" pitchFamily="34" charset="0"/>
              </a:rPr>
              <a:t>Збудник – </a:t>
            </a:r>
            <a:r>
              <a:rPr lang="uk" sz="2800" dirty="0" err="1">
                <a:latin typeface="Arial" pitchFamily="34" charset="0"/>
                <a:cs typeface="Arial" pitchFamily="34" charset="0"/>
              </a:rPr>
              <a:t>ДНК-геномний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вірус роду </a:t>
            </a:r>
            <a:r>
              <a:rPr lang="uk" sz="2800" i="1" dirty="0" err="1">
                <a:latin typeface="Arial" pitchFamily="34" charset="0"/>
                <a:cs typeface="Arial" pitchFamily="34" charset="0"/>
              </a:rPr>
              <a:t>Cytomegalovirus</a:t>
            </a:r>
            <a:r>
              <a:rPr lang="uk" sz="2800" i="1" dirty="0">
                <a:latin typeface="Arial" pitchFamily="34" charset="0"/>
                <a:cs typeface="Arial" pitchFamily="34" charset="0"/>
              </a:rPr>
              <a:t>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підродини </a:t>
            </a:r>
            <a:r>
              <a:rPr lang="uk" sz="2800" i="1" dirty="0" err="1">
                <a:latin typeface="Arial" pitchFamily="34" charset="0"/>
                <a:cs typeface="Arial" pitchFamily="34" charset="0"/>
              </a:rPr>
              <a:t>Веtaherpesvirinae</a:t>
            </a:r>
            <a:r>
              <a:rPr lang="uk" sz="2800" i="1" dirty="0">
                <a:latin typeface="Arial" pitchFamily="34" charset="0"/>
                <a:cs typeface="Arial" pitchFamily="34" charset="0"/>
              </a:rPr>
              <a:t>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сімейства </a:t>
            </a:r>
            <a:r>
              <a:rPr lang="uk" sz="2800" i="1" dirty="0" err="1">
                <a:latin typeface="Arial" pitchFamily="34" charset="0"/>
                <a:cs typeface="Arial" pitchFamily="34" charset="0"/>
              </a:rPr>
              <a:t>Herpesviridae </a:t>
            </a:r>
            <a:r>
              <a:rPr lang="uk" sz="2800" i="1" dirty="0">
                <a:latin typeface="Arial" pitchFamily="34" charset="0"/>
                <a:cs typeface="Arial" pitchFamily="34" charset="0"/>
              </a:rPr>
              <a:t>.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Відомо 3 штами вірусу: </a:t>
            </a:r>
            <a:r>
              <a:rPr lang="uk" sz="2800" dirty="0" err="1">
                <a:latin typeface="Arial" pitchFamily="34" charset="0"/>
                <a:cs typeface="Arial" pitchFamily="34" charset="0"/>
              </a:rPr>
              <a:t>Davis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, AD-169 і </a:t>
            </a:r>
            <a:r>
              <a:rPr lang="uk" sz="2800" dirty="0" err="1">
                <a:latin typeface="Arial" pitchFamily="34" charset="0"/>
                <a:cs typeface="Arial" pitchFamily="34" charset="0"/>
              </a:rPr>
              <a:t>Kerr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uk" sz="2800" dirty="0">
                <a:latin typeface="Arial" pitchFamily="34" charset="0"/>
                <a:cs typeface="Arial" pitchFamily="34" charset="0"/>
              </a:rPr>
              <a:t>Повільна репродукція вірусу у клітині можлива без її ушкодження.</a:t>
            </a:r>
          </a:p>
          <a:p>
            <a:pPr>
              <a:defRPr/>
            </a:pPr>
            <a:r>
              <a:rPr lang="uk" sz="2800" dirty="0">
                <a:latin typeface="Arial" pitchFamily="34" charset="0"/>
                <a:cs typeface="Arial" pitchFamily="34" charset="0"/>
              </a:rPr>
              <a:t>Вірус інактивується при нагріванні та заморожуванні, добре зберігається при кімнатній температурі. При -90 °С зберігається тривалий час, порівняно стабільний при </a:t>
            </a:r>
            <a:r>
              <a:rPr lang="uk" sz="2800" dirty="0" err="1">
                <a:latin typeface="Arial" pitchFamily="34" charset="0"/>
                <a:cs typeface="Arial" pitchFamily="34" charset="0"/>
              </a:rPr>
              <a:t>рН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5,0-9,0 і швидко руйнується при </a:t>
            </a:r>
            <a:r>
              <a:rPr lang="uk" sz="2800" dirty="0" err="1">
                <a:latin typeface="Arial" pitchFamily="34" charset="0"/>
                <a:cs typeface="Arial" pitchFamily="34" charset="0"/>
              </a:rPr>
              <a:t>рН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3,0.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141815-A2ED-9B74-B57B-C6DEE24EF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Епідеміологія</a:t>
            </a:r>
            <a:r>
              <a:rPr lang="ru-RU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endParaRPr lang="ru-RU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C480E8C3-A94F-33D8-8B85-A359349B6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uk" i="1" dirty="0">
                <a:latin typeface="Arial" pitchFamily="34" charset="0"/>
                <a:cs typeface="Arial" pitchFamily="34" charset="0"/>
              </a:rPr>
              <a:t>Резервуар та джерело інфекції </a:t>
            </a:r>
            <a:r>
              <a:rPr lang="uk" dirty="0">
                <a:latin typeface="Arial" pitchFamily="34" charset="0"/>
                <a:cs typeface="Arial" pitchFamily="34" charset="0"/>
              </a:rPr>
              <a:t>– людина з гострою або латентною формою захворювання. Вірус може бути в різних біологічних секретах: слині, що відокремлюється носоглотки, сльозах, сечі, випорожненнях, насіннєвої рідини, секреті шийки матки.</a:t>
            </a:r>
          </a:p>
          <a:p>
            <a:pPr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12111B-7C90-6FE5-CA85-F4BD14FFD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" sz="3600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Механізми та шляхи передачі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30236C89-34D3-2479-7CE8-893BCDD80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486400"/>
          </a:xfrm>
        </p:spPr>
        <p:txBody>
          <a:bodyPr/>
          <a:lstStyle/>
          <a:p>
            <a:pPr>
              <a:defRPr/>
            </a:pPr>
            <a:r>
              <a:rPr lang="uk" sz="2800" dirty="0">
                <a:latin typeface="Arial" pitchFamily="34" charset="0"/>
                <a:cs typeface="Arial" pitchFamily="34" charset="0"/>
              </a:rPr>
              <a:t>Повітряно-крапельний, контактний (прямий та опосередкований – через предмети побуту) та </a:t>
            </a:r>
            <a:r>
              <a:rPr lang="uk" sz="2800" dirty="0" err="1">
                <a:latin typeface="Arial" pitchFamily="34" charset="0"/>
                <a:cs typeface="Arial" pitchFamily="34" charset="0"/>
              </a:rPr>
              <a:t>трансплацентарний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uk" sz="2800" dirty="0">
                <a:latin typeface="Arial" pitchFamily="34" charset="0"/>
                <a:cs typeface="Arial" pitchFamily="34" charset="0"/>
              </a:rPr>
              <a:t>Можливе зараження статевим шляхом при пересадці внутрішніх органів (нирок або серця) та переливанні крові інфікованого донора.</a:t>
            </a:r>
          </a:p>
          <a:p>
            <a:pPr>
              <a:defRPr/>
            </a:pPr>
            <a:r>
              <a:rPr lang="uk" sz="2800" dirty="0" err="1">
                <a:latin typeface="Arial" pitchFamily="34" charset="0"/>
                <a:cs typeface="Arial" pitchFamily="34" charset="0"/>
              </a:rPr>
              <a:t>Інтранатальне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зараження дитини спостерігають набагато частіше </a:t>
            </a:r>
            <a:r>
              <a:rPr lang="uk" sz="2800" dirty="0" err="1">
                <a:latin typeface="Arial" pitchFamily="34" charset="0"/>
                <a:cs typeface="Arial" pitchFamily="34" charset="0"/>
              </a:rPr>
              <a:t>трансплацентарно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. Найбільш небезпечно для плода інфікування матері у І триместр вагітності.</a:t>
            </a:r>
          </a:p>
          <a:p>
            <a:pPr>
              <a:defRPr/>
            </a:pPr>
            <a:r>
              <a:rPr lang="uk" sz="2800" dirty="0">
                <a:latin typeface="Arial" pitchFamily="34" charset="0"/>
                <a:cs typeface="Arial" pitchFamily="34" charset="0"/>
              </a:rPr>
              <a:t>У подібних ситуаціях найбільша частота порушень внутрішньоутробного розвитку.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8DD16C-7D73-7179-63A4-5E63A9958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04800"/>
            <a:ext cx="8229600" cy="563563"/>
          </a:xfrm>
        </p:spPr>
        <p:txBody>
          <a:bodyPr/>
          <a:lstStyle/>
          <a:p>
            <a:pPr>
              <a:defRPr/>
            </a:pPr>
            <a:r>
              <a:rPr lang="uk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Патогенез</a:t>
            </a:r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endParaRPr lang="ru-RU" sz="32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E7798209-78A5-0AEB-8CEF-95DDC76B9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09600"/>
            <a:ext cx="8991600" cy="6019800"/>
          </a:xfrm>
        </p:spPr>
        <p:txBody>
          <a:bodyPr/>
          <a:lstStyle/>
          <a:p>
            <a:pPr>
              <a:defRPr/>
            </a:pPr>
            <a:r>
              <a:rPr lang="uk" sz="2600" dirty="0">
                <a:latin typeface="Arial" pitchFamily="34" charset="0"/>
                <a:cs typeface="Arial" pitchFamily="34" charset="0"/>
              </a:rPr>
              <a:t>Воротами інфекції можуть бути слизові верхніх дихальних шляхів, шлунково-кишкового тракту або статевих органів.</a:t>
            </a:r>
          </a:p>
          <a:p>
            <a:pPr>
              <a:defRPr/>
            </a:pPr>
            <a:r>
              <a:rPr lang="uk" sz="2600" dirty="0">
                <a:latin typeface="Arial" pitchFamily="34" charset="0"/>
                <a:cs typeface="Arial" pitchFamily="34" charset="0"/>
              </a:rPr>
              <a:t>Вірус проникає у кров; короткочасна </a:t>
            </a:r>
            <a:r>
              <a:rPr lang="uk" sz="2600" dirty="0" err="1">
                <a:latin typeface="Arial" pitchFamily="34" charset="0"/>
                <a:cs typeface="Arial" pitchFamily="34" charset="0"/>
              </a:rPr>
              <a:t>вірусемія 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завершується локалізацією збудника в лейкоцитах та </a:t>
            </a:r>
            <a:r>
              <a:rPr lang="uk" sz="2600" dirty="0" err="1">
                <a:latin typeface="Arial" pitchFamily="34" charset="0"/>
                <a:cs typeface="Arial" pitchFamily="34" charset="0"/>
              </a:rPr>
              <a:t>мононуклеарних 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фагоцитах.</a:t>
            </a:r>
          </a:p>
          <a:p>
            <a:pPr>
              <a:defRPr/>
            </a:pPr>
            <a:r>
              <a:rPr lang="uk" sz="2600" dirty="0">
                <a:latin typeface="Arial" pitchFamily="34" charset="0"/>
                <a:cs typeface="Arial" pitchFamily="34" charset="0"/>
              </a:rPr>
              <a:t>Інфіковані клітини збільшуються в розмірах ( </a:t>
            </a:r>
            <a:r>
              <a:rPr lang="uk" sz="2600" dirty="0" err="1">
                <a:latin typeface="Arial" pitchFamily="34" charset="0"/>
                <a:cs typeface="Arial" pitchFamily="34" charset="0"/>
              </a:rPr>
              <a:t>цитомегалія 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), набувають типової морфології з ядерними включеннями, що являють собою скупчення вірусу. Утворення </a:t>
            </a:r>
            <a:r>
              <a:rPr lang="uk" sz="2600" dirty="0" err="1">
                <a:latin typeface="Arial" pitchFamily="34" charset="0"/>
                <a:cs typeface="Arial" pitchFamily="34" charset="0"/>
              </a:rPr>
              <a:t>цитомегалічних 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клітин супроводжується інтерстиціальною лімфогістіоцитарною інфільтрацією, розвитком вузликових інфільтратів, </a:t>
            </a:r>
            <a:r>
              <a:rPr lang="uk" sz="2600" dirty="0" err="1">
                <a:latin typeface="Arial" pitchFamily="34" charset="0"/>
                <a:cs typeface="Arial" pitchFamily="34" charset="0"/>
              </a:rPr>
              <a:t>кальцифікатів 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та фіброзу у різних органах, </a:t>
            </a:r>
            <a:r>
              <a:rPr lang="uk" sz="2600" dirty="0" err="1">
                <a:latin typeface="Arial" pitchFamily="34" charset="0"/>
                <a:cs typeface="Arial" pitchFamily="34" charset="0"/>
              </a:rPr>
              <a:t>залізистоподібних 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структур у головному мозку.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909EBA-82AB-62B8-F938-BEDB63A5A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>
              <a:defRPr/>
            </a:pPr>
            <a:r>
              <a:rPr lang="uk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Патогенез</a:t>
            </a:r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endParaRPr lang="ru-RU" sz="32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B54B6899-8834-AA4B-558B-37FBB0298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609600"/>
            <a:ext cx="8839200" cy="6248400"/>
          </a:xfrm>
        </p:spPr>
        <p:txBody>
          <a:bodyPr/>
          <a:lstStyle/>
          <a:p>
            <a:pPr>
              <a:defRPr/>
            </a:pPr>
            <a:r>
              <a:rPr lang="uk" sz="2600" dirty="0">
                <a:latin typeface="Arial" pitchFamily="34" charset="0"/>
                <a:cs typeface="Arial" pitchFamily="34" charset="0"/>
              </a:rPr>
              <a:t>Вірус здатний довго і латентно </a:t>
            </a:r>
            <a:r>
              <a:rPr lang="uk" sz="2600" dirty="0" err="1">
                <a:latin typeface="Arial" pitchFamily="34" charset="0"/>
                <a:cs typeface="Arial" pitchFamily="34" charset="0"/>
              </a:rPr>
              <a:t>персистувати 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в органах, багатих на лімфоїдну тканину.</a:t>
            </a:r>
          </a:p>
          <a:p>
            <a:pPr>
              <a:defRPr/>
            </a:pPr>
            <a:r>
              <a:rPr lang="uk" sz="2600" dirty="0">
                <a:latin typeface="Arial" pitchFamily="34" charset="0"/>
                <a:cs typeface="Arial" pitchFamily="34" charset="0"/>
              </a:rPr>
              <a:t>Може пригнічувати імунітет клітин прямою дією на Т-лімфоцити.</a:t>
            </a:r>
          </a:p>
          <a:p>
            <a:pPr>
              <a:defRPr/>
            </a:pPr>
            <a:r>
              <a:rPr lang="uk" sz="2600" dirty="0">
                <a:latin typeface="Arial" pitchFamily="34" charset="0"/>
                <a:cs typeface="Arial" pitchFamily="34" charset="0"/>
              </a:rPr>
              <a:t>При різних </a:t>
            </a:r>
            <a:r>
              <a:rPr lang="uk" sz="2600" dirty="0" err="1">
                <a:latin typeface="Arial" pitchFamily="34" charset="0"/>
                <a:cs typeface="Arial" pitchFamily="34" charset="0"/>
              </a:rPr>
              <a:t>імунодефіцитних 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станах, насамперед при порушеннях клітинного імунітету, можливі реактивація збудника та його гематогенна генералізація з ураженням практично всіх органів та систем.</a:t>
            </a:r>
          </a:p>
          <a:p>
            <a:pPr>
              <a:defRPr/>
            </a:pPr>
            <a:r>
              <a:rPr lang="uk" sz="2600" dirty="0">
                <a:latin typeface="Arial" pitchFamily="34" charset="0"/>
                <a:cs typeface="Arial" pitchFamily="34" charset="0"/>
              </a:rPr>
              <a:t>При цьому велике значення має </a:t>
            </a:r>
            <a:r>
              <a:rPr lang="uk" sz="2600" dirty="0" err="1">
                <a:latin typeface="Arial" pitchFamily="34" charset="0"/>
                <a:cs typeface="Arial" pitchFamily="34" charset="0"/>
              </a:rPr>
              <a:t>епітеліотропність 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вірусу. Вона особливо виражена по відношенню до епітелію слинних залоз, що під впливом вірусу перетворюється на </a:t>
            </a:r>
            <a:r>
              <a:rPr lang="uk" sz="2600" dirty="0" err="1">
                <a:latin typeface="Arial" pitchFamily="34" charset="0"/>
                <a:cs typeface="Arial" pitchFamily="34" charset="0"/>
              </a:rPr>
              <a:t>цитомегалічні 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клітини.</a:t>
            </a:r>
          </a:p>
          <a:p>
            <a:pPr>
              <a:defRPr/>
            </a:pPr>
            <a:endParaRPr lang="ru-RU" sz="25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16934A-AC37-480B-9770-916B0092A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pPr>
              <a:defRPr/>
            </a:pPr>
            <a:r>
              <a:rPr lang="uk" sz="3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клінічна картина</a:t>
            </a:r>
            <a:r>
              <a:rPr lang="ru-RU" sz="3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endParaRPr lang="ru-RU" sz="36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188FEB95-4504-0740-ADD5-A0B6DBF2B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/>
          <a:lstStyle/>
          <a:p>
            <a:pPr>
              <a:defRPr/>
            </a:pPr>
            <a:r>
              <a:rPr lang="uk" dirty="0">
                <a:latin typeface="Arial" pitchFamily="34" charset="0"/>
                <a:cs typeface="Arial" pitchFamily="34" charset="0"/>
              </a:rPr>
              <a:t>Серед різноманітних варіантів перебігу ЦМВІ переважають </a:t>
            </a:r>
            <a:r>
              <a:rPr lang="uk" dirty="0" err="1">
                <a:latin typeface="Arial" pitchFamily="34" charset="0"/>
                <a:cs typeface="Arial" pitchFamily="34" charset="0"/>
              </a:rPr>
              <a:t>субклінічні </a:t>
            </a:r>
            <a:r>
              <a:rPr lang="uk" dirty="0">
                <a:latin typeface="Arial" pitchFamily="34" charset="0"/>
                <a:cs typeface="Arial" pitchFamily="34" charset="0"/>
              </a:rPr>
              <a:t>форми та латентне </a:t>
            </a:r>
            <a:r>
              <a:rPr lang="uk" dirty="0" err="1">
                <a:latin typeface="Arial" pitchFamily="34" charset="0"/>
                <a:cs typeface="Arial" pitchFamily="34" charset="0"/>
              </a:rPr>
              <a:t>вірусоносійство </a:t>
            </a:r>
            <a:r>
              <a:rPr lang="uk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uk" dirty="0">
                <a:latin typeface="Arial" pitchFamily="34" charset="0"/>
                <a:cs typeface="Arial" pitchFamily="34" charset="0"/>
              </a:rPr>
              <a:t>Клінічно виражена інфекція стає в умовах зниженої імунної реакції організму.</a:t>
            </a:r>
          </a:p>
          <a:p>
            <a:pPr>
              <a:defRPr/>
            </a:pPr>
            <a:r>
              <a:rPr lang="uk" dirty="0">
                <a:latin typeface="Arial" pitchFamily="34" charset="0"/>
                <a:cs typeface="Arial" pitchFamily="34" charset="0"/>
              </a:rPr>
              <a:t>Відповідно до однієї з класифікацій, виділяють вроджену </a:t>
            </a:r>
            <a:r>
              <a:rPr lang="uk" dirty="0" err="1">
                <a:latin typeface="Arial" pitchFamily="34" charset="0"/>
                <a:cs typeface="Arial" pitchFamily="34" charset="0"/>
              </a:rPr>
              <a:t>ЦМВ </a:t>
            </a:r>
            <a:r>
              <a:rPr lang="uk" dirty="0">
                <a:latin typeface="Arial" pitchFamily="34" charset="0"/>
                <a:cs typeface="Arial" pitchFamily="34" charset="0"/>
              </a:rPr>
              <a:t>-інфекцію в гострій та хронічній формах та набуту </a:t>
            </a:r>
            <a:r>
              <a:rPr lang="uk" dirty="0" err="1">
                <a:latin typeface="Arial" pitchFamily="34" charset="0"/>
                <a:cs typeface="Arial" pitchFamily="34" charset="0"/>
              </a:rPr>
              <a:t>ЦМВ </a:t>
            </a:r>
            <a:r>
              <a:rPr lang="uk" dirty="0">
                <a:latin typeface="Arial" pitchFamily="34" charset="0"/>
                <a:cs typeface="Arial" pitchFamily="34" charset="0"/>
              </a:rPr>
              <a:t>-інфекцію у латентній, гострій </a:t>
            </a:r>
            <a:r>
              <a:rPr lang="uk" dirty="0" err="1">
                <a:latin typeface="Arial" pitchFamily="34" charset="0"/>
                <a:cs typeface="Arial" pitchFamily="34" charset="0"/>
              </a:rPr>
              <a:t>мононуклеозній </a:t>
            </a:r>
            <a:r>
              <a:rPr lang="uk" dirty="0">
                <a:latin typeface="Arial" pitchFamily="34" charset="0"/>
                <a:cs typeface="Arial" pitchFamily="34" charset="0"/>
              </a:rPr>
              <a:t>або </a:t>
            </a:r>
            <a:r>
              <a:rPr lang="uk" dirty="0" err="1">
                <a:latin typeface="Arial" pitchFamily="34" charset="0"/>
                <a:cs typeface="Arial" pitchFamily="34" charset="0"/>
              </a:rPr>
              <a:t>генералізованій </a:t>
            </a:r>
            <a:r>
              <a:rPr lang="uk" dirty="0">
                <a:latin typeface="Arial" pitchFamily="34" charset="0"/>
                <a:cs typeface="Arial" pitchFamily="34" charset="0"/>
              </a:rPr>
              <a:t>формах.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23CB85A-2860-8547-0F2F-98DDDACBB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" sz="3600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Придбана </a:t>
            </a:r>
            <a:r>
              <a:rPr lang="uk" sz="3600" i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ЦМВ-інфекція </a:t>
            </a:r>
            <a:r>
              <a:rPr lang="uk" sz="3600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3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endParaRPr lang="ru-RU" sz="36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A0B76B80-A56C-3D66-2A1C-2CBBF83219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6019800"/>
          </a:xfrm>
        </p:spPr>
        <p:txBody>
          <a:bodyPr/>
          <a:lstStyle/>
          <a:p>
            <a:pPr lvl="1">
              <a:defRPr/>
            </a:pPr>
            <a:r>
              <a:rPr lang="uk" sz="3200" dirty="0">
                <a:latin typeface="Arial" pitchFamily="34" charset="0"/>
                <a:cs typeface="Arial" pitchFamily="34" charset="0"/>
              </a:rPr>
              <a:t>У дорослих та дітей старшого віку здебільшого протікає латентно у вигляді безсимптомного носійства або </a:t>
            </a:r>
            <a:r>
              <a:rPr lang="uk" sz="3200" dirty="0" err="1">
                <a:latin typeface="Arial" pitchFamily="34" charset="0"/>
                <a:cs typeface="Arial" pitchFamily="34" charset="0"/>
              </a:rPr>
              <a:t>субклінічної </a:t>
            </a:r>
            <a:r>
              <a:rPr lang="uk" sz="3200" dirty="0">
                <a:latin typeface="Arial" pitchFamily="34" charset="0"/>
                <a:cs typeface="Arial" pitchFamily="34" charset="0"/>
              </a:rPr>
              <a:t>форми з хронічним перебігом.</a:t>
            </a:r>
          </a:p>
          <a:p>
            <a:pPr lvl="1">
              <a:defRPr/>
            </a:pPr>
            <a:r>
              <a:rPr lang="uk" sz="3200" dirty="0">
                <a:latin typeface="Arial" pitchFamily="34" charset="0"/>
                <a:cs typeface="Arial" pitchFamily="34" charset="0"/>
              </a:rPr>
              <a:t>Гостра форма придбаної ЦМВІ. Часто може не мати точної клінічної симптоматики, іноді за основними клінічними проявами схожа на грип, інфекційний мононуклеоз або вірусний гепатит.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C2F560-1C82-54DC-ACD5-33CF04F06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>
              <a:defRPr/>
            </a:pPr>
            <a:r>
              <a:rPr lang="uk" sz="2800" dirty="0">
                <a:solidFill>
                  <a:srgbClr val="FFFF00"/>
                </a:solidFill>
                <a:latin typeface="Arial" pitchFamily="34" charset="0"/>
                <a:ea typeface="+mn-ea"/>
                <a:cs typeface="Arial" pitchFamily="34" charset="0"/>
              </a:rPr>
              <a:t>Лабораторна діагностика ЦМВ</a:t>
            </a:r>
            <a:endParaRPr lang="ru-RU" sz="28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95" name="Содержимое 2">
            <a:extLst>
              <a:ext uri="{FF2B5EF4-FFF2-40B4-BE49-F238E27FC236}">
                <a16:creationId xmlns:a16="http://schemas.microsoft.com/office/drawing/2014/main" xmlns="" id="{6FC8797B-A7A4-C9A8-E36B-CABDE689B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62000"/>
            <a:ext cx="9144000" cy="5867400"/>
          </a:xfrm>
        </p:spPr>
        <p:txBody>
          <a:bodyPr/>
          <a:lstStyle/>
          <a:p>
            <a:pPr>
              <a:defRPr/>
            </a:pPr>
            <a:r>
              <a:rPr lang="uk" sz="2600" dirty="0" err="1">
                <a:latin typeface="Arial" pitchFamily="34" charset="0"/>
                <a:cs typeface="Arial" pitchFamily="34" charset="0"/>
              </a:rPr>
              <a:t>Цитоскопія 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слини та сечі.</a:t>
            </a:r>
          </a:p>
          <a:p>
            <a:pPr>
              <a:defRPr/>
            </a:pPr>
            <a:r>
              <a:rPr lang="uk" sz="2600" dirty="0">
                <a:latin typeface="Arial" charset="0"/>
                <a:cs typeface="Arial" charset="0"/>
              </a:rPr>
              <a:t>Антитіла сироватки крові - </a:t>
            </a:r>
            <a:r>
              <a:rPr lang="uk" sz="2600" dirty="0" err="1">
                <a:latin typeface="Arial" charset="0"/>
                <a:cs typeface="Arial" charset="0"/>
              </a:rPr>
              <a:t>IgM </a:t>
            </a:r>
            <a:r>
              <a:rPr lang="uk" sz="2600" dirty="0">
                <a:latin typeface="Arial" charset="0"/>
                <a:cs typeface="Arial" charset="0"/>
              </a:rPr>
              <a:t>, </a:t>
            </a:r>
            <a:r>
              <a:rPr lang="uk" sz="2600" dirty="0" err="1">
                <a:latin typeface="Arial" charset="0"/>
                <a:cs typeface="Arial" charset="0"/>
              </a:rPr>
              <a:t>IgG </a:t>
            </a:r>
            <a:r>
              <a:rPr lang="uk" sz="2600" dirty="0">
                <a:latin typeface="Arial" charset="0"/>
                <a:cs typeface="Arial" charset="0"/>
              </a:rPr>
              <a:t>методом ІФА, необхідний первинний тест на хронічне носійство або активізацію інфекції.</a:t>
            </a:r>
          </a:p>
          <a:p>
            <a:pPr>
              <a:defRPr/>
            </a:pPr>
            <a:r>
              <a:rPr lang="uk" sz="2600" dirty="0" err="1">
                <a:latin typeface="Arial" charset="0"/>
                <a:cs typeface="Arial" charset="0"/>
              </a:rPr>
              <a:t>Авидність </a:t>
            </a:r>
            <a:r>
              <a:rPr lang="uk" sz="2600" dirty="0">
                <a:latin typeface="Arial" charset="0"/>
                <a:cs typeface="Arial" charset="0"/>
              </a:rPr>
              <a:t>– терміни інфікування</a:t>
            </a:r>
          </a:p>
          <a:p>
            <a:pPr>
              <a:defRPr/>
            </a:pPr>
            <a:r>
              <a:rPr lang="uk" sz="2600" dirty="0">
                <a:latin typeface="Arial" charset="0"/>
                <a:cs typeface="Arial" charset="0"/>
              </a:rPr>
              <a:t>ДНК у сироватці крові методом ПЛР виявляє </a:t>
            </a:r>
            <a:r>
              <a:rPr lang="uk" sz="2600" dirty="0" err="1">
                <a:latin typeface="Arial" charset="0"/>
                <a:cs typeface="Arial" charset="0"/>
              </a:rPr>
              <a:t>віремію </a:t>
            </a:r>
            <a:r>
              <a:rPr lang="uk" sz="2600" dirty="0">
                <a:latin typeface="Arial" charset="0"/>
                <a:cs typeface="Arial" charset="0"/>
              </a:rPr>
              <a:t>.</a:t>
            </a:r>
          </a:p>
          <a:p>
            <a:pPr>
              <a:defRPr/>
            </a:pPr>
            <a:r>
              <a:rPr lang="uk" sz="2600" dirty="0">
                <a:latin typeface="Arial" charset="0"/>
                <a:cs typeface="Arial" charset="0"/>
              </a:rPr>
              <a:t>ДНК вірусу в сечі методом ПЛР виявляє </a:t>
            </a:r>
            <a:r>
              <a:rPr lang="uk" sz="2600" dirty="0" err="1">
                <a:latin typeface="Arial" charset="0"/>
                <a:cs typeface="Arial" charset="0"/>
              </a:rPr>
              <a:t>вірурію </a:t>
            </a:r>
            <a:r>
              <a:rPr lang="uk" sz="2600" dirty="0">
                <a:latin typeface="Arial" charset="0"/>
                <a:cs typeface="Arial" charset="0"/>
              </a:rPr>
              <a:t>.</a:t>
            </a:r>
          </a:p>
          <a:p>
            <a:pPr>
              <a:defRPr/>
            </a:pPr>
            <a:r>
              <a:rPr lang="uk" sz="2600" dirty="0">
                <a:latin typeface="Arial" charset="0"/>
                <a:cs typeface="Arial" charset="0"/>
              </a:rPr>
              <a:t>Гістологічне дослідження при ЦМВ – гігантські, округлі клітини з ядром, що займає майже всю цитоплазму, збільшеним за рахунок гомогенного включення.</a:t>
            </a:r>
            <a:endParaRPr lang="ru-RU" sz="2600" dirty="0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6DAD3C79-B758-F76D-A3EF-51CC81244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304800"/>
            <a:ext cx="8915400" cy="6553200"/>
          </a:xfrm>
        </p:spPr>
        <p:txBody>
          <a:bodyPr/>
          <a:lstStyle/>
          <a:p>
            <a:pPr>
              <a:defRPr/>
            </a:pPr>
            <a:r>
              <a:rPr lang="uk" sz="2800" dirty="0">
                <a:latin typeface="Arial" pitchFamily="34" charset="0"/>
                <a:cs typeface="Arial" pitchFamily="34" charset="0"/>
              </a:rPr>
              <a:t>При первинній </a:t>
            </a:r>
            <a:r>
              <a:rPr lang="uk" sz="2800" dirty="0" err="1">
                <a:latin typeface="Arial" pitchFamily="34" charset="0"/>
                <a:cs typeface="Arial" pitchFamily="34" charset="0"/>
              </a:rPr>
              <a:t>ЦМВ-інфекції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виявляють </a:t>
            </a:r>
            <a:r>
              <a:rPr lang="uk" sz="2800" dirty="0" err="1">
                <a:latin typeface="Arial" pitchFamily="34" charset="0"/>
                <a:cs typeface="Arial" pitchFamily="34" charset="0"/>
              </a:rPr>
              <a:t>IgM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, при реактивації процесу – одночасно </a:t>
            </a:r>
            <a:r>
              <a:rPr lang="uk" sz="2800" dirty="0" err="1">
                <a:latin typeface="Arial" pitchFamily="34" charset="0"/>
                <a:cs typeface="Arial" pitchFamily="34" charset="0"/>
              </a:rPr>
              <a:t>IgM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та </a:t>
            </a:r>
            <a:r>
              <a:rPr lang="uk" sz="2800" dirty="0" err="1">
                <a:latin typeface="Arial" pitchFamily="34" charset="0"/>
                <a:cs typeface="Arial" pitchFamily="34" charset="0"/>
              </a:rPr>
              <a:t>IgG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uk" sz="2800" dirty="0">
                <a:latin typeface="Arial" pitchFamily="34" charset="0"/>
                <a:cs typeface="Arial" pitchFamily="34" charset="0"/>
              </a:rPr>
              <a:t>При вродженій </a:t>
            </a:r>
            <a:r>
              <a:rPr lang="uk" sz="2800" dirty="0" err="1">
                <a:latin typeface="Arial" pitchFamily="34" charset="0"/>
                <a:cs typeface="Arial" pitchFamily="34" charset="0"/>
              </a:rPr>
              <a:t>ЦМВ-інфекції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титри </a:t>
            </a:r>
            <a:r>
              <a:rPr lang="uk" sz="2800" dirty="0" err="1">
                <a:latin typeface="Arial" pitchFamily="34" charset="0"/>
                <a:cs typeface="Arial" pitchFamily="34" charset="0"/>
              </a:rPr>
              <a:t>IgM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швидко знижуються, вже на другому році життя дитини вони можуть бути відсутніми.</a:t>
            </a:r>
          </a:p>
          <a:p>
            <a:pPr>
              <a:defRPr/>
            </a:pPr>
            <a:r>
              <a:rPr lang="uk" sz="2800" dirty="0">
                <a:latin typeface="Arial" pitchFamily="34" charset="0"/>
                <a:cs typeface="Arial" pitchFamily="34" charset="0"/>
              </a:rPr>
              <a:t>Вірусологічні методи (ізоляція вірусу на культурі фібробластів людини, визначення антигену вірусу в досліджуваному матеріалі за допомогою </a:t>
            </a:r>
            <a:r>
              <a:rPr lang="uk" sz="2800" dirty="0" err="1">
                <a:latin typeface="Arial" pitchFamily="34" charset="0"/>
                <a:cs typeface="Arial" pitchFamily="34" charset="0"/>
              </a:rPr>
              <a:t>моноклональних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антитіл) у клінічній практиці не набули поширення через складність.</a:t>
            </a:r>
          </a:p>
          <a:p>
            <a:pPr>
              <a:defRPr/>
            </a:pP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6A4649D-B05B-C72B-F01B-4411024F18EB}"/>
              </a:ext>
            </a:extLst>
          </p:cNvPr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>
              <a:defRPr/>
            </a:pPr>
            <a:r>
              <a:rPr lang="uk" sz="44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Захворювання викликані </a:t>
            </a:r>
            <a:r>
              <a:rPr lang="uk" sz="44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ВГЛ</a:t>
            </a:r>
            <a:r>
              <a:rPr lang="uk" sz="44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VI типу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C5B83A37-15E4-857C-75C5-1E60D9EC2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553200"/>
          </a:xfrm>
        </p:spPr>
        <p:txBody>
          <a:bodyPr/>
          <a:lstStyle/>
          <a:p>
            <a:pPr>
              <a:defRPr/>
            </a:pPr>
            <a:r>
              <a:rPr lang="uk" sz="3000" dirty="0" err="1">
                <a:latin typeface="Arial" pitchFamily="34" charset="0"/>
                <a:cs typeface="Arial" pitchFamily="34" charset="0"/>
              </a:rPr>
              <a:t>Герпесвірус </a:t>
            </a:r>
            <a:r>
              <a:rPr lang="uk" sz="3000" dirty="0">
                <a:latin typeface="Arial" pitchFamily="34" charset="0"/>
                <a:cs typeface="Arial" pitchFamily="34" charset="0"/>
              </a:rPr>
              <a:t>людини типу VI був виділений у 1986 р. з лейкоцитів шести хворих, які страждають на різні </a:t>
            </a:r>
            <a:r>
              <a:rPr lang="uk" sz="3000" dirty="0" err="1">
                <a:latin typeface="Arial" pitchFamily="34" charset="0"/>
                <a:cs typeface="Arial" pitchFamily="34" charset="0"/>
              </a:rPr>
              <a:t>лімфопроліферативні </a:t>
            </a:r>
            <a:r>
              <a:rPr lang="uk" sz="3000" dirty="0">
                <a:latin typeface="Arial" pitchFamily="34" charset="0"/>
                <a:cs typeface="Arial" pitchFamily="34" charset="0"/>
              </a:rPr>
              <a:t>захворювання.</a:t>
            </a:r>
          </a:p>
          <a:p>
            <a:pPr>
              <a:defRPr/>
            </a:pPr>
            <a:r>
              <a:rPr lang="uk" sz="3000" dirty="0">
                <a:latin typeface="Arial" pitchFamily="34" charset="0"/>
                <a:cs typeface="Arial" pitchFamily="34" charset="0"/>
              </a:rPr>
              <a:t>Вірус виявляє </a:t>
            </a:r>
            <a:r>
              <a:rPr lang="uk" sz="3000" dirty="0" err="1">
                <a:latin typeface="Arial" pitchFamily="34" charset="0"/>
                <a:cs typeface="Arial" pitchFamily="34" charset="0"/>
              </a:rPr>
              <a:t>тропність </a:t>
            </a:r>
            <a:r>
              <a:rPr lang="uk" sz="3000" dirty="0">
                <a:latin typeface="Arial" pitchFamily="34" charset="0"/>
                <a:cs typeface="Arial" pitchFamily="34" charset="0"/>
              </a:rPr>
              <a:t>до Т-лімфоцитів.</a:t>
            </a:r>
          </a:p>
          <a:p>
            <a:pPr>
              <a:defRPr/>
            </a:pPr>
            <a:r>
              <a:rPr lang="uk" sz="3000" dirty="0">
                <a:latin typeface="Arial" pitchFamily="34" charset="0"/>
                <a:cs typeface="Arial" pitchFamily="34" charset="0"/>
              </a:rPr>
              <a:t>ВГЧ типу 6 поширений повсюдно. Описано два підтипи вірусу - 6A і 6В, що розрізняються генетично.</a:t>
            </a:r>
          </a:p>
          <a:p>
            <a:pPr>
              <a:defRPr/>
            </a:pPr>
            <a:r>
              <a:rPr lang="uk" sz="3000" dirty="0">
                <a:latin typeface="Arial" pitchFamily="34" charset="0"/>
                <a:cs typeface="Arial" pitchFamily="34" charset="0"/>
              </a:rPr>
              <a:t>Грудні діти часто заражаються </a:t>
            </a:r>
            <a:r>
              <a:rPr lang="uk" sz="3000" dirty="0" err="1">
                <a:latin typeface="Arial" pitchFamily="34" charset="0"/>
                <a:cs typeface="Arial" pitchFamily="34" charset="0"/>
              </a:rPr>
              <a:t>герпесвірусом </a:t>
            </a:r>
            <a:r>
              <a:rPr lang="uk" sz="3000" dirty="0">
                <a:latin typeface="Arial" pitchFamily="34" charset="0"/>
                <a:cs typeface="Arial" pitchFamily="34" charset="0"/>
              </a:rPr>
              <a:t>людини, коли крові зникають материнські антитіла.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F62ED1E4-8721-D29B-E9C1-AD9E4D658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57800"/>
          </a:xfrm>
        </p:spPr>
        <p:txBody>
          <a:bodyPr/>
          <a:lstStyle/>
          <a:p>
            <a:pPr>
              <a:defRPr/>
            </a:pPr>
            <a:r>
              <a:rPr lang="uk" sz="3600" dirty="0">
                <a:latin typeface="Arial" pitchFamily="34" charset="0"/>
                <a:cs typeface="Arial" pitchFamily="34" charset="0"/>
              </a:rPr>
              <a:t>Механізми передачі ВГЧ 6 недостатньо вивчені</a:t>
            </a:r>
          </a:p>
          <a:p>
            <a:pPr>
              <a:defRPr/>
            </a:pPr>
            <a:r>
              <a:rPr lang="uk" sz="3600" dirty="0">
                <a:latin typeface="Arial" pitchFamily="34" charset="0"/>
                <a:cs typeface="Arial" pitchFamily="34" charset="0"/>
              </a:rPr>
              <a:t>Вірус </a:t>
            </a:r>
            <a:r>
              <a:rPr lang="uk" sz="3600" dirty="0" err="1">
                <a:latin typeface="Arial" pitchFamily="34" charset="0"/>
                <a:cs typeface="Arial" pitchFamily="34" charset="0"/>
              </a:rPr>
              <a:t>персистує </a:t>
            </a:r>
            <a:r>
              <a:rPr lang="uk" sz="3600" dirty="0">
                <a:latin typeface="Arial" pitchFamily="34" charset="0"/>
                <a:cs typeface="Arial" pitchFamily="34" charset="0"/>
              </a:rPr>
              <a:t>у крові, сечі, дихальному секреті, слині.</a:t>
            </a:r>
          </a:p>
          <a:p>
            <a:pPr>
              <a:defRPr/>
            </a:pPr>
            <a:r>
              <a:rPr lang="uk" sz="3600" dirty="0" err="1">
                <a:latin typeface="Arial" pitchFamily="34" charset="0"/>
                <a:cs typeface="Arial" pitchFamily="34" charset="0"/>
              </a:rPr>
              <a:t>Посттрансплантаційна</a:t>
            </a:r>
            <a:r>
              <a:rPr lang="uk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uk" sz="3600" dirty="0" err="1">
                <a:latin typeface="Arial" pitchFamily="34" charset="0"/>
                <a:cs typeface="Arial" pitchFamily="34" charset="0"/>
              </a:rPr>
              <a:t>сероконверсія </a:t>
            </a:r>
            <a:r>
              <a:rPr lang="uk" sz="3600" dirty="0">
                <a:latin typeface="Arial" pitchFamily="34" charset="0"/>
                <a:cs typeface="Arial" pitchFamily="34" charset="0"/>
              </a:rPr>
              <a:t>у 45% реципієнтів органів та тканин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5B82250-9D97-F804-4275-85EA3C39A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/>
          <a:lstStyle/>
          <a:p>
            <a:pPr>
              <a:defRPr/>
            </a:pPr>
            <a:r>
              <a:rPr lang="uk" dirty="0">
                <a:latin typeface="Arial" pitchFamily="34" charset="0"/>
                <a:cs typeface="Arial" pitchFamily="34" charset="0"/>
              </a:rPr>
              <a:t>Клініка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6278F084-1463-A93D-A649-D1BA6F078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/>
          <a:lstStyle/>
          <a:p>
            <a:pPr>
              <a:defRPr/>
            </a:pPr>
            <a:r>
              <a:rPr lang="uk" sz="2600" dirty="0">
                <a:latin typeface="Arial" pitchFamily="34" charset="0"/>
                <a:cs typeface="Arial" pitchFamily="34" charset="0"/>
              </a:rPr>
              <a:t>До захворювань, асоційованих з </a:t>
            </a:r>
            <a:r>
              <a:rPr lang="uk" sz="2600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первинною гострою </a:t>
            </a:r>
            <a:r>
              <a:rPr lang="uk" sz="2600" i="1" dirty="0">
                <a:latin typeface="Arial" pitchFamily="34" charset="0"/>
                <a:cs typeface="Arial" pitchFamily="34" charset="0"/>
              </a:rPr>
              <a:t>ВГЧ 6-інфекцією, 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відносяться: синдром хронічної втоми ( </a:t>
            </a:r>
            <a:r>
              <a:rPr lang="uk" sz="2600" dirty="0" err="1">
                <a:latin typeface="Arial" pitchFamily="34" charset="0"/>
                <a:cs typeface="Arial" pitchFamily="34" charset="0"/>
              </a:rPr>
              <a:t>міалгічний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uk" sz="2600" dirty="0" err="1">
                <a:latin typeface="Arial" pitchFamily="34" charset="0"/>
                <a:cs typeface="Arial" pitchFamily="34" charset="0"/>
              </a:rPr>
              <a:t>енцефаломієліт 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); раптова екзантема </a:t>
            </a:r>
            <a:r>
              <a:rPr lang="uk" sz="2600" i="1" dirty="0">
                <a:latin typeface="Arial" pitchFamily="34" charset="0"/>
                <a:cs typeface="Arial" pitchFamily="34" charset="0"/>
              </a:rPr>
              <a:t>у 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новонароджених та старших дітей, інфекційний мононуклеоз у підлітків та дорослих, не пов'язаний з </a:t>
            </a:r>
            <a:r>
              <a:rPr lang="uk" sz="2600" dirty="0" err="1">
                <a:latin typeface="Arial" pitchFamily="34" charset="0"/>
                <a:cs typeface="Arial" pitchFamily="34" charset="0"/>
              </a:rPr>
              <a:t>ВЕБ-інфекцією 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; </a:t>
            </a:r>
            <a:r>
              <a:rPr lang="uk" sz="2600" dirty="0" err="1">
                <a:latin typeface="Arial" pitchFamily="34" charset="0"/>
                <a:cs typeface="Arial" pitchFamily="34" charset="0"/>
              </a:rPr>
              <a:t>гістіоцитарний 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некротичний лімфаденіт</a:t>
            </a:r>
          </a:p>
          <a:p>
            <a:pPr>
              <a:defRPr/>
            </a:pPr>
            <a:r>
              <a:rPr lang="uk" sz="2600" dirty="0">
                <a:latin typeface="Arial" pitchFamily="34" charset="0"/>
                <a:cs typeface="Arial" pitchFamily="34" charset="0"/>
              </a:rPr>
              <a:t>Захворювання, асоційовані з </a:t>
            </a:r>
            <a:r>
              <a:rPr lang="uk" sz="2600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персистентною </a:t>
            </a:r>
            <a:r>
              <a:rPr lang="uk" sz="2600" i="1" dirty="0">
                <a:latin typeface="Arial" pitchFamily="34" charset="0"/>
                <a:cs typeface="Arial" pitchFamily="34" charset="0"/>
              </a:rPr>
              <a:t>ВГЧ 6-інфекцією, 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включають: </a:t>
            </a:r>
            <a:r>
              <a:rPr lang="uk" sz="2600" dirty="0" err="1">
                <a:latin typeface="Arial" pitchFamily="34" charset="0"/>
                <a:cs typeface="Arial" pitchFamily="34" charset="0"/>
              </a:rPr>
              <a:t>лімфопроліферативні 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(імунодефіцит, </a:t>
            </a:r>
            <a:r>
              <a:rPr lang="uk" sz="2600" dirty="0" err="1">
                <a:latin typeface="Arial" pitchFamily="34" charset="0"/>
                <a:cs typeface="Arial" pitchFamily="34" charset="0"/>
              </a:rPr>
              <a:t>лімфаденопатія 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, </a:t>
            </a:r>
            <a:r>
              <a:rPr lang="uk" sz="2600" dirty="0" err="1">
                <a:latin typeface="Arial" pitchFamily="34" charset="0"/>
                <a:cs typeface="Arial" pitchFamily="34" charset="0"/>
              </a:rPr>
              <a:t>поліклональна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uk" sz="2600" dirty="0" err="1">
                <a:latin typeface="Arial" pitchFamily="34" charset="0"/>
                <a:cs typeface="Arial" pitchFamily="34" charset="0"/>
              </a:rPr>
              <a:t>лімфопроліферація 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); злоякісні </a:t>
            </a:r>
            <a:r>
              <a:rPr lang="uk" sz="2600" dirty="0" err="1">
                <a:latin typeface="Arial" pitchFamily="34" charset="0"/>
                <a:cs typeface="Arial" pitchFamily="34" charset="0"/>
              </a:rPr>
              <a:t>лімфоми 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( </a:t>
            </a:r>
            <a:r>
              <a:rPr lang="uk" sz="2600" dirty="0" err="1">
                <a:latin typeface="Arial" pitchFamily="34" charset="0"/>
                <a:cs typeface="Arial" pitchFamily="34" charset="0"/>
              </a:rPr>
              <a:t>не-ходжкінська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uk" sz="2600" dirty="0" err="1">
                <a:latin typeface="Arial" pitchFamily="34" charset="0"/>
                <a:cs typeface="Arial" pitchFamily="34" charset="0"/>
              </a:rPr>
              <a:t>лімфома 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, периферична </a:t>
            </a:r>
            <a:r>
              <a:rPr lang="uk" sz="2600" dirty="0" err="1">
                <a:latin typeface="Arial" pitchFamily="34" charset="0"/>
                <a:cs typeface="Arial" pitchFamily="34" charset="0"/>
              </a:rPr>
              <a:t>Т-клітинна 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лейкемія, </a:t>
            </a:r>
            <a:r>
              <a:rPr lang="uk" sz="2600" dirty="0" err="1">
                <a:latin typeface="Arial" pitchFamily="34" charset="0"/>
                <a:cs typeface="Arial" pitchFamily="34" charset="0"/>
              </a:rPr>
              <a:t>В-клітинна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uk" sz="2600" dirty="0" err="1">
                <a:latin typeface="Arial" pitchFamily="34" charset="0"/>
                <a:cs typeface="Arial" pitchFamily="34" charset="0"/>
              </a:rPr>
              <a:t>лімфома 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, хвороба </a:t>
            </a:r>
            <a:r>
              <a:rPr lang="uk" sz="2600" dirty="0" err="1">
                <a:latin typeface="Arial" pitchFamily="34" charset="0"/>
                <a:cs typeface="Arial" pitchFamily="34" charset="0"/>
              </a:rPr>
              <a:t>Ходжкіна </a:t>
            </a:r>
            <a:r>
              <a:rPr lang="uk" sz="26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endParaRPr lang="ru-RU" sz="2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8C82F6-DEB8-C813-C208-0656F244A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>
              <a:defRPr/>
            </a:pPr>
            <a:r>
              <a:rPr lang="uk" sz="3200" b="0" dirty="0">
                <a:effectLst/>
                <a:latin typeface="Arial" pitchFamily="34" charset="0"/>
                <a:cs typeface="Arial" pitchFamily="34" charset="0"/>
              </a:rPr>
              <a:t>Раптова екзантема</a:t>
            </a:r>
            <a:r>
              <a:rPr lang="uk" sz="3200" b="0" dirty="0"/>
              <a:t> </a:t>
            </a:r>
            <a:r>
              <a:rPr lang="uk" sz="3200" b="0" dirty="0">
                <a:effectLst/>
                <a:latin typeface="Arial" pitchFamily="34" charset="0"/>
                <a:cs typeface="Arial" pitchFamily="34" charset="0"/>
              </a:rPr>
              <a:t>( </a:t>
            </a:r>
            <a:r>
              <a:rPr lang="uk" sz="3200" b="0" dirty="0" err="1">
                <a:effectLst/>
                <a:latin typeface="Arial" pitchFamily="34" charset="0"/>
                <a:cs typeface="Arial" pitchFamily="34" charset="0"/>
              </a:rPr>
              <a:t>псевдокраснуха </a:t>
            </a:r>
            <a:r>
              <a:rPr lang="uk" sz="3200" b="0" dirty="0">
                <a:effectLst/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65BAE004-4565-A57A-897D-A5B991A23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066800"/>
            <a:ext cx="8458200" cy="5638800"/>
          </a:xfrm>
        </p:spPr>
        <p:txBody>
          <a:bodyPr/>
          <a:lstStyle/>
          <a:p>
            <a:pPr>
              <a:defRPr/>
            </a:pPr>
            <a:r>
              <a:rPr lang="uk" sz="2400" dirty="0">
                <a:latin typeface="Arial" pitchFamily="34" charset="0"/>
                <a:cs typeface="Arial" pitchFamily="34" charset="0"/>
              </a:rPr>
              <a:t>Головний прояв первинної інфекції у дітей віком від 3 місяців до 3 років.</a:t>
            </a:r>
            <a:r>
              <a:rPr lang="uk" sz="2400" dirty="0"/>
              <a:t> </a:t>
            </a:r>
          </a:p>
          <a:p>
            <a:pPr>
              <a:defRPr/>
            </a:pPr>
            <a:r>
              <a:rPr lang="uk" sz="2400" dirty="0">
                <a:latin typeface="Arial" pitchFamily="34" charset="0"/>
                <a:cs typeface="Arial" pitchFamily="34" charset="0"/>
              </a:rPr>
              <a:t>Інкубаційний період захворювання – 5-15 днів.</a:t>
            </a:r>
          </a:p>
          <a:p>
            <a:pPr>
              <a:defRPr/>
            </a:pPr>
            <a:r>
              <a:rPr lang="uk" sz="2400" dirty="0">
                <a:latin typeface="Arial" pitchFamily="34" charset="0"/>
                <a:cs typeface="Arial" pitchFamily="34" charset="0"/>
              </a:rPr>
              <a:t>Лихоманка (38,5-40 °С) протягом 3-5 днів, інтоксикація, </a:t>
            </a:r>
            <a:r>
              <a:rPr lang="uk" sz="2400" dirty="0" err="1">
                <a:latin typeface="Arial" pitchFamily="34" charset="0"/>
                <a:cs typeface="Arial" pitchFamily="34" charset="0"/>
              </a:rPr>
              <a:t>лімфаденопатія 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зі збільшенням шийних і потиличних лімфовузлів, іноді з енантемою у вигляді дрібного </a:t>
            </a:r>
            <a:r>
              <a:rPr lang="uk" sz="2400" dirty="0" err="1">
                <a:latin typeface="Arial" pitchFamily="34" charset="0"/>
                <a:cs typeface="Arial" pitchFamily="34" charset="0"/>
              </a:rPr>
              <a:t>макуло-папульозного 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висипу на м'якому небі та язичці (плями Нагаяма </a:t>
            </a:r>
            <a:r>
              <a:rPr lang="uk" sz="2400" dirty="0" err="1">
                <a:latin typeface="Arial" pitchFamily="34" charset="0"/>
                <a:cs typeface="Arial" pitchFamily="34" charset="0"/>
              </a:rPr>
              <a:t>) 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кон'юнктиви повік, висип.</a:t>
            </a:r>
          </a:p>
          <a:p>
            <a:pPr>
              <a:defRPr/>
            </a:pPr>
            <a:r>
              <a:rPr lang="uk" sz="2400" dirty="0">
                <a:latin typeface="Arial" pitchFamily="34" charset="0"/>
                <a:cs typeface="Arial" pitchFamily="34" charset="0"/>
              </a:rPr>
              <a:t>Розвиток висипу переважно пов'язують із ВГЧ 6В</a:t>
            </a:r>
          </a:p>
          <a:p>
            <a:pPr>
              <a:defRPr/>
            </a:pPr>
            <a:r>
              <a:rPr lang="uk" sz="2400" dirty="0">
                <a:latin typeface="Arial" pitchFamily="34" charset="0"/>
                <a:cs typeface="Arial" pitchFamily="34" charset="0"/>
              </a:rPr>
              <a:t>Іноді в лихоманковий період спостерігаються явища </a:t>
            </a:r>
            <a:r>
              <a:rPr lang="uk" sz="2400" dirty="0" err="1">
                <a:latin typeface="Arial" pitchFamily="34" charset="0"/>
                <a:cs typeface="Arial" pitchFamily="34" charset="0"/>
              </a:rPr>
              <a:t>серозого 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менінгіту або </a:t>
            </a:r>
            <a:r>
              <a:rPr lang="uk" sz="2400" dirty="0" err="1">
                <a:latin typeface="Arial" pitchFamily="34" charset="0"/>
                <a:cs typeface="Arial" pitchFamily="34" charset="0"/>
              </a:rPr>
              <a:t>менінгоенцефаліту 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(ВГЧ 6А?) з </a:t>
            </a:r>
            <a:r>
              <a:rPr lang="uk" sz="2400" dirty="0" err="1">
                <a:latin typeface="Arial" pitchFamily="34" charset="0"/>
                <a:cs typeface="Arial" pitchFamily="34" charset="0"/>
              </a:rPr>
              <a:t>доброякісним 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перебігом.</a:t>
            </a:r>
          </a:p>
          <a:p>
            <a:pPr>
              <a:defRPr/>
            </a:pP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399CBCA6-C69E-E9B3-1BBA-8B7412E40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381000"/>
            <a:ext cx="8458200" cy="6019800"/>
          </a:xfrm>
        </p:spPr>
        <p:txBody>
          <a:bodyPr/>
          <a:lstStyle/>
          <a:p>
            <a:pPr>
              <a:defRPr/>
            </a:pPr>
            <a:r>
              <a:rPr lang="uk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Екзантема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виникає при зниженні температури.</a:t>
            </a:r>
          </a:p>
          <a:p>
            <a:pPr>
              <a:defRPr/>
            </a:pPr>
            <a:r>
              <a:rPr lang="uk" sz="2800" dirty="0">
                <a:latin typeface="Arial" pitchFamily="34" charset="0"/>
                <a:cs typeface="Arial" pitchFamily="34" charset="0"/>
              </a:rPr>
              <a:t>Висипання зазвичай відразу виникають на тулуб з подальшим поширенням на шию, обличчя, верхні та нижні кінцівки.</a:t>
            </a:r>
          </a:p>
          <a:p>
            <a:pPr>
              <a:defRPr/>
            </a:pPr>
            <a:r>
              <a:rPr lang="uk" sz="2800" dirty="0">
                <a:latin typeface="Arial" pitchFamily="34" charset="0"/>
                <a:cs typeface="Arial" pitchFamily="34" charset="0"/>
              </a:rPr>
              <a:t>Висипання </a:t>
            </a:r>
            <a:r>
              <a:rPr lang="uk" sz="2800" dirty="0" err="1">
                <a:latin typeface="Arial" pitchFamily="34" charset="0"/>
                <a:cs typeface="Arial" pitchFamily="34" charset="0"/>
              </a:rPr>
              <a:t>розеолезного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uk" sz="2800" dirty="0" err="1">
                <a:latin typeface="Arial" pitchFamily="34" charset="0"/>
                <a:cs typeface="Arial" pitchFamily="34" charset="0"/>
              </a:rPr>
              <a:t>макульозного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або </a:t>
            </a:r>
            <a:r>
              <a:rPr lang="uk" sz="2800" dirty="0" err="1">
                <a:latin typeface="Arial" pitchFamily="34" charset="0"/>
                <a:cs typeface="Arial" pitchFamily="34" charset="0"/>
              </a:rPr>
              <a:t>макуло-папульозного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характеру, рожевого забарвлення, до 2-Змм у діаметрі, блідіють при натисканні, рідко зливаються, не супроводжуються свербінням.</a:t>
            </a:r>
          </a:p>
          <a:p>
            <a:pPr>
              <a:defRPr/>
            </a:pPr>
            <a:r>
              <a:rPr lang="uk" sz="2800" dirty="0">
                <a:latin typeface="Arial" pitchFamily="34" charset="0"/>
                <a:cs typeface="Arial" pitchFamily="34" charset="0"/>
              </a:rPr>
              <a:t>Елементи висипу зберігаються кілька годин або протягом 1-3 днів, зникають безвісти, іноді відзначається екзантема у вигляді еритеми </a:t>
            </a:r>
            <a:r>
              <a:rPr lang="uk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785250-CE67-EDDF-8EDE-CE8D0A036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>
              <a:defRPr/>
            </a:pPr>
            <a:r>
              <a:rPr lang="uk" b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Діагностика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B5CC3C30-C15B-5682-DD7A-A52895868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143000"/>
            <a:ext cx="8763000" cy="5562600"/>
          </a:xfrm>
        </p:spPr>
        <p:txBody>
          <a:bodyPr/>
          <a:lstStyle/>
          <a:p>
            <a:pPr>
              <a:defRPr/>
            </a:pPr>
            <a:r>
              <a:rPr lang="uk" sz="3000" dirty="0">
                <a:latin typeface="Arial" pitchFamily="34" charset="0"/>
                <a:cs typeface="Arial" pitchFamily="34" charset="0"/>
              </a:rPr>
              <a:t>ІФА</a:t>
            </a:r>
          </a:p>
          <a:p>
            <a:pPr>
              <a:defRPr/>
            </a:pPr>
            <a:r>
              <a:rPr lang="uk" sz="3000" dirty="0" err="1">
                <a:latin typeface="Arial" pitchFamily="34" charset="0"/>
                <a:cs typeface="Arial" pitchFamily="34" charset="0"/>
              </a:rPr>
              <a:t>ПЛР</a:t>
            </a:r>
            <a:endParaRPr lang="ru-RU" sz="30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uk" sz="3000" dirty="0">
                <a:latin typeface="Arial" pitchFamily="34" charset="0"/>
                <a:cs typeface="Arial" pitchFamily="34" charset="0"/>
              </a:rPr>
              <a:t>Антитіла відсутні в гострій фазі хвороби та починають визначатися в основному на 6-8-й день від початку захворювання.</a:t>
            </a:r>
          </a:p>
          <a:p>
            <a:pPr>
              <a:defRPr/>
            </a:pPr>
            <a:r>
              <a:rPr lang="uk" sz="3000" dirty="0" err="1">
                <a:latin typeface="Arial" pitchFamily="34" charset="0"/>
                <a:cs typeface="Arial" pitchFamily="34" charset="0"/>
              </a:rPr>
              <a:t>Ig </a:t>
            </a:r>
            <a:r>
              <a:rPr lang="uk" sz="3000" dirty="0">
                <a:latin typeface="Arial" pitchFamily="34" charset="0"/>
                <a:cs typeface="Arial" pitchFamily="34" charset="0"/>
              </a:rPr>
              <a:t>М-антитіла виділяються на 5-й день лихоманки та виявляються протягом 2-3 тижнів. </a:t>
            </a:r>
            <a:r>
              <a:rPr lang="uk" sz="3000" dirty="0" err="1">
                <a:latin typeface="Arial" pitchFamily="34" charset="0"/>
                <a:cs typeface="Arial" pitchFamily="34" charset="0"/>
              </a:rPr>
              <a:t>IgG </a:t>
            </a:r>
            <a:r>
              <a:rPr lang="uk" sz="3000" dirty="0">
                <a:latin typeface="Arial" pitchFamily="34" charset="0"/>
                <a:cs typeface="Arial" pitchFamily="34" charset="0"/>
              </a:rPr>
              <a:t>- </a:t>
            </a:r>
            <a:r>
              <a:rPr lang="uk" sz="3000" dirty="0" err="1">
                <a:latin typeface="Arial" pitchFamily="34" charset="0"/>
                <a:cs typeface="Arial" pitchFamily="34" charset="0"/>
              </a:rPr>
              <a:t>антитітіла </a:t>
            </a:r>
            <a:r>
              <a:rPr lang="uk" sz="3000" dirty="0">
                <a:latin typeface="Arial" pitchFamily="34" charset="0"/>
                <a:cs typeface="Arial" pitchFamily="34" charset="0"/>
              </a:rPr>
              <a:t>з'являються на 7-й день, досягаючи максимуму через 2-3 тижні, і </a:t>
            </a:r>
            <a:r>
              <a:rPr lang="uk" sz="3000" dirty="0" err="1">
                <a:latin typeface="Arial" pitchFamily="34" charset="0"/>
                <a:cs typeface="Arial" pitchFamily="34" charset="0"/>
              </a:rPr>
              <a:t>персистують </a:t>
            </a:r>
            <a:r>
              <a:rPr lang="uk" sz="3000" dirty="0">
                <a:latin typeface="Arial" pitchFamily="34" charset="0"/>
                <a:cs typeface="Arial" pitchFamily="34" charset="0"/>
              </a:rPr>
              <a:t>тривалий час.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B609B760-F252-98B7-29AD-CB8CADF2FD50}"/>
              </a:ext>
            </a:extLst>
          </p:cNvPr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>
              <a:defRPr/>
            </a:pPr>
            <a:r>
              <a:rPr lang="uk" sz="44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Захворювання викликані </a:t>
            </a:r>
            <a:r>
              <a:rPr lang="uk" sz="44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ВГЛ</a:t>
            </a:r>
            <a:r>
              <a:rPr lang="uk" sz="44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VII</a:t>
            </a:r>
            <a:endParaRPr lang="ru-RU" sz="44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09E131A-2E6F-7AA4-87DE-599008AE3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" sz="3200" dirty="0">
                <a:latin typeface="Arial" pitchFamily="34" charset="0"/>
                <a:cs typeface="Arial" pitchFamily="34" charset="0"/>
              </a:rPr>
              <a:t>Синдром хронічної втоми (СХП)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3E176C24-88F7-2D62-700E-DCC4C0CAC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95400"/>
            <a:ext cx="8382000" cy="5562600"/>
          </a:xfrm>
        </p:spPr>
        <p:txBody>
          <a:bodyPr/>
          <a:lstStyle/>
          <a:p>
            <a:pPr>
              <a:defRPr/>
            </a:pPr>
            <a:r>
              <a:rPr lang="uk" sz="3000" dirty="0" err="1">
                <a:latin typeface="Arial" pitchFamily="34" charset="0"/>
                <a:cs typeface="Arial" pitchFamily="34" charset="0"/>
              </a:rPr>
              <a:t>Герпесвірусна </a:t>
            </a:r>
            <a:r>
              <a:rPr lang="uk" sz="3000" dirty="0">
                <a:latin typeface="Arial" pitchFamily="34" charset="0"/>
                <a:cs typeface="Arial" pitchFamily="34" charset="0"/>
              </a:rPr>
              <a:t>інфекція, що характеризується безпричинною загальною слабкістю, стомлюваністю, підвищеним рівнем тривожності, депресією, порушенням сну, підвищеною дратівливістю вранці, субфебрилітетом протягом 6 місяців, </a:t>
            </a:r>
            <a:r>
              <a:rPr lang="uk" sz="3000" dirty="0" err="1">
                <a:latin typeface="Arial" pitchFamily="34" charset="0"/>
                <a:cs typeface="Arial" pitchFamily="34" charset="0"/>
              </a:rPr>
              <a:t>лімфаденопатією </a:t>
            </a:r>
            <a:r>
              <a:rPr lang="uk" sz="30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uk" sz="3000" dirty="0">
                <a:latin typeface="Arial" pitchFamily="34" charset="0"/>
                <a:cs typeface="Arial" pitchFamily="34" charset="0"/>
              </a:rPr>
              <a:t>Вражає людей працездатного віку 25 – 50 років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C30B1C3B-5F2A-8E84-3BF5-55CC69320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381000"/>
            <a:ext cx="8610600" cy="6248400"/>
          </a:xfrm>
        </p:spPr>
        <p:txBody>
          <a:bodyPr/>
          <a:lstStyle/>
          <a:p>
            <a:pPr>
              <a:defRPr/>
            </a:pPr>
            <a:r>
              <a:rPr lang="uk" sz="2800" dirty="0">
                <a:latin typeface="Arial" pitchFamily="34" charset="0"/>
                <a:cs typeface="Arial" pitchFamily="34" charset="0"/>
              </a:rPr>
              <a:t>Віруси присутні в: слині, крові, грудному молоці, СМР, секретах геніталій.</a:t>
            </a:r>
          </a:p>
          <a:p>
            <a:pPr>
              <a:buFontTx/>
              <a:buNone/>
              <a:defRPr/>
            </a:pPr>
            <a:r>
              <a:rPr lang="uk" sz="280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Tx/>
              <a:buNone/>
              <a:defRPr/>
            </a:pPr>
            <a:r>
              <a:rPr lang="uk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uk" sz="2800" u="sng" dirty="0">
                <a:latin typeface="Arial" pitchFamily="34" charset="0"/>
                <a:cs typeface="Arial" pitchFamily="34" charset="0"/>
              </a:rPr>
              <a:t>Патогенетичні теорії:</a:t>
            </a:r>
          </a:p>
          <a:p>
            <a:pPr>
              <a:defRPr/>
            </a:pPr>
            <a:r>
              <a:rPr lang="uk" sz="2800" dirty="0">
                <a:latin typeface="Arial" pitchFamily="34" charset="0"/>
                <a:cs typeface="Arial" pitchFamily="34" charset="0"/>
              </a:rPr>
              <a:t>Пригнічення </a:t>
            </a:r>
            <a:r>
              <a:rPr lang="uk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імунної системи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(зниження кількості імуноглобулінів, активності ЦД4, NK, підвищення активності ЦД8с).</a:t>
            </a:r>
          </a:p>
          <a:p>
            <a:pPr>
              <a:defRPr/>
            </a:pPr>
            <a:r>
              <a:rPr lang="uk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Нейроендокринної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регуляції (зниження активності </a:t>
            </a:r>
            <a:r>
              <a:rPr lang="uk" sz="2800" dirty="0" err="1">
                <a:latin typeface="Arial" pitchFamily="34" charset="0"/>
                <a:cs typeface="Arial" pitchFamily="34" charset="0"/>
              </a:rPr>
              <a:t>гіпоталямо-гіпофізарно-адреналової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системи).</a:t>
            </a:r>
          </a:p>
          <a:p>
            <a:pPr>
              <a:defRPr/>
            </a:pPr>
            <a:r>
              <a:rPr lang="uk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Вегетативна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дисфункція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3AA03B28-F1B5-7991-559C-6996EBEA9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04800"/>
            <a:ext cx="8686800" cy="6553200"/>
          </a:xfrm>
        </p:spPr>
        <p:txBody>
          <a:bodyPr/>
          <a:lstStyle/>
          <a:p>
            <a:pPr>
              <a:buFontTx/>
              <a:buNone/>
              <a:defRPr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None/>
              <a:defRPr/>
            </a:pPr>
            <a:r>
              <a:rPr lang="uk" sz="25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Протягом 6-ти та більше місяців одночасно відзначаються 4 або більше з наступних симптомів:</a:t>
            </a:r>
          </a:p>
          <a:p>
            <a:pPr>
              <a:defRPr/>
            </a:pPr>
            <a:r>
              <a:rPr lang="uk" sz="2500" dirty="0">
                <a:latin typeface="Arial" pitchFamily="34" charset="0"/>
                <a:cs typeface="Arial" pitchFamily="34" charset="0"/>
              </a:rPr>
              <a:t>порушення пам'яті чи концентрації уваги;</a:t>
            </a:r>
          </a:p>
          <a:p>
            <a:pPr>
              <a:defRPr/>
            </a:pPr>
            <a:r>
              <a:rPr lang="uk" sz="2500" dirty="0">
                <a:latin typeface="Arial" pitchFamily="34" charset="0"/>
                <a:cs typeface="Arial" pitchFamily="34" charset="0"/>
              </a:rPr>
              <a:t>фарингіт;</a:t>
            </a:r>
          </a:p>
          <a:p>
            <a:pPr>
              <a:defRPr/>
            </a:pPr>
            <a:r>
              <a:rPr lang="uk" sz="2500" dirty="0">
                <a:latin typeface="Arial" pitchFamily="34" charset="0"/>
                <a:cs typeface="Arial" pitchFamily="34" charset="0"/>
              </a:rPr>
              <a:t>болючість шийних або пахвових лімфатичних вузлів;</a:t>
            </a:r>
          </a:p>
          <a:p>
            <a:pPr>
              <a:defRPr/>
            </a:pPr>
            <a:r>
              <a:rPr lang="uk" sz="2500" dirty="0">
                <a:latin typeface="Arial" pitchFamily="34" charset="0"/>
                <a:cs typeface="Arial" pitchFamily="34" charset="0"/>
              </a:rPr>
              <a:t>м'язовий біль;</a:t>
            </a:r>
          </a:p>
          <a:p>
            <a:pPr>
              <a:defRPr/>
            </a:pPr>
            <a:r>
              <a:rPr lang="uk" sz="2500" dirty="0">
                <a:latin typeface="Arial" pitchFamily="34" charset="0"/>
                <a:cs typeface="Arial" pitchFamily="34" charset="0"/>
              </a:rPr>
              <a:t>біль у кількох суглобах;</a:t>
            </a:r>
          </a:p>
          <a:p>
            <a:pPr>
              <a:defRPr/>
            </a:pPr>
            <a:r>
              <a:rPr lang="uk" sz="2500" dirty="0">
                <a:latin typeface="Arial" pitchFamily="34" charset="0"/>
                <a:cs typeface="Arial" pitchFamily="34" charset="0"/>
              </a:rPr>
              <a:t>поява головного болю;</a:t>
            </a:r>
          </a:p>
          <a:p>
            <a:pPr>
              <a:defRPr/>
            </a:pPr>
            <a:r>
              <a:rPr lang="uk" sz="2500" dirty="0">
                <a:latin typeface="Arial" pitchFamily="34" charset="0"/>
                <a:cs typeface="Arial" pitchFamily="34" charset="0"/>
              </a:rPr>
              <a:t>сон, що не приносить відпочинку;</a:t>
            </a:r>
          </a:p>
          <a:p>
            <a:pPr>
              <a:defRPr/>
            </a:pPr>
            <a:r>
              <a:rPr lang="uk" sz="2500" dirty="0">
                <a:latin typeface="Arial" pitchFamily="34" charset="0"/>
                <a:cs typeface="Arial" pitchFamily="34" charset="0"/>
              </a:rPr>
              <a:t>загальне нездужання після фізичного навантаження.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04F45EB8-4239-C2C1-C779-1BFEFF41D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867400"/>
          </a:xfrm>
        </p:spPr>
        <p:txBody>
          <a:bodyPr/>
          <a:lstStyle/>
          <a:p>
            <a:pPr>
              <a:defRPr/>
            </a:pPr>
            <a:r>
              <a:rPr lang="uk" dirty="0">
                <a:latin typeface="Arial" pitchFamily="34" charset="0"/>
                <a:cs typeface="Arial" pitchFamily="34" charset="0"/>
              </a:rPr>
              <a:t>Лабораторна </a:t>
            </a:r>
            <a:r>
              <a:rPr lang="uk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діагностика </a:t>
            </a:r>
            <a:r>
              <a:rPr lang="uk" dirty="0">
                <a:latin typeface="Arial" pitchFamily="34" charset="0"/>
                <a:cs typeface="Arial" pitchFamily="34" charset="0"/>
              </a:rPr>
              <a:t>вірусу герпесу VII типу є досить складною.</a:t>
            </a:r>
          </a:p>
          <a:p>
            <a:pPr>
              <a:defRPr/>
            </a:pPr>
            <a:r>
              <a:rPr lang="uk" dirty="0">
                <a:latin typeface="Arial" pitchFamily="34" charset="0"/>
                <a:cs typeface="Arial" pitchFamily="34" charset="0"/>
              </a:rPr>
              <a:t>Для визначення даного інфекційного агента найчастіше використовують імуноферментний аналіз (ІФА) на антитіла ( </a:t>
            </a:r>
            <a:r>
              <a:rPr lang="uk" dirty="0" err="1">
                <a:latin typeface="Arial" pitchFamily="34" charset="0"/>
                <a:cs typeface="Arial" pitchFamily="34" charset="0"/>
              </a:rPr>
              <a:t>IgG </a:t>
            </a:r>
            <a:r>
              <a:rPr lang="uk" dirty="0">
                <a:latin typeface="Arial" pitchFamily="34" charset="0"/>
                <a:cs typeface="Arial" pitchFamily="34" charset="0"/>
              </a:rPr>
              <a:t>) та </a:t>
            </a:r>
            <a:r>
              <a:rPr lang="uk" dirty="0" err="1">
                <a:latin typeface="Arial" pitchFamily="34" charset="0"/>
                <a:cs typeface="Arial" pitchFamily="34" charset="0"/>
              </a:rPr>
              <a:t>полімеразну </a:t>
            </a:r>
            <a:r>
              <a:rPr lang="uk" dirty="0">
                <a:latin typeface="Arial" pitchFamily="34" charset="0"/>
                <a:cs typeface="Arial" pitchFamily="34" charset="0"/>
              </a:rPr>
              <a:t>ланцюгову реакцію (ПЛР) на виявлення ДНК вірусу.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0FC912D-8F3C-3CF9-FF7A-C795C0BDE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68362"/>
          </a:xfrm>
        </p:spPr>
        <p:txBody>
          <a:bodyPr/>
          <a:lstStyle/>
          <a:p>
            <a:pPr>
              <a:defRPr/>
            </a:pPr>
            <a:r>
              <a:rPr lang="uk" sz="3600" dirty="0">
                <a:latin typeface="Arial" pitchFamily="34" charset="0"/>
                <a:cs typeface="Arial" pitchFamily="34" charset="0"/>
              </a:rPr>
              <a:t>Лікування </a:t>
            </a:r>
            <a:r>
              <a:rPr lang="uk" sz="3600" dirty="0" err="1">
                <a:latin typeface="Arial" pitchFamily="34" charset="0"/>
                <a:cs typeface="Arial" pitchFamily="34" charset="0"/>
              </a:rPr>
              <a:t>герпетичної </a:t>
            </a:r>
            <a:r>
              <a:rPr lang="uk" sz="3600" dirty="0">
                <a:latin typeface="Arial" pitchFamily="34" charset="0"/>
                <a:cs typeface="Arial" pitchFamily="34" charset="0"/>
              </a:rPr>
              <a:t>інфекції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37C9A6F4-B37C-01CA-D84D-6EC4B7F5F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19200"/>
            <a:ext cx="8991600" cy="5638800"/>
          </a:xfrm>
        </p:spPr>
        <p:txBody>
          <a:bodyPr/>
          <a:lstStyle/>
          <a:p>
            <a:pPr>
              <a:defRPr/>
            </a:pPr>
            <a:r>
              <a:rPr lang="uk" sz="2800" dirty="0">
                <a:latin typeface="Arial" pitchFamily="34" charset="0"/>
                <a:cs typeface="Arial" pitchFamily="34" charset="0"/>
              </a:rPr>
              <a:t>Лікування підлягають хворі лише з </a:t>
            </a:r>
            <a:r>
              <a:rPr lang="uk" sz="2800" dirty="0" err="1">
                <a:latin typeface="Arial" pitchFamily="34" charset="0"/>
                <a:cs typeface="Arial" pitchFamily="34" charset="0"/>
              </a:rPr>
              <a:t>маніфестними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формами </a:t>
            </a:r>
            <a:r>
              <a:rPr lang="uk" sz="2800" dirty="0" err="1">
                <a:latin typeface="Arial" pitchFamily="34" charset="0"/>
                <a:cs typeface="Arial" pitchFamily="34" charset="0"/>
              </a:rPr>
              <a:t>герпетичної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інфекції.</a:t>
            </a:r>
          </a:p>
          <a:p>
            <a:pPr>
              <a:defRPr/>
            </a:pPr>
            <a:r>
              <a:rPr lang="uk" sz="2800" dirty="0">
                <a:latin typeface="Arial" pitchFamily="34" charset="0"/>
                <a:cs typeface="Arial" pitchFamily="34" charset="0"/>
              </a:rPr>
              <a:t>У тих випадках, коли госпіталізація буває необхідна ( </a:t>
            </a:r>
            <a:r>
              <a:rPr lang="uk" sz="2800" dirty="0" err="1">
                <a:latin typeface="Arial" pitchFamily="34" charset="0"/>
                <a:cs typeface="Arial" pitchFamily="34" charset="0"/>
              </a:rPr>
              <a:t>генералізований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герпес, важкий </a:t>
            </a:r>
            <a:r>
              <a:rPr lang="uk" sz="2800" dirty="0" err="1">
                <a:latin typeface="Arial" pitchFamily="34" charset="0"/>
                <a:cs typeface="Arial" pitchFamily="34" charset="0"/>
              </a:rPr>
              <a:t>герпетичний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uk" sz="2800" dirty="0" err="1">
                <a:latin typeface="Arial" pitchFamily="34" charset="0"/>
                <a:cs typeface="Arial" pitchFamily="34" charset="0"/>
              </a:rPr>
              <a:t>гінгівостоматит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або</a:t>
            </a:r>
            <a:r>
              <a:rPr lang="uk" sz="2800" i="1" dirty="0">
                <a:latin typeface="Arial" pitchFamily="34" charset="0"/>
                <a:cs typeface="Arial" pitchFamily="34" charset="0"/>
              </a:rPr>
              <a:t> </a:t>
            </a:r>
            <a:r>
              <a:rPr lang="uk" sz="2800" dirty="0">
                <a:latin typeface="Arial" pitchFamily="34" charset="0"/>
                <a:cs typeface="Arial" pitchFamily="34" charset="0"/>
              </a:rPr>
              <a:t>вагінальний герпес) хворих слід поміщати в окрему палату, враховуючи легкість поширення інфекції.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DD501B-CEC5-D785-ADA9-956F1AE3A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9762"/>
          </a:xfrm>
        </p:spPr>
        <p:txBody>
          <a:bodyPr/>
          <a:lstStyle/>
          <a:p>
            <a:pPr>
              <a:defRPr/>
            </a:pPr>
            <a:r>
              <a:rPr lang="uk" sz="3600" i="1" dirty="0" err="1">
                <a:latin typeface="Arial" pitchFamily="34" charset="0"/>
                <a:cs typeface="Arial" pitchFamily="34" charset="0"/>
              </a:rPr>
              <a:t>Етіотропна </a:t>
            </a:r>
            <a:r>
              <a:rPr lang="uk" sz="3600" i="1" dirty="0">
                <a:latin typeface="Arial" pitchFamily="34" charset="0"/>
                <a:cs typeface="Arial" pitchFamily="34" charset="0"/>
              </a:rPr>
              <a:t>терапія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A6FAB5B3-6E81-9763-F64C-0AF3DCA3E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0600"/>
            <a:ext cx="8915400" cy="5638800"/>
          </a:xfrm>
        </p:spPr>
        <p:txBody>
          <a:bodyPr/>
          <a:lstStyle/>
          <a:p>
            <a:pPr>
              <a:defRPr/>
            </a:pPr>
            <a:r>
              <a:rPr lang="uk" sz="25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Ацикловір 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( </a:t>
            </a:r>
            <a:r>
              <a:rPr lang="uk" sz="2500" dirty="0" err="1">
                <a:latin typeface="Arial" pitchFamily="34" charset="0"/>
                <a:cs typeface="Arial" pitchFamily="34" charset="0"/>
              </a:rPr>
              <a:t>зовіракс 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, </a:t>
            </a:r>
            <a:r>
              <a:rPr lang="uk" sz="2500" dirty="0" err="1">
                <a:latin typeface="Arial" pitchFamily="34" charset="0"/>
                <a:cs typeface="Arial" pitchFamily="34" charset="0"/>
              </a:rPr>
              <a:t>гевіран 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, </a:t>
            </a:r>
            <a:r>
              <a:rPr lang="uk" sz="2500" dirty="0" err="1">
                <a:latin typeface="Arial" pitchFamily="34" charset="0"/>
                <a:cs typeface="Arial" pitchFamily="34" charset="0"/>
              </a:rPr>
              <a:t>герпевір 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, </a:t>
            </a:r>
            <a:r>
              <a:rPr lang="uk" sz="2500" dirty="0" err="1">
                <a:latin typeface="Arial" pitchFamily="34" charset="0"/>
                <a:cs typeface="Arial" pitchFamily="34" charset="0"/>
              </a:rPr>
              <a:t>медаксон 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) внутрішньо по 200 мг 5 разів на день 5 – 10 днів. При ураженні ЦНС (менінгітах, енцефалітах) 20 – 30 мг/кг на добу </a:t>
            </a:r>
            <a:r>
              <a:rPr lang="uk" sz="2500" dirty="0" err="1">
                <a:latin typeface="Arial" pitchFamily="34" charset="0"/>
                <a:cs typeface="Arial" pitchFamily="34" charset="0"/>
              </a:rPr>
              <a:t>внутрішньовенно 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uk" sz="25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Валацикловір</a:t>
            </a:r>
            <a:r>
              <a:rPr lang="uk" sz="25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( </a:t>
            </a:r>
            <a:r>
              <a:rPr lang="uk" sz="2500" dirty="0" err="1">
                <a:latin typeface="Arial" pitchFamily="34" charset="0"/>
                <a:cs typeface="Arial" pitchFamily="34" charset="0"/>
              </a:rPr>
              <a:t>Вальтрекс 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, </a:t>
            </a:r>
            <a:r>
              <a:rPr lang="uk" sz="2500" dirty="0" err="1">
                <a:latin typeface="Arial" pitchFamily="34" charset="0"/>
                <a:cs typeface="Arial" pitchFamily="34" charset="0"/>
              </a:rPr>
              <a:t>валавір 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) внутрішньо по 500 мг 2 рази на день 5 - 10 днів.</a:t>
            </a:r>
          </a:p>
          <a:p>
            <a:pPr>
              <a:defRPr/>
            </a:pPr>
            <a:r>
              <a:rPr lang="uk" sz="25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Фамцикловір 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( </a:t>
            </a:r>
            <a:r>
              <a:rPr lang="uk" sz="2500" dirty="0" err="1">
                <a:latin typeface="Arial" pitchFamily="34" charset="0"/>
                <a:cs typeface="Arial" pitchFamily="34" charset="0"/>
              </a:rPr>
              <a:t>пенцикловір 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) при </a:t>
            </a:r>
            <a:r>
              <a:rPr lang="uk" sz="2500" i="1" dirty="0">
                <a:latin typeface="Arial" pitchFamily="34" charset="0"/>
                <a:cs typeface="Arial" pitchFamily="34" charset="0"/>
              </a:rPr>
              <a:t>первинному герпесі 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(лабіальному, генітальному) -250 мг 3 рази на добу протягом 5 днів; при </a:t>
            </a:r>
            <a:r>
              <a:rPr lang="uk" sz="2500" i="1" dirty="0">
                <a:latin typeface="Arial" pitchFamily="34" charset="0"/>
                <a:cs typeface="Arial" pitchFamily="34" charset="0"/>
              </a:rPr>
              <a:t>рецидивному 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– 250 мг 2 рази на добу протягом 5 днів.</a:t>
            </a:r>
          </a:p>
          <a:p>
            <a:pPr>
              <a:defRPr/>
            </a:pP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5604D19-6D00-359B-B164-38A67DD35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>
              <a:defRPr/>
            </a:pPr>
            <a:r>
              <a:rPr lang="uk" sz="3200" dirty="0">
                <a:latin typeface="Arial" pitchFamily="34" charset="0"/>
                <a:cs typeface="Arial" pitchFamily="34" charset="0"/>
              </a:rPr>
              <a:t>Імунотерапія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35EC88B4-9A3D-E95B-32EA-A0FF1AB9D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09600"/>
            <a:ext cx="6496050" cy="6248400"/>
          </a:xfrm>
        </p:spPr>
        <p:txBody>
          <a:bodyPr/>
          <a:lstStyle/>
          <a:p>
            <a:pPr>
              <a:defRPr/>
            </a:pPr>
            <a:r>
              <a:rPr lang="uk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Індуктори інтерферонів 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( </a:t>
            </a:r>
            <a:r>
              <a:rPr lang="uk" sz="2400" dirty="0" err="1">
                <a:latin typeface="Arial" pitchFamily="34" charset="0"/>
                <a:cs typeface="Arial" pitchFamily="34" charset="0"/>
              </a:rPr>
              <a:t>аміксин 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, циклоферон, </a:t>
            </a:r>
            <a:r>
              <a:rPr lang="uk" sz="2400" dirty="0" err="1">
                <a:latin typeface="Arial" pitchFamily="34" charset="0"/>
                <a:cs typeface="Arial" pitchFamily="34" charset="0"/>
              </a:rPr>
              <a:t>тілорон 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defRPr/>
            </a:pPr>
            <a:r>
              <a:rPr lang="uk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α-інтерферони</a:t>
            </a:r>
            <a:r>
              <a:rPr lang="uk" sz="2400" dirty="0" err="1">
                <a:latin typeface="Arial" pitchFamily="34" charset="0"/>
                <a:cs typeface="Arial" pitchFamily="34" charset="0"/>
              </a:rPr>
              <a:t> 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( </a:t>
            </a:r>
            <a:r>
              <a:rPr lang="uk" sz="2400" dirty="0" err="1">
                <a:latin typeface="Arial" pitchFamily="34" charset="0"/>
                <a:cs typeface="Arial" pitchFamily="34" charset="0"/>
              </a:rPr>
              <a:t>роферон 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uk" sz="2400" dirty="0" err="1">
                <a:latin typeface="Arial" pitchFamily="34" charset="0"/>
                <a:cs typeface="Arial" pitchFamily="34" charset="0"/>
              </a:rPr>
              <a:t>альфарекін 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uk" sz="2400" dirty="0" err="1">
                <a:latin typeface="Arial" pitchFamily="34" charset="0"/>
                <a:cs typeface="Arial" pitchFamily="34" charset="0"/>
              </a:rPr>
              <a:t>інтрабіон 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uk" sz="2400" dirty="0" err="1">
                <a:latin typeface="Arial" pitchFamily="34" charset="0"/>
                <a:cs typeface="Arial" pitchFamily="34" charset="0"/>
              </a:rPr>
              <a:t>еберон 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) по 1 – 3 </a:t>
            </a:r>
            <a:r>
              <a:rPr lang="uk" sz="2400" dirty="0" err="1">
                <a:latin typeface="Arial" pitchFamily="34" charset="0"/>
                <a:cs typeface="Arial" pitchFamily="34" charset="0"/>
              </a:rPr>
              <a:t>млн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uk" sz="2400" dirty="0" err="1">
                <a:latin typeface="Arial" pitchFamily="34" charset="0"/>
                <a:cs typeface="Arial" pitchFamily="34" charset="0"/>
              </a:rPr>
              <a:t>Їд 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внутрішньом'язово через день, курс лікування 1 – 3 міс.</a:t>
            </a:r>
          </a:p>
          <a:p>
            <a:pPr>
              <a:defRPr/>
            </a:pPr>
            <a:r>
              <a:rPr lang="uk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Тимічні </a:t>
            </a:r>
            <a:r>
              <a:rPr lang="uk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фактори 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( </a:t>
            </a:r>
            <a:r>
              <a:rPr lang="uk" sz="2400" dirty="0" err="1">
                <a:latin typeface="Arial" pitchFamily="34" charset="0"/>
                <a:cs typeface="Arial" pitchFamily="34" charset="0"/>
              </a:rPr>
              <a:t>тімалін 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uk" sz="2400" dirty="0" err="1">
                <a:latin typeface="Arial" pitchFamily="34" charset="0"/>
                <a:cs typeface="Arial" pitchFamily="34" charset="0"/>
              </a:rPr>
              <a:t>Т-активін 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defRPr/>
            </a:pPr>
            <a:r>
              <a:rPr lang="uk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Імуномодулятори</a:t>
            </a:r>
            <a:r>
              <a:rPr lang="uk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з полівалентною дією ( </a:t>
            </a:r>
            <a:r>
              <a:rPr lang="uk" sz="2400" dirty="0" err="1">
                <a:latin typeface="Arial" pitchFamily="34" charset="0"/>
                <a:cs typeface="Arial" pitchFamily="34" charset="0"/>
              </a:rPr>
              <a:t>галавіт 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uk" sz="2400" dirty="0" err="1">
                <a:latin typeface="Arial" pitchFamily="34" charset="0"/>
                <a:cs typeface="Arial" pitchFamily="34" charset="0"/>
              </a:rPr>
              <a:t>поліоксидоній 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uk" sz="2400" dirty="0" err="1">
                <a:latin typeface="Arial" pitchFamily="34" charset="0"/>
                <a:cs typeface="Arial" pitchFamily="34" charset="0"/>
              </a:rPr>
              <a:t>лікопід 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, імідазоли)</a:t>
            </a:r>
          </a:p>
          <a:p>
            <a:pPr>
              <a:defRPr/>
            </a:pPr>
            <a:r>
              <a:rPr lang="uk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Вакцина</a:t>
            </a:r>
          </a:p>
          <a:p>
            <a:pPr>
              <a:defRPr/>
            </a:pPr>
            <a:r>
              <a:rPr lang="uk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Адаптогени </a:t>
            </a:r>
            <a:r>
              <a:rPr lang="uk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вітаміни</a:t>
            </a:r>
          </a:p>
          <a:p>
            <a:pPr>
              <a:defRPr/>
            </a:pPr>
            <a:r>
              <a:rPr lang="uk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Імуноглобуліни 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по 2 – 3 дози (3,0 – 4,5 мл) в/м ч/ </a:t>
            </a:r>
            <a:r>
              <a:rPr lang="uk" sz="2400" dirty="0" err="1">
                <a:latin typeface="Arial" pitchFamily="34" charset="0"/>
                <a:cs typeface="Arial" pitchFamily="34" charset="0"/>
              </a:rPr>
              <a:t>д 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№ 5 – 7.</a:t>
            </a:r>
            <a:endParaRPr lang="ru-RU" sz="2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6084" name="Рисунок 3" descr="806.jpg">
            <a:extLst>
              <a:ext uri="{FF2B5EF4-FFF2-40B4-BE49-F238E27FC236}">
                <a16:creationId xmlns:a16="http://schemas.microsoft.com/office/drawing/2014/main" xmlns="" id="{CB25078C-A7B3-D4CC-4A59-7628B2B902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295400"/>
            <a:ext cx="26670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Рисунок 4" descr="51107.jpg">
            <a:extLst>
              <a:ext uri="{FF2B5EF4-FFF2-40B4-BE49-F238E27FC236}">
                <a16:creationId xmlns:a16="http://schemas.microsoft.com/office/drawing/2014/main" xmlns="" id="{FC91AF56-EE2B-CE52-64F5-EDE86C7F63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886200"/>
            <a:ext cx="26670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6E8DF6E-D304-F26D-E010-31E42EFA2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/>
          <a:lstStyle/>
          <a:p>
            <a:pPr>
              <a:defRPr/>
            </a:pPr>
            <a:r>
              <a:rPr lang="uk" sz="3200" dirty="0">
                <a:latin typeface="Arial" pitchFamily="34" charset="0"/>
                <a:cs typeface="Arial" pitchFamily="34" charset="0"/>
              </a:rPr>
              <a:t>Принципи </a:t>
            </a:r>
            <a:r>
              <a:rPr lang="uk" sz="3200" dirty="0" err="1">
                <a:latin typeface="Arial" pitchFamily="34" charset="0"/>
                <a:cs typeface="Arial" pitchFamily="34" charset="0"/>
              </a:rPr>
              <a:t>етапності </a:t>
            </a:r>
            <a:r>
              <a:rPr lang="uk" sz="3200" dirty="0">
                <a:latin typeface="Arial" pitchFamily="34" charset="0"/>
                <a:cs typeface="Arial" pitchFamily="34" charset="0"/>
              </a:rPr>
              <a:t>терапії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EEC5DC72-5D12-A1C3-3739-B0682D57E4E7}"/>
              </a:ext>
            </a:extLst>
          </p:cNvPr>
          <p:cNvGraphicFramePr>
            <a:graphicFrameLocks noGrp="1"/>
          </p:cNvGraphicFramePr>
          <p:nvPr/>
        </p:nvGraphicFramePr>
        <p:xfrm>
          <a:off x="0" y="762000"/>
          <a:ext cx="9144000" cy="6089650"/>
        </p:xfrm>
        <a:graphic>
          <a:graphicData uri="http://schemas.openxmlformats.org/drawingml/2006/table">
            <a:tbl>
              <a:tblPr/>
              <a:tblGrid>
                <a:gridCol w="22098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9341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201672">
                <a:tc>
                  <a:txBody>
                    <a:bodyPr/>
                    <a:lstStyle/>
                    <a:p>
                      <a:pPr marL="2540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b="1" spc="-2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 етап </a:t>
                      </a:r>
                      <a:r>
                        <a:rPr lang="uk" sz="1800" b="1" spc="-2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: </a:t>
                      </a:r>
                      <a:r>
                        <a:rPr lang="uk" sz="1800" spc="-2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лікування в гострий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2540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період хвороби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2540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2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(Рецидив)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784" marR="1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10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Протигерпетичні </a:t>
                      </a:r>
                      <a:r>
                        <a:rPr lang="uk" sz="1800" spc="-1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препарати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2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(внутрішньовенно, </a:t>
                      </a:r>
                      <a:r>
                        <a:rPr lang="uk" sz="1800" spc="-25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перорально </a:t>
                      </a:r>
                      <a:r>
                        <a:rPr lang="uk" sz="1800" spc="-2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місцево).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1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• </a:t>
                      </a:r>
                      <a:r>
                        <a:rPr lang="uk" sz="1800" spc="-2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Збільшення дози хіміопрепаратів та </a:t>
                      </a:r>
                      <a:r>
                        <a:rPr lang="uk" sz="1800" spc="-1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тривалості</a:t>
                      </a:r>
                      <a:r>
                        <a:rPr lang="uk" sz="1800" spc="-2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1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курсу лікування та профілактики у </a:t>
                      </a:r>
                      <a:r>
                        <a:rPr lang="uk" sz="1800" spc="-3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осіб з імунодефіцитом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• Природні антиоксиданти </a:t>
                      </a:r>
                      <a:r>
                        <a:rPr lang="uk" sz="1800" spc="-1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(вітаміни Е та С),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1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курс 10-14 днів.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• У разі вираженого ексудативного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2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компонента показані інгібітори простагландинів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2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 </a:t>
                      </a:r>
                      <a:r>
                        <a:rPr lang="uk" sz="1800" spc="-25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Індометацин </a:t>
                      </a:r>
                      <a:r>
                        <a:rPr lang="uk" sz="1800" spc="-2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та ін), курс 10-14 днів.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• Імунобіологічні засоби: препарати</a:t>
                      </a: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ІФН або його індуктори, </a:t>
                      </a:r>
                      <a:r>
                        <a:rPr lang="uk" sz="1800" spc="-5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імуномодулятори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784" marR="1378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87978">
                <a:tc>
                  <a:txBody>
                    <a:bodyPr/>
                    <a:lstStyle/>
                    <a:p>
                      <a:pPr marL="2540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b="1" spc="-2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II етап </a:t>
                      </a:r>
                      <a:r>
                        <a:rPr lang="uk" sz="1800" b="1" spc="-2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: </a:t>
                      </a:r>
                      <a:r>
                        <a:rPr lang="uk" sz="1800" spc="-2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терапія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2540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1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 стадії ремісії,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2540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4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рання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2286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2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реконвалесценція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784" marR="1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5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Основна мета – підготовка хворого </a:t>
                      </a:r>
                      <a:r>
                        <a:rPr lang="uk" sz="1800" spc="-1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до вакцинотерапії.</a:t>
                      </a:r>
                      <a:endParaRPr lang="ru-RU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1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• </a:t>
                      </a:r>
                      <a:r>
                        <a:rPr lang="uk" sz="1800" spc="10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Імуномодулятори </a:t>
                      </a:r>
                      <a:r>
                        <a:rPr lang="uk" sz="1800" spc="1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• </a:t>
                      </a:r>
                      <a:r>
                        <a:rPr lang="uk" sz="1800" spc="-5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Адаптогени </a:t>
                      </a:r>
                      <a:r>
                        <a:rPr lang="uk" sz="1800" spc="-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рослинного походження.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• При вираженій </a:t>
                      </a:r>
                      <a:r>
                        <a:rPr lang="uk" sz="1800" spc="-5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імуносупресії </a:t>
                      </a:r>
                      <a:r>
                        <a:rPr lang="uk" sz="1800" spc="-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–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1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гормони тимусу ( </a:t>
                      </a:r>
                      <a:r>
                        <a:rPr lang="uk" sz="1800" spc="-15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тималін </a:t>
                      </a:r>
                      <a:r>
                        <a:rPr lang="uk" sz="1800" spc="-1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та ін.) коротким курсом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784" marR="1378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004CB51-3D91-27A2-C27C-EE543876B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" sz="3600" dirty="0">
                <a:latin typeface="Arial" pitchFamily="34" charset="0"/>
                <a:cs typeface="Arial" pitchFamily="34" charset="0"/>
              </a:rPr>
              <a:t>Принципи </a:t>
            </a:r>
            <a:r>
              <a:rPr lang="uk" sz="3600" dirty="0" err="1">
                <a:latin typeface="Arial" pitchFamily="34" charset="0"/>
                <a:cs typeface="Arial" pitchFamily="34" charset="0"/>
              </a:rPr>
              <a:t>етапності </a:t>
            </a:r>
            <a:r>
              <a:rPr lang="uk" sz="3600" dirty="0">
                <a:latin typeface="Arial" pitchFamily="34" charset="0"/>
                <a:cs typeface="Arial" pitchFamily="34" charset="0"/>
              </a:rPr>
              <a:t>терапії</a:t>
            </a:r>
            <a:endParaRPr lang="ru-RU" sz="36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71FAC0DE-C710-274A-EECC-3171EA059F6E}"/>
              </a:ext>
            </a:extLst>
          </p:cNvPr>
          <p:cNvGraphicFramePr>
            <a:graphicFrameLocks noGrp="1"/>
          </p:cNvGraphicFramePr>
          <p:nvPr/>
        </p:nvGraphicFramePr>
        <p:xfrm>
          <a:off x="533400" y="1397000"/>
          <a:ext cx="8382000" cy="4546600"/>
        </p:xfrm>
        <a:graphic>
          <a:graphicData uri="http://schemas.openxmlformats.org/drawingml/2006/table">
            <a:tbl>
              <a:tblPr/>
              <a:tblGrid>
                <a:gridCol w="2667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15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841624">
                <a:tc>
                  <a:txBody>
                    <a:bodyPr/>
                    <a:lstStyle/>
                    <a:p>
                      <a:pPr marL="18415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b="1" spc="-1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III етап:</a:t>
                      </a:r>
                      <a:r>
                        <a:rPr lang="uk" sz="1800" spc="-1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uk" sz="1800" spc="-1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специфічна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18415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профілактика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18415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2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рецидивів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18415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15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герпетичної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1397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1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інфекції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784" marR="1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1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Вакцинація з метою активації клітинного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1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імунітету, його </a:t>
                      </a:r>
                      <a:r>
                        <a:rPr lang="uk" sz="1800" spc="-1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імунокорекції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1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та специфічної десенсибілізації організму.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1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Використовують </a:t>
                      </a:r>
                      <a:r>
                        <a:rPr lang="uk" sz="1800" spc="-1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герпетичні </a:t>
                      </a:r>
                      <a:r>
                        <a:rPr lang="uk" sz="1800" spc="-1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вакцини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1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(інактивовані, </a:t>
                      </a:r>
                      <a:r>
                        <a:rPr lang="uk" sz="1800" spc="-1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рекомбінантні </a:t>
                      </a:r>
                      <a:r>
                        <a:rPr lang="uk" sz="1800" spc="-1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784" marR="1378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04976">
                <a:tc>
                  <a:txBody>
                    <a:bodyPr/>
                    <a:lstStyle/>
                    <a:p>
                      <a:pPr marL="1397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b="1" spc="-15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IV етап </a:t>
                      </a:r>
                      <a:r>
                        <a:rPr lang="uk" sz="1800" b="1" spc="-1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: </a:t>
                      </a:r>
                      <a:r>
                        <a:rPr lang="uk" sz="1800" spc="-1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диспансерне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1397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2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спостереження та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1397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2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реабілітація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784" marR="1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1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Клініко-лабораторне обстеження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" sz="1800" spc="-5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реконвалесцентів </a:t>
                      </a:r>
                      <a:r>
                        <a:rPr lang="uk" sz="1800" spc="-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через кожні 3-6 </a:t>
                      </a:r>
                      <a:r>
                        <a:rPr lang="uk" sz="1800" spc="-5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місяців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784" marR="1378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5C05CEE-FAD5-E538-E41C-A6A789357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" sz="3600" dirty="0">
                <a:latin typeface="Arial" pitchFamily="34" charset="0"/>
                <a:cs typeface="Arial" pitchFamily="34" charset="0"/>
              </a:rPr>
              <a:t>Лікування ЦМВІ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9BB4425E-3999-97AB-3E18-2BA0B386C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>
              <a:defRPr/>
            </a:pPr>
            <a:r>
              <a:rPr lang="uk" sz="2500" dirty="0" err="1">
                <a:latin typeface="Arial" pitchFamily="34" charset="0"/>
                <a:cs typeface="Arial" pitchFamily="34" charset="0"/>
              </a:rPr>
              <a:t>Ганцикловір 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( </a:t>
            </a:r>
            <a:r>
              <a:rPr lang="uk" sz="2500" dirty="0" err="1">
                <a:latin typeface="Arial" pitchFamily="34" charset="0"/>
                <a:cs typeface="Arial" pitchFamily="34" charset="0"/>
              </a:rPr>
              <a:t>цімевен 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) в/ </a:t>
            </a:r>
            <a:r>
              <a:rPr lang="uk" sz="2500" dirty="0" err="1">
                <a:latin typeface="Arial" pitchFamily="34" charset="0"/>
                <a:cs typeface="Arial" pitchFamily="34" charset="0"/>
              </a:rPr>
              <a:t>в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 </a:t>
            </a:r>
            <a:r>
              <a:rPr lang="uk" sz="2500" dirty="0" err="1">
                <a:latin typeface="Arial" pitchFamily="34" charset="0"/>
                <a:cs typeface="Arial" pitchFamily="34" charset="0"/>
              </a:rPr>
              <a:t>крапельно 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5 – 10 мг/кг на добу через 12 годин, курс – 1 – 3 </a:t>
            </a:r>
            <a:r>
              <a:rPr lang="uk" sz="2500" dirty="0" err="1">
                <a:latin typeface="Arial" pitchFamily="34" charset="0"/>
                <a:cs typeface="Arial" pitchFamily="34" charset="0"/>
              </a:rPr>
              <a:t>тижні 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uk" sz="2500" dirty="0" err="1">
                <a:latin typeface="Arial" pitchFamily="34" charset="0"/>
                <a:cs typeface="Arial" pitchFamily="34" charset="0"/>
              </a:rPr>
              <a:t>Фоскарнет 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( </a:t>
            </a:r>
            <a:r>
              <a:rPr lang="uk" sz="2500" dirty="0" err="1">
                <a:latin typeface="Arial" pitchFamily="34" charset="0"/>
                <a:cs typeface="Arial" pitchFamily="34" charset="0"/>
              </a:rPr>
              <a:t>фоскавір 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) в/ </a:t>
            </a:r>
            <a:r>
              <a:rPr lang="uk" sz="2500" dirty="0" err="1">
                <a:latin typeface="Arial" pitchFamily="34" charset="0"/>
                <a:cs typeface="Arial" pitchFamily="34" charset="0"/>
              </a:rPr>
              <a:t>в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 </a:t>
            </a:r>
            <a:r>
              <a:rPr lang="uk" sz="2500" dirty="0" err="1">
                <a:latin typeface="Arial" pitchFamily="34" charset="0"/>
                <a:cs typeface="Arial" pitchFamily="34" charset="0"/>
              </a:rPr>
              <a:t>крапельно 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60 – 90 мг/кг на добу через 8 годин, курс – 2 – 3 </a:t>
            </a:r>
            <a:r>
              <a:rPr lang="uk" sz="2500" dirty="0" err="1">
                <a:latin typeface="Arial" pitchFamily="34" charset="0"/>
                <a:cs typeface="Arial" pitchFamily="34" charset="0"/>
              </a:rPr>
              <a:t>тижні 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uk" sz="25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Протицитомегаловірусний імуноглобулін 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( цитотект, мегалотект ) в/м по 2 дози (3,0 мл) ч/ д № 5</a:t>
            </a:r>
          </a:p>
          <a:p>
            <a:pPr>
              <a:defRPr/>
            </a:pPr>
            <a:r>
              <a:rPr lang="uk" sz="2500" dirty="0">
                <a:latin typeface="Arial" pitchFamily="34" charset="0"/>
                <a:cs typeface="Arial" pitchFamily="34" charset="0"/>
              </a:rPr>
              <a:t>При </a:t>
            </a:r>
            <a:r>
              <a:rPr lang="uk" sz="2500" dirty="0" err="1">
                <a:latin typeface="Arial" pitchFamily="34" charset="0"/>
                <a:cs typeface="Arial" pitchFamily="34" charset="0"/>
              </a:rPr>
              <a:t>генералізованих 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формах </a:t>
            </a:r>
            <a:r>
              <a:rPr lang="uk" sz="25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кортикостероїдів 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по 2 – 5 мг/кг на добу – 10 – 15 днів</a:t>
            </a:r>
          </a:p>
          <a:p>
            <a:pPr>
              <a:defRPr/>
            </a:pPr>
            <a:r>
              <a:rPr lang="uk" sz="25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α -інтерферони 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1 – 3 </a:t>
            </a:r>
            <a:r>
              <a:rPr lang="uk" sz="2500" dirty="0" err="1">
                <a:latin typeface="Arial" pitchFamily="34" charset="0"/>
                <a:cs typeface="Arial" pitchFamily="34" charset="0"/>
              </a:rPr>
              <a:t>млн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 </a:t>
            </a:r>
            <a:r>
              <a:rPr lang="uk" sz="2500" dirty="0" err="1">
                <a:latin typeface="Arial" pitchFamily="34" charset="0"/>
                <a:cs typeface="Arial" pitchFamily="34" charset="0"/>
              </a:rPr>
              <a:t>Од 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ч/ </a:t>
            </a:r>
            <a:r>
              <a:rPr lang="uk" sz="2500" dirty="0" err="1">
                <a:latin typeface="Arial" pitchFamily="34" charset="0"/>
                <a:cs typeface="Arial" pitchFamily="34" charset="0"/>
              </a:rPr>
              <a:t>д </a:t>
            </a:r>
            <a:r>
              <a:rPr lang="uk" sz="2500" dirty="0">
                <a:latin typeface="Arial" pitchFamily="34" charset="0"/>
                <a:cs typeface="Arial" pitchFamily="34" charset="0"/>
              </a:rPr>
              <a:t>– 3 – 6 міс.</a:t>
            </a:r>
          </a:p>
          <a:p>
            <a:pPr>
              <a:defRPr/>
            </a:pPr>
            <a:endParaRPr lang="ru-RU" sz="25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448B829D-6D35-E20C-2671-35BEE0ACB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00200"/>
            <a:ext cx="8382000" cy="4495800"/>
          </a:xfrm>
        </p:spPr>
        <p:txBody>
          <a:bodyPr/>
          <a:lstStyle/>
          <a:p>
            <a:pPr>
              <a:defRPr/>
            </a:pPr>
            <a:r>
              <a:rPr lang="uk" sz="2400" dirty="0">
                <a:latin typeface="Arial" pitchFamily="34" charset="0"/>
                <a:cs typeface="Arial" pitchFamily="34" charset="0"/>
              </a:rPr>
              <a:t>Для лікування захворювань, викликаних ВГЛ 6 – імуноглобулін ( </a:t>
            </a:r>
            <a:r>
              <a:rPr lang="uk" sz="2400" dirty="0" err="1">
                <a:latin typeface="Arial" pitchFamily="34" charset="0"/>
                <a:cs typeface="Arial" pitchFamily="34" charset="0"/>
              </a:rPr>
              <a:t>герпімун 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6) в/м по 2 дози (3,0 мл) ч/ </a:t>
            </a:r>
            <a:r>
              <a:rPr lang="uk" sz="2400" dirty="0" err="1">
                <a:latin typeface="Arial" pitchFamily="34" charset="0"/>
                <a:cs typeface="Arial" pitchFamily="34" charset="0"/>
              </a:rPr>
              <a:t>д 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№ 5</a:t>
            </a:r>
          </a:p>
          <a:p>
            <a:pPr>
              <a:defRPr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uk" sz="2400" dirty="0">
                <a:latin typeface="Arial" pitchFamily="34" charset="0"/>
                <a:cs typeface="Arial" pitchFamily="34" charset="0"/>
              </a:rPr>
              <a:t>Для лікування СХУ – </a:t>
            </a:r>
            <a:r>
              <a:rPr lang="uk" sz="2400" dirty="0" err="1">
                <a:latin typeface="Arial" pitchFamily="34" charset="0"/>
                <a:cs typeface="Arial" pitchFamily="34" charset="0"/>
              </a:rPr>
              <a:t>гропринозин </a:t>
            </a:r>
            <a:r>
              <a:rPr lang="uk" sz="2400" dirty="0">
                <a:latin typeface="Arial" pitchFamily="34" charset="0"/>
                <a:cs typeface="Arial" pitchFamily="34" charset="0"/>
              </a:rPr>
              <a:t>50 мг/кг на добу – 3 – 9 </a:t>
            </a:r>
            <a:r>
              <a:rPr lang="uk" sz="2400" dirty="0" err="1">
                <a:latin typeface="Arial" pitchFamily="34" charset="0"/>
                <a:cs typeface="Arial" pitchFamily="34" charset="0"/>
              </a:rPr>
              <a:t>ндель.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>
            <a:extLst>
              <a:ext uri="{FF2B5EF4-FFF2-40B4-BE49-F238E27FC236}">
                <a16:creationId xmlns:a16="http://schemas.microsoft.com/office/drawing/2014/main" xmlns="" id="{1CAA029F-DDED-1A73-3382-6C9DE92FF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713" y="2624138"/>
            <a:ext cx="845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" altLang="ru-RU" sz="2400">
                <a:solidFill>
                  <a:srgbClr val="0099FF"/>
                </a:solidFill>
              </a:rPr>
              <a:t> </a:t>
            </a:r>
          </a:p>
        </p:txBody>
      </p:sp>
      <p:pic>
        <p:nvPicPr>
          <p:cNvPr id="62467" name="Picture 3" descr="ag00142_">
            <a:extLst>
              <a:ext uri="{FF2B5EF4-FFF2-40B4-BE49-F238E27FC236}">
                <a16:creationId xmlns:a16="http://schemas.microsoft.com/office/drawing/2014/main" xmlns="" id="{B405B036-5CFB-6D9C-1891-D1E4CD4CACA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113" y="2362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8" name="Picture 4" descr="ag00142_">
            <a:extLst>
              <a:ext uri="{FF2B5EF4-FFF2-40B4-BE49-F238E27FC236}">
                <a16:creationId xmlns:a16="http://schemas.microsoft.com/office/drawing/2014/main" xmlns="" id="{F5331235-4C55-D8F6-30B9-97F0F4C23E2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43513" y="5410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Picture 5" descr="ag00142_">
            <a:extLst>
              <a:ext uri="{FF2B5EF4-FFF2-40B4-BE49-F238E27FC236}">
                <a16:creationId xmlns:a16="http://schemas.microsoft.com/office/drawing/2014/main" xmlns="" id="{0DD3BD31-60F7-8E75-1231-32D0DA51BC0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38913" y="5410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Picture 6" descr="ag00142_">
            <a:extLst>
              <a:ext uri="{FF2B5EF4-FFF2-40B4-BE49-F238E27FC236}">
                <a16:creationId xmlns:a16="http://schemas.microsoft.com/office/drawing/2014/main" xmlns="" id="{D347646E-7C88-948E-3CE3-255E3969E92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34313" y="5410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1" name="Picture 7" descr="ag00142_">
            <a:extLst>
              <a:ext uri="{FF2B5EF4-FFF2-40B4-BE49-F238E27FC236}">
                <a16:creationId xmlns:a16="http://schemas.microsoft.com/office/drawing/2014/main" xmlns="" id="{F5AD063A-1C83-1792-AEF2-EEFDE9DA176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8113" y="5410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2" name="Picture 8" descr="ag00142_">
            <a:extLst>
              <a:ext uri="{FF2B5EF4-FFF2-40B4-BE49-F238E27FC236}">
                <a16:creationId xmlns:a16="http://schemas.microsoft.com/office/drawing/2014/main" xmlns="" id="{D12759B7-D8A0-89A1-1DD8-860A3A2CC65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2713" y="5410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3" name="Picture 9" descr="ag00142_">
            <a:extLst>
              <a:ext uri="{FF2B5EF4-FFF2-40B4-BE49-F238E27FC236}">
                <a16:creationId xmlns:a16="http://schemas.microsoft.com/office/drawing/2014/main" xmlns="" id="{EF5EA519-1B2D-F49C-60D2-F3308ED3B4B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1113" y="5410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4" name="Picture 10" descr="ag00142_">
            <a:extLst>
              <a:ext uri="{FF2B5EF4-FFF2-40B4-BE49-F238E27FC236}">
                <a16:creationId xmlns:a16="http://schemas.microsoft.com/office/drawing/2014/main" xmlns="" id="{3998CA08-AAC3-C338-4A90-71C1AB5967B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24513" y="3886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5" name="Picture 11" descr="ag00142_">
            <a:extLst>
              <a:ext uri="{FF2B5EF4-FFF2-40B4-BE49-F238E27FC236}">
                <a16:creationId xmlns:a16="http://schemas.microsoft.com/office/drawing/2014/main" xmlns="" id="{865A6AB9-2DEE-50EC-B1E5-42DC36E679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19913" y="3886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6" name="Picture 12" descr="ag00142_">
            <a:extLst>
              <a:ext uri="{FF2B5EF4-FFF2-40B4-BE49-F238E27FC236}">
                <a16:creationId xmlns:a16="http://schemas.microsoft.com/office/drawing/2014/main" xmlns="" id="{7BD9CB71-3162-5813-3B40-5D1EF08AAD8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91513" y="3886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7" name="Picture 13" descr="ag00142_">
            <a:extLst>
              <a:ext uri="{FF2B5EF4-FFF2-40B4-BE49-F238E27FC236}">
                <a16:creationId xmlns:a16="http://schemas.microsoft.com/office/drawing/2014/main" xmlns="" id="{E832C839-8664-8CFE-DD64-110426D5E9F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29113" y="3886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8" name="Picture 14" descr="ag00142_">
            <a:extLst>
              <a:ext uri="{FF2B5EF4-FFF2-40B4-BE49-F238E27FC236}">
                <a16:creationId xmlns:a16="http://schemas.microsoft.com/office/drawing/2014/main" xmlns="" id="{60E2E202-C549-6B6B-6838-6B971864DF7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33713" y="3886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9" name="Picture 15" descr="ag00142_">
            <a:extLst>
              <a:ext uri="{FF2B5EF4-FFF2-40B4-BE49-F238E27FC236}">
                <a16:creationId xmlns:a16="http://schemas.microsoft.com/office/drawing/2014/main" xmlns="" id="{DC82498C-B008-D40C-B127-51C61E52F5F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62113" y="3886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0" name="Picture 16" descr="ag00142_">
            <a:extLst>
              <a:ext uri="{FF2B5EF4-FFF2-40B4-BE49-F238E27FC236}">
                <a16:creationId xmlns:a16="http://schemas.microsoft.com/office/drawing/2014/main" xmlns="" id="{B2B92751-E63F-CCB4-4972-DB65C802C11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43513" y="2362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1" name="Picture 17" descr="ag00142_">
            <a:extLst>
              <a:ext uri="{FF2B5EF4-FFF2-40B4-BE49-F238E27FC236}">
                <a16:creationId xmlns:a16="http://schemas.microsoft.com/office/drawing/2014/main" xmlns="" id="{990B590D-2B6C-407B-AEE0-6BB825E9F73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38913" y="2362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2" name="Picture 18" descr="ag00142_">
            <a:extLst>
              <a:ext uri="{FF2B5EF4-FFF2-40B4-BE49-F238E27FC236}">
                <a16:creationId xmlns:a16="http://schemas.microsoft.com/office/drawing/2014/main" xmlns="" id="{15D68554-58ED-7F2D-DB12-1D15F885F61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10513" y="2362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3" name="Picture 19" descr="ag00142_">
            <a:extLst>
              <a:ext uri="{FF2B5EF4-FFF2-40B4-BE49-F238E27FC236}">
                <a16:creationId xmlns:a16="http://schemas.microsoft.com/office/drawing/2014/main" xmlns="" id="{01698CCF-715E-D253-7BFF-D4128C7286F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8113" y="2362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4" name="Picture 20" descr="ag00142_">
            <a:extLst>
              <a:ext uri="{FF2B5EF4-FFF2-40B4-BE49-F238E27FC236}">
                <a16:creationId xmlns:a16="http://schemas.microsoft.com/office/drawing/2014/main" xmlns="" id="{AFD94984-E5F8-222D-4056-0DE32BFDDD2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2713" y="2362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5" name="Picture 21" descr="ag00142_">
            <a:extLst>
              <a:ext uri="{FF2B5EF4-FFF2-40B4-BE49-F238E27FC236}">
                <a16:creationId xmlns:a16="http://schemas.microsoft.com/office/drawing/2014/main" xmlns="" id="{2D53A8DE-DEB9-2F70-7D9F-4B1108723B7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1113" y="2362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6" name="Picture 22" descr="ag00142_">
            <a:extLst>
              <a:ext uri="{FF2B5EF4-FFF2-40B4-BE49-F238E27FC236}">
                <a16:creationId xmlns:a16="http://schemas.microsoft.com/office/drawing/2014/main" xmlns="" id="{712E29C2-E73C-0C22-BB20-963E3EA49BB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0513" y="39624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7" name="Picture 23" descr="ag00142_">
            <a:extLst>
              <a:ext uri="{FF2B5EF4-FFF2-40B4-BE49-F238E27FC236}">
                <a16:creationId xmlns:a16="http://schemas.microsoft.com/office/drawing/2014/main" xmlns="" id="{B3C9E2F2-ECE5-5CFF-655B-AE38843E8D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113" y="5410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8" name="Picture 24" descr="bd19544_">
            <a:extLst>
              <a:ext uri="{FF2B5EF4-FFF2-40B4-BE49-F238E27FC236}">
                <a16:creationId xmlns:a16="http://schemas.microsoft.com/office/drawing/2014/main" xmlns="" id="{04563353-9269-6EAC-DAC5-5F3135C9952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9713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89" name="WordArt 25">
            <a:extLst>
              <a:ext uri="{FF2B5EF4-FFF2-40B4-BE49-F238E27FC236}">
                <a16:creationId xmlns:a16="http://schemas.microsoft.com/office/drawing/2014/main" xmlns="" id="{34C7074D-CA2F-673B-F963-8095D38AC47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966913" y="533400"/>
            <a:ext cx="6781800" cy="10445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" sz="3600" kern="10">
                <a:ln w="12700">
                  <a:solidFill>
                    <a:srgbClr val="EAEAEA"/>
                  </a:solidFill>
                  <a:miter lim="800000"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Дякую за увагу !</a:t>
            </a:r>
          </a:p>
        </p:txBody>
      </p:sp>
      <p:sp>
        <p:nvSpPr>
          <p:cNvPr id="62490" name="Line 26">
            <a:extLst>
              <a:ext uri="{FF2B5EF4-FFF2-40B4-BE49-F238E27FC236}">
                <a16:creationId xmlns:a16="http://schemas.microsoft.com/office/drawing/2014/main" xmlns="" id="{72AFCB61-A68B-1BDC-0266-1B679CD9034D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1700213"/>
            <a:ext cx="8569325" cy="0"/>
          </a:xfrm>
          <a:prstGeom prst="line">
            <a:avLst/>
          </a:prstGeom>
          <a:noFill/>
          <a:ln w="76200" cmpd="tri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2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2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2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2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2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2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2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2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62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62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2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2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5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62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62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6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62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62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74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62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7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62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8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8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62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9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9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62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9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Сотрудничество">
  <a:themeElements>
    <a:clrScheme name="Сотрудничество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Сотрудничество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отрудничество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Teamwork</Template>
  <TotalTime>533</TotalTime>
  <Words>2149</Words>
  <Application>Microsoft Office PowerPoint</Application>
  <PresentationFormat>Экран (4:3)</PresentationFormat>
  <Paragraphs>222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Сотрудничество</vt:lpstr>
      <vt:lpstr>Герпесвірусні інфекції</vt:lpstr>
      <vt:lpstr>Герпесвіруси</vt:lpstr>
      <vt:lpstr>Розповсюдження</vt:lpstr>
      <vt:lpstr>Слайд 4</vt:lpstr>
      <vt:lpstr>Форми простого герпесу з урахуванням поширеності процесу:  </vt:lpstr>
      <vt:lpstr>Клінічна класифікація</vt:lpstr>
      <vt:lpstr>Клінічна класифікація</vt:lpstr>
      <vt:lpstr>Слайд 8</vt:lpstr>
      <vt:lpstr>Слайд 9</vt:lpstr>
      <vt:lpstr>Гінгівостоматит</vt:lpstr>
      <vt:lpstr>Первинний герпес шкіри</vt:lpstr>
      <vt:lpstr>Лабіальний герпес.</vt:lpstr>
      <vt:lpstr>Герпетичний панарицій</vt:lpstr>
      <vt:lpstr>Герпетична екзема</vt:lpstr>
      <vt:lpstr>Лабораторна діагностика інфекцій спричинених ВПГ-1, ВПГ-2 типів</vt:lpstr>
      <vt:lpstr>ЦМВІ</vt:lpstr>
      <vt:lpstr>Етіологія </vt:lpstr>
      <vt:lpstr>Епідеміологія </vt:lpstr>
      <vt:lpstr>Механізми та шляхи передачі</vt:lpstr>
      <vt:lpstr>Патогенез </vt:lpstr>
      <vt:lpstr>Патогенез </vt:lpstr>
      <vt:lpstr>клінічна картина </vt:lpstr>
      <vt:lpstr>Придбана ЦМВ-інфекція . </vt:lpstr>
      <vt:lpstr>Лабораторна діагностика ЦМВ</vt:lpstr>
      <vt:lpstr>Слайд 25</vt:lpstr>
      <vt:lpstr>Захворювання викликані ВГЛ VI типу</vt:lpstr>
      <vt:lpstr>Слайд 27</vt:lpstr>
      <vt:lpstr>Слайд 28</vt:lpstr>
      <vt:lpstr>Клініка</vt:lpstr>
      <vt:lpstr>Раптова екзантема ( псевдокраснуха )</vt:lpstr>
      <vt:lpstr>Слайд 31</vt:lpstr>
      <vt:lpstr>Діагностика</vt:lpstr>
      <vt:lpstr>Захворювання викликані ВГЛ VII</vt:lpstr>
      <vt:lpstr>Синдром хронічної втоми (СХП)</vt:lpstr>
      <vt:lpstr>Слайд 35</vt:lpstr>
      <vt:lpstr>Слайд 36</vt:lpstr>
      <vt:lpstr>Слайд 37</vt:lpstr>
      <vt:lpstr>Лікування герпетичної інфекції</vt:lpstr>
      <vt:lpstr>Етіотропна терапія</vt:lpstr>
      <vt:lpstr>Імунотерапія</vt:lpstr>
      <vt:lpstr>Принципи етапності терапії</vt:lpstr>
      <vt:lpstr>Принципи етапності терапії</vt:lpstr>
      <vt:lpstr>Лікування ЦМВІ</vt:lpstr>
      <vt:lpstr>Слайд 44</vt:lpstr>
      <vt:lpstr>Слайд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kleme</dc:creator>
  <cp:lastModifiedBy>e020780goa</cp:lastModifiedBy>
  <cp:revision>140</cp:revision>
  <cp:lastPrinted>2014-11-17T11:28:54Z</cp:lastPrinted>
  <dcterms:created xsi:type="dcterms:W3CDTF">1601-01-01T00:00:00Z</dcterms:created>
  <dcterms:modified xsi:type="dcterms:W3CDTF">2024-02-14T06:57:39Z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