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49" d="100"/>
          <a:sy n="49" d="100"/>
        </p:scale>
        <p:origin x="-1458" y="-6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750262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375309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681502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61959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642309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76751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684404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815438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55947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795841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7162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073192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697362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234021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759151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648132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9010C-4FBE-4D31-8C05-34EC33BC8D2D}" type="datetimeFigureOut">
              <a:rPr lang="x-none" smtClean="0"/>
              <a:pPr/>
              <a:t>14.02.2024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EA2EB09-96BE-40F8-817D-C5BFB996DF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014486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122A703-6254-43AD-A2C4-65534D6C4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358039"/>
            <a:ext cx="12192000" cy="1646302"/>
          </a:xfrm>
        </p:spPr>
        <p:txBody>
          <a:bodyPr/>
          <a:lstStyle/>
          <a:p>
            <a:pPr algn="ctr"/>
            <a:r>
              <a:rPr lang="ru-RU" sz="8800" b="1" dirty="0"/>
              <a:t>Паротит </a:t>
            </a:r>
            <a:endParaRPr lang="x-none" sz="8800" b="1" dirty="0"/>
          </a:p>
        </p:txBody>
      </p:sp>
    </p:spTree>
    <p:extLst>
      <p:ext uri="{BB962C8B-B14F-4D97-AF65-F5344CB8AC3E}">
        <p14:creationId xmlns:p14="http://schemas.microsoft.com/office/powerpoint/2010/main" xmlns="" val="2844471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5D0744D-CB07-4D39-B80C-0E3C3DF6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6000" b="1" dirty="0"/>
              <a:t>Визначення</a:t>
            </a:r>
            <a:r>
              <a:rPr lang="uk-UA" dirty="0"/>
              <a:t>: 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86CFE6F-2860-486F-9750-3BB1625BF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вірусне</a:t>
            </a:r>
            <a:r>
              <a:rPr lang="ru-RU" dirty="0"/>
              <a:t> </a:t>
            </a:r>
            <a:r>
              <a:rPr lang="ru-RU" dirty="0" err="1"/>
              <a:t>інфекційне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лихоманкою</a:t>
            </a:r>
            <a:r>
              <a:rPr lang="ru-RU" dirty="0"/>
              <a:t>, </a:t>
            </a:r>
            <a:r>
              <a:rPr lang="ru-RU" dirty="0" err="1"/>
              <a:t>збільшенням</a:t>
            </a:r>
            <a:r>
              <a:rPr lang="ru-RU" dirty="0"/>
              <a:t> </a:t>
            </a:r>
            <a:r>
              <a:rPr lang="ru-RU" dirty="0" err="1"/>
              <a:t>слинних</a:t>
            </a:r>
            <a:r>
              <a:rPr lang="ru-RU" dirty="0"/>
              <a:t> </a:t>
            </a:r>
            <a:r>
              <a:rPr lang="ru-RU" dirty="0" err="1"/>
              <a:t>залоз</a:t>
            </a:r>
            <a:r>
              <a:rPr lang="ru-RU" dirty="0"/>
              <a:t> (</a:t>
            </a:r>
            <a:r>
              <a:rPr lang="ru-RU" dirty="0" err="1" smtClean="0"/>
              <a:t>навколовушних</a:t>
            </a:r>
            <a:r>
              <a:rPr lang="ru-RU" dirty="0"/>
              <a:t>), </a:t>
            </a:r>
            <a:r>
              <a:rPr lang="ru-RU" dirty="0" err="1"/>
              <a:t>можливе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підшлункової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, </a:t>
            </a:r>
            <a:r>
              <a:rPr lang="ru-RU" dirty="0" err="1"/>
              <a:t>статевих</a:t>
            </a:r>
            <a:r>
              <a:rPr lang="ru-RU" dirty="0"/>
              <a:t> </a:t>
            </a:r>
            <a:r>
              <a:rPr lang="ru-RU" dirty="0" err="1"/>
              <a:t>залоз</a:t>
            </a:r>
            <a:r>
              <a:rPr lang="ru-RU" dirty="0"/>
              <a:t>, ЦНС (</a:t>
            </a:r>
            <a:r>
              <a:rPr lang="ru-RU" dirty="0" err="1" smtClean="0"/>
              <a:t>менінгіт</a:t>
            </a:r>
            <a:r>
              <a:rPr lang="ru-RU" dirty="0"/>
              <a:t>).</a:t>
            </a:r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33AFB66-5745-4227-AC8A-DBF84FDB06A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738" y="3533614"/>
            <a:ext cx="6553366" cy="273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9761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590B408-8EB3-45D6-A5EC-0E5EC6EC1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b="1" dirty="0"/>
              <a:t>Етіологія</a:t>
            </a:r>
            <a:r>
              <a:rPr lang="uk-UA" dirty="0"/>
              <a:t>: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3544A98-2455-4C0B-ACD4-EDA147FC1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Вірус</a:t>
            </a:r>
            <a:r>
              <a:rPr lang="ru-RU" dirty="0"/>
              <a:t> -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сімейства</a:t>
            </a:r>
            <a:r>
              <a:rPr lang="ru-RU" dirty="0"/>
              <a:t> </a:t>
            </a:r>
            <a:r>
              <a:rPr lang="ru-RU" dirty="0" err="1"/>
              <a:t>параміксовірусів</a:t>
            </a:r>
            <a:r>
              <a:rPr lang="ru-RU" dirty="0"/>
              <a:t> (</a:t>
            </a:r>
            <a:r>
              <a:rPr lang="en-US" dirty="0" err="1"/>
              <a:t>Paramyxoviridae</a:t>
            </a:r>
            <a:r>
              <a:rPr lang="en-US" dirty="0"/>
              <a:t>), </a:t>
            </a:r>
            <a:r>
              <a:rPr lang="ru-RU" dirty="0"/>
              <a:t>роду </a:t>
            </a:r>
            <a:r>
              <a:rPr lang="en-US" dirty="0" err="1"/>
              <a:t>Rubulaviridae</a:t>
            </a:r>
            <a:r>
              <a:rPr lang="en-US" dirty="0"/>
              <a:t>. </a:t>
            </a:r>
            <a:r>
              <a:rPr lang="ru-RU" dirty="0" err="1"/>
              <a:t>Віріони</a:t>
            </a:r>
            <a:r>
              <a:rPr lang="ru-RU" dirty="0"/>
              <a:t> </a:t>
            </a:r>
            <a:r>
              <a:rPr lang="ru-RU" dirty="0" err="1"/>
              <a:t>поліморфні</a:t>
            </a:r>
            <a:r>
              <a:rPr lang="ru-RU" dirty="0"/>
              <a:t>, </a:t>
            </a:r>
            <a:r>
              <a:rPr lang="ru-RU" dirty="0" err="1"/>
              <a:t>округлі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Д 120-300 </a:t>
            </a:r>
            <a:r>
              <a:rPr lang="ru-RU" dirty="0" err="1"/>
              <a:t>нм</a:t>
            </a:r>
            <a:r>
              <a:rPr lang="ru-RU" dirty="0"/>
              <a:t>. </a:t>
            </a:r>
            <a:r>
              <a:rPr lang="ru-RU" dirty="0" err="1"/>
              <a:t>Однониткова</a:t>
            </a:r>
            <a:r>
              <a:rPr lang="ru-RU" dirty="0"/>
              <a:t> та </a:t>
            </a:r>
            <a:r>
              <a:rPr lang="ru-RU" dirty="0" err="1"/>
              <a:t>нефрагментована</a:t>
            </a:r>
            <a:r>
              <a:rPr lang="ru-RU" dirty="0"/>
              <a:t> РНК </a:t>
            </a:r>
            <a:r>
              <a:rPr lang="ru-RU" dirty="0" err="1"/>
              <a:t>кодує</a:t>
            </a:r>
            <a:r>
              <a:rPr lang="ru-RU" dirty="0"/>
              <a:t> - Н-, </a:t>
            </a:r>
            <a:r>
              <a:rPr lang="en-US" dirty="0"/>
              <a:t>N- </a:t>
            </a:r>
            <a:r>
              <a:rPr lang="ru-RU" dirty="0"/>
              <a:t>та </a:t>
            </a:r>
            <a:r>
              <a:rPr lang="en-US" dirty="0"/>
              <a:t>F-</a:t>
            </a:r>
            <a:r>
              <a:rPr lang="ru-RU" dirty="0" err="1"/>
              <a:t>білки</a:t>
            </a:r>
            <a:r>
              <a:rPr lang="ru-RU" dirty="0"/>
              <a:t> </a:t>
            </a:r>
            <a:r>
              <a:rPr lang="ru-RU" dirty="0" err="1"/>
              <a:t>суперкапсидної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.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гемагглютинуючу</a:t>
            </a:r>
            <a:r>
              <a:rPr lang="ru-RU" dirty="0"/>
              <a:t>, </a:t>
            </a:r>
            <a:r>
              <a:rPr lang="ru-RU" dirty="0" err="1"/>
              <a:t>нейрамінідазну</a:t>
            </a:r>
            <a:r>
              <a:rPr lang="ru-RU" dirty="0"/>
              <a:t> і </a:t>
            </a:r>
            <a:r>
              <a:rPr lang="ru-RU" dirty="0" err="1"/>
              <a:t>гемолітичну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.</a:t>
            </a:r>
          </a:p>
          <a:p>
            <a:r>
              <a:rPr lang="ru-RU" dirty="0" err="1"/>
              <a:t>Стійкість</a:t>
            </a:r>
            <a:r>
              <a:rPr lang="ru-RU" dirty="0"/>
              <a:t> – </a:t>
            </a:r>
            <a:r>
              <a:rPr lang="ru-RU" dirty="0" err="1"/>
              <a:t>малостійкий</a:t>
            </a:r>
            <a:r>
              <a:rPr lang="ru-RU" dirty="0"/>
              <a:t>, </a:t>
            </a:r>
            <a:r>
              <a:rPr lang="ru-RU" dirty="0" err="1"/>
              <a:t>нагрівання</a:t>
            </a:r>
            <a:r>
              <a:rPr lang="ru-RU" dirty="0"/>
              <a:t> та </a:t>
            </a:r>
            <a:r>
              <a:rPr lang="ru-RU" dirty="0" err="1" smtClean="0"/>
              <a:t>висушування</a:t>
            </a:r>
            <a:r>
              <a:rPr lang="ru-RU" dirty="0" smtClean="0"/>
              <a:t>, </a:t>
            </a:r>
            <a:r>
              <a:rPr lang="ru-RU" dirty="0" err="1"/>
              <a:t>дезінфектанти</a:t>
            </a:r>
            <a:r>
              <a:rPr lang="ru-RU" dirty="0"/>
              <a:t> </a:t>
            </a:r>
            <a:r>
              <a:rPr lang="ru-RU" dirty="0" err="1"/>
              <a:t>теж</a:t>
            </a:r>
            <a:r>
              <a:rPr lang="ru-RU" dirty="0"/>
              <a:t>, </a:t>
            </a:r>
            <a:r>
              <a:rPr lang="ru-RU" dirty="0" err="1"/>
              <a:t>стійкий</a:t>
            </a:r>
            <a:r>
              <a:rPr lang="ru-RU" dirty="0"/>
              <a:t> до </a:t>
            </a:r>
            <a:r>
              <a:rPr lang="ru-RU" dirty="0" err="1"/>
              <a:t>низьких</a:t>
            </a:r>
            <a:r>
              <a:rPr lang="ru-RU" dirty="0"/>
              <a:t> Т.</a:t>
            </a:r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CCB31CC-FF55-4AAF-A840-F1221D182A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79590" y="4230095"/>
            <a:ext cx="4190337" cy="233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6842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61DA85-01A6-4D23-B42C-F343E41D3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/>
              <a:t>Епідеміологія</a:t>
            </a:r>
            <a:r>
              <a:rPr lang="ru-RU" dirty="0"/>
              <a:t>: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E424325-DBB3-4A39-A625-456A474B2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04815"/>
            <a:ext cx="8596668" cy="43365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 err="1"/>
              <a:t>Джерело</a:t>
            </a:r>
            <a:r>
              <a:rPr lang="ru-RU" dirty="0"/>
              <a:t> – </a:t>
            </a:r>
            <a:r>
              <a:rPr lang="ru-RU" dirty="0" err="1"/>
              <a:t>хворий</a:t>
            </a:r>
            <a:r>
              <a:rPr lang="ru-RU" dirty="0"/>
              <a:t>. </a:t>
            </a:r>
          </a:p>
          <a:p>
            <a:r>
              <a:rPr lang="ru-RU" dirty="0" err="1"/>
              <a:t>Механізм</a:t>
            </a:r>
            <a:r>
              <a:rPr lang="ru-RU" dirty="0"/>
              <a:t> – </a:t>
            </a:r>
            <a:r>
              <a:rPr lang="ru-RU" dirty="0" err="1"/>
              <a:t>повітряно-краплинний</a:t>
            </a:r>
            <a:r>
              <a:rPr lang="ru-RU" dirty="0"/>
              <a:t>. </a:t>
            </a:r>
            <a:r>
              <a:rPr lang="ru-RU" b="1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lang="ru-RU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 люди —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єдиний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резервуар;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джерело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інфекції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 —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хворий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або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інфікована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людина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з 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безсимптомним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перебігом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інфекція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передається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повітряно-крапельним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шляхом, через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безпосередній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контакт,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або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посередньо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через контакт з 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інфекційним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матеріалом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чи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інфікованими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предметами (кров,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слина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спинно-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мозкова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рідина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, сеча).</a:t>
            </a:r>
            <a:r>
              <a:rPr lang="ru-RU" dirty="0"/>
              <a:t> </a:t>
            </a:r>
          </a:p>
          <a:p>
            <a:r>
              <a:rPr lang="ru-RU" dirty="0" err="1"/>
              <a:t>Вік</a:t>
            </a:r>
            <a:r>
              <a:rPr lang="ru-RU" dirty="0"/>
              <a:t> – 3-7 </a:t>
            </a:r>
            <a:r>
              <a:rPr lang="ru-RU" dirty="0" err="1"/>
              <a:t>років</a:t>
            </a:r>
            <a:r>
              <a:rPr lang="ru-RU" dirty="0"/>
              <a:t>.</a:t>
            </a:r>
          </a:p>
          <a:p>
            <a:r>
              <a:rPr lang="ru-RU" dirty="0"/>
              <a:t> </a:t>
            </a:r>
            <a:r>
              <a:rPr lang="ru-RU" dirty="0" err="1"/>
              <a:t>Сезонність</a:t>
            </a:r>
            <a:r>
              <a:rPr lang="ru-RU" dirty="0"/>
              <a:t> – весна. </a:t>
            </a:r>
          </a:p>
          <a:p>
            <a:r>
              <a:rPr lang="ru-RU" dirty="0" err="1"/>
              <a:t>Імунітет</a:t>
            </a:r>
            <a:r>
              <a:rPr lang="ru-RU" dirty="0"/>
              <a:t> </a:t>
            </a:r>
            <a:r>
              <a:rPr lang="ru-RU" dirty="0" err="1"/>
              <a:t>довічний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836122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620049-7DB5-4B25-8811-1DC5DFA7E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dirty="0"/>
              <a:t>ПАТОГЕНЕЗ</a:t>
            </a: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C664BED-74A3-4C37-A63A-92BA26C22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/>
              <a:t>Вхідні</a:t>
            </a:r>
            <a:r>
              <a:rPr lang="ru-RU" dirty="0"/>
              <a:t> ворота – </a:t>
            </a:r>
            <a:r>
              <a:rPr lang="ru-RU" dirty="0" err="1"/>
              <a:t>слизові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ротоглотки та носа → у кров → </a:t>
            </a:r>
            <a:r>
              <a:rPr lang="ru-RU" dirty="0" err="1"/>
              <a:t>генералізація</a:t>
            </a:r>
            <a:r>
              <a:rPr lang="ru-RU" dirty="0"/>
              <a:t> →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інтерстиціальної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r>
              <a:rPr lang="ru-RU" dirty="0"/>
              <a:t> </a:t>
            </a:r>
            <a:r>
              <a:rPr lang="ru-RU" dirty="0" err="1"/>
              <a:t>залоз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протоками → у протоках </a:t>
            </a:r>
            <a:r>
              <a:rPr lang="ru-RU" dirty="0" err="1"/>
              <a:t>залоз</a:t>
            </a:r>
            <a:r>
              <a:rPr lang="ru-RU" dirty="0"/>
              <a:t> детрит, </a:t>
            </a:r>
            <a:r>
              <a:rPr lang="ru-RU" dirty="0" err="1"/>
              <a:t>білок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2. При </a:t>
            </a:r>
            <a:r>
              <a:rPr lang="ru-RU" dirty="0" err="1"/>
              <a:t>епідемічному</a:t>
            </a:r>
            <a:r>
              <a:rPr lang="ru-RU" dirty="0"/>
              <a:t> </a:t>
            </a:r>
            <a:r>
              <a:rPr lang="ru-RU" dirty="0" err="1"/>
              <a:t>менінгіті</a:t>
            </a:r>
            <a:r>
              <a:rPr lang="ru-RU" dirty="0"/>
              <a:t> – </a:t>
            </a:r>
            <a:r>
              <a:rPr lang="ru-RU" dirty="0" err="1"/>
              <a:t>гіперемія</a:t>
            </a:r>
            <a:r>
              <a:rPr lang="ru-RU" dirty="0"/>
              <a:t>, набряк ГМ, </a:t>
            </a:r>
            <a:r>
              <a:rPr lang="ru-RU" dirty="0" err="1"/>
              <a:t>периваскуляра</a:t>
            </a:r>
            <a:r>
              <a:rPr lang="ru-RU" dirty="0"/>
              <a:t> </a:t>
            </a:r>
            <a:r>
              <a:rPr lang="ru-RU" dirty="0" err="1"/>
              <a:t>інфільтрація</a:t>
            </a:r>
            <a:r>
              <a:rPr lang="ru-RU" dirty="0"/>
              <a:t> </a:t>
            </a:r>
            <a:r>
              <a:rPr lang="ru-RU" dirty="0" err="1"/>
              <a:t>мозкових</a:t>
            </a:r>
            <a:r>
              <a:rPr lang="ru-RU" dirty="0"/>
              <a:t> </a:t>
            </a:r>
            <a:r>
              <a:rPr lang="ru-RU" dirty="0" err="1"/>
              <a:t>оболонок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235371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D81003F-6CD8-4F99-BADD-45C241C02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90" y="167813"/>
            <a:ext cx="8596668" cy="1320800"/>
          </a:xfrm>
        </p:spPr>
        <p:txBody>
          <a:bodyPr/>
          <a:lstStyle/>
          <a:p>
            <a:r>
              <a:rPr lang="ru-RU" dirty="0"/>
              <a:t>КЛІНІКА</a:t>
            </a:r>
            <a:br>
              <a:rPr lang="ru-RU" dirty="0"/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93747D0-AFD1-41C5-9376-97D0A1E1C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478" y="712922"/>
            <a:ext cx="10864311" cy="5749871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МКБ-10 – </a:t>
            </a:r>
            <a:r>
              <a:rPr lang="ru-RU" dirty="0" err="1"/>
              <a:t>епідемічний</a:t>
            </a:r>
            <a:r>
              <a:rPr lang="ru-RU" dirty="0"/>
              <a:t> паротит </a:t>
            </a:r>
            <a:r>
              <a:rPr lang="ru-RU" dirty="0" err="1"/>
              <a:t>неускладнений</a:t>
            </a:r>
            <a:r>
              <a:rPr lang="ru-RU" dirty="0"/>
              <a:t>, </a:t>
            </a:r>
            <a:r>
              <a:rPr lang="ru-RU" dirty="0" err="1"/>
              <a:t>епідемічний</a:t>
            </a:r>
            <a:r>
              <a:rPr lang="ru-RU" dirty="0"/>
              <a:t> паротит </a:t>
            </a:r>
            <a:r>
              <a:rPr lang="ru-RU" dirty="0" err="1"/>
              <a:t>ускладнений</a:t>
            </a:r>
            <a:r>
              <a:rPr lang="ru-RU" dirty="0"/>
              <a:t> – </a:t>
            </a:r>
            <a:r>
              <a:rPr lang="ru-RU" dirty="0" err="1"/>
              <a:t>орхіт</a:t>
            </a:r>
            <a:r>
              <a:rPr lang="ru-RU" dirty="0"/>
              <a:t>, </a:t>
            </a:r>
            <a:r>
              <a:rPr lang="ru-RU" dirty="0" err="1"/>
              <a:t>менінгітом</a:t>
            </a:r>
            <a:r>
              <a:rPr lang="ru-RU" dirty="0"/>
              <a:t>, </a:t>
            </a:r>
            <a:r>
              <a:rPr lang="ru-RU" dirty="0" err="1"/>
              <a:t>енцефалітом</a:t>
            </a:r>
            <a:r>
              <a:rPr lang="ru-RU" dirty="0"/>
              <a:t>, панкреатитом, артритом, </a:t>
            </a:r>
            <a:r>
              <a:rPr lang="ru-RU" dirty="0" err="1"/>
              <a:t>міокардитом</a:t>
            </a:r>
            <a:r>
              <a:rPr lang="ru-RU" dirty="0"/>
              <a:t>, нефритом.</a:t>
            </a:r>
          </a:p>
          <a:p>
            <a:r>
              <a:rPr lang="ru-RU" dirty="0" err="1" smtClean="0"/>
              <a:t>Інкубаційний</a:t>
            </a:r>
            <a:r>
              <a:rPr lang="ru-RU" dirty="0" smtClean="0"/>
              <a:t>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/>
              <a:t>– 11-25 </a:t>
            </a:r>
            <a:r>
              <a:rPr lang="ru-RU" dirty="0" err="1"/>
              <a:t>днів</a:t>
            </a:r>
            <a:r>
              <a:rPr lang="ru-RU" dirty="0"/>
              <a:t> (</a:t>
            </a:r>
            <a:r>
              <a:rPr lang="ru-RU" dirty="0" err="1"/>
              <a:t>загалом</a:t>
            </a:r>
            <a:r>
              <a:rPr lang="ru-RU" dirty="0"/>
              <a:t> 15-18 </a:t>
            </a:r>
            <a:r>
              <a:rPr lang="ru-RU" dirty="0" err="1"/>
              <a:t>днів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розвиваються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3-4 </a:t>
            </a:r>
            <a:r>
              <a:rPr lang="ru-RU" dirty="0" err="1"/>
              <a:t>днів</a:t>
            </a:r>
            <a:r>
              <a:rPr lang="ru-RU" dirty="0"/>
              <a:t>, </a:t>
            </a:r>
            <a:r>
              <a:rPr lang="ru-RU" dirty="0" err="1"/>
              <a:t>починаючи</a:t>
            </a:r>
            <a:r>
              <a:rPr lang="ru-RU" dirty="0"/>
              <a:t> з </a:t>
            </a:r>
            <a:r>
              <a:rPr lang="ru-RU" dirty="0" err="1"/>
              <a:t>пропасниці</a:t>
            </a:r>
            <a:r>
              <a:rPr lang="ru-RU" dirty="0"/>
              <a:t>, </a:t>
            </a:r>
            <a:r>
              <a:rPr lang="ru-RU" dirty="0" err="1"/>
              <a:t>інтоксикації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dirty="0" err="1"/>
              <a:t>Провідні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– лихоманка,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слинних</a:t>
            </a:r>
            <a:r>
              <a:rPr lang="ru-RU" dirty="0"/>
              <a:t> </a:t>
            </a:r>
            <a:r>
              <a:rPr lang="ru-RU" dirty="0" err="1"/>
              <a:t>залоз</a:t>
            </a:r>
            <a:r>
              <a:rPr lang="ru-RU" dirty="0"/>
              <a:t>. </a:t>
            </a:r>
            <a:r>
              <a:rPr lang="ru-RU" dirty="0" err="1"/>
              <a:t>Спочатку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у </a:t>
            </a:r>
            <a:r>
              <a:rPr lang="ru-RU" dirty="0" err="1"/>
              <a:t>залозах</a:t>
            </a:r>
            <a:r>
              <a:rPr lang="ru-RU" dirty="0"/>
              <a:t> </a:t>
            </a:r>
            <a:r>
              <a:rPr lang="ru-RU" dirty="0" err="1"/>
              <a:t>односторонній</a:t>
            </a:r>
            <a:r>
              <a:rPr lang="ru-RU" dirty="0"/>
              <a:t>, а через 1-2 </a:t>
            </a:r>
            <a:r>
              <a:rPr lang="ru-RU" dirty="0" err="1"/>
              <a:t>дні</a:t>
            </a:r>
            <a:r>
              <a:rPr lang="ru-RU" dirty="0"/>
              <a:t> </a:t>
            </a:r>
            <a:r>
              <a:rPr lang="ru-RU" dirty="0" err="1"/>
              <a:t>двосторонній</a:t>
            </a:r>
            <a:r>
              <a:rPr lang="ru-RU" dirty="0"/>
              <a:t>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запалення</a:t>
            </a:r>
            <a:r>
              <a:rPr lang="ru-RU" dirty="0"/>
              <a:t> </a:t>
            </a:r>
            <a:r>
              <a:rPr lang="ru-RU" dirty="0" err="1"/>
              <a:t>поширюється</a:t>
            </a:r>
            <a:r>
              <a:rPr lang="ru-RU" dirty="0"/>
              <a:t> на </a:t>
            </a:r>
            <a:r>
              <a:rPr lang="ru-RU" dirty="0" err="1"/>
              <a:t>піднижньощелепні</a:t>
            </a:r>
            <a:r>
              <a:rPr lang="ru-RU" dirty="0"/>
              <a:t> та </a:t>
            </a:r>
            <a:r>
              <a:rPr lang="ru-RU" dirty="0" err="1"/>
              <a:t>під'язикові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</a:t>
            </a:r>
          </a:p>
          <a:p>
            <a:pPr marL="0" indent="0" algn="l">
              <a:buNone/>
            </a:pPr>
            <a:r>
              <a:rPr lang="ru-RU" dirty="0" smtClean="0"/>
              <a:t>3. </a:t>
            </a:r>
            <a:r>
              <a:rPr lang="ru-RU" b="1" dirty="0" err="1" smtClean="0">
                <a:solidFill>
                  <a:srgbClr val="333333"/>
                </a:solidFill>
                <a:effectLst/>
              </a:rPr>
              <a:t>Сіалоаденіт</a:t>
            </a:r>
            <a:r>
              <a:rPr lang="ru-RU" b="1" dirty="0">
                <a:solidFill>
                  <a:srgbClr val="333333"/>
                </a:solidFill>
                <a:effectLst/>
              </a:rPr>
              <a:t>:</a:t>
            </a:r>
            <a:r>
              <a:rPr lang="ru-RU" dirty="0">
                <a:solidFill>
                  <a:srgbClr val="333333"/>
                </a:solidFill>
                <a:effectLst/>
              </a:rPr>
              <a:t> </a:t>
            </a:r>
            <a:r>
              <a:rPr lang="ru-RU" dirty="0" err="1">
                <a:solidFill>
                  <a:srgbClr val="333333"/>
                </a:solidFill>
                <a:effectLst/>
              </a:rPr>
              <a:t>найчастіше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привушних</a:t>
            </a:r>
            <a:r>
              <a:rPr lang="ru-RU" dirty="0">
                <a:solidFill>
                  <a:srgbClr val="333333"/>
                </a:solidFill>
                <a:effectLst/>
              </a:rPr>
              <a:t> (60–70 %), </a:t>
            </a:r>
            <a:r>
              <a:rPr lang="ru-RU" dirty="0" err="1">
                <a:solidFill>
                  <a:srgbClr val="333333"/>
                </a:solidFill>
                <a:effectLst/>
              </a:rPr>
              <a:t>рідше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підщелепних</a:t>
            </a:r>
            <a:r>
              <a:rPr lang="ru-RU" dirty="0">
                <a:solidFill>
                  <a:srgbClr val="333333"/>
                </a:solidFill>
                <a:effectLst/>
              </a:rPr>
              <a:t> (10 %) </a:t>
            </a:r>
            <a:r>
              <a:rPr lang="ru-RU" dirty="0" err="1">
                <a:solidFill>
                  <a:srgbClr val="333333"/>
                </a:solidFill>
                <a:effectLst/>
              </a:rPr>
              <a:t>залоз</a:t>
            </a:r>
            <a:r>
              <a:rPr lang="ru-RU" dirty="0">
                <a:solidFill>
                  <a:srgbClr val="333333"/>
                </a:solidFill>
                <a:effectLst/>
              </a:rPr>
              <a:t>, </a:t>
            </a:r>
            <a:r>
              <a:rPr lang="ru-RU" dirty="0" err="1">
                <a:solidFill>
                  <a:srgbClr val="333333"/>
                </a:solidFill>
                <a:effectLst/>
              </a:rPr>
              <a:t>зазвичай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двосторонній</a:t>
            </a:r>
            <a:r>
              <a:rPr lang="ru-RU" dirty="0">
                <a:solidFill>
                  <a:srgbClr val="333333"/>
                </a:solidFill>
                <a:effectLst/>
              </a:rPr>
              <a:t> (≈70 %); </a:t>
            </a:r>
            <a:r>
              <a:rPr lang="ru-RU" dirty="0" err="1">
                <a:solidFill>
                  <a:srgbClr val="333333"/>
                </a:solidFill>
                <a:effectLst/>
              </a:rPr>
              <a:t>слинні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залози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можуть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уражатись</a:t>
            </a:r>
            <a:r>
              <a:rPr lang="ru-RU" dirty="0">
                <a:solidFill>
                  <a:srgbClr val="333333"/>
                </a:solidFill>
                <a:effectLst/>
              </a:rPr>
              <a:t> по </a:t>
            </a:r>
            <a:r>
              <a:rPr lang="ru-RU" dirty="0" err="1">
                <a:solidFill>
                  <a:srgbClr val="333333"/>
                </a:solidFill>
                <a:effectLst/>
              </a:rPr>
              <a:t>черзі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або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одночасно</a:t>
            </a:r>
            <a:r>
              <a:rPr lang="ru-RU" dirty="0">
                <a:solidFill>
                  <a:srgbClr val="333333"/>
                </a:solidFill>
                <a:effectLst/>
              </a:rPr>
              <a:t>.</a:t>
            </a:r>
          </a:p>
          <a:p>
            <a:pPr algn="l"/>
            <a:r>
              <a:rPr lang="ru-RU" dirty="0" err="1" smtClean="0">
                <a:solidFill>
                  <a:srgbClr val="333333"/>
                </a:solidFill>
                <a:effectLst/>
              </a:rPr>
              <a:t>біль</a:t>
            </a:r>
            <a:r>
              <a:rPr lang="ru-RU" dirty="0" smtClean="0">
                <a:solidFill>
                  <a:srgbClr val="333333"/>
                </a:solidFill>
                <a:effectLst/>
              </a:rPr>
              <a:t> </a:t>
            </a:r>
            <a:r>
              <a:rPr lang="ru-RU" dirty="0">
                <a:solidFill>
                  <a:srgbClr val="333333"/>
                </a:solidFill>
                <a:effectLst/>
              </a:rPr>
              <a:t>і набряк </a:t>
            </a:r>
            <a:r>
              <a:rPr lang="ru-RU" dirty="0" err="1">
                <a:solidFill>
                  <a:srgbClr val="333333"/>
                </a:solidFill>
                <a:effectLst/>
              </a:rPr>
              <a:t>слинних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залоз</a:t>
            </a:r>
            <a:r>
              <a:rPr lang="ru-RU" dirty="0">
                <a:solidFill>
                  <a:srgbClr val="333333"/>
                </a:solidFill>
                <a:effectLst/>
              </a:rPr>
              <a:t> — </a:t>
            </a:r>
            <a:r>
              <a:rPr lang="ru-RU" dirty="0" err="1">
                <a:solidFill>
                  <a:srgbClr val="333333"/>
                </a:solidFill>
                <a:effectLst/>
              </a:rPr>
              <a:t>найсильніші</a:t>
            </a:r>
            <a:r>
              <a:rPr lang="ru-RU" dirty="0">
                <a:solidFill>
                  <a:srgbClr val="333333"/>
                </a:solidFill>
                <a:effectLst/>
              </a:rPr>
              <a:t> на 2-ий </a:t>
            </a:r>
            <a:r>
              <a:rPr lang="ru-RU" dirty="0" err="1">
                <a:solidFill>
                  <a:srgbClr val="333333"/>
                </a:solidFill>
                <a:effectLst/>
              </a:rPr>
              <a:t>або</a:t>
            </a:r>
            <a:r>
              <a:rPr lang="ru-RU" dirty="0">
                <a:solidFill>
                  <a:srgbClr val="333333"/>
                </a:solidFill>
                <a:effectLst/>
              </a:rPr>
              <a:t> 3-ій день; </a:t>
            </a:r>
            <a:r>
              <a:rPr lang="ru-RU" dirty="0" err="1">
                <a:solidFill>
                  <a:srgbClr val="333333"/>
                </a:solidFill>
                <a:effectLst/>
              </a:rPr>
              <a:t>слинна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залоза</a:t>
            </a:r>
            <a:r>
              <a:rPr lang="ru-RU" dirty="0">
                <a:solidFill>
                  <a:srgbClr val="333333"/>
                </a:solidFill>
                <a:effectLst/>
              </a:rPr>
              <a:t> «</a:t>
            </a:r>
            <a:r>
              <a:rPr lang="ru-RU" dirty="0" err="1">
                <a:solidFill>
                  <a:srgbClr val="333333"/>
                </a:solidFill>
                <a:effectLst/>
              </a:rPr>
              <a:t>тістувата</a:t>
            </a:r>
            <a:r>
              <a:rPr lang="ru-RU" dirty="0">
                <a:solidFill>
                  <a:srgbClr val="333333"/>
                </a:solidFill>
                <a:effectLst/>
              </a:rPr>
              <a:t>», </a:t>
            </a:r>
            <a:r>
              <a:rPr lang="ru-RU" dirty="0" err="1">
                <a:solidFill>
                  <a:srgbClr val="333333"/>
                </a:solidFill>
                <a:effectLst/>
              </a:rPr>
              <a:t>рідше</a:t>
            </a:r>
            <a:r>
              <a:rPr lang="ru-RU" dirty="0">
                <a:solidFill>
                  <a:srgbClr val="333333"/>
                </a:solidFill>
                <a:effectLst/>
              </a:rPr>
              <a:t> тверда, </a:t>
            </a:r>
            <a:r>
              <a:rPr lang="ru-RU" dirty="0" err="1">
                <a:solidFill>
                  <a:srgbClr val="333333"/>
                </a:solidFill>
                <a:effectLst/>
              </a:rPr>
              <a:t>шкіра</a:t>
            </a:r>
            <a:r>
              <a:rPr lang="ru-RU" dirty="0">
                <a:solidFill>
                  <a:srgbClr val="333333"/>
                </a:solidFill>
                <a:effectLst/>
              </a:rPr>
              <a:t> над нею напружена, </a:t>
            </a:r>
            <a:r>
              <a:rPr lang="ru-RU" dirty="0" err="1">
                <a:solidFill>
                  <a:srgbClr val="333333"/>
                </a:solidFill>
                <a:effectLst/>
              </a:rPr>
              <a:t>незмінена</a:t>
            </a:r>
            <a:r>
              <a:rPr lang="ru-RU" dirty="0">
                <a:solidFill>
                  <a:srgbClr val="333333"/>
                </a:solidFill>
                <a:effectLst/>
              </a:rPr>
              <a:t>, </a:t>
            </a:r>
            <a:r>
              <a:rPr lang="ru-RU" dirty="0" err="1">
                <a:solidFill>
                  <a:srgbClr val="333333"/>
                </a:solidFill>
                <a:effectLst/>
              </a:rPr>
              <a:t>поступово</a:t>
            </a:r>
            <a:r>
              <a:rPr lang="ru-RU" dirty="0">
                <a:solidFill>
                  <a:srgbClr val="333333"/>
                </a:solidFill>
                <a:effectLst/>
              </a:rPr>
              <a:t> набряк </a:t>
            </a:r>
            <a:r>
              <a:rPr lang="ru-RU" dirty="0" err="1">
                <a:solidFill>
                  <a:srgbClr val="333333"/>
                </a:solidFill>
                <a:effectLst/>
              </a:rPr>
              <a:t>охоплює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навколишні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тканини</a:t>
            </a:r>
            <a:r>
              <a:rPr lang="ru-RU" dirty="0">
                <a:solidFill>
                  <a:srgbClr val="333333"/>
                </a:solidFill>
                <a:effectLst/>
              </a:rPr>
              <a:t> (</a:t>
            </a:r>
            <a:r>
              <a:rPr lang="ru-RU" dirty="0" err="1">
                <a:solidFill>
                  <a:srgbClr val="333333"/>
                </a:solidFill>
                <a:effectLst/>
              </a:rPr>
              <a:t>скроневі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ділянки</a:t>
            </a:r>
            <a:r>
              <a:rPr lang="ru-RU" dirty="0">
                <a:solidFill>
                  <a:srgbClr val="333333"/>
                </a:solidFill>
                <a:effectLst/>
              </a:rPr>
              <a:t>, </a:t>
            </a:r>
            <a:r>
              <a:rPr lang="ru-RU" dirty="0" err="1">
                <a:solidFill>
                  <a:srgbClr val="333333"/>
                </a:solidFill>
                <a:effectLst/>
              </a:rPr>
              <a:t>ділянки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виличної</a:t>
            </a:r>
            <a:r>
              <a:rPr lang="ru-RU" dirty="0">
                <a:solidFill>
                  <a:srgbClr val="333333"/>
                </a:solidFill>
                <a:effectLst/>
              </a:rPr>
              <a:t> дуги, </a:t>
            </a:r>
            <a:r>
              <a:rPr lang="ru-RU" dirty="0" err="1">
                <a:solidFill>
                  <a:srgbClr val="333333"/>
                </a:solidFill>
                <a:effectLst/>
              </a:rPr>
              <a:t>соскоподібного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паростка</a:t>
            </a:r>
            <a:r>
              <a:rPr lang="ru-RU" dirty="0">
                <a:solidFill>
                  <a:srgbClr val="333333"/>
                </a:solidFill>
                <a:effectLst/>
              </a:rPr>
              <a:t>, </a:t>
            </a:r>
            <a:r>
              <a:rPr lang="ru-RU" dirty="0" err="1">
                <a:solidFill>
                  <a:srgbClr val="333333"/>
                </a:solidFill>
                <a:effectLst/>
              </a:rPr>
              <a:t>шиї</a:t>
            </a:r>
            <a:r>
              <a:rPr lang="ru-RU" dirty="0">
                <a:solidFill>
                  <a:srgbClr val="333333"/>
                </a:solidFill>
                <a:effectLst/>
              </a:rPr>
              <a:t>), </a:t>
            </a:r>
            <a:r>
              <a:rPr lang="ru-RU" dirty="0" err="1">
                <a:solidFill>
                  <a:srgbClr val="333333"/>
                </a:solidFill>
                <a:effectLst/>
              </a:rPr>
              <a:t>відтісняючи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вушну</a:t>
            </a:r>
            <a:r>
              <a:rPr lang="ru-RU" dirty="0">
                <a:solidFill>
                  <a:srgbClr val="333333"/>
                </a:solidFill>
                <a:effectLst/>
              </a:rPr>
              <a:t> раковину </a:t>
            </a:r>
            <a:r>
              <a:rPr lang="ru-RU" dirty="0" err="1">
                <a:solidFill>
                  <a:srgbClr val="333333"/>
                </a:solidFill>
                <a:effectLst/>
              </a:rPr>
              <a:t>назовні</a:t>
            </a:r>
            <a:r>
              <a:rPr lang="ru-RU" dirty="0">
                <a:solidFill>
                  <a:srgbClr val="333333"/>
                </a:solidFill>
                <a:effectLst/>
              </a:rPr>
              <a:t>. </a:t>
            </a:r>
            <a:r>
              <a:rPr lang="ru-RU" dirty="0" err="1">
                <a:solidFill>
                  <a:srgbClr val="333333"/>
                </a:solidFill>
                <a:effectLst/>
              </a:rPr>
              <a:t>Ці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симптоми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зменшуються</a:t>
            </a:r>
            <a:r>
              <a:rPr lang="ru-RU" dirty="0">
                <a:solidFill>
                  <a:srgbClr val="333333"/>
                </a:solidFill>
                <a:effectLst/>
              </a:rPr>
              <a:t> через 3–4 </a:t>
            </a:r>
            <a:r>
              <a:rPr lang="ru-RU" dirty="0" err="1">
                <a:solidFill>
                  <a:srgbClr val="333333"/>
                </a:solidFill>
                <a:effectLst/>
              </a:rPr>
              <a:t>дні</a:t>
            </a:r>
            <a:r>
              <a:rPr lang="ru-RU" dirty="0">
                <a:solidFill>
                  <a:srgbClr val="333333"/>
                </a:solidFill>
                <a:effectLst/>
              </a:rPr>
              <a:t>, </a:t>
            </a:r>
            <a:r>
              <a:rPr lang="ru-RU" dirty="0" err="1">
                <a:solidFill>
                  <a:srgbClr val="333333"/>
                </a:solidFill>
                <a:effectLst/>
              </a:rPr>
              <a:t>регресують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повністю</a:t>
            </a:r>
            <a:r>
              <a:rPr lang="ru-RU" dirty="0">
                <a:solidFill>
                  <a:srgbClr val="333333"/>
                </a:solidFill>
                <a:effectLst/>
              </a:rPr>
              <a:t> через ≈7 </a:t>
            </a:r>
            <a:r>
              <a:rPr lang="ru-RU" dirty="0" err="1">
                <a:solidFill>
                  <a:srgbClr val="333333"/>
                </a:solidFill>
                <a:effectLst/>
              </a:rPr>
              <a:t>днів</a:t>
            </a:r>
            <a:r>
              <a:rPr lang="ru-RU" dirty="0">
                <a:solidFill>
                  <a:srgbClr val="333333"/>
                </a:solidFill>
                <a:effectLst/>
              </a:rPr>
              <a:t>.</a:t>
            </a:r>
          </a:p>
          <a:p>
            <a:pPr algn="l"/>
            <a:r>
              <a:rPr lang="ru-RU" dirty="0" err="1" smtClean="0">
                <a:solidFill>
                  <a:srgbClr val="333333"/>
                </a:solidFill>
                <a:effectLst/>
              </a:rPr>
              <a:t>гіперемія</a:t>
            </a:r>
            <a:r>
              <a:rPr lang="ru-RU" dirty="0" smtClean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ділянки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виходу</a:t>
            </a:r>
            <a:r>
              <a:rPr lang="ru-RU" dirty="0">
                <a:solidFill>
                  <a:srgbClr val="333333"/>
                </a:solidFill>
                <a:effectLst/>
              </a:rPr>
              <a:t> протоки </a:t>
            </a:r>
            <a:r>
              <a:rPr lang="ru-RU" dirty="0" err="1">
                <a:solidFill>
                  <a:srgbClr val="333333"/>
                </a:solidFill>
                <a:effectLst/>
              </a:rPr>
              <a:t>привушної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слинної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залози</a:t>
            </a:r>
            <a:r>
              <a:rPr lang="ru-RU" dirty="0">
                <a:solidFill>
                  <a:srgbClr val="333333"/>
                </a:solidFill>
                <a:effectLst/>
              </a:rPr>
              <a:t> з </a:t>
            </a:r>
            <a:r>
              <a:rPr lang="ru-RU" dirty="0" err="1">
                <a:solidFill>
                  <a:srgbClr val="333333"/>
                </a:solidFill>
                <a:effectLst/>
              </a:rPr>
              <a:t>набряком</a:t>
            </a:r>
            <a:r>
              <a:rPr lang="ru-RU" dirty="0">
                <a:solidFill>
                  <a:srgbClr val="333333"/>
                </a:solidFill>
                <a:effectLst/>
              </a:rPr>
              <a:t> сосочка на </a:t>
            </a:r>
            <a:r>
              <a:rPr lang="ru-RU" dirty="0" err="1">
                <a:solidFill>
                  <a:srgbClr val="333333"/>
                </a:solidFill>
                <a:effectLst/>
              </a:rPr>
              <a:t>слизовій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оболонці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щоки</a:t>
            </a:r>
            <a:r>
              <a:rPr lang="ru-RU" dirty="0">
                <a:solidFill>
                  <a:srgbClr val="333333"/>
                </a:solidFill>
                <a:effectLst/>
              </a:rPr>
              <a:t>;  </a:t>
            </a:r>
          </a:p>
          <a:p>
            <a:pPr algn="l"/>
            <a:r>
              <a:rPr lang="ru-RU" dirty="0" err="1" smtClean="0">
                <a:solidFill>
                  <a:srgbClr val="333333"/>
                </a:solidFill>
                <a:effectLst/>
              </a:rPr>
              <a:t>зниження</a:t>
            </a:r>
            <a:r>
              <a:rPr lang="ru-RU" dirty="0" smtClean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виділення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слини</a:t>
            </a:r>
            <a:r>
              <a:rPr lang="ru-RU" dirty="0">
                <a:solidFill>
                  <a:srgbClr val="333333"/>
                </a:solidFill>
                <a:effectLst/>
              </a:rPr>
              <a:t> (</a:t>
            </a:r>
            <a:r>
              <a:rPr lang="ru-RU" dirty="0" err="1">
                <a:solidFill>
                  <a:srgbClr val="333333"/>
                </a:solidFill>
                <a:effectLst/>
              </a:rPr>
              <a:t>відчуття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сухості</a:t>
            </a:r>
            <a:r>
              <a:rPr lang="ru-RU" dirty="0">
                <a:solidFill>
                  <a:srgbClr val="333333"/>
                </a:solidFill>
                <a:effectLst/>
              </a:rPr>
              <a:t> у </a:t>
            </a:r>
            <a:r>
              <a:rPr lang="ru-RU" dirty="0" err="1">
                <a:solidFill>
                  <a:srgbClr val="333333"/>
                </a:solidFill>
                <a:effectLst/>
              </a:rPr>
              <a:t>ротовій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порожнині</a:t>
            </a:r>
            <a:r>
              <a:rPr lang="ru-RU" dirty="0">
                <a:solidFill>
                  <a:srgbClr val="333333"/>
                </a:solidFill>
                <a:effectLst/>
              </a:rPr>
              <a:t>), </a:t>
            </a:r>
            <a:r>
              <a:rPr lang="ru-RU" dirty="0" err="1">
                <a:solidFill>
                  <a:srgbClr val="333333"/>
                </a:solidFill>
                <a:effectLst/>
              </a:rPr>
              <a:t>біль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слинної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залози</a:t>
            </a:r>
            <a:r>
              <a:rPr lang="ru-RU" dirty="0">
                <a:solidFill>
                  <a:srgbClr val="333333"/>
                </a:solidFill>
                <a:effectLst/>
              </a:rPr>
              <a:t> з </a:t>
            </a:r>
            <a:r>
              <a:rPr lang="ru-RU" dirty="0" err="1">
                <a:solidFill>
                  <a:srgbClr val="333333"/>
                </a:solidFill>
                <a:effectLst/>
              </a:rPr>
              <a:t>посиленням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під</a:t>
            </a:r>
            <a:r>
              <a:rPr lang="ru-RU" dirty="0">
                <a:solidFill>
                  <a:srgbClr val="333333"/>
                </a:solidFill>
                <a:effectLst/>
              </a:rPr>
              <a:t> час </a:t>
            </a:r>
            <a:r>
              <a:rPr lang="ru-RU" dirty="0" err="1">
                <a:solidFill>
                  <a:srgbClr val="333333"/>
                </a:solidFill>
                <a:effectLst/>
              </a:rPr>
              <a:t>споживання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кислих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харчових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продуктів</a:t>
            </a:r>
            <a:r>
              <a:rPr lang="ru-RU" dirty="0">
                <a:solidFill>
                  <a:srgbClr val="333333"/>
                </a:solidFill>
                <a:effectLst/>
              </a:rPr>
              <a:t> (</a:t>
            </a:r>
            <a:r>
              <a:rPr lang="ru-RU" dirty="0" err="1">
                <a:solidFill>
                  <a:srgbClr val="333333"/>
                </a:solidFill>
                <a:effectLst/>
              </a:rPr>
              <a:t>або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інших</a:t>
            </a:r>
            <a:r>
              <a:rPr lang="ru-RU" dirty="0">
                <a:solidFill>
                  <a:srgbClr val="333333"/>
                </a:solidFill>
                <a:effectLst/>
              </a:rPr>
              <a:t>, </a:t>
            </a:r>
            <a:r>
              <a:rPr lang="ru-RU" dirty="0" err="1">
                <a:solidFill>
                  <a:srgbClr val="333333"/>
                </a:solidFill>
                <a:effectLst/>
              </a:rPr>
              <a:t>що</a:t>
            </a:r>
            <a:r>
              <a:rPr lang="ru-RU" dirty="0">
                <a:solidFill>
                  <a:srgbClr val="333333"/>
                </a:solidFill>
                <a:effectLst/>
              </a:rPr>
              <a:t> сильно </a:t>
            </a:r>
            <a:r>
              <a:rPr lang="ru-RU" dirty="0" err="1">
                <a:solidFill>
                  <a:srgbClr val="333333"/>
                </a:solidFill>
                <a:effectLst/>
              </a:rPr>
              <a:t>стимулюють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виділення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слини</a:t>
            </a:r>
            <a:r>
              <a:rPr lang="ru-RU" dirty="0">
                <a:solidFill>
                  <a:srgbClr val="333333"/>
                </a:solidFill>
                <a:effectLst/>
              </a:rPr>
              <a:t>);  </a:t>
            </a:r>
          </a:p>
          <a:p>
            <a:pPr algn="l"/>
            <a:r>
              <a:rPr lang="ru-RU" dirty="0" err="1" smtClean="0">
                <a:solidFill>
                  <a:srgbClr val="333333"/>
                </a:solidFill>
                <a:effectLst/>
              </a:rPr>
              <a:t>утруднене</a:t>
            </a:r>
            <a:r>
              <a:rPr lang="ru-RU" dirty="0" smtClean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жування</a:t>
            </a:r>
            <a:r>
              <a:rPr lang="ru-RU" dirty="0">
                <a:solidFill>
                  <a:srgbClr val="333333"/>
                </a:solidFill>
                <a:effectLst/>
              </a:rPr>
              <a:t>, </a:t>
            </a:r>
            <a:r>
              <a:rPr lang="ru-RU" dirty="0" err="1">
                <a:solidFill>
                  <a:srgbClr val="333333"/>
                </a:solidFill>
                <a:effectLst/>
              </a:rPr>
              <a:t>ковтання</a:t>
            </a:r>
            <a:r>
              <a:rPr lang="ru-RU" dirty="0">
                <a:solidFill>
                  <a:srgbClr val="333333"/>
                </a:solidFill>
                <a:effectLst/>
              </a:rPr>
              <a:t> та </a:t>
            </a:r>
            <a:r>
              <a:rPr lang="ru-RU" dirty="0" err="1">
                <a:solidFill>
                  <a:srgbClr val="333333"/>
                </a:solidFill>
                <a:effectLst/>
              </a:rPr>
              <a:t>відкривання</a:t>
            </a:r>
            <a:r>
              <a:rPr lang="ru-RU" dirty="0">
                <a:solidFill>
                  <a:srgbClr val="333333"/>
                </a:solidFill>
                <a:effectLst/>
              </a:rPr>
              <a:t> рота;</a:t>
            </a:r>
          </a:p>
          <a:p>
            <a:pPr algn="l"/>
            <a:r>
              <a:rPr lang="ru-RU" dirty="0" smtClean="0">
                <a:solidFill>
                  <a:srgbClr val="333333"/>
                </a:solidFill>
                <a:effectLst/>
              </a:rPr>
              <a:t>лихоманка </a:t>
            </a:r>
            <a:r>
              <a:rPr lang="ru-RU" dirty="0">
                <a:solidFill>
                  <a:srgbClr val="333333"/>
                </a:solidFill>
                <a:effectLst/>
              </a:rPr>
              <a:t>(38–39 °</a:t>
            </a:r>
            <a:r>
              <a:rPr lang="en-US" dirty="0">
                <a:solidFill>
                  <a:srgbClr val="333333"/>
                </a:solidFill>
                <a:effectLst/>
              </a:rPr>
              <a:t>C) — </a:t>
            </a:r>
            <a:r>
              <a:rPr lang="ru-RU" dirty="0" err="1">
                <a:solidFill>
                  <a:srgbClr val="333333"/>
                </a:solidFill>
                <a:effectLst/>
              </a:rPr>
              <a:t>з'являється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одночасно</a:t>
            </a:r>
            <a:r>
              <a:rPr lang="ru-RU" dirty="0">
                <a:solidFill>
                  <a:srgbClr val="333333"/>
                </a:solidFill>
                <a:effectLst/>
              </a:rPr>
              <a:t> з </a:t>
            </a:r>
            <a:r>
              <a:rPr lang="ru-RU" dirty="0" err="1">
                <a:solidFill>
                  <a:srgbClr val="333333"/>
                </a:solidFill>
                <a:effectLst/>
              </a:rPr>
              <a:t>набряком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слинних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залоз</a:t>
            </a:r>
            <a:r>
              <a:rPr lang="ru-RU" dirty="0">
                <a:solidFill>
                  <a:srgbClr val="333333"/>
                </a:solidFill>
                <a:effectLst/>
              </a:rPr>
              <a:t>, </a:t>
            </a:r>
            <a:r>
              <a:rPr lang="ru-RU" dirty="0" err="1">
                <a:solidFill>
                  <a:srgbClr val="333333"/>
                </a:solidFill>
                <a:effectLst/>
              </a:rPr>
              <a:t>зберігається</a:t>
            </a:r>
            <a:r>
              <a:rPr lang="ru-RU" dirty="0">
                <a:solidFill>
                  <a:srgbClr val="333333"/>
                </a:solidFill>
                <a:effectLst/>
              </a:rPr>
              <a:t> 3–4 </a:t>
            </a:r>
            <a:r>
              <a:rPr lang="ru-RU" dirty="0" err="1">
                <a:solidFill>
                  <a:srgbClr val="333333"/>
                </a:solidFill>
                <a:effectLst/>
              </a:rPr>
              <a:t>дні</a:t>
            </a:r>
            <a:r>
              <a:rPr lang="ru-RU" dirty="0">
                <a:solidFill>
                  <a:srgbClr val="333333"/>
                </a:solidFill>
                <a:effectLst/>
              </a:rPr>
              <a:t>; </a:t>
            </a:r>
            <a:r>
              <a:rPr lang="ru-RU" dirty="0" err="1">
                <a:solidFill>
                  <a:srgbClr val="333333"/>
                </a:solidFill>
                <a:effectLst/>
              </a:rPr>
              <a:t>рецидивує</a:t>
            </a:r>
            <a:r>
              <a:rPr lang="ru-RU" dirty="0">
                <a:solidFill>
                  <a:srgbClr val="333333"/>
                </a:solidFill>
                <a:effectLst/>
              </a:rPr>
              <a:t> у </a:t>
            </a:r>
            <a:r>
              <a:rPr lang="ru-RU" dirty="0" err="1">
                <a:solidFill>
                  <a:srgbClr val="333333"/>
                </a:solidFill>
                <a:effectLst/>
              </a:rPr>
              <a:t>випадку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ураження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інших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слинних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залоз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або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ускладнень</a:t>
            </a:r>
            <a:r>
              <a:rPr lang="ru-RU" dirty="0">
                <a:solidFill>
                  <a:srgbClr val="333333"/>
                </a:solidFill>
                <a:effectLst/>
              </a:rPr>
              <a:t>; у </a:t>
            </a:r>
            <a:r>
              <a:rPr lang="ru-RU" dirty="0" err="1">
                <a:solidFill>
                  <a:srgbClr val="333333"/>
                </a:solidFill>
                <a:effectLst/>
              </a:rPr>
              <a:t>малих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дітей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може</a:t>
            </a:r>
            <a:r>
              <a:rPr lang="ru-RU" dirty="0">
                <a:solidFill>
                  <a:srgbClr val="333333"/>
                </a:solidFill>
                <a:effectLst/>
              </a:rPr>
              <a:t> не </a:t>
            </a:r>
            <a:r>
              <a:rPr lang="ru-RU" dirty="0" err="1">
                <a:solidFill>
                  <a:srgbClr val="333333"/>
                </a:solidFill>
                <a:effectLst/>
              </a:rPr>
              <a:t>розвиватись</a:t>
            </a:r>
            <a:r>
              <a:rPr lang="ru-RU" dirty="0">
                <a:solidFill>
                  <a:srgbClr val="333333"/>
                </a:solidFill>
                <a:effectLst/>
              </a:rPr>
              <a:t>;  </a:t>
            </a:r>
          </a:p>
          <a:p>
            <a:pPr algn="l"/>
            <a:r>
              <a:rPr lang="ru-RU" dirty="0" err="1" smtClean="0">
                <a:solidFill>
                  <a:srgbClr val="333333"/>
                </a:solidFill>
                <a:effectLst/>
              </a:rPr>
              <a:t>інші</a:t>
            </a:r>
            <a:r>
              <a:rPr lang="ru-RU" dirty="0" smtClean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симптоми</a:t>
            </a:r>
            <a:r>
              <a:rPr lang="ru-RU" dirty="0">
                <a:solidFill>
                  <a:srgbClr val="333333"/>
                </a:solidFill>
                <a:effectLst/>
              </a:rPr>
              <a:t> — </a:t>
            </a:r>
            <a:r>
              <a:rPr lang="ru-RU" dirty="0" err="1">
                <a:solidFill>
                  <a:srgbClr val="333333"/>
                </a:solidFill>
                <a:effectLst/>
              </a:rPr>
              <a:t>погане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самопочуття</a:t>
            </a:r>
            <a:r>
              <a:rPr lang="ru-RU" dirty="0">
                <a:solidFill>
                  <a:srgbClr val="333333"/>
                </a:solidFill>
                <a:effectLst/>
              </a:rPr>
              <a:t> та </a:t>
            </a:r>
            <a:r>
              <a:rPr lang="ru-RU" dirty="0" err="1">
                <a:solidFill>
                  <a:srgbClr val="333333"/>
                </a:solidFill>
                <a:effectLst/>
              </a:rPr>
              <a:t>слабкість</a:t>
            </a:r>
            <a:r>
              <a:rPr lang="ru-RU" dirty="0">
                <a:solidFill>
                  <a:srgbClr val="333333"/>
                </a:solidFill>
                <a:effectLst/>
              </a:rPr>
              <a:t>, </a:t>
            </a:r>
            <a:r>
              <a:rPr lang="ru-RU" dirty="0" err="1">
                <a:solidFill>
                  <a:srgbClr val="333333"/>
                </a:solidFill>
                <a:effectLst/>
              </a:rPr>
              <a:t>біль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голови</a:t>
            </a:r>
            <a:r>
              <a:rPr lang="ru-RU" dirty="0">
                <a:solidFill>
                  <a:srgbClr val="333333"/>
                </a:solidFill>
                <a:effectLst/>
              </a:rPr>
              <a:t>, </a:t>
            </a:r>
            <a:r>
              <a:rPr lang="ru-RU" dirty="0" err="1">
                <a:solidFill>
                  <a:srgbClr val="333333"/>
                </a:solidFill>
                <a:effectLst/>
              </a:rPr>
              <a:t>втрата</a:t>
            </a:r>
            <a:r>
              <a:rPr lang="ru-RU" dirty="0">
                <a:solidFill>
                  <a:srgbClr val="333333"/>
                </a:solidFill>
                <a:effectLst/>
              </a:rPr>
              <a:t> </a:t>
            </a:r>
            <a:r>
              <a:rPr lang="ru-RU" dirty="0" err="1">
                <a:solidFill>
                  <a:srgbClr val="333333"/>
                </a:solidFill>
                <a:effectLst/>
              </a:rPr>
              <a:t>апетиту</a:t>
            </a:r>
            <a:r>
              <a:rPr lang="ru-RU" dirty="0">
                <a:solidFill>
                  <a:srgbClr val="333333"/>
                </a:solidFill>
                <a:effectLst/>
              </a:rPr>
              <a:t>, </a:t>
            </a:r>
            <a:r>
              <a:rPr lang="ru-RU" dirty="0" err="1">
                <a:solidFill>
                  <a:srgbClr val="333333"/>
                </a:solidFill>
                <a:effectLst/>
              </a:rPr>
              <a:t>блювання</a:t>
            </a:r>
            <a:r>
              <a:rPr lang="ru-RU" dirty="0">
                <a:solidFill>
                  <a:srgbClr val="333333"/>
                </a:solidFill>
                <a:effectLst/>
              </a:rPr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. З 5-го дня </a:t>
            </a:r>
            <a:r>
              <a:rPr lang="ru-RU" dirty="0" err="1"/>
              <a:t>зворотний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трапляються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= </a:t>
            </a:r>
            <a:r>
              <a:rPr lang="ru-RU" dirty="0" err="1"/>
              <a:t>знову</a:t>
            </a:r>
            <a:r>
              <a:rPr lang="ru-RU" dirty="0"/>
              <a:t> температура та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затягується</a:t>
            </a:r>
            <a:r>
              <a:rPr lang="ru-RU" dirty="0"/>
              <a:t>. </a:t>
            </a:r>
            <a:r>
              <a:rPr lang="ru-RU" dirty="0" err="1"/>
              <a:t>Неускладнений</a:t>
            </a:r>
            <a:r>
              <a:rPr lang="ru-RU" dirty="0"/>
              <a:t> паротит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легку</a:t>
            </a:r>
            <a:r>
              <a:rPr lang="ru-RU" dirty="0"/>
              <a:t> </a:t>
            </a:r>
            <a:r>
              <a:rPr lang="ru-RU" dirty="0" err="1"/>
              <a:t>течію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016626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B345981-DDD8-4B3F-8DE2-D60D807B4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95" y="62727"/>
            <a:ext cx="8596668" cy="1320800"/>
          </a:xfrm>
        </p:spPr>
        <p:txBody>
          <a:bodyPr/>
          <a:lstStyle/>
          <a:p>
            <a:r>
              <a:rPr lang="ru-RU" dirty="0"/>
              <a:t>УСКЛАДНЕННЯ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BFF5047-FF8E-462F-84DE-7E7A72D03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963" y="748097"/>
            <a:ext cx="10383864" cy="5807686"/>
          </a:xfrm>
        </p:spPr>
        <p:txBody>
          <a:bodyPr>
            <a:normAutofit/>
          </a:bodyPr>
          <a:lstStyle/>
          <a:p>
            <a:r>
              <a:rPr lang="ru-RU" dirty="0" err="1" smtClean="0"/>
              <a:t>Орхіт</a:t>
            </a:r>
            <a:r>
              <a:rPr lang="ru-RU" dirty="0"/>
              <a:t>, </a:t>
            </a:r>
            <a:r>
              <a:rPr lang="ru-RU" dirty="0" err="1"/>
              <a:t>орхіепідідіміт</a:t>
            </a:r>
            <a:r>
              <a:rPr lang="ru-RU" dirty="0"/>
              <a:t> – через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днів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початку </a:t>
            </a:r>
            <a:r>
              <a:rPr lang="ru-RU" dirty="0" err="1"/>
              <a:t>захворювання</a:t>
            </a:r>
            <a:r>
              <a:rPr lang="ru-RU" dirty="0"/>
              <a:t>, Т39-40, </a:t>
            </a:r>
            <a:r>
              <a:rPr lang="ru-RU" dirty="0" err="1"/>
              <a:t>сильний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 у </a:t>
            </a:r>
            <a:r>
              <a:rPr lang="ru-RU" dirty="0" err="1"/>
              <a:t>ділянці</a:t>
            </a:r>
            <a:r>
              <a:rPr lang="ru-RU" dirty="0"/>
              <a:t> мошонки, </a:t>
            </a:r>
            <a:r>
              <a:rPr lang="ru-RU" dirty="0" err="1"/>
              <a:t>іррадіює</a:t>
            </a:r>
            <a:r>
              <a:rPr lang="ru-RU" dirty="0"/>
              <a:t> в </a:t>
            </a:r>
            <a:r>
              <a:rPr lang="ru-RU" dirty="0" err="1"/>
              <a:t>живіт</a:t>
            </a:r>
            <a:r>
              <a:rPr lang="ru-RU" dirty="0"/>
              <a:t>. </a:t>
            </a:r>
            <a:r>
              <a:rPr lang="ru-RU" dirty="0" err="1"/>
              <a:t>Триває</a:t>
            </a:r>
            <a:r>
              <a:rPr lang="ru-RU" dirty="0"/>
              <a:t> 7-8 </a:t>
            </a:r>
            <a:r>
              <a:rPr lang="ru-RU" dirty="0" err="1"/>
              <a:t>днів</a:t>
            </a:r>
            <a:r>
              <a:rPr lang="ru-RU" dirty="0"/>
              <a:t>,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регрес</a:t>
            </a:r>
            <a:r>
              <a:rPr lang="ru-RU" dirty="0"/>
              <a:t>. </a:t>
            </a:r>
            <a:r>
              <a:rPr lang="ru-RU" dirty="0" err="1"/>
              <a:t>Двосторонній</a:t>
            </a:r>
            <a:r>
              <a:rPr lang="ru-RU" dirty="0"/>
              <a:t> =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безпліддя</a:t>
            </a:r>
            <a:r>
              <a:rPr lang="ru-RU" dirty="0"/>
              <a:t>.</a:t>
            </a:r>
          </a:p>
          <a:p>
            <a:r>
              <a:rPr lang="ru-RU" dirty="0" smtClean="0"/>
              <a:t>Панкреатит </a:t>
            </a:r>
            <a:r>
              <a:rPr lang="ru-RU" dirty="0"/>
              <a:t>– </a:t>
            </a:r>
            <a:r>
              <a:rPr lang="ru-RU" dirty="0" err="1"/>
              <a:t>гострий</a:t>
            </a:r>
            <a:r>
              <a:rPr lang="ru-RU" dirty="0"/>
              <a:t>, на 7 день </a:t>
            </a:r>
            <a:r>
              <a:rPr lang="ru-RU" dirty="0" err="1"/>
              <a:t>хвороби</a:t>
            </a:r>
            <a:r>
              <a:rPr lang="ru-RU" dirty="0"/>
              <a:t>, набряк </a:t>
            </a:r>
            <a:r>
              <a:rPr lang="ru-RU" dirty="0" smtClean="0"/>
              <a:t>ПЗ, </a:t>
            </a:r>
            <a:r>
              <a:rPr lang="ru-RU" dirty="0" err="1"/>
              <a:t>біль</a:t>
            </a:r>
            <a:r>
              <a:rPr lang="ru-RU" dirty="0"/>
              <a:t> в </a:t>
            </a:r>
            <a:r>
              <a:rPr lang="ru-RU" dirty="0" err="1"/>
              <a:t>епігастрії</a:t>
            </a:r>
            <a:r>
              <a:rPr lang="ru-RU" dirty="0"/>
              <a:t>, </a:t>
            </a:r>
            <a:r>
              <a:rPr lang="ru-RU" dirty="0" err="1"/>
              <a:t>нудота</a:t>
            </a:r>
            <a:r>
              <a:rPr lang="ru-RU" dirty="0"/>
              <a:t> та </a:t>
            </a:r>
            <a:r>
              <a:rPr lang="ru-RU" dirty="0" err="1"/>
              <a:t>блювання</a:t>
            </a:r>
            <a:r>
              <a:rPr lang="ru-RU" dirty="0"/>
              <a:t>, лихоманка. </a:t>
            </a:r>
            <a:r>
              <a:rPr lang="ru-RU" dirty="0" err="1"/>
              <a:t>Напруга</a:t>
            </a:r>
            <a:r>
              <a:rPr lang="ru-RU" dirty="0"/>
              <a:t> </a:t>
            </a:r>
            <a:r>
              <a:rPr lang="ru-RU" dirty="0" err="1"/>
              <a:t>м'язів</a:t>
            </a:r>
            <a:r>
              <a:rPr lang="ru-RU" dirty="0"/>
              <a:t> живота. </a:t>
            </a:r>
            <a:r>
              <a:rPr lang="ru-RU" dirty="0" err="1"/>
              <a:t>Регрес</a:t>
            </a:r>
            <a:r>
              <a:rPr lang="ru-RU" dirty="0"/>
              <a:t> за 7-10 </a:t>
            </a:r>
            <a:r>
              <a:rPr lang="ru-RU" dirty="0" err="1"/>
              <a:t>днів</a:t>
            </a:r>
            <a:r>
              <a:rPr lang="ru-RU" dirty="0"/>
              <a:t>. </a:t>
            </a:r>
            <a:r>
              <a:rPr lang="ru-RU" dirty="0" err="1"/>
              <a:t>Надалі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хронізація</a:t>
            </a:r>
            <a:r>
              <a:rPr lang="ru-RU" dirty="0"/>
              <a:t> до </a:t>
            </a:r>
            <a:r>
              <a:rPr lang="ru-RU" dirty="0" err="1"/>
              <a:t>діабету</a:t>
            </a:r>
            <a:r>
              <a:rPr lang="ru-RU" dirty="0"/>
              <a:t> 2-го типу.</a:t>
            </a:r>
          </a:p>
          <a:p>
            <a:r>
              <a:rPr lang="ru-RU" dirty="0" err="1" smtClean="0"/>
              <a:t>Менінгіт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err="1"/>
              <a:t>гостро</a:t>
            </a:r>
            <a:r>
              <a:rPr lang="ru-RU" dirty="0"/>
              <a:t>, озноб, лихоманка, </a:t>
            </a:r>
            <a:r>
              <a:rPr lang="ru-RU" dirty="0" err="1" smtClean="0"/>
              <a:t>головний</a:t>
            </a:r>
            <a:r>
              <a:rPr lang="ru-RU" dirty="0" smtClean="0"/>
              <a:t> б</a:t>
            </a:r>
            <a:r>
              <a:rPr lang="uk-UA" dirty="0" err="1" smtClean="0"/>
              <a:t>іль</a:t>
            </a:r>
            <a:r>
              <a:rPr lang="ru-RU" dirty="0" smtClean="0"/>
              <a:t>, </a:t>
            </a:r>
            <a:r>
              <a:rPr lang="ru-RU" dirty="0" err="1"/>
              <a:t>блювання</a:t>
            </a:r>
            <a:r>
              <a:rPr lang="ru-RU" dirty="0"/>
              <a:t>, </a:t>
            </a:r>
            <a:r>
              <a:rPr lang="ru-RU" dirty="0" err="1"/>
              <a:t>менінгеальні</a:t>
            </a:r>
            <a:r>
              <a:rPr lang="ru-RU" dirty="0"/>
              <a:t> знаки. </a:t>
            </a:r>
            <a:r>
              <a:rPr lang="ru-RU" dirty="0" err="1"/>
              <a:t>Ліквор</a:t>
            </a:r>
            <a:r>
              <a:rPr lang="ru-RU" dirty="0"/>
              <a:t> –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тиском</a:t>
            </a:r>
            <a:r>
              <a:rPr lang="ru-RU" dirty="0"/>
              <a:t>, плеоцитоз,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білок</a:t>
            </a:r>
            <a:r>
              <a:rPr lang="ru-RU" dirty="0"/>
              <a:t>. </a:t>
            </a:r>
            <a:r>
              <a:rPr lang="ru-RU" dirty="0" err="1"/>
              <a:t>Регрес</a:t>
            </a:r>
            <a:r>
              <a:rPr lang="ru-RU" dirty="0"/>
              <a:t> за 10-12 </a:t>
            </a:r>
            <a:r>
              <a:rPr lang="ru-RU" dirty="0" err="1"/>
              <a:t>днів</a:t>
            </a:r>
            <a:r>
              <a:rPr lang="ru-RU" dirty="0"/>
              <a:t>. </a:t>
            </a:r>
            <a:r>
              <a:rPr lang="ru-RU" dirty="0" err="1"/>
              <a:t>Рідше</a:t>
            </a:r>
            <a:r>
              <a:rPr lang="ru-RU" dirty="0"/>
              <a:t> </a:t>
            </a:r>
            <a:r>
              <a:rPr lang="ru-RU" dirty="0" err="1"/>
              <a:t>менінгоенцефаліт</a:t>
            </a:r>
            <a:r>
              <a:rPr lang="ru-RU" dirty="0"/>
              <a:t> = </a:t>
            </a:r>
            <a:r>
              <a:rPr lang="ru-RU" dirty="0" err="1"/>
              <a:t>сонливість</a:t>
            </a:r>
            <a:r>
              <a:rPr lang="ru-RU" dirty="0"/>
              <a:t>,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свідомості</a:t>
            </a:r>
            <a:r>
              <a:rPr lang="ru-RU" dirty="0"/>
              <a:t>, </a:t>
            </a:r>
            <a:r>
              <a:rPr lang="ru-RU" dirty="0" err="1"/>
              <a:t>млявість</a:t>
            </a:r>
            <a:r>
              <a:rPr lang="ru-RU" dirty="0"/>
              <a:t>, </a:t>
            </a:r>
            <a:r>
              <a:rPr lang="ru-RU" dirty="0" err="1"/>
              <a:t>парези</a:t>
            </a:r>
            <a:r>
              <a:rPr lang="ru-RU" dirty="0"/>
              <a:t> лицевого нерва,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зіниці</a:t>
            </a:r>
            <a:r>
              <a:rPr lang="ru-RU" dirty="0"/>
              <a:t> </a:t>
            </a:r>
            <a:r>
              <a:rPr lang="ru-RU" dirty="0" err="1"/>
              <a:t>рефлексів</a:t>
            </a:r>
            <a:r>
              <a:rPr lang="ru-RU" dirty="0"/>
              <a:t>, </a:t>
            </a:r>
            <a:r>
              <a:rPr lang="ru-RU" dirty="0" err="1"/>
              <a:t>пірамідні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, </a:t>
            </a:r>
            <a:r>
              <a:rPr lang="ru-RU" dirty="0" err="1"/>
              <a:t>геміпарез</a:t>
            </a:r>
            <a:r>
              <a:rPr lang="ru-RU" dirty="0"/>
              <a:t>.</a:t>
            </a:r>
          </a:p>
          <a:p>
            <a:r>
              <a:rPr lang="ru-RU" dirty="0" smtClean="0"/>
              <a:t>Оофорит</a:t>
            </a:r>
            <a:r>
              <a:rPr lang="ru-RU" dirty="0"/>
              <a:t>, мастит – у </a:t>
            </a:r>
            <a:r>
              <a:rPr lang="ru-RU" dirty="0" err="1"/>
              <a:t>жінок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обтяженим</a:t>
            </a:r>
            <a:r>
              <a:rPr lang="ru-RU" dirty="0"/>
              <a:t> </a:t>
            </a:r>
            <a:r>
              <a:rPr lang="ru-RU" dirty="0" err="1"/>
              <a:t>ендокринно-гінекологічним</a:t>
            </a:r>
            <a:r>
              <a:rPr lang="ru-RU" dirty="0"/>
              <a:t> анамнезом.</a:t>
            </a:r>
          </a:p>
          <a:p>
            <a:r>
              <a:rPr lang="ru-RU" dirty="0" err="1" smtClean="0"/>
              <a:t>Викидень</a:t>
            </a:r>
            <a:r>
              <a:rPr lang="ru-RU" dirty="0" smtClean="0"/>
              <a:t> </a:t>
            </a:r>
            <a:r>
              <a:rPr lang="ru-RU" dirty="0"/>
              <a:t>– при </a:t>
            </a:r>
            <a:r>
              <a:rPr lang="ru-RU" dirty="0" err="1"/>
              <a:t>зараженні</a:t>
            </a:r>
            <a:r>
              <a:rPr lang="ru-RU" dirty="0"/>
              <a:t> в 1 </a:t>
            </a:r>
            <a:r>
              <a:rPr lang="ru-RU" dirty="0" err="1"/>
              <a:t>триместрі</a:t>
            </a:r>
            <a:r>
              <a:rPr lang="ru-RU" dirty="0"/>
              <a:t>.</a:t>
            </a:r>
          </a:p>
          <a:p>
            <a:r>
              <a:rPr lang="ru-RU" dirty="0"/>
              <a:t> </a:t>
            </a:r>
            <a:r>
              <a:rPr lang="ru-RU" dirty="0" err="1" smtClean="0"/>
              <a:t>Ураження</a:t>
            </a:r>
            <a:r>
              <a:rPr lang="ru-RU" dirty="0" smtClean="0"/>
              <a:t> </a:t>
            </a:r>
            <a:r>
              <a:rPr lang="ru-RU" dirty="0"/>
              <a:t>органу слуху = </a:t>
            </a:r>
            <a:r>
              <a:rPr lang="ru-RU" dirty="0" err="1"/>
              <a:t>спочатку</a:t>
            </a:r>
            <a:r>
              <a:rPr lang="ru-RU" dirty="0"/>
              <a:t> – шум у </a:t>
            </a:r>
            <a:r>
              <a:rPr lang="ru-RU" dirty="0" err="1"/>
              <a:t>вухах</a:t>
            </a:r>
            <a:r>
              <a:rPr lang="ru-RU" dirty="0"/>
              <a:t>, </a:t>
            </a:r>
            <a:r>
              <a:rPr lang="ru-RU" dirty="0" err="1"/>
              <a:t>дзвін</a:t>
            </a:r>
            <a:r>
              <a:rPr lang="ru-RU" dirty="0"/>
              <a:t> у </a:t>
            </a:r>
            <a:r>
              <a:rPr lang="ru-RU" dirty="0" err="1"/>
              <a:t>вухах</a:t>
            </a:r>
            <a:r>
              <a:rPr lang="ru-RU" dirty="0"/>
              <a:t>, </a:t>
            </a:r>
            <a:r>
              <a:rPr lang="ru-RU" dirty="0" err="1"/>
              <a:t>блювота</a:t>
            </a:r>
            <a:r>
              <a:rPr lang="ru-RU" dirty="0"/>
              <a:t> + </a:t>
            </a:r>
            <a:r>
              <a:rPr lang="ru-RU" dirty="0" err="1"/>
              <a:t>запаморочення</a:t>
            </a:r>
            <a:r>
              <a:rPr lang="ru-RU" dirty="0"/>
              <a:t> +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координації</a:t>
            </a:r>
            <a:r>
              <a:rPr lang="ru-RU" dirty="0"/>
              <a:t> (при </a:t>
            </a:r>
            <a:r>
              <a:rPr lang="ru-RU" dirty="0" err="1" smtClean="0"/>
              <a:t>ураженні</a:t>
            </a:r>
            <a:r>
              <a:rPr lang="ru-RU" dirty="0" smtClean="0"/>
              <a:t> </a:t>
            </a:r>
            <a:r>
              <a:rPr lang="ru-RU" dirty="0" err="1"/>
              <a:t>лабіринту</a:t>
            </a:r>
            <a:r>
              <a:rPr lang="ru-RU" dirty="0"/>
              <a:t>) до </a:t>
            </a:r>
            <a:r>
              <a:rPr lang="ru-RU" dirty="0" err="1"/>
              <a:t>повної</a:t>
            </a:r>
            <a:r>
              <a:rPr lang="ru-RU" dirty="0"/>
              <a:t> </a:t>
            </a:r>
            <a:r>
              <a:rPr lang="ru-RU" dirty="0" err="1"/>
              <a:t>глухоти</a:t>
            </a:r>
            <a:r>
              <a:rPr lang="ru-RU" dirty="0"/>
              <a:t> (одно-, </a:t>
            </a:r>
            <a:r>
              <a:rPr lang="ru-RU" dirty="0" err="1"/>
              <a:t>рідше</a:t>
            </a:r>
            <a:r>
              <a:rPr lang="ru-RU" dirty="0"/>
              <a:t> </a:t>
            </a:r>
            <a:r>
              <a:rPr lang="ru-RU" dirty="0" err="1"/>
              <a:t>двосторонньої</a:t>
            </a:r>
            <a:r>
              <a:rPr lang="ru-RU" dirty="0"/>
              <a:t>).</a:t>
            </a:r>
          </a:p>
          <a:p>
            <a:r>
              <a:rPr lang="ru-RU" dirty="0" err="1" smtClean="0"/>
              <a:t>Артрити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err="1"/>
              <a:t>променезап'ясткові</a:t>
            </a:r>
            <a:r>
              <a:rPr lang="ru-RU" dirty="0"/>
              <a:t>, </a:t>
            </a:r>
            <a:r>
              <a:rPr lang="ru-RU" dirty="0" err="1"/>
              <a:t>ліктьові</a:t>
            </a:r>
            <a:r>
              <a:rPr lang="ru-RU" dirty="0"/>
              <a:t>, </a:t>
            </a:r>
            <a:r>
              <a:rPr lang="ru-RU" dirty="0" err="1"/>
              <a:t>плечові</a:t>
            </a:r>
            <a:r>
              <a:rPr lang="ru-RU" dirty="0"/>
              <a:t>, </a:t>
            </a:r>
            <a:r>
              <a:rPr lang="ru-RU" dirty="0" err="1"/>
              <a:t>колінні</a:t>
            </a:r>
            <a:r>
              <a:rPr lang="ru-RU" dirty="0"/>
              <a:t>, </a:t>
            </a:r>
            <a:r>
              <a:rPr lang="ru-RU" dirty="0" err="1"/>
              <a:t>гомілковостопні</a:t>
            </a:r>
            <a:r>
              <a:rPr lang="ru-RU" dirty="0"/>
              <a:t> =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припухлість</a:t>
            </a:r>
            <a:r>
              <a:rPr lang="ru-RU" dirty="0"/>
              <a:t>, </a:t>
            </a:r>
            <a:r>
              <a:rPr lang="ru-RU" dirty="0" err="1"/>
              <a:t>серозний</a:t>
            </a:r>
            <a:r>
              <a:rPr lang="ru-RU" dirty="0"/>
              <a:t> </a:t>
            </a:r>
            <a:r>
              <a:rPr lang="ru-RU" dirty="0" err="1"/>
              <a:t>випіт</a:t>
            </a:r>
            <a:r>
              <a:rPr lang="ru-RU" dirty="0"/>
              <a:t>. </a:t>
            </a:r>
            <a:r>
              <a:rPr lang="ru-RU" dirty="0" err="1"/>
              <a:t>Зберігаються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кількох</a:t>
            </a:r>
            <a:r>
              <a:rPr lang="ru-RU" dirty="0"/>
              <a:t> </a:t>
            </a:r>
            <a:r>
              <a:rPr lang="ru-RU" dirty="0" err="1"/>
              <a:t>місяців</a:t>
            </a:r>
            <a:endParaRPr lang="ru-RU" dirty="0"/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4131201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90D34A-6CEE-477A-9E1E-EFE45D36A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ДІАГНОСТИКА</a:t>
            </a:r>
            <a:br>
              <a:rPr lang="ru-RU" dirty="0"/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4060FBF-3B90-4639-8528-7328EFB86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Клініка</a:t>
            </a:r>
            <a:endParaRPr lang="ru-RU" dirty="0"/>
          </a:p>
          <a:p>
            <a:r>
              <a:rPr lang="ru-RU" dirty="0" err="1" smtClean="0"/>
              <a:t>Серологія</a:t>
            </a:r>
            <a:r>
              <a:rPr lang="ru-RU" dirty="0" smtClean="0"/>
              <a:t> </a:t>
            </a:r>
            <a:r>
              <a:rPr lang="ru-RU" dirty="0"/>
              <a:t>– ІФА, РЗК, РТГА.</a:t>
            </a:r>
          </a:p>
          <a:p>
            <a:r>
              <a:rPr lang="ru-RU" dirty="0" err="1" smtClean="0"/>
              <a:t>Виділення</a:t>
            </a:r>
            <a:r>
              <a:rPr lang="ru-RU" dirty="0" smtClean="0"/>
              <a:t> </a:t>
            </a:r>
            <a:r>
              <a:rPr lang="ru-RU" dirty="0" err="1"/>
              <a:t>вірусу</a:t>
            </a:r>
            <a:r>
              <a:rPr lang="ru-RU" dirty="0"/>
              <a:t> та </a:t>
            </a:r>
            <a:r>
              <a:rPr lang="ru-RU" dirty="0" err="1"/>
              <a:t>культивація</a:t>
            </a:r>
            <a:r>
              <a:rPr lang="ru-RU" dirty="0"/>
              <a:t> на </a:t>
            </a:r>
            <a:r>
              <a:rPr lang="ru-RU" dirty="0" err="1"/>
              <a:t>культурі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EE66B33-EE7E-4322-A71B-793F2907D78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61254" y="4219160"/>
            <a:ext cx="4101728" cy="222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8400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FB842D-13F3-4825-B4F3-724DAFC74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847" y="-121920"/>
            <a:ext cx="8596668" cy="1320800"/>
          </a:xfrm>
        </p:spPr>
        <p:txBody>
          <a:bodyPr/>
          <a:lstStyle/>
          <a:p>
            <a:r>
              <a:rPr lang="ru-RU" dirty="0"/>
              <a:t>Диференційна </a:t>
            </a:r>
            <a:r>
              <a:rPr lang="ru-RU" dirty="0" err="1"/>
              <a:t>діагностика</a:t>
            </a: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02FD2F-0A5D-46AC-960E-D8B1B70EB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489" y="538480"/>
            <a:ext cx="11236270" cy="5380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>1) </a:t>
            </a:r>
            <a:r>
              <a:rPr lang="ru-RU" sz="1600" dirty="0" err="1"/>
              <a:t>інфекційний</a:t>
            </a:r>
            <a:r>
              <a:rPr lang="ru-RU" sz="1600" dirty="0"/>
              <a:t> </a:t>
            </a:r>
            <a:r>
              <a:rPr lang="ru-RU" sz="1600" dirty="0" err="1"/>
              <a:t>сіалоаденіт</a:t>
            </a:r>
            <a:r>
              <a:rPr lang="ru-RU" sz="1600" dirty="0"/>
              <a:t> — </a:t>
            </a:r>
            <a:r>
              <a:rPr lang="ru-RU" sz="1600" dirty="0" err="1"/>
              <a:t>вірусний</a:t>
            </a:r>
            <a:r>
              <a:rPr lang="ru-RU" sz="1600" dirty="0"/>
              <a:t> (</a:t>
            </a:r>
            <a:r>
              <a:rPr lang="ru-RU" sz="1600" dirty="0" err="1"/>
              <a:t>вірус</a:t>
            </a:r>
            <a:r>
              <a:rPr lang="ru-RU" sz="1600" dirty="0"/>
              <a:t> </a:t>
            </a:r>
            <a:r>
              <a:rPr lang="ru-RU" sz="1600" dirty="0" err="1"/>
              <a:t>парагрипу</a:t>
            </a:r>
            <a:r>
              <a:rPr lang="ru-RU" sz="1600" dirty="0"/>
              <a:t>, </a:t>
            </a:r>
            <a:r>
              <a:rPr lang="ru-RU" sz="1600" dirty="0" err="1"/>
              <a:t>грипу</a:t>
            </a:r>
            <a:r>
              <a:rPr lang="ru-RU" sz="1600" dirty="0"/>
              <a:t>, </a:t>
            </a:r>
            <a:r>
              <a:rPr lang="en-US" sz="1600" dirty="0"/>
              <a:t>CMV (</a:t>
            </a:r>
            <a:r>
              <a:rPr lang="ru-RU" sz="1600" dirty="0"/>
              <a:t>ЦМВ), </a:t>
            </a:r>
            <a:r>
              <a:rPr lang="en-US" sz="1600" dirty="0"/>
              <a:t>Coxsackie, ECHO, </a:t>
            </a:r>
            <a:r>
              <a:rPr lang="ru-RU" sz="1600" dirty="0" err="1"/>
              <a:t>лімфоцитарного</a:t>
            </a:r>
            <a:r>
              <a:rPr lang="ru-RU" sz="1600" dirty="0"/>
              <a:t> </a:t>
            </a:r>
            <a:r>
              <a:rPr lang="ru-RU" sz="1600" dirty="0" err="1"/>
              <a:t>менінгоенцефаліту</a:t>
            </a:r>
            <a:r>
              <a:rPr lang="ru-RU" sz="1600" dirty="0"/>
              <a:t>, ВІЛ, </a:t>
            </a:r>
            <a:r>
              <a:rPr lang="en-US" sz="1600" dirty="0"/>
              <a:t>EBV (</a:t>
            </a:r>
            <a:r>
              <a:rPr lang="ru-RU" sz="1600" dirty="0"/>
              <a:t>ЕБВ), </a:t>
            </a:r>
            <a:r>
              <a:rPr lang="ru-RU" sz="1600" dirty="0" err="1"/>
              <a:t>бактеріальний</a:t>
            </a:r>
            <a:r>
              <a:rPr lang="ru-RU" sz="1600" dirty="0"/>
              <a:t>, у т. ч. </a:t>
            </a:r>
            <a:r>
              <a:rPr lang="ru-RU" sz="1600" dirty="0" err="1"/>
              <a:t>абсцес</a:t>
            </a:r>
            <a:r>
              <a:rPr lang="ru-RU" sz="1600" dirty="0"/>
              <a:t> (</a:t>
            </a:r>
            <a:r>
              <a:rPr lang="ru-RU" sz="1600" dirty="0" err="1"/>
              <a:t>найчастіше</a:t>
            </a:r>
            <a:r>
              <a:rPr lang="ru-RU" sz="1600" dirty="0"/>
              <a:t> </a:t>
            </a:r>
            <a:r>
              <a:rPr lang="ru-RU" sz="1600" dirty="0" err="1"/>
              <a:t>стафілокок</a:t>
            </a:r>
            <a:r>
              <a:rPr lang="ru-RU" sz="1600" dirty="0"/>
              <a:t>, </a:t>
            </a:r>
            <a:r>
              <a:rPr lang="ru-RU" sz="1600" dirty="0" err="1"/>
              <a:t>рідше</a:t>
            </a:r>
            <a:r>
              <a:rPr lang="ru-RU" sz="1600" dirty="0"/>
              <a:t> </a:t>
            </a:r>
            <a:r>
              <a:rPr lang="en-US" sz="1600" dirty="0"/>
              <a:t>Mycobacterium, Actinomyces; </a:t>
            </a:r>
            <a:r>
              <a:rPr lang="ru-RU" sz="1600" dirty="0"/>
              <a:t>у </a:t>
            </a:r>
            <a:r>
              <a:rPr lang="ru-RU" sz="1600" dirty="0" err="1"/>
              <a:t>місці</a:t>
            </a:r>
            <a:r>
              <a:rPr lang="ru-RU" sz="1600" dirty="0"/>
              <a:t> </a:t>
            </a:r>
            <a:r>
              <a:rPr lang="ru-RU" sz="1600" dirty="0" err="1"/>
              <a:t>виходу</a:t>
            </a:r>
            <a:r>
              <a:rPr lang="ru-RU" sz="1600" dirty="0"/>
              <a:t> </a:t>
            </a:r>
            <a:r>
              <a:rPr lang="ru-RU" sz="1600" dirty="0" err="1"/>
              <a:t>слинної</a:t>
            </a:r>
            <a:r>
              <a:rPr lang="ru-RU" sz="1600" dirty="0"/>
              <a:t> протоки </a:t>
            </a:r>
            <a:r>
              <a:rPr lang="ru-RU" sz="1600" dirty="0" err="1"/>
              <a:t>можуть</a:t>
            </a:r>
            <a:r>
              <a:rPr lang="ru-RU" sz="1600" dirty="0"/>
              <a:t> </a:t>
            </a:r>
            <a:r>
              <a:rPr lang="ru-RU" sz="1600" dirty="0" err="1"/>
              <a:t>візуалізуватися</a:t>
            </a:r>
            <a:r>
              <a:rPr lang="ru-RU" sz="1600" dirty="0"/>
              <a:t> </a:t>
            </a:r>
            <a:r>
              <a:rPr lang="ru-RU" sz="1600" dirty="0" err="1"/>
              <a:t>гнійні</a:t>
            </a:r>
            <a:r>
              <a:rPr lang="ru-RU" sz="1600" dirty="0"/>
              <a:t> </a:t>
            </a:r>
            <a:r>
              <a:rPr lang="ru-RU" sz="1600" dirty="0" err="1"/>
              <a:t>виділення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витікають</a:t>
            </a:r>
            <a:r>
              <a:rPr lang="ru-RU" sz="1600" dirty="0"/>
              <a:t> спонтанно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після</a:t>
            </a:r>
            <a:r>
              <a:rPr lang="ru-RU" sz="1600" dirty="0"/>
              <a:t> </a:t>
            </a:r>
            <a:r>
              <a:rPr lang="ru-RU" sz="1600" dirty="0" err="1"/>
              <a:t>компресії</a:t>
            </a:r>
            <a:r>
              <a:rPr lang="ru-RU" sz="1600" dirty="0"/>
              <a:t> </a:t>
            </a:r>
            <a:r>
              <a:rPr lang="ru-RU" sz="1600" dirty="0" err="1"/>
              <a:t>слинної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), хвороба </a:t>
            </a:r>
            <a:r>
              <a:rPr lang="ru-RU" sz="1600" dirty="0" err="1"/>
              <a:t>котячих</a:t>
            </a:r>
            <a:r>
              <a:rPr lang="ru-RU" sz="1600" dirty="0"/>
              <a:t> </a:t>
            </a:r>
            <a:r>
              <a:rPr lang="ru-RU" sz="1600" dirty="0" err="1"/>
              <a:t>подряпин</a:t>
            </a:r>
            <a:r>
              <a:rPr lang="ru-RU" sz="1600" dirty="0"/>
              <a:t> (</a:t>
            </a:r>
            <a:r>
              <a:rPr lang="ru-RU" sz="1600" dirty="0" err="1"/>
              <a:t>збільшення</a:t>
            </a:r>
            <a:r>
              <a:rPr lang="ru-RU" sz="1600" dirty="0"/>
              <a:t> </a:t>
            </a:r>
            <a:r>
              <a:rPr lang="ru-RU" sz="1600" dirty="0" err="1"/>
              <a:t>передвушних</a:t>
            </a:r>
            <a:r>
              <a:rPr lang="ru-RU" sz="1600" dirty="0"/>
              <a:t> </a:t>
            </a:r>
            <a:r>
              <a:rPr lang="ru-RU" sz="1600" dirty="0" err="1"/>
              <a:t>вузлів</a:t>
            </a:r>
            <a:r>
              <a:rPr lang="ru-RU" sz="1600" dirty="0"/>
              <a:t>, синдром </a:t>
            </a:r>
            <a:r>
              <a:rPr lang="ru-RU" sz="1600" dirty="0" err="1"/>
              <a:t>Паріно</a:t>
            </a:r>
            <a:r>
              <a:rPr lang="ru-RU" sz="1600" dirty="0"/>
              <a:t>), </a:t>
            </a:r>
            <a:r>
              <a:rPr lang="ru-RU" sz="1600" dirty="0" err="1"/>
              <a:t>набутий</a:t>
            </a:r>
            <a:r>
              <a:rPr lang="ru-RU" sz="1600" dirty="0"/>
              <a:t> токсоплазмоз;</a:t>
            </a:r>
          </a:p>
          <a:p>
            <a:pPr marL="0" indent="0">
              <a:buNone/>
            </a:pPr>
            <a:r>
              <a:rPr lang="ru-RU" sz="1600" dirty="0" smtClean="0"/>
              <a:t>2</a:t>
            </a:r>
            <a:r>
              <a:rPr lang="ru-RU" sz="1600" dirty="0"/>
              <a:t>) </a:t>
            </a:r>
            <a:r>
              <a:rPr lang="ru-RU" sz="1600" dirty="0" err="1"/>
              <a:t>неінфекційні</a:t>
            </a:r>
            <a:r>
              <a:rPr lang="ru-RU" sz="1600" dirty="0"/>
              <a:t> причини </a:t>
            </a:r>
            <a:r>
              <a:rPr lang="ru-RU" sz="1600" dirty="0" err="1"/>
              <a:t>збільшення</a:t>
            </a:r>
            <a:r>
              <a:rPr lang="ru-RU" sz="1600" dirty="0"/>
              <a:t> </a:t>
            </a:r>
            <a:r>
              <a:rPr lang="ru-RU" sz="1600" dirty="0" err="1"/>
              <a:t>слинних</a:t>
            </a:r>
            <a:r>
              <a:rPr lang="ru-RU" sz="1600" dirty="0"/>
              <a:t> зал</a:t>
            </a:r>
            <a:r>
              <a:rPr lang="en-US" sz="1600" dirty="0"/>
              <a:t>o</a:t>
            </a:r>
            <a:r>
              <a:rPr lang="ru-RU" sz="1600" dirty="0"/>
              <a:t>з — </a:t>
            </a:r>
            <a:r>
              <a:rPr lang="ru-RU" sz="1600" dirty="0" err="1"/>
              <a:t>сіалолітіаз</a:t>
            </a:r>
            <a:r>
              <a:rPr lang="ru-RU" sz="1600" dirty="0"/>
              <a:t> </a:t>
            </a:r>
            <a:r>
              <a:rPr lang="ru-RU" sz="1600" dirty="0" err="1"/>
              <a:t>із</a:t>
            </a:r>
            <a:r>
              <a:rPr lang="ru-RU" sz="1600" dirty="0"/>
              <a:t> </a:t>
            </a:r>
            <a:r>
              <a:rPr lang="ru-RU" sz="1600" dirty="0" err="1"/>
              <a:t>утворенням</a:t>
            </a:r>
            <a:r>
              <a:rPr lang="ru-RU" sz="1600" dirty="0"/>
              <a:t> </a:t>
            </a:r>
            <a:r>
              <a:rPr lang="ru-RU" sz="1600" dirty="0" err="1"/>
              <a:t>конкрементів</a:t>
            </a:r>
            <a:r>
              <a:rPr lang="ru-RU" sz="1600" dirty="0"/>
              <a:t> у </a:t>
            </a:r>
            <a:r>
              <a:rPr lang="ru-RU" sz="1600" dirty="0" err="1"/>
              <a:t>слинній</a:t>
            </a:r>
            <a:r>
              <a:rPr lang="ru-RU" sz="1600" dirty="0"/>
              <a:t> </a:t>
            </a:r>
            <a:r>
              <a:rPr lang="ru-RU" sz="1600" dirty="0" err="1"/>
              <a:t>залозі</a:t>
            </a:r>
            <a:r>
              <a:rPr lang="ru-RU" sz="1600" dirty="0"/>
              <a:t> та/</a:t>
            </a:r>
            <a:r>
              <a:rPr lang="ru-RU" sz="1600" dirty="0" err="1"/>
              <a:t>або</a:t>
            </a:r>
            <a:r>
              <a:rPr lang="ru-RU" sz="1600" dirty="0"/>
              <a:t> у </a:t>
            </a:r>
            <a:r>
              <a:rPr lang="ru-RU" sz="1600" dirty="0" err="1"/>
              <a:t>слинному</a:t>
            </a:r>
            <a:r>
              <a:rPr lang="ru-RU" sz="1600" dirty="0"/>
              <a:t> </a:t>
            </a:r>
            <a:r>
              <a:rPr lang="ru-RU" sz="1600" dirty="0" err="1"/>
              <a:t>протоці</a:t>
            </a:r>
            <a:r>
              <a:rPr lang="ru-RU" sz="1600" dirty="0"/>
              <a:t>, </a:t>
            </a:r>
            <a:r>
              <a:rPr lang="ru-RU" sz="1600" dirty="0" err="1"/>
              <a:t>звуження</a:t>
            </a:r>
            <a:r>
              <a:rPr lang="ru-RU" sz="1600" dirty="0"/>
              <a:t> </a:t>
            </a:r>
            <a:r>
              <a:rPr lang="ru-RU" sz="1600" dirty="0" err="1"/>
              <a:t>видільних</a:t>
            </a:r>
            <a:r>
              <a:rPr lang="ru-RU" sz="1600" dirty="0"/>
              <a:t> </a:t>
            </a:r>
            <a:r>
              <a:rPr lang="ru-RU" sz="1600" dirty="0" err="1"/>
              <a:t>протоків</a:t>
            </a:r>
            <a:r>
              <a:rPr lang="ru-RU" sz="1600" dirty="0"/>
              <a:t> (</a:t>
            </a:r>
            <a:r>
              <a:rPr lang="ru-RU" sz="1600" dirty="0" err="1"/>
              <a:t>періодичний</a:t>
            </a:r>
            <a:r>
              <a:rPr lang="ru-RU" sz="1600" dirty="0"/>
              <a:t> набряк →УЗД, </a:t>
            </a:r>
            <a:r>
              <a:rPr lang="ru-RU" sz="1600" dirty="0" err="1"/>
              <a:t>сіалографія</a:t>
            </a:r>
            <a:r>
              <a:rPr lang="ru-RU" sz="1600" dirty="0"/>
              <a:t>), </a:t>
            </a:r>
            <a:r>
              <a:rPr lang="ru-RU" sz="1600" dirty="0" err="1"/>
              <a:t>кіста</a:t>
            </a:r>
            <a:r>
              <a:rPr lang="ru-RU" sz="1600" dirty="0"/>
              <a:t>, </a:t>
            </a:r>
            <a:r>
              <a:rPr lang="ru-RU" sz="1600" dirty="0" err="1"/>
              <a:t>гемангіома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новоутворення</a:t>
            </a:r>
            <a:r>
              <a:rPr lang="ru-RU" sz="1600" dirty="0"/>
              <a:t> </a:t>
            </a:r>
            <a:r>
              <a:rPr lang="ru-RU" sz="1600" dirty="0" err="1"/>
              <a:t>слинної</a:t>
            </a:r>
            <a:r>
              <a:rPr lang="ru-RU" sz="1600" dirty="0"/>
              <a:t> </a:t>
            </a:r>
            <a:r>
              <a:rPr lang="ru-RU" sz="1600" dirty="0" err="1"/>
              <a:t>залози</a:t>
            </a:r>
            <a:r>
              <a:rPr lang="ru-RU" sz="1600" dirty="0"/>
              <a:t> (→УЗД, </a:t>
            </a:r>
            <a:r>
              <a:rPr lang="ru-RU" sz="1600" dirty="0" err="1"/>
              <a:t>гістологічне</a:t>
            </a:r>
            <a:r>
              <a:rPr lang="ru-RU" sz="1600" dirty="0"/>
              <a:t> </a:t>
            </a:r>
            <a:r>
              <a:rPr lang="ru-RU" sz="1600" dirty="0" err="1"/>
              <a:t>дослідження</a:t>
            </a:r>
            <a:r>
              <a:rPr lang="ru-RU" sz="1600" dirty="0"/>
              <a:t>), синдром </a:t>
            </a:r>
            <a:r>
              <a:rPr lang="ru-RU" sz="1600" dirty="0" err="1"/>
              <a:t>Мікулича</a:t>
            </a:r>
            <a:r>
              <a:rPr lang="ru-RU" sz="1600" dirty="0"/>
              <a:t> (синдром </a:t>
            </a:r>
            <a:r>
              <a:rPr lang="ru-RU" sz="1600" dirty="0" err="1"/>
              <a:t>Шегрена</a:t>
            </a:r>
            <a:r>
              <a:rPr lang="ru-RU" sz="1600" dirty="0"/>
              <a:t>), </a:t>
            </a:r>
            <a:r>
              <a:rPr lang="ru-RU" sz="1600" dirty="0" err="1"/>
              <a:t>макроглобулінемія</a:t>
            </a:r>
            <a:r>
              <a:rPr lang="ru-RU" sz="1600" dirty="0"/>
              <a:t> </a:t>
            </a:r>
            <a:r>
              <a:rPr lang="ru-RU" sz="1600" dirty="0" err="1"/>
              <a:t>Вальденстрема</a:t>
            </a:r>
            <a:r>
              <a:rPr lang="ru-RU" sz="1600" dirty="0"/>
              <a:t>, </a:t>
            </a:r>
            <a:r>
              <a:rPr lang="ru-RU" sz="1600" dirty="0" err="1"/>
              <a:t>саркоїдоз</a:t>
            </a:r>
            <a:r>
              <a:rPr lang="ru-RU" sz="1600" dirty="0"/>
              <a:t>; </a:t>
            </a:r>
            <a:r>
              <a:rPr lang="ru-RU" sz="1600" dirty="0" err="1"/>
              <a:t>алергічні</a:t>
            </a:r>
            <a:r>
              <a:rPr lang="ru-RU" sz="1600" dirty="0"/>
              <a:t> </a:t>
            </a:r>
            <a:r>
              <a:rPr lang="ru-RU" sz="1600" dirty="0" err="1"/>
              <a:t>реакції</a:t>
            </a:r>
            <a:r>
              <a:rPr lang="ru-RU" sz="1600" dirty="0"/>
              <a:t> на ЛЗ (</a:t>
            </a:r>
            <a:r>
              <a:rPr lang="ru-RU" sz="1600" dirty="0" err="1"/>
              <a:t>йодиди</a:t>
            </a:r>
            <a:r>
              <a:rPr lang="ru-RU" sz="1600" dirty="0"/>
              <a:t>, </a:t>
            </a:r>
            <a:r>
              <a:rPr lang="ru-RU" sz="1600" dirty="0" err="1"/>
              <a:t>гуанетидин</a:t>
            </a:r>
            <a:r>
              <a:rPr lang="ru-RU" sz="1600" dirty="0"/>
              <a:t>, </a:t>
            </a:r>
            <a:r>
              <a:rPr lang="ru-RU" sz="1600" dirty="0" err="1"/>
              <a:t>фенілбутазон</a:t>
            </a:r>
            <a:r>
              <a:rPr lang="ru-RU" sz="1600" dirty="0"/>
              <a:t>, </a:t>
            </a:r>
            <a:r>
              <a:rPr lang="ru-RU" sz="1600" dirty="0" err="1"/>
              <a:t>тіоурацил</a:t>
            </a:r>
            <a:r>
              <a:rPr lang="ru-RU" sz="1600" dirty="0"/>
              <a:t>); травма; </a:t>
            </a:r>
            <a:r>
              <a:rPr lang="ru-RU" sz="1600" dirty="0" err="1"/>
              <a:t>муковісцидоз</a:t>
            </a:r>
            <a:r>
              <a:rPr lang="ru-RU" sz="1600" dirty="0"/>
              <a:t>; </a:t>
            </a:r>
            <a:r>
              <a:rPr lang="ru-RU" sz="1600" dirty="0" err="1"/>
              <a:t>амілоїдоз</a:t>
            </a:r>
            <a:r>
              <a:rPr lang="ru-RU" sz="1600" dirty="0"/>
              <a:t>;  </a:t>
            </a:r>
          </a:p>
          <a:p>
            <a:pPr marL="0" indent="0">
              <a:buNone/>
            </a:pPr>
            <a:r>
              <a:rPr lang="ru-RU" sz="1600" dirty="0" smtClean="0"/>
              <a:t>3</a:t>
            </a:r>
            <a:r>
              <a:rPr lang="ru-RU" sz="1600" dirty="0"/>
              <a:t>) </a:t>
            </a:r>
            <a:r>
              <a:rPr lang="ru-RU" sz="1600" dirty="0" err="1"/>
              <a:t>хвороби</a:t>
            </a:r>
            <a:r>
              <a:rPr lang="ru-RU" sz="1600" dirty="0"/>
              <a:t> </a:t>
            </a:r>
            <a:r>
              <a:rPr lang="ru-RU" sz="1600" dirty="0" err="1"/>
              <a:t>оточуючих</a:t>
            </a:r>
            <a:r>
              <a:rPr lang="ru-RU" sz="1600" dirty="0"/>
              <a:t> тканин та </a:t>
            </a:r>
            <a:r>
              <a:rPr lang="ru-RU" sz="1600" dirty="0" err="1"/>
              <a:t>органів</a:t>
            </a:r>
            <a:r>
              <a:rPr lang="ru-RU" sz="1600" dirty="0"/>
              <a:t> – </a:t>
            </a:r>
            <a:r>
              <a:rPr lang="ru-RU" sz="1600" dirty="0" err="1"/>
              <a:t>лімфатичних</a:t>
            </a:r>
            <a:r>
              <a:rPr lang="ru-RU" sz="1600" dirty="0"/>
              <a:t> </a:t>
            </a:r>
            <a:r>
              <a:rPr lang="ru-RU" sz="1600" dirty="0" err="1"/>
              <a:t>вузлів</a:t>
            </a:r>
            <a:r>
              <a:rPr lang="ru-RU" sz="1600" dirty="0"/>
              <a:t>, </a:t>
            </a:r>
            <a:r>
              <a:rPr lang="ru-RU" sz="1600" dirty="0" err="1"/>
              <a:t>новоутворення</a:t>
            </a:r>
            <a:r>
              <a:rPr lang="ru-RU" sz="1600" dirty="0"/>
              <a:t> </a:t>
            </a:r>
            <a:r>
              <a:rPr lang="ru-RU" sz="1600" dirty="0" err="1"/>
              <a:t>кісток</a:t>
            </a:r>
            <a:r>
              <a:rPr lang="ru-RU" sz="1600" dirty="0"/>
              <a:t> (напр. </a:t>
            </a:r>
            <a:r>
              <a:rPr lang="ru-RU" sz="1600" dirty="0" err="1"/>
              <a:t>нижньої</a:t>
            </a:r>
            <a:r>
              <a:rPr lang="ru-RU" sz="1600" dirty="0"/>
              <a:t> </a:t>
            </a:r>
            <a:r>
              <a:rPr lang="ru-RU" sz="1600" dirty="0" err="1"/>
              <a:t>щелепи</a:t>
            </a:r>
            <a:r>
              <a:rPr lang="ru-RU" sz="1600" dirty="0"/>
              <a:t>), </a:t>
            </a:r>
            <a:r>
              <a:rPr lang="ru-RU" sz="1600" dirty="0" err="1"/>
              <a:t>скронево-нижньощелепний</a:t>
            </a:r>
            <a:r>
              <a:rPr lang="ru-RU" sz="1600" dirty="0"/>
              <a:t> артрит, </a:t>
            </a:r>
            <a:r>
              <a:rPr lang="ru-RU" sz="1600" dirty="0" err="1"/>
              <a:t>гіпертрофія</a:t>
            </a:r>
            <a:r>
              <a:rPr lang="ru-RU" sz="1600" dirty="0"/>
              <a:t> грудинно-ключично-сосковидного </a:t>
            </a:r>
            <a:r>
              <a:rPr lang="ru-RU" sz="1600" dirty="0" err="1"/>
              <a:t>м’яза</a:t>
            </a:r>
            <a:r>
              <a:rPr lang="ru-RU" sz="1600" dirty="0"/>
              <a:t>;  </a:t>
            </a:r>
          </a:p>
          <a:p>
            <a:pPr marL="0" indent="0">
              <a:buNone/>
            </a:pPr>
            <a:r>
              <a:rPr lang="ru-RU" sz="1600" dirty="0" smtClean="0"/>
              <a:t>4</a:t>
            </a:r>
            <a:r>
              <a:rPr lang="ru-RU" sz="1600" dirty="0"/>
              <a:t>) у </a:t>
            </a:r>
            <a:r>
              <a:rPr lang="ru-RU" sz="1600" dirty="0" err="1"/>
              <a:t>випадку</a:t>
            </a:r>
            <a:r>
              <a:rPr lang="ru-RU" sz="1600" dirty="0"/>
              <a:t> </a:t>
            </a:r>
            <a:r>
              <a:rPr lang="ru-RU" sz="1600" dirty="0" err="1"/>
              <a:t>менінгіту</a:t>
            </a:r>
            <a:r>
              <a:rPr lang="ru-RU" sz="1600" dirty="0"/>
              <a:t> без </a:t>
            </a:r>
            <a:r>
              <a:rPr lang="ru-RU" sz="1600" dirty="0" err="1"/>
              <a:t>ураження</a:t>
            </a:r>
            <a:r>
              <a:rPr lang="ru-RU" sz="1600" dirty="0"/>
              <a:t> </a:t>
            </a:r>
            <a:r>
              <a:rPr lang="ru-RU" sz="1600" dirty="0" err="1"/>
              <a:t>слинних</a:t>
            </a:r>
            <a:r>
              <a:rPr lang="ru-RU" sz="1600" dirty="0"/>
              <a:t> </a:t>
            </a:r>
            <a:r>
              <a:rPr lang="ru-RU" sz="1600" dirty="0" err="1"/>
              <a:t>залоз</a:t>
            </a:r>
            <a:r>
              <a:rPr lang="ru-RU" sz="1600" dirty="0"/>
              <a:t> — </a:t>
            </a:r>
            <a:r>
              <a:rPr lang="ru-RU" sz="1600" dirty="0" err="1"/>
              <a:t>інші</a:t>
            </a:r>
            <a:r>
              <a:rPr lang="ru-RU" sz="1600" dirty="0"/>
              <a:t> </a:t>
            </a:r>
            <a:r>
              <a:rPr lang="ru-RU" sz="1600" dirty="0" err="1"/>
              <a:t>асептичні</a:t>
            </a:r>
            <a:r>
              <a:rPr lang="ru-RU" sz="1600" dirty="0"/>
              <a:t> </a:t>
            </a:r>
            <a:r>
              <a:rPr lang="ru-RU" sz="1600" dirty="0" err="1"/>
              <a:t>менінгіти</a:t>
            </a:r>
            <a:r>
              <a:rPr lang="ru-RU" sz="1600" dirty="0"/>
              <a:t> </a:t>
            </a:r>
            <a:r>
              <a:rPr lang="ru-RU" sz="1600" dirty="0" err="1"/>
              <a:t>вірусної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туберкульозної</a:t>
            </a:r>
            <a:r>
              <a:rPr lang="ru-RU" sz="1600" dirty="0"/>
              <a:t> </a:t>
            </a:r>
            <a:r>
              <a:rPr lang="ru-RU" sz="1600" dirty="0" err="1"/>
              <a:t>етіології</a:t>
            </a:r>
            <a:r>
              <a:rPr lang="ru-RU" sz="1600" dirty="0"/>
              <a:t>;</a:t>
            </a:r>
          </a:p>
          <a:p>
            <a:pPr marL="0" indent="0">
              <a:buNone/>
            </a:pPr>
            <a:r>
              <a:rPr lang="ru-RU" sz="1600" dirty="0" smtClean="0"/>
              <a:t>5</a:t>
            </a:r>
            <a:r>
              <a:rPr lang="ru-RU" sz="1600" dirty="0"/>
              <a:t>) при </a:t>
            </a:r>
            <a:r>
              <a:rPr lang="ru-RU" sz="1600" dirty="0" err="1"/>
              <a:t>випадках</a:t>
            </a:r>
            <a:r>
              <a:rPr lang="ru-RU" sz="1600" dirty="0"/>
              <a:t> з </a:t>
            </a:r>
            <a:r>
              <a:rPr lang="ru-RU" sz="1600" dirty="0" err="1"/>
              <a:t>ураженням</a:t>
            </a:r>
            <a:r>
              <a:rPr lang="ru-RU" sz="1600" dirty="0"/>
              <a:t> </a:t>
            </a:r>
            <a:r>
              <a:rPr lang="ru-RU" sz="1600" dirty="0" err="1"/>
              <a:t>яєчок</a:t>
            </a:r>
            <a:r>
              <a:rPr lang="ru-RU" sz="1600" dirty="0"/>
              <a:t> та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придатків</a:t>
            </a:r>
            <a:r>
              <a:rPr lang="ru-RU" sz="1600" dirty="0"/>
              <a:t> — </a:t>
            </a:r>
            <a:r>
              <a:rPr lang="ru-RU" sz="1600" dirty="0" err="1"/>
              <a:t>бактеріальне</a:t>
            </a:r>
            <a:r>
              <a:rPr lang="ru-RU" sz="1600" dirty="0"/>
              <a:t> </a:t>
            </a:r>
            <a:r>
              <a:rPr lang="ru-RU" sz="1600" dirty="0" err="1"/>
              <a:t>запалення</a:t>
            </a:r>
            <a:r>
              <a:rPr lang="ru-RU" sz="1600" dirty="0"/>
              <a:t> (</a:t>
            </a:r>
            <a:r>
              <a:rPr lang="ru-RU" sz="1600" dirty="0" err="1"/>
              <a:t>хламідійна</a:t>
            </a:r>
            <a:r>
              <a:rPr lang="ru-RU" sz="1600" dirty="0"/>
              <a:t> </a:t>
            </a:r>
            <a:r>
              <a:rPr lang="ru-RU" sz="1600" dirty="0" err="1"/>
              <a:t>інфекція</a:t>
            </a:r>
            <a:r>
              <a:rPr lang="ru-RU" sz="1600" dirty="0"/>
              <a:t>, </a:t>
            </a:r>
            <a:r>
              <a:rPr lang="ru-RU" sz="1600" dirty="0" err="1"/>
              <a:t>сифіліс</a:t>
            </a:r>
            <a:r>
              <a:rPr lang="ru-RU" sz="1600" dirty="0"/>
              <a:t>, гонорея, </a:t>
            </a:r>
            <a:r>
              <a:rPr lang="ru-RU" sz="1600" dirty="0" err="1"/>
              <a:t>туберкульоз</a:t>
            </a:r>
            <a:r>
              <a:rPr lang="ru-RU" sz="1600" dirty="0"/>
              <a:t>), травма.</a:t>
            </a:r>
            <a:endParaRPr lang="x-none" sz="1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AB218E0-A24B-4C54-B475-A8CC1F44060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38970" y="4980819"/>
            <a:ext cx="4540194" cy="187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3272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FC484CF-0A2E-410D-BF64-EC32FA4C0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337" y="42362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ЛІКУВАННЯ</a:t>
            </a:r>
            <a:r>
              <a:rPr lang="ru-RU" dirty="0"/>
              <a:t/>
            </a:r>
            <a:br>
              <a:rPr lang="ru-RU" dirty="0"/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C9E0C62-E1D6-4F11-9AA9-F6CB40070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113" y="1373410"/>
            <a:ext cx="8596668" cy="3880773"/>
          </a:xfrm>
        </p:spPr>
        <p:txBody>
          <a:bodyPr/>
          <a:lstStyle/>
          <a:p>
            <a:r>
              <a:rPr lang="ru-RU" dirty="0" err="1" smtClean="0"/>
              <a:t>Постільний</a:t>
            </a:r>
            <a:r>
              <a:rPr lang="ru-RU" dirty="0" smtClean="0"/>
              <a:t> </a:t>
            </a:r>
            <a:r>
              <a:rPr lang="ru-RU" dirty="0"/>
              <a:t>режим не </a:t>
            </a:r>
            <a:r>
              <a:rPr lang="ru-RU" dirty="0" err="1"/>
              <a:t>менше</a:t>
            </a:r>
            <a:r>
              <a:rPr lang="ru-RU" dirty="0"/>
              <a:t> 10 </a:t>
            </a:r>
            <a:r>
              <a:rPr lang="ru-RU" dirty="0" err="1"/>
              <a:t>днів</a:t>
            </a:r>
            <a:r>
              <a:rPr lang="ru-RU" dirty="0"/>
              <a:t>, </a:t>
            </a:r>
            <a:r>
              <a:rPr lang="ru-RU" dirty="0" err="1"/>
              <a:t>дієта</a:t>
            </a:r>
            <a:r>
              <a:rPr lang="ru-RU" dirty="0"/>
              <a:t> №2</a:t>
            </a:r>
          </a:p>
          <a:p>
            <a:r>
              <a:rPr lang="ru-RU" dirty="0" smtClean="0"/>
              <a:t>НПЗЗ </a:t>
            </a:r>
            <a:r>
              <a:rPr lang="ru-RU" dirty="0"/>
              <a:t>– для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больового</a:t>
            </a:r>
            <a:r>
              <a:rPr lang="ru-RU" dirty="0"/>
              <a:t> синдрому та лихоманки</a:t>
            </a:r>
          </a:p>
          <a:p>
            <a:r>
              <a:rPr lang="ru-RU" dirty="0" err="1" smtClean="0"/>
              <a:t>Орхіт</a:t>
            </a:r>
            <a:r>
              <a:rPr lang="ru-RU" dirty="0" smtClean="0"/>
              <a:t> </a:t>
            </a:r>
            <a:r>
              <a:rPr lang="ru-RU" dirty="0"/>
              <a:t>= </a:t>
            </a:r>
            <a:r>
              <a:rPr lang="ru-RU" dirty="0" err="1"/>
              <a:t>преднізолон</a:t>
            </a:r>
            <a:r>
              <a:rPr lang="ru-RU" dirty="0"/>
              <a:t> 3-5 </a:t>
            </a:r>
            <a:r>
              <a:rPr lang="ru-RU" dirty="0" err="1"/>
              <a:t>днів</a:t>
            </a:r>
            <a:r>
              <a:rPr lang="ru-RU" dirty="0"/>
              <a:t> по 0.04 г, </a:t>
            </a:r>
            <a:r>
              <a:rPr lang="ru-RU" dirty="0" err="1"/>
              <a:t>зменшуючи</a:t>
            </a:r>
            <a:r>
              <a:rPr lang="ru-RU" dirty="0"/>
              <a:t> дозу </a:t>
            </a:r>
            <a:r>
              <a:rPr lang="ru-RU" dirty="0" err="1"/>
              <a:t>щодня</a:t>
            </a:r>
            <a:r>
              <a:rPr lang="ru-RU" dirty="0"/>
              <a:t> на 0.005 г</a:t>
            </a:r>
          </a:p>
          <a:p>
            <a:r>
              <a:rPr lang="ru-RU" dirty="0" err="1" smtClean="0"/>
              <a:t>Менінгіт</a:t>
            </a:r>
            <a:r>
              <a:rPr lang="ru-RU" dirty="0" smtClean="0"/>
              <a:t> </a:t>
            </a:r>
            <a:r>
              <a:rPr lang="ru-RU" dirty="0"/>
              <a:t>= </a:t>
            </a:r>
            <a:r>
              <a:rPr lang="ru-RU" dirty="0" err="1"/>
              <a:t>кортикостероїд</a:t>
            </a:r>
            <a:r>
              <a:rPr lang="ru-RU" dirty="0"/>
              <a:t>, </a:t>
            </a:r>
            <a:r>
              <a:rPr lang="ru-RU" dirty="0" err="1"/>
              <a:t>дезінтоксикація</a:t>
            </a:r>
            <a:r>
              <a:rPr lang="ru-RU" dirty="0"/>
              <a:t>, </a:t>
            </a:r>
            <a:r>
              <a:rPr lang="ru-RU" dirty="0" err="1"/>
              <a:t>протинабрякова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, АБ (</a:t>
            </a:r>
            <a:r>
              <a:rPr lang="ru-RU" dirty="0" err="1"/>
              <a:t>профілактика</a:t>
            </a:r>
            <a:r>
              <a:rPr lang="ru-RU" dirty="0"/>
              <a:t> </a:t>
            </a:r>
            <a:r>
              <a:rPr lang="ru-RU" dirty="0" err="1"/>
              <a:t>вторинного</a:t>
            </a:r>
            <a:r>
              <a:rPr lang="ru-RU" dirty="0"/>
              <a:t> бак </a:t>
            </a:r>
            <a:r>
              <a:rPr lang="ru-RU" dirty="0" err="1"/>
              <a:t>ураження</a:t>
            </a:r>
            <a:r>
              <a:rPr lang="ru-RU" dirty="0"/>
              <a:t>)</a:t>
            </a:r>
          </a:p>
          <a:p>
            <a:r>
              <a:rPr lang="ru-RU" dirty="0" smtClean="0"/>
              <a:t>Панкреатит </a:t>
            </a:r>
            <a:r>
              <a:rPr lang="ru-RU" dirty="0"/>
              <a:t>= холод на </a:t>
            </a:r>
            <a:r>
              <a:rPr lang="ru-RU" dirty="0" err="1"/>
              <a:t>живіт</a:t>
            </a:r>
            <a:r>
              <a:rPr lang="ru-RU" dirty="0"/>
              <a:t>, </a:t>
            </a:r>
            <a:r>
              <a:rPr lang="ru-RU" dirty="0" err="1"/>
              <a:t>промивання</a:t>
            </a:r>
            <a:r>
              <a:rPr lang="ru-RU" dirty="0"/>
              <a:t> </a:t>
            </a:r>
            <a:r>
              <a:rPr lang="ru-RU" dirty="0" err="1"/>
              <a:t>шлунка</a:t>
            </a:r>
            <a:r>
              <a:rPr lang="ru-RU" dirty="0"/>
              <a:t>, 2-денне </a:t>
            </a:r>
            <a:r>
              <a:rPr lang="ru-RU" dirty="0" err="1"/>
              <a:t>голодування</a:t>
            </a:r>
            <a:r>
              <a:rPr lang="ru-RU" dirty="0"/>
              <a:t>, </a:t>
            </a:r>
            <a:r>
              <a:rPr lang="ru-RU" dirty="0" err="1"/>
              <a:t>знеболювання</a:t>
            </a:r>
            <a:r>
              <a:rPr lang="ru-RU" dirty="0"/>
              <a:t>, </a:t>
            </a:r>
            <a:r>
              <a:rPr lang="ru-RU" dirty="0" err="1"/>
              <a:t>інгібітори</a:t>
            </a:r>
            <a:r>
              <a:rPr lang="ru-RU" dirty="0"/>
              <a:t> протеаз (</a:t>
            </a:r>
            <a:r>
              <a:rPr lang="ru-RU" dirty="0" err="1"/>
              <a:t>контрикал</a:t>
            </a:r>
            <a:r>
              <a:rPr lang="ru-RU" dirty="0"/>
              <a:t>)</a:t>
            </a:r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087DABE-73BC-4592-BE1B-D353656CA89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04030" y="4876799"/>
            <a:ext cx="3907803" cy="176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9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57F5338-E5BD-4A70-96B4-7A3B856EA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dirty="0"/>
              <a:t>Профілактика</a:t>
            </a:r>
            <a:r>
              <a:rPr lang="uk-UA" dirty="0"/>
              <a:t>: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1BEDE37-2839-4FB1-88C8-402543B7C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Дотримання</a:t>
            </a:r>
            <a:r>
              <a:rPr lang="ru-RU" dirty="0" smtClean="0"/>
              <a:t> </a:t>
            </a:r>
            <a:r>
              <a:rPr lang="ru-RU" dirty="0" err="1"/>
              <a:t>гігієни</a:t>
            </a:r>
            <a:r>
              <a:rPr lang="ru-RU" dirty="0"/>
              <a:t>, </a:t>
            </a:r>
            <a:r>
              <a:rPr lang="ru-RU" dirty="0" err="1"/>
              <a:t>уникати</a:t>
            </a:r>
            <a:r>
              <a:rPr lang="ru-RU" dirty="0"/>
              <a:t> контакту з </a:t>
            </a:r>
            <a:r>
              <a:rPr lang="ru-RU" dirty="0" err="1"/>
              <a:t>підозрілими</a:t>
            </a:r>
            <a:r>
              <a:rPr lang="ru-RU" dirty="0"/>
              <a:t> особами, не </a:t>
            </a:r>
            <a:r>
              <a:rPr lang="ru-RU" dirty="0" err="1"/>
              <a:t>користуватися</a:t>
            </a:r>
            <a:r>
              <a:rPr lang="ru-RU" dirty="0"/>
              <a:t> </a:t>
            </a:r>
            <a:r>
              <a:rPr lang="ru-RU" dirty="0" err="1"/>
              <a:t>сумнівним</a:t>
            </a:r>
            <a:r>
              <a:rPr lang="ru-RU" dirty="0"/>
              <a:t> </a:t>
            </a:r>
            <a:r>
              <a:rPr lang="ru-RU" dirty="0" err="1"/>
              <a:t>посудом</a:t>
            </a:r>
            <a:r>
              <a:rPr lang="ru-RU" dirty="0"/>
              <a:t>.</a:t>
            </a:r>
          </a:p>
          <a:p>
            <a:r>
              <a:rPr lang="ru-RU" dirty="0" err="1" smtClean="0"/>
              <a:t>Вакцинація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err="1"/>
              <a:t>комбінована</a:t>
            </a:r>
            <a:r>
              <a:rPr lang="ru-RU" dirty="0"/>
              <a:t> вакцина (КПК) – </a:t>
            </a:r>
            <a:r>
              <a:rPr lang="ru-RU" dirty="0" err="1"/>
              <a:t>кір+паротит+краснуха</a:t>
            </a:r>
            <a:r>
              <a:rPr lang="ru-RU" dirty="0"/>
              <a:t> = перша доза 12міс, друга 6років, пацанам </a:t>
            </a:r>
            <a:r>
              <a:rPr lang="ru-RU" dirty="0" err="1"/>
              <a:t>додаткових</a:t>
            </a:r>
            <a:r>
              <a:rPr lang="ru-RU" dirty="0"/>
              <a:t> 15 </a:t>
            </a:r>
            <a:r>
              <a:rPr lang="ru-RU" dirty="0" err="1"/>
              <a:t>років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613854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E68D39E-4977-4499-A8CD-288B35528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79362"/>
            <a:ext cx="12192000" cy="1320800"/>
          </a:xfrm>
        </p:spPr>
        <p:txBody>
          <a:bodyPr>
            <a:normAutofit/>
          </a:bodyPr>
          <a:lstStyle/>
          <a:p>
            <a:pPr algn="ctr"/>
            <a:r>
              <a:rPr lang="uk-UA" sz="8000" dirty="0" smtClean="0"/>
              <a:t>ДЯКУЮ ЗА УВАГУ</a:t>
            </a:r>
            <a:endParaRPr lang="x-none" sz="8000"/>
          </a:p>
        </p:txBody>
      </p:sp>
    </p:spTree>
    <p:extLst>
      <p:ext uri="{BB962C8B-B14F-4D97-AF65-F5344CB8AC3E}">
        <p14:creationId xmlns:p14="http://schemas.microsoft.com/office/powerpoint/2010/main" xmlns="" val="247578313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84</TotalTime>
  <Words>793</Words>
  <Application>Microsoft Office PowerPoint</Application>
  <PresentationFormat>Произвольный</PresentationFormat>
  <Paragraphs>58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Аспект</vt:lpstr>
      <vt:lpstr>Паротит </vt:lpstr>
      <vt:lpstr>Визначення: </vt:lpstr>
      <vt:lpstr>Етіологія:</vt:lpstr>
      <vt:lpstr>Епідеміологія:</vt:lpstr>
      <vt:lpstr>ПАТОГЕНЕЗ </vt:lpstr>
      <vt:lpstr>КЛІНІКА </vt:lpstr>
      <vt:lpstr>УСКЛАДНЕННЯ</vt:lpstr>
      <vt:lpstr>ДІАГНОСТИКА </vt:lpstr>
      <vt:lpstr>Диференційна діагностика </vt:lpstr>
      <vt:lpstr>ЛІКУВАННЯ </vt:lpstr>
      <vt:lpstr>Профілактика:</vt:lpstr>
      <vt:lpstr>ДЯКУЮ ЗА УВАГУ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Паротит</dc:title>
  <dc:creator>Лугова Дар`я Олегівна</dc:creator>
  <cp:lastModifiedBy>e020780goa</cp:lastModifiedBy>
  <cp:revision>14</cp:revision>
  <dcterms:created xsi:type="dcterms:W3CDTF">2024-01-24T18:22:40Z</dcterms:created>
  <dcterms:modified xsi:type="dcterms:W3CDTF">2024-02-14T07:44:50Z</dcterms:modified>
</cp:coreProperties>
</file>