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81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1" i="0">
                <a:solidFill>
                  <a:srgbClr val="FF5757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00" b="0" i="0">
                <a:solidFill>
                  <a:schemeClr val="tx1"/>
                </a:solidFill>
                <a:latin typeface="Arimo"/>
                <a:cs typeface="Arim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1" i="0">
                <a:solidFill>
                  <a:srgbClr val="FF5757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tx1"/>
                </a:solidFill>
                <a:latin typeface="Arimo"/>
                <a:cs typeface="Arim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1" i="0">
                <a:solidFill>
                  <a:srgbClr val="FF5757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144937" y="2696397"/>
            <a:ext cx="7440295" cy="69519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1" i="0">
                <a:solidFill>
                  <a:srgbClr val="FF5757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5861" y="580845"/>
            <a:ext cx="16620490" cy="19075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1" i="0">
                <a:solidFill>
                  <a:srgbClr val="FF5757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000" y="3107666"/>
            <a:ext cx="15773400" cy="4359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00" b="0" i="0">
                <a:solidFill>
                  <a:schemeClr val="tx1"/>
                </a:solidFill>
                <a:latin typeface="Arimo"/>
                <a:cs typeface="Arim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99417" y="8160562"/>
            <a:ext cx="1025525" cy="0"/>
          </a:xfrm>
          <a:custGeom>
            <a:avLst/>
            <a:gdLst/>
            <a:ahLst/>
            <a:cxnLst/>
            <a:rect l="l" t="t" r="r" b="b"/>
            <a:pathLst>
              <a:path w="1025525">
                <a:moveTo>
                  <a:pt x="0" y="0"/>
                </a:moveTo>
                <a:lnTo>
                  <a:pt x="102498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15186" y="8181580"/>
            <a:ext cx="87630" cy="74295"/>
          </a:xfrm>
          <a:custGeom>
            <a:avLst/>
            <a:gdLst/>
            <a:ahLst/>
            <a:cxnLst/>
            <a:rect l="l" t="t" r="r" b="b"/>
            <a:pathLst>
              <a:path w="87629" h="74295">
                <a:moveTo>
                  <a:pt x="0" y="0"/>
                </a:moveTo>
                <a:lnTo>
                  <a:pt x="28004" y="14951"/>
                </a:lnTo>
                <a:lnTo>
                  <a:pt x="60610" y="41687"/>
                </a:lnTo>
                <a:lnTo>
                  <a:pt x="87345" y="7429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73455" y="8546881"/>
            <a:ext cx="1233170" cy="41910"/>
          </a:xfrm>
          <a:custGeom>
            <a:avLst/>
            <a:gdLst/>
            <a:ahLst/>
            <a:cxnLst/>
            <a:rect l="l" t="t" r="r" b="b"/>
            <a:pathLst>
              <a:path w="1233170" h="41909">
                <a:moveTo>
                  <a:pt x="1232883" y="25564"/>
                </a:moveTo>
                <a:lnTo>
                  <a:pt x="1192920" y="37708"/>
                </a:lnTo>
                <a:lnTo>
                  <a:pt x="1150959" y="41859"/>
                </a:lnTo>
                <a:lnTo>
                  <a:pt x="125961" y="41859"/>
                </a:lnTo>
                <a:lnTo>
                  <a:pt x="83999" y="37708"/>
                </a:lnTo>
                <a:lnTo>
                  <a:pt x="44032" y="25563"/>
                </a:lnTo>
                <a:lnTo>
                  <a:pt x="7184" y="5890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85327" y="8160562"/>
            <a:ext cx="214629" cy="296545"/>
          </a:xfrm>
          <a:custGeom>
            <a:avLst/>
            <a:gdLst/>
            <a:ahLst/>
            <a:cxnLst/>
            <a:rect l="l" t="t" r="r" b="b"/>
            <a:pathLst>
              <a:path w="214629" h="296545">
                <a:moveTo>
                  <a:pt x="16295" y="296015"/>
                </a:moveTo>
                <a:lnTo>
                  <a:pt x="4151" y="256051"/>
                </a:lnTo>
                <a:lnTo>
                  <a:pt x="0" y="214089"/>
                </a:lnTo>
                <a:lnTo>
                  <a:pt x="4151" y="172127"/>
                </a:lnTo>
                <a:lnTo>
                  <a:pt x="16296" y="132160"/>
                </a:lnTo>
                <a:lnTo>
                  <a:pt x="35969" y="95312"/>
                </a:lnTo>
                <a:lnTo>
                  <a:pt x="62705" y="62705"/>
                </a:lnTo>
                <a:lnTo>
                  <a:pt x="95312" y="35969"/>
                </a:lnTo>
                <a:lnTo>
                  <a:pt x="132160" y="16296"/>
                </a:lnTo>
                <a:lnTo>
                  <a:pt x="172127" y="4151"/>
                </a:lnTo>
                <a:lnTo>
                  <a:pt x="21408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867075" y="8336615"/>
            <a:ext cx="714375" cy="76200"/>
            <a:chOff x="8867075" y="8336615"/>
            <a:chExt cx="714375" cy="76200"/>
          </a:xfrm>
        </p:grpSpPr>
        <p:sp>
          <p:nvSpPr>
            <p:cNvPr id="7" name="object 7"/>
            <p:cNvSpPr/>
            <p:nvPr/>
          </p:nvSpPr>
          <p:spPr>
            <a:xfrm>
              <a:off x="8867075" y="8374715"/>
              <a:ext cx="704850" cy="0"/>
            </a:xfrm>
            <a:custGeom>
              <a:avLst/>
              <a:gdLst/>
              <a:ahLst/>
              <a:cxnLst/>
              <a:rect l="l" t="t" r="r" b="b"/>
              <a:pathLst>
                <a:path w="704850">
                  <a:moveTo>
                    <a:pt x="0" y="0"/>
                  </a:moveTo>
                  <a:lnTo>
                    <a:pt x="70454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33525" y="8346140"/>
              <a:ext cx="38100" cy="57150"/>
            </a:xfrm>
            <a:custGeom>
              <a:avLst/>
              <a:gdLst/>
              <a:ahLst/>
              <a:cxnLst/>
              <a:rect l="l" t="t" r="r" b="b"/>
              <a:pathLst>
                <a:path w="38100" h="57150">
                  <a:moveTo>
                    <a:pt x="0" y="0"/>
                  </a:moveTo>
                  <a:lnTo>
                    <a:pt x="38100" y="28575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50761" y="785879"/>
            <a:ext cx="2406704" cy="390971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40713" y="4515159"/>
            <a:ext cx="17006570" cy="275653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sz="8000" b="1" spc="155" dirty="0">
                <a:solidFill>
                  <a:srgbClr val="404040"/>
                </a:solidFill>
                <a:latin typeface="Noto Sans"/>
                <a:cs typeface="Noto Sans"/>
              </a:rPr>
              <a:t>ІНФЕКЦІЙНИЙ</a:t>
            </a:r>
            <a:r>
              <a:rPr sz="8000" b="1" spc="815" dirty="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sz="8000" b="1" spc="160" dirty="0">
                <a:solidFill>
                  <a:srgbClr val="404040"/>
                </a:solidFill>
                <a:latin typeface="Noto Sans"/>
                <a:cs typeface="Noto Sans"/>
              </a:rPr>
              <a:t>МОНОНУКЛЕОЗ</a:t>
            </a:r>
            <a:endParaRPr sz="8000" dirty="0">
              <a:latin typeface="Noto Sans"/>
              <a:cs typeface="Noto Sans"/>
            </a:endParaRPr>
          </a:p>
          <a:p>
            <a:pPr marL="1794510" marR="1651000" algn="ctr">
              <a:lnSpc>
                <a:spcPct val="100499"/>
              </a:lnSpc>
              <a:spcBef>
                <a:spcPts val="280"/>
              </a:spcBef>
            </a:pPr>
            <a:r>
              <a:rPr sz="4600" spc="-45" dirty="0">
                <a:latin typeface="Noto Sans"/>
                <a:cs typeface="Noto Sans"/>
              </a:rPr>
              <a:t>ОСОБЛИВОСТІ</a:t>
            </a:r>
            <a:r>
              <a:rPr sz="4600" spc="-45" dirty="0">
                <a:latin typeface="Trebuchet MS"/>
                <a:cs typeface="Trebuchet MS"/>
              </a:rPr>
              <a:t>.</a:t>
            </a:r>
            <a:r>
              <a:rPr sz="4600" spc="-305" dirty="0">
                <a:latin typeface="Trebuchet MS"/>
                <a:cs typeface="Trebuchet MS"/>
              </a:rPr>
              <a:t> </a:t>
            </a:r>
            <a:r>
              <a:rPr sz="4600" dirty="0">
                <a:latin typeface="Noto Sans"/>
                <a:cs typeface="Noto Sans"/>
              </a:rPr>
              <a:t>ДИФЕРЕНЦІЙНА</a:t>
            </a:r>
            <a:r>
              <a:rPr sz="4600" spc="-140" dirty="0">
                <a:latin typeface="Noto Sans"/>
                <a:cs typeface="Noto Sans"/>
              </a:rPr>
              <a:t> </a:t>
            </a:r>
            <a:r>
              <a:rPr sz="4600" spc="-10" dirty="0">
                <a:latin typeface="Noto Sans"/>
                <a:cs typeface="Noto Sans"/>
              </a:rPr>
              <a:t>ДІАГНОСТИКА</a:t>
            </a:r>
            <a:r>
              <a:rPr sz="4600" spc="-10" dirty="0">
                <a:latin typeface="Trebuchet MS"/>
                <a:cs typeface="Trebuchet MS"/>
              </a:rPr>
              <a:t>. </a:t>
            </a:r>
            <a:r>
              <a:rPr sz="4600" spc="-50" dirty="0">
                <a:latin typeface="Noto Sans"/>
                <a:cs typeface="Noto Sans"/>
              </a:rPr>
              <a:t>УСКЛАДНЕННЯ</a:t>
            </a:r>
            <a:r>
              <a:rPr sz="4600" spc="-50" dirty="0">
                <a:latin typeface="Trebuchet MS"/>
                <a:cs typeface="Trebuchet MS"/>
              </a:rPr>
              <a:t>.</a:t>
            </a:r>
            <a:r>
              <a:rPr sz="4600" spc="-290" dirty="0">
                <a:latin typeface="Trebuchet MS"/>
                <a:cs typeface="Trebuchet MS"/>
              </a:rPr>
              <a:t> </a:t>
            </a:r>
            <a:r>
              <a:rPr sz="4600" spc="-50" dirty="0">
                <a:latin typeface="Noto Sans"/>
                <a:cs typeface="Noto Sans"/>
              </a:rPr>
              <a:t>ЛІКУВАННЯ</a:t>
            </a:r>
            <a:r>
              <a:rPr sz="4600" spc="-50" dirty="0">
                <a:latin typeface="Trebuchet MS"/>
                <a:cs typeface="Trebuchet MS"/>
              </a:rPr>
              <a:t>.</a:t>
            </a:r>
            <a:r>
              <a:rPr sz="4600" spc="-275" dirty="0">
                <a:latin typeface="Trebuchet MS"/>
                <a:cs typeface="Trebuchet MS"/>
              </a:rPr>
              <a:t> </a:t>
            </a:r>
            <a:r>
              <a:rPr sz="4600" spc="-10" dirty="0">
                <a:latin typeface="Noto Sans"/>
                <a:cs typeface="Noto Sans"/>
              </a:rPr>
              <a:t>ПРОФІЛАКТИКА</a:t>
            </a:r>
            <a:endParaRPr sz="4600" dirty="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6107" y="924630"/>
            <a:ext cx="14436090" cy="1099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50" dirty="0"/>
              <a:t>ІНФЕКЦІЙНИЙ</a:t>
            </a:r>
            <a:r>
              <a:rPr sz="7050" spc="75" dirty="0"/>
              <a:t> </a:t>
            </a:r>
            <a:r>
              <a:rPr sz="7050" spc="-10" dirty="0"/>
              <a:t>МОНОНУКЛЕОЗ</a:t>
            </a:r>
            <a:endParaRPr sz="7050"/>
          </a:p>
        </p:txBody>
      </p:sp>
      <p:sp>
        <p:nvSpPr>
          <p:cNvPr id="3" name="object 3"/>
          <p:cNvSpPr txBox="1"/>
          <p:nvPr/>
        </p:nvSpPr>
        <p:spPr>
          <a:xfrm>
            <a:off x="1423704" y="2127625"/>
            <a:ext cx="15440660" cy="74472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indent="141605" algn="ctr">
              <a:lnSpc>
                <a:spcPct val="101400"/>
              </a:lnSpc>
              <a:spcBef>
                <a:spcPts val="35"/>
              </a:spcBef>
              <a:tabLst>
                <a:tab pos="9812020" algn="l"/>
              </a:tabLst>
            </a:pPr>
            <a:r>
              <a:rPr sz="3700" spc="975" dirty="0">
                <a:latin typeface="Trebuchet MS"/>
                <a:cs typeface="Trebuchet MS"/>
              </a:rPr>
              <a:t>—</a:t>
            </a:r>
            <a:r>
              <a:rPr sz="3700" spc="-60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ГОСТРЕ</a:t>
            </a:r>
            <a:r>
              <a:rPr sz="3700" spc="9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ІНФЕКЦІЙНЕ</a:t>
            </a:r>
            <a:r>
              <a:rPr sz="3700" spc="10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ЗАХВОРЮВАННЯ</a:t>
            </a:r>
            <a:r>
              <a:rPr sz="3700" spc="9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ЩО</a:t>
            </a:r>
            <a:r>
              <a:rPr sz="3700" spc="100" dirty="0">
                <a:latin typeface="Noto Sans"/>
                <a:cs typeface="Noto Sans"/>
              </a:rPr>
              <a:t> </a:t>
            </a:r>
            <a:r>
              <a:rPr sz="3700" spc="-10" dirty="0">
                <a:latin typeface="Noto Sans"/>
                <a:cs typeface="Noto Sans"/>
              </a:rPr>
              <a:t>ВИКЛИКАЄТЬСЯ </a:t>
            </a:r>
            <a:r>
              <a:rPr sz="3700" dirty="0">
                <a:latin typeface="Noto Sans"/>
                <a:cs typeface="Noto Sans"/>
              </a:rPr>
              <a:t>ВІРУСОМ</a:t>
            </a:r>
            <a:r>
              <a:rPr sz="3700" spc="7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ЕПШТЕЙН</a:t>
            </a:r>
            <a:r>
              <a:rPr sz="3700" dirty="0">
                <a:latin typeface="Trebuchet MS"/>
                <a:cs typeface="Trebuchet MS"/>
              </a:rPr>
              <a:t>-</a:t>
            </a:r>
            <a:r>
              <a:rPr sz="3700" spc="-85" dirty="0">
                <a:latin typeface="Noto Sans"/>
                <a:cs typeface="Noto Sans"/>
              </a:rPr>
              <a:t>БАРР</a:t>
            </a:r>
            <a:r>
              <a:rPr sz="3700" spc="-85" dirty="0">
                <a:latin typeface="Trebuchet MS"/>
                <a:cs typeface="Trebuchet MS"/>
              </a:rPr>
              <a:t>,</a:t>
            </a:r>
            <a:r>
              <a:rPr sz="3700" spc="-75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ЯКИЙ</a:t>
            </a:r>
            <a:r>
              <a:rPr sz="3700" spc="7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ХАРАКТЕРИЗУЄТЬСЯ</a:t>
            </a:r>
            <a:r>
              <a:rPr sz="3700" spc="75" dirty="0">
                <a:latin typeface="Noto Sans"/>
                <a:cs typeface="Noto Sans"/>
              </a:rPr>
              <a:t> </a:t>
            </a:r>
            <a:r>
              <a:rPr sz="3700" spc="-10" dirty="0">
                <a:latin typeface="Noto Sans"/>
                <a:cs typeface="Noto Sans"/>
              </a:rPr>
              <a:t>УРАЖЕННЯМ </a:t>
            </a:r>
            <a:r>
              <a:rPr sz="3700" dirty="0">
                <a:latin typeface="Noto Sans"/>
                <a:cs typeface="Noto Sans"/>
              </a:rPr>
              <a:t>ВСІХ</a:t>
            </a:r>
            <a:r>
              <a:rPr sz="3700" spc="5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ЛІМФОЇДНИХ</a:t>
            </a:r>
            <a:r>
              <a:rPr sz="3700" spc="60" dirty="0">
                <a:latin typeface="Noto Sans"/>
                <a:cs typeface="Noto Sans"/>
              </a:rPr>
              <a:t> </a:t>
            </a:r>
            <a:r>
              <a:rPr sz="3700" spc="-50" dirty="0">
                <a:latin typeface="Noto Sans"/>
                <a:cs typeface="Noto Sans"/>
              </a:rPr>
              <a:t>ОРГАНІВ</a:t>
            </a:r>
            <a:r>
              <a:rPr sz="3700" spc="-50" dirty="0">
                <a:latin typeface="Trebuchet MS"/>
                <a:cs typeface="Trebuchet MS"/>
              </a:rPr>
              <a:t>,</a:t>
            </a:r>
            <a:r>
              <a:rPr sz="3700" spc="-95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ЩО</a:t>
            </a:r>
            <a:r>
              <a:rPr sz="3700" spc="6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ЗУМОВЛЮЄ</a:t>
            </a:r>
            <a:r>
              <a:rPr sz="3700" spc="60" dirty="0">
                <a:latin typeface="Noto Sans"/>
                <a:cs typeface="Noto Sans"/>
              </a:rPr>
              <a:t> </a:t>
            </a:r>
            <a:r>
              <a:rPr sz="3700" spc="-10" dirty="0">
                <a:latin typeface="Noto Sans"/>
                <a:cs typeface="Noto Sans"/>
              </a:rPr>
              <a:t>ЗНИЖЕННЯ </a:t>
            </a:r>
            <a:r>
              <a:rPr sz="3700" dirty="0">
                <a:latin typeface="Noto Sans"/>
                <a:cs typeface="Noto Sans"/>
              </a:rPr>
              <a:t>СПЕЦИФІЧНОГО</a:t>
            </a:r>
            <a:r>
              <a:rPr sz="3700" spc="6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ЗАХИСТУ</a:t>
            </a:r>
            <a:r>
              <a:rPr sz="3700" spc="70" dirty="0">
                <a:latin typeface="Noto Sans"/>
                <a:cs typeface="Noto Sans"/>
              </a:rPr>
              <a:t> </a:t>
            </a:r>
            <a:r>
              <a:rPr sz="3700" spc="-45" dirty="0">
                <a:latin typeface="Noto Sans"/>
                <a:cs typeface="Noto Sans"/>
              </a:rPr>
              <a:t>ОРГАНІЗМУ</a:t>
            </a:r>
            <a:r>
              <a:rPr sz="3700" spc="-45" dirty="0">
                <a:latin typeface="Trebuchet MS"/>
                <a:cs typeface="Trebuchet MS"/>
              </a:rPr>
              <a:t>,</a:t>
            </a:r>
            <a:r>
              <a:rPr sz="3700" spc="-85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ЦЕ</a:t>
            </a:r>
            <a:r>
              <a:rPr sz="3700" spc="7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У</a:t>
            </a:r>
            <a:r>
              <a:rPr sz="3700" spc="7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СВОЮ</a:t>
            </a:r>
            <a:r>
              <a:rPr sz="3700" spc="7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ЧЕРГУ</a:t>
            </a:r>
            <a:r>
              <a:rPr sz="3700" spc="70" dirty="0">
                <a:latin typeface="Noto Sans"/>
                <a:cs typeface="Noto Sans"/>
              </a:rPr>
              <a:t> </a:t>
            </a:r>
            <a:r>
              <a:rPr sz="3700" spc="-10" dirty="0">
                <a:latin typeface="Noto Sans"/>
                <a:cs typeface="Noto Sans"/>
              </a:rPr>
              <a:t>СПРИЯЄ </a:t>
            </a:r>
            <a:r>
              <a:rPr sz="3700" dirty="0">
                <a:latin typeface="Noto Sans"/>
                <a:cs typeface="Noto Sans"/>
              </a:rPr>
              <a:t>ВИНИКНЕННЮ</a:t>
            </a:r>
            <a:r>
              <a:rPr sz="3700" spc="4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ВТОРИННИХ</a:t>
            </a:r>
            <a:r>
              <a:rPr sz="3700" spc="4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БАКТЕРІЙНИХ</a:t>
            </a:r>
            <a:r>
              <a:rPr sz="3700" spc="40" dirty="0">
                <a:latin typeface="Noto Sans"/>
                <a:cs typeface="Noto Sans"/>
              </a:rPr>
              <a:t> </a:t>
            </a:r>
            <a:r>
              <a:rPr sz="3700" spc="-45" dirty="0">
                <a:latin typeface="Noto Sans"/>
                <a:cs typeface="Noto Sans"/>
              </a:rPr>
              <a:t>УСКЛАДНЕНЬ</a:t>
            </a:r>
            <a:r>
              <a:rPr sz="3700" spc="-45" dirty="0">
                <a:latin typeface="Trebuchet MS"/>
                <a:cs typeface="Trebuchet MS"/>
              </a:rPr>
              <a:t>.</a:t>
            </a:r>
            <a:r>
              <a:rPr sz="3700" spc="-110" dirty="0">
                <a:latin typeface="Trebuchet MS"/>
                <a:cs typeface="Trebuchet MS"/>
              </a:rPr>
              <a:t> </a:t>
            </a:r>
            <a:r>
              <a:rPr sz="3700" spc="-10" dirty="0">
                <a:latin typeface="Noto Sans"/>
                <a:cs typeface="Noto Sans"/>
              </a:rPr>
              <a:t>ВІДОМО</a:t>
            </a:r>
            <a:r>
              <a:rPr sz="3700" spc="-10" dirty="0">
                <a:latin typeface="Trebuchet MS"/>
                <a:cs typeface="Trebuchet MS"/>
              </a:rPr>
              <a:t>, </a:t>
            </a:r>
            <a:r>
              <a:rPr sz="3700" dirty="0">
                <a:latin typeface="Noto Sans"/>
                <a:cs typeface="Noto Sans"/>
              </a:rPr>
              <a:t>ЩО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МАЙЖЕ</a:t>
            </a:r>
            <a:r>
              <a:rPr sz="3700" spc="95" dirty="0">
                <a:latin typeface="Noto Sans"/>
                <a:cs typeface="Noto Sans"/>
              </a:rPr>
              <a:t> </a:t>
            </a:r>
            <a:r>
              <a:rPr sz="3700" spc="305" dirty="0">
                <a:latin typeface="Trebuchet MS"/>
                <a:cs typeface="Trebuchet MS"/>
              </a:rPr>
              <a:t>100%</a:t>
            </a:r>
            <a:r>
              <a:rPr sz="3700" spc="-60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ДОРОСЛОГО</a:t>
            </a:r>
            <a:r>
              <a:rPr sz="3700" spc="9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НАСЕЛЕННЯ</a:t>
            </a:r>
            <a:r>
              <a:rPr sz="3700" spc="9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УКРАЇНИ</a:t>
            </a:r>
            <a:r>
              <a:rPr sz="3700" spc="95" dirty="0">
                <a:latin typeface="Noto Sans"/>
                <a:cs typeface="Noto Sans"/>
              </a:rPr>
              <a:t> </a:t>
            </a:r>
            <a:r>
              <a:rPr sz="3700" spc="-10" dirty="0">
                <a:latin typeface="Noto Sans"/>
                <a:cs typeface="Noto Sans"/>
              </a:rPr>
              <a:t>ІНФІКОВАНА </a:t>
            </a:r>
            <a:r>
              <a:rPr sz="3700" dirty="0">
                <a:latin typeface="Trebuchet MS"/>
                <a:cs typeface="Trebuchet MS"/>
              </a:rPr>
              <a:t>EBV,</a:t>
            </a:r>
            <a:r>
              <a:rPr sz="3700" spc="-40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А</a:t>
            </a:r>
            <a:r>
              <a:rPr sz="3700" spc="114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ДИТЯЧОГО</a:t>
            </a:r>
            <a:r>
              <a:rPr sz="3700" spc="114" dirty="0">
                <a:latin typeface="Noto Sans"/>
                <a:cs typeface="Noto Sans"/>
              </a:rPr>
              <a:t> </a:t>
            </a:r>
            <a:r>
              <a:rPr sz="3700" spc="295" dirty="0">
                <a:latin typeface="Trebuchet MS"/>
                <a:cs typeface="Trebuchet MS"/>
              </a:rPr>
              <a:t>-</a:t>
            </a:r>
            <a:r>
              <a:rPr sz="3700" spc="-35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БІЛЬШЕ</a:t>
            </a:r>
            <a:r>
              <a:rPr sz="3700" spc="114" dirty="0">
                <a:latin typeface="Noto Sans"/>
                <a:cs typeface="Noto Sans"/>
              </a:rPr>
              <a:t> </a:t>
            </a:r>
            <a:r>
              <a:rPr sz="3700" spc="254" dirty="0">
                <a:latin typeface="Trebuchet MS"/>
                <a:cs typeface="Trebuchet MS"/>
              </a:rPr>
              <a:t>50%.</a:t>
            </a:r>
            <a:r>
              <a:rPr sz="3700" spc="-40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ВІН</a:t>
            </a:r>
            <a:r>
              <a:rPr sz="3700" spc="12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ПОВНІСТЮ</a:t>
            </a:r>
            <a:r>
              <a:rPr sz="3700" spc="114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НІКОЛИ</a:t>
            </a:r>
            <a:r>
              <a:rPr sz="3700" spc="114" dirty="0">
                <a:latin typeface="Noto Sans"/>
                <a:cs typeface="Noto Sans"/>
              </a:rPr>
              <a:t> </a:t>
            </a:r>
            <a:r>
              <a:rPr sz="3700" spc="-25" dirty="0">
                <a:latin typeface="Noto Sans"/>
                <a:cs typeface="Noto Sans"/>
              </a:rPr>
              <a:t>НЕ </a:t>
            </a:r>
            <a:r>
              <a:rPr sz="3700" dirty="0">
                <a:latin typeface="Noto Sans"/>
                <a:cs typeface="Noto Sans"/>
              </a:rPr>
              <a:t>УСУВАЄТЬСЯ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З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ОРГАНІЗМУ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Й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ПЕРСИСТУЄ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У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spc="145" dirty="0">
                <a:latin typeface="Noto Sans"/>
                <a:cs typeface="Noto Sans"/>
              </a:rPr>
              <a:t>В</a:t>
            </a:r>
            <a:r>
              <a:rPr sz="3700" spc="145" dirty="0">
                <a:latin typeface="Trebuchet MS"/>
                <a:cs typeface="Trebuchet MS"/>
              </a:rPr>
              <a:t>-</a:t>
            </a:r>
            <a:r>
              <a:rPr sz="3700" dirty="0">
                <a:latin typeface="Noto Sans"/>
                <a:cs typeface="Noto Sans"/>
              </a:rPr>
              <a:t>ЛІМФОЦИТАХ</a:t>
            </a:r>
            <a:r>
              <a:rPr sz="3700" spc="95" dirty="0">
                <a:latin typeface="Noto Sans"/>
                <a:cs typeface="Noto Sans"/>
              </a:rPr>
              <a:t> </a:t>
            </a:r>
            <a:r>
              <a:rPr sz="3700" spc="-50" dirty="0">
                <a:latin typeface="Noto Sans"/>
                <a:cs typeface="Noto Sans"/>
              </a:rPr>
              <a:t>І </a:t>
            </a:r>
            <a:r>
              <a:rPr sz="3700" dirty="0">
                <a:latin typeface="Noto Sans"/>
                <a:cs typeface="Noto Sans"/>
              </a:rPr>
              <a:t>ЕПІТЕЛІАЛЬНИХ</a:t>
            </a:r>
            <a:r>
              <a:rPr sz="3700" spc="1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КЛІТИНАХ</a:t>
            </a:r>
            <a:r>
              <a:rPr sz="3700" spc="10" dirty="0">
                <a:latin typeface="Noto Sans"/>
                <a:cs typeface="Noto Sans"/>
              </a:rPr>
              <a:t> </a:t>
            </a:r>
            <a:r>
              <a:rPr sz="3700" spc="-10" dirty="0">
                <a:latin typeface="Noto Sans"/>
                <a:cs typeface="Noto Sans"/>
              </a:rPr>
              <a:t>НОСОГЛОТКИ</a:t>
            </a:r>
            <a:r>
              <a:rPr sz="3700" spc="-10" dirty="0">
                <a:latin typeface="Trebuchet MS"/>
                <a:cs typeface="Trebuchet MS"/>
              </a:rPr>
              <a:t>.</a:t>
            </a:r>
            <a:r>
              <a:rPr sz="3700" dirty="0">
                <a:latin typeface="Trebuchet MS"/>
                <a:cs typeface="Trebuchet MS"/>
              </a:rPr>
              <a:t>	</a:t>
            </a:r>
            <a:r>
              <a:rPr sz="3700" dirty="0">
                <a:latin typeface="Noto Sans"/>
                <a:cs typeface="Noto Sans"/>
              </a:rPr>
              <a:t>ПРИ</a:t>
            </a:r>
            <a:r>
              <a:rPr sz="3700" spc="70" dirty="0">
                <a:latin typeface="Noto Sans"/>
                <a:cs typeface="Noto Sans"/>
              </a:rPr>
              <a:t> </a:t>
            </a:r>
            <a:r>
              <a:rPr sz="3700" spc="-50" dirty="0">
                <a:latin typeface="Noto Sans"/>
                <a:cs typeface="Noto Sans"/>
              </a:rPr>
              <a:t>ЗНИЖЕННІ</a:t>
            </a:r>
            <a:r>
              <a:rPr sz="3700" spc="-50" dirty="0">
                <a:latin typeface="Trebuchet MS"/>
                <a:cs typeface="Trebuchet MS"/>
              </a:rPr>
              <a:t>,</a:t>
            </a:r>
            <a:r>
              <a:rPr sz="3700" spc="-85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З</a:t>
            </a:r>
            <a:r>
              <a:rPr sz="3700" spc="75" dirty="0">
                <a:latin typeface="Noto Sans"/>
                <a:cs typeface="Noto Sans"/>
              </a:rPr>
              <a:t> </a:t>
            </a:r>
            <a:r>
              <a:rPr sz="3700" spc="-25" dirty="0">
                <a:latin typeface="Noto Sans"/>
                <a:cs typeface="Noto Sans"/>
              </a:rPr>
              <a:t>ТИХ </a:t>
            </a:r>
            <a:r>
              <a:rPr sz="3700" dirty="0">
                <a:latin typeface="Noto Sans"/>
                <a:cs typeface="Noto Sans"/>
              </a:rPr>
              <a:t>АБО</a:t>
            </a:r>
            <a:r>
              <a:rPr sz="3700" spc="5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ІНШИХ</a:t>
            </a:r>
            <a:r>
              <a:rPr sz="3700" spc="55" dirty="0">
                <a:latin typeface="Noto Sans"/>
                <a:cs typeface="Noto Sans"/>
              </a:rPr>
              <a:t> </a:t>
            </a:r>
            <a:r>
              <a:rPr sz="3700" spc="-70" dirty="0">
                <a:latin typeface="Noto Sans"/>
                <a:cs typeface="Noto Sans"/>
              </a:rPr>
              <a:t>ПРИЧИН</a:t>
            </a:r>
            <a:r>
              <a:rPr sz="3700" spc="-70" dirty="0">
                <a:latin typeface="Trebuchet MS"/>
                <a:cs typeface="Trebuchet MS"/>
              </a:rPr>
              <a:t>,</a:t>
            </a:r>
            <a:r>
              <a:rPr sz="3700" spc="-95" dirty="0">
                <a:latin typeface="Trebuchet MS"/>
                <a:cs typeface="Trebuchet MS"/>
              </a:rPr>
              <a:t> </a:t>
            </a:r>
            <a:r>
              <a:rPr sz="3700" dirty="0">
                <a:latin typeface="Noto Sans"/>
                <a:cs typeface="Noto Sans"/>
              </a:rPr>
              <a:t>ФУНКЦІОНАЛЬНОЇ</a:t>
            </a:r>
            <a:r>
              <a:rPr sz="3700" spc="5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АКТИВНОСТІ</a:t>
            </a:r>
            <a:r>
              <a:rPr sz="3700" spc="55" dirty="0">
                <a:latin typeface="Noto Sans"/>
                <a:cs typeface="Noto Sans"/>
              </a:rPr>
              <a:t> </a:t>
            </a:r>
            <a:r>
              <a:rPr sz="3700" spc="-10" dirty="0">
                <a:latin typeface="Noto Sans"/>
                <a:cs typeface="Noto Sans"/>
              </a:rPr>
              <a:t>КЛІТИННОЇ </a:t>
            </a:r>
            <a:r>
              <a:rPr sz="3700" dirty="0">
                <a:latin typeface="Noto Sans"/>
                <a:cs typeface="Noto Sans"/>
              </a:rPr>
              <a:t>ЛАНКИ</a:t>
            </a:r>
            <a:r>
              <a:rPr sz="3700" spc="5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ІМУНІТЕТУ</a:t>
            </a:r>
            <a:r>
              <a:rPr sz="3700" spc="6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НАСТАЄ</a:t>
            </a:r>
            <a:r>
              <a:rPr sz="3700" spc="6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РЕАКТИВАЦІЯ</a:t>
            </a:r>
            <a:r>
              <a:rPr sz="3700" spc="55" dirty="0">
                <a:latin typeface="Noto Sans"/>
                <a:cs typeface="Noto Sans"/>
              </a:rPr>
              <a:t> </a:t>
            </a:r>
            <a:r>
              <a:rPr sz="3700" spc="225" dirty="0">
                <a:latin typeface="Trebuchet MS"/>
                <a:cs typeface="Trebuchet MS"/>
              </a:rPr>
              <a:t>EBV-</a:t>
            </a:r>
            <a:r>
              <a:rPr sz="3700" spc="-10" dirty="0">
                <a:latin typeface="Noto Sans"/>
                <a:cs typeface="Noto Sans"/>
              </a:rPr>
              <a:t>ІНФЕКЦІЇ</a:t>
            </a:r>
            <a:r>
              <a:rPr sz="3700" spc="-10" dirty="0">
                <a:latin typeface="Trebuchet MS"/>
                <a:cs typeface="Trebuchet MS"/>
              </a:rPr>
              <a:t>, </a:t>
            </a:r>
            <a:r>
              <a:rPr sz="3700" dirty="0">
                <a:latin typeface="Noto Sans"/>
                <a:cs typeface="Noto Sans"/>
              </a:rPr>
              <a:t>ХАРАКТЕРИЗУЄТЬСЯ</a:t>
            </a:r>
            <a:r>
              <a:rPr sz="3700" spc="1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СИСТЕМНИМ</a:t>
            </a:r>
            <a:r>
              <a:rPr sz="3700" spc="20" dirty="0">
                <a:latin typeface="Noto Sans"/>
                <a:cs typeface="Noto Sans"/>
              </a:rPr>
              <a:t> </a:t>
            </a:r>
            <a:r>
              <a:rPr sz="3700" spc="-10" dirty="0">
                <a:latin typeface="Noto Sans"/>
                <a:cs typeface="Noto Sans"/>
              </a:rPr>
              <a:t>ЛІМФОПРОЛІФЕРАТИВНИМ </a:t>
            </a:r>
            <a:r>
              <a:rPr sz="3700" dirty="0">
                <a:latin typeface="Noto Sans"/>
                <a:cs typeface="Noto Sans"/>
              </a:rPr>
              <a:t>ПРОЦЕСОМ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ІЗ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ДОБРОЯКІСНИМ</a:t>
            </a:r>
            <a:r>
              <a:rPr sz="3700" spc="95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ЧИ</a:t>
            </a:r>
            <a:r>
              <a:rPr sz="3700" spc="90" dirty="0">
                <a:latin typeface="Noto Sans"/>
                <a:cs typeface="Noto Sans"/>
              </a:rPr>
              <a:t> </a:t>
            </a:r>
            <a:r>
              <a:rPr sz="3700" dirty="0">
                <a:latin typeface="Noto Sans"/>
                <a:cs typeface="Noto Sans"/>
              </a:rPr>
              <a:t>ЗЛОЯКІСНИМ</a:t>
            </a:r>
            <a:r>
              <a:rPr sz="3700" spc="95" dirty="0">
                <a:latin typeface="Noto Sans"/>
                <a:cs typeface="Noto Sans"/>
              </a:rPr>
              <a:t> </a:t>
            </a:r>
            <a:r>
              <a:rPr sz="3700" spc="-10" dirty="0">
                <a:latin typeface="Noto Sans"/>
                <a:cs typeface="Noto Sans"/>
              </a:rPr>
              <a:t>ПЕРЕБІГОМ</a:t>
            </a:r>
            <a:r>
              <a:rPr sz="3700" spc="-10" dirty="0">
                <a:latin typeface="Trebuchet MS"/>
                <a:cs typeface="Trebuchet MS"/>
              </a:rPr>
              <a:t>.</a:t>
            </a:r>
            <a:endParaRPr sz="3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86950" y="671111"/>
            <a:ext cx="7753349" cy="40862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86950" y="5143499"/>
            <a:ext cx="7753349" cy="465770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856125" y="8514222"/>
            <a:ext cx="1287780" cy="428625"/>
          </a:xfrm>
          <a:custGeom>
            <a:avLst/>
            <a:gdLst/>
            <a:ahLst/>
            <a:cxnLst/>
            <a:rect l="l" t="t" r="r" b="b"/>
            <a:pathLst>
              <a:path w="1287779" h="428625">
                <a:moveTo>
                  <a:pt x="48494" y="0"/>
                </a:moveTo>
                <a:lnTo>
                  <a:pt x="1073493" y="0"/>
                </a:lnTo>
                <a:lnTo>
                  <a:pt x="1115454" y="4151"/>
                </a:lnTo>
                <a:lnTo>
                  <a:pt x="1155420" y="16296"/>
                </a:lnTo>
                <a:lnTo>
                  <a:pt x="1192267" y="35969"/>
                </a:lnTo>
                <a:lnTo>
                  <a:pt x="1224874" y="62705"/>
                </a:lnTo>
                <a:lnTo>
                  <a:pt x="1251608" y="95312"/>
                </a:lnTo>
                <a:lnTo>
                  <a:pt x="1271281" y="132160"/>
                </a:lnTo>
                <a:lnTo>
                  <a:pt x="1283425" y="172127"/>
                </a:lnTo>
                <a:lnTo>
                  <a:pt x="1287577" y="214089"/>
                </a:lnTo>
                <a:lnTo>
                  <a:pt x="1283425" y="256051"/>
                </a:lnTo>
                <a:lnTo>
                  <a:pt x="1271281" y="296017"/>
                </a:lnTo>
                <a:lnTo>
                  <a:pt x="1251608" y="332866"/>
                </a:lnTo>
                <a:lnTo>
                  <a:pt x="1224874" y="365473"/>
                </a:lnTo>
                <a:lnTo>
                  <a:pt x="1192267" y="392209"/>
                </a:lnTo>
                <a:lnTo>
                  <a:pt x="1155420" y="411881"/>
                </a:lnTo>
                <a:lnTo>
                  <a:pt x="1115454" y="424026"/>
                </a:lnTo>
                <a:lnTo>
                  <a:pt x="1073493" y="428178"/>
                </a:lnTo>
                <a:lnTo>
                  <a:pt x="48494" y="428178"/>
                </a:lnTo>
                <a:lnTo>
                  <a:pt x="6532" y="424026"/>
                </a:lnTo>
                <a:lnTo>
                  <a:pt x="0" y="42204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90531" y="8728311"/>
            <a:ext cx="41275" cy="125095"/>
          </a:xfrm>
          <a:custGeom>
            <a:avLst/>
            <a:gdLst/>
            <a:ahLst/>
            <a:cxnLst/>
            <a:rect l="l" t="t" r="r" b="b"/>
            <a:pathLst>
              <a:path w="41275" h="125095">
                <a:moveTo>
                  <a:pt x="40792" y="124658"/>
                </a:moveTo>
                <a:lnTo>
                  <a:pt x="35973" y="118781"/>
                </a:lnTo>
              </a:path>
              <a:path w="41275" h="125095">
                <a:moveTo>
                  <a:pt x="30618" y="108754"/>
                </a:moveTo>
                <a:lnTo>
                  <a:pt x="16296" y="81927"/>
                </a:lnTo>
                <a:lnTo>
                  <a:pt x="4151" y="41961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03903" y="851422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0" y="70"/>
                </a:moveTo>
                <a:lnTo>
                  <a:pt x="717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072301" y="8690291"/>
            <a:ext cx="714375" cy="76200"/>
            <a:chOff x="8072301" y="8690291"/>
            <a:chExt cx="714375" cy="76200"/>
          </a:xfrm>
        </p:grpSpPr>
        <p:sp>
          <p:nvSpPr>
            <p:cNvPr id="8" name="object 8"/>
            <p:cNvSpPr/>
            <p:nvPr/>
          </p:nvSpPr>
          <p:spPr>
            <a:xfrm>
              <a:off x="8072301" y="8728391"/>
              <a:ext cx="704850" cy="0"/>
            </a:xfrm>
            <a:custGeom>
              <a:avLst/>
              <a:gdLst/>
              <a:ahLst/>
              <a:cxnLst/>
              <a:rect l="l" t="t" r="r" b="b"/>
              <a:pathLst>
                <a:path w="704850">
                  <a:moveTo>
                    <a:pt x="0" y="0"/>
                  </a:moveTo>
                  <a:lnTo>
                    <a:pt x="70454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38751" y="8699816"/>
              <a:ext cx="38100" cy="57150"/>
            </a:xfrm>
            <a:custGeom>
              <a:avLst/>
              <a:gdLst/>
              <a:ahLst/>
              <a:cxnLst/>
              <a:rect l="l" t="t" r="r" b="b"/>
              <a:pathLst>
                <a:path w="38100" h="57150">
                  <a:moveTo>
                    <a:pt x="0" y="0"/>
                  </a:moveTo>
                  <a:lnTo>
                    <a:pt x="38100" y="28574"/>
                  </a:lnTo>
                  <a:lnTo>
                    <a:pt x="0" y="571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94080" y="611369"/>
            <a:ext cx="7429500" cy="110172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34645" marR="5080" indent="-322580">
              <a:lnSpc>
                <a:spcPct val="101400"/>
              </a:lnSpc>
              <a:spcBef>
                <a:spcPts val="50"/>
              </a:spcBef>
            </a:pPr>
            <a:r>
              <a:rPr sz="3500" b="0" spc="-475" dirty="0">
                <a:solidFill>
                  <a:srgbClr val="000000"/>
                </a:solidFill>
                <a:latin typeface="Trebuchet MS"/>
                <a:cs typeface="Trebuchet MS"/>
              </a:rPr>
              <a:t>1.</a:t>
            </a:r>
            <a:r>
              <a:rPr sz="3500" b="0" spc="3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3500" b="0" dirty="0">
                <a:solidFill>
                  <a:srgbClr val="000000"/>
                </a:solidFill>
                <a:latin typeface="Noto Sans"/>
                <a:cs typeface="Noto Sans"/>
              </a:rPr>
              <a:t>Нерıдко</a:t>
            </a:r>
            <a:r>
              <a:rPr sz="3500" b="0" spc="13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3500" b="0" dirty="0">
                <a:solidFill>
                  <a:srgbClr val="000000"/>
                </a:solidFill>
                <a:latin typeface="Noto Sans"/>
                <a:cs typeface="Noto Sans"/>
              </a:rPr>
              <a:t>початок</a:t>
            </a:r>
            <a:r>
              <a:rPr sz="3500" b="0" spc="13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3500" b="0" dirty="0">
                <a:solidFill>
                  <a:srgbClr val="000000"/>
                </a:solidFill>
                <a:latin typeface="Noto Sans"/>
                <a:cs typeface="Noto Sans"/>
              </a:rPr>
              <a:t>з</a:t>
            </a:r>
            <a:r>
              <a:rPr sz="3500" b="0" spc="13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3500" b="0" spc="-10" dirty="0">
                <a:solidFill>
                  <a:srgbClr val="000000"/>
                </a:solidFill>
                <a:latin typeface="Noto Sans"/>
                <a:cs typeface="Noto Sans"/>
              </a:rPr>
              <a:t>катаральних </a:t>
            </a:r>
            <a:r>
              <a:rPr sz="3500" b="0" dirty="0">
                <a:solidFill>
                  <a:srgbClr val="000000"/>
                </a:solidFill>
                <a:latin typeface="Noto Sans"/>
                <a:cs typeface="Noto Sans"/>
              </a:rPr>
              <a:t>проявıв</a:t>
            </a:r>
            <a:r>
              <a:rPr sz="3500" b="0" spc="2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3500" b="0" spc="-45" dirty="0">
                <a:solidFill>
                  <a:srgbClr val="000000"/>
                </a:solidFill>
                <a:latin typeface="Noto Sans"/>
                <a:cs typeface="Noto Sans"/>
              </a:rPr>
              <a:t>насморку</a:t>
            </a:r>
            <a:r>
              <a:rPr sz="3500" b="0" spc="-45" dirty="0">
                <a:solidFill>
                  <a:srgbClr val="000000"/>
                </a:solidFill>
                <a:latin typeface="Trebuchet MS"/>
                <a:cs typeface="Trebuchet MS"/>
              </a:rPr>
              <a:t>,</a:t>
            </a:r>
            <a:r>
              <a:rPr sz="3500" b="0" spc="-11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3500" b="0" spc="-10" dirty="0">
                <a:solidFill>
                  <a:srgbClr val="000000"/>
                </a:solidFill>
                <a:latin typeface="Noto Sans"/>
                <a:cs typeface="Noto Sans"/>
              </a:rPr>
              <a:t>кашлю</a:t>
            </a:r>
            <a:endParaRPr sz="3500">
              <a:latin typeface="Noto Sans"/>
              <a:cs typeface="Noto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8414" y="1693234"/>
            <a:ext cx="8479155" cy="763333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770255" marR="475615" indent="-424815">
              <a:lnSpc>
                <a:spcPct val="101400"/>
              </a:lnSpc>
              <a:spcBef>
                <a:spcPts val="50"/>
              </a:spcBef>
              <a:buFont typeface="Trebuchet MS"/>
              <a:buAutoNum type="arabicPeriod" startAt="2"/>
              <a:tabLst>
                <a:tab pos="770255" algn="l"/>
                <a:tab pos="902969" algn="l"/>
              </a:tabLst>
            </a:pPr>
            <a:r>
              <a:rPr sz="3500" dirty="0">
                <a:latin typeface="Noto Sans"/>
                <a:cs typeface="Noto Sans"/>
              </a:rPr>
              <a:t>	Раннı</a:t>
            </a:r>
            <a:r>
              <a:rPr sz="3500" spc="105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симптоми</a:t>
            </a:r>
            <a:r>
              <a:rPr sz="3500" spc="120" dirty="0">
                <a:latin typeface="Noto Sans"/>
                <a:cs typeface="Noto San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мононуклеозу </a:t>
            </a:r>
            <a:r>
              <a:rPr sz="3500" dirty="0">
                <a:latin typeface="Noto Sans"/>
                <a:cs typeface="Noto Sans"/>
              </a:rPr>
              <a:t>можуть</a:t>
            </a:r>
            <a:r>
              <a:rPr sz="3500" spc="4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бути</a:t>
            </a:r>
            <a:r>
              <a:rPr sz="3500" dirty="0">
                <a:latin typeface="Trebuchet MS"/>
                <a:cs typeface="Trebuchet MS"/>
              </a:rPr>
              <a:t>:</a:t>
            </a:r>
            <a:r>
              <a:rPr sz="3500" spc="-100" dirty="0">
                <a:latin typeface="Trebuchet MS"/>
                <a:cs typeface="Trebuchet MS"/>
              </a:rPr>
              <a:t> </a:t>
            </a:r>
            <a:r>
              <a:rPr sz="3500" dirty="0">
                <a:latin typeface="Noto Sans"/>
                <a:cs typeface="Noto Sans"/>
              </a:rPr>
              <a:t>хрипляче</a:t>
            </a:r>
            <a:r>
              <a:rPr sz="3500" spc="40" dirty="0">
                <a:latin typeface="Noto Sans"/>
                <a:cs typeface="Noto Sans"/>
              </a:rPr>
              <a:t> </a:t>
            </a:r>
            <a:r>
              <a:rPr sz="3500" spc="-45" dirty="0">
                <a:latin typeface="Noto Sans"/>
                <a:cs typeface="Noto Sans"/>
              </a:rPr>
              <a:t>дихання</a:t>
            </a:r>
            <a:r>
              <a:rPr sz="3500" spc="-45" dirty="0">
                <a:latin typeface="Trebuchet MS"/>
                <a:cs typeface="Trebuchet MS"/>
              </a:rPr>
              <a:t>, </a:t>
            </a:r>
            <a:r>
              <a:rPr sz="3500" dirty="0">
                <a:latin typeface="Noto Sans"/>
                <a:cs typeface="Noto Sans"/>
              </a:rPr>
              <a:t>одутлıсть</a:t>
            </a:r>
            <a:r>
              <a:rPr sz="3500" spc="50" dirty="0">
                <a:latin typeface="Noto Sans"/>
                <a:cs typeface="Noto Sans"/>
              </a:rPr>
              <a:t> </a:t>
            </a:r>
            <a:r>
              <a:rPr sz="3500" spc="-50" dirty="0">
                <a:latin typeface="Noto Sans"/>
                <a:cs typeface="Noto Sans"/>
              </a:rPr>
              <a:t>обличчя</a:t>
            </a:r>
            <a:r>
              <a:rPr sz="3500" spc="-50" dirty="0">
                <a:latin typeface="Trebuchet MS"/>
                <a:cs typeface="Trebuchet MS"/>
              </a:rPr>
              <a:t>,</a:t>
            </a:r>
            <a:r>
              <a:rPr sz="3500" spc="-95" dirty="0">
                <a:latin typeface="Trebuchet MS"/>
                <a:cs typeface="Trebuchet MS"/>
              </a:rPr>
              <a:t> </a:t>
            </a:r>
            <a:r>
              <a:rPr sz="3500" dirty="0">
                <a:latin typeface="Noto Sans"/>
                <a:cs typeface="Noto Sans"/>
              </a:rPr>
              <a:t>набряк</a:t>
            </a:r>
            <a:r>
              <a:rPr sz="3500" spc="50" dirty="0">
                <a:latin typeface="Noto Sans"/>
                <a:cs typeface="Noto Sans"/>
              </a:rPr>
              <a:t> </a:t>
            </a:r>
            <a:r>
              <a:rPr sz="3500" spc="-45" dirty="0">
                <a:latin typeface="Noto Sans"/>
                <a:cs typeface="Noto Sans"/>
              </a:rPr>
              <a:t>новıк</a:t>
            </a:r>
            <a:r>
              <a:rPr sz="3500" spc="-45" dirty="0">
                <a:latin typeface="Trebuchet MS"/>
                <a:cs typeface="Trebuchet MS"/>
              </a:rPr>
              <a:t>, </a:t>
            </a:r>
            <a:r>
              <a:rPr sz="3500" dirty="0">
                <a:latin typeface="Noto Sans"/>
                <a:cs typeface="Noto Sans"/>
              </a:rPr>
              <a:t>шийної</a:t>
            </a:r>
            <a:r>
              <a:rPr sz="3500" spc="55" dirty="0">
                <a:latin typeface="Noto Sans"/>
                <a:cs typeface="Noto Sans"/>
              </a:rPr>
              <a:t> </a:t>
            </a:r>
            <a:r>
              <a:rPr sz="3500" spc="-40" dirty="0">
                <a:latin typeface="Noto Sans"/>
                <a:cs typeface="Noto Sans"/>
              </a:rPr>
              <a:t>клıтковини</a:t>
            </a:r>
            <a:r>
              <a:rPr sz="3500" spc="-40" dirty="0">
                <a:latin typeface="Trebuchet MS"/>
                <a:cs typeface="Trebuchet MS"/>
              </a:rPr>
              <a:t>,</a:t>
            </a:r>
            <a:r>
              <a:rPr sz="3500" spc="-90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полıаденıя</a:t>
            </a:r>
            <a:r>
              <a:rPr sz="3500" spc="-10" dirty="0">
                <a:latin typeface="Trebuchet MS"/>
                <a:cs typeface="Trebuchet MS"/>
              </a:rPr>
              <a:t>, </a:t>
            </a:r>
            <a:r>
              <a:rPr sz="3500" dirty="0">
                <a:latin typeface="Noto Sans"/>
                <a:cs typeface="Noto Sans"/>
              </a:rPr>
              <a:t>ıнодı</a:t>
            </a:r>
            <a:r>
              <a:rPr sz="3500" spc="105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дисфункцıя</a:t>
            </a:r>
            <a:r>
              <a:rPr sz="3500" spc="100" dirty="0">
                <a:latin typeface="Noto Sans"/>
                <a:cs typeface="Noto San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кишечнику</a:t>
            </a:r>
            <a:endParaRPr sz="3500">
              <a:latin typeface="Noto Sans"/>
              <a:cs typeface="Noto Sans"/>
            </a:endParaRPr>
          </a:p>
          <a:p>
            <a:pPr marL="770255" marR="5080" indent="-424815">
              <a:lnSpc>
                <a:spcPct val="101400"/>
              </a:lnSpc>
              <a:buFont typeface="Trebuchet MS"/>
              <a:buAutoNum type="arabicPeriod" startAt="2"/>
              <a:tabLst>
                <a:tab pos="770255" algn="l"/>
                <a:tab pos="902969" algn="l"/>
              </a:tabLst>
            </a:pPr>
            <a:r>
              <a:rPr sz="3500" dirty="0">
                <a:latin typeface="Noto Sans"/>
                <a:cs typeface="Noto Sans"/>
              </a:rPr>
              <a:t>	У</a:t>
            </a:r>
            <a:r>
              <a:rPr sz="3500" spc="13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першı</a:t>
            </a:r>
            <a:r>
              <a:rPr sz="3500" spc="135" dirty="0">
                <a:latin typeface="Noto Sans"/>
                <a:cs typeface="Noto Sans"/>
              </a:rPr>
              <a:t> </a:t>
            </a:r>
            <a:r>
              <a:rPr sz="3500" spc="310" dirty="0">
                <a:latin typeface="Trebuchet MS"/>
                <a:cs typeface="Trebuchet MS"/>
              </a:rPr>
              <a:t>3</a:t>
            </a:r>
            <a:r>
              <a:rPr sz="3500" spc="-10" dirty="0">
                <a:latin typeface="Trebuchet MS"/>
                <a:cs typeface="Trebuchet MS"/>
              </a:rPr>
              <a:t> </a:t>
            </a:r>
            <a:r>
              <a:rPr sz="3500" dirty="0">
                <a:latin typeface="Noto Sans"/>
                <a:cs typeface="Noto Sans"/>
              </a:rPr>
              <a:t>днı</a:t>
            </a:r>
            <a:r>
              <a:rPr sz="3500" spc="13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хвороби</a:t>
            </a:r>
            <a:r>
              <a:rPr sz="3500" spc="135" dirty="0">
                <a:latin typeface="Noto Sans"/>
                <a:cs typeface="Noto San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зʼявляється </a:t>
            </a:r>
            <a:r>
              <a:rPr sz="3500" dirty="0">
                <a:latin typeface="Noto Sans"/>
                <a:cs typeface="Noto Sans"/>
              </a:rPr>
              <a:t>ангıна</a:t>
            </a:r>
            <a:r>
              <a:rPr sz="3500" spc="114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з</a:t>
            </a:r>
            <a:r>
              <a:rPr sz="3500" spc="13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гнıйними</a:t>
            </a:r>
            <a:r>
              <a:rPr sz="3500" spc="130" dirty="0">
                <a:latin typeface="Noto Sans"/>
                <a:cs typeface="Noto San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нашаруваннями</a:t>
            </a:r>
            <a:endParaRPr sz="3500">
              <a:latin typeface="Noto Sans"/>
              <a:cs typeface="Noto Sans"/>
            </a:endParaRPr>
          </a:p>
          <a:p>
            <a:pPr marL="770255" marR="43180" indent="-428625">
              <a:lnSpc>
                <a:spcPct val="101400"/>
              </a:lnSpc>
              <a:buFont typeface="Trebuchet MS"/>
              <a:buAutoNum type="arabicPeriod" startAt="2"/>
              <a:tabLst>
                <a:tab pos="770255" algn="l"/>
                <a:tab pos="902335" algn="l"/>
              </a:tabLst>
            </a:pPr>
            <a:r>
              <a:rPr sz="3500" dirty="0">
                <a:latin typeface="Noto Sans"/>
                <a:cs typeface="Noto Sans"/>
              </a:rPr>
              <a:t>	</a:t>
            </a:r>
            <a:r>
              <a:rPr sz="3500" spc="-50" dirty="0">
                <a:latin typeface="Noto Sans"/>
                <a:cs typeface="Noto Sans"/>
              </a:rPr>
              <a:t>Частıше</a:t>
            </a:r>
            <a:r>
              <a:rPr sz="3500" spc="-50" dirty="0">
                <a:latin typeface="Trebuchet MS"/>
                <a:cs typeface="Trebuchet MS"/>
              </a:rPr>
              <a:t>, </a:t>
            </a:r>
            <a:r>
              <a:rPr sz="3500" dirty="0">
                <a:latin typeface="Noto Sans"/>
                <a:cs typeface="Noto Sans"/>
              </a:rPr>
              <a:t>нıж</a:t>
            </a:r>
            <a:r>
              <a:rPr sz="3500" spc="95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у</a:t>
            </a:r>
            <a:r>
              <a:rPr sz="3500" spc="10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дıтей</a:t>
            </a:r>
            <a:r>
              <a:rPr sz="3500" spc="95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старшого</a:t>
            </a:r>
            <a:r>
              <a:rPr sz="3500" spc="100" dirty="0">
                <a:latin typeface="Noto Sans"/>
                <a:cs typeface="Noto Sans"/>
              </a:rPr>
              <a:t> </a:t>
            </a:r>
            <a:r>
              <a:rPr sz="3500" spc="-20" dirty="0">
                <a:latin typeface="Noto Sans"/>
                <a:cs typeface="Noto Sans"/>
              </a:rPr>
              <a:t>вıку </a:t>
            </a:r>
            <a:r>
              <a:rPr sz="3500" dirty="0">
                <a:latin typeface="Noto Sans"/>
                <a:cs typeface="Noto Sans"/>
              </a:rPr>
              <a:t>буває</a:t>
            </a:r>
            <a:r>
              <a:rPr sz="3500" spc="114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висипка</a:t>
            </a:r>
            <a:r>
              <a:rPr sz="3500" spc="125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на</a:t>
            </a:r>
            <a:r>
              <a:rPr sz="3500" spc="130" dirty="0">
                <a:latin typeface="Noto Sans"/>
                <a:cs typeface="Noto Sans"/>
              </a:rPr>
              <a:t> </a:t>
            </a:r>
            <a:r>
              <a:rPr sz="3500" spc="-10" dirty="0">
                <a:latin typeface="Noto Sans"/>
                <a:cs typeface="Noto Sans"/>
              </a:rPr>
              <a:t>шкıрı</a:t>
            </a:r>
            <a:endParaRPr sz="3500">
              <a:latin typeface="Noto Sans"/>
              <a:cs typeface="Noto Sans"/>
            </a:endParaRPr>
          </a:p>
          <a:p>
            <a:pPr marL="770255" marR="88265" indent="-431800">
              <a:lnSpc>
                <a:spcPct val="101400"/>
              </a:lnSpc>
              <a:buFont typeface="Trebuchet MS"/>
              <a:buAutoNum type="arabicPeriod" startAt="2"/>
              <a:tabLst>
                <a:tab pos="770255" algn="l"/>
                <a:tab pos="902969" algn="l"/>
              </a:tabLst>
            </a:pPr>
            <a:r>
              <a:rPr sz="3500" dirty="0">
                <a:latin typeface="Noto Sans"/>
                <a:cs typeface="Noto Sans"/>
              </a:rPr>
              <a:t>	Перебıг</a:t>
            </a:r>
            <a:r>
              <a:rPr sz="3500" spc="10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хвороби</a:t>
            </a:r>
            <a:r>
              <a:rPr sz="3500" spc="105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доброякıсний</a:t>
            </a:r>
            <a:r>
              <a:rPr sz="3500" spc="105" dirty="0">
                <a:latin typeface="Noto Sans"/>
                <a:cs typeface="Noto Sans"/>
              </a:rPr>
              <a:t> </a:t>
            </a:r>
            <a:r>
              <a:rPr sz="3500" spc="-25" dirty="0">
                <a:latin typeface="Noto Sans"/>
                <a:cs typeface="Noto Sans"/>
              </a:rPr>
              <a:t>та </a:t>
            </a:r>
            <a:r>
              <a:rPr sz="3500" dirty="0">
                <a:latin typeface="Noto Sans"/>
                <a:cs typeface="Noto Sans"/>
              </a:rPr>
              <a:t>закıнчується</a:t>
            </a:r>
            <a:r>
              <a:rPr sz="3500" spc="85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повним</a:t>
            </a:r>
            <a:r>
              <a:rPr sz="3500" spc="100" dirty="0">
                <a:latin typeface="Noto Sans"/>
                <a:cs typeface="Noto Sans"/>
              </a:rPr>
              <a:t> </a:t>
            </a:r>
            <a:r>
              <a:rPr sz="3500" spc="-25" dirty="0">
                <a:latin typeface="Noto Sans"/>
                <a:cs typeface="Noto Sans"/>
              </a:rPr>
              <a:t>видужанням</a:t>
            </a:r>
            <a:r>
              <a:rPr sz="3500" spc="-25" dirty="0">
                <a:latin typeface="Trebuchet MS"/>
                <a:cs typeface="Trebuchet MS"/>
              </a:rPr>
              <a:t>.</a:t>
            </a:r>
            <a:endParaRPr sz="3500">
              <a:latin typeface="Trebuchet MS"/>
              <a:cs typeface="Trebuchet MS"/>
            </a:endParaRPr>
          </a:p>
          <a:p>
            <a:pPr marL="12700" marR="1844039">
              <a:lnSpc>
                <a:spcPct val="100299"/>
              </a:lnSpc>
              <a:spcBef>
                <a:spcPts val="2755"/>
              </a:spcBef>
            </a:pPr>
            <a:r>
              <a:rPr sz="4300" b="1" dirty="0">
                <a:solidFill>
                  <a:srgbClr val="FF5757"/>
                </a:solidFill>
                <a:latin typeface="Noto Sans"/>
                <a:cs typeface="Noto Sans"/>
              </a:rPr>
              <a:t>ОСОБЛИВОСТІ</a:t>
            </a:r>
            <a:r>
              <a:rPr sz="4300" b="1" spc="85" dirty="0">
                <a:solidFill>
                  <a:srgbClr val="FF5757"/>
                </a:solidFill>
                <a:latin typeface="Noto Sans"/>
                <a:cs typeface="Noto Sans"/>
              </a:rPr>
              <a:t> </a:t>
            </a:r>
            <a:r>
              <a:rPr sz="4300" b="1" dirty="0">
                <a:solidFill>
                  <a:srgbClr val="FF5757"/>
                </a:solidFill>
                <a:latin typeface="Noto Sans"/>
                <a:cs typeface="Noto Sans"/>
              </a:rPr>
              <a:t>У</a:t>
            </a:r>
            <a:r>
              <a:rPr sz="4300" b="1" spc="85" dirty="0">
                <a:solidFill>
                  <a:srgbClr val="FF5757"/>
                </a:solidFill>
                <a:latin typeface="Noto Sans"/>
                <a:cs typeface="Noto Sans"/>
              </a:rPr>
              <a:t> </a:t>
            </a:r>
            <a:r>
              <a:rPr sz="4300" b="1" spc="-10" dirty="0">
                <a:solidFill>
                  <a:srgbClr val="FF5757"/>
                </a:solidFill>
                <a:latin typeface="Noto Sans"/>
                <a:cs typeface="Noto Sans"/>
              </a:rPr>
              <a:t>ДІТЕЙ </a:t>
            </a:r>
            <a:r>
              <a:rPr sz="4300" b="1" dirty="0">
                <a:solidFill>
                  <a:srgbClr val="FF5757"/>
                </a:solidFill>
                <a:latin typeface="Noto Sans"/>
                <a:cs typeface="Noto Sans"/>
              </a:rPr>
              <a:t>ПЕРШОГО</a:t>
            </a:r>
            <a:r>
              <a:rPr sz="4300" b="1" spc="45" dirty="0">
                <a:solidFill>
                  <a:srgbClr val="FF5757"/>
                </a:solidFill>
                <a:latin typeface="Noto Sans"/>
                <a:cs typeface="Noto Sans"/>
              </a:rPr>
              <a:t> </a:t>
            </a:r>
            <a:r>
              <a:rPr sz="4300" b="1" dirty="0">
                <a:solidFill>
                  <a:srgbClr val="FF5757"/>
                </a:solidFill>
                <a:latin typeface="Noto Sans"/>
                <a:cs typeface="Noto Sans"/>
              </a:rPr>
              <a:t>РОКУ</a:t>
            </a:r>
            <a:r>
              <a:rPr sz="4300" b="1" spc="50" dirty="0">
                <a:solidFill>
                  <a:srgbClr val="FF5757"/>
                </a:solidFill>
                <a:latin typeface="Noto Sans"/>
                <a:cs typeface="Noto Sans"/>
              </a:rPr>
              <a:t> </a:t>
            </a:r>
            <a:r>
              <a:rPr sz="4300" b="1" spc="-10" dirty="0">
                <a:solidFill>
                  <a:srgbClr val="FF5757"/>
                </a:solidFill>
                <a:latin typeface="Noto Sans"/>
                <a:cs typeface="Noto Sans"/>
              </a:rPr>
              <a:t>ЖИТТЯ</a:t>
            </a:r>
            <a:endParaRPr sz="43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8587" y="1734160"/>
            <a:ext cx="6230652" cy="623533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61138" y="6237970"/>
            <a:ext cx="9956165" cy="28905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11400"/>
              </a:lnSpc>
              <a:spcBef>
                <a:spcPts val="80"/>
              </a:spcBef>
            </a:pPr>
            <a:r>
              <a:rPr sz="9300" spc="-10" dirty="0">
                <a:solidFill>
                  <a:srgbClr val="4F4B44"/>
                </a:solidFill>
              </a:rPr>
              <a:t>ДИФЕРЕНЦІЙНА ДІАГНОСТИКА</a:t>
            </a:r>
            <a:endParaRPr sz="9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45452"/>
            <a:ext cx="5820410" cy="175513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20"/>
              </a:spcBef>
            </a:pPr>
            <a:r>
              <a:rPr sz="5600" spc="-10" dirty="0"/>
              <a:t>ІНФЕКЦІЙНИЙ МОНОНУКЛЕОЗ</a:t>
            </a:r>
            <a:endParaRPr sz="5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2924936"/>
            <a:ext cx="123825" cy="123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3420236"/>
            <a:ext cx="123825" cy="1238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4906136"/>
            <a:ext cx="123825" cy="1238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5896736"/>
            <a:ext cx="123825" cy="1238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6887336"/>
            <a:ext cx="123825" cy="1238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382636"/>
            <a:ext cx="123825" cy="1238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877936"/>
            <a:ext cx="123825" cy="1238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8373236"/>
            <a:ext cx="123825" cy="1238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7776" y="8868536"/>
            <a:ext cx="123825" cy="1238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44937" y="2696400"/>
            <a:ext cx="7440295" cy="69519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2590800">
              <a:lnSpc>
                <a:spcPct val="101600"/>
              </a:lnSpc>
              <a:spcBef>
                <a:spcPts val="35"/>
              </a:spcBef>
            </a:pPr>
            <a:r>
              <a:rPr sz="3200" dirty="0">
                <a:latin typeface="Noto Sans"/>
                <a:cs typeface="Noto Sans"/>
              </a:rPr>
              <a:t>Початок</a:t>
            </a:r>
            <a:r>
              <a:rPr sz="3200" spc="7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гострий </a:t>
            </a:r>
            <a:r>
              <a:rPr sz="3200" dirty="0">
                <a:latin typeface="Noto Sans"/>
                <a:cs typeface="Noto Sans"/>
              </a:rPr>
              <a:t>Провıднı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симптоми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spc="204" dirty="0">
                <a:latin typeface="Trebuchet MS"/>
                <a:cs typeface="Trebuchet MS"/>
              </a:rPr>
              <a:t>- </a:t>
            </a:r>
            <a:r>
              <a:rPr sz="3200" spc="-35" dirty="0">
                <a:latin typeface="Noto Sans"/>
                <a:cs typeface="Noto Sans"/>
              </a:rPr>
              <a:t>лıмфопролıферативний</a:t>
            </a:r>
            <a:r>
              <a:rPr sz="3200" spc="-35" dirty="0">
                <a:latin typeface="Trebuchet MS"/>
                <a:cs typeface="Trebuchet MS"/>
              </a:rPr>
              <a:t>, </a:t>
            </a:r>
            <a:r>
              <a:rPr sz="3200" spc="-10" dirty="0">
                <a:latin typeface="Noto Sans"/>
                <a:cs typeface="Noto Sans"/>
              </a:rPr>
              <a:t>ıнтоксикцıйний</a:t>
            </a:r>
            <a:endParaRPr sz="3200">
              <a:latin typeface="Noto Sans"/>
              <a:cs typeface="Noto Sans"/>
            </a:endParaRPr>
          </a:p>
          <a:p>
            <a:pPr marL="12700" marR="687705">
              <a:lnSpc>
                <a:spcPts val="3900"/>
              </a:lnSpc>
              <a:spcBef>
                <a:spcPts val="140"/>
              </a:spcBef>
            </a:pPr>
            <a:r>
              <a:rPr sz="3200" dirty="0">
                <a:latin typeface="Noto Sans"/>
                <a:cs typeface="Noto Sans"/>
              </a:rPr>
              <a:t>Ураженı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лıмфовузли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переважно </a:t>
            </a:r>
            <a:r>
              <a:rPr sz="3200" spc="-80" dirty="0">
                <a:latin typeface="Noto Sans"/>
                <a:cs typeface="Noto Sans"/>
              </a:rPr>
              <a:t>шийнı</a:t>
            </a:r>
            <a:r>
              <a:rPr sz="3200" spc="-80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часто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втягуються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всı</a:t>
            </a:r>
            <a:endParaRPr sz="3200">
              <a:latin typeface="Noto Sans"/>
              <a:cs typeface="Noto Sans"/>
            </a:endParaRPr>
          </a:p>
          <a:p>
            <a:pPr marL="12700" marR="65405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Змıни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ротоглотцı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фолıкулярна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чи </a:t>
            </a:r>
            <a:r>
              <a:rPr sz="3200" dirty="0">
                <a:latin typeface="Noto Sans"/>
                <a:cs typeface="Noto Sans"/>
              </a:rPr>
              <a:t>лакунарна </a:t>
            </a:r>
            <a:r>
              <a:rPr sz="3200" spc="-10" dirty="0">
                <a:latin typeface="Noto Sans"/>
                <a:cs typeface="Noto Sans"/>
              </a:rPr>
              <a:t>ангıна</a:t>
            </a:r>
            <a:endParaRPr sz="3200">
              <a:latin typeface="Noto Sans"/>
              <a:cs typeface="Noto Sans"/>
            </a:endParaRPr>
          </a:p>
          <a:p>
            <a:pPr marL="12700" marR="5080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Катаральний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синдром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0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заднıй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ринıт </a:t>
            </a:r>
            <a:r>
              <a:rPr sz="3200" dirty="0">
                <a:latin typeface="Noto Sans"/>
                <a:cs typeface="Noto Sans"/>
              </a:rPr>
              <a:t>Аденоїдит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7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часто </a:t>
            </a:r>
            <a:r>
              <a:rPr sz="3200" dirty="0">
                <a:latin typeface="Noto Sans"/>
                <a:cs typeface="Noto Sans"/>
              </a:rPr>
              <a:t>Гепатоспленомегалıя</a:t>
            </a:r>
            <a:r>
              <a:rPr sz="3200" spc="-2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характерна </a:t>
            </a:r>
            <a:r>
              <a:rPr sz="3200" dirty="0">
                <a:latin typeface="Noto Sans"/>
                <a:cs typeface="Noto Sans"/>
              </a:rPr>
              <a:t>Жовтяниця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ймовıрна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рıдко </a:t>
            </a:r>
            <a:r>
              <a:rPr sz="3200" dirty="0">
                <a:latin typeface="Noto Sans"/>
                <a:cs typeface="Noto Sans"/>
              </a:rPr>
              <a:t>Пıдтвердження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дıагнозу</a:t>
            </a:r>
            <a:r>
              <a:rPr sz="3200" spc="5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атиповı </a:t>
            </a:r>
            <a:r>
              <a:rPr sz="3200" spc="-45" dirty="0">
                <a:latin typeface="Noto Sans"/>
                <a:cs typeface="Noto Sans"/>
              </a:rPr>
              <a:t>мононуклеари</a:t>
            </a:r>
            <a:r>
              <a:rPr sz="3200" spc="-45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лıмфомоноцитоз</a:t>
            </a:r>
            <a:endParaRPr sz="3200">
              <a:latin typeface="Noto Sans"/>
              <a:cs typeface="Noto San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26848" y="2943605"/>
            <a:ext cx="133350" cy="13335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26848" y="3477005"/>
            <a:ext cx="133350" cy="13335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26848" y="4543805"/>
            <a:ext cx="133350" cy="13335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26848" y="5077205"/>
            <a:ext cx="133350" cy="13335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26848" y="6144005"/>
            <a:ext cx="133350" cy="13335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26848" y="6677405"/>
            <a:ext cx="133350" cy="13335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26848" y="7210805"/>
            <a:ext cx="133350" cy="13335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26848" y="7744205"/>
            <a:ext cx="133350" cy="13335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26848" y="8277605"/>
            <a:ext cx="133350" cy="13335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0013208" y="925489"/>
            <a:ext cx="7688580" cy="8721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100" b="1" spc="-10" dirty="0">
                <a:solidFill>
                  <a:srgbClr val="FF5757"/>
                </a:solidFill>
                <a:latin typeface="Noto Sans"/>
                <a:cs typeface="Noto Sans"/>
              </a:rPr>
              <a:t>ДИФТЕРІЯ</a:t>
            </a:r>
            <a:endParaRPr sz="7100">
              <a:latin typeface="Noto Sans"/>
              <a:cs typeface="Noto Sans"/>
            </a:endParaRPr>
          </a:p>
          <a:p>
            <a:pPr marL="249554">
              <a:lnSpc>
                <a:spcPct val="100000"/>
              </a:lnSpc>
              <a:spcBef>
                <a:spcPts val="5320"/>
              </a:spcBef>
            </a:pPr>
            <a:r>
              <a:rPr sz="3500" dirty="0">
                <a:latin typeface="Noto Sans"/>
                <a:cs typeface="Noto Sans"/>
              </a:rPr>
              <a:t>Початок</a:t>
            </a:r>
            <a:r>
              <a:rPr sz="3500" spc="100" dirty="0">
                <a:latin typeface="Noto Sans"/>
                <a:cs typeface="Noto Sans"/>
              </a:rPr>
              <a:t> </a:t>
            </a:r>
            <a:r>
              <a:rPr sz="3500" spc="280" dirty="0">
                <a:latin typeface="Trebuchet MS"/>
                <a:cs typeface="Trebuchet MS"/>
              </a:rPr>
              <a:t>-</a:t>
            </a:r>
            <a:r>
              <a:rPr sz="3500" spc="-40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гострий</a:t>
            </a:r>
            <a:endParaRPr sz="3500">
              <a:latin typeface="Noto Sans"/>
              <a:cs typeface="Noto Sans"/>
            </a:endParaRPr>
          </a:p>
          <a:p>
            <a:pPr marL="249554" marR="23495">
              <a:lnSpc>
                <a:spcPct val="100000"/>
              </a:lnSpc>
            </a:pPr>
            <a:r>
              <a:rPr sz="3500" dirty="0">
                <a:latin typeface="Noto Sans"/>
                <a:cs typeface="Noto Sans"/>
              </a:rPr>
              <a:t>Провıднı</a:t>
            </a:r>
            <a:r>
              <a:rPr sz="3500" spc="75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симптоми</a:t>
            </a:r>
            <a:r>
              <a:rPr sz="3500" spc="80" dirty="0">
                <a:latin typeface="Noto Sans"/>
                <a:cs typeface="Noto Sans"/>
              </a:rPr>
              <a:t> </a:t>
            </a:r>
            <a:r>
              <a:rPr sz="3500" spc="280" dirty="0">
                <a:latin typeface="Trebuchet MS"/>
                <a:cs typeface="Trebuchet MS"/>
              </a:rPr>
              <a:t>-</a:t>
            </a:r>
            <a:r>
              <a:rPr sz="3500" spc="-70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запалення </a:t>
            </a:r>
            <a:r>
              <a:rPr sz="3500" spc="-40" dirty="0">
                <a:latin typeface="Noto Sans"/>
                <a:cs typeface="Noto Sans"/>
              </a:rPr>
              <a:t>ротоглотки</a:t>
            </a:r>
            <a:r>
              <a:rPr sz="3500" spc="-40" dirty="0">
                <a:latin typeface="Trebuchet MS"/>
                <a:cs typeface="Trebuchet MS"/>
              </a:rPr>
              <a:t>,</a:t>
            </a:r>
            <a:r>
              <a:rPr sz="3500" spc="-190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ıнтоксикцıйний </a:t>
            </a:r>
            <a:r>
              <a:rPr sz="3500" dirty="0">
                <a:latin typeface="Noto Sans"/>
                <a:cs typeface="Noto Sans"/>
              </a:rPr>
              <a:t>Ураженı</a:t>
            </a:r>
            <a:r>
              <a:rPr sz="3500" spc="7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лıмфовузли</a:t>
            </a:r>
            <a:r>
              <a:rPr sz="3500" spc="75" dirty="0">
                <a:latin typeface="Noto Sans"/>
                <a:cs typeface="Noto Sans"/>
              </a:rPr>
              <a:t> </a:t>
            </a:r>
            <a:r>
              <a:rPr sz="3500" spc="280" dirty="0">
                <a:latin typeface="Trebuchet MS"/>
                <a:cs typeface="Trebuchet MS"/>
              </a:rPr>
              <a:t>-</a:t>
            </a:r>
            <a:r>
              <a:rPr sz="3500" spc="-70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пıдщелепнı </a:t>
            </a:r>
            <a:r>
              <a:rPr sz="3500" dirty="0">
                <a:latin typeface="Noto Sans"/>
                <a:cs typeface="Noto Sans"/>
              </a:rPr>
              <a:t>Змıни</a:t>
            </a:r>
            <a:r>
              <a:rPr sz="3500" spc="10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в</a:t>
            </a:r>
            <a:r>
              <a:rPr sz="3500" spc="10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ротоглотцı</a:t>
            </a:r>
            <a:r>
              <a:rPr sz="3500" spc="105" dirty="0">
                <a:latin typeface="Noto Sans"/>
                <a:cs typeface="Noto Sans"/>
              </a:rPr>
              <a:t> </a:t>
            </a:r>
            <a:r>
              <a:rPr sz="3500" spc="280" dirty="0">
                <a:latin typeface="Trebuchet MS"/>
                <a:cs typeface="Trebuchet MS"/>
              </a:rPr>
              <a:t>-</a:t>
            </a:r>
            <a:r>
              <a:rPr sz="3500" spc="-45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плıвчастı нашарування</a:t>
            </a:r>
            <a:endParaRPr sz="3500">
              <a:latin typeface="Noto Sans"/>
              <a:cs typeface="Noto Sans"/>
            </a:endParaRPr>
          </a:p>
          <a:p>
            <a:pPr marL="249554" marR="5080">
              <a:lnSpc>
                <a:spcPct val="100000"/>
              </a:lnSpc>
            </a:pPr>
            <a:r>
              <a:rPr sz="3500" dirty="0">
                <a:latin typeface="Noto Sans"/>
                <a:cs typeface="Noto Sans"/>
              </a:rPr>
              <a:t>Катаральний</a:t>
            </a:r>
            <a:r>
              <a:rPr sz="3500" spc="9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синдром</a:t>
            </a:r>
            <a:r>
              <a:rPr sz="3500" spc="90" dirty="0">
                <a:latin typeface="Noto Sans"/>
                <a:cs typeface="Noto Sans"/>
              </a:rPr>
              <a:t> </a:t>
            </a:r>
            <a:r>
              <a:rPr sz="3500" spc="280" dirty="0">
                <a:latin typeface="Trebuchet MS"/>
                <a:cs typeface="Trebuchet MS"/>
              </a:rPr>
              <a:t>-</a:t>
            </a:r>
            <a:r>
              <a:rPr sz="3500" spc="-50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немає </a:t>
            </a:r>
            <a:r>
              <a:rPr sz="3500" dirty="0">
                <a:latin typeface="Noto Sans"/>
                <a:cs typeface="Noto Sans"/>
              </a:rPr>
              <a:t>Аденоїдит</a:t>
            </a:r>
            <a:r>
              <a:rPr sz="3500" spc="80" dirty="0">
                <a:latin typeface="Noto Sans"/>
                <a:cs typeface="Noto Sans"/>
              </a:rPr>
              <a:t> </a:t>
            </a:r>
            <a:r>
              <a:rPr sz="3500" spc="280" dirty="0">
                <a:latin typeface="Trebuchet MS"/>
                <a:cs typeface="Trebuchet MS"/>
              </a:rPr>
              <a:t>-</a:t>
            </a:r>
            <a:r>
              <a:rPr sz="3500" spc="-65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немає </a:t>
            </a:r>
            <a:r>
              <a:rPr sz="3500" dirty="0">
                <a:latin typeface="Noto Sans"/>
                <a:cs typeface="Noto Sans"/>
              </a:rPr>
              <a:t>Гепатоспленомегалıя</a:t>
            </a:r>
            <a:r>
              <a:rPr sz="3500" spc="-10" dirty="0">
                <a:latin typeface="Noto Sans"/>
                <a:cs typeface="Noto Sans"/>
              </a:rPr>
              <a:t> </a:t>
            </a:r>
            <a:r>
              <a:rPr sz="3500" spc="280" dirty="0">
                <a:latin typeface="Trebuchet MS"/>
                <a:cs typeface="Trebuchet MS"/>
              </a:rPr>
              <a:t>-</a:t>
            </a:r>
            <a:r>
              <a:rPr sz="3500" spc="-150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немає </a:t>
            </a:r>
            <a:r>
              <a:rPr sz="3500" dirty="0">
                <a:latin typeface="Noto Sans"/>
                <a:cs typeface="Noto Sans"/>
              </a:rPr>
              <a:t>Жовтяниця</a:t>
            </a:r>
            <a:r>
              <a:rPr sz="3500" spc="90" dirty="0">
                <a:latin typeface="Noto Sans"/>
                <a:cs typeface="Noto Sans"/>
              </a:rPr>
              <a:t> </a:t>
            </a:r>
            <a:r>
              <a:rPr sz="3500" spc="280" dirty="0">
                <a:latin typeface="Trebuchet MS"/>
                <a:cs typeface="Trebuchet MS"/>
              </a:rPr>
              <a:t>-</a:t>
            </a:r>
            <a:r>
              <a:rPr sz="3500" spc="-55" dirty="0">
                <a:latin typeface="Trebuchet MS"/>
                <a:cs typeface="Trebuchet MS"/>
              </a:rPr>
              <a:t> </a:t>
            </a:r>
            <a:r>
              <a:rPr sz="3500" spc="-10" dirty="0">
                <a:latin typeface="Noto Sans"/>
                <a:cs typeface="Noto Sans"/>
              </a:rPr>
              <a:t>немає </a:t>
            </a:r>
            <a:r>
              <a:rPr sz="3500" dirty="0">
                <a:latin typeface="Noto Sans"/>
                <a:cs typeface="Noto Sans"/>
              </a:rPr>
              <a:t>Пıдтвердження</a:t>
            </a:r>
            <a:r>
              <a:rPr sz="3500" spc="1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дıагнозу</a:t>
            </a:r>
            <a:r>
              <a:rPr sz="3500" spc="10" dirty="0">
                <a:latin typeface="Noto Sans"/>
                <a:cs typeface="Noto Sans"/>
              </a:rPr>
              <a:t> </a:t>
            </a:r>
            <a:r>
              <a:rPr sz="3500" spc="229" dirty="0">
                <a:latin typeface="Trebuchet MS"/>
                <a:cs typeface="Trebuchet MS"/>
              </a:rPr>
              <a:t>- </a:t>
            </a:r>
            <a:r>
              <a:rPr sz="3500" dirty="0">
                <a:latin typeface="Noto Sans"/>
                <a:cs typeface="Noto Sans"/>
              </a:rPr>
              <a:t>видıлення</a:t>
            </a:r>
            <a:r>
              <a:rPr sz="3500" spc="35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дифтерıйної</a:t>
            </a:r>
            <a:r>
              <a:rPr sz="3500" spc="40" dirty="0">
                <a:latin typeface="Noto Sans"/>
                <a:cs typeface="Noto Sans"/>
              </a:rPr>
              <a:t> </a:t>
            </a:r>
            <a:r>
              <a:rPr sz="3500" dirty="0">
                <a:latin typeface="Noto Sans"/>
                <a:cs typeface="Noto Sans"/>
              </a:rPr>
              <a:t>палички</a:t>
            </a:r>
            <a:r>
              <a:rPr sz="3500" spc="40" dirty="0">
                <a:latin typeface="Noto Sans"/>
                <a:cs typeface="Noto Sans"/>
              </a:rPr>
              <a:t> </a:t>
            </a:r>
            <a:r>
              <a:rPr sz="3500" spc="-50" dirty="0">
                <a:latin typeface="Noto Sans"/>
                <a:cs typeface="Noto Sans"/>
              </a:rPr>
              <a:t>в </a:t>
            </a:r>
            <a:r>
              <a:rPr sz="3500" spc="-10" dirty="0">
                <a:latin typeface="Noto Sans"/>
                <a:cs typeface="Noto Sans"/>
              </a:rPr>
              <a:t>мазку</a:t>
            </a:r>
            <a:endParaRPr sz="35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45449"/>
            <a:ext cx="5820410" cy="175513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20"/>
              </a:spcBef>
            </a:pPr>
            <a:r>
              <a:rPr sz="5600" spc="-10" dirty="0"/>
              <a:t>ІНФЕКЦІЙНИЙ МОНОНУКЛЕОЗ</a:t>
            </a:r>
            <a:endParaRPr sz="5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2924936"/>
            <a:ext cx="123825" cy="123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3420236"/>
            <a:ext cx="123825" cy="1238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4906136"/>
            <a:ext cx="123825" cy="1238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5896736"/>
            <a:ext cx="123825" cy="1238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6887336"/>
            <a:ext cx="123825" cy="1238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382636"/>
            <a:ext cx="123825" cy="1238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877936"/>
            <a:ext cx="123825" cy="1238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8373236"/>
            <a:ext cx="123825" cy="1238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7776" y="8868536"/>
            <a:ext cx="123825" cy="1238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44937" y="2696400"/>
            <a:ext cx="7440295" cy="69519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2590800">
              <a:lnSpc>
                <a:spcPct val="101600"/>
              </a:lnSpc>
              <a:spcBef>
                <a:spcPts val="35"/>
              </a:spcBef>
            </a:pPr>
            <a:r>
              <a:rPr sz="3200" dirty="0">
                <a:latin typeface="Noto Sans"/>
                <a:cs typeface="Noto Sans"/>
              </a:rPr>
              <a:t>Початок</a:t>
            </a:r>
            <a:r>
              <a:rPr sz="3200" spc="7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гострий </a:t>
            </a:r>
            <a:r>
              <a:rPr sz="3200" dirty="0">
                <a:latin typeface="Noto Sans"/>
                <a:cs typeface="Noto Sans"/>
              </a:rPr>
              <a:t>Провıднı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симптоми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spc="204" dirty="0">
                <a:latin typeface="Trebuchet MS"/>
                <a:cs typeface="Trebuchet MS"/>
              </a:rPr>
              <a:t>- </a:t>
            </a:r>
            <a:r>
              <a:rPr sz="3200" spc="-35" dirty="0">
                <a:latin typeface="Noto Sans"/>
                <a:cs typeface="Noto Sans"/>
              </a:rPr>
              <a:t>лıмфопролıферативний</a:t>
            </a:r>
            <a:r>
              <a:rPr sz="3200" spc="-35" dirty="0">
                <a:latin typeface="Trebuchet MS"/>
                <a:cs typeface="Trebuchet MS"/>
              </a:rPr>
              <a:t>, </a:t>
            </a:r>
            <a:r>
              <a:rPr sz="3200" spc="-10" dirty="0">
                <a:latin typeface="Noto Sans"/>
                <a:cs typeface="Noto Sans"/>
              </a:rPr>
              <a:t>ıнтоксикцıйний</a:t>
            </a:r>
            <a:endParaRPr sz="3200">
              <a:latin typeface="Noto Sans"/>
              <a:cs typeface="Noto Sans"/>
            </a:endParaRPr>
          </a:p>
          <a:p>
            <a:pPr marL="12700" marR="687705">
              <a:lnSpc>
                <a:spcPts val="3900"/>
              </a:lnSpc>
              <a:spcBef>
                <a:spcPts val="140"/>
              </a:spcBef>
            </a:pPr>
            <a:r>
              <a:rPr sz="3200" dirty="0">
                <a:latin typeface="Noto Sans"/>
                <a:cs typeface="Noto Sans"/>
              </a:rPr>
              <a:t>Ураженı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лıмфовузли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переважно </a:t>
            </a:r>
            <a:r>
              <a:rPr sz="3200" spc="-80" dirty="0">
                <a:latin typeface="Noto Sans"/>
                <a:cs typeface="Noto Sans"/>
              </a:rPr>
              <a:t>шийнı</a:t>
            </a:r>
            <a:r>
              <a:rPr sz="3200" spc="-80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часто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втягуються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всı</a:t>
            </a:r>
            <a:endParaRPr sz="3200">
              <a:latin typeface="Noto Sans"/>
              <a:cs typeface="Noto Sans"/>
            </a:endParaRPr>
          </a:p>
          <a:p>
            <a:pPr marL="12700" marR="65405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Змıни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ротоглотцı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фолıкулярна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чи </a:t>
            </a:r>
            <a:r>
              <a:rPr sz="3200" dirty="0">
                <a:latin typeface="Noto Sans"/>
                <a:cs typeface="Noto Sans"/>
              </a:rPr>
              <a:t>лакунарна </a:t>
            </a:r>
            <a:r>
              <a:rPr sz="3200" spc="-10" dirty="0">
                <a:latin typeface="Noto Sans"/>
                <a:cs typeface="Noto Sans"/>
              </a:rPr>
              <a:t>ангıна</a:t>
            </a:r>
            <a:endParaRPr sz="3200">
              <a:latin typeface="Noto Sans"/>
              <a:cs typeface="Noto Sans"/>
            </a:endParaRPr>
          </a:p>
          <a:p>
            <a:pPr marL="12700" marR="5080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Катаральний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синдром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0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заднıй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ринıт </a:t>
            </a:r>
            <a:r>
              <a:rPr sz="3200" dirty="0">
                <a:latin typeface="Noto Sans"/>
                <a:cs typeface="Noto Sans"/>
              </a:rPr>
              <a:t>Аденоїдит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7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часто </a:t>
            </a:r>
            <a:r>
              <a:rPr sz="3200" dirty="0">
                <a:latin typeface="Noto Sans"/>
                <a:cs typeface="Noto Sans"/>
              </a:rPr>
              <a:t>Гепатоспленомегалıя</a:t>
            </a:r>
            <a:r>
              <a:rPr sz="3200" spc="-2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характерна </a:t>
            </a:r>
            <a:r>
              <a:rPr sz="3200" dirty="0">
                <a:latin typeface="Noto Sans"/>
                <a:cs typeface="Noto Sans"/>
              </a:rPr>
              <a:t>Жовтяниця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ймовıрна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рıдко </a:t>
            </a:r>
            <a:r>
              <a:rPr sz="3200" dirty="0">
                <a:latin typeface="Noto Sans"/>
                <a:cs typeface="Noto Sans"/>
              </a:rPr>
              <a:t>Пıдтвердження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дıагнозу</a:t>
            </a:r>
            <a:r>
              <a:rPr sz="3200" spc="5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атиповı </a:t>
            </a:r>
            <a:r>
              <a:rPr sz="3200" spc="-45" dirty="0">
                <a:latin typeface="Noto Sans"/>
                <a:cs typeface="Noto Sans"/>
              </a:rPr>
              <a:t>мононуклеари</a:t>
            </a:r>
            <a:r>
              <a:rPr sz="3200" spc="-45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лıмфомоноцитоз</a:t>
            </a:r>
            <a:endParaRPr sz="3200">
              <a:latin typeface="Noto Sans"/>
              <a:cs typeface="Noto San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60173" y="2915664"/>
            <a:ext cx="114300" cy="1143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60173" y="3372864"/>
            <a:ext cx="114300" cy="1143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60173" y="4744464"/>
            <a:ext cx="114300" cy="1143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60173" y="5658864"/>
            <a:ext cx="114300" cy="1143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60173" y="6573264"/>
            <a:ext cx="114300" cy="1143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60173" y="7487664"/>
            <a:ext cx="114300" cy="1143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60173" y="7944864"/>
            <a:ext cx="114300" cy="1143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60173" y="8402064"/>
            <a:ext cx="114300" cy="1143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60173" y="8859264"/>
            <a:ext cx="114300" cy="11430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0013208" y="942466"/>
            <a:ext cx="7326630" cy="86347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1805939">
              <a:lnSpc>
                <a:spcPct val="100699"/>
              </a:lnSpc>
              <a:spcBef>
                <a:spcPts val="55"/>
              </a:spcBef>
            </a:pPr>
            <a:r>
              <a:rPr sz="5400" b="1" spc="-10" dirty="0">
                <a:solidFill>
                  <a:srgbClr val="FF5757"/>
                </a:solidFill>
                <a:latin typeface="Noto Sans"/>
                <a:cs typeface="Noto Sans"/>
              </a:rPr>
              <a:t>АДЕНОВІРУСНА ІНФЕКЦІЯ</a:t>
            </a:r>
            <a:endParaRPr sz="5400">
              <a:latin typeface="Noto Sans"/>
              <a:cs typeface="Noto Sans"/>
            </a:endParaRPr>
          </a:p>
          <a:p>
            <a:pPr marL="142240" marR="3260090">
              <a:lnSpc>
                <a:spcPct val="100000"/>
              </a:lnSpc>
              <a:spcBef>
                <a:spcPts val="780"/>
              </a:spcBef>
            </a:pPr>
            <a:r>
              <a:rPr sz="3000" dirty="0">
                <a:latin typeface="Noto Sans"/>
                <a:cs typeface="Noto Sans"/>
              </a:rPr>
              <a:t>Початок</a:t>
            </a:r>
            <a:r>
              <a:rPr sz="3000" spc="10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15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гострий </a:t>
            </a:r>
            <a:r>
              <a:rPr sz="3000" dirty="0">
                <a:latin typeface="Noto Sans"/>
                <a:cs typeface="Noto Sans"/>
              </a:rPr>
              <a:t>Провıднı</a:t>
            </a:r>
            <a:r>
              <a:rPr sz="3000" spc="80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симптоми</a:t>
            </a:r>
            <a:r>
              <a:rPr sz="3000" spc="85" dirty="0">
                <a:latin typeface="Noto Sans"/>
                <a:cs typeface="Noto Sans"/>
              </a:rPr>
              <a:t> </a:t>
            </a:r>
            <a:r>
              <a:rPr sz="3000" spc="200" dirty="0">
                <a:latin typeface="Trebuchet MS"/>
                <a:cs typeface="Trebuchet MS"/>
              </a:rPr>
              <a:t>-</a:t>
            </a:r>
            <a:endParaRPr sz="3000">
              <a:latin typeface="Trebuchet MS"/>
              <a:cs typeface="Trebuchet MS"/>
            </a:endParaRPr>
          </a:p>
          <a:p>
            <a:pPr marL="142240" marR="95250">
              <a:lnSpc>
                <a:spcPct val="100000"/>
              </a:lnSpc>
            </a:pPr>
            <a:r>
              <a:rPr sz="3000" spc="-25" dirty="0">
                <a:latin typeface="Noto Sans"/>
                <a:cs typeface="Noto Sans"/>
              </a:rPr>
              <a:t>лıмфопролıферативний</a:t>
            </a:r>
            <a:r>
              <a:rPr sz="3000" spc="-25" dirty="0">
                <a:latin typeface="Trebuchet MS"/>
                <a:cs typeface="Trebuchet MS"/>
              </a:rPr>
              <a:t>,</a:t>
            </a:r>
            <a:r>
              <a:rPr sz="3000" spc="-100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катаральний конʼюктивıт</a:t>
            </a:r>
            <a:endParaRPr sz="3000">
              <a:latin typeface="Noto Sans"/>
              <a:cs typeface="Noto Sans"/>
            </a:endParaRPr>
          </a:p>
          <a:p>
            <a:pPr marL="142240" marR="745490">
              <a:lnSpc>
                <a:spcPct val="100000"/>
              </a:lnSpc>
            </a:pPr>
            <a:r>
              <a:rPr sz="3000" dirty="0">
                <a:latin typeface="Noto Sans"/>
                <a:cs typeface="Noto Sans"/>
              </a:rPr>
              <a:t>Ураженı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лıмфовузли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50" dirty="0">
                <a:latin typeface="Trebuchet MS"/>
                <a:cs typeface="Trebuchet MS"/>
              </a:rPr>
              <a:t> </a:t>
            </a:r>
            <a:r>
              <a:rPr sz="3000" spc="-40" dirty="0">
                <a:latin typeface="Noto Sans"/>
                <a:cs typeface="Noto Sans"/>
              </a:rPr>
              <a:t>пıдщелепнı</a:t>
            </a:r>
            <a:r>
              <a:rPr sz="3000" spc="-40" dirty="0">
                <a:latin typeface="Trebuchet MS"/>
                <a:cs typeface="Trebuchet MS"/>
              </a:rPr>
              <a:t>, </a:t>
            </a:r>
            <a:r>
              <a:rPr sz="3000" dirty="0">
                <a:latin typeface="Noto Sans"/>
                <a:cs typeface="Noto Sans"/>
              </a:rPr>
              <a:t>можуть</a:t>
            </a:r>
            <a:r>
              <a:rPr sz="3000" spc="100" dirty="0">
                <a:latin typeface="Noto Sans"/>
                <a:cs typeface="Noto Sans"/>
              </a:rPr>
              <a:t> </a:t>
            </a:r>
            <a:r>
              <a:rPr sz="3000" spc="-20" dirty="0">
                <a:latin typeface="Noto Sans"/>
                <a:cs typeface="Noto Sans"/>
              </a:rPr>
              <a:t>ıншı</a:t>
            </a:r>
            <a:endParaRPr sz="3000">
              <a:latin typeface="Noto Sans"/>
              <a:cs typeface="Noto Sans"/>
            </a:endParaRPr>
          </a:p>
          <a:p>
            <a:pPr marL="142240" marR="5080">
              <a:lnSpc>
                <a:spcPct val="100000"/>
              </a:lnSpc>
            </a:pPr>
            <a:r>
              <a:rPr sz="3000" dirty="0">
                <a:latin typeface="Noto Sans"/>
                <a:cs typeface="Noto Sans"/>
              </a:rPr>
              <a:t>Змıни</a:t>
            </a:r>
            <a:r>
              <a:rPr sz="3000" spc="80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в</a:t>
            </a:r>
            <a:r>
              <a:rPr sz="3000" spc="8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ротоглотцı</a:t>
            </a:r>
            <a:r>
              <a:rPr sz="3000" spc="80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35" dirty="0">
                <a:latin typeface="Trebuchet MS"/>
                <a:cs typeface="Trebuchet MS"/>
              </a:rPr>
              <a:t> </a:t>
            </a:r>
            <a:r>
              <a:rPr sz="3000" dirty="0">
                <a:latin typeface="Noto Sans"/>
                <a:cs typeface="Noto Sans"/>
              </a:rPr>
              <a:t>нıжнı</a:t>
            </a:r>
            <a:r>
              <a:rPr sz="3000" spc="80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нальоти</a:t>
            </a:r>
            <a:r>
              <a:rPr sz="3000" spc="85" dirty="0">
                <a:latin typeface="Noto Sans"/>
                <a:cs typeface="Noto Sans"/>
              </a:rPr>
              <a:t> </a:t>
            </a:r>
            <a:r>
              <a:rPr sz="3000" spc="-25" dirty="0">
                <a:latin typeface="Noto Sans"/>
                <a:cs typeface="Noto Sans"/>
              </a:rPr>
              <a:t>на </a:t>
            </a:r>
            <a:r>
              <a:rPr sz="3000" spc="-40" dirty="0">
                <a:latin typeface="Noto Sans"/>
                <a:cs typeface="Noto Sans"/>
              </a:rPr>
              <a:t>мигдаликах</a:t>
            </a:r>
            <a:r>
              <a:rPr sz="3000" spc="-40" dirty="0">
                <a:latin typeface="Trebuchet MS"/>
                <a:cs typeface="Trebuchet MS"/>
              </a:rPr>
              <a:t>,</a:t>
            </a:r>
            <a:r>
              <a:rPr sz="3000" spc="-135" dirty="0">
                <a:latin typeface="Trebuchet MS"/>
                <a:cs typeface="Trebuchet MS"/>
              </a:rPr>
              <a:t> </a:t>
            </a:r>
            <a:r>
              <a:rPr sz="3000" dirty="0">
                <a:latin typeface="Noto Sans"/>
                <a:cs typeface="Noto Sans"/>
              </a:rPr>
              <a:t>гıперплазıя</a:t>
            </a:r>
            <a:r>
              <a:rPr sz="3000" spc="-10" dirty="0">
                <a:latin typeface="Noto Sans"/>
                <a:cs typeface="Noto Sans"/>
              </a:rPr>
              <a:t> фолıкулıв </a:t>
            </a:r>
            <a:r>
              <a:rPr sz="3000" dirty="0">
                <a:latin typeface="Noto Sans"/>
                <a:cs typeface="Noto Sans"/>
              </a:rPr>
              <a:t>Катаральний</a:t>
            </a:r>
            <a:r>
              <a:rPr sz="3000" spc="6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синдром</a:t>
            </a:r>
            <a:r>
              <a:rPr sz="3000" spc="6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55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фарингıт</a:t>
            </a:r>
            <a:r>
              <a:rPr sz="3000" spc="-10" dirty="0">
                <a:latin typeface="Trebuchet MS"/>
                <a:cs typeface="Trebuchet MS"/>
              </a:rPr>
              <a:t>, </a:t>
            </a:r>
            <a:r>
              <a:rPr sz="3000" spc="-35" dirty="0">
                <a:latin typeface="Noto Sans"/>
                <a:cs typeface="Noto Sans"/>
              </a:rPr>
              <a:t>конʼюктивıт</a:t>
            </a:r>
            <a:r>
              <a:rPr sz="3000" spc="-35" dirty="0">
                <a:latin typeface="Trebuchet MS"/>
                <a:cs typeface="Trebuchet MS"/>
              </a:rPr>
              <a:t>,</a:t>
            </a:r>
            <a:r>
              <a:rPr sz="3000" spc="-145" dirty="0">
                <a:latin typeface="Trebuchet MS"/>
                <a:cs typeface="Trebuchet MS"/>
              </a:rPr>
              <a:t> </a:t>
            </a:r>
            <a:r>
              <a:rPr sz="3000" spc="-20" dirty="0">
                <a:latin typeface="Noto Sans"/>
                <a:cs typeface="Noto Sans"/>
              </a:rPr>
              <a:t>ринıт</a:t>
            </a:r>
            <a:endParaRPr sz="3000">
              <a:latin typeface="Noto Sans"/>
              <a:cs typeface="Noto Sans"/>
            </a:endParaRPr>
          </a:p>
          <a:p>
            <a:pPr marL="142240" marR="1059180">
              <a:lnSpc>
                <a:spcPct val="100000"/>
              </a:lnSpc>
            </a:pPr>
            <a:r>
              <a:rPr sz="3000" dirty="0">
                <a:latin typeface="Noto Sans"/>
                <a:cs typeface="Noto Sans"/>
              </a:rPr>
              <a:t>Аденоїдит</a:t>
            </a:r>
            <a:r>
              <a:rPr sz="3000" spc="10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10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немає </a:t>
            </a:r>
            <a:r>
              <a:rPr sz="3000" dirty="0">
                <a:latin typeface="Noto Sans"/>
                <a:cs typeface="Noto Sans"/>
              </a:rPr>
              <a:t>Гепатоспленомегалıя</a:t>
            </a:r>
            <a:r>
              <a:rPr sz="3000" spc="40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80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можлива </a:t>
            </a:r>
            <a:r>
              <a:rPr sz="3000" dirty="0">
                <a:latin typeface="Noto Sans"/>
                <a:cs typeface="Noto Sans"/>
              </a:rPr>
              <a:t>Жовтяниця</a:t>
            </a:r>
            <a:r>
              <a:rPr sz="3000" spc="8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30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немає</a:t>
            </a:r>
            <a:endParaRPr sz="3000">
              <a:latin typeface="Noto Sans"/>
              <a:cs typeface="Noto Sans"/>
            </a:endParaRPr>
          </a:p>
          <a:p>
            <a:pPr marL="142240" marR="320675">
              <a:lnSpc>
                <a:spcPct val="100000"/>
              </a:lnSpc>
            </a:pPr>
            <a:r>
              <a:rPr sz="3000" dirty="0">
                <a:latin typeface="Noto Sans"/>
                <a:cs typeface="Noto Sans"/>
              </a:rPr>
              <a:t>Пıдтвердження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дıагнозу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45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видıлення </a:t>
            </a:r>
            <a:r>
              <a:rPr sz="3000" dirty="0">
                <a:latin typeface="Noto Sans"/>
                <a:cs typeface="Noto Sans"/>
              </a:rPr>
              <a:t>вıрусу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з</a:t>
            </a:r>
            <a:r>
              <a:rPr sz="3000" spc="80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носоглоткових</a:t>
            </a:r>
            <a:r>
              <a:rPr sz="3000" spc="80" dirty="0">
                <a:latin typeface="Noto Sans"/>
                <a:cs typeface="Noto San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змивıв</a:t>
            </a:r>
            <a:endParaRPr sz="30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45452"/>
            <a:ext cx="5820410" cy="175513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20"/>
              </a:spcBef>
            </a:pPr>
            <a:r>
              <a:rPr sz="5600" spc="-10" dirty="0"/>
              <a:t>ІНФЕКЦІЙНИЙ МОНОНУКЛЕОЗ</a:t>
            </a:r>
            <a:endParaRPr sz="5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2924933"/>
            <a:ext cx="123825" cy="123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3420233"/>
            <a:ext cx="123825" cy="1238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4906133"/>
            <a:ext cx="123825" cy="1238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5896733"/>
            <a:ext cx="123825" cy="1238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6887333"/>
            <a:ext cx="123825" cy="1238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382633"/>
            <a:ext cx="123825" cy="1238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877933"/>
            <a:ext cx="123825" cy="1238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8373233"/>
            <a:ext cx="123825" cy="1238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7776" y="8868533"/>
            <a:ext cx="123825" cy="1238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44937" y="2696397"/>
            <a:ext cx="7440295" cy="69519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2590800">
              <a:lnSpc>
                <a:spcPct val="101600"/>
              </a:lnSpc>
              <a:spcBef>
                <a:spcPts val="35"/>
              </a:spcBef>
            </a:pPr>
            <a:r>
              <a:rPr sz="3200" dirty="0">
                <a:latin typeface="Noto Sans"/>
                <a:cs typeface="Noto Sans"/>
              </a:rPr>
              <a:t>Початок</a:t>
            </a:r>
            <a:r>
              <a:rPr sz="3200" spc="7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гострий </a:t>
            </a:r>
            <a:r>
              <a:rPr sz="3200" dirty="0">
                <a:latin typeface="Noto Sans"/>
                <a:cs typeface="Noto Sans"/>
              </a:rPr>
              <a:t>Провıднı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симптоми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spc="204" dirty="0">
                <a:latin typeface="Trebuchet MS"/>
                <a:cs typeface="Trebuchet MS"/>
              </a:rPr>
              <a:t>- </a:t>
            </a:r>
            <a:r>
              <a:rPr sz="3200" spc="-35" dirty="0">
                <a:latin typeface="Noto Sans"/>
                <a:cs typeface="Noto Sans"/>
              </a:rPr>
              <a:t>лıмфопролıферативний</a:t>
            </a:r>
            <a:r>
              <a:rPr sz="3200" spc="-35" dirty="0">
                <a:latin typeface="Trebuchet MS"/>
                <a:cs typeface="Trebuchet MS"/>
              </a:rPr>
              <a:t>, </a:t>
            </a:r>
            <a:r>
              <a:rPr sz="3200" spc="-10" dirty="0">
                <a:latin typeface="Noto Sans"/>
                <a:cs typeface="Noto Sans"/>
              </a:rPr>
              <a:t>ıнтоксикцıйний</a:t>
            </a:r>
            <a:endParaRPr sz="3200">
              <a:latin typeface="Noto Sans"/>
              <a:cs typeface="Noto Sans"/>
            </a:endParaRPr>
          </a:p>
          <a:p>
            <a:pPr marL="12700" marR="687705">
              <a:lnSpc>
                <a:spcPts val="3900"/>
              </a:lnSpc>
              <a:spcBef>
                <a:spcPts val="140"/>
              </a:spcBef>
            </a:pPr>
            <a:r>
              <a:rPr sz="3200" dirty="0">
                <a:latin typeface="Noto Sans"/>
                <a:cs typeface="Noto Sans"/>
              </a:rPr>
              <a:t>Ураженı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лıмфовузли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переважно </a:t>
            </a:r>
            <a:r>
              <a:rPr sz="3200" spc="-80" dirty="0">
                <a:latin typeface="Noto Sans"/>
                <a:cs typeface="Noto Sans"/>
              </a:rPr>
              <a:t>шийнı</a:t>
            </a:r>
            <a:r>
              <a:rPr sz="3200" spc="-80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часто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втягуються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всı</a:t>
            </a:r>
            <a:endParaRPr sz="3200">
              <a:latin typeface="Noto Sans"/>
              <a:cs typeface="Noto Sans"/>
            </a:endParaRPr>
          </a:p>
          <a:p>
            <a:pPr marL="12700" marR="65405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Змıни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ротоглотцı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фолıкулярна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чи </a:t>
            </a:r>
            <a:r>
              <a:rPr sz="3200" dirty="0">
                <a:latin typeface="Noto Sans"/>
                <a:cs typeface="Noto Sans"/>
              </a:rPr>
              <a:t>лакунарна </a:t>
            </a:r>
            <a:r>
              <a:rPr sz="3200" spc="-10" dirty="0">
                <a:latin typeface="Noto Sans"/>
                <a:cs typeface="Noto Sans"/>
              </a:rPr>
              <a:t>ангıна</a:t>
            </a:r>
            <a:endParaRPr sz="3200">
              <a:latin typeface="Noto Sans"/>
              <a:cs typeface="Noto Sans"/>
            </a:endParaRPr>
          </a:p>
          <a:p>
            <a:pPr marL="12700" marR="5080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Катаральний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синдром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0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заднıй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ринıт </a:t>
            </a:r>
            <a:r>
              <a:rPr sz="3200" dirty="0">
                <a:latin typeface="Noto Sans"/>
                <a:cs typeface="Noto Sans"/>
              </a:rPr>
              <a:t>Аденоїдит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7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часто </a:t>
            </a:r>
            <a:r>
              <a:rPr sz="3200" dirty="0">
                <a:latin typeface="Noto Sans"/>
                <a:cs typeface="Noto Sans"/>
              </a:rPr>
              <a:t>Гепатоспленомегалıя</a:t>
            </a:r>
            <a:r>
              <a:rPr sz="3200" spc="-2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характерна </a:t>
            </a:r>
            <a:r>
              <a:rPr sz="3200" dirty="0">
                <a:latin typeface="Noto Sans"/>
                <a:cs typeface="Noto Sans"/>
              </a:rPr>
              <a:t>Жовтяниця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ймовıрна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рıдко </a:t>
            </a:r>
            <a:r>
              <a:rPr sz="3200" dirty="0">
                <a:latin typeface="Noto Sans"/>
                <a:cs typeface="Noto Sans"/>
              </a:rPr>
              <a:t>Пıдтвердження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дıагнозу</a:t>
            </a:r>
            <a:r>
              <a:rPr sz="3200" spc="5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атиповı </a:t>
            </a:r>
            <a:r>
              <a:rPr sz="3200" spc="-45" dirty="0">
                <a:latin typeface="Noto Sans"/>
                <a:cs typeface="Noto Sans"/>
              </a:rPr>
              <a:t>мононуклеари</a:t>
            </a:r>
            <a:r>
              <a:rPr sz="3200" spc="-45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лıмфомоноцитоз</a:t>
            </a:r>
            <a:endParaRPr sz="3200">
              <a:latin typeface="Noto Sans"/>
              <a:cs typeface="Noto San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62536" y="2534158"/>
            <a:ext cx="114300" cy="1143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62536" y="2991358"/>
            <a:ext cx="114300" cy="1143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62536" y="4362958"/>
            <a:ext cx="114300" cy="1143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62536" y="4820158"/>
            <a:ext cx="114300" cy="1143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62536" y="6191758"/>
            <a:ext cx="114300" cy="1143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62536" y="6648958"/>
            <a:ext cx="114300" cy="1143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62536" y="7106158"/>
            <a:ext cx="114300" cy="1143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62536" y="8020558"/>
            <a:ext cx="114300" cy="1143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62536" y="8477758"/>
            <a:ext cx="114300" cy="11430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456491" y="934783"/>
            <a:ext cx="8043545" cy="8260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b="1" dirty="0">
                <a:solidFill>
                  <a:srgbClr val="FF5757"/>
                </a:solidFill>
                <a:latin typeface="Noto Sans"/>
                <a:cs typeface="Noto Sans"/>
              </a:rPr>
              <a:t>ГОСТРИЙ</a:t>
            </a:r>
            <a:r>
              <a:rPr sz="6500" b="1" spc="-30" dirty="0">
                <a:solidFill>
                  <a:srgbClr val="FF5757"/>
                </a:solidFill>
                <a:latin typeface="Noto Sans"/>
                <a:cs typeface="Noto Sans"/>
              </a:rPr>
              <a:t> </a:t>
            </a:r>
            <a:r>
              <a:rPr sz="6500" b="1" spc="-10" dirty="0">
                <a:solidFill>
                  <a:srgbClr val="FF5757"/>
                </a:solidFill>
                <a:latin typeface="Noto Sans"/>
                <a:cs typeface="Noto Sans"/>
              </a:rPr>
              <a:t>ЛЕЙКОЗ</a:t>
            </a:r>
            <a:endParaRPr sz="6500">
              <a:latin typeface="Noto Sans"/>
              <a:cs typeface="Noto Sans"/>
            </a:endParaRPr>
          </a:p>
          <a:p>
            <a:pPr marL="401320">
              <a:lnSpc>
                <a:spcPct val="100000"/>
              </a:lnSpc>
              <a:spcBef>
                <a:spcPts val="3040"/>
              </a:spcBef>
            </a:pPr>
            <a:r>
              <a:rPr sz="3000" dirty="0">
                <a:latin typeface="Noto Sans"/>
                <a:cs typeface="Noto Sans"/>
              </a:rPr>
              <a:t>Початок</a:t>
            </a:r>
            <a:r>
              <a:rPr sz="3000" spc="10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15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поступовий</a:t>
            </a:r>
            <a:endParaRPr sz="3000">
              <a:latin typeface="Noto Sans"/>
              <a:cs typeface="Noto Sans"/>
            </a:endParaRPr>
          </a:p>
          <a:p>
            <a:pPr marL="401320" marR="339090">
              <a:lnSpc>
                <a:spcPct val="100000"/>
              </a:lnSpc>
            </a:pPr>
            <a:r>
              <a:rPr sz="3000" dirty="0">
                <a:latin typeface="Noto Sans"/>
                <a:cs typeface="Noto Sans"/>
              </a:rPr>
              <a:t>Провıднı</a:t>
            </a:r>
            <a:r>
              <a:rPr sz="3000" spc="9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симптоми</a:t>
            </a:r>
            <a:r>
              <a:rPr sz="3000" spc="9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20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анемıчний</a:t>
            </a:r>
            <a:r>
              <a:rPr sz="3000" spc="-10" dirty="0">
                <a:latin typeface="Trebuchet MS"/>
                <a:cs typeface="Trebuchet MS"/>
              </a:rPr>
              <a:t>, </a:t>
            </a:r>
            <a:r>
              <a:rPr sz="3000" spc="-25" dirty="0">
                <a:latin typeface="Noto Sans"/>
                <a:cs typeface="Noto Sans"/>
              </a:rPr>
              <a:t>лıмфопролıферативний</a:t>
            </a:r>
            <a:r>
              <a:rPr sz="3000" spc="-25" dirty="0">
                <a:latin typeface="Trebuchet MS"/>
                <a:cs typeface="Trebuchet MS"/>
              </a:rPr>
              <a:t>,</a:t>
            </a:r>
            <a:r>
              <a:rPr sz="3000" spc="-100" dirty="0">
                <a:latin typeface="Trebuchet MS"/>
                <a:cs typeface="Trebuchet MS"/>
              </a:rPr>
              <a:t> </a:t>
            </a:r>
            <a:r>
              <a:rPr sz="3000" spc="-35" dirty="0">
                <a:latin typeface="Noto Sans"/>
                <a:cs typeface="Noto Sans"/>
              </a:rPr>
              <a:t>геморагıчний</a:t>
            </a:r>
            <a:r>
              <a:rPr sz="3000" spc="-35" dirty="0">
                <a:latin typeface="Trebuchet MS"/>
                <a:cs typeface="Trebuchet MS"/>
              </a:rPr>
              <a:t>, </a:t>
            </a:r>
            <a:r>
              <a:rPr sz="3000" spc="-35" dirty="0">
                <a:latin typeface="Noto Sans"/>
                <a:cs typeface="Noto Sans"/>
              </a:rPr>
              <a:t>осалгıчний</a:t>
            </a:r>
            <a:r>
              <a:rPr sz="3000" spc="-35" dirty="0">
                <a:latin typeface="Trebuchet MS"/>
                <a:cs typeface="Trebuchet MS"/>
              </a:rPr>
              <a:t>,</a:t>
            </a:r>
            <a:r>
              <a:rPr sz="3000" spc="-110" dirty="0">
                <a:latin typeface="Trebuchet MS"/>
                <a:cs typeface="Trebuchet MS"/>
              </a:rPr>
              <a:t> </a:t>
            </a:r>
            <a:r>
              <a:rPr sz="3000" dirty="0">
                <a:latin typeface="Noto Sans"/>
                <a:cs typeface="Noto Sans"/>
              </a:rPr>
              <a:t>вторинний</a:t>
            </a:r>
            <a:r>
              <a:rPr sz="3000" spc="10" dirty="0">
                <a:latin typeface="Noto Sans"/>
                <a:cs typeface="Noto Sans"/>
              </a:rPr>
              <a:t> </a:t>
            </a:r>
            <a:r>
              <a:rPr sz="3000" spc="-10" dirty="0">
                <a:latin typeface="Noto Sans"/>
                <a:cs typeface="Noto Sans"/>
              </a:rPr>
              <a:t>ıмунодефıцит </a:t>
            </a:r>
            <a:r>
              <a:rPr sz="3000" dirty="0">
                <a:latin typeface="Noto Sans"/>
                <a:cs typeface="Noto Sans"/>
              </a:rPr>
              <a:t>Ураженı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лıмфовузли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50" dirty="0">
                <a:latin typeface="Trebuchet MS"/>
                <a:cs typeface="Trebuchet MS"/>
              </a:rPr>
              <a:t> </a:t>
            </a:r>
            <a:r>
              <a:rPr sz="3000" spc="-25" dirty="0">
                <a:latin typeface="Noto Sans"/>
                <a:cs typeface="Noto Sans"/>
              </a:rPr>
              <a:t>всı</a:t>
            </a:r>
            <a:endParaRPr sz="3000">
              <a:latin typeface="Noto Sans"/>
              <a:cs typeface="Noto Sans"/>
            </a:endParaRPr>
          </a:p>
          <a:p>
            <a:pPr marL="401320" marR="335280">
              <a:lnSpc>
                <a:spcPct val="100000"/>
              </a:lnSpc>
            </a:pPr>
            <a:r>
              <a:rPr sz="3000" dirty="0">
                <a:latin typeface="Noto Sans"/>
                <a:cs typeface="Noto Sans"/>
              </a:rPr>
              <a:t>Змıни</a:t>
            </a:r>
            <a:r>
              <a:rPr sz="3000" spc="90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в</a:t>
            </a:r>
            <a:r>
              <a:rPr sz="3000" spc="9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ротоглотцı</a:t>
            </a:r>
            <a:r>
              <a:rPr sz="3000" spc="90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25" dirty="0">
                <a:latin typeface="Trebuchet MS"/>
                <a:cs typeface="Trebuchet MS"/>
              </a:rPr>
              <a:t> </a:t>
            </a:r>
            <a:r>
              <a:rPr sz="3000" dirty="0">
                <a:latin typeface="Noto Sans"/>
                <a:cs typeface="Noto Sans"/>
              </a:rPr>
              <a:t>можлива</a:t>
            </a:r>
            <a:r>
              <a:rPr sz="3000" spc="95" dirty="0">
                <a:latin typeface="Noto Sans"/>
                <a:cs typeface="Noto Sans"/>
              </a:rPr>
              <a:t> </a:t>
            </a:r>
            <a:r>
              <a:rPr sz="3000" spc="-10" dirty="0">
                <a:latin typeface="Noto Sans"/>
                <a:cs typeface="Noto Sans"/>
              </a:rPr>
              <a:t>тривала </a:t>
            </a:r>
            <a:r>
              <a:rPr sz="3000" spc="-65" dirty="0">
                <a:latin typeface="Noto Sans"/>
                <a:cs typeface="Noto Sans"/>
              </a:rPr>
              <a:t>ангıна</a:t>
            </a:r>
            <a:r>
              <a:rPr sz="3000" spc="-65" dirty="0">
                <a:latin typeface="Trebuchet MS"/>
                <a:cs typeface="Trebuchet MS"/>
              </a:rPr>
              <a:t>,</a:t>
            </a:r>
            <a:r>
              <a:rPr sz="3000" spc="-75" dirty="0">
                <a:latin typeface="Trebuchet MS"/>
                <a:cs typeface="Trebuchet MS"/>
              </a:rPr>
              <a:t> </a:t>
            </a:r>
            <a:r>
              <a:rPr sz="3000" dirty="0">
                <a:latin typeface="Noto Sans"/>
                <a:cs typeface="Noto Sans"/>
              </a:rPr>
              <a:t>яка</a:t>
            </a:r>
            <a:r>
              <a:rPr sz="3000" spc="50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погано</a:t>
            </a:r>
            <a:r>
              <a:rPr sz="3000" spc="50" dirty="0">
                <a:latin typeface="Noto Sans"/>
                <a:cs typeface="Noto San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лıкується </a:t>
            </a:r>
            <a:r>
              <a:rPr sz="3000" dirty="0">
                <a:latin typeface="Trebuchet MS"/>
                <a:cs typeface="Trebuchet MS"/>
              </a:rPr>
              <a:t>(</a:t>
            </a:r>
            <a:r>
              <a:rPr sz="3000" dirty="0">
                <a:latin typeface="Noto Sans"/>
                <a:cs typeface="Noto Sans"/>
              </a:rPr>
              <a:t>ıмунодефıцитний</a:t>
            </a:r>
            <a:r>
              <a:rPr sz="3000" spc="65" dirty="0">
                <a:latin typeface="Noto Sans"/>
                <a:cs typeface="Noto Sans"/>
              </a:rPr>
              <a:t> </a:t>
            </a:r>
            <a:r>
              <a:rPr sz="3000" spc="-10" dirty="0">
                <a:latin typeface="Noto Sans"/>
                <a:cs typeface="Noto Sans"/>
              </a:rPr>
              <a:t>стан</a:t>
            </a:r>
            <a:r>
              <a:rPr sz="3000" spc="-10" dirty="0">
                <a:latin typeface="Trebuchet MS"/>
                <a:cs typeface="Trebuchet MS"/>
              </a:rPr>
              <a:t>)</a:t>
            </a:r>
            <a:endParaRPr sz="3000">
              <a:latin typeface="Trebuchet MS"/>
              <a:cs typeface="Trebuchet MS"/>
            </a:endParaRPr>
          </a:p>
          <a:p>
            <a:pPr marL="401320" marR="5080">
              <a:lnSpc>
                <a:spcPct val="100000"/>
              </a:lnSpc>
            </a:pPr>
            <a:r>
              <a:rPr sz="3000" dirty="0">
                <a:latin typeface="Noto Sans"/>
                <a:cs typeface="Noto Sans"/>
              </a:rPr>
              <a:t>Катаральний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синдром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50" dirty="0">
                <a:latin typeface="Trebuchet MS"/>
                <a:cs typeface="Trebuchet MS"/>
              </a:rPr>
              <a:t> </a:t>
            </a:r>
            <a:r>
              <a:rPr sz="3000" dirty="0">
                <a:latin typeface="Noto Sans"/>
                <a:cs typeface="Noto Sans"/>
              </a:rPr>
              <a:t>не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spc="-10" dirty="0">
                <a:latin typeface="Noto Sans"/>
                <a:cs typeface="Noto Sans"/>
              </a:rPr>
              <a:t>характерний </a:t>
            </a:r>
            <a:r>
              <a:rPr sz="3000" dirty="0">
                <a:latin typeface="Noto Sans"/>
                <a:cs typeface="Noto Sans"/>
              </a:rPr>
              <a:t>Аденоїдит</a:t>
            </a:r>
            <a:r>
              <a:rPr sz="3000" spc="10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10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немає</a:t>
            </a:r>
            <a:endParaRPr sz="3000">
              <a:latin typeface="Noto Sans"/>
              <a:cs typeface="Noto Sans"/>
            </a:endParaRPr>
          </a:p>
          <a:p>
            <a:pPr marL="401320" marR="984250">
              <a:lnSpc>
                <a:spcPct val="100000"/>
              </a:lnSpc>
            </a:pPr>
            <a:r>
              <a:rPr sz="3000" dirty="0">
                <a:latin typeface="Noto Sans"/>
                <a:cs typeface="Noto Sans"/>
              </a:rPr>
              <a:t>Гепатоспленомегалıя</a:t>
            </a:r>
            <a:r>
              <a:rPr sz="3000" spc="40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80" dirty="0">
                <a:latin typeface="Trebuchet MS"/>
                <a:cs typeface="Trebuchet MS"/>
              </a:rPr>
              <a:t> </a:t>
            </a:r>
            <a:r>
              <a:rPr sz="3000" spc="-40" dirty="0">
                <a:latin typeface="Noto Sans"/>
                <a:cs typeface="Noto Sans"/>
              </a:rPr>
              <a:t>характерна</a:t>
            </a:r>
            <a:r>
              <a:rPr sz="3000" spc="-40" dirty="0">
                <a:latin typeface="Trebuchet MS"/>
                <a:cs typeface="Trebuchet MS"/>
              </a:rPr>
              <a:t>, </a:t>
            </a:r>
            <a:r>
              <a:rPr sz="3000" dirty="0">
                <a:latin typeface="Noto Sans"/>
                <a:cs typeface="Noto Sans"/>
              </a:rPr>
              <a:t>особливо</a:t>
            </a:r>
            <a:r>
              <a:rPr sz="3000" spc="80" dirty="0">
                <a:latin typeface="Noto Sans"/>
                <a:cs typeface="Noto Sans"/>
              </a:rPr>
              <a:t> </a:t>
            </a:r>
            <a:r>
              <a:rPr sz="3000" spc="-10" dirty="0">
                <a:latin typeface="Noto Sans"/>
                <a:cs typeface="Noto Sans"/>
              </a:rPr>
              <a:t>спленомегалıя </a:t>
            </a:r>
            <a:r>
              <a:rPr sz="3000" dirty="0">
                <a:latin typeface="Noto Sans"/>
                <a:cs typeface="Noto Sans"/>
              </a:rPr>
              <a:t>Жовтяниця</a:t>
            </a:r>
            <a:r>
              <a:rPr sz="3000" spc="8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30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немає</a:t>
            </a:r>
            <a:endParaRPr sz="3000">
              <a:latin typeface="Noto Sans"/>
              <a:cs typeface="Noto Sans"/>
            </a:endParaRPr>
          </a:p>
          <a:p>
            <a:pPr marL="401320" marR="1213485">
              <a:lnSpc>
                <a:spcPct val="100000"/>
              </a:lnSpc>
            </a:pPr>
            <a:r>
              <a:rPr sz="3000" dirty="0">
                <a:latin typeface="Noto Sans"/>
                <a:cs typeface="Noto Sans"/>
              </a:rPr>
              <a:t>Пıдтвердження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дıагнозу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spc="250" dirty="0">
                <a:latin typeface="Trebuchet MS"/>
                <a:cs typeface="Trebuchet MS"/>
              </a:rPr>
              <a:t>-</a:t>
            </a:r>
            <a:r>
              <a:rPr sz="3000" spc="-45" dirty="0">
                <a:latin typeface="Trebuchet MS"/>
                <a:cs typeface="Trebuchet M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бластна </a:t>
            </a:r>
            <a:r>
              <a:rPr sz="3000" dirty="0">
                <a:latin typeface="Noto Sans"/>
                <a:cs typeface="Noto Sans"/>
              </a:rPr>
              <a:t>метаплазıя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в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dirty="0">
                <a:latin typeface="Noto Sans"/>
                <a:cs typeface="Noto Sans"/>
              </a:rPr>
              <a:t>кıстковому</a:t>
            </a:r>
            <a:r>
              <a:rPr sz="3000" spc="75" dirty="0">
                <a:latin typeface="Noto Sans"/>
                <a:cs typeface="Noto Sans"/>
              </a:rPr>
              <a:t> </a:t>
            </a:r>
            <a:r>
              <a:rPr sz="3000" spc="-10" dirty="0">
                <a:latin typeface="Noto Sans"/>
                <a:cs typeface="Noto Sans"/>
              </a:rPr>
              <a:t>мозку</a:t>
            </a:r>
            <a:endParaRPr sz="30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45452"/>
            <a:ext cx="5820410" cy="175513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20"/>
              </a:spcBef>
            </a:pPr>
            <a:r>
              <a:rPr sz="5600" spc="-10" dirty="0"/>
              <a:t>ІНФЕКЦІЙНИЙ МОНОНУКЛЕОЗ</a:t>
            </a:r>
            <a:endParaRPr sz="5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2924936"/>
            <a:ext cx="123825" cy="123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3420236"/>
            <a:ext cx="123825" cy="1238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4906136"/>
            <a:ext cx="123825" cy="1238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5896736"/>
            <a:ext cx="123825" cy="1238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6887336"/>
            <a:ext cx="123825" cy="1238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382636"/>
            <a:ext cx="123825" cy="1238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877936"/>
            <a:ext cx="123825" cy="1238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8373236"/>
            <a:ext cx="123825" cy="1238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7776" y="8868536"/>
            <a:ext cx="123825" cy="1238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44937" y="2696400"/>
            <a:ext cx="7440295" cy="69519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2590800">
              <a:lnSpc>
                <a:spcPct val="101600"/>
              </a:lnSpc>
              <a:spcBef>
                <a:spcPts val="35"/>
              </a:spcBef>
            </a:pPr>
            <a:r>
              <a:rPr sz="3200" dirty="0">
                <a:latin typeface="Noto Sans"/>
                <a:cs typeface="Noto Sans"/>
              </a:rPr>
              <a:t>Початок</a:t>
            </a:r>
            <a:r>
              <a:rPr sz="3200" spc="7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гострий </a:t>
            </a:r>
            <a:r>
              <a:rPr sz="3200" dirty="0">
                <a:latin typeface="Noto Sans"/>
                <a:cs typeface="Noto Sans"/>
              </a:rPr>
              <a:t>Провıднı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симптоми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spc="204" dirty="0">
                <a:latin typeface="Trebuchet MS"/>
                <a:cs typeface="Trebuchet MS"/>
              </a:rPr>
              <a:t>- </a:t>
            </a:r>
            <a:r>
              <a:rPr sz="3200" spc="-35" dirty="0">
                <a:latin typeface="Noto Sans"/>
                <a:cs typeface="Noto Sans"/>
              </a:rPr>
              <a:t>лıмфопролıферативний</a:t>
            </a:r>
            <a:r>
              <a:rPr sz="3200" spc="-35" dirty="0">
                <a:latin typeface="Trebuchet MS"/>
                <a:cs typeface="Trebuchet MS"/>
              </a:rPr>
              <a:t>, </a:t>
            </a:r>
            <a:r>
              <a:rPr sz="3200" spc="-10" dirty="0">
                <a:latin typeface="Noto Sans"/>
                <a:cs typeface="Noto Sans"/>
              </a:rPr>
              <a:t>ıнтоксикцıйний</a:t>
            </a:r>
            <a:endParaRPr sz="3200">
              <a:latin typeface="Noto Sans"/>
              <a:cs typeface="Noto Sans"/>
            </a:endParaRPr>
          </a:p>
          <a:p>
            <a:pPr marL="12700" marR="687705">
              <a:lnSpc>
                <a:spcPts val="3900"/>
              </a:lnSpc>
              <a:spcBef>
                <a:spcPts val="140"/>
              </a:spcBef>
            </a:pPr>
            <a:r>
              <a:rPr sz="3200" dirty="0">
                <a:latin typeface="Noto Sans"/>
                <a:cs typeface="Noto Sans"/>
              </a:rPr>
              <a:t>Ураженı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лıмфовузли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переважно </a:t>
            </a:r>
            <a:r>
              <a:rPr sz="3200" spc="-80" dirty="0">
                <a:latin typeface="Noto Sans"/>
                <a:cs typeface="Noto Sans"/>
              </a:rPr>
              <a:t>шийнı</a:t>
            </a:r>
            <a:r>
              <a:rPr sz="3200" spc="-80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часто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втягуються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всı</a:t>
            </a:r>
            <a:endParaRPr sz="3200">
              <a:latin typeface="Noto Sans"/>
              <a:cs typeface="Noto Sans"/>
            </a:endParaRPr>
          </a:p>
          <a:p>
            <a:pPr marL="12700" marR="65405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Змıни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ротоглотцı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фолıкулярна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чи </a:t>
            </a:r>
            <a:r>
              <a:rPr sz="3200" dirty="0">
                <a:latin typeface="Noto Sans"/>
                <a:cs typeface="Noto Sans"/>
              </a:rPr>
              <a:t>лакунарна </a:t>
            </a:r>
            <a:r>
              <a:rPr sz="3200" spc="-10" dirty="0">
                <a:latin typeface="Noto Sans"/>
                <a:cs typeface="Noto Sans"/>
              </a:rPr>
              <a:t>ангıна</a:t>
            </a:r>
            <a:endParaRPr sz="3200">
              <a:latin typeface="Noto Sans"/>
              <a:cs typeface="Noto Sans"/>
            </a:endParaRPr>
          </a:p>
          <a:p>
            <a:pPr marL="12700" marR="5080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Катаральний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синдром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0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заднıй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ринıт </a:t>
            </a:r>
            <a:r>
              <a:rPr sz="3200" dirty="0">
                <a:latin typeface="Noto Sans"/>
                <a:cs typeface="Noto Sans"/>
              </a:rPr>
              <a:t>Аденоїдит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7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часто </a:t>
            </a:r>
            <a:r>
              <a:rPr sz="3200" dirty="0">
                <a:latin typeface="Noto Sans"/>
                <a:cs typeface="Noto Sans"/>
              </a:rPr>
              <a:t>Гепатоспленомегалıя</a:t>
            </a:r>
            <a:r>
              <a:rPr sz="3200" spc="-2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характерна </a:t>
            </a:r>
            <a:r>
              <a:rPr sz="3200" dirty="0">
                <a:latin typeface="Noto Sans"/>
                <a:cs typeface="Noto Sans"/>
              </a:rPr>
              <a:t>Жовтяниця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ймовıрна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рıдко </a:t>
            </a:r>
            <a:r>
              <a:rPr sz="3200" dirty="0">
                <a:latin typeface="Noto Sans"/>
                <a:cs typeface="Noto Sans"/>
              </a:rPr>
              <a:t>Пıдтвердження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дıагнозу</a:t>
            </a:r>
            <a:r>
              <a:rPr sz="3200" spc="5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атиповı </a:t>
            </a:r>
            <a:r>
              <a:rPr sz="3200" spc="-45" dirty="0">
                <a:latin typeface="Noto Sans"/>
                <a:cs typeface="Noto Sans"/>
              </a:rPr>
              <a:t>мононуклеари</a:t>
            </a:r>
            <a:r>
              <a:rPr sz="3200" spc="-45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лıмфомоноцитоз</a:t>
            </a:r>
            <a:endParaRPr sz="3200">
              <a:latin typeface="Noto Sans"/>
              <a:cs typeface="Noto San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9946" y="2129546"/>
            <a:ext cx="121928" cy="12192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9946" y="2617261"/>
            <a:ext cx="121928" cy="1219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19946" y="3592690"/>
            <a:ext cx="121928" cy="1219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19946" y="4568120"/>
            <a:ext cx="121928" cy="12192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19946" y="5055834"/>
            <a:ext cx="121928" cy="12192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19946" y="6031263"/>
            <a:ext cx="121928" cy="12192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19946" y="6518978"/>
            <a:ext cx="121928" cy="12192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19946" y="7494407"/>
            <a:ext cx="121928" cy="12192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19946" y="7982122"/>
            <a:ext cx="121928" cy="12192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456491" y="681336"/>
            <a:ext cx="7813040" cy="8553450"/>
          </a:xfrm>
          <a:prstGeom prst="rect">
            <a:avLst/>
          </a:prstGeom>
        </p:spPr>
        <p:txBody>
          <a:bodyPr vert="horz" wrap="square" lIns="0" tIns="287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60"/>
              </a:spcBef>
            </a:pPr>
            <a:r>
              <a:rPr sz="5000" b="1" spc="-10" dirty="0">
                <a:solidFill>
                  <a:srgbClr val="FF5757"/>
                </a:solidFill>
                <a:latin typeface="Noto Sans"/>
                <a:cs typeface="Noto Sans"/>
              </a:rPr>
              <a:t>ЛІМФОГРАНУЛЕМАТОЗ</a:t>
            </a:r>
            <a:endParaRPr sz="5000">
              <a:latin typeface="Noto Sans"/>
              <a:cs typeface="Noto Sans"/>
            </a:endParaRPr>
          </a:p>
          <a:p>
            <a:pPr marL="377825" marR="2680970">
              <a:lnSpc>
                <a:spcPct val="100000"/>
              </a:lnSpc>
              <a:spcBef>
                <a:spcPts val="1380"/>
              </a:spcBef>
            </a:pPr>
            <a:r>
              <a:rPr sz="3200" dirty="0">
                <a:latin typeface="Noto Sans"/>
                <a:cs typeface="Noto Sans"/>
              </a:rPr>
              <a:t>Початок</a:t>
            </a:r>
            <a:r>
              <a:rPr sz="3200" spc="8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4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поступовий </a:t>
            </a:r>
            <a:r>
              <a:rPr sz="3200" dirty="0">
                <a:latin typeface="Noto Sans"/>
                <a:cs typeface="Noto Sans"/>
              </a:rPr>
              <a:t>Провıднı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симптоми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spc="204" dirty="0">
                <a:latin typeface="Trebuchet MS"/>
                <a:cs typeface="Trebuchet MS"/>
              </a:rPr>
              <a:t>- </a:t>
            </a:r>
            <a:r>
              <a:rPr sz="3200" spc="-10" dirty="0">
                <a:latin typeface="Noto Sans"/>
                <a:cs typeface="Noto Sans"/>
              </a:rPr>
              <a:t>лıмфопролıферативний</a:t>
            </a:r>
            <a:endParaRPr sz="3200">
              <a:latin typeface="Noto Sans"/>
              <a:cs typeface="Noto Sans"/>
            </a:endParaRPr>
          </a:p>
          <a:p>
            <a:pPr marL="377825" marR="42164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Noto Sans"/>
                <a:cs typeface="Noto Sans"/>
              </a:rPr>
              <a:t>Ураженı</a:t>
            </a:r>
            <a:r>
              <a:rPr sz="3200" spc="6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лıмфовузли</a:t>
            </a:r>
            <a:r>
              <a:rPr sz="3200" spc="7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5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переважно </a:t>
            </a:r>
            <a:r>
              <a:rPr sz="3200" spc="-75" dirty="0">
                <a:latin typeface="Noto Sans"/>
                <a:cs typeface="Noto Sans"/>
              </a:rPr>
              <a:t>шийнı</a:t>
            </a:r>
            <a:r>
              <a:rPr sz="3200" spc="-75" dirty="0">
                <a:latin typeface="Trebuchet MS"/>
                <a:cs typeface="Trebuchet MS"/>
              </a:rPr>
              <a:t>,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утворення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конгломератїв </a:t>
            </a:r>
            <a:r>
              <a:rPr sz="3200" dirty="0">
                <a:latin typeface="Noto Sans"/>
                <a:cs typeface="Noto Sans"/>
              </a:rPr>
              <a:t>Змıни</a:t>
            </a:r>
            <a:r>
              <a:rPr sz="3200" spc="8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</a:t>
            </a:r>
            <a:r>
              <a:rPr sz="3200" spc="9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ротоглотцı</a:t>
            </a:r>
            <a:r>
              <a:rPr sz="3200" spc="9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4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не</a:t>
            </a:r>
            <a:r>
              <a:rPr sz="3200" spc="90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характернı </a:t>
            </a:r>
            <a:r>
              <a:rPr sz="3200" dirty="0">
                <a:latin typeface="Noto Sans"/>
                <a:cs typeface="Noto Sans"/>
              </a:rPr>
              <a:t>Катаральний</a:t>
            </a:r>
            <a:r>
              <a:rPr sz="3200" spc="5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синдром</a:t>
            </a:r>
            <a:r>
              <a:rPr sz="3200" spc="5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75" dirty="0">
                <a:latin typeface="Trebuchet MS"/>
                <a:cs typeface="Trebuchet MS"/>
              </a:rPr>
              <a:t> </a:t>
            </a:r>
            <a:r>
              <a:rPr sz="3200" spc="-25" dirty="0">
                <a:latin typeface="Noto Sans"/>
                <a:cs typeface="Noto Sans"/>
              </a:rPr>
              <a:t>не </a:t>
            </a:r>
            <a:r>
              <a:rPr sz="3200" spc="-10" dirty="0">
                <a:latin typeface="Noto Sans"/>
                <a:cs typeface="Noto Sans"/>
              </a:rPr>
              <a:t>характерний</a:t>
            </a:r>
            <a:endParaRPr sz="3200">
              <a:latin typeface="Noto Sans"/>
              <a:cs typeface="Noto Sans"/>
            </a:endParaRPr>
          </a:p>
          <a:p>
            <a:pPr marL="377825" marR="5080">
              <a:lnSpc>
                <a:spcPct val="100000"/>
              </a:lnSpc>
            </a:pPr>
            <a:r>
              <a:rPr sz="3200" dirty="0">
                <a:latin typeface="Noto Sans"/>
                <a:cs typeface="Noto Sans"/>
              </a:rPr>
              <a:t>Аденоїдит</a:t>
            </a:r>
            <a:r>
              <a:rPr sz="3200" spc="7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5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немає </a:t>
            </a:r>
            <a:r>
              <a:rPr sz="3200" dirty="0">
                <a:latin typeface="Noto Sans"/>
                <a:cs typeface="Noto Sans"/>
              </a:rPr>
              <a:t>Гепатоспленомегалıя</a:t>
            </a:r>
            <a:r>
              <a:rPr sz="3200" spc="5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7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в</a:t>
            </a:r>
            <a:r>
              <a:rPr sz="3200" spc="55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пıзнıх </a:t>
            </a:r>
            <a:r>
              <a:rPr sz="3200" dirty="0">
                <a:latin typeface="Noto Sans"/>
                <a:cs typeface="Noto Sans"/>
              </a:rPr>
              <a:t>стадıях</a:t>
            </a:r>
            <a:r>
              <a:rPr sz="3200" spc="7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ураження</a:t>
            </a:r>
            <a:r>
              <a:rPr sz="3200" spc="7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внутрıшнıх</a:t>
            </a:r>
            <a:r>
              <a:rPr sz="3200" spc="75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органıв </a:t>
            </a:r>
            <a:r>
              <a:rPr sz="3200" dirty="0">
                <a:latin typeface="Noto Sans"/>
                <a:cs typeface="Noto Sans"/>
              </a:rPr>
              <a:t>Жовтяниця</a:t>
            </a:r>
            <a:r>
              <a:rPr sz="3200" spc="8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5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немає</a:t>
            </a:r>
            <a:endParaRPr sz="3200">
              <a:latin typeface="Noto Sans"/>
              <a:cs typeface="Noto Sans"/>
            </a:endParaRPr>
          </a:p>
          <a:p>
            <a:pPr marL="377825" marR="629285" algn="just">
              <a:lnSpc>
                <a:spcPct val="100000"/>
              </a:lnSpc>
            </a:pPr>
            <a:r>
              <a:rPr sz="3200" dirty="0">
                <a:latin typeface="Noto Sans"/>
                <a:cs typeface="Noto Sans"/>
              </a:rPr>
              <a:t>Пıдтвердження</a:t>
            </a:r>
            <a:r>
              <a:rPr sz="3200" spc="8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дıагнозу</a:t>
            </a:r>
            <a:r>
              <a:rPr sz="3200" spc="8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4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клıтини </a:t>
            </a:r>
            <a:r>
              <a:rPr sz="3200" dirty="0">
                <a:latin typeface="Noto Sans"/>
                <a:cs typeface="Noto Sans"/>
              </a:rPr>
              <a:t>Березовського</a:t>
            </a:r>
            <a:r>
              <a:rPr sz="3200" dirty="0">
                <a:latin typeface="Trebuchet MS"/>
                <a:cs typeface="Trebuchet MS"/>
              </a:rPr>
              <a:t>-</a:t>
            </a:r>
            <a:r>
              <a:rPr sz="3200" dirty="0">
                <a:latin typeface="Noto Sans"/>
                <a:cs typeface="Noto Sans"/>
              </a:rPr>
              <a:t>Штернберга</a:t>
            </a:r>
            <a:r>
              <a:rPr sz="3200" dirty="0">
                <a:latin typeface="Trebuchet MS"/>
                <a:cs typeface="Trebuchet MS"/>
              </a:rPr>
              <a:t>-</a:t>
            </a:r>
            <a:r>
              <a:rPr sz="3200" dirty="0">
                <a:latin typeface="Noto Sans"/>
                <a:cs typeface="Noto Sans"/>
              </a:rPr>
              <a:t>Рıд</a:t>
            </a:r>
            <a:r>
              <a:rPr sz="3200" spc="465" dirty="0">
                <a:latin typeface="Noto Sans"/>
                <a:cs typeface="Noto Sans"/>
              </a:rPr>
              <a:t> </a:t>
            </a:r>
            <a:r>
              <a:rPr sz="3200" spc="-60" dirty="0">
                <a:latin typeface="Noto Sans"/>
                <a:cs typeface="Noto Sans"/>
              </a:rPr>
              <a:t>у </a:t>
            </a:r>
            <a:r>
              <a:rPr sz="3200" dirty="0">
                <a:latin typeface="Noto Sans"/>
                <a:cs typeface="Noto Sans"/>
              </a:rPr>
              <a:t>пунктатı</a:t>
            </a:r>
            <a:r>
              <a:rPr sz="3200" spc="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лıмфатичних</a:t>
            </a:r>
            <a:r>
              <a:rPr sz="3200" spc="10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вузлıв</a:t>
            </a:r>
            <a:endParaRPr sz="32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0" y="0"/>
              <a:ext cx="9143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0287408" cy="10286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45449"/>
            <a:ext cx="5820410" cy="175513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20"/>
              </a:spcBef>
            </a:pPr>
            <a:r>
              <a:rPr sz="5600" spc="-10" dirty="0"/>
              <a:t>ІНФЕКЦІЙНИЙ МОНОНУКЛЕОЗ</a:t>
            </a:r>
            <a:endParaRPr sz="5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2924936"/>
            <a:ext cx="123825" cy="123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76" y="3420236"/>
            <a:ext cx="123825" cy="1238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4906136"/>
            <a:ext cx="123825" cy="1238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5896736"/>
            <a:ext cx="123825" cy="1238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6887336"/>
            <a:ext cx="123825" cy="1238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382636"/>
            <a:ext cx="123825" cy="1238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7877936"/>
            <a:ext cx="123825" cy="1238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76" y="8373236"/>
            <a:ext cx="123825" cy="1238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7776" y="8868536"/>
            <a:ext cx="123825" cy="1238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44937" y="2696400"/>
            <a:ext cx="7440295" cy="69519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2590800">
              <a:lnSpc>
                <a:spcPct val="101600"/>
              </a:lnSpc>
              <a:spcBef>
                <a:spcPts val="35"/>
              </a:spcBef>
            </a:pPr>
            <a:r>
              <a:rPr sz="3200" dirty="0">
                <a:latin typeface="Noto Sans"/>
                <a:cs typeface="Noto Sans"/>
              </a:rPr>
              <a:t>Початок</a:t>
            </a:r>
            <a:r>
              <a:rPr sz="3200" spc="7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гострий </a:t>
            </a:r>
            <a:r>
              <a:rPr sz="3200" dirty="0">
                <a:latin typeface="Noto Sans"/>
                <a:cs typeface="Noto Sans"/>
              </a:rPr>
              <a:t>Провıднı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симптоми</a:t>
            </a:r>
            <a:r>
              <a:rPr sz="3200" spc="-5" dirty="0">
                <a:latin typeface="Noto Sans"/>
                <a:cs typeface="Noto Sans"/>
              </a:rPr>
              <a:t> </a:t>
            </a:r>
            <a:r>
              <a:rPr sz="3200" spc="204" dirty="0">
                <a:latin typeface="Trebuchet MS"/>
                <a:cs typeface="Trebuchet MS"/>
              </a:rPr>
              <a:t>- </a:t>
            </a:r>
            <a:r>
              <a:rPr sz="3200" spc="-35" dirty="0">
                <a:latin typeface="Noto Sans"/>
                <a:cs typeface="Noto Sans"/>
              </a:rPr>
              <a:t>лıмфопролıферативний</a:t>
            </a:r>
            <a:r>
              <a:rPr sz="3200" spc="-35" dirty="0">
                <a:latin typeface="Trebuchet MS"/>
                <a:cs typeface="Trebuchet MS"/>
              </a:rPr>
              <a:t>, </a:t>
            </a:r>
            <a:r>
              <a:rPr sz="3200" spc="-10" dirty="0">
                <a:latin typeface="Noto Sans"/>
                <a:cs typeface="Noto Sans"/>
              </a:rPr>
              <a:t>ıнтоксикцıйний</a:t>
            </a:r>
            <a:endParaRPr sz="3200">
              <a:latin typeface="Noto Sans"/>
              <a:cs typeface="Noto Sans"/>
            </a:endParaRPr>
          </a:p>
          <a:p>
            <a:pPr marL="12700" marR="687705">
              <a:lnSpc>
                <a:spcPts val="3900"/>
              </a:lnSpc>
              <a:spcBef>
                <a:spcPts val="140"/>
              </a:spcBef>
            </a:pPr>
            <a:r>
              <a:rPr sz="3200" dirty="0">
                <a:latin typeface="Noto Sans"/>
                <a:cs typeface="Noto Sans"/>
              </a:rPr>
              <a:t>Ураженı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лıмфовузли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переважно </a:t>
            </a:r>
            <a:r>
              <a:rPr sz="3200" spc="-80" dirty="0">
                <a:latin typeface="Noto Sans"/>
                <a:cs typeface="Noto Sans"/>
              </a:rPr>
              <a:t>шийнı</a:t>
            </a:r>
            <a:r>
              <a:rPr sz="3200" spc="-80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часто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втягуються</a:t>
            </a:r>
            <a:r>
              <a:rPr sz="3200" spc="15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всı</a:t>
            </a:r>
            <a:endParaRPr sz="3200">
              <a:latin typeface="Noto Sans"/>
              <a:cs typeface="Noto Sans"/>
            </a:endParaRPr>
          </a:p>
          <a:p>
            <a:pPr marL="12700" marR="65405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Змıни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в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ротоглотцı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фолıкулярна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-25" dirty="0">
                <a:latin typeface="Noto Sans"/>
                <a:cs typeface="Noto Sans"/>
              </a:rPr>
              <a:t>чи </a:t>
            </a:r>
            <a:r>
              <a:rPr sz="3200" dirty="0">
                <a:latin typeface="Noto Sans"/>
                <a:cs typeface="Noto Sans"/>
              </a:rPr>
              <a:t>лакунарна </a:t>
            </a:r>
            <a:r>
              <a:rPr sz="3200" spc="-10" dirty="0">
                <a:latin typeface="Noto Sans"/>
                <a:cs typeface="Noto Sans"/>
              </a:rPr>
              <a:t>ангıна</a:t>
            </a:r>
            <a:endParaRPr sz="3200">
              <a:latin typeface="Noto Sans"/>
              <a:cs typeface="Noto Sans"/>
            </a:endParaRPr>
          </a:p>
          <a:p>
            <a:pPr marL="12700" marR="5080">
              <a:lnSpc>
                <a:spcPts val="3900"/>
              </a:lnSpc>
            </a:pPr>
            <a:r>
              <a:rPr sz="3200" dirty="0">
                <a:latin typeface="Noto Sans"/>
                <a:cs typeface="Noto Sans"/>
              </a:rPr>
              <a:t>Катаральний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синдром</a:t>
            </a:r>
            <a:r>
              <a:rPr sz="3200" spc="3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0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заднıй</a:t>
            </a:r>
            <a:r>
              <a:rPr sz="3200" spc="30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ринıт </a:t>
            </a:r>
            <a:r>
              <a:rPr sz="3200" dirty="0">
                <a:latin typeface="Noto Sans"/>
                <a:cs typeface="Noto Sans"/>
              </a:rPr>
              <a:t>Аденоїдит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7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часто </a:t>
            </a:r>
            <a:r>
              <a:rPr sz="3200" dirty="0">
                <a:latin typeface="Noto Sans"/>
                <a:cs typeface="Noto Sans"/>
              </a:rPr>
              <a:t>Гепатоспленомегалıя</a:t>
            </a:r>
            <a:r>
              <a:rPr sz="3200" spc="-2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характерна </a:t>
            </a:r>
            <a:r>
              <a:rPr sz="3200" dirty="0">
                <a:latin typeface="Noto Sans"/>
                <a:cs typeface="Noto Sans"/>
              </a:rPr>
              <a:t>Жовтяниця</a:t>
            </a:r>
            <a:r>
              <a:rPr sz="3200" spc="40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Noto Sans"/>
                <a:cs typeface="Noto Sans"/>
              </a:rPr>
              <a:t>ймовıрна</a:t>
            </a:r>
            <a:r>
              <a:rPr sz="3200" spc="45" dirty="0">
                <a:latin typeface="Noto Sans"/>
                <a:cs typeface="Noto Sans"/>
              </a:rPr>
              <a:t> </a:t>
            </a:r>
            <a:r>
              <a:rPr sz="3200" spc="-10" dirty="0">
                <a:latin typeface="Noto Sans"/>
                <a:cs typeface="Noto Sans"/>
              </a:rPr>
              <a:t>рıдко </a:t>
            </a:r>
            <a:r>
              <a:rPr sz="3200" dirty="0">
                <a:latin typeface="Noto Sans"/>
                <a:cs typeface="Noto Sans"/>
              </a:rPr>
              <a:t>Пıдтвердження</a:t>
            </a:r>
            <a:r>
              <a:rPr sz="3200" spc="50" dirty="0">
                <a:latin typeface="Noto Sans"/>
                <a:cs typeface="Noto Sans"/>
              </a:rPr>
              <a:t> </a:t>
            </a:r>
            <a:r>
              <a:rPr sz="3200" dirty="0">
                <a:latin typeface="Noto Sans"/>
                <a:cs typeface="Noto Sans"/>
              </a:rPr>
              <a:t>дıагнозу</a:t>
            </a:r>
            <a:r>
              <a:rPr sz="3200" spc="55" dirty="0">
                <a:latin typeface="Noto Sans"/>
                <a:cs typeface="Noto Sans"/>
              </a:rPr>
              <a:t> </a:t>
            </a:r>
            <a:r>
              <a:rPr sz="3200" spc="254" dirty="0">
                <a:latin typeface="Trebuchet MS"/>
                <a:cs typeface="Trebuchet MS"/>
              </a:rPr>
              <a:t>-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атиповı </a:t>
            </a:r>
            <a:r>
              <a:rPr sz="3200" spc="-45" dirty="0">
                <a:latin typeface="Noto Sans"/>
                <a:cs typeface="Noto Sans"/>
              </a:rPr>
              <a:t>мононуклеари</a:t>
            </a:r>
            <a:r>
              <a:rPr sz="3200" spc="-45" dirty="0">
                <a:latin typeface="Trebuchet MS"/>
                <a:cs typeface="Trebuchet MS"/>
              </a:rPr>
              <a:t>,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Noto Sans"/>
                <a:cs typeface="Noto Sans"/>
              </a:rPr>
              <a:t>лıмфомоноцитоз</a:t>
            </a:r>
            <a:endParaRPr sz="3200">
              <a:latin typeface="Noto Sans"/>
              <a:cs typeface="Noto San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4050" y="2127503"/>
            <a:ext cx="123825" cy="12382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4050" y="2632328"/>
            <a:ext cx="123825" cy="12382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4050" y="3641978"/>
            <a:ext cx="123825" cy="12382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4050" y="4146803"/>
            <a:ext cx="123825" cy="12382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4050" y="4651628"/>
            <a:ext cx="123825" cy="12382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44050" y="5661278"/>
            <a:ext cx="123825" cy="12382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4050" y="6166103"/>
            <a:ext cx="123825" cy="12382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4050" y="7175753"/>
            <a:ext cx="123825" cy="12382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44050" y="7680578"/>
            <a:ext cx="123825" cy="12382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456491" y="700400"/>
            <a:ext cx="8017509" cy="8782050"/>
          </a:xfrm>
          <a:prstGeom prst="rect">
            <a:avLst/>
          </a:prstGeom>
        </p:spPr>
        <p:txBody>
          <a:bodyPr vert="horz" wrap="square" lIns="0" tIns="267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10"/>
              </a:spcBef>
            </a:pPr>
            <a:r>
              <a:rPr sz="5000" b="1" dirty="0">
                <a:solidFill>
                  <a:srgbClr val="FF5757"/>
                </a:solidFill>
                <a:latin typeface="Noto Sans"/>
                <a:cs typeface="Noto Sans"/>
              </a:rPr>
              <a:t>ВІРУСНИЙ</a:t>
            </a:r>
            <a:r>
              <a:rPr sz="5000" b="1" spc="65" dirty="0">
                <a:solidFill>
                  <a:srgbClr val="FF5757"/>
                </a:solidFill>
                <a:latin typeface="Noto Sans"/>
                <a:cs typeface="Noto Sans"/>
              </a:rPr>
              <a:t> </a:t>
            </a:r>
            <a:r>
              <a:rPr sz="5000" b="1" spc="-10" dirty="0">
                <a:solidFill>
                  <a:srgbClr val="FF5757"/>
                </a:solidFill>
                <a:latin typeface="Noto Sans"/>
                <a:cs typeface="Noto Sans"/>
              </a:rPr>
              <a:t>ГЕПАТИТ</a:t>
            </a:r>
            <a:endParaRPr sz="5000">
              <a:latin typeface="Noto Sans"/>
              <a:cs typeface="Noto Sans"/>
            </a:endParaRPr>
          </a:p>
          <a:p>
            <a:pPr marL="399415" marR="604520">
              <a:lnSpc>
                <a:spcPct val="100400"/>
              </a:lnSpc>
              <a:spcBef>
                <a:spcPts val="1310"/>
              </a:spcBef>
            </a:pPr>
            <a:r>
              <a:rPr sz="3300" dirty="0">
                <a:latin typeface="Noto Sans"/>
                <a:cs typeface="Noto Sans"/>
              </a:rPr>
              <a:t>Початок</a:t>
            </a:r>
            <a:r>
              <a:rPr sz="3300" spc="50" dirty="0">
                <a:latin typeface="Noto Sans"/>
                <a:cs typeface="Noto Sans"/>
              </a:rPr>
              <a:t> </a:t>
            </a:r>
            <a:r>
              <a:rPr sz="3300" spc="265" dirty="0">
                <a:latin typeface="Trebuchet MS"/>
                <a:cs typeface="Trebuchet MS"/>
              </a:rPr>
              <a:t>-</a:t>
            </a:r>
            <a:r>
              <a:rPr sz="3300" spc="-80" dirty="0">
                <a:latin typeface="Trebuchet MS"/>
                <a:cs typeface="Trebuchet MS"/>
              </a:rPr>
              <a:t> </a:t>
            </a:r>
            <a:r>
              <a:rPr sz="3300" dirty="0">
                <a:latin typeface="Noto Sans"/>
                <a:cs typeface="Noto Sans"/>
              </a:rPr>
              <a:t>поступовий</a:t>
            </a:r>
            <a:r>
              <a:rPr sz="3300" spc="50" dirty="0">
                <a:latin typeface="Noto Sans"/>
                <a:cs typeface="Noto Sans"/>
              </a:rPr>
              <a:t> </a:t>
            </a:r>
            <a:r>
              <a:rPr sz="3300" dirty="0">
                <a:latin typeface="Noto Sans"/>
                <a:cs typeface="Noto Sans"/>
              </a:rPr>
              <a:t>чи</a:t>
            </a:r>
            <a:r>
              <a:rPr sz="3300" spc="55" dirty="0">
                <a:latin typeface="Noto Sans"/>
                <a:cs typeface="Noto Sans"/>
              </a:rPr>
              <a:t> </a:t>
            </a:r>
            <a:r>
              <a:rPr sz="3300" spc="-10" dirty="0">
                <a:latin typeface="Noto Sans"/>
                <a:cs typeface="Noto Sans"/>
              </a:rPr>
              <a:t>гострий </a:t>
            </a:r>
            <a:r>
              <a:rPr sz="3300" dirty="0">
                <a:latin typeface="Noto Sans"/>
                <a:cs typeface="Noto Sans"/>
              </a:rPr>
              <a:t>Провıднı</a:t>
            </a:r>
            <a:r>
              <a:rPr sz="3300" spc="65" dirty="0">
                <a:latin typeface="Noto Sans"/>
                <a:cs typeface="Noto Sans"/>
              </a:rPr>
              <a:t> </a:t>
            </a:r>
            <a:r>
              <a:rPr sz="3300" dirty="0">
                <a:latin typeface="Noto Sans"/>
                <a:cs typeface="Noto Sans"/>
              </a:rPr>
              <a:t>симптоми</a:t>
            </a:r>
            <a:r>
              <a:rPr sz="3300" spc="65" dirty="0">
                <a:latin typeface="Noto Sans"/>
                <a:cs typeface="Noto Sans"/>
              </a:rPr>
              <a:t> </a:t>
            </a:r>
            <a:r>
              <a:rPr sz="3300" spc="265" dirty="0">
                <a:latin typeface="Trebuchet MS"/>
                <a:cs typeface="Trebuchet MS"/>
              </a:rPr>
              <a:t>-</a:t>
            </a:r>
            <a:r>
              <a:rPr sz="3300" spc="-70" dirty="0">
                <a:latin typeface="Trebuchet MS"/>
                <a:cs typeface="Trebuchet MS"/>
              </a:rPr>
              <a:t> </a:t>
            </a:r>
            <a:r>
              <a:rPr sz="3300" spc="-10" dirty="0">
                <a:latin typeface="Noto Sans"/>
                <a:cs typeface="Noto Sans"/>
              </a:rPr>
              <a:t>жовтяниця</a:t>
            </a:r>
            <a:r>
              <a:rPr sz="3300" spc="-10" dirty="0">
                <a:latin typeface="Trebuchet MS"/>
                <a:cs typeface="Trebuchet MS"/>
              </a:rPr>
              <a:t>, </a:t>
            </a:r>
            <a:r>
              <a:rPr sz="3300" spc="-10" dirty="0">
                <a:latin typeface="Noto Sans"/>
                <a:cs typeface="Noto Sans"/>
              </a:rPr>
              <a:t>гепатоспленомегалıя</a:t>
            </a:r>
            <a:endParaRPr sz="3300">
              <a:latin typeface="Noto Sans"/>
              <a:cs typeface="Noto Sans"/>
            </a:endParaRPr>
          </a:p>
          <a:p>
            <a:pPr marL="399415" marR="5080">
              <a:lnSpc>
                <a:spcPct val="100400"/>
              </a:lnSpc>
            </a:pPr>
            <a:r>
              <a:rPr sz="3300" dirty="0">
                <a:latin typeface="Noto Sans"/>
                <a:cs typeface="Noto Sans"/>
              </a:rPr>
              <a:t>Ураженı</a:t>
            </a:r>
            <a:r>
              <a:rPr sz="3300" spc="90" dirty="0">
                <a:latin typeface="Noto Sans"/>
                <a:cs typeface="Noto Sans"/>
              </a:rPr>
              <a:t> </a:t>
            </a:r>
            <a:r>
              <a:rPr sz="3300" dirty="0">
                <a:latin typeface="Noto Sans"/>
                <a:cs typeface="Noto Sans"/>
              </a:rPr>
              <a:t>лıмфовузли</a:t>
            </a:r>
            <a:r>
              <a:rPr sz="3300" spc="90" dirty="0">
                <a:latin typeface="Noto Sans"/>
                <a:cs typeface="Noto Sans"/>
              </a:rPr>
              <a:t> </a:t>
            </a:r>
            <a:r>
              <a:rPr sz="3300" spc="265" dirty="0">
                <a:latin typeface="Trebuchet MS"/>
                <a:cs typeface="Trebuchet MS"/>
              </a:rPr>
              <a:t>-</a:t>
            </a:r>
            <a:r>
              <a:rPr sz="3300" spc="-45" dirty="0">
                <a:latin typeface="Trebuchet MS"/>
                <a:cs typeface="Trebuchet MS"/>
              </a:rPr>
              <a:t> </a:t>
            </a:r>
            <a:r>
              <a:rPr sz="3300" dirty="0">
                <a:latin typeface="Noto Sans"/>
                <a:cs typeface="Noto Sans"/>
              </a:rPr>
              <a:t>не</a:t>
            </a:r>
            <a:r>
              <a:rPr sz="3300" spc="90" dirty="0">
                <a:latin typeface="Noto Sans"/>
                <a:cs typeface="Noto Sans"/>
              </a:rPr>
              <a:t> </a:t>
            </a:r>
            <a:r>
              <a:rPr sz="3300" spc="-10" dirty="0">
                <a:latin typeface="Noto Sans"/>
                <a:cs typeface="Noto Sans"/>
              </a:rPr>
              <a:t>характернı </a:t>
            </a:r>
            <a:r>
              <a:rPr sz="3300" dirty="0">
                <a:latin typeface="Noto Sans"/>
                <a:cs typeface="Noto Sans"/>
              </a:rPr>
              <a:t>Змıни</a:t>
            </a:r>
            <a:r>
              <a:rPr sz="3300" spc="95" dirty="0">
                <a:latin typeface="Noto Sans"/>
                <a:cs typeface="Noto Sans"/>
              </a:rPr>
              <a:t> </a:t>
            </a:r>
            <a:r>
              <a:rPr sz="3300" dirty="0">
                <a:latin typeface="Noto Sans"/>
                <a:cs typeface="Noto Sans"/>
              </a:rPr>
              <a:t>в</a:t>
            </a:r>
            <a:r>
              <a:rPr sz="3300" spc="95" dirty="0">
                <a:latin typeface="Noto Sans"/>
                <a:cs typeface="Noto Sans"/>
              </a:rPr>
              <a:t> </a:t>
            </a:r>
            <a:r>
              <a:rPr sz="3300" dirty="0">
                <a:latin typeface="Noto Sans"/>
                <a:cs typeface="Noto Sans"/>
              </a:rPr>
              <a:t>ротоглотцı</a:t>
            </a:r>
            <a:r>
              <a:rPr sz="3300" spc="95" dirty="0">
                <a:latin typeface="Noto Sans"/>
                <a:cs typeface="Noto Sans"/>
              </a:rPr>
              <a:t> </a:t>
            </a:r>
            <a:r>
              <a:rPr sz="3300" spc="265" dirty="0">
                <a:latin typeface="Trebuchet MS"/>
                <a:cs typeface="Trebuchet MS"/>
              </a:rPr>
              <a:t>-</a:t>
            </a:r>
            <a:r>
              <a:rPr sz="3300" spc="-40" dirty="0">
                <a:latin typeface="Trebuchet MS"/>
                <a:cs typeface="Trebuchet MS"/>
              </a:rPr>
              <a:t> </a:t>
            </a:r>
            <a:r>
              <a:rPr sz="3300" dirty="0">
                <a:latin typeface="Noto Sans"/>
                <a:cs typeface="Noto Sans"/>
              </a:rPr>
              <a:t>не</a:t>
            </a:r>
            <a:r>
              <a:rPr sz="3300" spc="100" dirty="0">
                <a:latin typeface="Noto Sans"/>
                <a:cs typeface="Noto Sans"/>
              </a:rPr>
              <a:t> </a:t>
            </a:r>
            <a:r>
              <a:rPr sz="3300" spc="-10" dirty="0">
                <a:latin typeface="Noto Sans"/>
                <a:cs typeface="Noto Sans"/>
              </a:rPr>
              <a:t>характернı </a:t>
            </a:r>
            <a:r>
              <a:rPr sz="3300" dirty="0">
                <a:latin typeface="Noto Sans"/>
                <a:cs typeface="Noto Sans"/>
              </a:rPr>
              <a:t>Катаральний</a:t>
            </a:r>
            <a:r>
              <a:rPr sz="3300" spc="55" dirty="0">
                <a:latin typeface="Noto Sans"/>
                <a:cs typeface="Noto Sans"/>
              </a:rPr>
              <a:t> </a:t>
            </a:r>
            <a:r>
              <a:rPr sz="3300" dirty="0">
                <a:latin typeface="Noto Sans"/>
                <a:cs typeface="Noto Sans"/>
              </a:rPr>
              <a:t>синдром</a:t>
            </a:r>
            <a:r>
              <a:rPr sz="3300" spc="60" dirty="0">
                <a:latin typeface="Noto Sans"/>
                <a:cs typeface="Noto Sans"/>
              </a:rPr>
              <a:t> </a:t>
            </a:r>
            <a:r>
              <a:rPr sz="3300" spc="265" dirty="0">
                <a:latin typeface="Trebuchet MS"/>
                <a:cs typeface="Trebuchet MS"/>
              </a:rPr>
              <a:t>-</a:t>
            </a:r>
            <a:r>
              <a:rPr sz="3300" spc="-75" dirty="0">
                <a:latin typeface="Trebuchet MS"/>
                <a:cs typeface="Trebuchet MS"/>
              </a:rPr>
              <a:t> </a:t>
            </a:r>
            <a:r>
              <a:rPr sz="3300" dirty="0">
                <a:latin typeface="Noto Sans"/>
                <a:cs typeface="Noto Sans"/>
              </a:rPr>
              <a:t>можливий</a:t>
            </a:r>
            <a:r>
              <a:rPr sz="3300" spc="60" dirty="0">
                <a:latin typeface="Noto Sans"/>
                <a:cs typeface="Noto Sans"/>
              </a:rPr>
              <a:t> </a:t>
            </a:r>
            <a:r>
              <a:rPr sz="3300" spc="-50" dirty="0">
                <a:latin typeface="Noto Sans"/>
                <a:cs typeface="Noto Sans"/>
              </a:rPr>
              <a:t>у </a:t>
            </a:r>
            <a:r>
              <a:rPr sz="3300" dirty="0">
                <a:latin typeface="Noto Sans"/>
                <a:cs typeface="Noto Sans"/>
              </a:rPr>
              <a:t>переджовтяничному</a:t>
            </a:r>
            <a:r>
              <a:rPr sz="3300" spc="-85" dirty="0">
                <a:latin typeface="Noto Sans"/>
                <a:cs typeface="Noto Sans"/>
              </a:rPr>
              <a:t> </a:t>
            </a:r>
            <a:r>
              <a:rPr sz="3300" spc="-10" dirty="0">
                <a:latin typeface="Noto Sans"/>
                <a:cs typeface="Noto Sans"/>
              </a:rPr>
              <a:t>перıодı </a:t>
            </a:r>
            <a:r>
              <a:rPr sz="3300" dirty="0">
                <a:latin typeface="Noto Sans"/>
                <a:cs typeface="Noto Sans"/>
              </a:rPr>
              <a:t>Аденоїдит</a:t>
            </a:r>
            <a:r>
              <a:rPr sz="3300" spc="75" dirty="0">
                <a:latin typeface="Noto Sans"/>
                <a:cs typeface="Noto Sans"/>
              </a:rPr>
              <a:t> </a:t>
            </a:r>
            <a:r>
              <a:rPr sz="3300" spc="265" dirty="0">
                <a:latin typeface="Trebuchet MS"/>
                <a:cs typeface="Trebuchet MS"/>
              </a:rPr>
              <a:t>-</a:t>
            </a:r>
            <a:r>
              <a:rPr sz="3300" spc="-45" dirty="0">
                <a:latin typeface="Trebuchet MS"/>
                <a:cs typeface="Trebuchet MS"/>
              </a:rPr>
              <a:t> </a:t>
            </a:r>
            <a:r>
              <a:rPr sz="3300" spc="-10" dirty="0">
                <a:latin typeface="Noto Sans"/>
                <a:cs typeface="Noto Sans"/>
              </a:rPr>
              <a:t>немає </a:t>
            </a:r>
            <a:r>
              <a:rPr sz="3300" dirty="0">
                <a:latin typeface="Noto Sans"/>
                <a:cs typeface="Noto Sans"/>
              </a:rPr>
              <a:t>Гепатоспленомегалıя</a:t>
            </a:r>
            <a:r>
              <a:rPr sz="3300" spc="10" dirty="0">
                <a:latin typeface="Noto Sans"/>
                <a:cs typeface="Noto Sans"/>
              </a:rPr>
              <a:t> </a:t>
            </a:r>
            <a:r>
              <a:rPr sz="3300" spc="265" dirty="0">
                <a:latin typeface="Trebuchet MS"/>
                <a:cs typeface="Trebuchet MS"/>
              </a:rPr>
              <a:t>-</a:t>
            </a:r>
            <a:r>
              <a:rPr sz="3300" spc="-125" dirty="0">
                <a:latin typeface="Trebuchet MS"/>
                <a:cs typeface="Trebuchet MS"/>
              </a:rPr>
              <a:t> </a:t>
            </a:r>
            <a:r>
              <a:rPr sz="3300" spc="-10" dirty="0">
                <a:latin typeface="Noto Sans"/>
                <a:cs typeface="Noto Sans"/>
              </a:rPr>
              <a:t>переважно гепатомегалıя</a:t>
            </a:r>
            <a:endParaRPr sz="3300">
              <a:latin typeface="Noto Sans"/>
              <a:cs typeface="Noto Sans"/>
            </a:endParaRPr>
          </a:p>
          <a:p>
            <a:pPr marL="399415" marR="501015">
              <a:lnSpc>
                <a:spcPct val="100400"/>
              </a:lnSpc>
            </a:pPr>
            <a:r>
              <a:rPr sz="3300" dirty="0">
                <a:latin typeface="Noto Sans"/>
                <a:cs typeface="Noto Sans"/>
              </a:rPr>
              <a:t>Жовтяниця</a:t>
            </a:r>
            <a:r>
              <a:rPr sz="3300" spc="75" dirty="0">
                <a:latin typeface="Noto Sans"/>
                <a:cs typeface="Noto Sans"/>
              </a:rPr>
              <a:t> </a:t>
            </a:r>
            <a:r>
              <a:rPr sz="3300" spc="265" dirty="0">
                <a:latin typeface="Trebuchet MS"/>
                <a:cs typeface="Trebuchet MS"/>
              </a:rPr>
              <a:t>-</a:t>
            </a:r>
            <a:r>
              <a:rPr sz="3300" spc="-55" dirty="0">
                <a:latin typeface="Trebuchet MS"/>
                <a:cs typeface="Trebuchet MS"/>
              </a:rPr>
              <a:t> </a:t>
            </a:r>
            <a:r>
              <a:rPr sz="3300" spc="-10" dirty="0">
                <a:latin typeface="Noto Sans"/>
                <a:cs typeface="Noto Sans"/>
              </a:rPr>
              <a:t>характерна </a:t>
            </a:r>
            <a:r>
              <a:rPr sz="3300" dirty="0">
                <a:latin typeface="Noto Sans"/>
                <a:cs typeface="Noto Sans"/>
              </a:rPr>
              <a:t>Пıдтвердження</a:t>
            </a:r>
            <a:r>
              <a:rPr sz="3300" spc="90" dirty="0">
                <a:latin typeface="Noto Sans"/>
                <a:cs typeface="Noto Sans"/>
              </a:rPr>
              <a:t> </a:t>
            </a:r>
            <a:r>
              <a:rPr sz="3300" dirty="0">
                <a:latin typeface="Noto Sans"/>
                <a:cs typeface="Noto Sans"/>
              </a:rPr>
              <a:t>дıагнозу</a:t>
            </a:r>
            <a:r>
              <a:rPr sz="3300" spc="90" dirty="0">
                <a:latin typeface="Noto Sans"/>
                <a:cs typeface="Noto Sans"/>
              </a:rPr>
              <a:t> </a:t>
            </a:r>
            <a:r>
              <a:rPr sz="3300" spc="265" dirty="0">
                <a:latin typeface="Trebuchet MS"/>
                <a:cs typeface="Trebuchet MS"/>
              </a:rPr>
              <a:t>-</a:t>
            </a:r>
            <a:r>
              <a:rPr sz="3300" spc="-45" dirty="0">
                <a:latin typeface="Trebuchet MS"/>
                <a:cs typeface="Trebuchet MS"/>
              </a:rPr>
              <a:t> </a:t>
            </a:r>
            <a:r>
              <a:rPr sz="3300" spc="-60" dirty="0">
                <a:latin typeface="Noto Sans"/>
                <a:cs typeface="Noto Sans"/>
              </a:rPr>
              <a:t>Цитолıз</a:t>
            </a:r>
            <a:r>
              <a:rPr sz="3300" spc="-60" dirty="0">
                <a:latin typeface="Trebuchet MS"/>
                <a:cs typeface="Trebuchet MS"/>
              </a:rPr>
              <a:t>, </a:t>
            </a:r>
            <a:r>
              <a:rPr sz="3300" dirty="0">
                <a:latin typeface="Noto Sans"/>
                <a:cs typeface="Noto Sans"/>
              </a:rPr>
              <a:t>гıпербıлıрубıнемıя</a:t>
            </a:r>
            <a:r>
              <a:rPr sz="3300" spc="75" dirty="0">
                <a:latin typeface="Noto Sans"/>
                <a:cs typeface="Noto Sans"/>
              </a:rPr>
              <a:t> </a:t>
            </a:r>
            <a:r>
              <a:rPr sz="3300" dirty="0">
                <a:latin typeface="Trebuchet MS"/>
                <a:cs typeface="Trebuchet MS"/>
              </a:rPr>
              <a:t>(</a:t>
            </a:r>
            <a:r>
              <a:rPr sz="3300" dirty="0">
                <a:latin typeface="Noto Sans"/>
                <a:cs typeface="Noto Sans"/>
              </a:rPr>
              <a:t>за</a:t>
            </a:r>
            <a:r>
              <a:rPr sz="3300" spc="80" dirty="0">
                <a:latin typeface="Noto Sans"/>
                <a:cs typeface="Noto Sans"/>
              </a:rPr>
              <a:t> </a:t>
            </a:r>
            <a:r>
              <a:rPr sz="3300" spc="-10" dirty="0">
                <a:latin typeface="Noto Sans"/>
                <a:cs typeface="Noto Sans"/>
              </a:rPr>
              <a:t>рахунок </a:t>
            </a:r>
            <a:r>
              <a:rPr sz="3300" spc="-45" dirty="0">
                <a:latin typeface="Noto Sans"/>
                <a:cs typeface="Noto Sans"/>
              </a:rPr>
              <a:t>прямого</a:t>
            </a:r>
            <a:r>
              <a:rPr sz="3300" spc="-45" dirty="0">
                <a:latin typeface="Trebuchet MS"/>
                <a:cs typeface="Trebuchet MS"/>
              </a:rPr>
              <a:t>),</a:t>
            </a:r>
            <a:r>
              <a:rPr sz="3300" spc="-95" dirty="0">
                <a:latin typeface="Trebuchet MS"/>
                <a:cs typeface="Trebuchet MS"/>
              </a:rPr>
              <a:t> </a:t>
            </a:r>
            <a:r>
              <a:rPr sz="3300" dirty="0">
                <a:latin typeface="Noto Sans"/>
                <a:cs typeface="Noto Sans"/>
              </a:rPr>
              <a:t>антиВГА</a:t>
            </a:r>
            <a:r>
              <a:rPr sz="3300" spc="45" dirty="0">
                <a:latin typeface="Noto Sans"/>
                <a:cs typeface="Noto Sans"/>
              </a:rPr>
              <a:t> </a:t>
            </a:r>
            <a:r>
              <a:rPr sz="3300" spc="175" dirty="0">
                <a:latin typeface="Trebuchet MS"/>
                <a:cs typeface="Trebuchet MS"/>
              </a:rPr>
              <a:t>IgM,</a:t>
            </a:r>
            <a:r>
              <a:rPr sz="3300" spc="-90" dirty="0">
                <a:latin typeface="Trebuchet MS"/>
                <a:cs typeface="Trebuchet MS"/>
              </a:rPr>
              <a:t> </a:t>
            </a:r>
            <a:r>
              <a:rPr sz="3300" spc="155" dirty="0">
                <a:latin typeface="Trebuchet MS"/>
                <a:cs typeface="Trebuchet MS"/>
              </a:rPr>
              <a:t>HBeAg, </a:t>
            </a:r>
            <a:r>
              <a:rPr sz="3300" spc="245" dirty="0">
                <a:latin typeface="Trebuchet MS"/>
                <a:cs typeface="Trebuchet MS"/>
              </a:rPr>
              <a:t>HBsAg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253" rIns="0" bIns="0" rtlCol="0">
            <a:spAutoFit/>
          </a:bodyPr>
          <a:lstStyle/>
          <a:p>
            <a:pPr marL="4784725">
              <a:lnSpc>
                <a:spcPct val="100000"/>
              </a:lnSpc>
              <a:spcBef>
                <a:spcPts val="100"/>
              </a:spcBef>
            </a:pPr>
            <a:r>
              <a:rPr sz="9500" spc="-10" dirty="0"/>
              <a:t>ЛІКУВАННЯ</a:t>
            </a:r>
            <a:endParaRPr sz="9500"/>
          </a:p>
        </p:txBody>
      </p:sp>
      <p:sp>
        <p:nvSpPr>
          <p:cNvPr id="3" name="object 3"/>
          <p:cNvSpPr txBox="1"/>
          <p:nvPr/>
        </p:nvSpPr>
        <p:spPr>
          <a:xfrm>
            <a:off x="454076" y="2626097"/>
            <a:ext cx="17157065" cy="722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3400" dirty="0">
                <a:latin typeface="Arimo"/>
                <a:cs typeface="Arimo"/>
              </a:rPr>
              <a:t>Серед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етіотропних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засобів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лікування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spc="-20" dirty="0">
                <a:latin typeface="Arimo"/>
                <a:cs typeface="Arimo"/>
              </a:rPr>
              <a:t>ЕБВ-</a:t>
            </a:r>
            <a:r>
              <a:rPr sz="3400" dirty="0">
                <a:latin typeface="Arimo"/>
                <a:cs typeface="Arimo"/>
              </a:rPr>
              <a:t>інфекції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застосовують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ацикловір, </a:t>
            </a:r>
            <a:r>
              <a:rPr sz="3400" dirty="0">
                <a:latin typeface="Arimo"/>
                <a:cs typeface="Arimo"/>
              </a:rPr>
              <a:t>ганцикловір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та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фоскарнет.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Ці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препарати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ефективні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при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активній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формі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spc="-20" dirty="0">
                <a:latin typeface="Arimo"/>
                <a:cs typeface="Arimo"/>
              </a:rPr>
              <a:t>ЕБВ-</a:t>
            </a:r>
            <a:r>
              <a:rPr sz="3400" dirty="0">
                <a:latin typeface="Arimo"/>
                <a:cs typeface="Arimo"/>
              </a:rPr>
              <a:t>інфекції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spc="-50" dirty="0">
                <a:latin typeface="Arimo"/>
                <a:cs typeface="Arimo"/>
              </a:rPr>
              <a:t>і </a:t>
            </a:r>
            <a:r>
              <a:rPr sz="3400" spc="-10" dirty="0">
                <a:latin typeface="Arimo"/>
                <a:cs typeface="Arimo"/>
              </a:rPr>
              <a:t>неефективні</a:t>
            </a:r>
            <a:endParaRPr sz="3400">
              <a:latin typeface="Arimo"/>
              <a:cs typeface="Arimo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3400" dirty="0">
                <a:latin typeface="Arimo"/>
                <a:cs typeface="Arimo"/>
              </a:rPr>
              <a:t>при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латентному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її</a:t>
            </a:r>
            <a:r>
              <a:rPr sz="3400" spc="-50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перебігу.</a:t>
            </a:r>
            <a:endParaRPr sz="3400">
              <a:latin typeface="Arimo"/>
              <a:cs typeface="Arimo"/>
            </a:endParaRPr>
          </a:p>
          <a:p>
            <a:pPr marL="12700" marR="374650">
              <a:lnSpc>
                <a:spcPct val="115799"/>
              </a:lnSpc>
            </a:pPr>
            <a:r>
              <a:rPr sz="3400" u="heavy" dirty="0">
                <a:uFill>
                  <a:solidFill>
                    <a:srgbClr val="000000"/>
                  </a:solidFill>
                </a:uFill>
                <a:latin typeface="Arimo"/>
                <a:cs typeface="Arimo"/>
              </a:rPr>
              <a:t>Ацикловір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вводять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в/в</a:t>
            </a:r>
            <a:r>
              <a:rPr sz="3400" u="none" spc="-5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в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дозі</a:t>
            </a:r>
            <a:r>
              <a:rPr sz="3400" u="none" spc="-5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10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мг/кг</a:t>
            </a:r>
            <a:r>
              <a:rPr sz="3400" u="none" spc="-5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кожні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8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годин,</a:t>
            </a:r>
            <a:r>
              <a:rPr sz="3400" u="none" spc="-5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мінімальна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spc="-20" dirty="0">
                <a:latin typeface="Arimo"/>
                <a:cs typeface="Arimo"/>
              </a:rPr>
              <a:t>тривалість-</a:t>
            </a:r>
            <a:r>
              <a:rPr sz="3400" u="none" dirty="0">
                <a:latin typeface="Arimo"/>
                <a:cs typeface="Arimo"/>
              </a:rPr>
              <a:t>10</a:t>
            </a:r>
            <a:r>
              <a:rPr sz="3400" u="none" spc="-50" dirty="0">
                <a:latin typeface="Arimo"/>
                <a:cs typeface="Arimo"/>
              </a:rPr>
              <a:t> </a:t>
            </a:r>
            <a:r>
              <a:rPr sz="3400" u="none" spc="-20" dirty="0">
                <a:latin typeface="Arimo"/>
                <a:cs typeface="Arimo"/>
              </a:rPr>
              <a:t>днів, </a:t>
            </a:r>
            <a:r>
              <a:rPr sz="3400" u="none" dirty="0">
                <a:latin typeface="Arimo"/>
                <a:cs typeface="Arimo"/>
              </a:rPr>
              <a:t>орально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у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дітей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старших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2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років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доза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препарату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складає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200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мг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5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разів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на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добу,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spc="-50" dirty="0">
                <a:latin typeface="Arimo"/>
                <a:cs typeface="Arimo"/>
              </a:rPr>
              <a:t>у </a:t>
            </a:r>
            <a:r>
              <a:rPr sz="3400" u="none" dirty="0">
                <a:latin typeface="Arimo"/>
                <a:cs typeface="Arimo"/>
              </a:rPr>
              <a:t>дітей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2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років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доза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складає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½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дози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дорослого,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у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пацієнтів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з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spc="-20" dirty="0">
                <a:latin typeface="Arimo"/>
                <a:cs typeface="Arimo"/>
              </a:rPr>
              <a:t>імунодефіцитом-доза </a:t>
            </a:r>
            <a:r>
              <a:rPr sz="3400" u="none" dirty="0">
                <a:latin typeface="Arimo"/>
                <a:cs typeface="Arimo"/>
              </a:rPr>
              <a:t>збільшується</a:t>
            </a:r>
            <a:r>
              <a:rPr sz="3400" u="none" spc="-6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у</a:t>
            </a:r>
            <a:r>
              <a:rPr sz="3400" u="none" spc="-6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2</a:t>
            </a:r>
            <a:r>
              <a:rPr sz="3400" u="none" spc="-60" dirty="0">
                <a:latin typeface="Arimo"/>
                <a:cs typeface="Arimo"/>
              </a:rPr>
              <a:t> </a:t>
            </a:r>
            <a:r>
              <a:rPr sz="3400" u="none" spc="-10" dirty="0">
                <a:latin typeface="Arimo"/>
                <a:cs typeface="Arimo"/>
              </a:rPr>
              <a:t>рази.</a:t>
            </a:r>
            <a:endParaRPr sz="3400">
              <a:latin typeface="Arimo"/>
              <a:cs typeface="Arimo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3400" dirty="0">
                <a:latin typeface="Arimo"/>
                <a:cs typeface="Arimo"/>
              </a:rPr>
              <a:t>Середня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тривалість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профілактичного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курсу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-</a:t>
            </a:r>
            <a:r>
              <a:rPr sz="3400" spc="-6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3-</a:t>
            </a:r>
            <a:r>
              <a:rPr sz="3400" dirty="0">
                <a:latin typeface="Arimo"/>
                <a:cs typeface="Arimo"/>
              </a:rPr>
              <a:t>6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spc="-20" dirty="0">
                <a:latin typeface="Arimo"/>
                <a:cs typeface="Arimo"/>
              </a:rPr>
              <a:t>міс.</a:t>
            </a:r>
            <a:endParaRPr sz="3400">
              <a:latin typeface="Arimo"/>
              <a:cs typeface="Arimo"/>
            </a:endParaRPr>
          </a:p>
          <a:p>
            <a:pPr marL="12700" marR="535940">
              <a:lnSpc>
                <a:spcPct val="115799"/>
              </a:lnSpc>
            </a:pPr>
            <a:r>
              <a:rPr sz="3400" u="heavy" dirty="0">
                <a:uFill>
                  <a:solidFill>
                    <a:srgbClr val="000000"/>
                  </a:solidFill>
                </a:uFill>
                <a:latin typeface="Arimo"/>
                <a:cs typeface="Arimo"/>
              </a:rPr>
              <a:t>Ганцикловір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в/в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в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дозі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spc="-10" dirty="0">
                <a:latin typeface="Arimo"/>
                <a:cs typeface="Arimo"/>
              </a:rPr>
              <a:t>5-</a:t>
            </a:r>
            <a:r>
              <a:rPr sz="3400" u="none" dirty="0">
                <a:latin typeface="Arimo"/>
                <a:cs typeface="Arimo"/>
              </a:rPr>
              <a:t>15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мг/кг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зрази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на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добу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протягом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spc="-10" dirty="0">
                <a:latin typeface="Arimo"/>
                <a:cs typeface="Arimo"/>
              </a:rPr>
              <a:t>10-</a:t>
            </a:r>
            <a:r>
              <a:rPr sz="3400" u="none" dirty="0">
                <a:latin typeface="Arimo"/>
                <a:cs typeface="Arimo"/>
              </a:rPr>
              <a:t>15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днів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або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21</a:t>
            </a:r>
            <a:r>
              <a:rPr sz="3400" u="none" spc="-45" dirty="0">
                <a:latin typeface="Arimo"/>
                <a:cs typeface="Arimo"/>
              </a:rPr>
              <a:t> </a:t>
            </a:r>
            <a:r>
              <a:rPr sz="3400" u="none" spc="-20" dirty="0">
                <a:latin typeface="Arimo"/>
                <a:cs typeface="Arimo"/>
              </a:rPr>
              <a:t>дня., </a:t>
            </a:r>
            <a:r>
              <a:rPr sz="3400" u="none" dirty="0">
                <a:latin typeface="Arimo"/>
                <a:cs typeface="Arimo"/>
              </a:rPr>
              <a:t>підтримувальна</a:t>
            </a:r>
            <a:r>
              <a:rPr sz="3400" u="none" spc="-7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доза</a:t>
            </a:r>
            <a:r>
              <a:rPr sz="3400" u="none" spc="-7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5мг/кг</a:t>
            </a:r>
            <a:r>
              <a:rPr sz="3400" u="none" spc="-65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на</a:t>
            </a:r>
            <a:r>
              <a:rPr sz="3400" u="none" spc="-70" dirty="0">
                <a:latin typeface="Arimo"/>
                <a:cs typeface="Arimo"/>
              </a:rPr>
              <a:t> </a:t>
            </a:r>
            <a:r>
              <a:rPr sz="3400" u="none" spc="-10" dirty="0">
                <a:latin typeface="Arimo"/>
                <a:cs typeface="Arimo"/>
              </a:rPr>
              <a:t>добу.</a:t>
            </a:r>
            <a:endParaRPr sz="3400">
              <a:latin typeface="Arimo"/>
              <a:cs typeface="Arimo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3400" u="heavy" dirty="0">
                <a:uFill>
                  <a:solidFill>
                    <a:srgbClr val="000000"/>
                  </a:solidFill>
                </a:uFill>
                <a:latin typeface="Arimo"/>
                <a:cs typeface="Arimo"/>
              </a:rPr>
              <a:t>Фоскарнет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в/в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в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дозі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60мг/кг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3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рази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на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добу,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курс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лікування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від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10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днів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до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dirty="0">
                <a:latin typeface="Arimo"/>
                <a:cs typeface="Arimo"/>
              </a:rPr>
              <a:t>6</a:t>
            </a:r>
            <a:r>
              <a:rPr sz="3400" u="none" spc="-40" dirty="0">
                <a:latin typeface="Arimo"/>
                <a:cs typeface="Arimo"/>
              </a:rPr>
              <a:t> </a:t>
            </a:r>
            <a:r>
              <a:rPr sz="3400" u="none" spc="-20" dirty="0">
                <a:latin typeface="Arimo"/>
                <a:cs typeface="Arimo"/>
              </a:rPr>
              <a:t>тиж.</a:t>
            </a:r>
            <a:endParaRPr sz="3400">
              <a:latin typeface="Arimo"/>
              <a:cs typeface="Arim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83202" y="902399"/>
            <a:ext cx="10025380" cy="1473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0" spc="-10" dirty="0"/>
              <a:t>ПРОФІЛАКТИКА</a:t>
            </a:r>
            <a:endParaRPr sz="9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136" y="5095244"/>
            <a:ext cx="133350" cy="1333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136" y="5695319"/>
            <a:ext cx="133350" cy="1333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136" y="6895469"/>
            <a:ext cx="133350" cy="1333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85861" y="2359022"/>
            <a:ext cx="17092930" cy="722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9245">
              <a:lnSpc>
                <a:spcPct val="115799"/>
              </a:lnSpc>
              <a:spcBef>
                <a:spcPts val="100"/>
              </a:spcBef>
            </a:pPr>
            <a:r>
              <a:rPr sz="3400" dirty="0">
                <a:latin typeface="Arimo"/>
                <a:cs typeface="Arimo"/>
              </a:rPr>
              <a:t>Ізоляції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хворі</a:t>
            </a:r>
            <a:r>
              <a:rPr sz="3400" spc="-5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з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ЕБВ</a:t>
            </a:r>
            <a:r>
              <a:rPr sz="3400" spc="-5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інфекцією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не</a:t>
            </a:r>
            <a:r>
              <a:rPr sz="3400" spc="-5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потребують.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Дорослі</a:t>
            </a:r>
            <a:r>
              <a:rPr sz="3400" spc="-5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які</a:t>
            </a:r>
            <a:r>
              <a:rPr sz="3400" spc="-5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перенесли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I</a:t>
            </a:r>
            <a:r>
              <a:rPr sz="3400" spc="-5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не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можуть </a:t>
            </a:r>
            <a:r>
              <a:rPr sz="3400" dirty="0">
                <a:latin typeface="Arimo"/>
                <a:cs typeface="Arimo"/>
              </a:rPr>
              <a:t>бути</a:t>
            </a:r>
            <a:r>
              <a:rPr sz="3400" spc="-6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донорами.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Дітям</a:t>
            </a:r>
            <a:r>
              <a:rPr sz="3400" spc="-6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після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I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не</a:t>
            </a:r>
            <a:r>
              <a:rPr sz="3400" spc="-6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можна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займатися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спортом,</a:t>
            </a:r>
            <a:r>
              <a:rPr sz="3400" spc="-6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їм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протипоказані</a:t>
            </a:r>
            <a:r>
              <a:rPr sz="3400" spc="-5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великі </a:t>
            </a:r>
            <a:r>
              <a:rPr sz="3400" dirty="0">
                <a:latin typeface="Arimo"/>
                <a:cs typeface="Arimo"/>
              </a:rPr>
              <a:t>фізичні</a:t>
            </a:r>
            <a:r>
              <a:rPr sz="3400" spc="-114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навантаження,</a:t>
            </a:r>
            <a:r>
              <a:rPr sz="3400" spc="-114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оскільки</a:t>
            </a:r>
            <a:r>
              <a:rPr sz="3400" spc="-11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можливий</a:t>
            </a:r>
            <a:r>
              <a:rPr sz="3400" spc="-114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спонтанний</a:t>
            </a:r>
            <a:r>
              <a:rPr sz="3400" spc="-11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розрив</a:t>
            </a:r>
            <a:r>
              <a:rPr sz="3400" spc="-114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селезінки.</a:t>
            </a:r>
            <a:endParaRPr sz="3400">
              <a:latin typeface="Arimo"/>
              <a:cs typeface="Arimo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3400" dirty="0">
                <a:latin typeface="Arimo"/>
                <a:cs typeface="Arimo"/>
              </a:rPr>
              <a:t>При</a:t>
            </a:r>
            <a:r>
              <a:rPr sz="3400" spc="-5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всіх</a:t>
            </a:r>
            <a:r>
              <a:rPr sz="3400" spc="-4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формах:</a:t>
            </a:r>
            <a:endParaRPr sz="3400">
              <a:latin typeface="Arimo"/>
              <a:cs typeface="Arimo"/>
            </a:endParaRPr>
          </a:p>
          <a:p>
            <a:pPr marL="866140">
              <a:lnSpc>
                <a:spcPct val="100000"/>
              </a:lnSpc>
              <a:spcBef>
                <a:spcPts val="645"/>
              </a:spcBef>
            </a:pPr>
            <a:r>
              <a:rPr sz="3400" dirty="0">
                <a:latin typeface="Arimo"/>
                <a:cs typeface="Arimo"/>
              </a:rPr>
              <a:t>режим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-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обмеження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фізичного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навантаження;</a:t>
            </a:r>
            <a:endParaRPr sz="3400">
              <a:latin typeface="Arimo"/>
              <a:cs typeface="Arimo"/>
            </a:endParaRPr>
          </a:p>
          <a:p>
            <a:pPr marL="746125" marR="1740535" indent="119380">
              <a:lnSpc>
                <a:spcPct val="115799"/>
              </a:lnSpc>
            </a:pPr>
            <a:r>
              <a:rPr sz="3400" dirty="0">
                <a:latin typeface="Arimo"/>
                <a:cs typeface="Arimo"/>
              </a:rPr>
              <a:t>діета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-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виключення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гострих,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смажених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екстрактивних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страв(дієта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Nº5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spc="-25" dirty="0">
                <a:latin typeface="Arimo"/>
                <a:cs typeface="Arimo"/>
              </a:rPr>
              <a:t>по </a:t>
            </a:r>
            <a:r>
              <a:rPr sz="3400" spc="-10" dirty="0">
                <a:latin typeface="Arimo"/>
                <a:cs typeface="Arimo"/>
              </a:rPr>
              <a:t>Певзнеру);</a:t>
            </a:r>
            <a:endParaRPr sz="3400">
              <a:latin typeface="Arimo"/>
              <a:cs typeface="Arimo"/>
            </a:endParaRPr>
          </a:p>
          <a:p>
            <a:pPr marL="746125" marR="5080" indent="119380">
              <a:lnSpc>
                <a:spcPct val="115799"/>
              </a:lnSpc>
            </a:pPr>
            <a:r>
              <a:rPr sz="3400" dirty="0">
                <a:latin typeface="Arimo"/>
                <a:cs typeface="Arimo"/>
              </a:rPr>
              <a:t>етіотропна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терапія-</a:t>
            </a:r>
            <a:r>
              <a:rPr sz="3400" dirty="0">
                <a:latin typeface="Arimo"/>
                <a:cs typeface="Arimo"/>
              </a:rPr>
              <a:t>противірусної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терапії</a:t>
            </a:r>
            <a:r>
              <a:rPr sz="3400" spc="-9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(ацикловір,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ганцикловір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та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фоскарнет)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spc="-50" dirty="0">
                <a:latin typeface="Arimo"/>
                <a:cs typeface="Arimo"/>
              </a:rPr>
              <a:t>I </a:t>
            </a:r>
            <a:r>
              <a:rPr sz="3400" dirty="0">
                <a:latin typeface="Arimo"/>
                <a:cs typeface="Arimo"/>
              </a:rPr>
              <a:t>не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потребує,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бо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при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терапії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IM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ацикловіром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кількість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В-</a:t>
            </a:r>
            <a:r>
              <a:rPr sz="3400" dirty="0">
                <a:latin typeface="Arimo"/>
                <a:cs typeface="Arimo"/>
              </a:rPr>
              <a:t>лімфацитів,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інфікованих </a:t>
            </a:r>
            <a:r>
              <a:rPr sz="3400" dirty="0">
                <a:latin typeface="Arimo"/>
                <a:cs typeface="Arimo"/>
              </a:rPr>
              <a:t>ЕБВ,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майже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не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зменшується,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а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швидкість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інволюції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патологічних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симптомів </a:t>
            </a:r>
            <a:r>
              <a:rPr sz="3400" dirty="0">
                <a:latin typeface="Arimo"/>
                <a:cs typeface="Arimo"/>
              </a:rPr>
              <a:t>захворювання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не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достовірна,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рівень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вірусної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реплікації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знижується,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spc="-25" dirty="0">
                <a:latin typeface="Arimo"/>
                <a:cs typeface="Arimo"/>
              </a:rPr>
              <a:t>але </a:t>
            </a:r>
            <a:r>
              <a:rPr sz="3400" dirty="0">
                <a:latin typeface="Arimo"/>
                <a:cs typeface="Arimo"/>
              </a:rPr>
              <a:t>повертається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до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початкового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після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припинення</a:t>
            </a:r>
            <a:r>
              <a:rPr sz="3400" spc="-80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лікування.</a:t>
            </a:r>
            <a:endParaRPr sz="3400">
              <a:latin typeface="Arimo"/>
              <a:cs typeface="Arim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253" rIns="0" bIns="0" rtlCol="0">
            <a:spAutoFit/>
          </a:bodyPr>
          <a:lstStyle/>
          <a:p>
            <a:pPr marL="3609975">
              <a:lnSpc>
                <a:spcPct val="100000"/>
              </a:lnSpc>
              <a:spcBef>
                <a:spcPts val="100"/>
              </a:spcBef>
            </a:pPr>
            <a:r>
              <a:rPr sz="9500" spc="-10" dirty="0"/>
              <a:t>ПРОФІЛАКТИКА</a:t>
            </a:r>
            <a:endParaRPr sz="9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961" y="3502660"/>
            <a:ext cx="161925" cy="1619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961" y="5026660"/>
            <a:ext cx="161925" cy="1619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1961" y="5788660"/>
            <a:ext cx="161925" cy="1619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1961" y="6550660"/>
            <a:ext cx="161925" cy="1619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1961" y="7312660"/>
            <a:ext cx="161925" cy="1619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1961" y="8836660"/>
            <a:ext cx="161925" cy="1619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414102" y="3084824"/>
            <a:ext cx="16376650" cy="6121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19655" indent="151765">
              <a:lnSpc>
                <a:spcPct val="116300"/>
              </a:lnSpc>
              <a:spcBef>
                <a:spcPts val="95"/>
              </a:spcBef>
            </a:pPr>
            <a:r>
              <a:rPr sz="4300" dirty="0">
                <a:latin typeface="Arimo"/>
                <a:cs typeface="Arimo"/>
              </a:rPr>
              <a:t>симптоматична</a:t>
            </a:r>
            <a:r>
              <a:rPr sz="4300" spc="-95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терапія</a:t>
            </a:r>
            <a:r>
              <a:rPr sz="4300" spc="-95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(жарознижуючі</a:t>
            </a:r>
            <a:r>
              <a:rPr sz="4300" spc="-95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-</a:t>
            </a:r>
            <a:r>
              <a:rPr sz="4300" spc="-90" dirty="0">
                <a:latin typeface="Arimo"/>
                <a:cs typeface="Arimo"/>
              </a:rPr>
              <a:t> </a:t>
            </a:r>
            <a:r>
              <a:rPr sz="4300" spc="-10" dirty="0">
                <a:latin typeface="Arimo"/>
                <a:cs typeface="Arimo"/>
              </a:rPr>
              <a:t>парацетамол, ібупрофен);</a:t>
            </a:r>
            <a:endParaRPr sz="4300">
              <a:latin typeface="Arimo"/>
              <a:cs typeface="Arimo"/>
            </a:endParaRPr>
          </a:p>
          <a:p>
            <a:pPr marL="164465" marR="9625330">
              <a:lnSpc>
                <a:spcPts val="6000"/>
              </a:lnSpc>
              <a:spcBef>
                <a:spcPts val="340"/>
              </a:spcBef>
            </a:pPr>
            <a:r>
              <a:rPr sz="4300" dirty="0">
                <a:latin typeface="Arimo"/>
                <a:cs typeface="Arimo"/>
              </a:rPr>
              <a:t>дезінтоксикаційна</a:t>
            </a:r>
            <a:r>
              <a:rPr sz="4300" spc="-225" dirty="0">
                <a:latin typeface="Arimo"/>
                <a:cs typeface="Arimo"/>
              </a:rPr>
              <a:t> </a:t>
            </a:r>
            <a:r>
              <a:rPr sz="4300" spc="-10" dirty="0">
                <a:latin typeface="Arimo"/>
                <a:cs typeface="Arimo"/>
              </a:rPr>
              <a:t>терапія </a:t>
            </a:r>
            <a:r>
              <a:rPr sz="4300" dirty="0">
                <a:latin typeface="Arimo"/>
                <a:cs typeface="Arimo"/>
              </a:rPr>
              <a:t>атигістамінні</a:t>
            </a:r>
            <a:r>
              <a:rPr sz="4300" spc="-175" dirty="0">
                <a:latin typeface="Arimo"/>
                <a:cs typeface="Arimo"/>
              </a:rPr>
              <a:t> </a:t>
            </a:r>
            <a:r>
              <a:rPr sz="4300" spc="-10" dirty="0">
                <a:latin typeface="Arimo"/>
                <a:cs typeface="Arimo"/>
              </a:rPr>
              <a:t>препарати.</a:t>
            </a:r>
            <a:endParaRPr sz="4300">
              <a:latin typeface="Arimo"/>
              <a:cs typeface="Arimo"/>
            </a:endParaRPr>
          </a:p>
          <a:p>
            <a:pPr marL="164465">
              <a:lnSpc>
                <a:spcPct val="100000"/>
              </a:lnSpc>
              <a:spcBef>
                <a:spcPts val="500"/>
              </a:spcBef>
            </a:pPr>
            <a:r>
              <a:rPr sz="4300" dirty="0">
                <a:latin typeface="Arimo"/>
                <a:cs typeface="Arimo"/>
              </a:rPr>
              <a:t>Гепатопротектори(карсил,</a:t>
            </a:r>
            <a:r>
              <a:rPr sz="4300" spc="-265" dirty="0">
                <a:latin typeface="Arimo"/>
                <a:cs typeface="Arimo"/>
              </a:rPr>
              <a:t> </a:t>
            </a:r>
            <a:r>
              <a:rPr sz="4300" spc="-10" dirty="0">
                <a:latin typeface="Arimo"/>
                <a:cs typeface="Arimo"/>
              </a:rPr>
              <a:t>легалон)</a:t>
            </a:r>
            <a:endParaRPr sz="4300">
              <a:latin typeface="Arimo"/>
              <a:cs typeface="Arimo"/>
            </a:endParaRPr>
          </a:p>
          <a:p>
            <a:pPr marL="12700" marR="1644014" indent="151765">
              <a:lnSpc>
                <a:spcPts val="6000"/>
              </a:lnSpc>
              <a:spcBef>
                <a:spcPts val="340"/>
              </a:spcBef>
            </a:pPr>
            <a:r>
              <a:rPr sz="4300" dirty="0">
                <a:latin typeface="Arimo"/>
                <a:cs typeface="Arimo"/>
              </a:rPr>
              <a:t>Препарати</a:t>
            </a:r>
            <a:r>
              <a:rPr sz="4300" spc="-85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інтерферонів</a:t>
            </a:r>
            <a:r>
              <a:rPr sz="4300" spc="-80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та</a:t>
            </a:r>
            <a:r>
              <a:rPr sz="4300" spc="-80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їх</a:t>
            </a:r>
            <a:r>
              <a:rPr sz="4300" spc="-80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індуктори</a:t>
            </a:r>
            <a:r>
              <a:rPr sz="4300" spc="-85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(віферон,</a:t>
            </a:r>
            <a:r>
              <a:rPr sz="4300" spc="-80" dirty="0">
                <a:latin typeface="Arimo"/>
                <a:cs typeface="Arimo"/>
              </a:rPr>
              <a:t> </a:t>
            </a:r>
            <a:r>
              <a:rPr sz="4300" spc="-10" dirty="0">
                <a:latin typeface="Arimo"/>
                <a:cs typeface="Arimo"/>
              </a:rPr>
              <a:t>інтрон, циклоферон)</a:t>
            </a:r>
            <a:endParaRPr sz="4300">
              <a:latin typeface="Arimo"/>
              <a:cs typeface="Arimo"/>
            </a:endParaRPr>
          </a:p>
          <a:p>
            <a:pPr marL="164465">
              <a:lnSpc>
                <a:spcPct val="100000"/>
              </a:lnSpc>
              <a:spcBef>
                <a:spcPts val="500"/>
              </a:spcBef>
            </a:pPr>
            <a:r>
              <a:rPr sz="4300" dirty="0">
                <a:latin typeface="Arimo"/>
                <a:cs typeface="Arimo"/>
              </a:rPr>
              <a:t>Специфічний</a:t>
            </a:r>
            <a:r>
              <a:rPr sz="4300" spc="-85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імуноглобулін</a:t>
            </a:r>
            <a:r>
              <a:rPr sz="4300" spc="-80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людини</a:t>
            </a:r>
            <a:r>
              <a:rPr sz="4300" spc="-80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проти</a:t>
            </a:r>
            <a:r>
              <a:rPr sz="4300" spc="-80" dirty="0">
                <a:latin typeface="Arimo"/>
                <a:cs typeface="Arimo"/>
              </a:rPr>
              <a:t> </a:t>
            </a:r>
            <a:r>
              <a:rPr sz="4300" dirty="0">
                <a:latin typeface="Arimo"/>
                <a:cs typeface="Arimo"/>
              </a:rPr>
              <a:t>вирусу</a:t>
            </a:r>
            <a:r>
              <a:rPr sz="4300" spc="-85" dirty="0">
                <a:latin typeface="Arimo"/>
                <a:cs typeface="Arimo"/>
              </a:rPr>
              <a:t> </a:t>
            </a:r>
            <a:r>
              <a:rPr sz="4300" spc="-25" dirty="0">
                <a:latin typeface="Arimo"/>
                <a:cs typeface="Arimo"/>
              </a:rPr>
              <a:t>Епштен-</a:t>
            </a:r>
            <a:r>
              <a:rPr sz="4300" spc="-20" dirty="0">
                <a:latin typeface="Arimo"/>
                <a:cs typeface="Arimo"/>
              </a:rPr>
              <a:t>Барр</a:t>
            </a:r>
            <a:endParaRPr sz="4300">
              <a:latin typeface="Arimo"/>
              <a:cs typeface="Arim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83202" y="902395"/>
            <a:ext cx="10025380" cy="1473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0" spc="-10" dirty="0"/>
              <a:t>ПРОФІЛАКТИКА</a:t>
            </a:r>
            <a:endParaRPr sz="9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686" y="7733769"/>
            <a:ext cx="190500" cy="190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686" y="8600544"/>
            <a:ext cx="190500" cy="1905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85861" y="2054323"/>
            <a:ext cx="16447135" cy="782637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4900" dirty="0">
                <a:latin typeface="Arimo"/>
                <a:cs typeface="Arimo"/>
              </a:rPr>
              <a:t>При</a:t>
            </a:r>
            <a:r>
              <a:rPr sz="4900" spc="-90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тяжких</a:t>
            </a:r>
            <a:r>
              <a:rPr sz="4900" spc="-90" dirty="0">
                <a:latin typeface="Arimo"/>
                <a:cs typeface="Arimo"/>
              </a:rPr>
              <a:t> </a:t>
            </a:r>
            <a:r>
              <a:rPr sz="4900" spc="-10" dirty="0">
                <a:latin typeface="Arimo"/>
                <a:cs typeface="Arimo"/>
              </a:rPr>
              <a:t>формах</a:t>
            </a:r>
            <a:endParaRPr sz="4900">
              <a:latin typeface="Arimo"/>
              <a:cs typeface="Arimo"/>
            </a:endParaRPr>
          </a:p>
          <a:p>
            <a:pPr marL="12700" marR="5080" indent="389890">
              <a:lnSpc>
                <a:spcPts val="6820"/>
              </a:lnSpc>
              <a:spcBef>
                <a:spcPts val="390"/>
              </a:spcBef>
              <a:buChar char="•"/>
              <a:tabLst>
                <a:tab pos="402590" algn="l"/>
              </a:tabLst>
            </a:pPr>
            <a:r>
              <a:rPr sz="4900" dirty="0">
                <a:latin typeface="Arimo"/>
                <a:cs typeface="Arimo"/>
              </a:rPr>
              <a:t>кортикостероїди</a:t>
            </a:r>
            <a:r>
              <a:rPr sz="4900" spc="-114" dirty="0">
                <a:latin typeface="Arimo"/>
                <a:cs typeface="Arimo"/>
              </a:rPr>
              <a:t> </a:t>
            </a:r>
            <a:r>
              <a:rPr sz="4900" spc="-20" dirty="0">
                <a:latin typeface="Arimo"/>
                <a:cs typeface="Arimo"/>
              </a:rPr>
              <a:t>(1-</a:t>
            </a:r>
            <a:r>
              <a:rPr sz="4900" dirty="0">
                <a:latin typeface="Arimo"/>
                <a:cs typeface="Arimo"/>
              </a:rPr>
              <a:t>2</a:t>
            </a:r>
            <a:r>
              <a:rPr sz="4900" spc="-110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мг/кг/добу</a:t>
            </a:r>
            <a:r>
              <a:rPr sz="4900" spc="-114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за</a:t>
            </a:r>
            <a:r>
              <a:rPr sz="4900" spc="-110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преднізолоном)</a:t>
            </a:r>
            <a:r>
              <a:rPr sz="4900" spc="-114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-</a:t>
            </a:r>
            <a:r>
              <a:rPr sz="4900" spc="-110" dirty="0">
                <a:latin typeface="Arimo"/>
                <a:cs typeface="Arimo"/>
              </a:rPr>
              <a:t> </a:t>
            </a:r>
            <a:r>
              <a:rPr sz="4900" spc="-20" dirty="0">
                <a:latin typeface="Arimo"/>
                <a:cs typeface="Arimo"/>
              </a:rPr>
              <a:t>3-</a:t>
            </a:r>
            <a:r>
              <a:rPr sz="4900" spc="-50" dirty="0">
                <a:latin typeface="Arimo"/>
                <a:cs typeface="Arimo"/>
              </a:rPr>
              <a:t>5 </a:t>
            </a:r>
            <a:r>
              <a:rPr sz="4900" spc="-10" dirty="0">
                <a:latin typeface="Arimo"/>
                <a:cs typeface="Arimo"/>
              </a:rPr>
              <a:t>днів.</a:t>
            </a:r>
            <a:endParaRPr sz="4900">
              <a:latin typeface="Arimo"/>
              <a:cs typeface="Arimo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4900">
              <a:latin typeface="Arimo"/>
              <a:cs typeface="Arimo"/>
            </a:endParaRPr>
          </a:p>
          <a:p>
            <a:pPr marL="12700" marR="2225040">
              <a:lnSpc>
                <a:spcPct val="116100"/>
              </a:lnSpc>
            </a:pPr>
            <a:r>
              <a:rPr sz="4900" dirty="0">
                <a:latin typeface="Arimo"/>
                <a:cs typeface="Arimo"/>
              </a:rPr>
              <a:t>При</a:t>
            </a:r>
            <a:r>
              <a:rPr sz="4900" spc="-120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приєднанні</a:t>
            </a:r>
            <a:r>
              <a:rPr sz="4900" spc="-120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вторинної</a:t>
            </a:r>
            <a:r>
              <a:rPr sz="4900" spc="-114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бактеріальної</a:t>
            </a:r>
            <a:r>
              <a:rPr sz="4900" spc="-120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флори</a:t>
            </a:r>
            <a:r>
              <a:rPr sz="4900" spc="-114" dirty="0">
                <a:latin typeface="Arimo"/>
                <a:cs typeface="Arimo"/>
              </a:rPr>
              <a:t> </a:t>
            </a:r>
            <a:r>
              <a:rPr sz="4900" spc="-50" dirty="0">
                <a:latin typeface="Arimo"/>
                <a:cs typeface="Arimo"/>
              </a:rPr>
              <a:t>- </a:t>
            </a:r>
            <a:r>
              <a:rPr sz="4900" dirty="0">
                <a:latin typeface="Arimo"/>
                <a:cs typeface="Arimo"/>
              </a:rPr>
              <a:t>антибактеріальні</a:t>
            </a:r>
            <a:r>
              <a:rPr sz="4900" spc="-125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препарати:</a:t>
            </a:r>
            <a:r>
              <a:rPr sz="4900" spc="-120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-</a:t>
            </a:r>
            <a:r>
              <a:rPr sz="4900" spc="-120" dirty="0">
                <a:latin typeface="Arimo"/>
                <a:cs typeface="Arimo"/>
              </a:rPr>
              <a:t> </a:t>
            </a:r>
            <a:r>
              <a:rPr sz="4900" spc="-10" dirty="0">
                <a:latin typeface="Arimo"/>
                <a:cs typeface="Arimo"/>
              </a:rPr>
              <a:t>макроліди</a:t>
            </a:r>
            <a:endParaRPr sz="4900">
              <a:latin typeface="Arimo"/>
              <a:cs typeface="Arimo"/>
            </a:endParaRPr>
          </a:p>
          <a:p>
            <a:pPr marL="1069975" marR="2354580">
              <a:lnSpc>
                <a:spcPts val="6830"/>
              </a:lnSpc>
              <a:spcBef>
                <a:spcPts val="185"/>
              </a:spcBef>
            </a:pPr>
            <a:r>
              <a:rPr sz="4900" dirty="0">
                <a:latin typeface="Arimo"/>
                <a:cs typeface="Arimo"/>
              </a:rPr>
              <a:t>еритроміцин,</a:t>
            </a:r>
            <a:r>
              <a:rPr sz="4900" spc="-240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кларитроміцин,</a:t>
            </a:r>
            <a:r>
              <a:rPr sz="4900" spc="-240" dirty="0">
                <a:latin typeface="Arimo"/>
                <a:cs typeface="Arimo"/>
              </a:rPr>
              <a:t> </a:t>
            </a:r>
            <a:r>
              <a:rPr sz="4900" spc="-10" dirty="0">
                <a:latin typeface="Arimo"/>
                <a:cs typeface="Arimo"/>
              </a:rPr>
              <a:t>азітроміцин; </a:t>
            </a:r>
            <a:r>
              <a:rPr sz="4900" dirty="0">
                <a:latin typeface="Arimo"/>
                <a:cs typeface="Arimo"/>
              </a:rPr>
              <a:t>цефалоспорини</a:t>
            </a:r>
            <a:r>
              <a:rPr sz="4900" spc="-155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-</a:t>
            </a:r>
            <a:r>
              <a:rPr sz="4900" spc="-150" dirty="0">
                <a:latin typeface="Arimo"/>
                <a:cs typeface="Arimo"/>
              </a:rPr>
              <a:t> </a:t>
            </a:r>
            <a:r>
              <a:rPr sz="4900" dirty="0">
                <a:latin typeface="Arimo"/>
                <a:cs typeface="Arimo"/>
              </a:rPr>
              <a:t>цефалексин,</a:t>
            </a:r>
            <a:r>
              <a:rPr sz="4900" spc="-150" dirty="0">
                <a:latin typeface="Arimo"/>
                <a:cs typeface="Arimo"/>
              </a:rPr>
              <a:t> </a:t>
            </a:r>
            <a:r>
              <a:rPr sz="4900" spc="-10" dirty="0">
                <a:latin typeface="Arimo"/>
                <a:cs typeface="Arimo"/>
              </a:rPr>
              <a:t>цефуроксим, цефазолін.</a:t>
            </a:r>
            <a:endParaRPr sz="4900">
              <a:latin typeface="Arimo"/>
              <a:cs typeface="Arim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45952" y="5073443"/>
            <a:ext cx="5084445" cy="5085080"/>
            <a:chOff x="10045952" y="5073443"/>
            <a:chExt cx="5084445" cy="5085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26694" y="6136629"/>
              <a:ext cx="4429140" cy="36225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45952" y="5073443"/>
              <a:ext cx="5083843" cy="50846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931798"/>
            <a:ext cx="14717394" cy="196659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7730"/>
              </a:lnSpc>
              <a:spcBef>
                <a:spcPts val="25"/>
              </a:spcBef>
            </a:pPr>
            <a:r>
              <a:rPr sz="6300" dirty="0">
                <a:solidFill>
                  <a:srgbClr val="404040"/>
                </a:solidFill>
              </a:rPr>
              <a:t>ПРОТИПОКАЗАНИЙ</a:t>
            </a:r>
            <a:r>
              <a:rPr sz="6300" spc="-75" dirty="0">
                <a:solidFill>
                  <a:srgbClr val="404040"/>
                </a:solidFill>
              </a:rPr>
              <a:t> </a:t>
            </a:r>
            <a:r>
              <a:rPr sz="6300" dirty="0">
                <a:solidFill>
                  <a:srgbClr val="404040"/>
                </a:solidFill>
              </a:rPr>
              <a:t>АМПІЦИЛІН</a:t>
            </a:r>
            <a:r>
              <a:rPr sz="6300" spc="-70" dirty="0">
                <a:solidFill>
                  <a:srgbClr val="404040"/>
                </a:solidFill>
              </a:rPr>
              <a:t> </a:t>
            </a:r>
            <a:r>
              <a:rPr sz="6300" spc="-25" dirty="0">
                <a:solidFill>
                  <a:srgbClr val="404040"/>
                </a:solidFill>
              </a:rPr>
              <a:t>ТА </a:t>
            </a:r>
            <a:r>
              <a:rPr sz="6300" dirty="0">
                <a:solidFill>
                  <a:srgbClr val="404040"/>
                </a:solidFill>
              </a:rPr>
              <a:t>ЙОГО</a:t>
            </a:r>
            <a:r>
              <a:rPr sz="6300" spc="160" dirty="0">
                <a:solidFill>
                  <a:srgbClr val="404040"/>
                </a:solidFill>
              </a:rPr>
              <a:t> </a:t>
            </a:r>
            <a:r>
              <a:rPr sz="6300" spc="-10" dirty="0">
                <a:solidFill>
                  <a:srgbClr val="404040"/>
                </a:solidFill>
              </a:rPr>
              <a:t>АНАЛОГИ</a:t>
            </a:r>
            <a:r>
              <a:rPr sz="6300" b="1" spc="-10" dirty="0">
                <a:solidFill>
                  <a:srgbClr val="404040"/>
                </a:solidFill>
                <a:latin typeface="FreeSans"/>
                <a:cs typeface="FreeSans"/>
              </a:rPr>
              <a:t>.</a:t>
            </a:r>
            <a:endParaRPr sz="6300">
              <a:latin typeface="FreeSans"/>
              <a:cs typeface="FreeSan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/>
              <a:t>Імуностимолювальну</a:t>
            </a:r>
            <a:r>
              <a:rPr spc="-105" dirty="0"/>
              <a:t> </a:t>
            </a:r>
            <a:r>
              <a:rPr dirty="0"/>
              <a:t>терапію</a:t>
            </a:r>
            <a:r>
              <a:rPr spc="-100" dirty="0"/>
              <a:t> </a:t>
            </a:r>
            <a:r>
              <a:rPr dirty="0"/>
              <a:t>при</a:t>
            </a:r>
            <a:r>
              <a:rPr spc="-100" dirty="0"/>
              <a:t> </a:t>
            </a:r>
            <a:r>
              <a:rPr dirty="0"/>
              <a:t>IM</a:t>
            </a:r>
            <a:r>
              <a:rPr spc="-100" dirty="0"/>
              <a:t> </a:t>
            </a:r>
            <a:r>
              <a:rPr dirty="0"/>
              <a:t>треба</a:t>
            </a:r>
            <a:r>
              <a:rPr spc="-100" dirty="0"/>
              <a:t> </a:t>
            </a:r>
            <a:r>
              <a:rPr spc="-10" dirty="0"/>
              <a:t>проводити </a:t>
            </a:r>
            <a:r>
              <a:rPr dirty="0"/>
              <a:t>дуже</a:t>
            </a:r>
            <a:r>
              <a:rPr spc="-60" dirty="0"/>
              <a:t> </a:t>
            </a:r>
            <a:r>
              <a:rPr dirty="0"/>
              <a:t>обережно</a:t>
            </a:r>
            <a:r>
              <a:rPr spc="-55" dirty="0"/>
              <a:t> </a:t>
            </a:r>
            <a:r>
              <a:rPr dirty="0"/>
              <a:t>і</a:t>
            </a:r>
            <a:r>
              <a:rPr spc="-55" dirty="0"/>
              <a:t> </a:t>
            </a:r>
            <a:r>
              <a:rPr dirty="0"/>
              <a:t>тільки</a:t>
            </a:r>
            <a:r>
              <a:rPr spc="-55" dirty="0"/>
              <a:t> </a:t>
            </a:r>
            <a:r>
              <a:rPr dirty="0"/>
              <a:t>в</a:t>
            </a:r>
            <a:r>
              <a:rPr spc="-55" dirty="0"/>
              <a:t> </a:t>
            </a:r>
            <a:r>
              <a:rPr dirty="0"/>
              <a:t>період</a:t>
            </a:r>
            <a:r>
              <a:rPr spc="-60" dirty="0"/>
              <a:t> </a:t>
            </a:r>
            <a:r>
              <a:rPr dirty="0"/>
              <a:t>ремісії,</a:t>
            </a:r>
            <a:r>
              <a:rPr spc="-55" dirty="0"/>
              <a:t> </a:t>
            </a:r>
            <a:r>
              <a:rPr spc="-10" dirty="0"/>
              <a:t>оскільки </a:t>
            </a:r>
            <a:r>
              <a:rPr dirty="0"/>
              <a:t>віддаленні</a:t>
            </a:r>
            <a:r>
              <a:rPr spc="-95" dirty="0"/>
              <a:t> </a:t>
            </a:r>
            <a:r>
              <a:rPr dirty="0"/>
              <a:t>наслідки</a:t>
            </a:r>
            <a:r>
              <a:rPr spc="-90" dirty="0"/>
              <a:t> </a:t>
            </a:r>
            <a:r>
              <a:rPr dirty="0"/>
              <a:t>лікування</a:t>
            </a:r>
            <a:r>
              <a:rPr spc="-95" dirty="0"/>
              <a:t> </a:t>
            </a:r>
            <a:r>
              <a:rPr dirty="0"/>
              <a:t>в</a:t>
            </a:r>
            <a:r>
              <a:rPr spc="-90" dirty="0"/>
              <a:t> </a:t>
            </a:r>
            <a:r>
              <a:rPr spc="-10" dirty="0"/>
              <a:t>імунокомпетентних </a:t>
            </a:r>
            <a:r>
              <a:rPr dirty="0"/>
              <a:t>осіб</a:t>
            </a:r>
            <a:r>
              <a:rPr spc="-65" dirty="0"/>
              <a:t> </a:t>
            </a:r>
            <a:r>
              <a:rPr dirty="0"/>
              <a:t>можуть</a:t>
            </a:r>
            <a:r>
              <a:rPr spc="-65" dirty="0"/>
              <a:t> </a:t>
            </a:r>
            <a:r>
              <a:rPr spc="-20" dirty="0"/>
              <a:t>бути</a:t>
            </a: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spc="-10" dirty="0"/>
              <a:t>непередбаченими.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83202" y="544810"/>
            <a:ext cx="9304020" cy="1473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0" spc="-10" dirty="0"/>
              <a:t>УСКЛАДНЕННЯ</a:t>
            </a:r>
            <a:endParaRPr sz="9500"/>
          </a:p>
        </p:txBody>
      </p:sp>
      <p:sp>
        <p:nvSpPr>
          <p:cNvPr id="3" name="object 3"/>
          <p:cNvSpPr txBox="1"/>
          <p:nvPr/>
        </p:nvSpPr>
        <p:spPr>
          <a:xfrm>
            <a:off x="485861" y="2359019"/>
            <a:ext cx="17127855" cy="722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8519" indent="-2540">
              <a:lnSpc>
                <a:spcPct val="115799"/>
              </a:lnSpc>
              <a:spcBef>
                <a:spcPts val="100"/>
              </a:spcBef>
              <a:buSzPct val="97058"/>
              <a:buAutoNum type="arabicPeriod"/>
              <a:tabLst>
                <a:tab pos="372110" algn="l"/>
              </a:tabLst>
            </a:pPr>
            <a:r>
              <a:rPr sz="3400" dirty="0">
                <a:latin typeface="Arimo"/>
                <a:cs typeface="Arimo"/>
              </a:rPr>
              <a:t>	Гнійні,</a:t>
            </a:r>
            <a:r>
              <a:rPr sz="3400" spc="-7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пов’язані</a:t>
            </a:r>
            <a:r>
              <a:rPr sz="3400" spc="-6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з</a:t>
            </a:r>
            <a:r>
              <a:rPr sz="3400" spc="-6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активацією</a:t>
            </a:r>
            <a:r>
              <a:rPr sz="3400" spc="-6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мікробної</a:t>
            </a:r>
            <a:r>
              <a:rPr sz="3400" spc="-6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флори</a:t>
            </a:r>
            <a:r>
              <a:rPr sz="3400" spc="-6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та</a:t>
            </a:r>
            <a:r>
              <a:rPr sz="3400" spc="-6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нашаруванням</a:t>
            </a:r>
            <a:r>
              <a:rPr sz="3400" spc="-6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ГРВІ:</a:t>
            </a:r>
            <a:r>
              <a:rPr sz="3400" spc="-6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бронхіт; </a:t>
            </a:r>
            <a:r>
              <a:rPr sz="3400" dirty="0">
                <a:latin typeface="Arimo"/>
                <a:cs typeface="Arimo"/>
              </a:rPr>
              <a:t>пневмонія;</a:t>
            </a:r>
            <a:r>
              <a:rPr sz="3400" spc="-7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Отит.</a:t>
            </a:r>
            <a:endParaRPr sz="3400">
              <a:latin typeface="Arimo"/>
              <a:cs typeface="Arimo"/>
            </a:endParaRPr>
          </a:p>
          <a:p>
            <a:pPr marL="372110" indent="-361950">
              <a:lnSpc>
                <a:spcPct val="100000"/>
              </a:lnSpc>
              <a:spcBef>
                <a:spcPts val="645"/>
              </a:spcBef>
              <a:buSzPct val="97058"/>
              <a:buAutoNum type="arabicPeriod"/>
              <a:tabLst>
                <a:tab pos="372110" algn="l"/>
              </a:tabLst>
            </a:pPr>
            <a:r>
              <a:rPr sz="3400" dirty="0">
                <a:latin typeface="Arimo"/>
                <a:cs typeface="Arimo"/>
              </a:rPr>
              <a:t>Аутоімуні</a:t>
            </a:r>
            <a:r>
              <a:rPr sz="3400" spc="-4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та</a:t>
            </a:r>
            <a:r>
              <a:rPr sz="3400" spc="-40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токсичні:</a:t>
            </a:r>
            <a:endParaRPr sz="3400">
              <a:latin typeface="Arimo"/>
              <a:cs typeface="Arimo"/>
            </a:endParaRPr>
          </a:p>
          <a:p>
            <a:pPr marL="12700" marR="5080" indent="-2540">
              <a:lnSpc>
                <a:spcPct val="115799"/>
              </a:lnSpc>
              <a:buSzPct val="97058"/>
              <a:buAutoNum type="arabicPeriod"/>
              <a:tabLst>
                <a:tab pos="372110" algn="l"/>
              </a:tabLst>
            </a:pPr>
            <a:r>
              <a:rPr sz="3400" dirty="0">
                <a:latin typeface="Arimo"/>
                <a:cs typeface="Arimo"/>
              </a:rPr>
              <a:t>	Неврологічні:</a:t>
            </a:r>
            <a:r>
              <a:rPr sz="3400" spc="-9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менінгіт,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енцефаліт,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синдром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Гієна-</a:t>
            </a:r>
            <a:r>
              <a:rPr sz="3400" dirty="0">
                <a:latin typeface="Arimo"/>
                <a:cs typeface="Arimo"/>
              </a:rPr>
              <a:t>Баре,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параліч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Белла,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поперечний мієліт;</a:t>
            </a:r>
            <a:endParaRPr sz="3400">
              <a:latin typeface="Arimo"/>
              <a:cs typeface="Arimo"/>
            </a:endParaRPr>
          </a:p>
          <a:p>
            <a:pPr marL="12700" marR="378460" indent="479425">
              <a:lnSpc>
                <a:spcPct val="115799"/>
              </a:lnSpc>
              <a:buSzPct val="97058"/>
              <a:buAutoNum type="arabicPeriod"/>
              <a:tabLst>
                <a:tab pos="492125" algn="l"/>
              </a:tabLst>
            </a:pPr>
            <a:r>
              <a:rPr sz="3400" dirty="0">
                <a:latin typeface="Arimo"/>
                <a:cs typeface="Arimo"/>
              </a:rPr>
              <a:t>Гематологічні:</a:t>
            </a:r>
            <a:r>
              <a:rPr sz="3400" spc="-114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лейкопенія,</a:t>
            </a:r>
            <a:r>
              <a:rPr sz="3400" spc="-11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виразна</a:t>
            </a:r>
            <a:r>
              <a:rPr sz="3400" spc="-114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агранулоцитарна</a:t>
            </a:r>
            <a:r>
              <a:rPr sz="3400" spc="-11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реакція,</a:t>
            </a:r>
            <a:r>
              <a:rPr sz="3400" spc="-11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тромбоцитопенія</a:t>
            </a:r>
            <a:r>
              <a:rPr sz="3400" spc="-114" dirty="0">
                <a:latin typeface="Arimo"/>
                <a:cs typeface="Arimo"/>
              </a:rPr>
              <a:t> </a:t>
            </a:r>
            <a:r>
              <a:rPr sz="3400" spc="-50" dirty="0">
                <a:latin typeface="Arimo"/>
                <a:cs typeface="Arimo"/>
              </a:rPr>
              <a:t>з </a:t>
            </a:r>
            <a:r>
              <a:rPr sz="3400" spc="-10" dirty="0">
                <a:latin typeface="Arimo"/>
                <a:cs typeface="Arimo"/>
              </a:rPr>
              <a:t>кровоточивістю;</a:t>
            </a:r>
            <a:endParaRPr sz="3400">
              <a:latin typeface="Arimo"/>
              <a:cs typeface="Arimo"/>
            </a:endParaRPr>
          </a:p>
          <a:p>
            <a:pPr marL="492125" indent="-479425">
              <a:lnSpc>
                <a:spcPct val="100000"/>
              </a:lnSpc>
              <a:spcBef>
                <a:spcPts val="645"/>
              </a:spcBef>
              <a:buSzPct val="97058"/>
              <a:buAutoNum type="arabicPeriod"/>
              <a:tabLst>
                <a:tab pos="492125" algn="l"/>
              </a:tabLst>
            </a:pPr>
            <a:r>
              <a:rPr sz="3400" dirty="0">
                <a:latin typeface="Arimo"/>
                <a:cs typeface="Arimo"/>
              </a:rPr>
              <a:t>Розрив</a:t>
            </a:r>
            <a:r>
              <a:rPr sz="3400" spc="-8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селезінки</a:t>
            </a:r>
            <a:endParaRPr sz="3400">
              <a:latin typeface="Arimo"/>
              <a:cs typeface="Arimo"/>
            </a:endParaRPr>
          </a:p>
          <a:p>
            <a:pPr marL="492125" indent="-479425">
              <a:lnSpc>
                <a:spcPct val="100000"/>
              </a:lnSpc>
              <a:spcBef>
                <a:spcPts val="645"/>
              </a:spcBef>
              <a:buSzPct val="97058"/>
              <a:buAutoNum type="arabicPeriod"/>
              <a:tabLst>
                <a:tab pos="492125" algn="l"/>
              </a:tabLst>
            </a:pPr>
            <a:r>
              <a:rPr sz="3400" dirty="0">
                <a:latin typeface="Arimo"/>
                <a:cs typeface="Arimo"/>
              </a:rPr>
              <a:t>Міокардит,</a:t>
            </a:r>
            <a:r>
              <a:rPr sz="3400" spc="-140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перікардит</a:t>
            </a:r>
            <a:endParaRPr sz="3400">
              <a:latin typeface="Arimo"/>
              <a:cs typeface="Arimo"/>
            </a:endParaRPr>
          </a:p>
          <a:p>
            <a:pPr marL="492125" indent="-479425">
              <a:lnSpc>
                <a:spcPct val="100000"/>
              </a:lnSpc>
              <a:spcBef>
                <a:spcPts val="645"/>
              </a:spcBef>
              <a:buSzPct val="97058"/>
              <a:buAutoNum type="arabicPeriod"/>
              <a:tabLst>
                <a:tab pos="492125" algn="l"/>
              </a:tabLst>
            </a:pPr>
            <a:r>
              <a:rPr sz="3400" dirty="0">
                <a:latin typeface="Arimo"/>
                <a:cs typeface="Arimo"/>
              </a:rPr>
              <a:t>Обструкція</a:t>
            </a:r>
            <a:r>
              <a:rPr sz="3400" spc="-13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дихальних</a:t>
            </a:r>
            <a:r>
              <a:rPr sz="3400" spc="-13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шляхів</a:t>
            </a:r>
            <a:endParaRPr sz="3400">
              <a:latin typeface="Arimo"/>
              <a:cs typeface="Arimo"/>
            </a:endParaRPr>
          </a:p>
          <a:p>
            <a:pPr marL="492125" indent="-479425">
              <a:lnSpc>
                <a:spcPct val="100000"/>
              </a:lnSpc>
              <a:spcBef>
                <a:spcPts val="645"/>
              </a:spcBef>
              <a:buSzPct val="97058"/>
              <a:buAutoNum type="arabicPeriod"/>
              <a:tabLst>
                <a:tab pos="492125" algn="l"/>
              </a:tabLst>
            </a:pPr>
            <a:r>
              <a:rPr sz="3400" dirty="0">
                <a:latin typeface="Arimo"/>
                <a:cs typeface="Arimo"/>
              </a:rPr>
              <a:t>Інтерстіціальний</a:t>
            </a:r>
            <a:r>
              <a:rPr sz="3400" spc="-204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нефрит</a:t>
            </a:r>
            <a:endParaRPr sz="3400">
              <a:latin typeface="Arimo"/>
              <a:cs typeface="Arimo"/>
            </a:endParaRPr>
          </a:p>
          <a:p>
            <a:pPr marL="492125" indent="-479425">
              <a:lnSpc>
                <a:spcPct val="100000"/>
              </a:lnSpc>
              <a:spcBef>
                <a:spcPts val="645"/>
              </a:spcBef>
              <a:buSzPct val="97058"/>
              <a:buAutoNum type="arabicPeriod"/>
              <a:tabLst>
                <a:tab pos="492125" algn="l"/>
              </a:tabLst>
            </a:pPr>
            <a:r>
              <a:rPr sz="3400" dirty="0">
                <a:latin typeface="Arimo"/>
                <a:cs typeface="Arimo"/>
              </a:rPr>
              <a:t>Паротит,</a:t>
            </a:r>
            <a:r>
              <a:rPr sz="3400" spc="-100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орхіт,</a:t>
            </a:r>
            <a:r>
              <a:rPr sz="3400" spc="-95" dirty="0">
                <a:latin typeface="Arimo"/>
                <a:cs typeface="Arimo"/>
              </a:rPr>
              <a:t> </a:t>
            </a:r>
            <a:r>
              <a:rPr sz="3400" dirty="0">
                <a:latin typeface="Arimo"/>
                <a:cs typeface="Arimo"/>
              </a:rPr>
              <a:t>панкреатит,</a:t>
            </a:r>
            <a:r>
              <a:rPr sz="3400" spc="-95" dirty="0">
                <a:latin typeface="Arimo"/>
                <a:cs typeface="Arimo"/>
              </a:rPr>
              <a:t> </a:t>
            </a:r>
            <a:r>
              <a:rPr sz="3400" spc="-10" dirty="0">
                <a:latin typeface="Arimo"/>
                <a:cs typeface="Arimo"/>
              </a:rPr>
              <a:t>тироеідит</a:t>
            </a:r>
            <a:endParaRPr sz="3400">
              <a:latin typeface="Arimo"/>
              <a:cs typeface="Arim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ts val="7500"/>
              </a:lnSpc>
              <a:spcBef>
                <a:spcPts val="20"/>
              </a:spcBef>
            </a:pPr>
            <a:r>
              <a:rPr dirty="0"/>
              <a:t>РЕКОМЕНДАЦІЇ</a:t>
            </a:r>
            <a:r>
              <a:rPr spc="200" dirty="0"/>
              <a:t> </a:t>
            </a:r>
            <a:r>
              <a:rPr dirty="0"/>
              <a:t>ХВОРИМ</a:t>
            </a:r>
            <a:r>
              <a:rPr b="1" dirty="0">
                <a:latin typeface="FreeSans"/>
                <a:cs typeface="FreeSans"/>
              </a:rPr>
              <a:t>,</a:t>
            </a:r>
            <a:r>
              <a:rPr b="1" spc="90" dirty="0">
                <a:latin typeface="FreeSans"/>
                <a:cs typeface="FreeSans"/>
              </a:rPr>
              <a:t> </a:t>
            </a:r>
            <a:r>
              <a:rPr dirty="0"/>
              <a:t>ЯКІ</a:t>
            </a:r>
            <a:r>
              <a:rPr spc="204" dirty="0"/>
              <a:t> </a:t>
            </a:r>
            <a:r>
              <a:rPr spc="-10" dirty="0"/>
              <a:t>ПЕРЕНЕСЛИ </a:t>
            </a:r>
            <a:r>
              <a:rPr spc="240" dirty="0"/>
              <a:t>ВЕБ</a:t>
            </a:r>
            <a:r>
              <a:rPr b="1" spc="240" dirty="0">
                <a:latin typeface="FreeSans"/>
                <a:cs typeface="FreeSans"/>
              </a:rPr>
              <a:t>-</a:t>
            </a:r>
            <a:r>
              <a:rPr spc="40" dirty="0"/>
              <a:t>ІНФЕКЦІЮ</a:t>
            </a:r>
            <a:r>
              <a:rPr b="1" spc="40" dirty="0">
                <a:latin typeface="FreeSans"/>
                <a:cs typeface="FreeSans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5861" y="2509777"/>
            <a:ext cx="16572865" cy="7331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0985" indent="247015">
              <a:lnSpc>
                <a:spcPct val="115199"/>
              </a:lnSpc>
              <a:spcBef>
                <a:spcPts val="100"/>
              </a:spcBef>
              <a:buChar char="·"/>
              <a:tabLst>
                <a:tab pos="259715" algn="l"/>
              </a:tabLst>
            </a:pPr>
            <a:r>
              <a:rPr sz="3200" dirty="0">
                <a:latin typeface="Arimo"/>
                <a:cs typeface="Arimo"/>
              </a:rPr>
              <a:t>дітям,</a:t>
            </a:r>
            <a:r>
              <a:rPr sz="3200" spc="-4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які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перенесли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ІМ,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слід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утримуватися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від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занять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спортом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та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значних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spc="-10" dirty="0">
                <a:latin typeface="Arimo"/>
                <a:cs typeface="Arimo"/>
              </a:rPr>
              <a:t>фізичних </a:t>
            </a:r>
            <a:r>
              <a:rPr sz="3200" dirty="0">
                <a:latin typeface="Arimo"/>
                <a:cs typeface="Arimo"/>
              </a:rPr>
              <a:t>навантажень,</a:t>
            </a:r>
            <a:r>
              <a:rPr sz="3200" spc="-4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оскільки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них</a:t>
            </a:r>
            <a:r>
              <a:rPr sz="3200" spc="-4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може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виникнути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спонтанний</a:t>
            </a:r>
            <a:r>
              <a:rPr sz="3200" spc="-4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розрив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селезінки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протягом</a:t>
            </a:r>
            <a:r>
              <a:rPr sz="3200" spc="-45" dirty="0">
                <a:latin typeface="Arimo"/>
                <a:cs typeface="Arimo"/>
              </a:rPr>
              <a:t> </a:t>
            </a:r>
            <a:r>
              <a:rPr sz="3200" spc="-50" dirty="0">
                <a:latin typeface="Arimo"/>
                <a:cs typeface="Arimo"/>
              </a:rPr>
              <a:t>6 </a:t>
            </a:r>
            <a:r>
              <a:rPr sz="3200" dirty="0">
                <a:latin typeface="Arimo"/>
                <a:cs typeface="Arimo"/>
              </a:rPr>
              <a:t>місяців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від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початку</a:t>
            </a:r>
            <a:r>
              <a:rPr sz="3200" spc="-50" dirty="0">
                <a:latin typeface="Arimo"/>
                <a:cs typeface="Arimo"/>
              </a:rPr>
              <a:t> </a:t>
            </a:r>
            <a:r>
              <a:rPr sz="3200" spc="-10" dirty="0">
                <a:latin typeface="Arimo"/>
                <a:cs typeface="Arimo"/>
              </a:rPr>
              <a:t>хвороби;</a:t>
            </a:r>
            <a:endParaRPr sz="3200">
              <a:latin typeface="Arimo"/>
              <a:cs typeface="Arimo"/>
            </a:endParaRPr>
          </a:p>
          <a:p>
            <a:pPr marL="12700" marR="198755" indent="247015">
              <a:lnSpc>
                <a:spcPct val="115199"/>
              </a:lnSpc>
              <a:buChar char="·"/>
              <a:tabLst>
                <a:tab pos="259715" algn="l"/>
              </a:tabLst>
            </a:pPr>
            <a:r>
              <a:rPr sz="3200" dirty="0">
                <a:latin typeface="Arimo"/>
                <a:cs typeface="Arimo"/>
              </a:rPr>
              <a:t>після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виписки</a:t>
            </a:r>
            <a:r>
              <a:rPr sz="3200" spc="-5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зі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стаціонару</a:t>
            </a:r>
            <a:r>
              <a:rPr sz="3200" spc="-5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хворі,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які</a:t>
            </a:r>
            <a:r>
              <a:rPr sz="3200" spc="-5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перенесли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spc="-25" dirty="0">
                <a:latin typeface="Arimo"/>
                <a:cs typeface="Arimo"/>
              </a:rPr>
              <a:t>ВЕБ-</a:t>
            </a:r>
            <a:r>
              <a:rPr sz="3200" dirty="0">
                <a:latin typeface="Arimo"/>
                <a:cs typeface="Arimo"/>
              </a:rPr>
              <a:t>інфекцію,</a:t>
            </a:r>
            <a:r>
              <a:rPr sz="3200" spc="-50" dirty="0">
                <a:latin typeface="Arimo"/>
                <a:cs typeface="Arimo"/>
              </a:rPr>
              <a:t> </a:t>
            </a:r>
            <a:r>
              <a:rPr sz="3200" spc="-10" dirty="0">
                <a:latin typeface="Arimo"/>
                <a:cs typeface="Arimo"/>
              </a:rPr>
              <a:t>потребують </a:t>
            </a:r>
            <a:r>
              <a:rPr sz="3200" dirty="0">
                <a:latin typeface="Arimo"/>
                <a:cs typeface="Arimo"/>
              </a:rPr>
              <a:t>диспансерного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нагляду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дитячого</a:t>
            </a:r>
            <a:r>
              <a:rPr sz="3200" spc="-5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інфекціоніста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та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консультації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гематолога</a:t>
            </a:r>
            <a:r>
              <a:rPr sz="3200" spc="-5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за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spc="-10" dirty="0">
                <a:latin typeface="Arimo"/>
                <a:cs typeface="Arimo"/>
              </a:rPr>
              <a:t>місцем проживання;</a:t>
            </a:r>
            <a:endParaRPr sz="3200">
              <a:latin typeface="Arimo"/>
              <a:cs typeface="Arimo"/>
            </a:endParaRPr>
          </a:p>
          <a:p>
            <a:pPr marL="12700" marR="568960" indent="247015" algn="just">
              <a:lnSpc>
                <a:spcPct val="115199"/>
              </a:lnSpc>
              <a:spcBef>
                <a:spcPts val="5"/>
              </a:spcBef>
              <a:buChar char="·"/>
              <a:tabLst>
                <a:tab pos="259715" algn="l"/>
              </a:tabLst>
            </a:pPr>
            <a:r>
              <a:rPr sz="3200" dirty="0">
                <a:latin typeface="Arimo"/>
                <a:cs typeface="Arimo"/>
              </a:rPr>
              <a:t>хворим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із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хронічною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spc="-25" dirty="0">
                <a:latin typeface="Arimo"/>
                <a:cs typeface="Arimo"/>
              </a:rPr>
              <a:t>ВЕБ-</a:t>
            </a:r>
            <a:r>
              <a:rPr sz="3200" dirty="0">
                <a:latin typeface="Arimo"/>
                <a:cs typeface="Arimo"/>
              </a:rPr>
              <a:t>інфекцією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необхідно</a:t>
            </a:r>
            <a:r>
              <a:rPr sz="3200" spc="-5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проводити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серологічне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spc="-10" dirty="0">
                <a:latin typeface="Arimo"/>
                <a:cs typeface="Arimo"/>
              </a:rPr>
              <a:t>дослідження </a:t>
            </a:r>
            <a:r>
              <a:rPr sz="3200" dirty="0">
                <a:latin typeface="Arimo"/>
                <a:cs typeface="Arimo"/>
              </a:rPr>
              <a:t>із</a:t>
            </a:r>
            <a:r>
              <a:rPr sz="3200" spc="-4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визначенням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специфічних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антитіл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(анти-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EBV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(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VCA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)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IgM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,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анти-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EBV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(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VCA</a:t>
            </a:r>
            <a:r>
              <a:rPr sz="3200" spc="-4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)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IgG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spc="-50" dirty="0">
                <a:latin typeface="Arimo"/>
                <a:cs typeface="Arimo"/>
              </a:rPr>
              <a:t>, </a:t>
            </a:r>
            <a:r>
              <a:rPr sz="3200" dirty="0">
                <a:latin typeface="Arimo"/>
                <a:cs typeface="Arimo"/>
              </a:rPr>
              <a:t>анти-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EBV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(Е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A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)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IgG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,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анти-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EBV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(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EBNA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)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IgG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)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методом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ІФА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та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визначення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spc="-25" dirty="0">
                <a:latin typeface="Arimo"/>
                <a:cs typeface="Arimo"/>
              </a:rPr>
              <a:t>ДНК</a:t>
            </a:r>
            <a:endParaRPr sz="3200">
              <a:latin typeface="Arimo"/>
              <a:cs typeface="Arimo"/>
            </a:endParaRPr>
          </a:p>
          <a:p>
            <a:pPr marL="12700" marR="5080">
              <a:lnSpc>
                <a:spcPct val="115199"/>
              </a:lnSpc>
            </a:pPr>
            <a:r>
              <a:rPr sz="3200" dirty="0">
                <a:latin typeface="Arimo"/>
                <a:cs typeface="Arimo"/>
              </a:rPr>
              <a:t>ВЕБ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у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крові</a:t>
            </a:r>
            <a:r>
              <a:rPr sz="3200" spc="-2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та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слині</a:t>
            </a:r>
            <a:r>
              <a:rPr sz="3200" spc="-2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методом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ПЛР</a:t>
            </a:r>
            <a:r>
              <a:rPr sz="3200" spc="-2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через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1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місяць</a:t>
            </a:r>
            <a:r>
              <a:rPr sz="3200" spc="-2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від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початку</a:t>
            </a:r>
            <a:r>
              <a:rPr sz="3200" spc="-2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хвороби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та</a:t>
            </a:r>
            <a:r>
              <a:rPr sz="3200" spc="-2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через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3,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6</a:t>
            </a:r>
            <a:r>
              <a:rPr sz="3200" spc="-2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і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spc="-25" dirty="0">
                <a:latin typeface="Arimo"/>
                <a:cs typeface="Arimo"/>
              </a:rPr>
              <a:t>12 </a:t>
            </a:r>
            <a:r>
              <a:rPr sz="3200" dirty="0">
                <a:latin typeface="Arimo"/>
                <a:cs typeface="Arimo"/>
              </a:rPr>
              <a:t>місяців</a:t>
            </a:r>
            <a:r>
              <a:rPr sz="3200" spc="-6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після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виписки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зі</a:t>
            </a:r>
            <a:r>
              <a:rPr sz="3200" spc="-55" dirty="0">
                <a:latin typeface="Arimo"/>
                <a:cs typeface="Arimo"/>
              </a:rPr>
              <a:t> </a:t>
            </a:r>
            <a:r>
              <a:rPr sz="3200" spc="-10" dirty="0">
                <a:latin typeface="Arimo"/>
                <a:cs typeface="Arimo"/>
              </a:rPr>
              <a:t>стаціонару;</a:t>
            </a:r>
            <a:endParaRPr sz="3200">
              <a:latin typeface="Arimo"/>
              <a:cs typeface="Arimo"/>
            </a:endParaRPr>
          </a:p>
          <a:p>
            <a:pPr marL="259715" indent="-247015">
              <a:lnSpc>
                <a:spcPct val="100000"/>
              </a:lnSpc>
              <a:spcBef>
                <a:spcPts val="585"/>
              </a:spcBef>
              <a:buChar char="·"/>
              <a:tabLst>
                <a:tab pos="259715" algn="l"/>
              </a:tabLst>
            </a:pPr>
            <a:r>
              <a:rPr sz="3200" dirty="0">
                <a:latin typeface="Arimo"/>
                <a:cs typeface="Arimo"/>
              </a:rPr>
              <a:t>необхідно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робити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імунограму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через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1,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3,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6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та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12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місяців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після</a:t>
            </a:r>
            <a:r>
              <a:rPr sz="3200" spc="-4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виписки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зі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spc="-10" dirty="0">
                <a:latin typeface="Arimo"/>
                <a:cs typeface="Arimo"/>
              </a:rPr>
              <a:t>стаціонару;</a:t>
            </a:r>
            <a:endParaRPr sz="3200">
              <a:latin typeface="Arimo"/>
              <a:cs typeface="Arimo"/>
            </a:endParaRPr>
          </a:p>
          <a:p>
            <a:pPr marL="259715" indent="-247015">
              <a:lnSpc>
                <a:spcPct val="100000"/>
              </a:lnSpc>
              <a:spcBef>
                <a:spcPts val="585"/>
              </a:spcBef>
              <a:buChar char="·"/>
              <a:tabLst>
                <a:tab pos="259715" algn="l"/>
              </a:tabLst>
            </a:pPr>
            <a:r>
              <a:rPr sz="3200" dirty="0">
                <a:latin typeface="Arimo"/>
                <a:cs typeface="Arimo"/>
              </a:rPr>
              <a:t>УЗД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органів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черевної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порожнини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в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ті</a:t>
            </a:r>
            <a:r>
              <a:rPr sz="3200" spc="-30" dirty="0">
                <a:latin typeface="Arimo"/>
                <a:cs typeface="Arimo"/>
              </a:rPr>
              <a:t> </a:t>
            </a:r>
            <a:r>
              <a:rPr sz="3200" dirty="0">
                <a:latin typeface="Arimo"/>
                <a:cs typeface="Arimo"/>
              </a:rPr>
              <a:t>ж</a:t>
            </a:r>
            <a:r>
              <a:rPr sz="3200" spc="-35" dirty="0">
                <a:latin typeface="Arimo"/>
                <a:cs typeface="Arimo"/>
              </a:rPr>
              <a:t> </a:t>
            </a:r>
            <a:r>
              <a:rPr sz="3200" spc="-10" dirty="0">
                <a:latin typeface="Arimo"/>
                <a:cs typeface="Arimo"/>
              </a:rPr>
              <a:t>терміни.А</a:t>
            </a:r>
            <a:endParaRPr sz="3200">
              <a:latin typeface="Arimo"/>
              <a:cs typeface="Arim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933" y="32772"/>
            <a:ext cx="16810212" cy="10236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3332" y="1453833"/>
            <a:ext cx="10661650" cy="6460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71880">
              <a:lnSpc>
                <a:spcPct val="117600"/>
              </a:lnSpc>
              <a:spcBef>
                <a:spcPts val="100"/>
              </a:spcBef>
            </a:pPr>
            <a:r>
              <a:rPr sz="17950" spc="-10" dirty="0"/>
              <a:t>Дякую </a:t>
            </a:r>
            <a:r>
              <a:rPr sz="17950" dirty="0"/>
              <a:t>за</a:t>
            </a:r>
            <a:r>
              <a:rPr sz="17950" spc="715" dirty="0"/>
              <a:t> </a:t>
            </a:r>
            <a:r>
              <a:rPr sz="17950" spc="-40" dirty="0"/>
              <a:t>увагу</a:t>
            </a:r>
            <a:r>
              <a:rPr sz="17950" spc="-40" dirty="0">
                <a:latin typeface="Trebuchet MS"/>
                <a:cs typeface="Trebuchet MS"/>
              </a:rPr>
              <a:t>!</a:t>
            </a:r>
            <a:endParaRPr sz="17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1121</Words>
  <Application>Microsoft Office PowerPoint</Application>
  <PresentationFormat>Произвольный</PresentationFormat>
  <Paragraphs>109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Слайд 1</vt:lpstr>
      <vt:lpstr>ІНФЕКЦІЙНИЙ МОНОНУКЛЕОЗ</vt:lpstr>
      <vt:lpstr>1. Нерıдко початок з катаральних проявıв насморку, кашлю</vt:lpstr>
      <vt:lpstr>ДИФЕРЕНЦІЙНА ДІАГНОСТИКА</vt:lpstr>
      <vt:lpstr>ІНФЕКЦІЙНИЙ МОНОНУКЛЕОЗ</vt:lpstr>
      <vt:lpstr>Слайд 6</vt:lpstr>
      <vt:lpstr>ІНФЕКЦІЙНИЙ МОНОНУКЛЕОЗ</vt:lpstr>
      <vt:lpstr>Слайд 8</vt:lpstr>
      <vt:lpstr>ІНФЕКЦІЙНИЙ МОНОНУКЛЕОЗ</vt:lpstr>
      <vt:lpstr>ІНФЕКЦІЙНИЙ МОНОНУКЛЕОЗ</vt:lpstr>
      <vt:lpstr>Слайд 11</vt:lpstr>
      <vt:lpstr>ІНФЕКЦІЙНИЙ МОНОНУКЛЕОЗ</vt:lpstr>
      <vt:lpstr>Слайд 13</vt:lpstr>
      <vt:lpstr>ЛІКУВАННЯ</vt:lpstr>
      <vt:lpstr>ПРОФІЛАКТИКА</vt:lpstr>
      <vt:lpstr>ПРОФІЛАКТИКА</vt:lpstr>
      <vt:lpstr>ПРОФІЛАКТИКА</vt:lpstr>
      <vt:lpstr>ПРОТИПОКАЗАНИЙ АМПІЦИЛІН ТА ЙОГО АНАЛОГИ.</vt:lpstr>
      <vt:lpstr>УСКЛАДНЕННЯ</vt:lpstr>
      <vt:lpstr>РЕКОМЕНДАЦІЇ ХВОРИМ, ЯКІ ПЕРЕНЕСЛИ ВЕБ-ІНФЕКЦІЮ: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Modern Clean Minimalism Presentation</dc:title>
  <dc:creator>bmpn9qzjtn</dc:creator>
  <cp:keywords>DAF6vbbeK5Q,BAEqlDrepV8</cp:keywords>
  <cp:lastModifiedBy>e020780goa</cp:lastModifiedBy>
  <cp:revision>1</cp:revision>
  <dcterms:created xsi:type="dcterms:W3CDTF">2024-02-14T07:37:10Z</dcterms:created>
  <dcterms:modified xsi:type="dcterms:W3CDTF">2024-02-14T07:38:52Z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2024-01-24T00:00:00Z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