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69" r:id="rId5"/>
    <p:sldId id="270" r:id="rId6"/>
    <p:sldId id="279" r:id="rId7"/>
    <p:sldId id="271" r:id="rId8"/>
    <p:sldId id="272" r:id="rId9"/>
    <p:sldId id="274" r:id="rId10"/>
    <p:sldId id="273" r:id="rId11"/>
    <p:sldId id="275" r:id="rId12"/>
    <p:sldId id="278" r:id="rId13"/>
    <p:sldId id="276" r:id="rId14"/>
    <p:sldId id="277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4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564904"/>
            <a:ext cx="8064896" cy="914400"/>
          </a:xfrm>
        </p:spPr>
        <p:txBody>
          <a:bodyPr>
            <a:noAutofit/>
          </a:bodyPr>
          <a:lstStyle/>
          <a:p>
            <a:r>
              <a:rPr lang="ru-RU" sz="9600" b="1" dirty="0" smtClean="0"/>
              <a:t>Краснуха</a:t>
            </a:r>
            <a:endParaRPr lang="ru-RU" sz="9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5518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747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dirty="0" err="1"/>
              <a:t>Визначення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4525963"/>
          </a:xfrm>
        </p:spPr>
        <p:txBody>
          <a:bodyPr>
            <a:normAutofit/>
          </a:bodyPr>
          <a:lstStyle/>
          <a:p>
            <a:r>
              <a:rPr lang="uk-UA" dirty="0">
                <a:latin typeface="+mn-lt"/>
              </a:rPr>
              <a:t>Гостра вірусна повітряно-краплинна інфекція, що характеризується помірним катаральним синдромом, екзантемою, лімфаденопатією, частим ураженням плода з розвитком </a:t>
            </a:r>
            <a:r>
              <a:rPr lang="uk-UA" dirty="0" err="1">
                <a:latin typeface="+mn-lt"/>
              </a:rPr>
              <a:t>пороків</a:t>
            </a:r>
            <a:r>
              <a:rPr lang="uk-UA" dirty="0">
                <a:latin typeface="+mn-lt"/>
              </a:rPr>
              <a:t>.</a:t>
            </a:r>
          </a:p>
          <a:p>
            <a:r>
              <a:rPr lang="uk-UA" dirty="0">
                <a:latin typeface="+mn-lt"/>
              </a:rPr>
              <a:t>Назва походить від лат. </a:t>
            </a:r>
            <a:r>
              <a:rPr lang="en-US" dirty="0">
                <a:latin typeface="+mn-lt"/>
              </a:rPr>
              <a:t>rubella</a:t>
            </a:r>
            <a:r>
              <a:rPr lang="uk-UA" dirty="0">
                <a:latin typeface="+mn-lt"/>
              </a:rPr>
              <a:t> («маленький червоний»)</a:t>
            </a:r>
            <a:endParaRPr lang="ru-RU" dirty="0">
              <a:latin typeface="+mn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1C0F62-0FA0-4642-AA49-8B78B3ECF5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4221088"/>
            <a:ext cx="4644516" cy="205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372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 err="1"/>
              <a:t>Етіологія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ru-RU" dirty="0" err="1"/>
              <a:t>Вірус</a:t>
            </a:r>
            <a:r>
              <a:rPr lang="ru-RU" dirty="0"/>
              <a:t> краснухи - РНК, </a:t>
            </a:r>
            <a:r>
              <a:rPr lang="ru-RU" dirty="0" err="1"/>
              <a:t>рід</a:t>
            </a:r>
            <a:r>
              <a:rPr lang="ru-RU" dirty="0"/>
              <a:t> </a:t>
            </a:r>
            <a:r>
              <a:rPr lang="en-US" dirty="0" err="1"/>
              <a:t>Rubivirus</a:t>
            </a:r>
            <a:r>
              <a:rPr lang="en-US" dirty="0"/>
              <a:t>, </a:t>
            </a:r>
            <a:r>
              <a:rPr lang="ru-RU" dirty="0" err="1"/>
              <a:t>сімейство</a:t>
            </a:r>
            <a:r>
              <a:rPr lang="ru-RU" dirty="0"/>
              <a:t> </a:t>
            </a:r>
            <a:r>
              <a:rPr lang="en-US" dirty="0" err="1"/>
              <a:t>Togaviridae</a:t>
            </a:r>
            <a:r>
              <a:rPr lang="en-US" dirty="0"/>
              <a:t>. </a:t>
            </a:r>
            <a:endParaRPr lang="uk-UA" dirty="0"/>
          </a:p>
          <a:p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60-70 </a:t>
            </a:r>
            <a:r>
              <a:rPr lang="ru-RU" dirty="0" err="1"/>
              <a:t>нм</a:t>
            </a:r>
            <a:r>
              <a:rPr lang="ru-RU" dirty="0"/>
              <a:t>, </a:t>
            </a:r>
            <a:r>
              <a:rPr lang="ru-RU" dirty="0" err="1"/>
              <a:t>покритий</a:t>
            </a:r>
            <a:r>
              <a:rPr lang="ru-RU" dirty="0"/>
              <a:t> </a:t>
            </a:r>
            <a:r>
              <a:rPr lang="ru-RU" dirty="0" err="1"/>
              <a:t>білковою</a:t>
            </a:r>
            <a:r>
              <a:rPr lang="ru-RU" dirty="0"/>
              <a:t> </a:t>
            </a:r>
            <a:r>
              <a:rPr lang="ru-RU" dirty="0" err="1"/>
              <a:t>оболонкою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помірну</a:t>
            </a:r>
            <a:r>
              <a:rPr lang="ru-RU" dirty="0"/>
              <a:t> </a:t>
            </a:r>
            <a:r>
              <a:rPr lang="ru-RU" dirty="0" err="1"/>
              <a:t>гемагглютинуючу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, три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протеїни</a:t>
            </a:r>
            <a:r>
              <a:rPr lang="ru-RU" dirty="0"/>
              <a:t> – </a:t>
            </a:r>
            <a:r>
              <a:rPr lang="ru-RU" dirty="0" err="1"/>
              <a:t>оболонкові</a:t>
            </a:r>
            <a:r>
              <a:rPr lang="ru-RU" dirty="0"/>
              <a:t> Е1 та Е2, </a:t>
            </a:r>
            <a:r>
              <a:rPr lang="ru-RU" dirty="0" err="1"/>
              <a:t>серцевинний</a:t>
            </a:r>
            <a:r>
              <a:rPr lang="ru-RU" dirty="0"/>
              <a:t>.</a:t>
            </a:r>
          </a:p>
          <a:p>
            <a:r>
              <a:rPr lang="ru-RU" dirty="0" err="1"/>
              <a:t>Стійкість</a:t>
            </a:r>
            <a:r>
              <a:rPr lang="ru-RU" dirty="0"/>
              <a:t> – </a:t>
            </a:r>
            <a:r>
              <a:rPr lang="ru-RU" dirty="0" err="1"/>
              <a:t>низька</a:t>
            </a:r>
            <a:r>
              <a:rPr lang="ru-RU" dirty="0"/>
              <a:t>, </a:t>
            </a:r>
            <a:r>
              <a:rPr lang="ru-RU" dirty="0" err="1"/>
              <a:t>інактивується</a:t>
            </a:r>
            <a:r>
              <a:rPr lang="ru-RU" dirty="0"/>
              <a:t> </a:t>
            </a:r>
            <a:r>
              <a:rPr lang="ru-RU" dirty="0" err="1"/>
              <a:t>дезінфектантами</a:t>
            </a:r>
            <a:r>
              <a:rPr lang="ru-RU" dirty="0"/>
              <a:t>, </a:t>
            </a:r>
            <a:r>
              <a:rPr lang="ru-RU" dirty="0" err="1"/>
              <a:t>високою</a:t>
            </a:r>
            <a:r>
              <a:rPr lang="ru-RU" dirty="0"/>
              <a:t> (56</a:t>
            </a:r>
            <a:r>
              <a:rPr lang="ru-RU" dirty="0">
                <a:latin typeface="Times New Roman"/>
                <a:cs typeface="Times New Roman"/>
              </a:rPr>
              <a:t>℃</a:t>
            </a:r>
            <a:r>
              <a:rPr lang="ru-RU" dirty="0"/>
              <a:t>)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низькою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-10</a:t>
            </a:r>
            <a:r>
              <a:rPr lang="ru-RU" dirty="0">
                <a:latin typeface="Times New Roman"/>
                <a:cs typeface="Times New Roman"/>
              </a:rPr>
              <a:t>℃</a:t>
            </a:r>
            <a:r>
              <a:rPr lang="ru-RU" dirty="0"/>
              <a:t> до -20</a:t>
            </a:r>
            <a:r>
              <a:rPr lang="ru-RU" dirty="0">
                <a:latin typeface="Times New Roman"/>
                <a:cs typeface="Times New Roman"/>
              </a:rPr>
              <a:t>℃</a:t>
            </a:r>
            <a:r>
              <a:rPr lang="ru-RU" dirty="0"/>
              <a:t>) температурою.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4CA55C2-72E8-4F0A-8438-8A394FDDE4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365104"/>
            <a:ext cx="3168352" cy="237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456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dirty="0" err="1"/>
              <a:t>Епідеміологія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dirty="0" err="1"/>
              <a:t>Джерело</a:t>
            </a:r>
            <a:r>
              <a:rPr lang="ru-RU" dirty="0"/>
              <a:t> – </a:t>
            </a:r>
            <a:r>
              <a:rPr lang="ru-RU" dirty="0" err="1"/>
              <a:t>носії</a:t>
            </a:r>
            <a:r>
              <a:rPr lang="ru-RU" dirty="0"/>
              <a:t>, </a:t>
            </a:r>
            <a:r>
              <a:rPr lang="ru-RU" dirty="0" err="1"/>
              <a:t>хворі</a:t>
            </a:r>
            <a:r>
              <a:rPr lang="ru-RU" dirty="0"/>
              <a:t>. </a:t>
            </a:r>
          </a:p>
          <a:p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передачі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– </a:t>
            </a:r>
            <a:r>
              <a:rPr lang="ru-RU" dirty="0" err="1"/>
              <a:t>повітряно-краплинний</a:t>
            </a:r>
            <a:r>
              <a:rPr lang="ru-RU" dirty="0"/>
              <a:t>, </a:t>
            </a:r>
            <a:r>
              <a:rPr lang="ru-RU" dirty="0" err="1"/>
              <a:t>трансплацентарний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не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щеплена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). </a:t>
            </a:r>
          </a:p>
          <a:p>
            <a:r>
              <a:rPr lang="ru-RU" dirty="0" err="1"/>
              <a:t>Сезонність</a:t>
            </a:r>
            <a:r>
              <a:rPr lang="ru-RU" dirty="0"/>
              <a:t> – весна-</a:t>
            </a:r>
            <a:r>
              <a:rPr lang="ru-RU" dirty="0" err="1"/>
              <a:t>літо</a:t>
            </a:r>
            <a:r>
              <a:rPr lang="ru-RU" dirty="0"/>
              <a:t>. </a:t>
            </a:r>
          </a:p>
          <a:p>
            <a:r>
              <a:rPr lang="ru-RU" dirty="0" err="1"/>
              <a:t>Вік</a:t>
            </a:r>
            <a:r>
              <a:rPr lang="ru-RU" dirty="0"/>
              <a:t> – 5-15 </a:t>
            </a:r>
            <a:r>
              <a:rPr lang="ru-RU" dirty="0" err="1"/>
              <a:t>років</a:t>
            </a:r>
            <a:r>
              <a:rPr lang="ru-RU" dirty="0"/>
              <a:t>. </a:t>
            </a:r>
          </a:p>
          <a:p>
            <a:r>
              <a:rPr lang="ru-RU" dirty="0" err="1"/>
              <a:t>Імунітет</a:t>
            </a:r>
            <a:r>
              <a:rPr lang="ru-RU" dirty="0"/>
              <a:t> </a:t>
            </a:r>
            <a:r>
              <a:rPr lang="ru-RU" dirty="0" err="1"/>
              <a:t>довічний</a:t>
            </a:r>
            <a:r>
              <a:rPr lang="ru-RU" dirty="0"/>
              <a:t>. </a:t>
            </a:r>
          </a:p>
          <a:p>
            <a:r>
              <a:rPr lang="ru-RU" dirty="0" err="1"/>
              <a:t>Сприйнятливість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C038C9B-E050-4BBF-8E86-33E0ED57322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4725144"/>
            <a:ext cx="489654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2220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dirty="0"/>
              <a:t>Патогенез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dirty="0" err="1"/>
              <a:t>Вхідні</a:t>
            </a:r>
            <a:r>
              <a:rPr lang="ru-RU" dirty="0"/>
              <a:t> ворота – </a:t>
            </a:r>
            <a:r>
              <a:rPr lang="ru-RU" dirty="0" err="1"/>
              <a:t>респіраторний</a:t>
            </a:r>
            <a:r>
              <a:rPr lang="ru-RU" dirty="0"/>
              <a:t> </a:t>
            </a:r>
            <a:r>
              <a:rPr lang="ru-RU" dirty="0" err="1"/>
              <a:t>епітелій</a:t>
            </a:r>
            <a:r>
              <a:rPr lang="ru-RU" dirty="0"/>
              <a:t> носоглотки → </a:t>
            </a:r>
            <a:r>
              <a:rPr lang="ru-RU" dirty="0" err="1"/>
              <a:t>гематогенно</a:t>
            </a:r>
            <a:r>
              <a:rPr lang="ru-RU" dirty="0"/>
              <a:t> (</a:t>
            </a:r>
            <a:r>
              <a:rPr lang="ru-RU" dirty="0" err="1"/>
              <a:t>первинна</a:t>
            </a:r>
            <a:r>
              <a:rPr lang="ru-RU" dirty="0"/>
              <a:t> </a:t>
            </a:r>
            <a:r>
              <a:rPr lang="ru-RU" dirty="0" err="1"/>
              <a:t>віремія</a:t>
            </a:r>
            <a:r>
              <a:rPr lang="ru-RU" dirty="0"/>
              <a:t>) у </a:t>
            </a:r>
            <a:r>
              <a:rPr lang="ru-RU" dirty="0" err="1"/>
              <a:t>лімфовузли</a:t>
            </a:r>
            <a:r>
              <a:rPr lang="ru-RU" dirty="0"/>
              <a:t> → </a:t>
            </a:r>
            <a:r>
              <a:rPr lang="ru-RU" dirty="0" err="1"/>
              <a:t>реплікація</a:t>
            </a:r>
            <a:r>
              <a:rPr lang="ru-RU" dirty="0"/>
              <a:t> у фагоцитах та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Тюрка (</a:t>
            </a:r>
            <a:r>
              <a:rPr lang="ru-RU" dirty="0" err="1"/>
              <a:t>незрілі</a:t>
            </a:r>
            <a:r>
              <a:rPr lang="ru-RU" dirty="0"/>
              <a:t> </a:t>
            </a:r>
            <a:r>
              <a:rPr lang="ru-RU" dirty="0" err="1"/>
              <a:t>мононуклеари</a:t>
            </a:r>
            <a:r>
              <a:rPr lang="ru-RU" dirty="0"/>
              <a:t>) → </a:t>
            </a:r>
            <a:r>
              <a:rPr lang="ru-RU" dirty="0" err="1"/>
              <a:t>вторинна</a:t>
            </a:r>
            <a:r>
              <a:rPr lang="ru-RU" dirty="0"/>
              <a:t> </a:t>
            </a:r>
            <a:r>
              <a:rPr lang="ru-RU" dirty="0" err="1"/>
              <a:t>віремія</a:t>
            </a:r>
            <a:r>
              <a:rPr lang="ru-RU" dirty="0"/>
              <a:t> (на 9 день </a:t>
            </a:r>
            <a:r>
              <a:rPr lang="ru-RU" dirty="0" err="1"/>
              <a:t>зараження</a:t>
            </a:r>
            <a:r>
              <a:rPr lang="ru-RU" dirty="0"/>
              <a:t>) → </a:t>
            </a:r>
            <a:r>
              <a:rPr lang="ru-RU" dirty="0" err="1"/>
              <a:t>дисемінація</a:t>
            </a:r>
            <a:r>
              <a:rPr lang="ru-RU" dirty="0"/>
              <a:t> по тканинах → </a:t>
            </a:r>
            <a:r>
              <a:rPr lang="ru-RU" dirty="0" err="1"/>
              <a:t>висип</a:t>
            </a:r>
            <a:r>
              <a:rPr lang="ru-RU" dirty="0"/>
              <a:t>.</a:t>
            </a:r>
          </a:p>
          <a:p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реплікації</a:t>
            </a:r>
            <a:r>
              <a:rPr lang="ru-RU" dirty="0"/>
              <a:t> в </a:t>
            </a:r>
            <a:r>
              <a:rPr lang="ru-RU" dirty="0" err="1" smtClean="0"/>
              <a:t>лімфотичних</a:t>
            </a:r>
            <a:r>
              <a:rPr lang="ru-RU" dirty="0" smtClean="0"/>
              <a:t> тканинах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нейтралізуючі</a:t>
            </a:r>
            <a:r>
              <a:rPr lang="ru-RU" dirty="0"/>
              <a:t> </a:t>
            </a:r>
            <a:r>
              <a:rPr lang="ru-RU" dirty="0" err="1"/>
              <a:t>антитіла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елімінують</a:t>
            </a:r>
            <a:r>
              <a:rPr lang="ru-RU" dirty="0"/>
              <a:t> </a:t>
            </a:r>
            <a:r>
              <a:rPr lang="ru-RU" dirty="0" err="1"/>
              <a:t>вірус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зараженні</a:t>
            </a:r>
            <a:r>
              <a:rPr lang="ru-RU" dirty="0"/>
              <a:t> плода через плаценту → </a:t>
            </a:r>
            <a:r>
              <a:rPr lang="ru-RU" dirty="0" err="1"/>
              <a:t>вроджені</a:t>
            </a:r>
            <a:r>
              <a:rPr lang="ru-RU" dirty="0"/>
              <a:t> вади,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інфікували</a:t>
            </a:r>
            <a:r>
              <a:rPr lang="ru-RU" dirty="0"/>
              <a:t> в </a:t>
            </a:r>
            <a:r>
              <a:rPr lang="ru-RU" dirty="0" err="1"/>
              <a:t>перші</a:t>
            </a:r>
            <a:r>
              <a:rPr lang="ru-RU" dirty="0"/>
              <a:t> 8 </a:t>
            </a:r>
            <a:r>
              <a:rPr lang="ru-RU" dirty="0" err="1"/>
              <a:t>тижнів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= </a:t>
            </a:r>
            <a:r>
              <a:rPr lang="ru-RU" dirty="0" err="1"/>
              <a:t>системний</a:t>
            </a:r>
            <a:r>
              <a:rPr lang="ru-RU" dirty="0"/>
              <a:t> </a:t>
            </a:r>
            <a:r>
              <a:rPr lang="ru-RU" dirty="0" err="1"/>
              <a:t>васкуліт</a:t>
            </a:r>
            <a:r>
              <a:rPr lang="ru-RU" dirty="0"/>
              <a:t>, некроз тканин, пряма </a:t>
            </a:r>
            <a:r>
              <a:rPr lang="ru-RU" dirty="0" err="1"/>
              <a:t>цитопатична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вірусу</a:t>
            </a:r>
            <a:r>
              <a:rPr lang="ru-RU" dirty="0"/>
              <a:t>, </a:t>
            </a:r>
            <a:r>
              <a:rPr lang="ru-RU" dirty="0" err="1"/>
              <a:t>хромосомні</a:t>
            </a:r>
            <a:r>
              <a:rPr lang="ru-RU" dirty="0"/>
              <a:t> </a:t>
            </a:r>
            <a:r>
              <a:rPr lang="ru-RU" dirty="0" err="1"/>
              <a:t>аберації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7866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D526E2-6A1B-4D23-8F9F-768D0793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/>
              <a:t>Інкубаційний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E75A9D-20DD-497D-AA29-D331F44F3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80729"/>
            <a:ext cx="8784976" cy="36724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інкубаційний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12–23 </a:t>
            </a:r>
            <a:r>
              <a:rPr lang="ru-RU" dirty="0" err="1"/>
              <a:t>дні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16–18);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заразливість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довшого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частого контакту з </a:t>
            </a:r>
            <a:r>
              <a:rPr lang="ru-RU" dirty="0" err="1"/>
              <a:t>хворим</a:t>
            </a:r>
            <a:r>
              <a:rPr lang="ru-RU" dirty="0"/>
              <a:t> (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безсимптомних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) </a:t>
            </a:r>
            <a:r>
              <a:rPr lang="ru-RU" dirty="0" err="1"/>
              <a:t>від</a:t>
            </a:r>
            <a:r>
              <a:rPr lang="ru-RU" dirty="0"/>
              <a:t> 7 </a:t>
            </a:r>
            <a:r>
              <a:rPr lang="ru-RU" dirty="0" err="1"/>
              <a:t>днів</a:t>
            </a:r>
            <a:r>
              <a:rPr lang="ru-RU" dirty="0"/>
              <a:t> перед і до 6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висипання</a:t>
            </a:r>
            <a:r>
              <a:rPr lang="ru-RU" dirty="0"/>
              <a:t>. </a:t>
            </a:r>
            <a:r>
              <a:rPr lang="ru-RU" dirty="0" err="1"/>
              <a:t>Інфікування</a:t>
            </a:r>
            <a:r>
              <a:rPr lang="ru-RU" dirty="0"/>
              <a:t> плоду </a:t>
            </a:r>
            <a:r>
              <a:rPr lang="ru-RU" dirty="0" err="1"/>
              <a:t>відбувається</a:t>
            </a:r>
            <a:r>
              <a:rPr lang="ru-RU" dirty="0"/>
              <a:t> у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віремії</a:t>
            </a:r>
            <a:r>
              <a:rPr lang="ru-RU" dirty="0"/>
              <a:t> у </a:t>
            </a:r>
            <a:r>
              <a:rPr lang="ru-RU" dirty="0" err="1"/>
              <a:t>вагітної</a:t>
            </a:r>
            <a:r>
              <a:rPr lang="ru-RU" dirty="0"/>
              <a:t> — </a:t>
            </a:r>
            <a:r>
              <a:rPr lang="ru-RU" dirty="0" err="1"/>
              <a:t>ризик</a:t>
            </a:r>
            <a:r>
              <a:rPr lang="ru-RU" dirty="0"/>
              <a:t> 85–100.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плоду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реінфекції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, але є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низьким</a:t>
            </a:r>
            <a:r>
              <a:rPr lang="ru-RU" dirty="0"/>
              <a:t>. </a:t>
            </a: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синдромом </a:t>
            </a:r>
            <a:r>
              <a:rPr lang="ru-RU" dirty="0" err="1"/>
              <a:t>вродженої</a:t>
            </a:r>
            <a:r>
              <a:rPr lang="ru-RU" dirty="0"/>
              <a:t> краснухи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довго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вірус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сечею та через </a:t>
            </a:r>
            <a:r>
              <a:rPr lang="ru-RU" dirty="0" err="1"/>
              <a:t>дихальні</a:t>
            </a:r>
            <a:r>
              <a:rPr lang="ru-RU" dirty="0"/>
              <a:t> шляхи, </a:t>
            </a:r>
            <a:r>
              <a:rPr lang="ru-RU" dirty="0" err="1"/>
              <a:t>навіть</a:t>
            </a:r>
            <a:r>
              <a:rPr lang="ru-RU" dirty="0"/>
              <a:t> &gt;12 </a:t>
            </a:r>
            <a:r>
              <a:rPr lang="ru-RU" dirty="0" err="1"/>
              <a:t>міс</a:t>
            </a:r>
            <a:r>
              <a:rPr lang="ru-RU" dirty="0"/>
              <a:t>. 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ADAD525-AEDC-4CCE-9449-46EED732BE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653136"/>
            <a:ext cx="3672408" cy="208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26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err="1"/>
              <a:t>Клініка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ru-RU" dirty="0" err="1"/>
              <a:t>Форми</a:t>
            </a:r>
            <a:r>
              <a:rPr lang="ru-RU" dirty="0"/>
              <a:t> – </a:t>
            </a:r>
            <a:r>
              <a:rPr lang="ru-RU" dirty="0" err="1"/>
              <a:t>набута</a:t>
            </a:r>
            <a:r>
              <a:rPr lang="ru-RU" dirty="0"/>
              <a:t> та </a:t>
            </a:r>
            <a:r>
              <a:rPr lang="ru-RU" dirty="0" err="1"/>
              <a:t>вроджена</a:t>
            </a:r>
            <a:r>
              <a:rPr lang="ru-RU" dirty="0"/>
              <a:t>. </a:t>
            </a:r>
          </a:p>
          <a:p>
            <a:r>
              <a:rPr lang="ru-RU" dirty="0"/>
              <a:t>По МКБ-10 = краснуха з </a:t>
            </a:r>
            <a:r>
              <a:rPr lang="ru-RU" dirty="0" err="1"/>
              <a:t>неврологічними</a:t>
            </a:r>
            <a:r>
              <a:rPr lang="ru-RU" dirty="0"/>
              <a:t> </a:t>
            </a:r>
            <a:r>
              <a:rPr lang="ru-RU" dirty="0" err="1"/>
              <a:t>ускладненнями</a:t>
            </a:r>
            <a:r>
              <a:rPr lang="ru-RU" dirty="0"/>
              <a:t>,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ускладненнями</a:t>
            </a:r>
            <a:r>
              <a:rPr lang="ru-RU" dirty="0"/>
              <a:t>, без </a:t>
            </a:r>
            <a:r>
              <a:rPr lang="ru-RU" dirty="0" err="1"/>
              <a:t>ускладнень</a:t>
            </a:r>
            <a:r>
              <a:rPr lang="ru-RU" dirty="0"/>
              <a:t>, </a:t>
            </a:r>
            <a:r>
              <a:rPr lang="ru-RU" dirty="0" err="1"/>
              <a:t>вроджена</a:t>
            </a:r>
            <a:r>
              <a:rPr lang="ru-RU" dirty="0"/>
              <a:t> краснуха.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057A4FA-9821-4154-A403-4EE2B180D8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212976"/>
            <a:ext cx="5296016" cy="275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5650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96752"/>
          </a:xfrm>
        </p:spPr>
        <p:txBody>
          <a:bodyPr/>
          <a:lstStyle/>
          <a:p>
            <a:r>
              <a:rPr lang="ru-RU" sz="4800" dirty="0" err="1">
                <a:effectLst/>
              </a:rPr>
              <a:t>Набута</a:t>
            </a:r>
            <a:r>
              <a:rPr lang="ru-RU" sz="4800" dirty="0">
                <a:effectLst/>
              </a:rPr>
              <a:t> краснуха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5184576" cy="580526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Інкубаційний </a:t>
            </a:r>
            <a:r>
              <a:rPr lang="ru-RU" dirty="0" err="1"/>
              <a:t>період</a:t>
            </a:r>
            <a:r>
              <a:rPr lang="ru-RU" dirty="0"/>
              <a:t> – 14-21 день. </a:t>
            </a:r>
            <a:r>
              <a:rPr lang="ru-RU" dirty="0" err="1"/>
              <a:t>Протікає</a:t>
            </a:r>
            <a:r>
              <a:rPr lang="ru-RU" dirty="0"/>
              <a:t> легко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середньо-важко</a:t>
            </a:r>
            <a:r>
              <a:rPr lang="ru-RU" dirty="0"/>
              <a:t>.</a:t>
            </a:r>
          </a:p>
          <a:p>
            <a:r>
              <a:rPr lang="ru-RU" dirty="0"/>
              <a:t>Початок </a:t>
            </a:r>
            <a:r>
              <a:rPr lang="ru-RU" dirty="0" err="1"/>
              <a:t>гострий</a:t>
            </a:r>
            <a:r>
              <a:rPr lang="ru-RU" dirty="0"/>
              <a:t> – </a:t>
            </a:r>
            <a:r>
              <a:rPr lang="ru-RU" dirty="0" err="1"/>
              <a:t>екзантема</a:t>
            </a:r>
            <a:r>
              <a:rPr lang="ru-RU" dirty="0"/>
              <a:t> та </a:t>
            </a:r>
            <a:r>
              <a:rPr lang="ru-RU" dirty="0" err="1"/>
              <a:t>лімфаденопатія</a:t>
            </a:r>
            <a:r>
              <a:rPr lang="ru-RU" dirty="0"/>
              <a:t> (</a:t>
            </a:r>
            <a:r>
              <a:rPr lang="ru-RU" dirty="0" err="1"/>
              <a:t>двостороннє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потиличних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патогномонічна</a:t>
            </a:r>
            <a:r>
              <a:rPr lang="ru-RU" dirty="0"/>
              <a:t> </a:t>
            </a:r>
            <a:r>
              <a:rPr lang="ru-RU" dirty="0" err="1"/>
              <a:t>ознака</a:t>
            </a:r>
            <a:r>
              <a:rPr lang="ru-RU" dirty="0"/>
              <a:t>!!!). У </a:t>
            </a:r>
            <a:r>
              <a:rPr lang="ru-RU" dirty="0" err="1"/>
              <a:t>дорослих</a:t>
            </a:r>
            <a:r>
              <a:rPr lang="ru-RU" dirty="0"/>
              <a:t> часто є </a:t>
            </a:r>
            <a:r>
              <a:rPr lang="ru-RU" dirty="0" err="1"/>
              <a:t>продромальний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(1-5д): лихоманка,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фарингіт</a:t>
            </a:r>
            <a:r>
              <a:rPr lang="ru-RU" dirty="0"/>
              <a:t>, нежить.</a:t>
            </a:r>
          </a:p>
          <a:p>
            <a:r>
              <a:rPr lang="ru-RU" dirty="0" err="1"/>
              <a:t>Висипання</a:t>
            </a:r>
            <a:r>
              <a:rPr lang="ru-RU" dirty="0"/>
              <a:t> – </a:t>
            </a:r>
            <a:r>
              <a:rPr lang="ru-RU" dirty="0" err="1"/>
              <a:t>рожево-червоні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 до 5мм,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/>
              <a:t>свербінням</a:t>
            </a:r>
            <a:r>
              <a:rPr lang="ru-RU" dirty="0"/>
              <a:t>. </a:t>
            </a:r>
            <a:r>
              <a:rPr lang="ru-RU" dirty="0" err="1"/>
              <a:t>Іноді</a:t>
            </a:r>
            <a:r>
              <a:rPr lang="ru-RU" dirty="0"/>
              <a:t> вони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спочатку</a:t>
            </a:r>
            <a:r>
              <a:rPr lang="ru-RU" dirty="0"/>
              <a:t> на </a:t>
            </a:r>
            <a:r>
              <a:rPr lang="ru-RU" dirty="0" err="1"/>
              <a:t>обличчі</a:t>
            </a:r>
            <a:r>
              <a:rPr lang="ru-RU" dirty="0"/>
              <a:t> та </a:t>
            </a:r>
            <a:r>
              <a:rPr lang="ru-RU" dirty="0" err="1"/>
              <a:t>шиї</a:t>
            </a:r>
            <a:r>
              <a:rPr lang="ru-RU" dirty="0"/>
              <a:t>, </a:t>
            </a:r>
            <a:r>
              <a:rPr lang="ru-RU" dirty="0" err="1"/>
              <a:t>поширюючись</a:t>
            </a:r>
            <a:r>
              <a:rPr lang="ru-RU" dirty="0"/>
              <a:t> на </a:t>
            </a:r>
            <a:r>
              <a:rPr lang="ru-RU" dirty="0" err="1"/>
              <a:t>тулуб</a:t>
            </a:r>
            <a:r>
              <a:rPr lang="ru-RU" dirty="0"/>
              <a:t> та </a:t>
            </a:r>
            <a:r>
              <a:rPr lang="ru-RU" dirty="0" err="1"/>
              <a:t>кінцівки</a:t>
            </a:r>
            <a:r>
              <a:rPr lang="ru-RU" dirty="0"/>
              <a:t>. </a:t>
            </a:r>
            <a:r>
              <a:rPr lang="ru-RU" dirty="0" err="1"/>
              <a:t>Зникають</a:t>
            </a:r>
            <a:r>
              <a:rPr lang="ru-RU" dirty="0"/>
              <a:t> у тому ж самому порядку. </a:t>
            </a:r>
          </a:p>
          <a:p>
            <a:r>
              <a:rPr lang="ru-RU" dirty="0"/>
              <a:t>У </a:t>
            </a:r>
            <a:r>
              <a:rPr lang="uk-UA" dirty="0"/>
              <a:t>підлітків</a:t>
            </a:r>
            <a:r>
              <a:rPr lang="ru-RU" dirty="0"/>
              <a:t> </a:t>
            </a:r>
            <a:r>
              <a:rPr lang="ru-RU" dirty="0" err="1"/>
              <a:t>висипка</a:t>
            </a:r>
            <a:r>
              <a:rPr lang="ru-RU" dirty="0"/>
              <a:t> </a:t>
            </a:r>
            <a:r>
              <a:rPr lang="ru-RU" dirty="0" err="1"/>
              <a:t>рясніша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 – </a:t>
            </a:r>
            <a:r>
              <a:rPr lang="ru-RU" dirty="0" err="1"/>
              <a:t>петехіальні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зливаються</a:t>
            </a:r>
            <a:r>
              <a:rPr lang="ru-RU" dirty="0"/>
              <a:t>, з </a:t>
            </a:r>
            <a:r>
              <a:rPr lang="ru-RU" dirty="0" err="1"/>
              <a:t>артралгіями</a:t>
            </a:r>
            <a:r>
              <a:rPr lang="ru-RU" dirty="0"/>
              <a:t>, артритами (</a:t>
            </a:r>
            <a:r>
              <a:rPr lang="ru-RU" dirty="0" err="1"/>
              <a:t>припухлість</a:t>
            </a:r>
            <a:r>
              <a:rPr lang="ru-RU" dirty="0"/>
              <a:t>, </a:t>
            </a:r>
            <a:r>
              <a:rPr lang="ru-RU" dirty="0" err="1"/>
              <a:t>почервоніння</a:t>
            </a:r>
            <a:r>
              <a:rPr lang="ru-RU" dirty="0"/>
              <a:t>, </a:t>
            </a:r>
            <a:r>
              <a:rPr lang="ru-RU" dirty="0" err="1"/>
              <a:t>біль</a:t>
            </a:r>
            <a:r>
              <a:rPr lang="ru-RU" dirty="0"/>
              <a:t>) </a:t>
            </a:r>
            <a:r>
              <a:rPr lang="ru-RU" dirty="0" err="1"/>
              <a:t>п'ястково-фалангових</a:t>
            </a:r>
            <a:r>
              <a:rPr lang="ru-RU" dirty="0"/>
              <a:t> та </a:t>
            </a:r>
            <a:r>
              <a:rPr lang="ru-RU" dirty="0" err="1"/>
              <a:t>міжфалангових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 - </a:t>
            </a:r>
            <a:r>
              <a:rPr lang="ru-RU" dirty="0" err="1"/>
              <a:t>зникають</a:t>
            </a:r>
            <a:r>
              <a:rPr lang="ru-RU" dirty="0"/>
              <a:t> за 1-2 </a:t>
            </a:r>
            <a:r>
              <a:rPr lang="ru-RU" dirty="0" err="1"/>
              <a:t>тижні</a:t>
            </a:r>
            <a:r>
              <a:rPr lang="ru-RU" dirty="0"/>
              <a:t> без </a:t>
            </a:r>
            <a:r>
              <a:rPr lang="ru-RU" dirty="0" err="1"/>
              <a:t>залишку</a:t>
            </a:r>
            <a:r>
              <a:rPr lang="ru-RU" dirty="0"/>
              <a:t>.</a:t>
            </a:r>
          </a:p>
          <a:p>
            <a:r>
              <a:rPr lang="ru-RU" dirty="0" err="1"/>
              <a:t>Атипова</a:t>
            </a:r>
            <a:r>
              <a:rPr lang="ru-RU" dirty="0"/>
              <a:t> форма -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потиличних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та </a:t>
            </a:r>
            <a:r>
              <a:rPr lang="ru-RU" dirty="0" err="1"/>
              <a:t>субфебрилітет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8F1C785-44C3-4825-8697-17146A98A34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4077072"/>
            <a:ext cx="3348299" cy="24482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15FECC4-0D7B-44BA-A03B-0194142ED59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340768"/>
            <a:ext cx="3348299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8684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sz="4800" dirty="0" err="1">
                <a:effectLst/>
              </a:rPr>
              <a:t>Врожденая</a:t>
            </a:r>
            <a:r>
              <a:rPr lang="ru-RU" sz="4800" dirty="0">
                <a:effectLst/>
              </a:rPr>
              <a:t> краснуха </a:t>
            </a:r>
            <a:endParaRPr lang="uk-UA" sz="4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5760640" cy="511256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u="sng" dirty="0" err="1"/>
              <a:t>Нейросенсорна</a:t>
            </a:r>
            <a:r>
              <a:rPr lang="ru-RU" u="sng" dirty="0"/>
              <a:t> </a:t>
            </a:r>
            <a:r>
              <a:rPr lang="ru-RU" u="sng" dirty="0" err="1"/>
              <a:t>втрата</a:t>
            </a:r>
            <a:r>
              <a:rPr lang="ru-RU" u="sng" dirty="0"/>
              <a:t> слуху </a:t>
            </a:r>
            <a:r>
              <a:rPr lang="ru-RU" dirty="0"/>
              <a:t>– одно-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двостороння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u="sng" dirty="0" err="1"/>
              <a:t>Очні</a:t>
            </a:r>
            <a:r>
              <a:rPr lang="ru-RU" u="sng" dirty="0"/>
              <a:t> </a:t>
            </a:r>
            <a:r>
              <a:rPr lang="ru-RU" u="sng" dirty="0" err="1"/>
              <a:t>аномалії</a:t>
            </a:r>
            <a:r>
              <a:rPr lang="ru-RU" u="sng" dirty="0"/>
              <a:t> </a:t>
            </a:r>
            <a:r>
              <a:rPr lang="ru-RU" dirty="0"/>
              <a:t>– катаракта, </a:t>
            </a:r>
            <a:r>
              <a:rPr lang="ru-RU" dirty="0" err="1"/>
              <a:t>інфантильна</a:t>
            </a:r>
            <a:r>
              <a:rPr lang="ru-RU" dirty="0"/>
              <a:t> глаукома, </a:t>
            </a:r>
            <a:r>
              <a:rPr lang="ru-RU" dirty="0" err="1"/>
              <a:t>пігментна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 – одно-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двосторонні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u="sng" dirty="0" err="1"/>
              <a:t>Вроджені</a:t>
            </a:r>
            <a:r>
              <a:rPr lang="ru-RU" u="sng" dirty="0"/>
              <a:t> вади </a:t>
            </a:r>
            <a:r>
              <a:rPr lang="ru-RU" u="sng" dirty="0" err="1"/>
              <a:t>серця</a:t>
            </a:r>
            <a:r>
              <a:rPr lang="ru-RU" dirty="0"/>
              <a:t> – </a:t>
            </a:r>
            <a:r>
              <a:rPr lang="ru-RU" dirty="0" err="1"/>
              <a:t>відкрита</a:t>
            </a:r>
            <a:r>
              <a:rPr lang="ru-RU" dirty="0"/>
              <a:t> </a:t>
            </a:r>
            <a:r>
              <a:rPr lang="ru-RU" dirty="0" err="1"/>
              <a:t>артеріальна</a:t>
            </a:r>
            <a:r>
              <a:rPr lang="ru-RU" dirty="0"/>
              <a:t> протока, стеноз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.</a:t>
            </a:r>
          </a:p>
          <a:p>
            <a:r>
              <a:rPr lang="ru-RU" dirty="0"/>
              <a:t>Три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названі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b="1" dirty="0" err="1"/>
              <a:t>тріада</a:t>
            </a:r>
            <a:r>
              <a:rPr lang="ru-RU" b="1" dirty="0"/>
              <a:t> </a:t>
            </a:r>
            <a:r>
              <a:rPr lang="ru-RU" b="1" dirty="0" err="1"/>
              <a:t>вродженої</a:t>
            </a:r>
            <a:r>
              <a:rPr lang="ru-RU" b="1" dirty="0"/>
              <a:t> краснухи.</a:t>
            </a:r>
          </a:p>
          <a:p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- ЗВУР, </a:t>
            </a:r>
            <a:r>
              <a:rPr lang="ru-RU" dirty="0" err="1"/>
              <a:t>недоношеність</a:t>
            </a:r>
            <a:r>
              <a:rPr lang="ru-RU" dirty="0"/>
              <a:t>, </a:t>
            </a:r>
            <a:r>
              <a:rPr lang="ru-RU" dirty="0" err="1"/>
              <a:t>розумова</a:t>
            </a:r>
            <a:r>
              <a:rPr lang="ru-RU" dirty="0"/>
              <a:t> </a:t>
            </a:r>
            <a:r>
              <a:rPr lang="ru-RU" dirty="0" err="1"/>
              <a:t>відсталість</a:t>
            </a:r>
            <a:r>
              <a:rPr lang="ru-RU" dirty="0"/>
              <a:t>,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гіпотензія</a:t>
            </a:r>
            <a:r>
              <a:rPr lang="ru-RU" dirty="0"/>
              <a:t>, </a:t>
            </a:r>
            <a:r>
              <a:rPr lang="ru-RU" dirty="0" err="1"/>
              <a:t>мікроцефалія</a:t>
            </a:r>
            <a:r>
              <a:rPr lang="ru-RU" dirty="0"/>
              <a:t>, </a:t>
            </a:r>
            <a:r>
              <a:rPr lang="ru-RU" dirty="0" err="1"/>
              <a:t>гепатоспленомегалія</a:t>
            </a:r>
            <a:r>
              <a:rPr lang="ru-RU" dirty="0"/>
              <a:t>, </a:t>
            </a:r>
            <a:r>
              <a:rPr lang="ru-RU" dirty="0" err="1"/>
              <a:t>жовтяниця</a:t>
            </a:r>
            <a:r>
              <a:rPr lang="ru-RU" dirty="0"/>
              <a:t>, гепатит, остеопороз, </a:t>
            </a:r>
            <a:r>
              <a:rPr lang="ru-RU" dirty="0" err="1"/>
              <a:t>анемія</a:t>
            </a:r>
            <a:r>
              <a:rPr lang="ru-RU" dirty="0"/>
              <a:t>, </a:t>
            </a:r>
            <a:r>
              <a:rPr lang="ru-RU" dirty="0" err="1"/>
              <a:t>тромбоцитопенічна</a:t>
            </a:r>
            <a:r>
              <a:rPr lang="ru-RU" dirty="0"/>
              <a:t> пурпура.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883FE13-0D8C-434A-AB80-4D0C11617F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268760"/>
            <a:ext cx="3240360" cy="2304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5361BDC-0057-4B81-8752-6729DEEECF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077072"/>
            <a:ext cx="324036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6079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 err="1"/>
              <a:t>Ускладення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ru-RU" dirty="0" err="1"/>
              <a:t>Часті</a:t>
            </a:r>
            <a:r>
              <a:rPr lang="ru-RU" dirty="0"/>
              <a:t> – </a:t>
            </a:r>
            <a:r>
              <a:rPr lang="ru-RU" dirty="0" err="1"/>
              <a:t>артрити</a:t>
            </a:r>
            <a:r>
              <a:rPr lang="ru-RU" dirty="0"/>
              <a:t>.</a:t>
            </a:r>
          </a:p>
          <a:p>
            <a:r>
              <a:rPr lang="ru-RU" dirty="0" err="1"/>
              <a:t>Рідкісні</a:t>
            </a:r>
            <a:r>
              <a:rPr lang="ru-RU" dirty="0"/>
              <a:t> – </a:t>
            </a:r>
            <a:r>
              <a:rPr lang="ru-RU" dirty="0" err="1"/>
              <a:t>тромбоцитопенічна</a:t>
            </a:r>
            <a:r>
              <a:rPr lang="ru-RU" dirty="0"/>
              <a:t> пурпура, </a:t>
            </a:r>
            <a:r>
              <a:rPr lang="ru-RU" dirty="0" err="1"/>
              <a:t>міокардит</a:t>
            </a:r>
            <a:r>
              <a:rPr lang="ru-RU" dirty="0"/>
              <a:t>, синдром </a:t>
            </a:r>
            <a:r>
              <a:rPr lang="ru-RU" dirty="0" err="1"/>
              <a:t>Гійєна-Барре</a:t>
            </a:r>
            <a:r>
              <a:rPr lang="ru-RU" dirty="0"/>
              <a:t>, </a:t>
            </a:r>
            <a:r>
              <a:rPr lang="ru-RU" dirty="0" err="1"/>
              <a:t>гострий</a:t>
            </a:r>
            <a:r>
              <a:rPr lang="ru-RU" dirty="0"/>
              <a:t> </a:t>
            </a:r>
            <a:r>
              <a:rPr lang="ru-RU" dirty="0" err="1"/>
              <a:t>енцефаліт</a:t>
            </a:r>
            <a:r>
              <a:rPr lang="ru-RU" dirty="0"/>
              <a:t>, неврит </a:t>
            </a:r>
            <a:r>
              <a:rPr lang="ru-RU" dirty="0" err="1"/>
              <a:t>зорового</a:t>
            </a:r>
            <a:r>
              <a:rPr lang="ru-RU" dirty="0"/>
              <a:t> нерва, </a:t>
            </a:r>
            <a:r>
              <a:rPr lang="ru-RU" dirty="0" err="1"/>
              <a:t>аплазія</a:t>
            </a:r>
            <a:r>
              <a:rPr lang="ru-RU" dirty="0"/>
              <a:t> </a:t>
            </a:r>
            <a:r>
              <a:rPr lang="ru-RU" dirty="0" err="1"/>
              <a:t>кісткового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. </a:t>
            </a:r>
          </a:p>
          <a:p>
            <a:r>
              <a:rPr lang="ru-RU" dirty="0"/>
              <a:t>У </a:t>
            </a:r>
            <a:r>
              <a:rPr lang="ru-RU" dirty="0" err="1"/>
              <a:t>вагітних</a:t>
            </a:r>
            <a:r>
              <a:rPr lang="ru-RU" dirty="0"/>
              <a:t> – </a:t>
            </a:r>
            <a:r>
              <a:rPr lang="ru-RU" dirty="0" err="1"/>
              <a:t>мертвонародження</a:t>
            </a:r>
            <a:r>
              <a:rPr lang="ru-RU" dirty="0"/>
              <a:t> та </a:t>
            </a:r>
            <a:r>
              <a:rPr lang="ru-RU" dirty="0" err="1"/>
              <a:t>мимовільні</a:t>
            </a:r>
            <a:r>
              <a:rPr lang="ru-RU" dirty="0"/>
              <a:t> </a:t>
            </a:r>
            <a:r>
              <a:rPr lang="ru-RU" dirty="0" err="1"/>
              <a:t>аборти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42652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dirty="0" err="1"/>
              <a:t>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3"/>
            <a:ext cx="8856984" cy="38164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Клініка</a:t>
            </a:r>
            <a:r>
              <a:rPr lang="ru-RU" dirty="0"/>
              <a:t> - </a:t>
            </a:r>
            <a:r>
              <a:rPr lang="ru-RU" dirty="0" err="1"/>
              <a:t>гострий</a:t>
            </a:r>
            <a:r>
              <a:rPr lang="ru-RU" dirty="0"/>
              <a:t> початок </a:t>
            </a:r>
            <a:r>
              <a:rPr lang="ru-RU" dirty="0" err="1"/>
              <a:t>хвороби</a:t>
            </a:r>
            <a:r>
              <a:rPr lang="ru-RU" dirty="0"/>
              <a:t>, </a:t>
            </a:r>
            <a:r>
              <a:rPr lang="ru-RU" dirty="0" err="1"/>
              <a:t>помірне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і </a:t>
            </a:r>
            <a:r>
              <a:rPr lang="ru-RU" dirty="0" err="1"/>
              <a:t>катаральний</a:t>
            </a:r>
            <a:r>
              <a:rPr lang="ru-RU" dirty="0"/>
              <a:t> синдром, </a:t>
            </a:r>
            <a:r>
              <a:rPr lang="ru-RU" dirty="0" err="1"/>
              <a:t>двустороннє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потиличних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,  </a:t>
            </a:r>
            <a:r>
              <a:rPr lang="ru-RU" dirty="0" err="1"/>
              <a:t>неетапний</a:t>
            </a:r>
            <a:r>
              <a:rPr lang="ru-RU" dirty="0"/>
              <a:t> </a:t>
            </a:r>
            <a:r>
              <a:rPr lang="ru-RU" dirty="0" err="1"/>
              <a:t>макульозний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дрібноплямистий</a:t>
            </a:r>
            <a:r>
              <a:rPr lang="ru-RU" dirty="0"/>
              <a:t> </a:t>
            </a:r>
            <a:r>
              <a:rPr lang="ru-RU" dirty="0" err="1"/>
              <a:t>висип</a:t>
            </a:r>
            <a:r>
              <a:rPr lang="ru-RU" dirty="0"/>
              <a:t> на </a:t>
            </a:r>
            <a:r>
              <a:rPr lang="ru-RU" dirty="0" err="1"/>
              <a:t>незмінному</a:t>
            </a:r>
            <a:r>
              <a:rPr lang="ru-RU" dirty="0"/>
              <a:t>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Серологія</a:t>
            </a:r>
            <a:r>
              <a:rPr lang="ru-RU" dirty="0"/>
              <a:t> – </a:t>
            </a:r>
            <a:r>
              <a:rPr lang="en-US" b="1" dirty="0"/>
              <a:t>IgM</a:t>
            </a:r>
            <a:r>
              <a:rPr lang="ru-RU" dirty="0"/>
              <a:t> - </a:t>
            </a:r>
            <a:r>
              <a:rPr lang="ru-RU" b="0" i="0" dirty="0" err="1">
                <a:effectLst/>
              </a:rPr>
              <a:t>з'являються</a:t>
            </a:r>
            <a:r>
              <a:rPr lang="ru-RU" b="0" i="0" dirty="0">
                <a:effectLst/>
              </a:rPr>
              <a:t> на 2 добу </a:t>
            </a:r>
            <a:r>
              <a:rPr lang="ru-RU" b="0" i="0" dirty="0" err="1">
                <a:effectLst/>
              </a:rPr>
              <a:t>висипання</a:t>
            </a:r>
            <a:r>
              <a:rPr lang="ru-RU" b="0" i="0" dirty="0">
                <a:effectLst/>
              </a:rPr>
              <a:t>, </a:t>
            </a:r>
            <a:r>
              <a:rPr lang="ru-RU" b="0" i="0" dirty="0" err="1">
                <a:effectLst/>
              </a:rPr>
              <a:t>зберігаються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протягом</a:t>
            </a:r>
            <a:r>
              <a:rPr lang="ru-RU" b="0" i="0" dirty="0">
                <a:effectLst/>
              </a:rPr>
              <a:t> ≈1 </a:t>
            </a:r>
            <a:r>
              <a:rPr lang="ru-RU" b="0" i="0" dirty="0" err="1">
                <a:effectLst/>
              </a:rPr>
              <a:t>міс</a:t>
            </a:r>
            <a:r>
              <a:rPr lang="ru-RU" b="0" i="0" dirty="0">
                <a:effectLst/>
              </a:rPr>
              <a:t>., </a:t>
            </a:r>
            <a:r>
              <a:rPr lang="ru-RU" b="0" i="0" dirty="0" err="1">
                <a:effectLst/>
              </a:rPr>
              <a:t>знову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з'являються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під</a:t>
            </a:r>
            <a:r>
              <a:rPr lang="ru-RU" b="0" i="0" dirty="0">
                <a:effectLst/>
              </a:rPr>
              <a:t> час </a:t>
            </a:r>
            <a:r>
              <a:rPr lang="ru-RU" b="0" i="0" dirty="0" err="1">
                <a:effectLst/>
              </a:rPr>
              <a:t>реінфекції</a:t>
            </a:r>
            <a:r>
              <a:rPr lang="ru-RU" b="0" i="0" dirty="0">
                <a:effectLst/>
              </a:rPr>
              <a:t>;  </a:t>
            </a:r>
            <a:r>
              <a:rPr lang="en-US" dirty="0"/>
              <a:t> </a:t>
            </a:r>
            <a:r>
              <a:rPr lang="ru-RU" dirty="0"/>
              <a:t>та </a:t>
            </a:r>
            <a:r>
              <a:rPr lang="en-US" b="1" dirty="0"/>
              <a:t>IgG</a:t>
            </a:r>
            <a:r>
              <a:rPr lang="ru-RU" dirty="0"/>
              <a:t>- </a:t>
            </a:r>
            <a:r>
              <a:rPr lang="ru-RU" b="0" i="0" dirty="0">
                <a:effectLst/>
              </a:rPr>
              <a:t>у </a:t>
            </a:r>
            <a:r>
              <a:rPr lang="ru-RU" b="0" i="0" dirty="0" err="1">
                <a:effectLst/>
              </a:rPr>
              <a:t>сироватці</a:t>
            </a:r>
            <a:r>
              <a:rPr lang="ru-RU" b="0" i="0" dirty="0">
                <a:effectLst/>
              </a:rPr>
              <a:t> з </a:t>
            </a:r>
            <a:r>
              <a:rPr lang="ru-RU" b="0" i="0" dirty="0" err="1">
                <a:effectLst/>
              </a:rPr>
              <a:t>інтервалом</a:t>
            </a:r>
            <a:r>
              <a:rPr lang="ru-RU" b="0" i="0" dirty="0">
                <a:effectLst/>
              </a:rPr>
              <a:t> 2–4 </a:t>
            </a:r>
            <a:r>
              <a:rPr lang="ru-RU" b="0" i="0" dirty="0" err="1">
                <a:effectLst/>
              </a:rPr>
              <a:t>тиж</a:t>
            </a:r>
            <a:r>
              <a:rPr lang="ru-RU" b="0" i="0" dirty="0">
                <a:effectLst/>
              </a:rPr>
              <a:t>.; </a:t>
            </a:r>
            <a:r>
              <a:rPr lang="ru-RU" b="0" i="0" dirty="0" err="1">
                <a:effectLst/>
              </a:rPr>
              <a:t>стабільна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концентрація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IgG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свідчить</a:t>
            </a:r>
            <a:r>
              <a:rPr lang="ru-RU" b="0" i="0" dirty="0">
                <a:effectLst/>
              </a:rPr>
              <a:t> про </a:t>
            </a:r>
            <a:r>
              <a:rPr lang="ru-RU" b="0" i="0" dirty="0" err="1">
                <a:effectLst/>
              </a:rPr>
              <a:t>перенесену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інфекцію</a:t>
            </a:r>
            <a:r>
              <a:rPr lang="ru-RU" b="0" i="0" dirty="0">
                <a:effectLst/>
              </a:rPr>
              <a:t> та </a:t>
            </a:r>
            <a:r>
              <a:rPr lang="ru-RU" b="0" i="0" dirty="0" err="1">
                <a:effectLst/>
              </a:rPr>
              <a:t>вироблений</a:t>
            </a:r>
            <a:r>
              <a:rPr lang="ru-RU" b="0" i="0" dirty="0">
                <a:effectLst/>
              </a:rPr>
              <a:t> </a:t>
            </a:r>
            <a:r>
              <a:rPr lang="ru-RU" b="0" i="0" dirty="0" err="1">
                <a:effectLst/>
              </a:rPr>
              <a:t>імунітет</a:t>
            </a:r>
            <a:r>
              <a:rPr lang="ru-RU" b="0" i="0" dirty="0">
                <a:effectLst/>
              </a:rPr>
              <a:t>.</a:t>
            </a:r>
            <a:r>
              <a:rPr lang="en-US" dirty="0"/>
              <a:t> </a:t>
            </a:r>
            <a:r>
              <a:rPr lang="ru-RU" dirty="0" err="1"/>
              <a:t>парні</a:t>
            </a:r>
            <a:r>
              <a:rPr lang="ru-RU" dirty="0"/>
              <a:t> </a:t>
            </a:r>
            <a:r>
              <a:rPr lang="ru-RU" dirty="0" err="1"/>
              <a:t>сироватки</a:t>
            </a:r>
            <a:r>
              <a:rPr lang="ru-RU" dirty="0"/>
              <a:t>. + ПЛР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вірусу</a:t>
            </a:r>
            <a:r>
              <a:rPr lang="ru-RU" dirty="0"/>
              <a:t> -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слизу</a:t>
            </a:r>
            <a:r>
              <a:rPr lang="ru-RU" dirty="0"/>
              <a:t> носоглотки на культуру </a:t>
            </a:r>
            <a:r>
              <a:rPr lang="ru-RU" dirty="0" err="1"/>
              <a:t>клітин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FE4654-E01C-4A32-AF52-5E8804AB26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725144"/>
            <a:ext cx="316835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5502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3865A2-372F-46DD-A437-E9480B275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224136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Диференційна </a:t>
            </a:r>
            <a:r>
              <a:rPr lang="ru-RU" dirty="0" err="1"/>
              <a:t>діагностика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904D373-2B17-4072-B581-1480459D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генералізованими</a:t>
            </a:r>
            <a:r>
              <a:rPr lang="ru-RU" dirty="0"/>
              <a:t> </a:t>
            </a:r>
            <a:r>
              <a:rPr lang="ru-RU" dirty="0" err="1"/>
              <a:t>висипаннями</a:t>
            </a:r>
            <a:r>
              <a:rPr lang="ru-RU" dirty="0"/>
              <a:t>: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1) </a:t>
            </a:r>
            <a:r>
              <a:rPr lang="ru-RU" dirty="0" err="1"/>
              <a:t>інфекції</a:t>
            </a:r>
            <a:r>
              <a:rPr lang="ru-RU" dirty="0"/>
              <a:t> — </a:t>
            </a:r>
            <a:r>
              <a:rPr lang="ru-RU" dirty="0" err="1"/>
              <a:t>кір</a:t>
            </a:r>
            <a:r>
              <a:rPr lang="ru-RU" dirty="0"/>
              <a:t>, скарлатина, </a:t>
            </a:r>
            <a:r>
              <a:rPr lang="ru-RU" dirty="0" err="1"/>
              <a:t>інфікування</a:t>
            </a:r>
            <a:r>
              <a:rPr lang="ru-RU" dirty="0"/>
              <a:t> </a:t>
            </a:r>
            <a:r>
              <a:rPr lang="ru-RU" dirty="0" err="1"/>
              <a:t>ентеровірусами</a:t>
            </a:r>
            <a:r>
              <a:rPr lang="ru-RU" dirty="0"/>
              <a:t>, </a:t>
            </a:r>
            <a:r>
              <a:rPr lang="ru-RU" dirty="0" err="1"/>
              <a:t>аденовірусами</a:t>
            </a:r>
            <a:r>
              <a:rPr lang="ru-RU" dirty="0"/>
              <a:t>, </a:t>
            </a:r>
            <a:r>
              <a:rPr lang="ru-RU" dirty="0" err="1"/>
              <a:t>парвовірусом</a:t>
            </a:r>
            <a:r>
              <a:rPr lang="en-US" dirty="0"/>
              <a:t>, </a:t>
            </a:r>
            <a:r>
              <a:rPr lang="ru-RU" dirty="0" err="1"/>
              <a:t>мікоплазмою</a:t>
            </a:r>
            <a:r>
              <a:rPr lang="ru-RU" dirty="0"/>
              <a:t>; 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err="1"/>
              <a:t>неінфекційні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— </a:t>
            </a:r>
            <a:r>
              <a:rPr lang="ru-RU" dirty="0" err="1"/>
              <a:t>медикаментозні</a:t>
            </a:r>
            <a:r>
              <a:rPr lang="ru-RU" dirty="0"/>
              <a:t> </a:t>
            </a:r>
            <a:r>
              <a:rPr lang="ru-RU" dirty="0" err="1"/>
              <a:t>висипання</a:t>
            </a:r>
            <a:r>
              <a:rPr lang="ru-RU" dirty="0"/>
              <a:t>,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висипання</a:t>
            </a:r>
            <a:r>
              <a:rPr lang="ru-RU" dirty="0"/>
              <a:t>.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6808ECA-150C-47D7-B5B3-83B9EAA3A72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04458"/>
            <a:ext cx="4427984" cy="28411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54B9BA2-E854-4CB2-9290-B6E11584FBF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904458"/>
            <a:ext cx="4716016" cy="292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138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dirty="0" err="1"/>
              <a:t>Лікування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r>
              <a:rPr lang="ru-RU"/>
              <a:t>Хворих</a:t>
            </a:r>
            <a:r>
              <a:rPr lang="ru-RU" dirty="0"/>
              <a:t> з </a:t>
            </a:r>
            <a:r>
              <a:rPr lang="ru-RU" dirty="0" err="1"/>
              <a:t>неускладненим</a:t>
            </a:r>
            <a:r>
              <a:rPr lang="ru-RU" dirty="0"/>
              <a:t> </a:t>
            </a:r>
            <a:r>
              <a:rPr lang="ru-RU" dirty="0" err="1"/>
              <a:t>перебігом</a:t>
            </a:r>
            <a:r>
              <a:rPr lang="ru-RU" dirty="0"/>
              <a:t> </a:t>
            </a:r>
            <a:r>
              <a:rPr lang="ru-RU" dirty="0" err="1"/>
              <a:t>набутої</a:t>
            </a:r>
            <a:r>
              <a:rPr lang="ru-RU" dirty="0"/>
              <a:t> краснухи </a:t>
            </a:r>
            <a:r>
              <a:rPr lang="ru-RU" dirty="0" err="1"/>
              <a:t>проводять</a:t>
            </a:r>
            <a:r>
              <a:rPr lang="ru-RU" dirty="0"/>
              <a:t> у </a:t>
            </a:r>
            <a:r>
              <a:rPr lang="ru-RU" dirty="0" err="1"/>
              <a:t>домашніх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Ліжковий</a:t>
            </a:r>
            <a:r>
              <a:rPr lang="ru-RU" dirty="0"/>
              <a:t> режим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Загально-гігієнічні</a:t>
            </a:r>
            <a:r>
              <a:rPr lang="ru-RU" dirty="0"/>
              <a:t> заходи;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Часте</a:t>
            </a:r>
            <a:r>
              <a:rPr lang="ru-RU" dirty="0"/>
              <a:t> </a:t>
            </a:r>
            <a:r>
              <a:rPr lang="ru-RU" dirty="0" err="1"/>
              <a:t>провітрювання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;</a:t>
            </a:r>
          </a:p>
          <a:p>
            <a:endParaRPr lang="uk-UA" dirty="0"/>
          </a:p>
          <a:p>
            <a:r>
              <a:rPr lang="uk-UA" dirty="0"/>
              <a:t>Лікування переважно симптоматичне</a:t>
            </a:r>
          </a:p>
          <a:p>
            <a:pPr marL="457200" indent="-457200">
              <a:buFont typeface="+mj-lt"/>
              <a:buAutoNum type="arabicPeriod"/>
            </a:pPr>
            <a:r>
              <a:rPr lang="uk-UA" dirty="0" err="1"/>
              <a:t>Жарознижуучі</a:t>
            </a:r>
            <a:r>
              <a:rPr lang="uk-UA" dirty="0"/>
              <a:t> при значному підвищенні температури</a:t>
            </a:r>
          </a:p>
          <a:p>
            <a:pPr marL="457200" indent="-457200">
              <a:buFont typeface="+mj-lt"/>
              <a:buAutoNum type="arabicPeriod"/>
            </a:pPr>
            <a:r>
              <a:rPr lang="uk-UA" dirty="0" err="1"/>
              <a:t>Антигістамінні</a:t>
            </a:r>
            <a:r>
              <a:rPr lang="uk-UA" dirty="0"/>
              <a:t> – при </a:t>
            </a:r>
            <a:r>
              <a:rPr lang="uk-UA" dirty="0" err="1"/>
              <a:t>зуді</a:t>
            </a:r>
            <a:r>
              <a:rPr lang="uk-UA" dirty="0"/>
              <a:t> висипки</a:t>
            </a:r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НПЗЗ – для лікування артриту</a:t>
            </a:r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в/в введення </a:t>
            </a:r>
            <a:r>
              <a:rPr lang="uk-UA" dirty="0" err="1"/>
              <a:t>імуноглобуліна</a:t>
            </a:r>
            <a:r>
              <a:rPr lang="uk-UA" dirty="0"/>
              <a:t> – для лікування </a:t>
            </a:r>
            <a:r>
              <a:rPr lang="uk-UA" dirty="0" err="1"/>
              <a:t>тромбоцитопенії</a:t>
            </a:r>
            <a:r>
              <a:rPr lang="uk-UA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1294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690"/>
            <a:ext cx="8229600" cy="1274450"/>
          </a:xfrm>
        </p:spPr>
        <p:txBody>
          <a:bodyPr/>
          <a:lstStyle/>
          <a:p>
            <a:r>
              <a:rPr lang="ru-RU" dirty="0" err="1"/>
              <a:t>Профілактика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ru-RU" dirty="0" err="1"/>
              <a:t>Ізоляція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5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початку </a:t>
            </a:r>
            <a:r>
              <a:rPr lang="ru-RU" dirty="0" err="1"/>
              <a:t>висипу</a:t>
            </a:r>
            <a:r>
              <a:rPr lang="ru-RU" dirty="0"/>
              <a:t>.</a:t>
            </a:r>
          </a:p>
          <a:p>
            <a:r>
              <a:rPr lang="ru-RU" dirty="0" err="1"/>
              <a:t>Переривання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при </a:t>
            </a:r>
            <a:r>
              <a:rPr lang="ru-RU" dirty="0" err="1"/>
              <a:t>констатації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до 16 </a:t>
            </a:r>
            <a:r>
              <a:rPr lang="ru-RU" dirty="0" err="1"/>
              <a:t>тижнів</a:t>
            </a:r>
            <a:endParaRPr lang="ru-RU" dirty="0"/>
          </a:p>
          <a:p>
            <a:r>
              <a:rPr lang="ru-RU" dirty="0" err="1"/>
              <a:t>Вакцинація</a:t>
            </a:r>
            <a:r>
              <a:rPr lang="ru-RU" dirty="0"/>
              <a:t> = жива краснушна вакцина = перша доза в 12міс, </a:t>
            </a:r>
            <a:r>
              <a:rPr lang="ru-RU" dirty="0" err="1"/>
              <a:t>ревакцинація</a:t>
            </a:r>
            <a:r>
              <a:rPr lang="ru-RU" dirty="0"/>
              <a:t> у 6 та 15 </a:t>
            </a:r>
            <a:r>
              <a:rPr lang="ru-RU" dirty="0" err="1"/>
              <a:t>років</a:t>
            </a:r>
            <a:r>
              <a:rPr lang="ru-RU" dirty="0"/>
              <a:t> (для </a:t>
            </a:r>
            <a:r>
              <a:rPr lang="ru-RU" dirty="0" err="1"/>
              <a:t>дівчат</a:t>
            </a:r>
            <a:r>
              <a:rPr lang="ru-RU" dirty="0"/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556B34-1A80-4D7A-8748-2A18D1058C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4383088"/>
            <a:ext cx="3816424" cy="20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7157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789040"/>
          </a:xfrm>
        </p:spPr>
        <p:txBody>
          <a:bodyPr/>
          <a:lstStyle/>
          <a:p>
            <a:r>
              <a:rPr lang="ru-RU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xmlns="" val="1029781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253</TotalTime>
  <Words>738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Слайд 1</vt:lpstr>
      <vt:lpstr>Визначення </vt:lpstr>
      <vt:lpstr>Етіологія </vt:lpstr>
      <vt:lpstr>Епідеміологія</vt:lpstr>
      <vt:lpstr>Патогенез</vt:lpstr>
      <vt:lpstr>Інкубаційний період </vt:lpstr>
      <vt:lpstr>Клініка </vt:lpstr>
      <vt:lpstr>Набута краснуха</vt:lpstr>
      <vt:lpstr>Врожденая краснуха </vt:lpstr>
      <vt:lpstr>Ускладення</vt:lpstr>
      <vt:lpstr>Діагностика</vt:lpstr>
      <vt:lpstr> Диференційна діагностика</vt:lpstr>
      <vt:lpstr>Лікування</vt:lpstr>
      <vt:lpstr>Профілактика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 МЕДИЧНИЙ  УНІВЕРСИТЕТ Кафедра Променевої діагностики, терапії, радіаційної медицини і онкології Онкологія</dc:title>
  <dc:creator>user</dc:creator>
  <cp:lastModifiedBy>e020780goa</cp:lastModifiedBy>
  <cp:revision>40</cp:revision>
  <dcterms:created xsi:type="dcterms:W3CDTF">2023-02-27T19:02:02Z</dcterms:created>
  <dcterms:modified xsi:type="dcterms:W3CDTF">2024-02-14T07:35:23Z</dcterms:modified>
</cp:coreProperties>
</file>