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23A7A8-2618-47EE-825F-F80E533AAEB5}" type="datetimeFigureOut">
              <a:rPr lang="uk-UA" smtClean="0"/>
              <a:pPr/>
              <a:t>14.02.2024</a:t>
            </a:fld>
            <a:endParaRPr lang="uk-UA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8FC8E49-37DC-445E-9BC7-57A4FDC70C7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opvirus.info/treatment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4582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Оперізуючий герпес (</a:t>
            </a:r>
            <a:r>
              <a:rPr lang="en-US" b="1" i="1" dirty="0" smtClean="0"/>
              <a:t>Varicella Zoster</a:t>
            </a:r>
            <a:r>
              <a:rPr lang="uk-UA" b="1" i="1" dirty="0" smtClean="0"/>
              <a:t>)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" b="1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оцент</a:t>
            </a:r>
            <a:r>
              <a:rPr lang="uk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Герасименко</a:t>
            </a:r>
            <a:r>
              <a:rPr lang="uk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о.а.</a:t>
            </a:r>
            <a:endParaRPr lang="uk-UA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0"/>
            <a:ext cx="8458200" cy="914400"/>
          </a:xfrm>
        </p:spPr>
        <p:txBody>
          <a:bodyPr/>
          <a:lstStyle/>
          <a:p>
            <a:pPr algn="ctr"/>
            <a:r>
              <a:rPr lang="uk" i="1" dirty="0" err="1">
                <a:solidFill>
                  <a:schemeClr val="tx1"/>
                </a:solidFill>
                <a:latin typeface="Times New Roman" pitchFamily="18" charset="0"/>
                <a:cs typeface="Arabic Typesetting" pitchFamily="66" charset="-78"/>
              </a:rPr>
              <a:t>ОНМедУ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Arabic Typesetting" pitchFamily="66" charset="-78"/>
            </a:endParaRPr>
          </a:p>
          <a:p>
            <a:pPr algn="ctr"/>
            <a:r>
              <a:rPr lang="uk" i="1" dirty="0">
                <a:solidFill>
                  <a:schemeClr val="tx1"/>
                </a:solidFill>
                <a:latin typeface="Times New Roman" pitchFamily="18" charset="0"/>
                <a:cs typeface="Arabic Typesetting" pitchFamily="66" charset="-78"/>
              </a:rPr>
              <a:t>Кафедра інфекційних хвороб</a:t>
            </a:r>
            <a:endParaRPr lang="uk-UA" i="1" dirty="0">
              <a:solidFill>
                <a:schemeClr val="tx1"/>
              </a:solidFill>
              <a:latin typeface="Times New Roman" pitchFamily="18" charset="0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Вірус герпесу 3 типу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викликає два типи поразок - </a:t>
            </a:r>
            <a:r>
              <a:rPr lang="uk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вітряну віспу ( </a:t>
            </a:r>
            <a:r>
              <a:rPr lang="uk" sz="24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varicella </a:t>
            </a:r>
            <a:r>
              <a:rPr lang="uk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оперізуючий лишай ( </a:t>
            </a:r>
            <a:r>
              <a:rPr lang="uk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zoster </a:t>
            </a:r>
            <a:r>
              <a:rPr lang="uk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Первинна інфекцій протікає як вітряна віспа, та її рецидиви — як лишай.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Учеба и прочие\Книги\6-й курс\Инф\Vetrya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4572000" cy="2811780"/>
          </a:xfrm>
          <a:prstGeom prst="rect">
            <a:avLst/>
          </a:prstGeom>
          <a:noFill/>
        </p:spPr>
      </p:pic>
      <p:pic>
        <p:nvPicPr>
          <p:cNvPr id="1027" name="Picture 3" descr="D:\Учеба и прочие\Книги\6-й курс\Инф\gerpeticheskaja-infekcija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920733"/>
            <a:ext cx="4499992" cy="2937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3200" dirty="0">
                <a:latin typeface="Times New Roman" pitchFamily="18" charset="0"/>
                <a:cs typeface="Times New Roman" pitchFamily="18" charset="0"/>
              </a:rPr>
              <a:t>Вірус герпесу 3 типу відкритий бразильським лікарем Е. </a:t>
            </a:r>
            <a:r>
              <a:rPr lang="uk" sz="3200" dirty="0" err="1">
                <a:latin typeface="Times New Roman" pitchFamily="18" charset="0"/>
                <a:cs typeface="Times New Roman" pitchFamily="18" charset="0"/>
              </a:rPr>
              <a:t>Арагао </a:t>
            </a:r>
            <a:r>
              <a:rPr lang="uk" sz="3200" dirty="0">
                <a:latin typeface="Times New Roman" pitchFamily="18" charset="0"/>
                <a:cs typeface="Times New Roman" pitchFamily="18" charset="0"/>
              </a:rPr>
              <a:t>(1911 ).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Учеба и прочие\Книги\6-й курс\Инф\4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750050" cy="4652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324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800" b="1" dirty="0">
                <a:latin typeface="Times New Roman" pitchFamily="18" charset="0"/>
                <a:cs typeface="Times New Roman" pitchFamily="18" charset="0"/>
              </a:rPr>
              <a:t>Епідеміологія вітряної віспи та оперізувального лишаю</a:t>
            </a:r>
          </a:p>
          <a:p>
            <a:endParaRPr lang="ru-RU" dirty="0"/>
          </a:p>
          <a:p>
            <a:r>
              <a:rPr lang="uk" sz="2400" dirty="0"/>
              <a:t>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У 80-90% дорослого населення Землі відзначають в анамнезі вітряну віспу. Захворюваність на оперізувальний лишаєм не перевищує 10% у осіб, які перехворіли на вітрянку 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 Резервуар вірусу </a:t>
            </a:r>
            <a:r>
              <a:rPr lang="uk" sz="2400" b="1" dirty="0" err="1">
                <a:latin typeface="Times New Roman" pitchFamily="18" charset="0"/>
                <a:cs typeface="Times New Roman" pitchFamily="18" charset="0"/>
              </a:rPr>
              <a:t>Varicella-Zoster</a:t>
            </a:r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- хвора людина, вірус передається повітряно-краплинним і контактним (через везикул, що відокремлюється) шляхом.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800" b="1" dirty="0">
                <a:latin typeface="Times New Roman" pitchFamily="18" charset="0"/>
                <a:cs typeface="Times New Roman" pitchFamily="18" charset="0"/>
              </a:rPr>
              <a:t>Патогенез уражень при вітряній віспі та оперізувальному лишаї</a:t>
            </a:r>
          </a:p>
          <a:p>
            <a:endParaRPr lang="ru-RU" dirty="0"/>
          </a:p>
          <a:p>
            <a:endParaRPr lang="ru-RU" dirty="0"/>
          </a:p>
          <a:p>
            <a:r>
              <a:rPr lang="uk" dirty="0"/>
              <a:t>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Вірус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Varicella-Zoster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первинно розмножується в епітелії слизової верхніх дихальних шляхів, а потім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дисемінує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лімфо-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та кровотоку в шкіру. Репродукція вірусу в клітинах шипуватого шару призводить до їхньої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балонуючої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дегенерації (клітини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Цанка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). У ядрах уражених клітин формуються еозинофільні тільця включень (Тільця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Липшютца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Зараження вірусом зазвичай відбувається в дитинстві - в цьому віці захворювання набуває форми вітряної віспи. Після одужання вірус залишається в організмі назавжди, локалізуючись у відростках трійчастого нерва.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Оперізуючий лишай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розвивається в результаті реактивації вірусу в чутливих вузлах осіб, які перехворіли на вітряну віспу. Пускові механізми реактивації пов'язані з порушеннями імунітету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" sz="2400" b="1" cap="all" dirty="0">
                <a:latin typeface="Times New Roman" pitchFamily="18" charset="0"/>
                <a:cs typeface="Times New Roman" pitchFamily="18" charset="0"/>
              </a:rPr>
              <a:t>СИМПТОМИ ГЕРПЕСУ ЗОСТЕР</a:t>
            </a:r>
          </a:p>
          <a:p>
            <a:pPr fontAlgn="base"/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400" dirty="0">
                <a:latin typeface="Times New Roman" pitchFamily="18" charset="0"/>
                <a:cs typeface="Times New Roman" pitchFamily="18" charset="0"/>
              </a:rPr>
              <a:t>Для оперізуючого лишаю та вітряної віспи характерний гострий початок. В ділянці нерва, ураженого хворобою, виникають сильні болі, які зберігаються протягом 3-12 днів (термін залежить від того, наскільки сильно уражений нерв). Перегрівання, згинання кінцівок і навіть дотику до шкіри можуть посилювати болючі відчуття. До первинних симптомів відноситься значне або легке підвищення температури.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" sz="2000" b="1" cap="all" dirty="0">
                <a:latin typeface="Times New Roman" pitchFamily="18" charset="0"/>
                <a:cs typeface="Times New Roman" pitchFamily="18" charset="0"/>
              </a:rPr>
              <a:t>ГЕРПЕС ЗОСТЕР: ЗОВНІШНІ ПРОЯВИ</a:t>
            </a:r>
          </a:p>
          <a:p>
            <a:pPr fontAlgn="base"/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Постановка діагнозу значно полегшується після появи зовнішніх проявів захворювання зазвичай вони виникають через кілька днів після початку болю.</a:t>
            </a:r>
          </a:p>
          <a:p>
            <a:pPr fontAlgn="base">
              <a:buFont typeface="Wingdings" pitchFamily="2" charset="2"/>
              <a:buChar char="v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Шкіра та слизові оболонки в області уражених ділянок стають набряклими та почервонілими.</a:t>
            </a:r>
          </a:p>
          <a:p>
            <a:pPr fontAlgn="base">
              <a:buFont typeface="Wingdings" pitchFamily="2" charset="2"/>
              <a:buChar char="v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Після цього на поверхні шкіри з'являються групи бульбашок (везикул), наповнених рідиною. Пухирці ні в якому разі не рекомендується розкривати - це може призвести до інфікування.</a:t>
            </a:r>
          </a:p>
          <a:p>
            <a:pPr fontAlgn="base">
              <a:buFont typeface="Wingdings" pitchFamily="2" charset="2"/>
              <a:buChar char="v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Прозора рідина всередині бульбашок поступово каламутніє, самі бульбашки лопаються, а на їхньому місці утворюються скориночки .</a:t>
            </a: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Захворювання протікає протягом 1-3 тижнів. Як правило, після появи шкірних висипань болі зменшуються або зникають повністю, проте в деяких випадках можливе їх збереження протягом декількох років - особливо при виникненні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гангліоніту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гангліоневриту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Учеба и прочие\Книги\6-й курс\Инф\herpes-zost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005" y="0"/>
            <a:ext cx="9192005" cy="6894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Учеба и прочие\Книги\6-й курс\Инф\2a350abcbcdb9144c8c04bd29dfe08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01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Учеба и прочие\Книги\6-й курс\Инф\gerpes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Учеба и прочие\Книги\6-й курс\Инф\glaznoy-gerpes-520x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" sz="2800" b="1" dirty="0">
                <a:latin typeface="Times New Roman" pitchFamily="18" charset="0"/>
                <a:cs typeface="Times New Roman" pitchFamily="18" charset="0"/>
              </a:rPr>
              <a:t>Лікування</a:t>
            </a:r>
          </a:p>
          <a:p>
            <a:pPr fontAlgn="base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" sz="2400" u="sng" dirty="0">
                <a:latin typeface="Times New Roman" pitchFamily="18" charset="0"/>
                <a:cs typeface="Times New Roman" pitchFamily="18" charset="0"/>
              </a:rPr>
              <a:t>Лікування герпесу 3 типу переслідує кілька основних цілей:</a:t>
            </a:r>
          </a:p>
          <a:p>
            <a:pPr fontAlgn="base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uk" sz="2400" dirty="0">
                <a:latin typeface="Times New Roman" pitchFamily="18" charset="0"/>
                <a:cs typeface="Times New Roman" pitchFamily="18" charset="0"/>
              </a:rPr>
              <a:t>стимулювати процес загоєння шкірних покривів;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uk" sz="2400" dirty="0">
                <a:latin typeface="Times New Roman" pitchFamily="18" charset="0"/>
                <a:cs typeface="Times New Roman" pitchFamily="18" charset="0"/>
              </a:rPr>
              <a:t>запобігти розвитку ускладнень (вісцеральних, з боку центральної нервової системи та ін.);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uk" sz="2400" dirty="0">
                <a:latin typeface="Times New Roman" pitchFamily="18" charset="0"/>
                <a:cs typeface="Times New Roman" pitchFamily="18" charset="0"/>
              </a:rPr>
              <a:t>запобігти поширенню герпетичної інфекції всередині організму (особливо у пацієнтів із зниженим імунним статусом); зменшити прояви больового синдрому у гострій фазі;</a:t>
            </a:r>
          </a:p>
          <a:p>
            <a:pPr fontAlgn="base">
              <a:buFont typeface="Wingdings" pitchFamily="2" charset="2"/>
              <a:buChar char="v"/>
            </a:pPr>
            <a:endParaRPr lang="uk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612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Противірусна терапія при оперізуючому герпесі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Основним методом </a:t>
            </a:r>
            <a:r>
              <a:rPr lang="uk" b="1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лікування</a:t>
            </a:r>
            <a:r>
              <a:rPr lang="uk" b="1" u="sng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uk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при герпесі, що оперізує, як і при інших герпесвірусних інфекціях, є використання </a:t>
            </a:r>
            <a:r>
              <a:rPr lang="uk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противірусних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препаратів. При цьому захворюванні рекомендується розпочати прийом противірусних засобів не пізніше, ніж через 72 години після появи висипу - це дозволяє зменшити тривалість больового синдрому і нерідко допомагає запобігти розвитку постгерпетичної невралгії. </a:t>
            </a:r>
          </a:p>
          <a:p>
            <a:pPr algn="just" fontAlgn="base">
              <a:lnSpc>
                <a:spcPct val="150000"/>
              </a:lnSpc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Пацієнтам з нормальним імунітетом зазвичай призначають </a:t>
            </a:r>
            <a:r>
              <a:rPr lang="uk" b="1" u="sng" dirty="0">
                <a:latin typeface="Times New Roman" pitchFamily="18" charset="0"/>
                <a:cs typeface="Times New Roman" pitchFamily="18" charset="0"/>
              </a:rPr>
              <a:t>1000 мг ацикловіру або 500 мг фамцикловіру</a:t>
            </a:r>
            <a:r>
              <a:rPr lang="uk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у день протягом тижня. У пацієнтів з </a:t>
            </a:r>
            <a:r>
              <a:rPr lang="uk" dirty="0" err="1">
                <a:latin typeface="Times New Roman" pitchFamily="18" charset="0"/>
                <a:cs typeface="Times New Roman" pitchFamily="18" charset="0"/>
              </a:rPr>
              <a:t>імунодефіцитними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станами дозування та тривалість лікування можуть бути збільшені.</a:t>
            </a:r>
          </a:p>
          <a:p>
            <a:pPr algn="just" fontAlgn="base">
              <a:lnSpc>
                <a:spcPct val="150000"/>
              </a:lnSpc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Крім названих препаратів при лікуванні оперізувального герпесу на тілі також використовують:</a:t>
            </a:r>
            <a:r>
              <a:rPr lang="uk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бривудин</a:t>
            </a:r>
            <a:r>
              <a:rPr lang="uk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125 мг 4 рази/д дітям із розрахунку 5 мг. н а кг. тричі на день 5 діб. </a:t>
            </a:r>
            <a:r>
              <a:rPr lang="uk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Валацикловір </a:t>
            </a:r>
            <a:r>
              <a:rPr lang="uk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1 гр.3 десь у день 10 днів.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Додаткова терапія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Для усунення больового синдрому, зниження інтоксикації та усунення інших неприємних симптомів і явищ, що супроводжують оперізуючий герпес, використовують і інші методи :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uk" sz="2000" b="1" dirty="0">
                <a:latin typeface="Times New Roman" pitchFamily="18" charset="0"/>
                <a:cs typeface="Times New Roman" pitchFamily="18" charset="0"/>
              </a:rPr>
              <a:t>Імунотерапія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Прийом інтерферону та його індукторів дозволяє стимулювати захисні сили організму, тим самим прискорюючи процес одужання та запобігаючи генералізації інфекції 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uk" sz="2000" b="1">
                <a:latin typeface="Times New Roman" pitchFamily="18" charset="0"/>
                <a:cs typeface="Times New Roman" pitchFamily="18" charset="0"/>
              </a:rPr>
              <a:t>Болезаспокійливі</a:t>
            </a:r>
            <a:endParaRPr lang="uk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Оперезуючий герпес нерідко супроводжується сильними болями, тому велике значення має використання парацетамолу, ібупрофену,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диклофенаку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та інших болезаспокійливих засобів.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28092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Courier New" pitchFamily="49" charset="0"/>
              <a:buChar char="o"/>
            </a:pPr>
            <a:r>
              <a:rPr lang="uk" sz="2000" b="1" dirty="0" err="1">
                <a:latin typeface="Times New Roman" pitchFamily="18" charset="0"/>
                <a:cs typeface="Times New Roman" pitchFamily="18" charset="0"/>
              </a:rPr>
              <a:t>Антиконвульсанти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Габапентин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прегабалін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карбамазепін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та інші. Допомагають зняти м'язові судоми 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uk" sz="2000" b="1" dirty="0">
                <a:latin typeface="Times New Roman" pitchFamily="18" charset="0"/>
                <a:cs typeface="Times New Roman" pitchFamily="18" charset="0"/>
              </a:rPr>
              <a:t>Антидепресанти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Трициклічні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антидепресанти та селективні інгібітори зворотного захоплення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серотоніну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мають знеболюючий ефект та допомагають скоригувати психологічний стан хворого .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Courier New" pitchFamily="49" charset="0"/>
              <a:buChar char="o"/>
            </a:pPr>
            <a:r>
              <a:rPr lang="uk" sz="2000" b="1" dirty="0">
                <a:latin typeface="Times New Roman" pitchFamily="18" charset="0"/>
                <a:cs typeface="Times New Roman" pitchFamily="18" charset="0"/>
              </a:rPr>
              <a:t>Фізіотерапевтичні методи</a:t>
            </a:r>
          </a:p>
          <a:p>
            <a:pPr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" sz="2000" dirty="0">
                <a:latin typeface="Times New Roman" pitchFamily="18" charset="0"/>
                <a:cs typeface="Times New Roman" pitchFamily="18" charset="0"/>
              </a:rPr>
              <a:t>Магнітолазеротерапія, черезшкірна електронейростимуляція , гіпербарична оксигенація , рефлексотерапія - різні методи фізіотерапії застосовуються для усунення больового синдрому, прискорення процесів регенерації та зміцнення організму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Лазерне опромінення крові, у лікуванні герпес вірусної інфекції</a:t>
            </a:r>
          </a:p>
          <a:p>
            <a:endParaRPr lang="ru-RU" b="1" dirty="0"/>
          </a:p>
          <a:p>
            <a:pPr algn="just"/>
            <a:r>
              <a:rPr lang="uk" sz="2000" b="1" dirty="0">
                <a:latin typeface="Times New Roman" pitchFamily="18" charset="0"/>
                <a:cs typeface="Times New Roman" pitchFamily="18" charset="0"/>
              </a:rPr>
              <a:t>Лазерне опромінення крові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(фотогемотерапія, внутрішньосудинне лазерне опромінення крові, ВЛОК) - метод еферентної терапії (екстракорпоральної детоксикації), що являє собою дозоване опромінення крові низькоінтенсивними терапевтичними лазерами.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Учеба и прочие\Книги\6-й курс\Инф\3325_33770_b_1314134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068960"/>
            <a:ext cx="8146876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0891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dirty="0"/>
              <a:t> 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Основними факторами терапевтичного ефекту вважаються :</a:t>
            </a:r>
          </a:p>
          <a:p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антисептична (бактерицидна) дія</a:t>
            </a:r>
          </a:p>
          <a:p>
            <a:pPr>
              <a:buFont typeface="Arial" pitchFamily="34" charset="0"/>
              <a:buChar char="•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корекція клітинного та гуморального імунітету</a:t>
            </a:r>
          </a:p>
          <a:p>
            <a:pPr>
              <a:buFont typeface="Arial" pitchFamily="34" charset="0"/>
              <a:buChar char="•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підвищення неспецифічної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резистентності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організму</a:t>
            </a:r>
          </a:p>
          <a:p>
            <a:pPr>
              <a:buFont typeface="Arial" pitchFamily="34" charset="0"/>
              <a:buChar char="•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стимуляція регенераторних (загоювальних) процесів</a:t>
            </a:r>
          </a:p>
          <a:p>
            <a:pPr>
              <a:buFont typeface="Arial" pitchFamily="34" charset="0"/>
              <a:buChar char="•"/>
            </a:pPr>
            <a:r>
              <a:rPr lang="uk" sz="2000" dirty="0">
                <a:latin typeface="Times New Roman" pitchFamily="18" charset="0"/>
                <a:cs typeface="Times New Roman" pitchFamily="18" charset="0"/>
              </a:rPr>
              <a:t>протизапальна дія</a:t>
            </a: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96952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400" dirty="0">
                <a:latin typeface="Times New Roman" pitchFamily="18" charset="0"/>
                <a:cs typeface="Times New Roman" pitchFamily="18" charset="0"/>
              </a:rPr>
              <a:t>додатково до перерахованих вище факторів, проявляються деякі додаткові 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покращення реологічних властивостей крові («плинності»)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судинорозширювальну дію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підвищення кисневотранспортної функції крові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нормалізація кислотно-основного стану (КОС) крові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нормалізація протеолітичної активності крові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підвищення </a:t>
            </a:r>
            <a:r>
              <a:rPr lang="uk" dirty="0" err="1">
                <a:latin typeface="Times New Roman" pitchFamily="18" charset="0"/>
                <a:cs typeface="Times New Roman" pitchFamily="18" charset="0"/>
              </a:rPr>
              <a:t>антиоксидантної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активності крові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стимуляція </a:t>
            </a:r>
            <a:r>
              <a:rPr lang="uk" dirty="0" err="1">
                <a:latin typeface="Times New Roman" pitchFamily="18" charset="0"/>
                <a:cs typeface="Times New Roman" pitchFamily="18" charset="0"/>
              </a:rPr>
              <a:t>еритропозу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uk" dirty="0" err="1">
                <a:latin typeface="Times New Roman" pitchFamily="18" charset="0"/>
                <a:cs typeface="Times New Roman" pitchFamily="18" charset="0"/>
              </a:rPr>
              <a:t>дезінтоксикаційна </a:t>
            </a:r>
            <a:r>
              <a:rPr lang="uk" dirty="0">
                <a:latin typeface="Times New Roman" pitchFamily="18" charset="0"/>
                <a:cs typeface="Times New Roman" pitchFamily="18" charset="0"/>
              </a:rPr>
              <a:t>дія</a:t>
            </a:r>
          </a:p>
          <a:p>
            <a:pPr>
              <a:buFont typeface="Arial" pitchFamily="34" charset="0"/>
              <a:buChar char="•"/>
            </a:pPr>
            <a:r>
              <a:rPr lang="uk" dirty="0">
                <a:latin typeface="Times New Roman" pitchFamily="18" charset="0"/>
                <a:cs typeface="Times New Roman" pitchFamily="18" charset="0"/>
              </a:rPr>
              <a:t>антиалергічна дія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-5417"/>
            <a:ext cx="835292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2400" b="1" dirty="0">
                <a:latin typeface="Times New Roman" pitchFamily="18" charset="0"/>
                <a:cs typeface="Times New Roman" pitchFamily="18" charset="0"/>
              </a:rPr>
              <a:t>Показання </a:t>
            </a:r>
            <a:r>
              <a:rPr lang="uk" sz="2400" dirty="0">
                <a:latin typeface="Times New Roman" pitchFamily="18" charset="0"/>
                <a:cs typeface="Times New Roman" pitchFamily="18" charset="0"/>
              </a:rPr>
              <a:t>до лазерного опромінення крові дуже великі. Основні наведені нижче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гострі та хронічні запальні процеси різної локалізації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сепсис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ендо- та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екзотоксікози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(отруєння)</a:t>
            </a:r>
          </a:p>
          <a:p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облітуючі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захворювання артерій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гострі та хронічні тромбофлебіти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хронічна ішемічна хвороба серця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запальні (інфекційні) ускладнення після операцій та травм</a:t>
            </a:r>
          </a:p>
          <a:p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імунодефіцитні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стани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аутоімунні захворювання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алергічні захворювання (зокрема бронхіальна астма)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гострий та хронічний панкреатит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деякі шкірні захворювання (дерматози, псоріаз, нейродерміт,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акне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, фурункульоз)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цукровий діабет</a:t>
            </a:r>
          </a:p>
          <a:p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полікістоз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яєчників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опікова хвороба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трофічні виразки</a:t>
            </a:r>
          </a:p>
          <a:p>
            <a:r>
              <a:rPr lang="uk" sz="2000" dirty="0">
                <a:latin typeface="Times New Roman" pitchFamily="18" charset="0"/>
                <a:cs typeface="Times New Roman" pitchFamily="18" charset="0"/>
              </a:rPr>
              <a:t>деякі інфекційні захворювання (вірусні гепатити, </a:t>
            </a:r>
            <a:r>
              <a:rPr lang="uk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герпес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" sz="2000" dirty="0" err="1">
                <a:latin typeface="Times New Roman" pitchFamily="18" charset="0"/>
                <a:cs typeface="Times New Roman" pitchFamily="18" charset="0"/>
              </a:rPr>
              <a:t>кандіози </a:t>
            </a:r>
            <a:r>
              <a:rPr lang="uk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470</TotalTime>
  <Words>821</Words>
  <Application>Microsoft Office PowerPoint</Application>
  <PresentationFormat>Экран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Оперізуючий герпес (Varicella Zoster)    доцент Герасименко о.а.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Холод Поліна</cp:lastModifiedBy>
  <cp:revision>51</cp:revision>
  <dcterms:created xsi:type="dcterms:W3CDTF">2017-09-10T10:07:18Z</dcterms:created>
  <dcterms:modified xsi:type="dcterms:W3CDTF">2024-02-14T11:02:50Z</dcterms:modified>
</cp:coreProperties>
</file>