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handoutMasterIdLst>
    <p:handoutMasterId r:id="rId33"/>
  </p:handoutMasterIdLst>
  <p:sldIdLst>
    <p:sldId id="256" r:id="rId2"/>
    <p:sldId id="257" r:id="rId3"/>
    <p:sldId id="258" r:id="rId4"/>
    <p:sldId id="293" r:id="rId5"/>
    <p:sldId id="284" r:id="rId6"/>
    <p:sldId id="286" r:id="rId7"/>
    <p:sldId id="259" r:id="rId8"/>
    <p:sldId id="287" r:id="rId9"/>
    <p:sldId id="288" r:id="rId10"/>
    <p:sldId id="290" r:id="rId11"/>
    <p:sldId id="260" r:id="rId12"/>
    <p:sldId id="275" r:id="rId13"/>
    <p:sldId id="261" r:id="rId14"/>
    <p:sldId id="276" r:id="rId15"/>
    <p:sldId id="277" r:id="rId16"/>
    <p:sldId id="278" r:id="rId17"/>
    <p:sldId id="279" r:id="rId18"/>
    <p:sldId id="281" r:id="rId19"/>
    <p:sldId id="294" r:id="rId20"/>
    <p:sldId id="295" r:id="rId21"/>
    <p:sldId id="262" r:id="rId22"/>
    <p:sldId id="263" r:id="rId23"/>
    <p:sldId id="264" r:id="rId24"/>
    <p:sldId id="283" r:id="rId25"/>
    <p:sldId id="292" r:id="rId26"/>
    <p:sldId id="291" r:id="rId27"/>
    <p:sldId id="285" r:id="rId28"/>
    <p:sldId id="265" r:id="rId29"/>
    <p:sldId id="266" r:id="rId30"/>
    <p:sldId id="270" r:id="rId31"/>
  </p:sldIdLst>
  <p:sldSz cx="9144000" cy="6858000" type="screen4x3"/>
  <p:notesSz cx="6797675" cy="9926638"/>
  <p:defaultTextStyle>
    <a:defPPr>
      <a:defRPr lang="u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660"/>
  </p:normalViewPr>
  <p:slideViewPr>
    <p:cSldViewPr>
      <p:cViewPr varScale="1">
        <p:scale>
          <a:sx n="68" d="100"/>
          <a:sy n="68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E9F3D7-E5FD-4918-874A-619997C7699E}" type="datetimeFigureOut">
              <a:rPr lang="ru-RU" smtClean="0"/>
              <a:pPr/>
              <a:t>01.12.2023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9987DE-2EA5-4EB4-A85C-1B465F1D5F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663292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C204CC-4E7E-423B-86C4-38041103BEAB}" type="datetimeFigureOut">
              <a:rPr lang="ru-RU" smtClean="0"/>
              <a:pPr/>
              <a:t>01.12.2023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FA18FA-2EFD-4040-A091-F493CDE865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83802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FA18FA-2EFD-4040-A091-F493CDE865EF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603149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FA18FA-2EFD-4040-A091-F493CDE865EF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0978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01.12.2023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01.12.2023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01.12.2023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microsoft.com/office/2007/relationships/hdphoto" Target="../media/hdphoto1.wdp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9.pn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4.jpeg"/><Relationship Id="rId7" Type="http://schemas.openxmlformats.org/officeDocument/2006/relationships/image" Target="../media/image10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37.jpeg"/><Relationship Id="rId4" Type="http://schemas.openxmlformats.org/officeDocument/2006/relationships/image" Target="../media/image3.jpeg"/><Relationship Id="rId9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" dirty="0">
                <a:latin typeface="+mj-lt"/>
              </a:rPr>
              <a:t>вірус герпесу V типу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92181" y="3158969"/>
            <a:ext cx="6629400" cy="1219201"/>
          </a:xfrm>
        </p:spPr>
        <p:txBody>
          <a:bodyPr/>
          <a:lstStyle/>
          <a:p>
            <a:r>
              <a:rPr lang="uk" sz="3600" dirty="0" err="1"/>
              <a:t>цитомегаловірусна </a:t>
            </a:r>
            <a:r>
              <a:rPr lang="uk" sz="3600" dirty="0"/>
              <a:t>інфекція</a:t>
            </a:r>
          </a:p>
        </p:txBody>
      </p:sp>
      <p:pic>
        <p:nvPicPr>
          <p:cNvPr id="8" name="Picture 2" descr="http://patan.msk.ru/sites/default/files/9_4-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6628" t="25571" r="5656" b="22459"/>
          <a:stretch/>
        </p:blipFill>
        <p:spPr bwMode="auto">
          <a:xfrm>
            <a:off x="7632000" y="2988000"/>
            <a:ext cx="1080000" cy="2376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651587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" sz="3000" b="1" dirty="0" err="1"/>
              <a:t>Цитомегаловірусна </a:t>
            </a:r>
            <a:r>
              <a:rPr lang="uk" sz="3000" b="1" dirty="0"/>
              <a:t>інфекція </a:t>
            </a:r>
            <a:r>
              <a:rPr lang="ru-RU" sz="2800" b="1" dirty="0"/>
              <a:t/>
            </a:r>
            <a:br>
              <a:rPr lang="ru-RU" sz="2800" b="1" dirty="0"/>
            </a:br>
            <a:r>
              <a:rPr lang="uk" sz="2600" b="1" dirty="0"/>
              <a:t>(ЦМВІ, </a:t>
            </a:r>
            <a:r>
              <a:rPr lang="uk" sz="2600" b="1" dirty="0" err="1"/>
              <a:t>цитомегалія </a:t>
            </a:r>
            <a:r>
              <a:rPr lang="uk" sz="2600" b="1" dirty="0"/>
              <a:t>)</a:t>
            </a:r>
            <a:r>
              <a:rPr lang="uk" sz="2600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2324472"/>
          </a:xfrm>
        </p:spPr>
        <p:txBody>
          <a:bodyPr>
            <a:noAutofit/>
          </a:bodyPr>
          <a:lstStyle/>
          <a:p>
            <a:r>
              <a:rPr lang="uk" sz="1800" dirty="0"/>
              <a:t>хронічна </a:t>
            </a:r>
            <a:r>
              <a:rPr lang="uk" sz="1800" b="1" dirty="0" err="1"/>
              <a:t>антропонозна </a:t>
            </a:r>
            <a:r>
              <a:rPr lang="uk" sz="1800" dirty="0"/>
              <a:t>хвороба вірусної етіології</a:t>
            </a:r>
          </a:p>
          <a:p>
            <a:r>
              <a:rPr lang="uk" sz="1800" dirty="0"/>
              <a:t>характеризується різноманіттям форм патологічного процесу від </a:t>
            </a:r>
            <a:r>
              <a:rPr lang="uk" sz="1800" b="1" dirty="0"/>
              <a:t>латентної інфекції </a:t>
            </a:r>
            <a:r>
              <a:rPr lang="uk" sz="1800" dirty="0"/>
              <a:t>до клінічно вираженого </a:t>
            </a:r>
            <a:r>
              <a:rPr lang="uk" sz="1800" b="1" dirty="0" err="1"/>
              <a:t>генералізованого </a:t>
            </a:r>
            <a:r>
              <a:rPr lang="uk" sz="1800" b="1" dirty="0"/>
              <a:t>захворювання</a:t>
            </a:r>
          </a:p>
          <a:p>
            <a:r>
              <a:rPr lang="uk" sz="1800" b="1" dirty="0"/>
              <a:t>опортуністична інфекція </a:t>
            </a:r>
            <a:r>
              <a:rPr lang="uk" sz="1800" dirty="0"/>
              <a:t>, індикатор дефіциту клітинної ланки імунної відповіді</a:t>
            </a:r>
          </a:p>
          <a:p>
            <a:r>
              <a:rPr lang="uk" sz="1800" dirty="0"/>
              <a:t>включена до групи </a:t>
            </a:r>
            <a:r>
              <a:rPr lang="uk" sz="1800" b="1" dirty="0"/>
              <a:t>СНІД-асоційованих хвороб </a:t>
            </a:r>
            <a:r>
              <a:rPr lang="uk" sz="1800" dirty="0"/>
              <a:t>.</a:t>
            </a:r>
          </a:p>
        </p:txBody>
      </p:sp>
      <p:pic>
        <p:nvPicPr>
          <p:cNvPr id="4" name="Picture 8" descr="http://lechenie-simptomy.ru/wp-content/uploads/2016/08/citomegalovirus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05064"/>
            <a:ext cx="3772815" cy="259228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067944" y="3933056"/>
            <a:ext cx="4968552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" sz="1600" dirty="0"/>
              <a:t>Сімейство </a:t>
            </a:r>
            <a:r>
              <a:rPr lang="uk" sz="1600" i="1" u="sng" dirty="0" err="1"/>
              <a:t>Herpesviridae 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uk" sz="1600" dirty="0"/>
              <a:t>Підродина </a:t>
            </a:r>
            <a:r>
              <a:rPr lang="uk" sz="1600" i="1" u="sng" dirty="0" err="1"/>
              <a:t>Betaherpesviridae</a:t>
            </a:r>
            <a:endParaRPr lang="ru-RU" sz="1600" i="1" u="sng" dirty="0"/>
          </a:p>
          <a:p>
            <a:r>
              <a:rPr lang="uk" sz="1600" dirty="0"/>
              <a:t>Рід </a:t>
            </a:r>
            <a:r>
              <a:rPr lang="uk" sz="1600" i="1" u="sng" dirty="0"/>
              <a:t>Cytomegalovirus</a:t>
            </a:r>
            <a:endParaRPr lang="ru-RU" sz="1600" i="1" u="sng" dirty="0"/>
          </a:p>
          <a:p>
            <a:r>
              <a:rPr lang="uk" sz="1600" dirty="0"/>
              <a:t>Вид </a:t>
            </a:r>
            <a:r>
              <a:rPr lang="uk" sz="1600" i="1" u="sng" dirty="0"/>
              <a:t>Cytomegalovirus </a:t>
            </a:r>
            <a:r>
              <a:rPr lang="uk" sz="1600" i="1" u="sng" dirty="0" err="1"/>
              <a:t>hominis</a:t>
            </a:r>
            <a:endParaRPr lang="ru-RU" sz="1600" i="1" u="sng" dirty="0"/>
          </a:p>
          <a:p>
            <a:r>
              <a:rPr lang="uk" sz="1600" dirty="0"/>
              <a:t>3 штаму: </a:t>
            </a:r>
            <a:r>
              <a:rPr lang="uk" sz="1600" i="1" u="sng" dirty="0"/>
              <a:t>AD 169 </a:t>
            </a:r>
            <a:r>
              <a:rPr lang="uk" sz="1600" i="1" dirty="0"/>
              <a:t>, </a:t>
            </a:r>
            <a:r>
              <a:rPr lang="uk" sz="1600" i="1" u="sng" dirty="0" err="1"/>
              <a:t>Davis </a:t>
            </a:r>
            <a:r>
              <a:rPr lang="uk" sz="1600" i="1" dirty="0"/>
              <a:t>та </a:t>
            </a:r>
            <a:r>
              <a:rPr lang="uk" sz="1600" i="1" u="sng" dirty="0" err="1"/>
              <a:t>Kerr</a:t>
            </a:r>
            <a:endParaRPr lang="ru-RU" sz="1600" i="1" u="sng" dirty="0"/>
          </a:p>
          <a:p>
            <a:endParaRPr lang="ru-RU" sz="1600" dirty="0"/>
          </a:p>
          <a:p>
            <a:r>
              <a:rPr lang="uk" sz="1500" dirty="0"/>
              <a:t>• великий ДНК-геном</a:t>
            </a:r>
          </a:p>
          <a:p>
            <a:r>
              <a:rPr lang="uk" sz="1500" dirty="0"/>
              <a:t>• невисока </a:t>
            </a:r>
            <a:r>
              <a:rPr lang="uk" sz="1500" dirty="0" err="1"/>
              <a:t>цитопатогенність </a:t>
            </a:r>
            <a:r>
              <a:rPr lang="uk" sz="1500" dirty="0"/>
              <a:t>у культурі клітин</a:t>
            </a:r>
          </a:p>
          <a:p>
            <a:r>
              <a:rPr lang="uk" sz="1500" dirty="0"/>
              <a:t>• повільна реплікація</a:t>
            </a:r>
          </a:p>
          <a:p>
            <a:r>
              <a:rPr lang="uk" sz="1500" dirty="0"/>
              <a:t>• низька вірулентність</a:t>
            </a:r>
          </a:p>
          <a:p>
            <a:r>
              <a:rPr lang="uk" sz="1500" dirty="0"/>
              <a:t>• слабко чутливий до дії інтерферону</a:t>
            </a:r>
          </a:p>
        </p:txBody>
      </p:sp>
    </p:spTree>
    <p:extLst>
      <p:ext uri="{BB962C8B-B14F-4D97-AF65-F5344CB8AC3E}">
        <p14:creationId xmlns="" xmlns:p14="http://schemas.microsoft.com/office/powerpoint/2010/main" val="312470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" dirty="0"/>
              <a:t>епідеміологія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07504" y="1700809"/>
            <a:ext cx="9036496" cy="5157192"/>
          </a:xfrm>
        </p:spPr>
        <p:txBody>
          <a:bodyPr>
            <a:normAutofit lnSpcReduction="10000"/>
          </a:bodyPr>
          <a:lstStyle/>
          <a:p>
            <a:r>
              <a:rPr lang="uk" sz="1800" dirty="0"/>
              <a:t>частка </a:t>
            </a:r>
            <a:r>
              <a:rPr lang="uk" sz="1800" dirty="0" err="1"/>
              <a:t>серопозитивних </a:t>
            </a:r>
            <a:r>
              <a:rPr lang="uk" sz="1800" dirty="0"/>
              <a:t>осіб серед дорослого населення РФ – </a:t>
            </a:r>
            <a:r>
              <a:rPr lang="uk" sz="1800" b="1" dirty="0"/>
              <a:t>73–98%</a:t>
            </a:r>
            <a:endParaRPr lang="ru-RU" sz="1800" dirty="0"/>
          </a:p>
          <a:p>
            <a:r>
              <a:rPr lang="uk" sz="1800" b="1" dirty="0"/>
              <a:t>джерело інфекції </a:t>
            </a:r>
            <a:r>
              <a:rPr lang="uk" sz="1800" dirty="0"/>
              <a:t>- людина з </a:t>
            </a:r>
            <a:r>
              <a:rPr lang="uk" sz="1800" dirty="0" err="1"/>
              <a:t>маніфестною </a:t>
            </a:r>
            <a:r>
              <a:rPr lang="uk" sz="1800" dirty="0"/>
              <a:t>/ латентною формою ЦМВІ</a:t>
            </a:r>
          </a:p>
          <a:p>
            <a:r>
              <a:rPr lang="uk" sz="1800" dirty="0"/>
              <a:t>вірус може бути</a:t>
            </a:r>
          </a:p>
          <a:p>
            <a:pPr lvl="1"/>
            <a:r>
              <a:rPr lang="uk" sz="1400" dirty="0"/>
              <a:t>у будь-якій біологічній рідині</a:t>
            </a:r>
          </a:p>
          <a:p>
            <a:pPr lvl="1"/>
            <a:r>
              <a:rPr lang="uk" sz="1400" dirty="0"/>
              <a:t>в органах та тканинах, що використовуються 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uk" sz="1400" dirty="0"/>
              <a:t>для трансплантації</a:t>
            </a:r>
            <a:endParaRPr lang="ru-RU" sz="1800" b="1" dirty="0"/>
          </a:p>
          <a:p>
            <a:r>
              <a:rPr lang="uk" sz="1800" b="1" dirty="0"/>
              <a:t>механізми передачі </a:t>
            </a:r>
            <a:r>
              <a:rPr lang="uk" sz="1800" dirty="0"/>
              <a:t>: 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uk" sz="1800" u="sng" dirty="0"/>
              <a:t>контактний </a:t>
            </a:r>
            <a:r>
              <a:rPr lang="uk" sz="1800" dirty="0"/>
              <a:t>, </a:t>
            </a:r>
            <a:r>
              <a:rPr lang="uk" sz="1800" u="sng" dirty="0"/>
              <a:t>вертикальний </a:t>
            </a:r>
            <a:r>
              <a:rPr lang="uk" sz="1800" dirty="0"/>
              <a:t>, 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uk" sz="1800" dirty="0"/>
              <a:t>аерогенний, </a:t>
            </a:r>
            <a:r>
              <a:rPr lang="uk" sz="1800" dirty="0" err="1"/>
              <a:t>артифікаційний</a:t>
            </a:r>
            <a:endParaRPr lang="ru-RU" sz="1800" dirty="0"/>
          </a:p>
          <a:p>
            <a:r>
              <a:rPr lang="uk" sz="1800" b="1" dirty="0"/>
              <a:t>шляхи передачі </a:t>
            </a:r>
            <a:r>
              <a:rPr lang="uk" sz="1800" dirty="0"/>
              <a:t>: 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uk" sz="1800" dirty="0"/>
              <a:t>статевий, парентеральний, 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uk" sz="1800" dirty="0"/>
              <a:t>вертикальний, контактно-побутовий</a:t>
            </a:r>
          </a:p>
          <a:p>
            <a:r>
              <a:rPr lang="uk" sz="1800" b="1" dirty="0"/>
              <a:t>вхідні ворота</a:t>
            </a:r>
            <a:r>
              <a:rPr lang="uk" sz="1800" dirty="0"/>
              <a:t> 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uk" sz="1800" dirty="0"/>
              <a:t>- слизові оболонки ДП, ШКТ, статевих шляхів 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uk" sz="1800" dirty="0"/>
              <a:t>- плацента та плодові оболонки </a:t>
            </a:r>
            <a:r>
              <a:rPr lang="uk" sz="1800" u="sng" dirty="0"/>
              <a:t>плода</a:t>
            </a:r>
            <a:endParaRPr lang="ru-RU" sz="1800" dirty="0"/>
          </a:p>
          <a:p>
            <a:r>
              <a:rPr lang="uk" sz="1800" b="1" dirty="0"/>
              <a:t>природна сприйнятливість </a:t>
            </a:r>
            <a:r>
              <a:rPr lang="uk" sz="1800" dirty="0"/>
              <a:t>висока, 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uk" sz="1800" dirty="0"/>
              <a:t>частіше </a:t>
            </a:r>
            <a:r>
              <a:rPr lang="uk" sz="1800" b="1" dirty="0"/>
              <a:t>латентна інфекція</a:t>
            </a:r>
          </a:p>
          <a:p>
            <a:r>
              <a:rPr lang="uk" sz="1800" b="1" dirty="0"/>
              <a:t>сезонність, спалахи, епідемії </a:t>
            </a:r>
            <a:r>
              <a:rPr lang="uk" sz="1800" dirty="0"/>
              <a:t>не характерні</a:t>
            </a:r>
          </a:p>
          <a:p>
            <a:endParaRPr lang="ru-RU" sz="1800" dirty="0"/>
          </a:p>
        </p:txBody>
      </p:sp>
      <p:pic>
        <p:nvPicPr>
          <p:cNvPr id="5" name="Picture 6" descr="https://mochaanaliz.ru/wp-content/uploads/2017/10/1-1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64" t="14860" r="213" b="852"/>
          <a:stretch/>
        </p:blipFill>
        <p:spPr bwMode="auto">
          <a:xfrm>
            <a:off x="6084480" y="2348880"/>
            <a:ext cx="2808000" cy="2061096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antirodinka.ru/images/chia-se-do-choi_resiz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437112"/>
            <a:ext cx="2782788" cy="1769853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6659724" y="6206965"/>
            <a:ext cx="24842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" sz="1400" b="1" dirty="0"/>
              <a:t>Основні шляхи передачі для дітей</a:t>
            </a:r>
          </a:p>
        </p:txBody>
      </p:sp>
    </p:spTree>
    <p:extLst>
      <p:ext uri="{BB962C8B-B14F-4D97-AF65-F5344CB8AC3E}">
        <p14:creationId xmlns="" xmlns:p14="http://schemas.microsoft.com/office/powerpoint/2010/main" val="3744605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" dirty="0"/>
              <a:t>епідеміологія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07504" y="1700809"/>
            <a:ext cx="9036496" cy="5157192"/>
          </a:xfrm>
        </p:spPr>
        <p:txBody>
          <a:bodyPr>
            <a:normAutofit lnSpcReduction="10000"/>
          </a:bodyPr>
          <a:lstStyle/>
          <a:p>
            <a:r>
              <a:rPr lang="uk" sz="1800" dirty="0"/>
              <a:t>частка </a:t>
            </a:r>
            <a:r>
              <a:rPr lang="uk" sz="1800" dirty="0" err="1"/>
              <a:t>серопозитивних </a:t>
            </a:r>
            <a:r>
              <a:rPr lang="uk" sz="1800" dirty="0"/>
              <a:t>осіб серед дорослого населення РФ – </a:t>
            </a:r>
            <a:r>
              <a:rPr lang="uk" sz="1800" b="1" dirty="0"/>
              <a:t>73–98%</a:t>
            </a:r>
            <a:endParaRPr lang="ru-RU" sz="1800" dirty="0"/>
          </a:p>
          <a:p>
            <a:r>
              <a:rPr lang="uk" sz="1800" b="1" dirty="0"/>
              <a:t>джерело інфекції </a:t>
            </a:r>
            <a:r>
              <a:rPr lang="uk" sz="1800" dirty="0"/>
              <a:t>- людина з </a:t>
            </a:r>
            <a:r>
              <a:rPr lang="uk" sz="1800" dirty="0" err="1"/>
              <a:t>маніфестною </a:t>
            </a:r>
            <a:r>
              <a:rPr lang="uk" sz="1800" dirty="0"/>
              <a:t>/ латентною формою ЦМВІ</a:t>
            </a:r>
          </a:p>
          <a:p>
            <a:r>
              <a:rPr lang="uk" sz="1800" dirty="0"/>
              <a:t>вірус може бути</a:t>
            </a:r>
          </a:p>
          <a:p>
            <a:pPr lvl="1"/>
            <a:r>
              <a:rPr lang="uk" sz="1400" dirty="0"/>
              <a:t>у будь-якій біологічній рідині</a:t>
            </a:r>
          </a:p>
          <a:p>
            <a:pPr lvl="1"/>
            <a:r>
              <a:rPr lang="uk" sz="1400" dirty="0"/>
              <a:t>в органах та тканинах, що використовуються 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uk" sz="1400" dirty="0"/>
              <a:t>для трансплантації</a:t>
            </a:r>
            <a:endParaRPr lang="ru-RU" sz="1800" b="1" dirty="0"/>
          </a:p>
          <a:p>
            <a:r>
              <a:rPr lang="uk" sz="1800" b="1" dirty="0"/>
              <a:t>механізми передачі </a:t>
            </a:r>
            <a:r>
              <a:rPr lang="uk" sz="1800" dirty="0"/>
              <a:t>: 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uk" sz="1800" u="sng" dirty="0"/>
              <a:t>контактний </a:t>
            </a:r>
            <a:r>
              <a:rPr lang="uk" sz="1800" dirty="0"/>
              <a:t>, </a:t>
            </a:r>
            <a:r>
              <a:rPr lang="uk" sz="1800" u="sng" dirty="0"/>
              <a:t>вертикальний </a:t>
            </a:r>
            <a:r>
              <a:rPr lang="uk" sz="1800" dirty="0"/>
              <a:t>, 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uk" sz="1800" dirty="0"/>
              <a:t>аерогенний, </a:t>
            </a:r>
            <a:r>
              <a:rPr lang="uk" sz="1800" dirty="0" err="1"/>
              <a:t>артифікаційний</a:t>
            </a:r>
            <a:endParaRPr lang="ru-RU" sz="1800" dirty="0"/>
          </a:p>
          <a:p>
            <a:r>
              <a:rPr lang="uk" sz="1800" b="1" dirty="0"/>
              <a:t>шляхи передачі </a:t>
            </a:r>
            <a:r>
              <a:rPr lang="uk" sz="1800" dirty="0"/>
              <a:t>: 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uk" sz="1800" dirty="0"/>
              <a:t>статевий, парентеральний, 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uk" sz="1800" dirty="0"/>
              <a:t>вертикальний, контактно-побутовий</a:t>
            </a:r>
          </a:p>
          <a:p>
            <a:r>
              <a:rPr lang="uk" sz="1800" b="1" dirty="0"/>
              <a:t>вхідні ворота</a:t>
            </a:r>
            <a:r>
              <a:rPr lang="uk" sz="1800" dirty="0"/>
              <a:t> 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uk" sz="1800" dirty="0"/>
              <a:t>- слизові оболонки ДП, ШКТ, статевих шляхів 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uk" sz="1800" dirty="0"/>
              <a:t>- плацента та плодові оболонки </a:t>
            </a:r>
            <a:r>
              <a:rPr lang="uk" sz="1800" u="sng" dirty="0"/>
              <a:t>плода</a:t>
            </a:r>
            <a:endParaRPr lang="ru-RU" sz="1800" dirty="0"/>
          </a:p>
          <a:p>
            <a:r>
              <a:rPr lang="uk" sz="1800" b="1" dirty="0"/>
              <a:t>природна сприйнятливість </a:t>
            </a:r>
            <a:r>
              <a:rPr lang="uk" sz="1800" dirty="0"/>
              <a:t>висока, 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uk" sz="1800" dirty="0"/>
              <a:t>частіше </a:t>
            </a:r>
            <a:r>
              <a:rPr lang="uk" sz="1800" b="1" dirty="0"/>
              <a:t>латентна інфекція</a:t>
            </a:r>
          </a:p>
          <a:p>
            <a:r>
              <a:rPr lang="uk" sz="1800" b="1" dirty="0"/>
              <a:t>сезонність, спалахи, епідемії </a:t>
            </a:r>
            <a:r>
              <a:rPr lang="uk" sz="1800" dirty="0"/>
              <a:t>не характерні</a:t>
            </a:r>
          </a:p>
          <a:p>
            <a:endParaRPr lang="ru-RU" sz="1800" dirty="0"/>
          </a:p>
        </p:txBody>
      </p:sp>
      <p:pic>
        <p:nvPicPr>
          <p:cNvPr id="1028" name="Picture 4" descr="https://venerbol.ru/wp-content/uploads/2017/08/put_zar_ci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2580" y="2492896"/>
            <a:ext cx="4109455" cy="2664296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6300192" y="5154426"/>
            <a:ext cx="28438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" sz="1400" b="1" dirty="0"/>
              <a:t>Основні шляхи передачі для дорослих</a:t>
            </a:r>
          </a:p>
        </p:txBody>
      </p:sp>
    </p:spTree>
    <p:extLst>
      <p:ext uri="{BB962C8B-B14F-4D97-AF65-F5344CB8AC3E}">
        <p14:creationId xmlns="" xmlns:p14="http://schemas.microsoft.com/office/powerpoint/2010/main" val="2633728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" dirty="0"/>
              <a:t>епідеміологія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5496" y="1628801"/>
            <a:ext cx="8496944" cy="522920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uk" sz="2000" b="1" dirty="0"/>
              <a:t>Група ризику:</a:t>
            </a:r>
          </a:p>
          <a:p>
            <a:r>
              <a:rPr lang="uk" sz="1800" b="1" dirty="0"/>
              <a:t>медичні </a:t>
            </a:r>
            <a:r>
              <a:rPr lang="ru-RU" sz="1800" b="1" dirty="0"/>
              <a:t/>
            </a:r>
            <a:br>
              <a:rPr lang="ru-RU" sz="1800" b="1" dirty="0"/>
            </a:br>
            <a:r>
              <a:rPr lang="uk" sz="1800" b="1" dirty="0"/>
              <a:t>працівники</a:t>
            </a:r>
          </a:p>
          <a:p>
            <a:r>
              <a:rPr lang="uk" sz="1800" dirty="0"/>
              <a:t>недоношені 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uk" sz="1800" dirty="0"/>
              <a:t>новонароджені</a:t>
            </a:r>
          </a:p>
          <a:p>
            <a:r>
              <a:rPr lang="uk" sz="1800" dirty="0"/>
              <a:t>народжені від 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uk" sz="1800" dirty="0" err="1"/>
              <a:t>серопозитивних</a:t>
            </a:r>
            <a:r>
              <a:rPr lang="uk" sz="1800" dirty="0"/>
              <a:t> 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uk" sz="1800" dirty="0"/>
              <a:t>матерів</a:t>
            </a:r>
          </a:p>
          <a:p>
            <a:r>
              <a:rPr lang="uk" sz="1800" dirty="0"/>
              <a:t>реципієнти 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uk" sz="1800" dirty="0"/>
              <a:t>крові та органів</a:t>
            </a:r>
          </a:p>
          <a:p>
            <a:r>
              <a:rPr lang="uk" sz="1800" dirty="0"/>
              <a:t>онкологічні та 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uk" sz="1800" dirty="0"/>
              <a:t>гематологічні хворі</a:t>
            </a:r>
          </a:p>
          <a:p>
            <a:r>
              <a:rPr lang="uk" sz="1800" dirty="0"/>
              <a:t>ВІЛ-інфіковані</a:t>
            </a:r>
          </a:p>
          <a:p>
            <a:r>
              <a:rPr lang="uk" sz="1800" dirty="0"/>
              <a:t>працівники 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uk" sz="1800" dirty="0"/>
              <a:t>комерційного сексу</a:t>
            </a:r>
          </a:p>
          <a:p>
            <a:endParaRPr lang="ru-RU" sz="1800" dirty="0"/>
          </a:p>
          <a:p>
            <a:endParaRPr lang="ru-RU" sz="1800" dirty="0"/>
          </a:p>
        </p:txBody>
      </p:sp>
      <p:pic>
        <p:nvPicPr>
          <p:cNvPr id="3074" name="Picture 2" descr="http://images.myshared.ru/5/353451/slide_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897" t="49034" r="32435" b="3096"/>
          <a:stretch/>
        </p:blipFill>
        <p:spPr bwMode="auto">
          <a:xfrm>
            <a:off x="4200032" y="4437112"/>
            <a:ext cx="4105558" cy="2244766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www.wellbeingofwomen.org.uk/app/uploads/2016/11/shutterstock_3590277-edit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121" t="16414" r="3263" b="1851"/>
          <a:stretch/>
        </p:blipFill>
        <p:spPr bwMode="auto">
          <a:xfrm>
            <a:off x="2699792" y="2114368"/>
            <a:ext cx="3263823" cy="1962704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files.adme.ru/files/news/part_152/1529465/1213715-28138010-4-0-1497973154-1497973160-650-1-1497973160-650-0c369e17e2-149812427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1027" t="1499" r="472" b="23358"/>
          <a:stretch/>
        </p:blipFill>
        <p:spPr bwMode="auto">
          <a:xfrm>
            <a:off x="6012656" y="1822541"/>
            <a:ext cx="2951832" cy="2470555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Овал 9"/>
          <p:cNvSpPr/>
          <p:nvPr/>
        </p:nvSpPr>
        <p:spPr>
          <a:xfrm>
            <a:off x="7740352" y="1268760"/>
            <a:ext cx="1368152" cy="2971174"/>
          </a:xfrm>
          <a:prstGeom prst="ellipse">
            <a:avLst/>
          </a:prstGeom>
          <a:solidFill>
            <a:schemeClr val="accent1">
              <a:alpha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24647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" dirty="0"/>
              <a:t>епідеміологія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5496" y="1628801"/>
            <a:ext cx="8496944" cy="522920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uk" sz="2000" b="1" dirty="0"/>
              <a:t>Група ризику:</a:t>
            </a:r>
          </a:p>
          <a:p>
            <a:r>
              <a:rPr lang="uk" sz="1800" b="1" dirty="0"/>
              <a:t>медичні </a:t>
            </a:r>
            <a:r>
              <a:rPr lang="ru-RU" sz="1800" b="1" dirty="0"/>
              <a:t/>
            </a:r>
            <a:br>
              <a:rPr lang="ru-RU" sz="1800" b="1" dirty="0"/>
            </a:br>
            <a:r>
              <a:rPr lang="uk" sz="1800" b="1" dirty="0"/>
              <a:t>працівники</a:t>
            </a:r>
          </a:p>
          <a:p>
            <a:r>
              <a:rPr lang="uk" sz="1800" dirty="0"/>
              <a:t>недоношені 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uk" sz="1800" dirty="0"/>
              <a:t>новонароджені</a:t>
            </a:r>
          </a:p>
          <a:p>
            <a:r>
              <a:rPr lang="uk" sz="1800" dirty="0"/>
              <a:t>народжені від 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uk" sz="1800" dirty="0" err="1"/>
              <a:t>серопозитивних</a:t>
            </a:r>
            <a:r>
              <a:rPr lang="uk" sz="1800" dirty="0"/>
              <a:t> 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uk" sz="1800" dirty="0"/>
              <a:t>матерів</a:t>
            </a:r>
          </a:p>
          <a:p>
            <a:r>
              <a:rPr lang="uk" sz="1800" dirty="0"/>
              <a:t>реципієнти 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uk" sz="1800" dirty="0"/>
              <a:t>крові та органів</a:t>
            </a:r>
          </a:p>
          <a:p>
            <a:r>
              <a:rPr lang="uk" sz="1800" dirty="0"/>
              <a:t>онкологічні та 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uk" sz="1800" dirty="0"/>
              <a:t>гематологічні хворі</a:t>
            </a:r>
          </a:p>
          <a:p>
            <a:r>
              <a:rPr lang="uk" sz="1800" dirty="0"/>
              <a:t>ВІЛ-інфіковані</a:t>
            </a:r>
          </a:p>
          <a:p>
            <a:r>
              <a:rPr lang="uk" sz="1800" dirty="0"/>
              <a:t>працівники 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uk" sz="1800" dirty="0"/>
              <a:t>комерційного сексу</a:t>
            </a:r>
          </a:p>
          <a:p>
            <a:endParaRPr lang="ru-RU" sz="1800" dirty="0"/>
          </a:p>
          <a:p>
            <a:endParaRPr lang="ru-RU" sz="1800" dirty="0"/>
          </a:p>
        </p:txBody>
      </p:sp>
      <p:pic>
        <p:nvPicPr>
          <p:cNvPr id="5" name="Picture 14" descr="http://7ya.vn.ua/ua/img/2017/03/torch-rashifrovk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628799"/>
            <a:ext cx="5616625" cy="14926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docparazit.com/wp-content/uploads/2018/01/505323-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680" r="6664"/>
          <a:stretch/>
        </p:blipFill>
        <p:spPr bwMode="auto">
          <a:xfrm>
            <a:off x="4803899" y="3212976"/>
            <a:ext cx="3152477" cy="2376264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вал 6"/>
          <p:cNvSpPr/>
          <p:nvPr/>
        </p:nvSpPr>
        <p:spPr>
          <a:xfrm>
            <a:off x="6444208" y="2312876"/>
            <a:ext cx="1728192" cy="900100"/>
          </a:xfrm>
          <a:prstGeom prst="ellipse">
            <a:avLst/>
          </a:prstGeom>
          <a:solidFill>
            <a:schemeClr val="accent1">
              <a:alpha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995936" y="5715253"/>
            <a:ext cx="500404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uk" sz="1400" b="1" dirty="0"/>
              <a:t>ЦМВІ </a:t>
            </a:r>
            <a:r>
              <a:rPr lang="uk" sz="1400" dirty="0"/>
              <a:t>– найчастіша вроджена інфекція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uk" sz="1400" dirty="0"/>
              <a:t>тяжкі ураження плода при </a:t>
            </a:r>
            <a:r>
              <a:rPr lang="uk" sz="1400" b="1" dirty="0"/>
              <a:t>ЦМВІ </a:t>
            </a:r>
            <a:r>
              <a:rPr lang="uk" sz="1400" dirty="0"/>
              <a:t>можуть розвиватися у будь-якому триместрі вагітності 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uk" sz="1400" dirty="0"/>
              <a:t>(на відміну від інших інфекцій групи </a:t>
            </a:r>
            <a:r>
              <a:rPr lang="uk" sz="1400" b="1" dirty="0"/>
              <a:t>TORCH </a:t>
            </a:r>
            <a:r>
              <a:rPr lang="uk" sz="1400" dirty="0"/>
              <a:t>)</a:t>
            </a:r>
          </a:p>
        </p:txBody>
      </p:sp>
    </p:spTree>
    <p:extLst>
      <p:ext uri="{BB962C8B-B14F-4D97-AF65-F5344CB8AC3E}">
        <p14:creationId xmlns="" xmlns:p14="http://schemas.microsoft.com/office/powerpoint/2010/main" val="3803546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www.vancomycin.ru/wp-content/uploads/2016/09/123-3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9146" t="21143" r="11877" b="19053"/>
          <a:stretch/>
        </p:blipFill>
        <p:spPr bwMode="auto">
          <a:xfrm>
            <a:off x="4171195" y="1807960"/>
            <a:ext cx="1336909" cy="13504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" dirty="0"/>
              <a:t>патогенез</a:t>
            </a:r>
          </a:p>
        </p:txBody>
      </p:sp>
      <p:pic>
        <p:nvPicPr>
          <p:cNvPr id="1028" name="Picture 4" descr="https://cf.ppt-online.org/files/slide/e/EA7QdwRoJS95ZBTHvrVn0jafszXFm1Mpx86y3U/slide-1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576" t="26996" r="46963" b="12886"/>
          <a:stretch/>
        </p:blipFill>
        <p:spPr bwMode="auto">
          <a:xfrm>
            <a:off x="179512" y="1700808"/>
            <a:ext cx="2160240" cy="19667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8841" y="3627601"/>
            <a:ext cx="243001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" sz="1400" b="1" dirty="0">
                <a:solidFill>
                  <a:srgbClr val="C00000"/>
                </a:solidFill>
              </a:rPr>
              <a:t>ворота інфекції</a:t>
            </a:r>
            <a:endParaRPr lang="ru-RU" sz="1400" dirty="0">
              <a:solidFill>
                <a:srgbClr val="C0000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uk" sz="1400" b="1" dirty="0"/>
              <a:t>СО ВДП, ШКТ, </a:t>
            </a:r>
            <a:r>
              <a:rPr lang="ru-RU" sz="1400" b="1" dirty="0"/>
              <a:t/>
            </a:r>
            <a:br>
              <a:rPr lang="ru-RU" sz="1400" b="1" dirty="0"/>
            </a:br>
            <a:r>
              <a:rPr lang="uk" sz="1400" b="1" dirty="0"/>
              <a:t>статевих органів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uk" sz="1400" dirty="0"/>
              <a:t>плацента та плодові оболонки</a:t>
            </a:r>
          </a:p>
        </p:txBody>
      </p:sp>
      <p:sp>
        <p:nvSpPr>
          <p:cNvPr id="7" name="Стрелка вправо 6"/>
          <p:cNvSpPr/>
          <p:nvPr/>
        </p:nvSpPr>
        <p:spPr>
          <a:xfrm>
            <a:off x="2339752" y="2276872"/>
            <a:ext cx="1794807" cy="763131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sz="1200" b="1" dirty="0">
                <a:solidFill>
                  <a:srgbClr val="C00000"/>
                </a:solidFill>
              </a:rPr>
              <a:t>короткочасна </a:t>
            </a:r>
            <a:r>
              <a:rPr lang="uk" sz="1200" b="1" dirty="0" err="1">
                <a:solidFill>
                  <a:srgbClr val="C00000"/>
                </a:solidFill>
              </a:rPr>
              <a:t>віремія</a:t>
            </a:r>
            <a:endParaRPr lang="ru-RU" sz="1200" b="1" dirty="0">
              <a:solidFill>
                <a:srgbClr val="C0000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923928" y="3158373"/>
            <a:ext cx="1800200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sz="1600" b="1" dirty="0">
                <a:solidFill>
                  <a:srgbClr val="C00000"/>
                </a:solidFill>
              </a:rPr>
              <a:t>локалізація </a:t>
            </a:r>
            <a:r>
              <a:rPr lang="ru-RU" sz="1600" b="1" dirty="0"/>
              <a:t/>
            </a:r>
            <a:br>
              <a:rPr lang="ru-RU" sz="1600" b="1" dirty="0"/>
            </a:br>
            <a:r>
              <a:rPr lang="uk" sz="1400" dirty="0"/>
              <a:t>впровадження в лейкоцити та </a:t>
            </a:r>
            <a:r>
              <a:rPr lang="uk" sz="1400" dirty="0" err="1"/>
              <a:t>мононуклеари</a:t>
            </a:r>
            <a:endParaRPr lang="ru-RU" sz="1400" b="1" dirty="0"/>
          </a:p>
        </p:txBody>
      </p:sp>
      <p:pic>
        <p:nvPicPr>
          <p:cNvPr id="12" name="Picture 18" descr="Картинки по запросу torch complex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826" t="32318" r="21734" b="7039"/>
          <a:stretch/>
        </p:blipFill>
        <p:spPr bwMode="auto">
          <a:xfrm>
            <a:off x="124672" y="4806680"/>
            <a:ext cx="2287088" cy="18626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mif-ua.com/frmtext/IMG_MEJ/2008/4(16)/110/5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20" t="1816" r="1411" b="7057"/>
          <a:stretch/>
        </p:blipFill>
        <p:spPr bwMode="auto">
          <a:xfrm>
            <a:off x="5868144" y="1930800"/>
            <a:ext cx="2879548" cy="193024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Скругленный прямоугольник 13"/>
          <p:cNvSpPr/>
          <p:nvPr/>
        </p:nvSpPr>
        <p:spPr>
          <a:xfrm>
            <a:off x="5705274" y="3893986"/>
            <a:ext cx="3403230" cy="20552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sz="1400" b="1" dirty="0">
                <a:solidFill>
                  <a:srgbClr val="C00000"/>
                </a:solidFill>
              </a:rPr>
              <a:t>персистенція </a:t>
            </a:r>
            <a:r>
              <a:rPr lang="uk" sz="1400" dirty="0"/>
              <a:t>в органах, багатих лімфоїдною тканиною</a:t>
            </a:r>
          </a:p>
          <a:p>
            <a:pPr marL="342900" indent="-342900">
              <a:buAutoNum type="arabicPeriod"/>
            </a:pPr>
            <a:r>
              <a:rPr lang="uk" sz="1400" b="1" dirty="0">
                <a:solidFill>
                  <a:srgbClr val="C00000"/>
                </a:solidFill>
              </a:rPr>
              <a:t>латентна стадія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uk" sz="1400" b="1" dirty="0" err="1">
                <a:solidFill>
                  <a:schemeClr val="bg1"/>
                </a:solidFill>
              </a:rPr>
              <a:t>епітеліотропен</a:t>
            </a:r>
            <a:r>
              <a:rPr lang="uk" sz="1400" b="1" dirty="0">
                <a:solidFill>
                  <a:schemeClr val="bg1"/>
                </a:solidFill>
              </a:rPr>
              <a:t> </a:t>
            </a:r>
            <a:r>
              <a:rPr lang="ru-RU" sz="1400" b="1" dirty="0">
                <a:solidFill>
                  <a:schemeClr val="bg1"/>
                </a:solidFill>
              </a:rPr>
              <a:t/>
            </a:r>
            <a:br>
              <a:rPr lang="ru-RU" sz="1400" b="1" dirty="0">
                <a:solidFill>
                  <a:schemeClr val="bg1"/>
                </a:solidFill>
              </a:rPr>
            </a:br>
            <a:r>
              <a:rPr lang="uk" sz="1200" b="1" dirty="0">
                <a:solidFill>
                  <a:schemeClr val="bg1"/>
                </a:solidFill>
              </a:rPr>
              <a:t>(слинні залози, канальці нирок)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uk" sz="1400" b="1" dirty="0">
                <a:solidFill>
                  <a:schemeClr val="bg1"/>
                </a:solidFill>
              </a:rPr>
              <a:t>можливе безсимптомне </a:t>
            </a:r>
            <a:r>
              <a:rPr lang="uk" sz="1400" b="1" dirty="0" err="1">
                <a:solidFill>
                  <a:schemeClr val="bg1"/>
                </a:solidFill>
              </a:rPr>
              <a:t>вірусовиділення</a:t>
            </a:r>
            <a:endParaRPr lang="ru-RU" sz="1400" b="1" dirty="0">
              <a:solidFill>
                <a:schemeClr val="bg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uk" sz="1400" b="1" dirty="0"/>
              <a:t>пригнічення </a:t>
            </a:r>
            <a:r>
              <a:rPr lang="uk" sz="1400" dirty="0"/>
              <a:t>клітинного імунітету</a:t>
            </a:r>
          </a:p>
        </p:txBody>
      </p:sp>
      <p:sp>
        <p:nvSpPr>
          <p:cNvPr id="15" name="Овал 14"/>
          <p:cNvSpPr/>
          <p:nvPr/>
        </p:nvSpPr>
        <p:spPr>
          <a:xfrm>
            <a:off x="6948264" y="1552768"/>
            <a:ext cx="1799428" cy="1105669"/>
          </a:xfrm>
          <a:prstGeom prst="ellipse">
            <a:avLst/>
          </a:prstGeom>
          <a:solidFill>
            <a:schemeClr val="accent1">
              <a:alpha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797004" y="4617710"/>
            <a:ext cx="623949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uk" sz="1200" dirty="0"/>
              <a:t>- Ухиляється від елімінації NK</a:t>
            </a:r>
          </a:p>
          <a:p>
            <a:pPr fontAlgn="base"/>
            <a:r>
              <a:rPr lang="uk" sz="1200" dirty="0"/>
              <a:t>— порушує функцію АПК 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uk" sz="1200" dirty="0"/>
              <a:t>(знижує експресію HLA-I та II, 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uk" sz="1200" dirty="0"/>
              <a:t>змінює алгоритм </a:t>
            </a:r>
            <a:r>
              <a:rPr lang="uk" sz="1200" dirty="0" err="1"/>
              <a:t>цитокінової )</a:t>
            </a:r>
            <a:r>
              <a:rPr lang="uk" sz="1200" dirty="0"/>
              <a:t> 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uk" sz="1200" dirty="0"/>
              <a:t>секреції, що порушує міграцію ДК)</a:t>
            </a:r>
          </a:p>
          <a:p>
            <a:pPr fontAlgn="base"/>
            <a:r>
              <a:rPr lang="uk" sz="1200" dirty="0"/>
              <a:t>- </a:t>
            </a:r>
            <a:r>
              <a:rPr lang="uk" sz="1200" b="1" dirty="0" err="1"/>
              <a:t>Супресія </a:t>
            </a:r>
            <a:r>
              <a:rPr lang="uk" sz="1200" b="1" dirty="0"/>
              <a:t>прямої </a:t>
            </a:r>
            <a:r>
              <a:rPr lang="ru-RU" sz="1200" b="1" dirty="0"/>
              <a:t/>
            </a:r>
            <a:br>
              <a:rPr lang="ru-RU" sz="1200" b="1" dirty="0"/>
            </a:br>
            <a:r>
              <a:rPr lang="uk" sz="1200" b="1" dirty="0"/>
              <a:t>Т-клітинної відповіді</a:t>
            </a:r>
            <a:endParaRPr lang="ru-RU" sz="1200" dirty="0"/>
          </a:p>
          <a:p>
            <a:pPr fontAlgn="base"/>
            <a:r>
              <a:rPr lang="uk" sz="1200" dirty="0"/>
              <a:t>— запобігає активації CD4+ Т-л</a:t>
            </a:r>
          </a:p>
          <a:p>
            <a:pPr fontAlgn="base"/>
            <a:r>
              <a:rPr lang="uk" sz="1200" dirty="0"/>
              <a:t>— порушує гуморальну відповідь</a:t>
            </a:r>
          </a:p>
          <a:p>
            <a:pPr fontAlgn="base"/>
            <a:r>
              <a:rPr lang="uk" sz="1200" dirty="0"/>
              <a:t>- Поглиблює </a:t>
            </a:r>
            <a:r>
              <a:rPr lang="uk" sz="1200" dirty="0" err="1"/>
              <a:t>імуносупресію </a:t>
            </a:r>
            <a:r>
              <a:rPr lang="uk" sz="1200" dirty="0"/>
              <a:t>в інфікованому організмі</a:t>
            </a:r>
          </a:p>
          <a:p>
            <a:pPr fontAlgn="base"/>
            <a:r>
              <a:rPr lang="uk" sz="1200" dirty="0"/>
              <a:t>- інгібує </a:t>
            </a:r>
            <a:r>
              <a:rPr lang="uk" sz="1200" dirty="0" err="1"/>
              <a:t>апоптоз</a:t>
            </a:r>
            <a:endParaRPr lang="ru-RU" sz="1200" dirty="0"/>
          </a:p>
        </p:txBody>
      </p:sp>
    </p:spTree>
    <p:extLst>
      <p:ext uri="{BB962C8B-B14F-4D97-AF65-F5344CB8AC3E}">
        <p14:creationId xmlns="" xmlns:p14="http://schemas.microsoft.com/office/powerpoint/2010/main" val="697845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www.vancomycin.ru/wp-content/uploads/2016/09/123-3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9146" t="21143" r="11877" b="19053"/>
          <a:stretch/>
        </p:blipFill>
        <p:spPr bwMode="auto">
          <a:xfrm>
            <a:off x="4171195" y="1807960"/>
            <a:ext cx="1336909" cy="13504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" dirty="0"/>
              <a:t>патогенез</a:t>
            </a:r>
          </a:p>
        </p:txBody>
      </p:sp>
      <p:pic>
        <p:nvPicPr>
          <p:cNvPr id="1028" name="Picture 4" descr="https://cf.ppt-online.org/files/slide/e/EA7QdwRoJS95ZBTHvrVn0jafszXFm1Mpx86y3U/slide-1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576" t="26996" r="46963" b="12886"/>
          <a:stretch/>
        </p:blipFill>
        <p:spPr bwMode="auto">
          <a:xfrm>
            <a:off x="179512" y="1700808"/>
            <a:ext cx="2160240" cy="19667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8841" y="3627601"/>
            <a:ext cx="243001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" sz="1400" b="1" dirty="0">
                <a:solidFill>
                  <a:srgbClr val="C00000"/>
                </a:solidFill>
              </a:rPr>
              <a:t>ворота інфекції</a:t>
            </a:r>
            <a:endParaRPr lang="ru-RU" sz="1400" dirty="0">
              <a:solidFill>
                <a:srgbClr val="C0000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uk" sz="1400" b="1" dirty="0"/>
              <a:t>СО ВДП, ШКТ, </a:t>
            </a:r>
            <a:r>
              <a:rPr lang="ru-RU" sz="1400" b="1" dirty="0"/>
              <a:t/>
            </a:r>
            <a:br>
              <a:rPr lang="ru-RU" sz="1400" b="1" dirty="0"/>
            </a:br>
            <a:r>
              <a:rPr lang="uk" sz="1400" b="1" dirty="0"/>
              <a:t>статевих органів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uk" sz="1400" dirty="0"/>
              <a:t>плацента та плодові оболонки</a:t>
            </a:r>
          </a:p>
        </p:txBody>
      </p:sp>
      <p:sp>
        <p:nvSpPr>
          <p:cNvPr id="7" name="Стрелка вправо 6"/>
          <p:cNvSpPr/>
          <p:nvPr/>
        </p:nvSpPr>
        <p:spPr>
          <a:xfrm>
            <a:off x="2339752" y="2276872"/>
            <a:ext cx="1794807" cy="763131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sz="1200" b="1" dirty="0">
                <a:solidFill>
                  <a:srgbClr val="C00000"/>
                </a:solidFill>
              </a:rPr>
              <a:t>короткочасна </a:t>
            </a:r>
            <a:r>
              <a:rPr lang="uk" sz="1200" b="1" dirty="0" err="1">
                <a:solidFill>
                  <a:srgbClr val="C00000"/>
                </a:solidFill>
              </a:rPr>
              <a:t>віремія</a:t>
            </a:r>
            <a:endParaRPr lang="ru-RU" sz="1200" b="1" dirty="0">
              <a:solidFill>
                <a:srgbClr val="C0000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923928" y="3158373"/>
            <a:ext cx="1800200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sz="1600" b="1" dirty="0">
                <a:solidFill>
                  <a:srgbClr val="C00000"/>
                </a:solidFill>
              </a:rPr>
              <a:t>локалізація </a:t>
            </a:r>
            <a:r>
              <a:rPr lang="ru-RU" sz="1600" b="1" dirty="0"/>
              <a:t/>
            </a:r>
            <a:br>
              <a:rPr lang="ru-RU" sz="1600" b="1" dirty="0"/>
            </a:br>
            <a:r>
              <a:rPr lang="uk" sz="1400" dirty="0"/>
              <a:t>впровадження в лейкоцити та </a:t>
            </a:r>
            <a:r>
              <a:rPr lang="uk" sz="1400" dirty="0" err="1"/>
              <a:t>мононуклеари</a:t>
            </a:r>
            <a:endParaRPr lang="ru-RU" sz="1400" b="1" dirty="0"/>
          </a:p>
        </p:txBody>
      </p:sp>
      <p:pic>
        <p:nvPicPr>
          <p:cNvPr id="1032" name="Picture 8" descr="http://www.mif-ua.com/frmtext/IMG_MEJ/2008/4(16)/110/5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20" t="1816" r="1411" b="7057"/>
          <a:stretch/>
        </p:blipFill>
        <p:spPr bwMode="auto">
          <a:xfrm>
            <a:off x="5868144" y="1930800"/>
            <a:ext cx="2879548" cy="193024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Скругленный прямоугольник 13"/>
          <p:cNvSpPr/>
          <p:nvPr/>
        </p:nvSpPr>
        <p:spPr>
          <a:xfrm>
            <a:off x="5652120" y="5157192"/>
            <a:ext cx="3419872" cy="16428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" sz="1400" b="1" dirty="0">
                <a:solidFill>
                  <a:srgbClr val="C00000"/>
                </a:solidFill>
              </a:rPr>
              <a:t>2. стадія продуктивної реплікації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uk" sz="1400" b="1" dirty="0"/>
              <a:t>реактивація</a:t>
            </a:r>
            <a:endParaRPr lang="ru-RU" sz="1400" dirty="0"/>
          </a:p>
          <a:p>
            <a:pPr marL="285750" indent="-285750">
              <a:buFont typeface="Arial" pitchFamily="34" charset="0"/>
              <a:buChar char="•"/>
            </a:pPr>
            <a:r>
              <a:rPr lang="uk" sz="1400" b="1" dirty="0"/>
              <a:t>гематогенна генералізація</a:t>
            </a:r>
            <a:endParaRPr lang="ru-RU" sz="1400" dirty="0"/>
          </a:p>
          <a:p>
            <a:pPr marL="285750" indent="-285750">
              <a:buFont typeface="Arial" pitchFamily="34" charset="0"/>
              <a:buChar char="•"/>
            </a:pPr>
            <a:r>
              <a:rPr lang="uk" sz="1400" b="1" dirty="0"/>
              <a:t>ураженням органів та систем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uk" sz="1400" b="1" dirty="0" err="1">
                <a:solidFill>
                  <a:schemeClr val="bg1"/>
                </a:solidFill>
              </a:rPr>
              <a:t>епітеліотропен</a:t>
            </a:r>
            <a:r>
              <a:rPr lang="uk" sz="1400" b="1" dirty="0">
                <a:solidFill>
                  <a:schemeClr val="bg1"/>
                </a:solidFill>
              </a:rPr>
              <a:t> </a:t>
            </a:r>
            <a:r>
              <a:rPr lang="ru-RU" sz="1400" b="1" dirty="0">
                <a:solidFill>
                  <a:schemeClr val="bg1"/>
                </a:solidFill>
              </a:rPr>
              <a:t/>
            </a:r>
            <a:br>
              <a:rPr lang="ru-RU" sz="1400" b="1" dirty="0">
                <a:solidFill>
                  <a:schemeClr val="bg1"/>
                </a:solidFill>
              </a:rPr>
            </a:br>
            <a:r>
              <a:rPr lang="uk" sz="1200" b="1" dirty="0">
                <a:solidFill>
                  <a:srgbClr val="C00000"/>
                </a:solidFill>
              </a:rPr>
              <a:t>(слинні залози, канальці нирок)</a:t>
            </a:r>
          </a:p>
        </p:txBody>
      </p:sp>
      <p:sp>
        <p:nvSpPr>
          <p:cNvPr id="15" name="Овал 14"/>
          <p:cNvSpPr/>
          <p:nvPr/>
        </p:nvSpPr>
        <p:spPr>
          <a:xfrm>
            <a:off x="6948264" y="1552768"/>
            <a:ext cx="1799428" cy="1105669"/>
          </a:xfrm>
          <a:prstGeom prst="ellipse">
            <a:avLst/>
          </a:prstGeom>
          <a:solidFill>
            <a:schemeClr val="accent1">
              <a:alpha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rot="5400000">
            <a:off x="5644395" y="4114785"/>
            <a:ext cx="1194148" cy="890665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uk" sz="1200" b="1" dirty="0">
                <a:solidFill>
                  <a:srgbClr val="C00000"/>
                </a:solidFill>
              </a:rPr>
              <a:t>ІДС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516216" y="4141529"/>
            <a:ext cx="25922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uk" sz="1200" dirty="0"/>
              <a:t>ранній дитячий вік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uk" sz="1200" dirty="0"/>
              <a:t>вагітність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uk" sz="1200" dirty="0"/>
              <a:t>застосування </a:t>
            </a:r>
            <a:r>
              <a:rPr lang="uk" sz="1200" dirty="0" err="1"/>
              <a:t>цитостатиків </a:t>
            </a:r>
            <a:r>
              <a:rPr lang="uk" sz="1200" dirty="0"/>
              <a:t>та імунодепресантів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uk" sz="1200" dirty="0"/>
              <a:t>ВІЛ інфекція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483768" y="5301208"/>
            <a:ext cx="338437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" sz="1400" b="1" dirty="0"/>
              <a:t>Морфологія: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uk" sz="1400" b="1" dirty="0" err="1"/>
              <a:t>цитомегали</a:t>
            </a:r>
            <a:endParaRPr lang="ru-RU" sz="1400" b="1" dirty="0"/>
          </a:p>
          <a:p>
            <a:r>
              <a:rPr lang="uk" sz="1400" b="1" dirty="0"/>
              <a:t>(«совине око»)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uk" sz="1200" dirty="0"/>
              <a:t>ЛДМ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uk" sz="1200" dirty="0"/>
              <a:t>продуктивно-інфільтративні </a:t>
            </a:r>
            <a:r>
              <a:rPr lang="uk" sz="1200" dirty="0" err="1"/>
              <a:t>панваскуліти </a:t>
            </a:r>
            <a:r>
              <a:rPr lang="uk" sz="1200" dirty="0"/>
              <a:t>з наслідком склерозу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uk" sz="1200" b="1" dirty="0"/>
              <a:t>поширений фіброз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804248" y="3893987"/>
            <a:ext cx="2133277" cy="2004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" sz="1400" b="1" dirty="0">
                <a:solidFill>
                  <a:srgbClr val="C00000"/>
                </a:solidFill>
              </a:rPr>
              <a:t>1. латентна стадія</a:t>
            </a:r>
          </a:p>
        </p:txBody>
      </p:sp>
      <p:pic>
        <p:nvPicPr>
          <p:cNvPr id="21" name="Picture 18" descr="Картинки по запросу torch complex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826" t="32318" r="21734" b="7039"/>
          <a:stretch/>
        </p:blipFill>
        <p:spPr bwMode="auto">
          <a:xfrm>
            <a:off x="124672" y="4806680"/>
            <a:ext cx="2287088" cy="18626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en.citizendium.org/images/8/8d/Histopathology_of_cytomegalovirus_infection_of_kidney_-_PHIL_09G0036_lores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866562" y="4487757"/>
            <a:ext cx="1986941" cy="13681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665087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www.vancomycin.ru/wp-content/uploads/2016/09/123-3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9146" t="21143" r="11877" b="19053"/>
          <a:stretch/>
        </p:blipFill>
        <p:spPr bwMode="auto">
          <a:xfrm>
            <a:off x="4171195" y="1807960"/>
            <a:ext cx="1336909" cy="13504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" dirty="0"/>
              <a:t>патогенез</a:t>
            </a:r>
          </a:p>
        </p:txBody>
      </p:sp>
      <p:pic>
        <p:nvPicPr>
          <p:cNvPr id="1028" name="Picture 4" descr="https://cf.ppt-online.org/files/slide/e/EA7QdwRoJS95ZBTHvrVn0jafszXFm1Mpx86y3U/slide-1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576" t="26996" r="46963" b="12886"/>
          <a:stretch/>
        </p:blipFill>
        <p:spPr bwMode="auto">
          <a:xfrm>
            <a:off x="179512" y="1700808"/>
            <a:ext cx="2160240" cy="19667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8841" y="3627601"/>
            <a:ext cx="243001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" sz="1400" b="1" dirty="0">
                <a:solidFill>
                  <a:srgbClr val="C00000"/>
                </a:solidFill>
              </a:rPr>
              <a:t>ворота інфекції</a:t>
            </a:r>
            <a:endParaRPr lang="ru-RU" sz="1400" dirty="0">
              <a:solidFill>
                <a:srgbClr val="C0000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uk" sz="1400" b="1" dirty="0"/>
              <a:t>СО ВДП, ШКТ, </a:t>
            </a:r>
            <a:r>
              <a:rPr lang="ru-RU" sz="1400" b="1" dirty="0"/>
              <a:t/>
            </a:r>
            <a:br>
              <a:rPr lang="ru-RU" sz="1400" b="1" dirty="0"/>
            </a:br>
            <a:r>
              <a:rPr lang="uk" sz="1400" b="1" dirty="0"/>
              <a:t>статевих органів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uk" sz="1400" dirty="0"/>
              <a:t>плацента та плодові оболонки</a:t>
            </a:r>
          </a:p>
        </p:txBody>
      </p:sp>
      <p:sp>
        <p:nvSpPr>
          <p:cNvPr id="7" name="Стрелка вправо 6"/>
          <p:cNvSpPr/>
          <p:nvPr/>
        </p:nvSpPr>
        <p:spPr>
          <a:xfrm>
            <a:off x="2339752" y="2276872"/>
            <a:ext cx="1794807" cy="763131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sz="1200" b="1" dirty="0">
                <a:solidFill>
                  <a:srgbClr val="C00000"/>
                </a:solidFill>
              </a:rPr>
              <a:t>короткочасна </a:t>
            </a:r>
            <a:r>
              <a:rPr lang="uk" sz="1200" b="1" dirty="0" err="1">
                <a:solidFill>
                  <a:srgbClr val="C00000"/>
                </a:solidFill>
              </a:rPr>
              <a:t>віремія</a:t>
            </a:r>
            <a:endParaRPr lang="ru-RU" sz="1200" b="1" dirty="0">
              <a:solidFill>
                <a:srgbClr val="C0000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923928" y="3158373"/>
            <a:ext cx="1800200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sz="1600" b="1" dirty="0">
                <a:solidFill>
                  <a:srgbClr val="C00000"/>
                </a:solidFill>
              </a:rPr>
              <a:t>локалізація </a:t>
            </a:r>
            <a:r>
              <a:rPr lang="ru-RU" sz="1600" b="1" dirty="0"/>
              <a:t/>
            </a:r>
            <a:br>
              <a:rPr lang="ru-RU" sz="1600" b="1" dirty="0"/>
            </a:br>
            <a:r>
              <a:rPr lang="uk" sz="1400" dirty="0"/>
              <a:t>впровадження в лейкоцити та </a:t>
            </a:r>
            <a:r>
              <a:rPr lang="uk" sz="1400" dirty="0" err="1"/>
              <a:t>мононуклеари</a:t>
            </a:r>
            <a:endParaRPr lang="ru-RU" sz="1400" b="1" dirty="0"/>
          </a:p>
        </p:txBody>
      </p:sp>
      <p:pic>
        <p:nvPicPr>
          <p:cNvPr id="12" name="Picture 18" descr="Картинки по запросу torch complex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826" t="32318" r="21734" b="7039"/>
          <a:stretch/>
        </p:blipFill>
        <p:spPr bwMode="auto">
          <a:xfrm>
            <a:off x="124672" y="4806680"/>
            <a:ext cx="2287088" cy="18626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mif-ua.com/frmtext/IMG_MEJ/2008/4(16)/110/5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20" t="1816" r="1411" b="7057"/>
          <a:stretch/>
        </p:blipFill>
        <p:spPr bwMode="auto">
          <a:xfrm>
            <a:off x="5868144" y="1930800"/>
            <a:ext cx="2879548" cy="193024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Овал 14"/>
          <p:cNvSpPr/>
          <p:nvPr/>
        </p:nvSpPr>
        <p:spPr>
          <a:xfrm>
            <a:off x="6948264" y="1552768"/>
            <a:ext cx="1799428" cy="1105669"/>
          </a:xfrm>
          <a:prstGeom prst="ellipse">
            <a:avLst/>
          </a:prstGeom>
          <a:solidFill>
            <a:schemeClr val="accent1">
              <a:alpha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419872" y="5517232"/>
            <a:ext cx="2315026" cy="1008112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sz="1400" b="1" dirty="0"/>
              <a:t>активна </a:t>
            </a:r>
            <a:r>
              <a:rPr lang="ru-RU" sz="1400" b="1" dirty="0"/>
              <a:t/>
            </a:r>
            <a:br>
              <a:rPr lang="ru-RU" sz="1400" b="1" dirty="0"/>
            </a:br>
            <a:r>
              <a:rPr lang="uk" sz="1400" b="1" dirty="0"/>
              <a:t>ЦМВ-інфекція </a:t>
            </a:r>
            <a:r>
              <a:rPr lang="ru-RU" sz="1400" b="1" dirty="0"/>
              <a:t/>
            </a:r>
            <a:br>
              <a:rPr lang="ru-RU" sz="1400" b="1" dirty="0"/>
            </a:br>
            <a:r>
              <a:rPr lang="uk" sz="1400" dirty="0"/>
              <a:t>індикатор дефектів клітинного імунітету</a:t>
            </a:r>
            <a:endParaRPr lang="ru-RU" sz="1400" b="1" dirty="0"/>
          </a:p>
        </p:txBody>
      </p:sp>
      <p:sp>
        <p:nvSpPr>
          <p:cNvPr id="19" name="Стрелка вправо 18"/>
          <p:cNvSpPr/>
          <p:nvPr/>
        </p:nvSpPr>
        <p:spPr>
          <a:xfrm rot="5400000">
            <a:off x="5644395" y="4114785"/>
            <a:ext cx="1194148" cy="890665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uk" sz="1200" b="1" dirty="0">
                <a:solidFill>
                  <a:srgbClr val="C00000"/>
                </a:solidFill>
              </a:rPr>
              <a:t>ІДС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6516216" y="4141529"/>
            <a:ext cx="25922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uk" sz="1200" dirty="0"/>
              <a:t>ранній дитячий вік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uk" sz="1200" dirty="0"/>
              <a:t>вагітність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uk" sz="1200" dirty="0"/>
              <a:t>застосування </a:t>
            </a:r>
            <a:r>
              <a:rPr lang="uk" sz="1200" dirty="0" err="1"/>
              <a:t>цитостатиків </a:t>
            </a:r>
            <a:r>
              <a:rPr lang="uk" sz="1200" dirty="0"/>
              <a:t>та імунодепресантів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uk" sz="1200" dirty="0"/>
              <a:t>ВІЛ інфекція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804248" y="3893987"/>
            <a:ext cx="2133277" cy="2004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" sz="1400" b="1" dirty="0">
                <a:solidFill>
                  <a:srgbClr val="C00000"/>
                </a:solidFill>
              </a:rPr>
              <a:t>1. латентна стадія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652120" y="5157192"/>
            <a:ext cx="3419872" cy="16428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" sz="1400" b="1" dirty="0">
                <a:solidFill>
                  <a:srgbClr val="C00000"/>
                </a:solidFill>
              </a:rPr>
              <a:t>2. стадія продуктивної реплікації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uk" sz="1400" b="1" dirty="0"/>
              <a:t>реактивація</a:t>
            </a:r>
            <a:endParaRPr lang="ru-RU" sz="1400" dirty="0"/>
          </a:p>
          <a:p>
            <a:pPr marL="285750" indent="-285750">
              <a:buFont typeface="Arial" pitchFamily="34" charset="0"/>
              <a:buChar char="•"/>
            </a:pPr>
            <a:r>
              <a:rPr lang="uk" sz="1400" b="1" dirty="0"/>
              <a:t>гематогенна генералізація</a:t>
            </a:r>
            <a:endParaRPr lang="ru-RU" sz="1400" dirty="0"/>
          </a:p>
          <a:p>
            <a:pPr marL="285750" indent="-285750">
              <a:buFont typeface="Arial" pitchFamily="34" charset="0"/>
              <a:buChar char="•"/>
            </a:pPr>
            <a:r>
              <a:rPr lang="uk" sz="1400" b="1" dirty="0"/>
              <a:t>ураженням органів та систем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uk" sz="1400" b="1" dirty="0" err="1">
                <a:solidFill>
                  <a:schemeClr val="bg1"/>
                </a:solidFill>
              </a:rPr>
              <a:t>епітеліотропен</a:t>
            </a:r>
            <a:r>
              <a:rPr lang="uk" sz="1400" b="1" dirty="0">
                <a:solidFill>
                  <a:schemeClr val="bg1"/>
                </a:solidFill>
              </a:rPr>
              <a:t> </a:t>
            </a:r>
            <a:r>
              <a:rPr lang="ru-RU" sz="1400" b="1" dirty="0">
                <a:solidFill>
                  <a:schemeClr val="bg1"/>
                </a:solidFill>
              </a:rPr>
              <a:t/>
            </a:r>
            <a:br>
              <a:rPr lang="ru-RU" sz="1400" b="1" dirty="0">
                <a:solidFill>
                  <a:schemeClr val="bg1"/>
                </a:solidFill>
              </a:rPr>
            </a:br>
            <a:r>
              <a:rPr lang="uk" sz="1200" b="1" dirty="0">
                <a:solidFill>
                  <a:srgbClr val="C00000"/>
                </a:solidFill>
              </a:rPr>
              <a:t>(слинні залози, канальці нирок)</a:t>
            </a:r>
          </a:p>
        </p:txBody>
      </p:sp>
    </p:spTree>
    <p:extLst>
      <p:ext uri="{BB962C8B-B14F-4D97-AF65-F5344CB8AC3E}">
        <p14:creationId xmlns="" xmlns:p14="http://schemas.microsoft.com/office/powerpoint/2010/main" val="22537755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Скругленный прямоугольник 17"/>
          <p:cNvSpPr/>
          <p:nvPr/>
        </p:nvSpPr>
        <p:spPr>
          <a:xfrm>
            <a:off x="6012160" y="4005064"/>
            <a:ext cx="2879812" cy="17180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sz="1400" b="1" dirty="0">
                <a:solidFill>
                  <a:srgbClr val="C00000"/>
                </a:solidFill>
              </a:rPr>
              <a:t>вторинна інфекція</a:t>
            </a:r>
          </a:p>
          <a:p>
            <a:pPr algn="ctr"/>
            <a:r>
              <a:rPr lang="uk" sz="1400" dirty="0">
                <a:solidFill>
                  <a:srgbClr val="C00000"/>
                </a:solidFill>
              </a:rPr>
              <a:t>реактивація/реінфекція іншим штамом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uk" sz="1400" dirty="0"/>
              <a:t>стримування реплікації та </a:t>
            </a:r>
            <a:r>
              <a:rPr lang="uk" sz="1400" dirty="0" err="1"/>
              <a:t>віремії </a:t>
            </a:r>
            <a:r>
              <a:rPr lang="uk" sz="1400" dirty="0"/>
              <a:t>антитілами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uk" sz="1400" dirty="0"/>
              <a:t>менше ризик передачі плоду інфекції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" dirty="0"/>
              <a:t>патогенез</a:t>
            </a:r>
          </a:p>
        </p:txBody>
      </p:sp>
      <p:pic>
        <p:nvPicPr>
          <p:cNvPr id="1028" name="Picture 4" descr="https://cf.ppt-online.org/files/slide/e/EA7QdwRoJS95ZBTHvrVn0jafszXFm1Mpx86y3U/slide-1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576" t="26996" r="46963" b="12886"/>
          <a:stretch/>
        </p:blipFill>
        <p:spPr bwMode="auto">
          <a:xfrm>
            <a:off x="179512" y="1700808"/>
            <a:ext cx="2160240" cy="19667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8841" y="3627601"/>
            <a:ext cx="243001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" sz="1400" b="1" dirty="0">
                <a:solidFill>
                  <a:srgbClr val="C00000"/>
                </a:solidFill>
              </a:rPr>
              <a:t>ворота інфекції</a:t>
            </a:r>
            <a:endParaRPr lang="ru-RU" sz="1400" dirty="0">
              <a:solidFill>
                <a:srgbClr val="C0000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uk" sz="1400" dirty="0"/>
              <a:t>СО ВДП, ШКТ, 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uk" sz="1400" dirty="0"/>
              <a:t>статевих органів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uk" sz="1400" b="1" dirty="0"/>
              <a:t>плацента та плодові оболонки</a:t>
            </a:r>
          </a:p>
        </p:txBody>
      </p:sp>
      <p:pic>
        <p:nvPicPr>
          <p:cNvPr id="12" name="Picture 18" descr="Картинки по запросу torch complex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826" t="32318" r="21734" b="7039"/>
          <a:stretch/>
        </p:blipFill>
        <p:spPr bwMode="auto">
          <a:xfrm>
            <a:off x="124672" y="4806680"/>
            <a:ext cx="2287088" cy="18626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Стрелка влево 21"/>
          <p:cNvSpPr/>
          <p:nvPr/>
        </p:nvSpPr>
        <p:spPr>
          <a:xfrm rot="19094151">
            <a:off x="3033727" y="3354946"/>
            <a:ext cx="2238271" cy="765416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sz="1400" b="1" dirty="0">
                <a:solidFill>
                  <a:srgbClr val="C00000"/>
                </a:solidFill>
              </a:rPr>
              <a:t>важка поразка плода</a:t>
            </a:r>
          </a:p>
        </p:txBody>
      </p:sp>
      <p:pic>
        <p:nvPicPr>
          <p:cNvPr id="6146" name="Picture 2" descr="http://lovedame.ru/wp-content/uploads/2016/02/pregnancy-296486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894" r="58481"/>
          <a:stretch/>
        </p:blipFill>
        <p:spPr bwMode="auto">
          <a:xfrm flipH="1">
            <a:off x="7704832" y="1628800"/>
            <a:ext cx="1403672" cy="23839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Скругленный прямоугольник 22"/>
          <p:cNvSpPr/>
          <p:nvPr/>
        </p:nvSpPr>
        <p:spPr>
          <a:xfrm>
            <a:off x="5220072" y="1772816"/>
            <a:ext cx="2376264" cy="15347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sz="1400" b="1" dirty="0">
                <a:solidFill>
                  <a:srgbClr val="C00000"/>
                </a:solidFill>
              </a:rPr>
              <a:t>первинне інфікування</a:t>
            </a:r>
            <a:endParaRPr lang="ru-RU" sz="1400" dirty="0">
              <a:solidFill>
                <a:srgbClr val="C0000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uk" sz="1400" dirty="0"/>
              <a:t>активна реплікація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uk" sz="1400" dirty="0" err="1"/>
              <a:t>віремія</a:t>
            </a:r>
            <a:endParaRPr lang="ru-RU" sz="1400" dirty="0"/>
          </a:p>
          <a:p>
            <a:pPr marL="285750" indent="-285750">
              <a:buFont typeface="Arial" pitchFamily="34" charset="0"/>
              <a:buChar char="•"/>
            </a:pPr>
            <a:r>
              <a:rPr lang="uk" sz="1400" dirty="0"/>
              <a:t>повільне наростання </a:t>
            </a:r>
            <a:r>
              <a:rPr lang="uk" sz="1400" dirty="0" err="1"/>
              <a:t>IgG</a:t>
            </a:r>
            <a:endParaRPr lang="ru-RU" sz="1400" dirty="0"/>
          </a:p>
        </p:txBody>
      </p:sp>
      <p:sp>
        <p:nvSpPr>
          <p:cNvPr id="24" name="Стрелка влево 23"/>
          <p:cNvSpPr/>
          <p:nvPr/>
        </p:nvSpPr>
        <p:spPr>
          <a:xfrm rot="19627567">
            <a:off x="4110508" y="5127583"/>
            <a:ext cx="1938491" cy="712702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sz="1400" b="1" dirty="0">
                <a:solidFill>
                  <a:srgbClr val="C00000"/>
                </a:solidFill>
              </a:rPr>
              <a:t>більш легкий перебіг ЦМВІ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444647" y="4585922"/>
            <a:ext cx="2124744" cy="7152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" sz="1400" b="1" dirty="0"/>
              <a:t>викидень,</a:t>
            </a:r>
          </a:p>
          <a:p>
            <a:r>
              <a:rPr lang="uk" sz="1400" b="1" dirty="0" err="1"/>
              <a:t>мертворіння </a:t>
            </a:r>
            <a:r>
              <a:rPr lang="uk" sz="1400" b="1" dirty="0"/>
              <a:t>, вади розвитку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436096" y="5733256"/>
            <a:ext cx="343912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" sz="1200" b="1" dirty="0"/>
              <a:t>безсимптомна форма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uk" sz="1200" b="1" dirty="0"/>
              <a:t>низького ступеня активності </a:t>
            </a:r>
            <a:r>
              <a:rPr lang="uk" sz="1200" dirty="0"/>
              <a:t>- 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uk" sz="1200" dirty="0"/>
              <a:t>вірус </a:t>
            </a:r>
            <a:r>
              <a:rPr lang="uk" sz="1200" dirty="0">
                <a:solidFill>
                  <a:srgbClr val="C00000"/>
                </a:solidFill>
              </a:rPr>
              <a:t>у сечі чи слині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uk" sz="1200" b="1" dirty="0"/>
              <a:t>високим ступенем активності </a:t>
            </a:r>
            <a:r>
              <a:rPr lang="uk" sz="1200" dirty="0"/>
              <a:t>- 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uk" sz="1200" dirty="0"/>
              <a:t>вірус визначають </a:t>
            </a:r>
            <a:r>
              <a:rPr lang="uk" sz="1200" dirty="0">
                <a:solidFill>
                  <a:srgbClr val="C00000"/>
                </a:solidFill>
              </a:rPr>
              <a:t>у крові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2444646" y="6095112"/>
            <a:ext cx="2991450" cy="58226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uk" sz="1400" b="1" dirty="0"/>
              <a:t>гостра вроджена ЦМВІ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uk" sz="1400" b="1" dirty="0"/>
              <a:t>безсимптомна форма</a:t>
            </a:r>
          </a:p>
        </p:txBody>
      </p:sp>
    </p:spTree>
    <p:extLst>
      <p:ext uri="{BB962C8B-B14F-4D97-AF65-F5344CB8AC3E}">
        <p14:creationId xmlns="" xmlns:p14="http://schemas.microsoft.com/office/powerpoint/2010/main" val="4759749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" dirty="0"/>
              <a:t>класифікація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uk" dirty="0"/>
              <a:t>• </a:t>
            </a:r>
            <a:r>
              <a:rPr lang="uk" b="1" dirty="0"/>
              <a:t>Природжена ЦМВІ</a:t>
            </a:r>
            <a:endParaRPr lang="ru-RU" dirty="0"/>
          </a:p>
          <a:p>
            <a:pPr lvl="1"/>
            <a:r>
              <a:rPr lang="uk" dirty="0"/>
              <a:t>безсимптомна форма</a:t>
            </a:r>
          </a:p>
          <a:p>
            <a:pPr lvl="1"/>
            <a:r>
              <a:rPr lang="uk" dirty="0" err="1"/>
              <a:t>маніфестна </a:t>
            </a:r>
            <a:r>
              <a:rPr lang="uk" dirty="0"/>
              <a:t>форма </a:t>
            </a:r>
            <a:r>
              <a:rPr lang="ru-RU" dirty="0"/>
              <a:t/>
            </a:r>
            <a:br>
              <a:rPr lang="ru-RU" dirty="0"/>
            </a:br>
            <a:r>
              <a:rPr lang="uk" dirty="0"/>
              <a:t>( </a:t>
            </a:r>
            <a:r>
              <a:rPr lang="uk" dirty="0" err="1"/>
              <a:t>цитомегаловірусна </a:t>
            </a:r>
            <a:r>
              <a:rPr lang="uk" dirty="0"/>
              <a:t>хвороба)</a:t>
            </a:r>
          </a:p>
          <a:p>
            <a:pPr marL="114300" indent="0">
              <a:buNone/>
            </a:pPr>
            <a:r>
              <a:rPr lang="uk" dirty="0"/>
              <a:t>• </a:t>
            </a:r>
            <a:r>
              <a:rPr lang="uk" b="1" dirty="0"/>
              <a:t>Придбана ЦМВІ</a:t>
            </a:r>
            <a:endParaRPr lang="ru-RU" dirty="0"/>
          </a:p>
          <a:p>
            <a:pPr lvl="1"/>
            <a:r>
              <a:rPr lang="uk" b="1" dirty="0"/>
              <a:t>Гостра ЦМВІ</a:t>
            </a:r>
          </a:p>
          <a:p>
            <a:pPr marL="685800" lvl="2" indent="0">
              <a:buNone/>
            </a:pPr>
            <a:r>
              <a:rPr lang="uk" dirty="0"/>
              <a:t>– безсимптомна форма </a:t>
            </a:r>
            <a:r>
              <a:rPr lang="ru-RU" dirty="0"/>
              <a:t/>
            </a:r>
            <a:br>
              <a:rPr lang="ru-RU" dirty="0"/>
            </a:br>
            <a:r>
              <a:rPr lang="uk" dirty="0"/>
              <a:t>– </a:t>
            </a:r>
            <a:r>
              <a:rPr lang="uk" dirty="0" err="1"/>
              <a:t>цитомегаловірусний </a:t>
            </a:r>
            <a:r>
              <a:rPr lang="uk" dirty="0"/>
              <a:t>мононуклеоз</a:t>
            </a:r>
          </a:p>
          <a:p>
            <a:pPr lvl="1"/>
            <a:r>
              <a:rPr lang="uk" b="1" dirty="0"/>
              <a:t>Латентна ЦМВІ</a:t>
            </a:r>
          </a:p>
          <a:p>
            <a:pPr lvl="1"/>
            <a:r>
              <a:rPr lang="uk" b="1" dirty="0"/>
              <a:t>Активна ЦМВІ </a:t>
            </a:r>
            <a:r>
              <a:rPr lang="uk" dirty="0"/>
              <a:t>(реактивація, реінфекція)</a:t>
            </a:r>
          </a:p>
          <a:p>
            <a:pPr marL="685800" lvl="2" indent="0">
              <a:buNone/>
            </a:pPr>
            <a:r>
              <a:rPr lang="uk" dirty="0"/>
              <a:t>- безсимптомна форма </a:t>
            </a:r>
            <a:r>
              <a:rPr lang="ru-RU" dirty="0"/>
              <a:t/>
            </a:r>
            <a:br>
              <a:rPr lang="ru-RU" dirty="0"/>
            </a:br>
            <a:r>
              <a:rPr lang="uk" dirty="0"/>
              <a:t>- ЦМВ-асоційований синдром </a:t>
            </a:r>
            <a:r>
              <a:rPr lang="ru-RU" dirty="0"/>
              <a:t/>
            </a:r>
            <a:br>
              <a:rPr lang="ru-RU" dirty="0"/>
            </a:br>
            <a:r>
              <a:rPr lang="uk" dirty="0"/>
              <a:t>- </a:t>
            </a:r>
            <a:r>
              <a:rPr lang="uk" dirty="0" err="1"/>
              <a:t>маніфестна </a:t>
            </a:r>
            <a:r>
              <a:rPr lang="uk" dirty="0"/>
              <a:t>форма ( </a:t>
            </a:r>
            <a:r>
              <a:rPr lang="uk" dirty="0" err="1"/>
              <a:t>цитомегаловірусна </a:t>
            </a:r>
            <a:r>
              <a:rPr lang="uk" dirty="0"/>
              <a:t>хвороба)</a:t>
            </a:r>
          </a:p>
        </p:txBody>
      </p:sp>
    </p:spTree>
    <p:extLst>
      <p:ext uri="{BB962C8B-B14F-4D97-AF65-F5344CB8AC3E}">
        <p14:creationId xmlns="" xmlns:p14="http://schemas.microsoft.com/office/powerpoint/2010/main" val="697845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://rybelm.ru/wp-content/uploads/2012/10/tsitomegalovirus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097" t="-1411" r="6546" b="-486"/>
          <a:stretch/>
        </p:blipFill>
        <p:spPr bwMode="auto">
          <a:xfrm>
            <a:off x="3528000" y="3105176"/>
            <a:ext cx="2052000" cy="19080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4548579" y="2647548"/>
            <a:ext cx="1116124" cy="4934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b="1" dirty="0"/>
              <a:t>плід</a:t>
            </a:r>
          </a:p>
        </p:txBody>
      </p:sp>
      <p:sp>
        <p:nvSpPr>
          <p:cNvPr id="4" name="Стрелка вправо 3"/>
          <p:cNvSpPr/>
          <p:nvPr/>
        </p:nvSpPr>
        <p:spPr>
          <a:xfrm rot="20610711">
            <a:off x="4609338" y="1923983"/>
            <a:ext cx="1656915" cy="732943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sz="1300" b="1" dirty="0"/>
              <a:t>транс-плацентарний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" dirty="0"/>
              <a:t>клінічна картина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278780" y="2696138"/>
            <a:ext cx="1944216" cy="4934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sz="1600" b="1" dirty="0"/>
              <a:t>новонароджений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640591" y="3356992"/>
            <a:ext cx="1800200" cy="4934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sz="1600" b="1" dirty="0"/>
              <a:t>дитина до 1 року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419872" y="5013176"/>
            <a:ext cx="1800200" cy="6114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b="1" dirty="0"/>
              <a:t>доросле населення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580000" y="3356992"/>
            <a:ext cx="1800200" cy="4934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b="1" dirty="0"/>
              <a:t>особи з ІДС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436096" y="4216552"/>
            <a:ext cx="1800200" cy="8686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b="1" dirty="0"/>
              <a:t>реципієнти тканин та органів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655792" y="4447748"/>
            <a:ext cx="1944216" cy="4934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sz="1600" b="1" dirty="0"/>
              <a:t>діти молодшого віку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835503" y="1556792"/>
            <a:ext cx="241701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" sz="1200" b="1" dirty="0"/>
              <a:t>у ранні терміни (до 20 </a:t>
            </a:r>
            <a:r>
              <a:rPr lang="uk" sz="1200" b="1" dirty="0" err="1"/>
              <a:t>тижнів </a:t>
            </a:r>
            <a:r>
              <a:rPr lang="uk" sz="1200" b="1" dirty="0"/>
              <a:t>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uk" sz="1400" dirty="0"/>
              <a:t>викидень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uk" sz="1400" dirty="0" err="1"/>
              <a:t>мертво народження</a:t>
            </a:r>
            <a:endParaRPr lang="ru-RU" sz="1400" dirty="0"/>
          </a:p>
          <a:p>
            <a:pPr marL="285750" indent="-285750">
              <a:buFont typeface="Arial" pitchFamily="34" charset="0"/>
              <a:buChar char="•"/>
            </a:pPr>
            <a:r>
              <a:rPr lang="uk" sz="1400" dirty="0"/>
              <a:t>вади розвитку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2416" y="1541110"/>
            <a:ext cx="227501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uk" sz="1400" dirty="0" err="1"/>
              <a:t>інаппарантна </a:t>
            </a:r>
            <a:r>
              <a:rPr lang="uk" sz="1400" dirty="0"/>
              <a:t>форма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uk" sz="1400" dirty="0"/>
              <a:t>помірно виражене захворювання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uk" sz="1400" dirty="0"/>
              <a:t>формування пізніх ускладнень</a:t>
            </a:r>
          </a:p>
        </p:txBody>
      </p:sp>
      <p:sp>
        <p:nvSpPr>
          <p:cNvPr id="8" name="Стрелка влево 7"/>
          <p:cNvSpPr/>
          <p:nvPr/>
        </p:nvSpPr>
        <p:spPr>
          <a:xfrm rot="861210">
            <a:off x="1715084" y="2109804"/>
            <a:ext cx="2196360" cy="465370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sz="1400" b="1" dirty="0"/>
              <a:t>через родові шляхи</a:t>
            </a:r>
          </a:p>
        </p:txBody>
      </p:sp>
      <p:sp>
        <p:nvSpPr>
          <p:cNvPr id="20" name="Стрелка влево 19"/>
          <p:cNvSpPr/>
          <p:nvPr/>
        </p:nvSpPr>
        <p:spPr>
          <a:xfrm rot="21429848">
            <a:off x="987209" y="3765704"/>
            <a:ext cx="2408979" cy="465370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sz="1400" b="1" dirty="0"/>
              <a:t>через грудне молоко</a:t>
            </a:r>
          </a:p>
        </p:txBody>
      </p:sp>
      <p:sp>
        <p:nvSpPr>
          <p:cNvPr id="21" name="Стрелка влево 20"/>
          <p:cNvSpPr/>
          <p:nvPr/>
        </p:nvSpPr>
        <p:spPr>
          <a:xfrm rot="19566173">
            <a:off x="1277939" y="5342299"/>
            <a:ext cx="2199037" cy="465370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sz="1400" b="1" dirty="0"/>
              <a:t>контактно-побутовий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8180" y="3986480"/>
            <a:ext cx="16476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" sz="1400" dirty="0"/>
              <a:t>латентна, субклінічна форма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323528" y="6002704"/>
            <a:ext cx="188819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" sz="1400" dirty="0"/>
              <a:t>латентна, субклінічна форма</a:t>
            </a:r>
          </a:p>
        </p:txBody>
      </p:sp>
      <p:sp>
        <p:nvSpPr>
          <p:cNvPr id="25" name="Стрелка вправо 24"/>
          <p:cNvSpPr/>
          <p:nvPr/>
        </p:nvSpPr>
        <p:spPr>
          <a:xfrm rot="759754">
            <a:off x="4982090" y="4945034"/>
            <a:ext cx="2180533" cy="1571089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sz="1400" b="1" dirty="0"/>
              <a:t>статевий </a:t>
            </a:r>
            <a:r>
              <a:rPr lang="ru-RU" sz="1400" b="1" dirty="0"/>
              <a:t/>
            </a:r>
            <a:br>
              <a:rPr lang="ru-RU" sz="1400" b="1" dirty="0"/>
            </a:br>
            <a:r>
              <a:rPr lang="uk" sz="1400" b="1" dirty="0" err="1"/>
              <a:t>артифікаційний</a:t>
            </a:r>
            <a:endParaRPr lang="ru-RU" sz="1400" b="1" dirty="0"/>
          </a:p>
          <a:p>
            <a:pPr algn="ctr"/>
            <a:r>
              <a:rPr lang="uk" sz="1400" b="1" dirty="0"/>
              <a:t>гемотрансфузії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7020272" y="5643825"/>
            <a:ext cx="192162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uk" sz="1400" dirty="0"/>
              <a:t>латентна форма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uk" sz="1400" dirty="0" err="1"/>
              <a:t>мононуклеозо </a:t>
            </a:r>
            <a:r>
              <a:rPr lang="uk" sz="1400" dirty="0"/>
              <a:t>– 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uk" sz="1400" dirty="0"/>
              <a:t>подібний синдром (5%)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7164288" y="4419109"/>
            <a:ext cx="20517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uk" sz="1400" dirty="0"/>
              <a:t>гостра ЦМВІ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uk" sz="1400" dirty="0">
                <a:latin typeface="Arial"/>
                <a:cs typeface="Arial"/>
              </a:rPr>
              <a:t>↑ </a:t>
            </a:r>
            <a:r>
              <a:rPr lang="uk" sz="1400" dirty="0"/>
              <a:t>ризику відторгнення </a:t>
            </a:r>
            <a:r>
              <a:rPr lang="uk" sz="1400" dirty="0" err="1"/>
              <a:t>трансплантата</a:t>
            </a:r>
            <a:endParaRPr lang="ru-RU" sz="140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5580000" y="3573016"/>
            <a:ext cx="3564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r">
              <a:buFont typeface="Arial" pitchFamily="34" charset="0"/>
              <a:buChar char="•"/>
            </a:pPr>
            <a:r>
              <a:rPr lang="uk" sz="1400" dirty="0"/>
              <a:t>важка ЦМВІ</a:t>
            </a:r>
          </a:p>
          <a:p>
            <a:pPr marL="285750" indent="-285750" algn="r">
              <a:buFont typeface="Arial" pitchFamily="34" charset="0"/>
              <a:buChar char="•"/>
            </a:pPr>
            <a:r>
              <a:rPr lang="uk" sz="1400" dirty="0"/>
              <a:t>«ЦМВ-асоційований синдром»,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6078911" y="2348880"/>
            <a:ext cx="274156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" sz="1200" b="1" dirty="0"/>
              <a:t>у пізні терміни</a:t>
            </a:r>
            <a:endParaRPr lang="ru-RU" sz="1200" dirty="0"/>
          </a:p>
          <a:p>
            <a:pPr marL="285750" indent="-285750">
              <a:buFont typeface="Arial" pitchFamily="34" charset="0"/>
              <a:buChar char="•"/>
            </a:pPr>
            <a:r>
              <a:rPr lang="uk" sz="1400" dirty="0"/>
              <a:t>гостра вроджена ЦМВІ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uk" sz="1400" dirty="0"/>
              <a:t>безсимптомна форма</a:t>
            </a:r>
          </a:p>
        </p:txBody>
      </p:sp>
    </p:spTree>
    <p:extLst>
      <p:ext uri="{BB962C8B-B14F-4D97-AF65-F5344CB8AC3E}">
        <p14:creationId xmlns="" xmlns:p14="http://schemas.microsoft.com/office/powerpoint/2010/main" val="4071809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" dirty="0"/>
              <a:t>клінічна картина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6229457"/>
            <a:ext cx="4385467" cy="628543"/>
          </a:xfrm>
        </p:spPr>
        <p:txBody>
          <a:bodyPr>
            <a:normAutofit fontScale="62500" lnSpcReduction="20000"/>
          </a:bodyPr>
          <a:lstStyle/>
          <a:p>
            <a:r>
              <a:rPr lang="uk" b="1" dirty="0"/>
              <a:t>Інкубаційний період 2-12 </a:t>
            </a:r>
            <a:r>
              <a:rPr lang="uk" b="1" dirty="0" err="1"/>
              <a:t>тиж </a:t>
            </a:r>
            <a:r>
              <a:rPr lang="uk" b="1" dirty="0"/>
              <a:t>.</a:t>
            </a:r>
          </a:p>
          <a:p>
            <a:r>
              <a:rPr lang="uk" b="1" dirty="0"/>
              <a:t>Широкий спектр органних поразок</a:t>
            </a:r>
          </a:p>
        </p:txBody>
      </p:sp>
      <p:pic>
        <p:nvPicPr>
          <p:cNvPr id="4" name="Picture 2" descr="http://www.likar.info/uploads/9f/71/e8/9f71e8a2-335b-4e49-92e9-b94b250075c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556792"/>
            <a:ext cx="6192688" cy="467266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697845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" dirty="0"/>
              <a:t>клінічна картина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772816"/>
            <a:ext cx="8352928" cy="4373563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uk" b="1" dirty="0"/>
              <a:t>Дихальна система</a:t>
            </a:r>
          </a:p>
          <a:p>
            <a:r>
              <a:rPr lang="uk" sz="1600" dirty="0"/>
              <a:t>від мінімально вираженої </a:t>
            </a:r>
            <a:r>
              <a:rPr lang="uk" sz="1600" u="sng" dirty="0"/>
              <a:t>інтерстиціальної пневмонії </a:t>
            </a:r>
            <a:r>
              <a:rPr lang="uk" sz="1600" dirty="0"/>
              <a:t>до поширеного </a:t>
            </a:r>
            <a:r>
              <a:rPr lang="uk" sz="1600" u="sng" dirty="0" err="1"/>
              <a:t>фіброзуючого</a:t>
            </a:r>
            <a:r>
              <a:rPr lang="uk" sz="1600" u="sng" dirty="0"/>
              <a:t> </a:t>
            </a:r>
            <a:r>
              <a:rPr lang="uk" sz="1600" u="sng" dirty="0" err="1"/>
              <a:t>бронхіоліту </a:t>
            </a:r>
            <a:r>
              <a:rPr lang="uk" sz="1600" dirty="0"/>
              <a:t>та </a:t>
            </a:r>
            <a:r>
              <a:rPr lang="uk" sz="1600" dirty="0" err="1"/>
              <a:t>альвеоліту </a:t>
            </a:r>
            <a:r>
              <a:rPr lang="uk" sz="1600" dirty="0"/>
              <a:t>з формуванням двостороннього </a:t>
            </a:r>
            <a:r>
              <a:rPr lang="uk" sz="1600" dirty="0" err="1"/>
              <a:t>полісегментарного </a:t>
            </a:r>
            <a:r>
              <a:rPr lang="uk" sz="1600" dirty="0"/>
              <a:t>фіброзу легень</a:t>
            </a:r>
          </a:p>
          <a:p>
            <a:r>
              <a:rPr lang="uk" sz="1600" b="1" dirty="0"/>
              <a:t>ДН, РДС </a:t>
            </a:r>
            <a:r>
              <a:rPr lang="uk" sz="1600" dirty="0"/>
              <a:t>та летальний кінець при несвоєчасній діагностиці</a:t>
            </a:r>
          </a:p>
          <a:p>
            <a:pPr marL="114300" indent="0">
              <a:buNone/>
            </a:pPr>
            <a:endParaRPr lang="ru-RU" sz="1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065941" y="5643825"/>
            <a:ext cx="612068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" sz="1400" b="1" dirty="0"/>
              <a:t>КТВР грудної клітки у пацієнтки з </a:t>
            </a:r>
            <a:r>
              <a:rPr lang="uk" sz="1400" b="1" dirty="0" err="1"/>
              <a:t>поліміозитом </a:t>
            </a:r>
            <a:r>
              <a:rPr lang="uk" sz="1400" b="1" dirty="0"/>
              <a:t>, що приймає </a:t>
            </a:r>
            <a:r>
              <a:rPr lang="uk" sz="1400" b="1" dirty="0" err="1"/>
              <a:t>метотрексат </a:t>
            </a:r>
            <a:r>
              <a:rPr lang="uk" sz="1400" b="1" dirty="0"/>
              <a:t>та преднізолон.</a:t>
            </a:r>
            <a:endParaRPr lang="en-US" sz="1400" b="1" dirty="0"/>
          </a:p>
          <a:p>
            <a:pPr marL="342900" indent="-342900">
              <a:buAutoNum type="alphaLcParenBoth"/>
            </a:pPr>
            <a:r>
              <a:rPr lang="uk" sz="1400" b="1" dirty="0"/>
              <a:t>при вступі </a:t>
            </a:r>
            <a:r>
              <a:rPr lang="uk" sz="1400" dirty="0"/>
              <a:t>двостороннє дифузне помутніння у вигляді «матового скла» та вогнищеві затемнення</a:t>
            </a:r>
            <a:endParaRPr lang="en-US" sz="1400" dirty="0"/>
          </a:p>
          <a:p>
            <a:r>
              <a:rPr lang="uk" sz="1400" b="1" dirty="0"/>
              <a:t>(b) після курсу </a:t>
            </a:r>
            <a:r>
              <a:rPr lang="uk" sz="1400" b="1" dirty="0" err="1"/>
              <a:t>ганцикловіру</a:t>
            </a:r>
            <a:r>
              <a:rPr lang="uk" sz="1400" b="1" dirty="0"/>
              <a:t> </a:t>
            </a:r>
            <a:endParaRPr lang="ru-RU" sz="14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8840" t="24109" r="16417" b="34060"/>
          <a:stretch/>
        </p:blipFill>
        <p:spPr bwMode="auto">
          <a:xfrm>
            <a:off x="3215337" y="3422403"/>
            <a:ext cx="5965175" cy="2166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292" t="41401" r="52193" b="27227"/>
          <a:stretch/>
        </p:blipFill>
        <p:spPr bwMode="auto">
          <a:xfrm>
            <a:off x="35497" y="3422403"/>
            <a:ext cx="2889438" cy="2166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43508" y="5643825"/>
            <a:ext cx="24482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" sz="1400" b="1" dirty="0"/>
              <a:t>Біоптат бронха у місці </a:t>
            </a:r>
            <a:r>
              <a:rPr lang="ru-RU" sz="1400" b="1" dirty="0"/>
              <a:t/>
            </a:r>
            <a:br>
              <a:rPr lang="ru-RU" sz="1400" b="1" dirty="0"/>
            </a:br>
            <a:r>
              <a:rPr lang="uk" sz="1400" b="1" dirty="0"/>
              <a:t>виразкового дефекту</a:t>
            </a:r>
          </a:p>
          <a:p>
            <a:r>
              <a:rPr lang="uk" sz="1400" dirty="0"/>
              <a:t>Виявлення клітин, 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uk" sz="1400" dirty="0"/>
              <a:t>уражених ЦМВ</a:t>
            </a:r>
          </a:p>
        </p:txBody>
      </p:sp>
    </p:spTree>
    <p:extLst>
      <p:ext uri="{BB962C8B-B14F-4D97-AF65-F5344CB8AC3E}">
        <p14:creationId xmlns="" xmlns:p14="http://schemas.microsoft.com/office/powerpoint/2010/main" val="20072968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" dirty="0"/>
              <a:t>клінічна картина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772816"/>
            <a:ext cx="5328592" cy="4373563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uk" b="1" dirty="0"/>
              <a:t>Шлунково-кишковий тракт</a:t>
            </a:r>
          </a:p>
          <a:p>
            <a:r>
              <a:rPr lang="uk" sz="1800" u="sng" dirty="0"/>
              <a:t>ЦМВ-езофагіт</a:t>
            </a:r>
          </a:p>
          <a:p>
            <a:r>
              <a:rPr lang="uk" sz="1800" u="sng" dirty="0"/>
              <a:t>поразка шлунка</a:t>
            </a:r>
          </a:p>
          <a:p>
            <a:r>
              <a:rPr lang="uk" sz="1800" u="sng" dirty="0"/>
              <a:t>ЦМВ-коліт або ентероколіт</a:t>
            </a:r>
            <a:endParaRPr lang="ru-RU" sz="1800" b="1" u="sng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94982" y="3848268"/>
            <a:ext cx="4374232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" sz="1300" b="1" dirty="0" err="1"/>
              <a:t>Мікофенолат </a:t>
            </a:r>
            <a:r>
              <a:rPr lang="uk" sz="1300" b="1" dirty="0"/>
              <a:t>- асоційований коліт у пацієнтки з гігантоклітинним міокардитом та</a:t>
            </a:r>
          </a:p>
          <a:p>
            <a:r>
              <a:rPr lang="uk" sz="1300" b="1" dirty="0"/>
              <a:t>ЦМВ-, ЕБВ-ураженням кишечника</a:t>
            </a:r>
          </a:p>
          <a:p>
            <a:r>
              <a:rPr lang="uk" sz="1300" dirty="0"/>
              <a:t>А) низхідна ободова кишка, ерозивний коліт</a:t>
            </a:r>
          </a:p>
          <a:p>
            <a:r>
              <a:rPr lang="uk" sz="1300" dirty="0"/>
              <a:t>(Б) гістологія біоптату:</a:t>
            </a:r>
          </a:p>
          <a:p>
            <a:r>
              <a:rPr lang="uk" sz="1300" dirty="0"/>
              <a:t>тяжке </a:t>
            </a:r>
            <a:r>
              <a:rPr lang="uk" sz="1300" dirty="0" err="1"/>
              <a:t>лімфоцитарне </a:t>
            </a:r>
            <a:r>
              <a:rPr lang="uk" sz="1300" dirty="0"/>
              <a:t>та </a:t>
            </a:r>
            <a:r>
              <a:rPr lang="uk" sz="1300" dirty="0" err="1"/>
              <a:t>гранулоцитарне </a:t>
            </a:r>
            <a:r>
              <a:rPr lang="uk" sz="1300" dirty="0"/>
              <a:t>запалення з крипт-абсцесами. Епштейн- </a:t>
            </a:r>
            <a:r>
              <a:rPr lang="uk" sz="1300" dirty="0" err="1"/>
              <a:t>Барр </a:t>
            </a:r>
            <a:r>
              <a:rPr lang="uk" sz="1300" dirty="0"/>
              <a:t>вірус-інфіковані </a:t>
            </a:r>
            <a:r>
              <a:rPr lang="uk" sz="1300" dirty="0" err="1"/>
              <a:t>мононуклеари </a:t>
            </a:r>
            <a:r>
              <a:rPr lang="uk" sz="1300" dirty="0"/>
              <a:t>(РНК-гібридизація </a:t>
            </a:r>
            <a:r>
              <a:rPr lang="uk" sz="1300" dirty="0" err="1"/>
              <a:t>in</a:t>
            </a:r>
            <a:r>
              <a:rPr lang="uk" sz="1300" dirty="0"/>
              <a:t> </a:t>
            </a:r>
            <a:r>
              <a:rPr lang="uk" sz="1300" dirty="0" err="1"/>
              <a:t>situ </a:t>
            </a:r>
            <a:r>
              <a:rPr lang="uk" sz="1300" dirty="0"/>
              <a:t>, </a:t>
            </a:r>
            <a:r>
              <a:rPr lang="uk" sz="1300" b="1" dirty="0"/>
              <a:t>стрілка </a:t>
            </a:r>
            <a:r>
              <a:rPr lang="uk" sz="1300" dirty="0"/>
              <a:t>)</a:t>
            </a:r>
          </a:p>
          <a:p>
            <a:r>
              <a:rPr lang="uk" sz="1300" dirty="0"/>
              <a:t>C) сигмовидна кишка, виражений коліт, виразки</a:t>
            </a:r>
          </a:p>
          <a:p>
            <a:r>
              <a:rPr lang="uk" sz="1300" dirty="0"/>
              <a:t>D) гістологія біоптату:</a:t>
            </a:r>
          </a:p>
          <a:p>
            <a:r>
              <a:rPr lang="uk" sz="1300" dirty="0"/>
              <a:t>численними </a:t>
            </a:r>
            <a:r>
              <a:rPr lang="uk" sz="1300" dirty="0" err="1"/>
              <a:t>апоптотичними </a:t>
            </a:r>
            <a:r>
              <a:rPr lang="uk" sz="1300" dirty="0"/>
              <a:t>клітинами залозистого епітелію ( </a:t>
            </a:r>
            <a:r>
              <a:rPr lang="uk" sz="1300" b="1" dirty="0"/>
              <a:t>стрілка </a:t>
            </a:r>
            <a:r>
              <a:rPr lang="uk" sz="1300" dirty="0"/>
              <a:t>)</a:t>
            </a:r>
          </a:p>
        </p:txBody>
      </p:sp>
      <p:pic>
        <p:nvPicPr>
          <p:cNvPr id="5" name="Picture 2" descr="An external file that holds a picture, illustration, etc.&#10;Object name is bcr2013009882f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276873"/>
            <a:ext cx="4211235" cy="43481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0072968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" dirty="0"/>
              <a:t>клінічна картина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772816"/>
            <a:ext cx="8229600" cy="4373563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uk" b="1" dirty="0"/>
              <a:t>Травні залози</a:t>
            </a:r>
          </a:p>
          <a:p>
            <a:r>
              <a:rPr lang="uk" sz="1800" dirty="0"/>
              <a:t>гранулематозний </a:t>
            </a:r>
            <a:r>
              <a:rPr lang="uk" sz="1800" b="1" u="sng" dirty="0"/>
              <a:t>гепатит 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uk" sz="1800" b="1" dirty="0">
                <a:solidFill>
                  <a:srgbClr val="C00000"/>
                </a:solidFill>
              </a:rPr>
              <a:t>при </a:t>
            </a:r>
            <a:r>
              <a:rPr lang="uk" sz="1800" b="1" dirty="0" err="1">
                <a:solidFill>
                  <a:srgbClr val="C00000"/>
                </a:solidFill>
              </a:rPr>
              <a:t>трансплацентарному </a:t>
            </a:r>
            <a:r>
              <a:rPr lang="uk" sz="1800" b="1" dirty="0">
                <a:solidFill>
                  <a:srgbClr val="C00000"/>
                </a:solidFill>
              </a:rPr>
              <a:t>зараженні, </a:t>
            </a:r>
            <a:r>
              <a:rPr lang="ru-RU" sz="1800" b="1" dirty="0">
                <a:solidFill>
                  <a:srgbClr val="C00000"/>
                </a:solidFill>
              </a:rPr>
              <a:t/>
            </a:r>
            <a:br>
              <a:rPr lang="ru-RU" sz="1800" b="1" dirty="0">
                <a:solidFill>
                  <a:srgbClr val="C00000"/>
                </a:solidFill>
              </a:rPr>
            </a:br>
            <a:r>
              <a:rPr lang="uk" sz="1800" b="1" dirty="0">
                <a:solidFill>
                  <a:srgbClr val="C00000"/>
                </a:solidFill>
              </a:rPr>
              <a:t>у реципієнтів після пересадки печінки, гемотрансфузій </a:t>
            </a:r>
            <a:r>
              <a:rPr lang="ru-RU" sz="1800" b="1" dirty="0">
                <a:solidFill>
                  <a:srgbClr val="C00000"/>
                </a:solidFill>
              </a:rPr>
              <a:t/>
            </a:r>
            <a:br>
              <a:rPr lang="ru-RU" sz="1800" b="1" dirty="0">
                <a:solidFill>
                  <a:srgbClr val="C00000"/>
                </a:solidFill>
              </a:rPr>
            </a:br>
            <a:r>
              <a:rPr lang="uk" sz="1800" dirty="0" err="1"/>
              <a:t>склерозуючий </a:t>
            </a:r>
            <a:r>
              <a:rPr lang="uk" sz="1800" dirty="0"/>
              <a:t>холангіт; 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uk" sz="1800" dirty="0"/>
              <a:t>у поодиноких випадках спостерігають 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uk" sz="1800" dirty="0"/>
              <a:t>виражений фіброз, навіть ЦП</a:t>
            </a:r>
          </a:p>
          <a:p>
            <a:r>
              <a:rPr lang="uk" sz="1800" b="1" u="sng" dirty="0"/>
              <a:t>панкреатит</a:t>
            </a:r>
            <a:r>
              <a:rPr lang="uk" sz="1800" b="1" dirty="0"/>
              <a:t> 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uk" sz="1800" dirty="0"/>
              <a:t>(частіше безсимптомний)</a:t>
            </a:r>
          </a:p>
          <a:p>
            <a:r>
              <a:rPr lang="uk" sz="1800" b="1" u="sng" dirty="0"/>
              <a:t>сіалоаденіт</a:t>
            </a:r>
            <a:r>
              <a:rPr lang="uk" sz="1800" dirty="0"/>
              <a:t> 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uk" sz="1800" dirty="0"/>
              <a:t>(частіше привушна СЖ)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uk" sz="1800" dirty="0"/>
              <a:t> </a:t>
            </a:r>
            <a:r>
              <a:rPr lang="uk" sz="1800" b="1" dirty="0">
                <a:solidFill>
                  <a:srgbClr val="C00000"/>
                </a:solidFill>
              </a:rPr>
              <a:t>дуже часто у дітей!</a:t>
            </a:r>
          </a:p>
        </p:txBody>
      </p:sp>
      <p:pic>
        <p:nvPicPr>
          <p:cNvPr id="7170" name="Picture 2" descr="http://helpmenow.do.am/_si/0/584086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429000"/>
            <a:ext cx="3778033" cy="30224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004048" y="6451426"/>
            <a:ext cx="307211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" sz="1200" dirty="0" err="1"/>
              <a:t>цитомегалічний </a:t>
            </a:r>
            <a:r>
              <a:rPr lang="uk" sz="1200" dirty="0"/>
              <a:t>сіалоаденіт</a:t>
            </a:r>
          </a:p>
        </p:txBody>
      </p:sp>
    </p:spTree>
    <p:extLst>
      <p:ext uri="{BB962C8B-B14F-4D97-AF65-F5344CB8AC3E}">
        <p14:creationId xmlns="" xmlns:p14="http://schemas.microsoft.com/office/powerpoint/2010/main" val="20072968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" dirty="0"/>
              <a:t>клінічна картина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772816"/>
            <a:ext cx="8712968" cy="4968552"/>
          </a:xfrm>
        </p:spPr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uk" b="1" dirty="0"/>
              <a:t>Надниркові залози</a:t>
            </a:r>
          </a:p>
          <a:p>
            <a:r>
              <a:rPr lang="uk" sz="1800" u="sng" dirty="0"/>
              <a:t>вторинна надниркова недостатність</a:t>
            </a:r>
            <a:r>
              <a:rPr lang="uk" sz="1800" dirty="0"/>
              <a:t>  </a:t>
            </a:r>
            <a:r>
              <a:rPr lang="uk" sz="1800" b="1" dirty="0">
                <a:solidFill>
                  <a:srgbClr val="C00000"/>
                </a:solidFill>
              </a:rPr>
              <a:t>- Часто у хворих</a:t>
            </a:r>
          </a:p>
          <a:p>
            <a:pPr marL="114300" indent="0" algn="r">
              <a:buNone/>
            </a:pPr>
            <a:r>
              <a:rPr lang="uk" sz="1800" b="1" dirty="0">
                <a:solidFill>
                  <a:srgbClr val="C00000"/>
                </a:solidFill>
              </a:rPr>
              <a:t>ВІЛ-інфекцією</a:t>
            </a:r>
          </a:p>
          <a:p>
            <a:pPr marL="114300" indent="0">
              <a:buNone/>
            </a:pPr>
            <a:r>
              <a:rPr lang="uk" sz="1800" u="sng" dirty="0">
                <a:solidFill>
                  <a:srgbClr val="C00000"/>
                </a:solidFill>
              </a:rPr>
              <a:t>ДНК ЦМВ у крові + стійка гіпотонія, астенія, анорексія </a:t>
            </a:r>
            <a:r>
              <a:rPr lang="uk" sz="1800" dirty="0">
                <a:solidFill>
                  <a:srgbClr val="C00000"/>
                </a:solidFill>
                <a:latin typeface="Arial"/>
                <a:cs typeface="Arial"/>
              </a:rPr>
              <a:t>→ </a:t>
            </a:r>
            <a:r>
              <a:rPr lang="uk" sz="1800" dirty="0">
                <a:solidFill>
                  <a:srgbClr val="C00000"/>
                </a:solidFill>
              </a:rPr>
              <a:t>визначення рівня калію, натрію, хлоридів крові, гормонів надниркових залоз</a:t>
            </a:r>
          </a:p>
          <a:p>
            <a:r>
              <a:rPr lang="uk" sz="1800" b="1" dirty="0">
                <a:solidFill>
                  <a:srgbClr val="C00000"/>
                </a:solidFill>
              </a:rPr>
              <a:t> </a:t>
            </a:r>
            <a:r>
              <a:rPr lang="uk" sz="1800" u="sng" dirty="0"/>
              <a:t>ЦМВ- </a:t>
            </a:r>
            <a:r>
              <a:rPr lang="uk" sz="1800" u="sng" dirty="0" err="1"/>
              <a:t>адреналіт</a:t>
            </a:r>
            <a:r>
              <a:rPr lang="uk" sz="1800" dirty="0"/>
              <a:t> </a:t>
            </a:r>
          </a:p>
          <a:p>
            <a:endParaRPr lang="ru-RU" sz="1800" dirty="0"/>
          </a:p>
          <a:p>
            <a:pPr marL="114300" indent="0">
              <a:buNone/>
            </a:pPr>
            <a:r>
              <a:rPr lang="uk" b="1" dirty="0"/>
              <a:t>Нервова система</a:t>
            </a:r>
          </a:p>
          <a:p>
            <a:r>
              <a:rPr lang="uk" sz="1800" u="sng" dirty="0"/>
              <a:t>ЦМВ-енцефаліт</a:t>
            </a:r>
          </a:p>
          <a:p>
            <a:pPr lvl="1"/>
            <a:r>
              <a:rPr lang="uk" sz="1400" b="1" dirty="0">
                <a:solidFill>
                  <a:srgbClr val="C00000"/>
                </a:solidFill>
              </a:rPr>
              <a:t>у хворих на ВІЛ-інфекцію </a:t>
            </a:r>
            <a:r>
              <a:rPr lang="uk" sz="1400" dirty="0"/>
              <a:t>убога неврологічна симптоматика, виражені зміни у психічному статусі</a:t>
            </a:r>
          </a:p>
          <a:p>
            <a:pPr lvl="1"/>
            <a:r>
              <a:rPr lang="uk" sz="1400" b="1" dirty="0">
                <a:solidFill>
                  <a:srgbClr val="C00000"/>
                </a:solidFill>
              </a:rPr>
              <a:t>у дітей, які перенесли ЦМВ-енцефаліт </a:t>
            </a:r>
            <a:r>
              <a:rPr lang="uk" sz="1400" dirty="0"/>
              <a:t>, уповільнення психічного та розумового розвитку.</a:t>
            </a:r>
          </a:p>
          <a:p>
            <a:pPr marL="114300" indent="0">
              <a:buNone/>
            </a:pPr>
            <a:r>
              <a:rPr lang="uk" sz="1800" dirty="0">
                <a:solidFill>
                  <a:srgbClr val="C00000"/>
                </a:solidFill>
              </a:rPr>
              <a:t>СМР: </a:t>
            </a:r>
            <a:r>
              <a:rPr lang="uk" sz="1800" dirty="0">
                <a:solidFill>
                  <a:srgbClr val="C00000"/>
                </a:solidFill>
                <a:latin typeface="Arial"/>
                <a:cs typeface="Arial"/>
              </a:rPr>
              <a:t>↑ </a:t>
            </a:r>
            <a:r>
              <a:rPr lang="uk" sz="1800" dirty="0">
                <a:solidFill>
                  <a:srgbClr val="C00000"/>
                </a:solidFill>
              </a:rPr>
              <a:t>білка, можливий </a:t>
            </a:r>
            <a:r>
              <a:rPr lang="uk" sz="1800" dirty="0" err="1">
                <a:solidFill>
                  <a:srgbClr val="C00000"/>
                </a:solidFill>
              </a:rPr>
              <a:t>мононуклеарний</a:t>
            </a:r>
            <a:r>
              <a:rPr lang="uk" sz="1800" dirty="0">
                <a:solidFill>
                  <a:srgbClr val="C00000"/>
                </a:solidFill>
              </a:rPr>
              <a:t> </a:t>
            </a:r>
            <a:r>
              <a:rPr lang="uk" sz="1800" dirty="0" err="1">
                <a:solidFill>
                  <a:srgbClr val="C00000"/>
                </a:solidFill>
              </a:rPr>
              <a:t>плеоцитоз </a:t>
            </a:r>
            <a:r>
              <a:rPr lang="uk" sz="1800" dirty="0">
                <a:solidFill>
                  <a:srgbClr val="C00000"/>
                </a:solidFill>
              </a:rPr>
              <a:t>, глюкози та хлориди- N .</a:t>
            </a:r>
          </a:p>
          <a:p>
            <a:r>
              <a:rPr lang="uk" sz="1800" u="sng" dirty="0" err="1"/>
              <a:t>Полінейропатія </a:t>
            </a:r>
            <a:r>
              <a:rPr lang="uk" sz="1800" u="sng" dirty="0"/>
              <a:t>та </a:t>
            </a:r>
            <a:r>
              <a:rPr lang="uk" sz="1800" u="sng" dirty="0" err="1"/>
              <a:t>полірадикулопатія</a:t>
            </a:r>
            <a:r>
              <a:rPr lang="uk" sz="1800" u="sng" dirty="0"/>
              <a:t> </a:t>
            </a:r>
          </a:p>
          <a:p>
            <a:r>
              <a:rPr lang="uk" sz="1800" u="sng" dirty="0"/>
              <a:t>ЦМВ-мієліт</a:t>
            </a:r>
            <a:r>
              <a:rPr lang="uk" sz="1800" dirty="0"/>
              <a:t>   </a:t>
            </a:r>
            <a:r>
              <a:rPr lang="uk" sz="1800" b="1" dirty="0">
                <a:solidFill>
                  <a:srgbClr val="C00000"/>
                </a:solidFill>
              </a:rPr>
              <a:t>– головна причина мієліту у ВІЛ-інфікованих!</a:t>
            </a:r>
          </a:p>
          <a:p>
            <a:pPr marL="114300" indent="0">
              <a:buNone/>
            </a:pPr>
            <a:endParaRPr lang="ru-RU" sz="1800" dirty="0"/>
          </a:p>
          <a:p>
            <a:pPr marL="114300" indent="0">
              <a:buNone/>
            </a:pPr>
            <a:endParaRPr lang="ru-RU" sz="1800" dirty="0"/>
          </a:p>
        </p:txBody>
      </p:sp>
    </p:spTree>
    <p:extLst>
      <p:ext uri="{BB962C8B-B14F-4D97-AF65-F5344CB8AC3E}">
        <p14:creationId xmlns="" xmlns:p14="http://schemas.microsoft.com/office/powerpoint/2010/main" val="23765570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An external file that holds a picture, illustration, etc.&#10;Object name is kjo-27-130-g0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053" y="2804735"/>
            <a:ext cx="3838947" cy="228044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" dirty="0"/>
              <a:t>клінічна картина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556792"/>
            <a:ext cx="8568952" cy="144016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uk" b="1" dirty="0"/>
              <a:t>ЦМВ-ретиніт</a:t>
            </a:r>
          </a:p>
          <a:p>
            <a:r>
              <a:rPr lang="uk" sz="1400" dirty="0"/>
              <a:t>без терапії призводить до втрати зору</a:t>
            </a:r>
          </a:p>
          <a:p>
            <a:r>
              <a:rPr lang="uk" sz="1400" dirty="0"/>
              <a:t>основна причина втрати зору у хворих </a:t>
            </a:r>
            <a:r>
              <a:rPr lang="uk" sz="1400" b="1" dirty="0">
                <a:solidFill>
                  <a:srgbClr val="C00000"/>
                </a:solidFill>
              </a:rPr>
              <a:t>на ВІЛ-інфекцію </a:t>
            </a:r>
            <a:r>
              <a:rPr lang="uk" sz="1400" dirty="0">
                <a:solidFill>
                  <a:srgbClr val="C00000"/>
                </a:solidFill>
              </a:rPr>
              <a:t>; </a:t>
            </a:r>
            <a:r>
              <a:rPr lang="uk" sz="1400" dirty="0"/>
              <a:t>на тлі ВААРТ можливий розвиток </a:t>
            </a:r>
            <a:r>
              <a:rPr lang="uk" sz="1400" b="1" u="sng" dirty="0" err="1">
                <a:solidFill>
                  <a:srgbClr val="C00000"/>
                </a:solidFill>
              </a:rPr>
              <a:t>увеїту</a:t>
            </a:r>
            <a:r>
              <a:rPr lang="uk" sz="1400" b="1" dirty="0">
                <a:solidFill>
                  <a:srgbClr val="C00000"/>
                </a:solidFill>
              </a:rPr>
              <a:t> </a:t>
            </a:r>
            <a:r>
              <a:rPr lang="uk" sz="1400" dirty="0"/>
              <a:t>(Синдром відновлення імунної системи)</a:t>
            </a:r>
          </a:p>
          <a:p>
            <a:pPr marL="114300" indent="0">
              <a:buNone/>
            </a:pPr>
            <a:endParaRPr lang="ru-RU" sz="1400" b="1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-36512" y="5805264"/>
            <a:ext cx="5616624" cy="108012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Font typeface="Arial" pitchFamily="34" charset="0"/>
              <a:buNone/>
            </a:pPr>
            <a:r>
              <a:rPr lang="uk" b="1" dirty="0" err="1"/>
              <a:t>Сенсоневральна </a:t>
            </a:r>
            <a:r>
              <a:rPr lang="uk" b="1" dirty="0"/>
              <a:t>глухота</a:t>
            </a:r>
            <a:r>
              <a:rPr lang="uk" dirty="0"/>
              <a:t> </a:t>
            </a:r>
          </a:p>
          <a:p>
            <a:r>
              <a:rPr lang="uk" sz="1400" dirty="0"/>
              <a:t>запалення, ішемія равлика та слухового нерва</a:t>
            </a:r>
            <a:endParaRPr lang="ru-RU" sz="1400" b="1" dirty="0"/>
          </a:p>
          <a:p>
            <a:r>
              <a:rPr lang="uk" sz="1400" dirty="0"/>
              <a:t>60% </a:t>
            </a:r>
            <a:r>
              <a:rPr lang="uk" sz="1400" b="1" dirty="0">
                <a:solidFill>
                  <a:srgbClr val="C00000"/>
                </a:solidFill>
              </a:rPr>
              <a:t>дітей з клінічно вираженою вродженою ЦМВІ</a:t>
            </a:r>
            <a:endParaRPr lang="ru-RU" sz="1400" dirty="0"/>
          </a:p>
          <a:p>
            <a:r>
              <a:rPr lang="uk" sz="1400" dirty="0"/>
              <a:t>можливо у </a:t>
            </a:r>
            <a:r>
              <a:rPr lang="uk" sz="1400" dirty="0">
                <a:solidFill>
                  <a:srgbClr val="C00000"/>
                </a:solidFill>
              </a:rPr>
              <a:t>дорослих ВІЛ-інфікованих</a:t>
            </a:r>
            <a:r>
              <a:rPr lang="uk" sz="1400" dirty="0"/>
              <a:t> </a:t>
            </a:r>
          </a:p>
        </p:txBody>
      </p:sp>
      <p:pic>
        <p:nvPicPr>
          <p:cNvPr id="5" name="Picture 2" descr="An external file that holds a picture, illustration, etc.&#10;Object name is kjo-27-130-g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2814012"/>
            <a:ext cx="3025200" cy="22711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An external file that holds a picture, illustration, etc.&#10;Object name is kjo-27-130-g0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814012"/>
            <a:ext cx="3051170" cy="22711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892378" y="5118283"/>
            <a:ext cx="30721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" sz="1200" dirty="0"/>
              <a:t>Після введення </a:t>
            </a:r>
            <a:r>
              <a:rPr lang="uk" sz="1200" dirty="0" err="1"/>
              <a:t>ганцикловіру</a:t>
            </a:r>
            <a:r>
              <a:rPr lang="uk" sz="1200" dirty="0"/>
              <a:t> </a:t>
            </a:r>
            <a:r>
              <a:rPr lang="uk" sz="1200" dirty="0" err="1"/>
              <a:t>інтравітреально </a:t>
            </a:r>
            <a:r>
              <a:rPr lang="uk" sz="1200" dirty="0"/>
              <a:t>набряк рогівки, лінійні </a:t>
            </a:r>
            <a:r>
              <a:rPr lang="uk" sz="1200" dirty="0" err="1"/>
              <a:t>кератинові </a:t>
            </a:r>
            <a:r>
              <a:rPr lang="uk" sz="1200" dirty="0"/>
              <a:t>преципітати зникли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5086925"/>
            <a:ext cx="30721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" sz="1200" dirty="0"/>
              <a:t>Дослідження у щілинній лампі: секторний набряк рогівки, преципітати по межі набряку.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938957" y="5086925"/>
            <a:ext cx="30721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" sz="1200" dirty="0"/>
              <a:t>2 нових монетоподібних вогнища ураження через 1 тиждень після додавання кортикостероїдів до курсу лікування</a:t>
            </a:r>
          </a:p>
        </p:txBody>
      </p:sp>
    </p:spTree>
    <p:extLst>
      <p:ext uri="{BB962C8B-B14F-4D97-AF65-F5344CB8AC3E}">
        <p14:creationId xmlns="" xmlns:p14="http://schemas.microsoft.com/office/powerpoint/2010/main" val="23765570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" dirty="0"/>
              <a:t>клінічна картина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79512" y="1700808"/>
            <a:ext cx="7859216" cy="5276800"/>
          </a:xfrm>
        </p:spPr>
        <p:txBody>
          <a:bodyPr>
            <a:normAutofit fontScale="70000" lnSpcReduction="20000"/>
          </a:bodyPr>
          <a:lstStyle/>
          <a:p>
            <a:pPr marL="114300" indent="0">
              <a:buNone/>
            </a:pPr>
            <a:r>
              <a:rPr lang="uk" sz="3800" b="1" dirty="0" err="1"/>
              <a:t>Маніфестна </a:t>
            </a:r>
            <a:r>
              <a:rPr lang="uk" sz="3800" b="1" dirty="0"/>
              <a:t>форма</a:t>
            </a:r>
            <a:r>
              <a:rPr lang="uk" sz="3800" dirty="0"/>
              <a:t> </a:t>
            </a:r>
            <a:r>
              <a:rPr lang="uk" sz="3800" b="1" dirty="0"/>
              <a:t>уродженої ЦМВІ</a:t>
            </a:r>
            <a:r>
              <a:rPr lang="uk" sz="3800" dirty="0"/>
              <a:t> </a:t>
            </a:r>
          </a:p>
          <a:p>
            <a:pPr marL="114300" indent="0">
              <a:buNone/>
            </a:pPr>
            <a:endParaRPr lang="ru-RU" b="1" dirty="0">
              <a:solidFill>
                <a:srgbClr val="C00000"/>
              </a:solidFill>
            </a:endParaRPr>
          </a:p>
          <a:p>
            <a:pPr marL="114300" indent="0">
              <a:buNone/>
            </a:pPr>
            <a:r>
              <a:rPr lang="uk" b="1" dirty="0">
                <a:solidFill>
                  <a:srgbClr val="C00000"/>
                </a:solidFill>
              </a:rPr>
              <a:t>Ризик летального результату </a:t>
            </a:r>
            <a:r>
              <a:rPr lang="ru-RU" b="1" dirty="0">
                <a:solidFill>
                  <a:srgbClr val="C00000"/>
                </a:solidFill>
              </a:rPr>
              <a:t/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uk" dirty="0"/>
              <a:t>в перші 6 </a:t>
            </a:r>
            <a:r>
              <a:rPr lang="uk" dirty="0" err="1"/>
              <a:t>тижнів </a:t>
            </a:r>
            <a:r>
              <a:rPr lang="uk" dirty="0"/>
              <a:t>. життя - 12% </a:t>
            </a:r>
            <a:r>
              <a:rPr lang="ru-RU" dirty="0"/>
              <a:t/>
            </a:r>
            <a:br>
              <a:rPr lang="ru-RU" dirty="0"/>
            </a:br>
            <a:r>
              <a:rPr lang="uk" dirty="0"/>
              <a:t>(шок, ДВС-синдром)</a:t>
            </a:r>
          </a:p>
          <a:p>
            <a:pPr marL="114300" indent="0">
              <a:buNone/>
            </a:pPr>
            <a:r>
              <a:rPr lang="uk" dirty="0"/>
              <a:t>90% дітей, що вижили, мають </a:t>
            </a:r>
            <a:r>
              <a:rPr lang="ru-RU" dirty="0"/>
              <a:t/>
            </a:r>
            <a:br>
              <a:rPr lang="ru-RU" dirty="0"/>
            </a:br>
            <a:r>
              <a:rPr lang="uk" b="1" dirty="0">
                <a:solidFill>
                  <a:srgbClr val="C00000"/>
                </a:solidFill>
              </a:rPr>
              <a:t>віддалені наслідки </a:t>
            </a:r>
            <a:r>
              <a:rPr lang="uk" dirty="0"/>
              <a:t>: </a:t>
            </a:r>
            <a:r>
              <a:rPr lang="ru-RU" dirty="0"/>
              <a:t/>
            </a:r>
            <a:br>
              <a:rPr lang="ru-RU" dirty="0"/>
            </a:br>
            <a:r>
              <a:rPr lang="uk" dirty="0"/>
              <a:t>зниження розумового розвитку, </a:t>
            </a:r>
            <a:r>
              <a:rPr lang="ru-RU" dirty="0"/>
              <a:t/>
            </a:r>
            <a:br>
              <a:rPr lang="ru-RU" dirty="0"/>
            </a:br>
            <a:r>
              <a:rPr lang="uk" dirty="0" err="1"/>
              <a:t>нейросенсорна </a:t>
            </a:r>
            <a:r>
              <a:rPr lang="uk" dirty="0"/>
              <a:t>глухота або </a:t>
            </a:r>
            <a:r>
              <a:rPr lang="ru-RU" dirty="0"/>
              <a:t/>
            </a:r>
            <a:br>
              <a:rPr lang="ru-RU" dirty="0"/>
            </a:br>
            <a:r>
              <a:rPr lang="uk" dirty="0"/>
              <a:t>двостороннє зниження слуху, </a:t>
            </a:r>
            <a:r>
              <a:rPr lang="ru-RU" dirty="0"/>
              <a:t/>
            </a:r>
            <a:br>
              <a:rPr lang="ru-RU" dirty="0"/>
            </a:br>
            <a:r>
              <a:rPr lang="uk" dirty="0"/>
              <a:t>зниження зору</a:t>
            </a:r>
          </a:p>
          <a:p>
            <a:pPr marL="114300" indent="0">
              <a:buNone/>
            </a:pPr>
            <a:endParaRPr lang="ru-RU" dirty="0"/>
          </a:p>
          <a:p>
            <a:pPr marL="114300" indent="0">
              <a:buNone/>
            </a:pPr>
            <a:endParaRPr lang="ru-RU" dirty="0"/>
          </a:p>
          <a:p>
            <a:r>
              <a:rPr lang="uk" dirty="0"/>
              <a:t>часто </a:t>
            </a:r>
            <a:r>
              <a:rPr lang="uk" b="1" dirty="0"/>
              <a:t>недоношеність </a:t>
            </a:r>
            <a:r>
              <a:rPr lang="uk" dirty="0"/>
              <a:t>, дефіцит маси тіла, ознаки внутрішньоутробної гіпоксії.</a:t>
            </a:r>
          </a:p>
          <a:p>
            <a:r>
              <a:rPr lang="uk" b="1" dirty="0"/>
              <a:t>патологія ЦНС: мікроцефалія </a:t>
            </a:r>
            <a:r>
              <a:rPr lang="uk" dirty="0"/>
              <a:t>, рідше гідроцефалія, </a:t>
            </a:r>
            <a:r>
              <a:rPr lang="uk" dirty="0" err="1"/>
              <a:t>енцефаловентрикуліт </a:t>
            </a:r>
            <a:r>
              <a:rPr lang="uk" dirty="0"/>
              <a:t>, судомний синдром, зниження слуху</a:t>
            </a:r>
          </a:p>
          <a:p>
            <a:r>
              <a:rPr lang="uk" b="1" dirty="0"/>
              <a:t>вроджена </a:t>
            </a:r>
            <a:r>
              <a:rPr lang="uk" b="1" dirty="0" err="1"/>
              <a:t>сенсоневральна </a:t>
            </a:r>
            <a:r>
              <a:rPr lang="uk" b="1" dirty="0"/>
              <a:t>глухота</a:t>
            </a:r>
            <a:endParaRPr lang="ru-RU" dirty="0"/>
          </a:p>
          <a:p>
            <a:r>
              <a:rPr lang="uk" dirty="0" err="1"/>
              <a:t>гепатоспленомегалія</a:t>
            </a:r>
            <a:endParaRPr lang="ru-RU" dirty="0"/>
          </a:p>
          <a:p>
            <a:r>
              <a:rPr lang="uk" dirty="0"/>
              <a:t>геморагічний або плямисто-папульозний висип</a:t>
            </a:r>
          </a:p>
          <a:p>
            <a:r>
              <a:rPr lang="uk" dirty="0"/>
              <a:t>тромбоцитопенія, гемоліз еритроцитів</a:t>
            </a:r>
          </a:p>
        </p:txBody>
      </p:sp>
      <p:pic>
        <p:nvPicPr>
          <p:cNvPr id="6146" name="Picture 2" descr="https://cdn7.littlethings.com/app/uploads/2016/10/13923364_654160798071277_4774027673711811079_o-850x5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256710"/>
            <a:ext cx="3744416" cy="23964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2389119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" dirty="0"/>
              <a:t>клінічна картина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07504" y="1752600"/>
            <a:ext cx="9036496" cy="4916760"/>
          </a:xfrm>
        </p:spPr>
        <p:txBody>
          <a:bodyPr>
            <a:normAutofit fontScale="55000" lnSpcReduction="20000"/>
          </a:bodyPr>
          <a:lstStyle/>
          <a:p>
            <a:pPr marL="114300" indent="0">
              <a:buNone/>
            </a:pPr>
            <a:r>
              <a:rPr lang="uk" sz="4400" b="1" dirty="0"/>
              <a:t>Первинне інфікування</a:t>
            </a:r>
            <a:r>
              <a:rPr lang="uk" sz="4400" dirty="0"/>
              <a:t> </a:t>
            </a:r>
            <a:r>
              <a:rPr lang="uk" sz="4400" b="1" dirty="0"/>
              <a:t>імунокомпетентних осіб</a:t>
            </a:r>
            <a:r>
              <a:rPr lang="uk" sz="4400" dirty="0"/>
              <a:t> </a:t>
            </a:r>
          </a:p>
          <a:p>
            <a:r>
              <a:rPr lang="uk" sz="2900" dirty="0"/>
              <a:t>безсимптомний перебіг</a:t>
            </a:r>
          </a:p>
          <a:p>
            <a:r>
              <a:rPr lang="uk" sz="2900" dirty="0"/>
              <a:t>5% випадків - </a:t>
            </a:r>
            <a:r>
              <a:rPr lang="uk" sz="2900" b="1" u="sng" dirty="0" err="1">
                <a:solidFill>
                  <a:srgbClr val="C00000"/>
                </a:solidFill>
              </a:rPr>
              <a:t>мононуклеозоподібний </a:t>
            </a:r>
            <a:r>
              <a:rPr lang="uk" sz="2900" b="1" u="sng" dirty="0">
                <a:solidFill>
                  <a:srgbClr val="C00000"/>
                </a:solidFill>
              </a:rPr>
              <a:t>синдром </a:t>
            </a:r>
            <a:r>
              <a:rPr lang="uk" sz="2900" dirty="0"/>
              <a:t>:</a:t>
            </a:r>
          </a:p>
          <a:p>
            <a:pPr lvl="1"/>
            <a:r>
              <a:rPr lang="uk" sz="2500" dirty="0"/>
              <a:t>висока лихоманка</a:t>
            </a:r>
          </a:p>
          <a:p>
            <a:pPr lvl="1"/>
            <a:r>
              <a:rPr lang="uk" sz="2500" dirty="0"/>
              <a:t>виражений, тривалий астенічний синдром</a:t>
            </a:r>
          </a:p>
          <a:p>
            <a:pPr lvl="1"/>
            <a:r>
              <a:rPr lang="uk" sz="2500" dirty="0"/>
              <a:t>ОАК - відносний лімфоцитоз, атипові лімфоцити</a:t>
            </a:r>
          </a:p>
          <a:p>
            <a:pPr lvl="1"/>
            <a:r>
              <a:rPr lang="uk" sz="2500" dirty="0">
                <a:solidFill>
                  <a:srgbClr val="C00000"/>
                </a:solidFill>
              </a:rPr>
              <a:t>ангіна та збільшення лімфатичних вузлів не характерні!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marL="114300" indent="0">
              <a:buNone/>
            </a:pPr>
            <a:r>
              <a:rPr lang="uk" sz="4400" dirty="0"/>
              <a:t>Зараження шляхом </a:t>
            </a:r>
            <a:r>
              <a:rPr lang="uk" sz="4400" b="1" dirty="0"/>
              <a:t>гемотрансфузії/трансплантації інфікованого органу</a:t>
            </a:r>
            <a:r>
              <a:rPr lang="uk" sz="4400" dirty="0"/>
              <a:t> </a:t>
            </a:r>
          </a:p>
          <a:p>
            <a:r>
              <a:rPr lang="uk" sz="2900" dirty="0"/>
              <a:t>гостра форма захворювання</a:t>
            </a:r>
          </a:p>
          <a:p>
            <a:r>
              <a:rPr lang="uk" sz="2900" dirty="0"/>
              <a:t>переходить у </a:t>
            </a:r>
            <a:r>
              <a:rPr lang="uk" sz="2900" b="1" dirty="0"/>
              <a:t>латентну з довічною персистенцією</a:t>
            </a:r>
            <a:endParaRPr lang="ru-RU" sz="2900" dirty="0"/>
          </a:p>
          <a:p>
            <a:r>
              <a:rPr lang="uk" sz="2900" dirty="0" err="1"/>
              <a:t>імуносупресія</a:t>
            </a:r>
            <a:r>
              <a:rPr lang="uk" sz="2900" dirty="0"/>
              <a:t> </a:t>
            </a:r>
            <a:r>
              <a:rPr lang="uk" sz="2900" dirty="0">
                <a:latin typeface="Arial"/>
                <a:cs typeface="Arial"/>
              </a:rPr>
              <a:t>→ </a:t>
            </a:r>
            <a:r>
              <a:rPr lang="uk" sz="2900" b="1" dirty="0"/>
              <a:t>реінфекція </a:t>
            </a:r>
            <a:r>
              <a:rPr lang="uk" sz="2900" dirty="0"/>
              <a:t>/реактивація </a:t>
            </a:r>
            <a:r>
              <a:rPr lang="uk" sz="2900" dirty="0">
                <a:latin typeface="Arial"/>
                <a:cs typeface="Arial"/>
              </a:rPr>
              <a:t>→ </a:t>
            </a:r>
            <a:r>
              <a:rPr lang="uk" sz="2900" dirty="0"/>
              <a:t>реплікація </a:t>
            </a:r>
            <a:r>
              <a:rPr lang="uk" sz="2900" dirty="0">
                <a:latin typeface="Arial"/>
                <a:cs typeface="Arial"/>
              </a:rPr>
              <a:t>→ </a:t>
            </a:r>
            <a:r>
              <a:rPr lang="uk" sz="2900" dirty="0"/>
              <a:t>маніфест. ф.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marL="114300" indent="0">
              <a:buNone/>
            </a:pPr>
            <a:r>
              <a:rPr lang="uk" sz="4400" b="1" dirty="0"/>
              <a:t>ЦМВІ у </a:t>
            </a:r>
            <a:r>
              <a:rPr lang="uk" sz="4400" b="1" dirty="0" err="1"/>
              <a:t>імуносупресивних </a:t>
            </a:r>
            <a:r>
              <a:rPr lang="uk" sz="4400" b="1" dirty="0"/>
              <a:t>осіб</a:t>
            </a:r>
            <a:r>
              <a:rPr lang="uk" sz="4400" dirty="0"/>
              <a:t> </a:t>
            </a:r>
          </a:p>
          <a:p>
            <a:r>
              <a:rPr lang="uk" sz="2900" dirty="0"/>
              <a:t>поступовий розвиток захворювання</a:t>
            </a:r>
          </a:p>
          <a:p>
            <a:r>
              <a:rPr lang="uk" sz="2900" dirty="0"/>
              <a:t>поява симптомів-провісників – </a:t>
            </a:r>
            <a:r>
              <a:rPr lang="uk" sz="2900" b="1" dirty="0"/>
              <a:t>«ЦМВ-асоційований синдром»</a:t>
            </a: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</p:spTree>
    <p:extLst>
      <p:ext uri="{BB962C8B-B14F-4D97-AF65-F5344CB8AC3E}">
        <p14:creationId xmlns="" xmlns:p14="http://schemas.microsoft.com/office/powerpoint/2010/main" val="23680173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" dirty="0"/>
              <a:t>діагностика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36512" y="1628800"/>
            <a:ext cx="8229600" cy="4373563"/>
          </a:xfrm>
        </p:spPr>
        <p:txBody>
          <a:bodyPr>
            <a:normAutofit/>
          </a:bodyPr>
          <a:lstStyle/>
          <a:p>
            <a:pPr marL="571500" indent="-457200">
              <a:buAutoNum type="arabicPeriod"/>
            </a:pPr>
            <a:r>
              <a:rPr lang="uk" sz="2000" b="1" dirty="0"/>
              <a:t>Дослідження крові пацієнта на наявність специфічних антитіл класу </a:t>
            </a:r>
            <a:r>
              <a:rPr lang="uk" sz="2000" b="1" dirty="0" err="1"/>
              <a:t>IgM </a:t>
            </a:r>
            <a:r>
              <a:rPr lang="uk" sz="2000" b="1" dirty="0"/>
              <a:t>та/або антитіл класу </a:t>
            </a:r>
            <a:r>
              <a:rPr lang="uk" sz="2000" b="1" dirty="0" err="1"/>
              <a:t>IgG</a:t>
            </a:r>
            <a:r>
              <a:rPr lang="uk" sz="2000" dirty="0"/>
              <a:t> 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uk" sz="1600" dirty="0"/>
              <a:t>Збільшення титру анти-ЦМВ </a:t>
            </a:r>
            <a:r>
              <a:rPr lang="uk" sz="1600" dirty="0" err="1"/>
              <a:t>IgG </a:t>
            </a:r>
            <a:r>
              <a:rPr lang="uk" sz="1600" dirty="0"/>
              <a:t>у ≥ 4 рази у </a:t>
            </a:r>
            <a:r>
              <a:rPr lang="uk" sz="1600" b="1" dirty="0"/>
              <a:t>«парних сироватках» </a:t>
            </a:r>
            <a:r>
              <a:rPr lang="uk" sz="1600" dirty="0"/>
              <a:t>з інтервалом у 14–21 </a:t>
            </a:r>
            <a:r>
              <a:rPr lang="uk" sz="1600" dirty="0" err="1"/>
              <a:t>діб </a:t>
            </a:r>
            <a:r>
              <a:rPr lang="uk" sz="1600" dirty="0"/>
              <a:t>.</a:t>
            </a:r>
          </a:p>
          <a:p>
            <a:pPr marL="571500" indent="-457200">
              <a:buAutoNum type="arabicPeriod"/>
            </a:pPr>
            <a:r>
              <a:rPr lang="uk" sz="2000" b="1" dirty="0"/>
              <a:t>ПЛР</a:t>
            </a:r>
          </a:p>
          <a:p>
            <a:pPr marL="571500" indent="-457200">
              <a:buAutoNum type="arabicPeriod"/>
            </a:pPr>
            <a:r>
              <a:rPr lang="uk" sz="2000" b="1" dirty="0"/>
              <a:t>Метод ампліфікації </a:t>
            </a:r>
            <a:r>
              <a:rPr lang="ru-RU" sz="2000" b="1" dirty="0"/>
              <a:t/>
            </a:r>
            <a:br>
              <a:rPr lang="ru-RU" sz="2000" b="1" dirty="0"/>
            </a:br>
            <a:r>
              <a:rPr lang="uk" sz="2000" b="1" dirty="0"/>
              <a:t>нуклеїнових кислот ( NAAT)</a:t>
            </a:r>
            <a:endParaRPr lang="ru-RU" sz="2000" b="1" dirty="0"/>
          </a:p>
          <a:p>
            <a:pPr marL="571500" indent="-457200">
              <a:buAutoNum type="arabicPeriod"/>
            </a:pPr>
            <a:r>
              <a:rPr lang="uk" sz="2000" b="1" dirty="0"/>
              <a:t>Морфологічне </a:t>
            </a:r>
            <a:r>
              <a:rPr lang="ru-RU" sz="2000" b="1" dirty="0"/>
              <a:t/>
            </a:r>
            <a:br>
              <a:rPr lang="ru-RU" sz="2000" b="1" dirty="0"/>
            </a:br>
            <a:r>
              <a:rPr lang="uk" sz="2000" b="1" dirty="0"/>
              <a:t>дослідження</a:t>
            </a:r>
            <a:endParaRPr lang="en-US" sz="2000" b="1" dirty="0"/>
          </a:p>
          <a:p>
            <a:pPr marL="571500" indent="-457200">
              <a:buAutoNum type="arabicPeriod"/>
            </a:pPr>
            <a:r>
              <a:rPr lang="uk" sz="2000" dirty="0" err="1"/>
              <a:t>Культуральний </a:t>
            </a:r>
            <a:r>
              <a:rPr lang="uk" sz="2000" dirty="0"/>
              <a:t>метод</a:t>
            </a:r>
            <a:endParaRPr lang="en-US" sz="2000" dirty="0"/>
          </a:p>
          <a:p>
            <a:pPr marL="571500" indent="-457200">
              <a:buAutoNum type="arabicPeriod"/>
            </a:pPr>
            <a:r>
              <a:rPr lang="uk" sz="2000" dirty="0"/>
              <a:t>Вірусологічний метод</a:t>
            </a:r>
          </a:p>
          <a:p>
            <a:pPr marL="571500" indent="-457200">
              <a:buAutoNum type="arabicPeriod"/>
            </a:pPr>
            <a:r>
              <a:rPr lang="uk" sz="2000" dirty="0"/>
              <a:t>Імунологічний метод</a:t>
            </a:r>
          </a:p>
          <a:p>
            <a:pPr marL="571500" indent="-457200">
              <a:buAutoNum type="arabicPeriod"/>
            </a:pPr>
            <a:endParaRPr lang="en-US" sz="2000" b="1" dirty="0"/>
          </a:p>
          <a:p>
            <a:pPr marL="571500" indent="-457200">
              <a:buAutoNum type="arabicPeriod"/>
            </a:pPr>
            <a:endParaRPr lang="ru-RU" sz="2000" b="1" dirty="0"/>
          </a:p>
        </p:txBody>
      </p:sp>
      <p:pic>
        <p:nvPicPr>
          <p:cNvPr id="2050" name="Picture 2" descr="http://act.downstate.edu/courseware/web_path/jpeg2/aids0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256741"/>
            <a:ext cx="3452388" cy="226049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008852" y="5520134"/>
            <a:ext cx="395563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" sz="1600" b="1" dirty="0"/>
              <a:t>ЦМВІ легень. 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uk" sz="1600" dirty="0" err="1"/>
              <a:t>Цитомегал </a:t>
            </a:r>
            <a:r>
              <a:rPr lang="uk" sz="1600" dirty="0"/>
              <a:t>з вузькою облямівкою цитоплазми та великими внутрішньоядерними включеннями</a:t>
            </a:r>
          </a:p>
        </p:txBody>
      </p:sp>
      <p:pic>
        <p:nvPicPr>
          <p:cNvPr id="4098" name="Picture 2" descr="http://heaclub.ru/tim/6226f80d590704c2a2e4e64ed3e08bfa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73" t="7959" r="1811" b="2751"/>
          <a:stretch/>
        </p:blipFill>
        <p:spPr bwMode="auto">
          <a:xfrm>
            <a:off x="4355976" y="3256741"/>
            <a:ext cx="4732532" cy="334061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69784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" sz="3000" dirty="0"/>
              <a:t>диференційна діагностика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36512" y="1556792"/>
            <a:ext cx="9073008" cy="4844752"/>
          </a:xfrm>
        </p:spPr>
        <p:txBody>
          <a:bodyPr>
            <a:noAutofit/>
          </a:bodyPr>
          <a:lstStyle/>
          <a:p>
            <a:r>
              <a:rPr lang="uk" sz="1600" b="1" dirty="0"/>
              <a:t>Природжена ЦМВІ</a:t>
            </a:r>
            <a:r>
              <a:rPr lang="uk" sz="1600" dirty="0"/>
              <a:t> </a:t>
            </a:r>
          </a:p>
          <a:p>
            <a:pPr marL="411480" lvl="1" indent="0">
              <a:buNone/>
            </a:pPr>
            <a:r>
              <a:rPr lang="uk" sz="1200" dirty="0"/>
              <a:t>– з інфекціями TORCH -комплексу, бактеріальною інфекцією, гемолітичною хворобою новонароджених, родовою травмою, спадковими синдромами.</a:t>
            </a:r>
          </a:p>
          <a:p>
            <a:pPr>
              <a:buFont typeface="Wingdings" pitchFamily="2" charset="2"/>
              <a:buChar char="ü"/>
            </a:pPr>
            <a:r>
              <a:rPr lang="uk" sz="1600" b="1" dirty="0">
                <a:solidFill>
                  <a:srgbClr val="C00000"/>
                </a:solidFill>
              </a:rPr>
              <a:t>специфічна лабораторна діагностика </a:t>
            </a:r>
            <a:r>
              <a:rPr lang="uk" sz="1600" dirty="0">
                <a:solidFill>
                  <a:srgbClr val="C00000"/>
                </a:solidFill>
              </a:rPr>
              <a:t>у перші тижні життя</a:t>
            </a:r>
          </a:p>
          <a:p>
            <a:pPr>
              <a:buFont typeface="Wingdings" pitchFamily="2" charset="2"/>
              <a:buChar char="ü"/>
            </a:pPr>
            <a:r>
              <a:rPr lang="uk" sz="1600" b="1" dirty="0">
                <a:solidFill>
                  <a:srgbClr val="C00000"/>
                </a:solidFill>
              </a:rPr>
              <a:t>гістологічне дослідження плаценти </a:t>
            </a:r>
            <a:r>
              <a:rPr lang="uk" sz="1600" dirty="0">
                <a:solidFill>
                  <a:srgbClr val="C00000"/>
                </a:solidFill>
              </a:rPr>
              <a:t>із залученням </a:t>
            </a:r>
            <a:r>
              <a:rPr lang="uk" sz="1600" b="1" dirty="0">
                <a:solidFill>
                  <a:srgbClr val="C00000"/>
                </a:solidFill>
              </a:rPr>
              <a:t>молекулярних методів</a:t>
            </a:r>
            <a:r>
              <a:rPr lang="uk" sz="1600" dirty="0">
                <a:solidFill>
                  <a:srgbClr val="C00000"/>
                </a:solidFill>
              </a:rPr>
              <a:t> </a:t>
            </a:r>
          </a:p>
          <a:p>
            <a:pPr marL="114300" indent="0">
              <a:buNone/>
            </a:pPr>
            <a:endParaRPr lang="ru-RU" sz="1600" dirty="0"/>
          </a:p>
          <a:p>
            <a:pPr lvl="0"/>
            <a:r>
              <a:rPr lang="uk" sz="1600" b="1" dirty="0" err="1"/>
              <a:t>Мононуклеозоподібний </a:t>
            </a:r>
            <a:r>
              <a:rPr lang="uk" sz="1600" b="1" dirty="0"/>
              <a:t>синдром</a:t>
            </a:r>
            <a:r>
              <a:rPr lang="uk" sz="1600" dirty="0"/>
              <a:t> </a:t>
            </a:r>
          </a:p>
          <a:p>
            <a:pPr marL="411480" lvl="1" indent="0">
              <a:buNone/>
            </a:pPr>
            <a:r>
              <a:rPr lang="uk" sz="1200" dirty="0"/>
              <a:t>– з ЕБВІ, </a:t>
            </a:r>
            <a:r>
              <a:rPr lang="uk" sz="1200" dirty="0" err="1"/>
              <a:t>герпесвірусами </a:t>
            </a:r>
            <a:r>
              <a:rPr lang="uk" sz="1200" dirty="0"/>
              <a:t>6 та 7 типів, гострою ВІЛ-інфекцією</a:t>
            </a:r>
          </a:p>
          <a:p>
            <a:pPr lvl="0"/>
            <a:r>
              <a:rPr lang="uk" sz="1600" b="1" dirty="0"/>
              <a:t>ЦМВ-захворювання органів дихання </a:t>
            </a:r>
            <a:r>
              <a:rPr lang="uk" sz="1600" dirty="0"/>
              <a:t>у дітей раннього віку</a:t>
            </a:r>
          </a:p>
          <a:p>
            <a:pPr marL="411480" lvl="1" indent="0">
              <a:buNone/>
            </a:pPr>
            <a:r>
              <a:rPr lang="uk" sz="1200" dirty="0"/>
              <a:t>– з кашлюком, бактеріальним/герпетичним </a:t>
            </a:r>
            <a:r>
              <a:rPr lang="uk" sz="1200" dirty="0" err="1"/>
              <a:t>трахеобронхітом</a:t>
            </a:r>
            <a:r>
              <a:rPr lang="uk" sz="1200" dirty="0"/>
              <a:t> </a:t>
            </a:r>
          </a:p>
          <a:p>
            <a:pPr lvl="0"/>
            <a:r>
              <a:rPr lang="uk" sz="1600" b="1" dirty="0" err="1"/>
              <a:t>Маніфестна </a:t>
            </a:r>
            <a:r>
              <a:rPr lang="uk" sz="1600" b="1" dirty="0"/>
              <a:t>ЦМВІ у хворих з імунодефіцитом</a:t>
            </a:r>
            <a:r>
              <a:rPr lang="uk" sz="1600" dirty="0"/>
              <a:t> </a:t>
            </a:r>
          </a:p>
          <a:p>
            <a:pPr marL="411480" lvl="1" indent="0">
              <a:buNone/>
            </a:pPr>
            <a:r>
              <a:rPr lang="uk" sz="1200" dirty="0"/>
              <a:t>– з ін. опортуністичними інфекціями, </a:t>
            </a:r>
            <a:r>
              <a:rPr lang="uk" sz="1200" dirty="0" err="1"/>
              <a:t>лімфопроліферативними </a:t>
            </a:r>
            <a:r>
              <a:rPr lang="uk" sz="1200" dirty="0"/>
              <a:t>захворюваннями, ВІЛ-енцефалітом</a:t>
            </a:r>
          </a:p>
          <a:p>
            <a:pPr lvl="0"/>
            <a:r>
              <a:rPr lang="uk" sz="1600" b="1" dirty="0" err="1"/>
              <a:t>Полінейропатія </a:t>
            </a:r>
            <a:r>
              <a:rPr lang="uk" sz="1600" b="1" dirty="0"/>
              <a:t>та </a:t>
            </a:r>
            <a:r>
              <a:rPr lang="uk" sz="1600" b="1" dirty="0" err="1"/>
              <a:t>полірадикулопатія</a:t>
            </a:r>
            <a:r>
              <a:rPr lang="uk" sz="1600" dirty="0"/>
              <a:t> </a:t>
            </a:r>
            <a:r>
              <a:rPr lang="uk" sz="1600" b="1" dirty="0"/>
              <a:t>ЦМВ-етіології</a:t>
            </a:r>
            <a:endParaRPr lang="ru-RU" sz="1600" dirty="0"/>
          </a:p>
          <a:p>
            <a:pPr marL="411480" lvl="1" indent="0">
              <a:buNone/>
            </a:pPr>
            <a:r>
              <a:rPr lang="uk" sz="1200" dirty="0"/>
              <a:t>– з </a:t>
            </a:r>
            <a:r>
              <a:rPr lang="uk" sz="1200" dirty="0" err="1"/>
              <a:t>герпесвірусною</a:t>
            </a:r>
            <a:r>
              <a:rPr lang="uk" sz="1200" dirty="0"/>
              <a:t> </a:t>
            </a:r>
            <a:r>
              <a:rPr lang="uk" sz="1200" dirty="0" err="1"/>
              <a:t>полірадикулопатією </a:t>
            </a:r>
            <a:r>
              <a:rPr lang="uk" sz="1200" dirty="0"/>
              <a:t>, синдромом </a:t>
            </a:r>
            <a:r>
              <a:rPr lang="uk" sz="1200" dirty="0" err="1"/>
              <a:t>Гійєна </a:t>
            </a:r>
            <a:r>
              <a:rPr lang="uk" sz="1200" dirty="0"/>
              <a:t>– </a:t>
            </a:r>
            <a:r>
              <a:rPr lang="uk" sz="1200" dirty="0" err="1"/>
              <a:t>Барре </a:t>
            </a:r>
            <a:r>
              <a:rPr lang="uk" sz="1200" dirty="0"/>
              <a:t>, токсичною </a:t>
            </a:r>
            <a:r>
              <a:rPr lang="uk" sz="1200" dirty="0" err="1"/>
              <a:t>полінейропатією</a:t>
            </a:r>
            <a:endParaRPr lang="ru-RU" sz="1200" dirty="0"/>
          </a:p>
          <a:p>
            <a:pPr lvl="0">
              <a:buFont typeface="Wingdings" pitchFamily="2" charset="2"/>
              <a:buChar char="ü"/>
            </a:pPr>
            <a:r>
              <a:rPr lang="uk" sz="1600" b="1" dirty="0">
                <a:solidFill>
                  <a:srgbClr val="C00000"/>
                </a:solidFill>
              </a:rPr>
              <a:t>оцінка імунного статусу</a:t>
            </a:r>
          </a:p>
          <a:p>
            <a:pPr lvl="0">
              <a:buFont typeface="Wingdings" pitchFamily="2" charset="2"/>
              <a:buChar char="ü"/>
            </a:pPr>
            <a:r>
              <a:rPr lang="uk" sz="1600" b="1" dirty="0">
                <a:solidFill>
                  <a:srgbClr val="C00000"/>
                </a:solidFill>
              </a:rPr>
              <a:t>стандартні лабораторні аналізи</a:t>
            </a:r>
          </a:p>
          <a:p>
            <a:pPr lvl="0">
              <a:buFont typeface="Wingdings" pitchFamily="2" charset="2"/>
              <a:buChar char="ü"/>
            </a:pPr>
            <a:r>
              <a:rPr lang="uk" sz="1600" b="1" dirty="0">
                <a:solidFill>
                  <a:srgbClr val="C00000"/>
                </a:solidFill>
              </a:rPr>
              <a:t>МРТ головного та спинного мозку</a:t>
            </a:r>
          </a:p>
          <a:p>
            <a:pPr lvl="0">
              <a:buFont typeface="Wingdings" pitchFamily="2" charset="2"/>
              <a:buChar char="ü"/>
            </a:pPr>
            <a:r>
              <a:rPr lang="uk" sz="1600" b="1" dirty="0">
                <a:solidFill>
                  <a:srgbClr val="C00000"/>
                </a:solidFill>
              </a:rPr>
              <a:t>ПЛР </a:t>
            </a:r>
            <a:r>
              <a:rPr lang="uk" sz="1600" dirty="0">
                <a:solidFill>
                  <a:srgbClr val="C00000"/>
                </a:solidFill>
              </a:rPr>
              <a:t>крові, СМР, </a:t>
            </a:r>
            <a:r>
              <a:rPr lang="uk" sz="1600" dirty="0" err="1">
                <a:solidFill>
                  <a:srgbClr val="C00000"/>
                </a:solidFill>
              </a:rPr>
              <a:t>лаважної </a:t>
            </a:r>
            <a:r>
              <a:rPr lang="uk" sz="1600" dirty="0">
                <a:solidFill>
                  <a:srgbClr val="C00000"/>
                </a:solidFill>
              </a:rPr>
              <a:t>рідини, плеврального випоту, </a:t>
            </a:r>
            <a:r>
              <a:rPr lang="uk" sz="1600" dirty="0" err="1">
                <a:solidFill>
                  <a:srgbClr val="C00000"/>
                </a:solidFill>
              </a:rPr>
              <a:t>біопсійних </a:t>
            </a:r>
            <a:r>
              <a:rPr lang="uk" sz="1600" dirty="0">
                <a:solidFill>
                  <a:srgbClr val="C00000"/>
                </a:solidFill>
              </a:rPr>
              <a:t>матеріалів</a:t>
            </a:r>
            <a:endParaRPr lang="ru-RU" sz="1600" dirty="0"/>
          </a:p>
        </p:txBody>
      </p:sp>
    </p:spTree>
    <p:extLst>
      <p:ext uri="{BB962C8B-B14F-4D97-AF65-F5344CB8AC3E}">
        <p14:creationId xmlns="" xmlns:p14="http://schemas.microsoft.com/office/powerpoint/2010/main" val="697845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" dirty="0"/>
              <a:t>лікування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752600"/>
            <a:ext cx="7596844" cy="4844752"/>
          </a:xfrm>
        </p:spPr>
        <p:txBody>
          <a:bodyPr>
            <a:normAutofit/>
          </a:bodyPr>
          <a:lstStyle/>
          <a:p>
            <a:r>
              <a:rPr lang="uk" sz="2000" b="1" dirty="0" err="1"/>
              <a:t>ганцикловір</a:t>
            </a:r>
            <a:r>
              <a:rPr lang="uk" sz="2000" dirty="0"/>
              <a:t> </a:t>
            </a:r>
          </a:p>
          <a:p>
            <a:r>
              <a:rPr lang="uk" sz="2000" b="1" dirty="0" err="1"/>
              <a:t>валганцикловір</a:t>
            </a:r>
            <a:endParaRPr lang="ru-RU" sz="2000" b="1" dirty="0"/>
          </a:p>
          <a:p>
            <a:endParaRPr lang="ru-RU" sz="2000" b="1" dirty="0"/>
          </a:p>
          <a:p>
            <a:r>
              <a:rPr lang="uk" sz="2000" dirty="0" err="1"/>
              <a:t>фоскарнет </a:t>
            </a:r>
            <a:r>
              <a:rPr lang="uk" sz="2000" dirty="0"/>
              <a:t>натрію</a:t>
            </a:r>
          </a:p>
          <a:p>
            <a:r>
              <a:rPr lang="uk" sz="2000" dirty="0" err="1"/>
              <a:t>цідофовір</a:t>
            </a:r>
            <a:endParaRPr lang="ru-RU" sz="2000" dirty="0"/>
          </a:p>
          <a:p>
            <a:endParaRPr lang="ru-RU" sz="2000" b="1" dirty="0"/>
          </a:p>
          <a:p>
            <a:r>
              <a:rPr lang="uk" sz="2000" b="1" dirty="0"/>
              <a:t>імуноглобулін людини </a:t>
            </a:r>
            <a:r>
              <a:rPr lang="ru-RU" sz="2000" b="1" dirty="0"/>
              <a:t/>
            </a:r>
            <a:br>
              <a:rPr lang="ru-RU" sz="2000" b="1" dirty="0"/>
            </a:br>
            <a:r>
              <a:rPr lang="uk" sz="2000" b="1" dirty="0" err="1"/>
              <a:t>антицитомегаловірусний</a:t>
            </a:r>
            <a:r>
              <a:rPr lang="uk" sz="2000" b="1" dirty="0"/>
              <a:t> </a:t>
            </a:r>
            <a:r>
              <a:rPr lang="ru-RU" sz="2000" b="1" dirty="0"/>
              <a:t/>
            </a:r>
            <a:br>
              <a:rPr lang="ru-RU" sz="2000" b="1" dirty="0"/>
            </a:br>
            <a:r>
              <a:rPr lang="uk" sz="2000" b="1" dirty="0"/>
              <a:t>( </a:t>
            </a:r>
            <a:r>
              <a:rPr lang="uk" sz="2000" b="1" dirty="0" err="1"/>
              <a:t>неоцитотект </a:t>
            </a:r>
            <a:r>
              <a:rPr lang="uk" sz="2000" b="1" dirty="0"/>
              <a:t>)</a:t>
            </a:r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pPr marL="114300" indent="0">
              <a:buNone/>
            </a:pPr>
            <a:r>
              <a:rPr lang="uk" sz="2000" dirty="0">
                <a:solidFill>
                  <a:srgbClr val="C00000"/>
                </a:solidFill>
              </a:rPr>
              <a:t>Препарати </a:t>
            </a:r>
            <a:r>
              <a:rPr lang="uk" sz="2000" dirty="0" err="1">
                <a:solidFill>
                  <a:srgbClr val="C00000"/>
                </a:solidFill>
              </a:rPr>
              <a:t>інтерферонового </a:t>
            </a:r>
            <a:r>
              <a:rPr lang="uk" sz="2000" dirty="0">
                <a:solidFill>
                  <a:srgbClr val="C00000"/>
                </a:solidFill>
              </a:rPr>
              <a:t>ряду, </a:t>
            </a:r>
            <a:r>
              <a:rPr lang="uk" sz="2000" dirty="0" err="1">
                <a:solidFill>
                  <a:srgbClr val="C00000"/>
                </a:solidFill>
              </a:rPr>
              <a:t>імунокоректори </a:t>
            </a:r>
            <a:r>
              <a:rPr lang="uk" sz="2000" dirty="0">
                <a:solidFill>
                  <a:srgbClr val="C00000"/>
                </a:solidFill>
              </a:rPr>
              <a:t>при ЦМВІ не є ефективними.</a:t>
            </a:r>
            <a:endParaRPr lang="ru-RU" sz="2000" dirty="0"/>
          </a:p>
          <a:p>
            <a:endParaRPr lang="ru-RU" sz="2000" dirty="0"/>
          </a:p>
        </p:txBody>
      </p:sp>
      <p:sp>
        <p:nvSpPr>
          <p:cNvPr id="5" name="Правая фигурная скобка 4"/>
          <p:cNvSpPr/>
          <p:nvPr/>
        </p:nvSpPr>
        <p:spPr>
          <a:xfrm>
            <a:off x="2915816" y="1851211"/>
            <a:ext cx="216024" cy="648072"/>
          </a:xfrm>
          <a:prstGeom prst="rightBrac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177750" y="1772816"/>
            <a:ext cx="32664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uk" sz="1400" dirty="0"/>
              <a:t>конкурентне інгібування 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uk" sz="1400" dirty="0"/>
              <a:t>вірусної ДНК-полімерази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uk" sz="1400" dirty="0"/>
              <a:t>пряме включення 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uk" sz="1400" dirty="0"/>
              <a:t>до вірусної ДНК</a:t>
            </a:r>
          </a:p>
        </p:txBody>
      </p:sp>
      <p:sp>
        <p:nvSpPr>
          <p:cNvPr id="7" name="Правая фигурная скобка 6"/>
          <p:cNvSpPr/>
          <p:nvPr/>
        </p:nvSpPr>
        <p:spPr>
          <a:xfrm>
            <a:off x="3491880" y="2782669"/>
            <a:ext cx="227401" cy="792088"/>
          </a:xfrm>
          <a:prstGeom prst="rightBrac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960440" y="2928426"/>
            <a:ext cx="24837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" sz="1400" dirty="0"/>
              <a:t>інгібування вірусної 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uk" sz="1400" dirty="0"/>
              <a:t>ДНК-полімерази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272696" y="4077072"/>
            <a:ext cx="2664296" cy="79208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b="1" dirty="0"/>
              <a:t>при активній ЦМВІ у вагітних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444208" y="1706324"/>
            <a:ext cx="2520280" cy="93784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sz="1400" b="1" dirty="0"/>
              <a:t>лікування, вторинна профілактика та попередження </a:t>
            </a:r>
            <a:r>
              <a:rPr lang="uk" sz="1400" b="1" dirty="0" err="1"/>
              <a:t>маніфестної </a:t>
            </a:r>
            <a:r>
              <a:rPr lang="uk" sz="1400" b="1" dirty="0"/>
              <a:t>ЦМВІ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804248" y="2943080"/>
            <a:ext cx="1517490" cy="631677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b="1" dirty="0"/>
              <a:t>токсичні!</a:t>
            </a:r>
          </a:p>
        </p:txBody>
      </p:sp>
    </p:spTree>
    <p:extLst>
      <p:ext uri="{BB962C8B-B14F-4D97-AF65-F5344CB8AC3E}">
        <p14:creationId xmlns="" xmlns:p14="http://schemas.microsoft.com/office/powerpoint/2010/main" val="697845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" dirty="0"/>
              <a:t>лікування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628800"/>
            <a:ext cx="8928992" cy="5112568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uk" sz="1500" b="1" dirty="0"/>
              <a:t>Лікувальний курс </a:t>
            </a:r>
            <a:r>
              <a:rPr lang="uk" sz="1500" dirty="0"/>
              <a:t>:</a:t>
            </a:r>
          </a:p>
          <a:p>
            <a:r>
              <a:rPr lang="uk" sz="1500" b="1" dirty="0" err="1"/>
              <a:t>ганцикловір </a:t>
            </a:r>
            <a:r>
              <a:rPr lang="uk" sz="1500" dirty="0"/>
              <a:t>внутрішньовенно, 5 мг/кг, 2 р/ </a:t>
            </a:r>
            <a:r>
              <a:rPr lang="uk" sz="1500" dirty="0" err="1"/>
              <a:t>добу </a:t>
            </a:r>
            <a:r>
              <a:rPr lang="uk" sz="1500" dirty="0"/>
              <a:t>або </a:t>
            </a:r>
            <a:r>
              <a:rPr lang="uk" sz="1500" b="1" dirty="0" err="1"/>
              <a:t>валганцикловір </a:t>
            </a:r>
            <a:r>
              <a:rPr lang="uk" sz="1500" dirty="0"/>
              <a:t>900 мг 2 р/ </a:t>
            </a:r>
            <a:r>
              <a:rPr lang="uk" sz="1500" dirty="0" err="1"/>
              <a:t>добу </a:t>
            </a:r>
            <a:r>
              <a:rPr lang="uk" sz="1500" dirty="0"/>
              <a:t>, min 14–21сут</a:t>
            </a:r>
          </a:p>
          <a:p>
            <a:pPr marL="114300" indent="0">
              <a:buNone/>
            </a:pPr>
            <a:r>
              <a:rPr lang="uk" sz="1500" b="1" dirty="0"/>
              <a:t>Підтримуюча терапія </a:t>
            </a:r>
            <a:r>
              <a:rPr lang="uk" sz="1500" dirty="0"/>
              <a:t>:</a:t>
            </a:r>
          </a:p>
          <a:p>
            <a:r>
              <a:rPr lang="uk" sz="1500" b="1" dirty="0" err="1"/>
              <a:t>валганцикловір </a:t>
            </a:r>
            <a:r>
              <a:rPr lang="uk" sz="1500" dirty="0"/>
              <a:t>900 мг/ </a:t>
            </a:r>
            <a:r>
              <a:rPr lang="uk" sz="1500" dirty="0" err="1"/>
              <a:t>добу </a:t>
            </a:r>
            <a:r>
              <a:rPr lang="uk" sz="1500" dirty="0"/>
              <a:t>не менше місяця</a:t>
            </a:r>
          </a:p>
          <a:p>
            <a:pPr marL="114300" indent="0">
              <a:buNone/>
            </a:pPr>
            <a:endParaRPr lang="ru-RU" sz="1500" dirty="0"/>
          </a:p>
          <a:p>
            <a:pPr marL="114300" indent="0">
              <a:buNone/>
            </a:pPr>
            <a:r>
              <a:rPr lang="uk" sz="1500" b="1" dirty="0"/>
              <a:t>Превентивна терапія активної ЦМВІ у </a:t>
            </a:r>
            <a:r>
              <a:rPr lang="uk" sz="1500" b="1" u="sng" dirty="0" err="1"/>
              <a:t>імуносупресивних </a:t>
            </a:r>
            <a:r>
              <a:rPr lang="uk" sz="1500" b="1" u="sng" dirty="0"/>
              <a:t>хворих </a:t>
            </a:r>
            <a:r>
              <a:rPr lang="uk" sz="1500" b="1" dirty="0"/>
              <a:t>з метою профілактики розвитку ЦМВ-захворювання </a:t>
            </a:r>
            <a:r>
              <a:rPr lang="uk" sz="1500" dirty="0"/>
              <a:t>:</a:t>
            </a:r>
          </a:p>
          <a:p>
            <a:r>
              <a:rPr lang="uk" sz="1500" b="1" dirty="0" err="1"/>
              <a:t>валганцикловір</a:t>
            </a:r>
            <a:r>
              <a:rPr lang="uk" sz="1500" b="1" dirty="0"/>
              <a:t> </a:t>
            </a:r>
            <a:r>
              <a:rPr lang="uk" sz="1500" dirty="0"/>
              <a:t>900 мг/ </a:t>
            </a:r>
            <a:r>
              <a:rPr lang="uk" sz="1500" dirty="0" err="1"/>
              <a:t>добу </a:t>
            </a:r>
            <a:r>
              <a:rPr lang="uk" sz="1500" dirty="0"/>
              <a:t>протягом </a:t>
            </a:r>
            <a:r>
              <a:rPr lang="uk" sz="1500" u="sng" dirty="0"/>
              <a:t>не менше місяця </a:t>
            </a:r>
            <a:r>
              <a:rPr lang="uk" sz="1500" dirty="0"/>
              <a:t>до відсутності ДНК ЦМВ у крові</a:t>
            </a:r>
          </a:p>
          <a:p>
            <a:endParaRPr lang="ru-RU" sz="1500" dirty="0"/>
          </a:p>
          <a:p>
            <a:pPr marL="114300" indent="0">
              <a:buNone/>
            </a:pPr>
            <a:r>
              <a:rPr lang="uk" sz="1400" b="1" u="sng" dirty="0">
                <a:solidFill>
                  <a:srgbClr val="C00000"/>
                </a:solidFill>
              </a:rPr>
              <a:t>Критерії призначення превентивної терапії:</a:t>
            </a:r>
          </a:p>
          <a:p>
            <a:r>
              <a:rPr lang="uk" sz="1400" dirty="0">
                <a:solidFill>
                  <a:srgbClr val="C00000"/>
                </a:solidFill>
              </a:rPr>
              <a:t>глибока </a:t>
            </a:r>
            <a:r>
              <a:rPr lang="uk" sz="1400" dirty="0" err="1">
                <a:solidFill>
                  <a:srgbClr val="C00000"/>
                </a:solidFill>
              </a:rPr>
              <a:t>імуносупресія </a:t>
            </a:r>
            <a:r>
              <a:rPr lang="uk" sz="1400" dirty="0">
                <a:solidFill>
                  <a:srgbClr val="C00000"/>
                </a:solidFill>
              </a:rPr>
              <a:t>(при ВІЛ-інфекції – Т-л CD4+ </a:t>
            </a:r>
            <a:r>
              <a:rPr lang="uk" sz="1400" dirty="0">
                <a:solidFill>
                  <a:srgbClr val="C00000"/>
                </a:solidFill>
                <a:latin typeface="Arial"/>
                <a:cs typeface="Arial"/>
              </a:rPr>
              <a:t>&lt; </a:t>
            </a:r>
            <a:r>
              <a:rPr lang="uk" sz="1400" dirty="0">
                <a:solidFill>
                  <a:srgbClr val="C00000"/>
                </a:solidFill>
              </a:rPr>
              <a:t>50 </a:t>
            </a:r>
            <a:r>
              <a:rPr lang="uk" sz="1400" dirty="0" err="1">
                <a:solidFill>
                  <a:srgbClr val="C00000"/>
                </a:solidFill>
              </a:rPr>
              <a:t>кл </a:t>
            </a:r>
            <a:r>
              <a:rPr lang="uk" sz="1400" dirty="0">
                <a:solidFill>
                  <a:srgbClr val="C00000"/>
                </a:solidFill>
              </a:rPr>
              <a:t>/ </a:t>
            </a:r>
            <a:r>
              <a:rPr lang="uk" sz="1400" dirty="0" err="1">
                <a:solidFill>
                  <a:srgbClr val="C00000"/>
                </a:solidFill>
              </a:rPr>
              <a:t>мкл </a:t>
            </a:r>
            <a:r>
              <a:rPr lang="uk" sz="1400" dirty="0">
                <a:solidFill>
                  <a:srgbClr val="C00000"/>
                </a:solidFill>
              </a:rPr>
              <a:t>)</a:t>
            </a:r>
          </a:p>
          <a:p>
            <a:r>
              <a:rPr lang="uk" sz="1400" dirty="0">
                <a:solidFill>
                  <a:srgbClr val="C00000"/>
                </a:solidFill>
              </a:rPr>
              <a:t>ДНК ЦМВ у цільній крові </a:t>
            </a:r>
            <a:r>
              <a:rPr lang="uk" sz="1400" dirty="0">
                <a:solidFill>
                  <a:srgbClr val="C00000"/>
                </a:solidFill>
                <a:latin typeface="Arial"/>
                <a:cs typeface="Arial"/>
              </a:rPr>
              <a:t>&gt; </a:t>
            </a:r>
            <a:r>
              <a:rPr lang="uk" sz="1400" dirty="0">
                <a:solidFill>
                  <a:srgbClr val="C00000"/>
                </a:solidFill>
              </a:rPr>
              <a:t>2,0 lg10 ген/мл</a:t>
            </a:r>
          </a:p>
          <a:p>
            <a:r>
              <a:rPr lang="uk" sz="1400" dirty="0">
                <a:solidFill>
                  <a:srgbClr val="C00000"/>
                </a:solidFill>
              </a:rPr>
              <a:t>ДНК ЦМВ у плазмі</a:t>
            </a:r>
          </a:p>
          <a:p>
            <a:pPr marL="114300" indent="0">
              <a:buNone/>
            </a:pPr>
            <a:endParaRPr lang="ru-RU" sz="1400" dirty="0"/>
          </a:p>
          <a:p>
            <a:pPr marL="114300" indent="0">
              <a:buNone/>
            </a:pPr>
            <a:r>
              <a:rPr lang="uk" sz="1400" b="1" dirty="0"/>
              <a:t>Підтримуюче лікування у хворих на ВІЛ-інфекцію, які перенесли </a:t>
            </a:r>
            <a:r>
              <a:rPr lang="uk" sz="1400" b="1" u="sng" dirty="0"/>
              <a:t>ЦМВ-ретиніт</a:t>
            </a:r>
            <a:endParaRPr lang="ru-RU" sz="1400" u="sng" dirty="0"/>
          </a:p>
          <a:p>
            <a:r>
              <a:rPr lang="uk" sz="1400" dirty="0"/>
              <a:t>на фоні ВААРТ</a:t>
            </a:r>
          </a:p>
          <a:p>
            <a:r>
              <a:rPr lang="uk" sz="1400" dirty="0"/>
              <a:t>до моменту підвищення Т-л CD4+ </a:t>
            </a:r>
            <a:r>
              <a:rPr lang="uk" sz="1400" dirty="0">
                <a:latin typeface="Arial"/>
                <a:cs typeface="Arial"/>
              </a:rPr>
              <a:t>&gt; </a:t>
            </a:r>
            <a:r>
              <a:rPr lang="uk" sz="1400" dirty="0"/>
              <a:t>100 </a:t>
            </a:r>
            <a:r>
              <a:rPr lang="uk" sz="1400" dirty="0" err="1"/>
              <a:t>кл </a:t>
            </a:r>
            <a:r>
              <a:rPr lang="uk" sz="1400" dirty="0"/>
              <a:t>/ </a:t>
            </a:r>
            <a:r>
              <a:rPr lang="uk" sz="1400" dirty="0" err="1"/>
              <a:t>мкл </a:t>
            </a:r>
            <a:r>
              <a:rPr lang="uk" sz="1400" dirty="0"/>
              <a:t>щонайменше 3 </a:t>
            </a:r>
            <a:r>
              <a:rPr lang="uk" sz="1400" dirty="0" err="1"/>
              <a:t>міс</a:t>
            </a:r>
            <a:endParaRPr lang="ru-RU" sz="1400" dirty="0"/>
          </a:p>
          <a:p>
            <a:r>
              <a:rPr lang="uk" sz="1400" dirty="0"/>
              <a:t>лікування </a:t>
            </a:r>
            <a:r>
              <a:rPr lang="uk" sz="1400" u="sng" dirty="0" err="1"/>
              <a:t>увеїту </a:t>
            </a:r>
            <a:r>
              <a:rPr lang="uk" sz="1400" dirty="0"/>
              <a:t>(синдром відновлення імунної системи) – системне/ </a:t>
            </a:r>
            <a:r>
              <a:rPr lang="uk" sz="1400" dirty="0" err="1"/>
              <a:t>періокулярне </a:t>
            </a:r>
            <a:r>
              <a:rPr lang="uk" sz="1400" dirty="0"/>
              <a:t>введення </a:t>
            </a:r>
            <a:r>
              <a:rPr lang="uk" sz="1400" b="1" dirty="0"/>
              <a:t>стероїдів</a:t>
            </a:r>
            <a:endParaRPr lang="ru-RU" sz="1400" b="1" u="sng" dirty="0">
              <a:solidFill>
                <a:srgbClr val="C00000"/>
              </a:solidFill>
            </a:endParaRPr>
          </a:p>
          <a:p>
            <a:pPr marL="114300" indent="0">
              <a:buNone/>
            </a:pPr>
            <a:endParaRPr lang="ru-RU" sz="1500" dirty="0"/>
          </a:p>
          <a:p>
            <a:pPr marL="114300" indent="0">
              <a:buNone/>
            </a:pPr>
            <a:endParaRPr lang="ru-RU" sz="1500" dirty="0"/>
          </a:p>
          <a:p>
            <a:pPr marL="114300" indent="0">
              <a:buNone/>
            </a:pPr>
            <a:endParaRPr lang="ru-RU" sz="1500" dirty="0"/>
          </a:p>
        </p:txBody>
      </p:sp>
    </p:spTree>
    <p:extLst>
      <p:ext uri="{BB962C8B-B14F-4D97-AF65-F5344CB8AC3E}">
        <p14:creationId xmlns="" xmlns:p14="http://schemas.microsoft.com/office/powerpoint/2010/main" val="20388325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" dirty="0"/>
              <a:t>лікування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556792"/>
            <a:ext cx="8928992" cy="5184576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uk" sz="1600" b="1" dirty="0"/>
              <a:t>Превентивна терапія активної ЦМВІ</a:t>
            </a:r>
          </a:p>
          <a:p>
            <a:pPr marL="114300" indent="0">
              <a:buNone/>
            </a:pPr>
            <a:r>
              <a:rPr lang="uk" sz="1600" u="sng" dirty="0"/>
              <a:t>- під час вагітності з метою профілактики вертикального зараження плода:</a:t>
            </a:r>
          </a:p>
          <a:p>
            <a:r>
              <a:rPr lang="uk" sz="1600" b="1" dirty="0" err="1"/>
              <a:t>неоцитотект </a:t>
            </a:r>
            <a:r>
              <a:rPr lang="uk" sz="1600" dirty="0"/>
              <a:t>1 мл/кг на добу внутрішньовенно 3 введення з інтервалом у 2-3 </a:t>
            </a:r>
            <a:r>
              <a:rPr lang="uk" sz="1600" dirty="0" err="1"/>
              <a:t>тижні </a:t>
            </a:r>
            <a:r>
              <a:rPr lang="uk" sz="1600" dirty="0"/>
              <a:t>.</a:t>
            </a:r>
          </a:p>
          <a:p>
            <a:pPr marL="114300" indent="0">
              <a:buNone/>
            </a:pPr>
            <a:r>
              <a:rPr lang="uk" sz="1600" u="sng" dirty="0"/>
              <a:t>- у новонароджених, дітей молодшого віку для запобігання розвитку </a:t>
            </a:r>
            <a:r>
              <a:rPr lang="uk" sz="1600" u="sng" dirty="0" err="1"/>
              <a:t>маніфестної </a:t>
            </a:r>
            <a:r>
              <a:rPr lang="uk" sz="1600" u="sng" dirty="0"/>
              <a:t>форми захворювання:</a:t>
            </a:r>
          </a:p>
          <a:p>
            <a:r>
              <a:rPr lang="uk" sz="1600" b="1" dirty="0" err="1"/>
              <a:t>неоцитотект </a:t>
            </a:r>
            <a:r>
              <a:rPr lang="uk" sz="1600" dirty="0"/>
              <a:t>2–4 мл/кг на добу внутрішньовенно 6 введень під контролем наявності ДНК ЦМВ у крові</a:t>
            </a:r>
          </a:p>
          <a:p>
            <a:pPr marL="114300" indent="0">
              <a:buNone/>
            </a:pPr>
            <a:endParaRPr lang="ru-RU" sz="1600" dirty="0"/>
          </a:p>
          <a:p>
            <a:pPr marL="114300" indent="0">
              <a:buNone/>
            </a:pPr>
            <a:r>
              <a:rPr lang="uk" sz="1600" b="1" dirty="0"/>
              <a:t>Терапія при розвитку у дитини</a:t>
            </a:r>
          </a:p>
          <a:p>
            <a:pPr marL="114300" indent="0">
              <a:buNone/>
            </a:pPr>
            <a:r>
              <a:rPr lang="uk" sz="1600" u="sng" dirty="0"/>
              <a:t>- загрозливому життю </a:t>
            </a:r>
            <a:r>
              <a:rPr lang="uk" sz="1600" u="sng" dirty="0" err="1"/>
              <a:t>маніфестної </a:t>
            </a:r>
            <a:r>
              <a:rPr lang="uk" sz="1600" u="sng" dirty="0"/>
              <a:t>ЦМВІ</a:t>
            </a:r>
          </a:p>
          <a:p>
            <a:r>
              <a:rPr lang="uk" sz="1600" b="1" dirty="0" err="1"/>
              <a:t>ганцикловір </a:t>
            </a:r>
            <a:r>
              <a:rPr lang="uk" sz="1600" dirty="0"/>
              <a:t>, 6 мг/кг, внутрішньовенно, кожні 12 год. протягом 2 </a:t>
            </a:r>
            <a:r>
              <a:rPr lang="uk" sz="1600" dirty="0" err="1"/>
              <a:t>тижнів</a:t>
            </a:r>
            <a:endParaRPr lang="ru-RU" sz="1600" dirty="0"/>
          </a:p>
          <a:p>
            <a:r>
              <a:rPr lang="uk" sz="1600" dirty="0"/>
              <a:t>далі за наявності ефекту - 10 мг/кг, через день, протягом 3 </a:t>
            </a:r>
            <a:r>
              <a:rPr lang="uk" sz="1600" dirty="0" err="1"/>
              <a:t>місяців</a:t>
            </a:r>
            <a:endParaRPr lang="ru-RU" sz="1600" dirty="0"/>
          </a:p>
          <a:p>
            <a:pPr marL="114300" indent="0">
              <a:buNone/>
            </a:pPr>
            <a:r>
              <a:rPr lang="uk" sz="1600" u="sng" dirty="0"/>
              <a:t>- ЦМВІ та інших інфекційних ускладнень</a:t>
            </a:r>
          </a:p>
          <a:p>
            <a:r>
              <a:rPr lang="uk" sz="1600" dirty="0"/>
              <a:t>можливе застосування </a:t>
            </a:r>
            <a:r>
              <a:rPr lang="uk" sz="1600" b="1" dirty="0" err="1"/>
              <a:t>пентаглобіну </a:t>
            </a:r>
            <a:r>
              <a:rPr lang="uk" sz="1600" dirty="0"/>
              <a:t>, 5 мл/кг/ </a:t>
            </a:r>
            <a:r>
              <a:rPr lang="uk" sz="1600" dirty="0" err="1"/>
              <a:t>добу </a:t>
            </a:r>
            <a:r>
              <a:rPr lang="uk" sz="1600" dirty="0"/>
              <a:t>, 3 дні (повтор. курс при </a:t>
            </a:r>
            <a:r>
              <a:rPr lang="uk" sz="1600" dirty="0" err="1"/>
              <a:t>необх. </a:t>
            </a:r>
            <a:r>
              <a:rPr lang="uk" sz="1600" dirty="0"/>
              <a:t>- </a:t>
            </a:r>
            <a:r>
              <a:rPr lang="uk" sz="1600" dirty="0" err="1"/>
              <a:t>сті </a:t>
            </a:r>
            <a:r>
              <a:rPr lang="uk" sz="1600" dirty="0"/>
              <a:t>)</a:t>
            </a:r>
            <a:endParaRPr lang="ru-RU" sz="1600" u="sng" dirty="0"/>
          </a:p>
          <a:p>
            <a:pPr marL="114300" indent="0">
              <a:buNone/>
            </a:pPr>
            <a:endParaRPr lang="ru-RU" sz="1600" dirty="0"/>
          </a:p>
          <a:p>
            <a:pPr marL="114300" indent="0" algn="ctr">
              <a:buNone/>
            </a:pPr>
            <a:r>
              <a:rPr lang="uk" sz="1600" u="sng" dirty="0" err="1">
                <a:solidFill>
                  <a:schemeClr val="tx1"/>
                </a:solidFill>
              </a:rPr>
              <a:t>Монотерапія</a:t>
            </a:r>
            <a:r>
              <a:rPr lang="uk" sz="1600" dirty="0">
                <a:solidFill>
                  <a:schemeClr val="tx1"/>
                </a:solidFill>
              </a:rPr>
              <a:t> </a:t>
            </a:r>
            <a:r>
              <a:rPr lang="uk" sz="1600" b="1" dirty="0" err="1">
                <a:solidFill>
                  <a:srgbClr val="C00000"/>
                </a:solidFill>
              </a:rPr>
              <a:t>неоцитотектом </a:t>
            </a:r>
            <a:r>
              <a:rPr lang="uk" sz="1600" dirty="0">
                <a:solidFill>
                  <a:schemeClr val="tx1"/>
                </a:solidFill>
              </a:rPr>
              <a:t>у хворих, які страждають </a:t>
            </a:r>
            <a:r>
              <a:rPr lang="uk" sz="1600" b="1" dirty="0" err="1">
                <a:solidFill>
                  <a:schemeClr val="tx1"/>
                </a:solidFill>
              </a:rPr>
              <a:t>на маніфестну</a:t>
            </a:r>
            <a:r>
              <a:rPr lang="uk" sz="1600" dirty="0">
                <a:solidFill>
                  <a:schemeClr val="tx1"/>
                </a:solidFill>
              </a:rPr>
              <a:t> </a:t>
            </a:r>
            <a:r>
              <a:rPr lang="uk" sz="1600" b="1" dirty="0">
                <a:solidFill>
                  <a:schemeClr val="tx1"/>
                </a:solidFill>
              </a:rPr>
              <a:t>ЦМВІ </a:t>
            </a:r>
            <a:r>
              <a:rPr lang="uk" sz="1600" dirty="0">
                <a:solidFill>
                  <a:schemeClr val="tx1"/>
                </a:solidFill>
              </a:rPr>
              <a:t>, що загрожує настанням тяжких наслідків, </a:t>
            </a:r>
            <a:r>
              <a:rPr lang="uk" sz="1600" u="sng" dirty="0">
                <a:solidFill>
                  <a:schemeClr val="tx1"/>
                </a:solidFill>
              </a:rPr>
              <a:t>не показано.</a:t>
            </a:r>
          </a:p>
        </p:txBody>
      </p:sp>
    </p:spTree>
    <p:extLst>
      <p:ext uri="{BB962C8B-B14F-4D97-AF65-F5344CB8AC3E}">
        <p14:creationId xmlns="" xmlns:p14="http://schemas.microsoft.com/office/powerpoint/2010/main" val="8245720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" dirty="0"/>
              <a:t>лікування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628800"/>
            <a:ext cx="8928992" cy="4968552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uk" sz="1800" b="1" u="sng" dirty="0">
                <a:solidFill>
                  <a:srgbClr val="C00000"/>
                </a:solidFill>
              </a:rPr>
              <a:t>Критерії ефективності терапії:</a:t>
            </a:r>
            <a:endParaRPr lang="ru-RU" sz="1800" dirty="0"/>
          </a:p>
          <a:p>
            <a:r>
              <a:rPr lang="uk" sz="1800" dirty="0"/>
              <a:t>нормалізація стану пацієнта</a:t>
            </a:r>
          </a:p>
          <a:p>
            <a:r>
              <a:rPr lang="uk" sz="1800" dirty="0"/>
              <a:t>виразна позитивна динаміка за результатами інструментальних досліджень</a:t>
            </a:r>
          </a:p>
          <a:p>
            <a:r>
              <a:rPr lang="uk" sz="1800" dirty="0"/>
              <a:t>зникнення ДНК ЦМВ у крові</a:t>
            </a:r>
          </a:p>
          <a:p>
            <a:endParaRPr lang="ru-RU" sz="1800" dirty="0"/>
          </a:p>
        </p:txBody>
      </p:sp>
      <p:pic>
        <p:nvPicPr>
          <p:cNvPr id="2050" name="Picture 2" descr="https://www.mediasphera.ru/system/photos/files/000/039/546/original/nv_2012_07_33_ris2.jpg?146713147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356992"/>
            <a:ext cx="5299788" cy="33123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3366286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Алгоритм диагностики и лечения врожденной ЦМВ–инфекции в неонатальном периоде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926" t="19517" r="8107" b="4626"/>
          <a:stretch/>
        </p:blipFill>
        <p:spPr bwMode="auto">
          <a:xfrm>
            <a:off x="1763688" y="117312"/>
            <a:ext cx="5652000" cy="612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5496" y="6192887"/>
            <a:ext cx="9036496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" sz="1600" b="1" dirty="0"/>
              <a:t>Алгоритм діагностики та лікування вродженої ЦМВІ у неонатальному періоді</a:t>
            </a:r>
          </a:p>
          <a:p>
            <a:r>
              <a:rPr lang="uk" sz="1150" i="1" dirty="0"/>
              <a:t>Підготовлено Н.В. Садовий, проф. О.Л. </a:t>
            </a:r>
            <a:r>
              <a:rPr lang="uk" sz="1150" i="1" dirty="0" err="1"/>
              <a:t>Заплатниковим </a:t>
            </a:r>
            <a:r>
              <a:rPr lang="uk" sz="1150" i="1" dirty="0"/>
              <a:t>, РМАПО</a:t>
            </a:r>
          </a:p>
          <a:p>
            <a:r>
              <a:rPr lang="uk" sz="1150" i="1" dirty="0"/>
              <a:t>https://www.rmj.ru/articles/pediatriya/Algoritm_diagnostiki_i_lecheniya_vroghdennoy_CMVinfekcii_v_neonatalynom_periode</a:t>
            </a:r>
          </a:p>
        </p:txBody>
      </p:sp>
    </p:spTree>
    <p:extLst>
      <p:ext uri="{BB962C8B-B14F-4D97-AF65-F5344CB8AC3E}">
        <p14:creationId xmlns="" xmlns:p14="http://schemas.microsoft.com/office/powerpoint/2010/main" val="37562829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" dirty="0"/>
              <a:t>прогноз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44752"/>
          </a:xfrm>
        </p:spPr>
        <p:txBody>
          <a:bodyPr>
            <a:normAutofit fontScale="92500" lnSpcReduction="10000"/>
          </a:bodyPr>
          <a:lstStyle/>
          <a:p>
            <a:r>
              <a:rPr lang="uk" dirty="0"/>
              <a:t>При </a:t>
            </a:r>
            <a:r>
              <a:rPr lang="uk" b="1" dirty="0"/>
              <a:t>ранньому постачанні діагнозу </a:t>
            </a:r>
            <a:r>
              <a:rPr lang="ru-RU" dirty="0"/>
              <a:t/>
            </a:r>
            <a:br>
              <a:rPr lang="ru-RU" dirty="0"/>
            </a:br>
            <a:r>
              <a:rPr lang="uk" u="sng" dirty="0"/>
              <a:t>ЦМВ-пневмонії, езофагіту, коліту, ретиніту, </a:t>
            </a:r>
            <a:r>
              <a:rPr lang="uk" u="sng" dirty="0" err="1"/>
              <a:t>полінейропатії </a:t>
            </a:r>
            <a:r>
              <a:rPr lang="uk" dirty="0"/>
              <a:t>та </a:t>
            </a:r>
            <a:r>
              <a:rPr lang="uk" b="1" dirty="0"/>
              <a:t>своєчасному початку етіотропної терапії </a:t>
            </a:r>
            <a:r>
              <a:rPr lang="uk" dirty="0"/>
              <a:t>прогноз для життя та збереження працездатності </a:t>
            </a:r>
            <a:r>
              <a:rPr lang="uk" b="1" dirty="0">
                <a:solidFill>
                  <a:srgbClr val="C00000"/>
                </a:solidFill>
              </a:rPr>
              <a:t>сприятливий </a:t>
            </a:r>
            <a:r>
              <a:rPr lang="uk" dirty="0"/>
              <a:t>.</a:t>
            </a:r>
          </a:p>
          <a:p>
            <a:pPr marL="114300" indent="0">
              <a:buNone/>
            </a:pPr>
            <a:endParaRPr lang="ru-RU" dirty="0"/>
          </a:p>
          <a:p>
            <a:r>
              <a:rPr lang="uk" b="1" dirty="0"/>
              <a:t>Пізніше виявлення </a:t>
            </a:r>
            <a:r>
              <a:rPr lang="uk" dirty="0" err="1"/>
              <a:t>цитомегаловірусної </a:t>
            </a:r>
            <a:r>
              <a:rPr lang="uk" dirty="0"/>
              <a:t>патології </a:t>
            </a:r>
            <a:r>
              <a:rPr lang="uk" u="sng" dirty="0"/>
              <a:t>сітківки </a:t>
            </a:r>
            <a:r>
              <a:rPr lang="uk" dirty="0"/>
              <a:t>та розвиток її великого ураження веде до </a:t>
            </a:r>
            <a:r>
              <a:rPr lang="uk" b="1" dirty="0">
                <a:solidFill>
                  <a:srgbClr val="C00000"/>
                </a:solidFill>
              </a:rPr>
              <a:t>стійкого зниження зору </a:t>
            </a:r>
            <a:r>
              <a:rPr lang="uk" dirty="0"/>
              <a:t>або його повної </a:t>
            </a:r>
            <a:r>
              <a:rPr lang="uk" dirty="0">
                <a:solidFill>
                  <a:srgbClr val="C00000"/>
                </a:solidFill>
              </a:rPr>
              <a:t>втрати </a:t>
            </a:r>
            <a:r>
              <a:rPr lang="uk" dirty="0"/>
              <a:t>.</a:t>
            </a:r>
          </a:p>
          <a:p>
            <a:pPr marL="114300" indent="0">
              <a:buNone/>
            </a:pPr>
            <a:endParaRPr lang="ru-RU" dirty="0"/>
          </a:p>
          <a:p>
            <a:r>
              <a:rPr lang="uk" dirty="0"/>
              <a:t>ЦМВ-ураження </a:t>
            </a:r>
            <a:r>
              <a:rPr lang="uk" u="sng" dirty="0"/>
              <a:t>легень, кишечника, надниркових залоз, головного та спинного мозку </a:t>
            </a:r>
            <a:r>
              <a:rPr lang="uk" dirty="0"/>
              <a:t>можуть стати причиною </a:t>
            </a:r>
            <a:r>
              <a:rPr lang="uk" b="1" dirty="0">
                <a:solidFill>
                  <a:srgbClr val="C00000"/>
                </a:solidFill>
              </a:rPr>
              <a:t>інвалідності </a:t>
            </a:r>
            <a:r>
              <a:rPr lang="uk" dirty="0"/>
              <a:t>пацієнтів або призвести до </a:t>
            </a:r>
            <a:r>
              <a:rPr lang="uk" b="1" dirty="0">
                <a:solidFill>
                  <a:srgbClr val="C00000"/>
                </a:solidFill>
              </a:rPr>
              <a:t>летального результату </a:t>
            </a:r>
            <a:r>
              <a:rPr lang="uk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697845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" dirty="0"/>
              <a:t>профілактика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772816"/>
            <a:ext cx="5040560" cy="4896544"/>
          </a:xfrm>
        </p:spPr>
        <p:txBody>
          <a:bodyPr>
            <a:normAutofit fontScale="92500" lnSpcReduction="20000"/>
          </a:bodyPr>
          <a:lstStyle/>
          <a:p>
            <a:pPr marL="114300" indent="0">
              <a:buNone/>
            </a:pPr>
            <a:r>
              <a:rPr lang="uk" sz="1800" dirty="0"/>
              <a:t>Профілактичні заходи в залежності від </a:t>
            </a:r>
            <a:r>
              <a:rPr lang="uk" sz="1800" b="1" dirty="0"/>
              <a:t>групи ризику </a:t>
            </a:r>
            <a:r>
              <a:rPr lang="uk" sz="1800" dirty="0"/>
              <a:t>:</a:t>
            </a:r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  <a:p>
            <a:r>
              <a:rPr lang="uk" sz="1800" b="1" dirty="0"/>
              <a:t>Консультування вагітних жінок </a:t>
            </a:r>
            <a:r>
              <a:rPr lang="ru-RU" sz="1800" b="1" dirty="0"/>
              <a:t/>
            </a:r>
            <a:br>
              <a:rPr lang="ru-RU" sz="1800" b="1" dirty="0"/>
            </a:br>
            <a:r>
              <a:rPr lang="uk" sz="1800" b="1" dirty="0"/>
              <a:t>(особливо </a:t>
            </a:r>
            <a:r>
              <a:rPr lang="uk" sz="1800" b="1" dirty="0" err="1"/>
              <a:t>серонегативних </a:t>
            </a:r>
            <a:r>
              <a:rPr lang="uk" sz="1800" b="1" dirty="0"/>
              <a:t>)</a:t>
            </a:r>
            <a:endParaRPr lang="ru-RU" sz="1800" dirty="0"/>
          </a:p>
          <a:p>
            <a:pPr lvl="1"/>
            <a:r>
              <a:rPr lang="uk" sz="1400" dirty="0"/>
              <a:t>використання бар'єрних контрацептивів</a:t>
            </a:r>
          </a:p>
          <a:p>
            <a:pPr lvl="1"/>
            <a:r>
              <a:rPr lang="uk" sz="1400" dirty="0"/>
              <a:t>дотримання правил особистої гігієни під час догляду дітей молодшого віку.</a:t>
            </a:r>
          </a:p>
          <a:p>
            <a:endParaRPr lang="ru-RU" sz="1800" dirty="0"/>
          </a:p>
          <a:p>
            <a:r>
              <a:rPr lang="uk" sz="1800" dirty="0"/>
              <a:t>Тимчасовий </a:t>
            </a:r>
            <a:r>
              <a:rPr lang="uk" sz="1800" u="sng" dirty="0"/>
              <a:t>переведення вагітних </a:t>
            </a:r>
            <a:r>
              <a:rPr lang="uk" sz="1800" u="sng" dirty="0" err="1"/>
              <a:t>серонегативних </a:t>
            </a:r>
            <a:r>
              <a:rPr lang="uk" sz="1800" u="sng" dirty="0"/>
              <a:t>жінок </a:t>
            </a:r>
            <a:r>
              <a:rPr lang="uk" sz="1800" dirty="0"/>
              <a:t>, які працюють у будинках дитини, дитячих стаціонарних відділеннях та установах ясельного типу, </a:t>
            </a:r>
            <a:r>
              <a:rPr lang="uk" sz="1800" u="sng" dirty="0"/>
              <a:t>на роботу, не пов'язану з небезпекою їх зараження ЦМВ </a:t>
            </a:r>
            <a:r>
              <a:rPr lang="uk" sz="1800" dirty="0"/>
              <a:t>.</a:t>
            </a:r>
          </a:p>
          <a:p>
            <a:endParaRPr lang="ru-RU" sz="1800" dirty="0"/>
          </a:p>
          <a:p>
            <a:r>
              <a:rPr lang="uk" sz="1800" b="1" dirty="0"/>
              <a:t>Підбір </a:t>
            </a:r>
            <a:r>
              <a:rPr lang="uk" sz="1800" b="1" dirty="0" err="1"/>
              <a:t>серонегативного </a:t>
            </a:r>
            <a:r>
              <a:rPr lang="uk" sz="1800" b="1" dirty="0"/>
              <a:t>донора</a:t>
            </a:r>
            <a:r>
              <a:rPr lang="uk" sz="1800" dirty="0"/>
              <a:t> </a:t>
            </a:r>
            <a:r>
              <a:rPr lang="uk" sz="1800" dirty="0" err="1"/>
              <a:t>серонегативний </a:t>
            </a:r>
            <a:r>
              <a:rPr lang="uk" sz="1800" dirty="0"/>
              <a:t>реципієнт у трансплантології.</a:t>
            </a:r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9218" name="Picture 2" descr="https://bookinghealth.info/uploads/blog/1504624015_otr_shutterstock_55614287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9818" y="1628800"/>
            <a:ext cx="3766678" cy="251234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s://cdn-blog.credihealth.com/wp-content/uploads/2017/12/Liver-transplan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7" y="4581128"/>
            <a:ext cx="4055045" cy="191301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697845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8" name="Picture 4" descr="http://www.nanya.ru/media/uploads/filebrowser/merz_neocitotect_280316-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358059"/>
            <a:ext cx="8096250" cy="57245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mochaanaliz.ru/wp-content/uploads/2017/10/1-1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72411" y="3068960"/>
            <a:ext cx="4705350" cy="4057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lechenie-simptomy.ru/wp-content/uploads/2016/08/citomegalovirus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28991" y="-1389906"/>
            <a:ext cx="4045736" cy="27798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www.inerboristeria.com/files/citomegaloviru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-1766614"/>
            <a:ext cx="5715000" cy="381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act.downstate.edu/courseware/web_path/jpeg2/aids03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077072"/>
            <a:ext cx="4800600" cy="31432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051720" y="5926281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" dirty="0"/>
              <a:t>Cytomegalovirus infektion of the lung, з великими cytomegalic клітинами мають великі </a:t>
            </a:r>
            <a:r>
              <a:rPr lang="uk" dirty="0" err="1"/>
              <a:t>intranuclear </a:t>
            </a:r>
            <a:r>
              <a:rPr lang="uk" dirty="0"/>
              <a:t>inclusions, is shown here.</a:t>
            </a:r>
            <a:endParaRPr lang="ru-RU" dirty="0"/>
          </a:p>
        </p:txBody>
      </p:sp>
      <p:pic>
        <p:nvPicPr>
          <p:cNvPr id="1038" name="Picture 14" descr="http://7ya.vn.ua/ua/img/2017/03/torch-rashifrovka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-642938"/>
            <a:ext cx="4838700" cy="12858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Картинки по запросу torch complex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76771" y="244636"/>
            <a:ext cx="5635946" cy="63326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Картинки по запросу torch complex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12385" y="1221911"/>
            <a:ext cx="5336313" cy="46897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69784591"/>
      </p:ext>
    </p:extLst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629</TotalTime>
  <Words>1340</Words>
  <Application>Microsoft Office PowerPoint</Application>
  <PresentationFormat>Экран (4:3)</PresentationFormat>
  <Paragraphs>371</Paragraphs>
  <Slides>30</Slides>
  <Notes>2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Аптека</vt:lpstr>
      <vt:lpstr>цитомегаловірусна інфекція</vt:lpstr>
      <vt:lpstr>Цитомегаловірусна інфекція  (ЦМВІ, цитомегалія ) </vt:lpstr>
      <vt:lpstr>епідеміологія</vt:lpstr>
      <vt:lpstr>епідеміологія</vt:lpstr>
      <vt:lpstr>епідеміологія</vt:lpstr>
      <vt:lpstr>епідеміологія</vt:lpstr>
      <vt:lpstr>патогенез</vt:lpstr>
      <vt:lpstr>патогенез</vt:lpstr>
      <vt:lpstr>патогенез</vt:lpstr>
      <vt:lpstr>патогенез</vt:lpstr>
      <vt:lpstr>класифікація</vt:lpstr>
      <vt:lpstr>клінічна картина</vt:lpstr>
      <vt:lpstr>клінічна картина</vt:lpstr>
      <vt:lpstr>клінічна картина</vt:lpstr>
      <vt:lpstr>клінічна картина</vt:lpstr>
      <vt:lpstr>клінічна картина</vt:lpstr>
      <vt:lpstr>клінічна картина</vt:lpstr>
      <vt:lpstr>клінічна картина</vt:lpstr>
      <vt:lpstr>клінічна картина</vt:lpstr>
      <vt:lpstr>клінічна картина</vt:lpstr>
      <vt:lpstr>діагностика</vt:lpstr>
      <vt:lpstr>диференційна діагностика</vt:lpstr>
      <vt:lpstr>лікування</vt:lpstr>
      <vt:lpstr>лікування</vt:lpstr>
      <vt:lpstr>лікування</vt:lpstr>
      <vt:lpstr>лікування</vt:lpstr>
      <vt:lpstr>Слайд 27</vt:lpstr>
      <vt:lpstr>прогноз</vt:lpstr>
      <vt:lpstr>профілактика</vt:lpstr>
      <vt:lpstr>Слайд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e020780goa</cp:lastModifiedBy>
  <cp:revision>104</cp:revision>
  <cp:lastPrinted>2018-03-14T10:22:19Z</cp:lastPrinted>
  <dcterms:created xsi:type="dcterms:W3CDTF">2018-03-13T13:51:45Z</dcterms:created>
  <dcterms:modified xsi:type="dcterms:W3CDTF">2023-12-01T10:59:57Z</dcterms:modified>
</cp:coreProperties>
</file>