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sldIdLst>
    <p:sldId id="256" r:id="rId2"/>
    <p:sldId id="529" r:id="rId3"/>
    <p:sldId id="487" r:id="rId4"/>
    <p:sldId id="489" r:id="rId5"/>
    <p:sldId id="491" r:id="rId6"/>
    <p:sldId id="492" r:id="rId7"/>
    <p:sldId id="493" r:id="rId8"/>
    <p:sldId id="495" r:id="rId9"/>
    <p:sldId id="496" r:id="rId10"/>
    <p:sldId id="497" r:id="rId11"/>
    <p:sldId id="498" r:id="rId12"/>
    <p:sldId id="499" r:id="rId13"/>
    <p:sldId id="501" r:id="rId14"/>
    <p:sldId id="503" r:id="rId15"/>
    <p:sldId id="502" r:id="rId16"/>
    <p:sldId id="515" r:id="rId17"/>
    <p:sldId id="504" r:id="rId18"/>
    <p:sldId id="505" r:id="rId19"/>
    <p:sldId id="507" r:id="rId20"/>
    <p:sldId id="508" r:id="rId21"/>
    <p:sldId id="509" r:id="rId22"/>
    <p:sldId id="510" r:id="rId23"/>
    <p:sldId id="517" r:id="rId24"/>
    <p:sldId id="527" r:id="rId25"/>
  </p:sldIdLst>
  <p:sldSz cx="9144000" cy="6858000" type="screen4x3"/>
  <p:notesSz cx="6858000" cy="9144000"/>
  <p:defaultTextStyle>
    <a:defPPr>
      <a:defRPr lang="en"/>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663300"/>
    <a:srgbClr val="FF3300"/>
    <a:srgbClr val="8AD8B1"/>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p:scale>
          <a:sx n="75" d="100"/>
          <a:sy n="75" d="100"/>
        </p:scale>
        <p:origin x="-1236" y="-7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8A065-0620-438E-B70D-6C6BE5759317}" type="doc">
      <dgm:prSet loTypeId="urn:microsoft.com/office/officeart/2005/8/layout/pList1#8" loCatId="list" qsTypeId="urn:microsoft.com/office/officeart/2005/8/quickstyle/simple1" qsCatId="simple" csTypeId="urn:microsoft.com/office/officeart/2005/8/colors/accent1_2" csCatId="accent1" phldr="1"/>
      <dgm:spPr/>
      <dgm:t>
        <a:bodyPr/>
        <a:lstStyle/>
        <a:p>
          <a:endParaRPr lang="ru-RU"/>
        </a:p>
      </dgm:t>
    </dgm:pt>
    <dgm:pt modelId="{3C75468B-0E04-4AA7-895D-3058E72F8611}">
      <dgm:prSet custT="1"/>
      <dgm:spPr/>
      <dgm:t>
        <a:bodyPr/>
        <a:lstStyle/>
        <a:p>
          <a:pPr rtl="0"/>
          <a:r>
            <a:rPr lang="en" sz="1800" dirty="0" err="1" smtClean="0">
              <a:latin typeface="Cambria" pitchFamily="18" charset="0"/>
            </a:rPr>
            <a:t>Broncho </a:t>
          </a:r>
          <a:r>
            <a:rPr lang="en" sz="1800" dirty="0" smtClean="0">
              <a:latin typeface="Cambria" pitchFamily="18" charset="0"/>
            </a:rPr>
            <a:t>- pulmonary apparatus</a:t>
          </a:r>
          <a:endParaRPr lang="ru-RU" sz="1800" dirty="0">
            <a:latin typeface="Cambria" pitchFamily="18" charset="0"/>
          </a:endParaRPr>
        </a:p>
      </dgm:t>
    </dgm:pt>
    <dgm:pt modelId="{B40DD56C-93E2-4491-A513-8144C475E66F}" type="parTrans" cxnId="{FA5E1CD5-D027-4F8B-BE90-FE6B6BA22B18}">
      <dgm:prSet/>
      <dgm:spPr/>
      <dgm:t>
        <a:bodyPr/>
        <a:lstStyle/>
        <a:p>
          <a:endParaRPr lang="ru-RU"/>
        </a:p>
      </dgm:t>
    </dgm:pt>
    <dgm:pt modelId="{CC4092B4-C153-452F-8C0E-5B0D8D438230}" type="sibTrans" cxnId="{FA5E1CD5-D027-4F8B-BE90-FE6B6BA22B18}">
      <dgm:prSet/>
      <dgm:spPr/>
      <dgm:t>
        <a:bodyPr/>
        <a:lstStyle/>
        <a:p>
          <a:endParaRPr lang="ru-RU"/>
        </a:p>
      </dgm:t>
    </dgm:pt>
    <dgm:pt modelId="{91742F6B-CB19-482C-907E-3192900BA3A1}">
      <dgm:prSet custT="1"/>
      <dgm:spPr/>
      <dgm:t>
        <a:bodyPr/>
        <a:lstStyle/>
        <a:p>
          <a:pPr rtl="0"/>
          <a:r>
            <a:rPr lang="en" sz="1800" dirty="0" smtClean="0">
              <a:latin typeface="Cambria" pitchFamily="18" charset="0"/>
            </a:rPr>
            <a:t>Paranasal sinuses</a:t>
          </a:r>
          <a:endParaRPr lang="ru-RU" sz="1800" dirty="0">
            <a:latin typeface="Cambria" pitchFamily="18" charset="0"/>
          </a:endParaRPr>
        </a:p>
      </dgm:t>
    </dgm:pt>
    <dgm:pt modelId="{E2E0E5FA-34C6-463D-9291-41AE99FDD776}" type="parTrans" cxnId="{5010EEED-3FE4-4873-B71D-2E98AF694F76}">
      <dgm:prSet/>
      <dgm:spPr/>
      <dgm:t>
        <a:bodyPr/>
        <a:lstStyle/>
        <a:p>
          <a:endParaRPr lang="ru-RU"/>
        </a:p>
      </dgm:t>
    </dgm:pt>
    <dgm:pt modelId="{8A7A18E5-4F72-4D16-AF3C-6BD1D9F2C451}" type="sibTrans" cxnId="{5010EEED-3FE4-4873-B71D-2E98AF694F76}">
      <dgm:prSet/>
      <dgm:spPr/>
      <dgm:t>
        <a:bodyPr/>
        <a:lstStyle/>
        <a:p>
          <a:endParaRPr lang="ru-RU"/>
        </a:p>
      </dgm:t>
    </dgm:pt>
    <dgm:pt modelId="{C1FEDA1C-8CD3-43DD-8CAB-9BDF1DF9CBD4}">
      <dgm:prSet custT="1"/>
      <dgm:spPr/>
      <dgm:t>
        <a:bodyPr/>
        <a:lstStyle/>
        <a:p>
          <a:pPr rtl="0"/>
          <a:r>
            <a:rPr lang="en" sz="1800" dirty="0" err="1" smtClean="0">
              <a:latin typeface="Cambria" pitchFamily="18" charset="0"/>
            </a:rPr>
            <a:t>Urogenital </a:t>
          </a:r>
          <a:r>
            <a:rPr lang="en" sz="1800" dirty="0" smtClean="0">
              <a:latin typeface="Cambria" pitchFamily="18" charset="0"/>
            </a:rPr>
            <a:t>and gastrointestinal tract</a:t>
          </a:r>
          <a:endParaRPr lang="ru-RU" sz="1800" dirty="0">
            <a:latin typeface="Cambria" pitchFamily="18" charset="0"/>
          </a:endParaRPr>
        </a:p>
      </dgm:t>
    </dgm:pt>
    <dgm:pt modelId="{71944A87-6723-432A-A919-4012C4599D77}" type="parTrans" cxnId="{BA374FD4-727C-455C-A871-4DAC97853461}">
      <dgm:prSet/>
      <dgm:spPr/>
      <dgm:t>
        <a:bodyPr/>
        <a:lstStyle/>
        <a:p>
          <a:endParaRPr lang="ru-RU"/>
        </a:p>
      </dgm:t>
    </dgm:pt>
    <dgm:pt modelId="{A2B953A4-012F-4EB2-8E65-68BE5853D76C}" type="sibTrans" cxnId="{BA374FD4-727C-455C-A871-4DAC97853461}">
      <dgm:prSet/>
      <dgm:spPr/>
      <dgm:t>
        <a:bodyPr/>
        <a:lstStyle/>
        <a:p>
          <a:endParaRPr lang="ru-RU"/>
        </a:p>
      </dgm:t>
    </dgm:pt>
    <dgm:pt modelId="{14F6E1A6-F0E4-4397-99CC-C8217B310117}">
      <dgm:prSet custT="1"/>
      <dgm:spPr/>
      <dgm:t>
        <a:bodyPr/>
        <a:lstStyle/>
        <a:p>
          <a:pPr rtl="0"/>
          <a:r>
            <a:rPr lang="en" sz="1800" dirty="0" smtClean="0">
              <a:latin typeface="Cambria" pitchFamily="18" charset="0"/>
            </a:rPr>
            <a:t>Eye</a:t>
          </a:r>
          <a:r>
            <a:rPr lang="en" sz="2800" dirty="0" smtClean="0">
              <a:latin typeface="Cambria" pitchFamily="18" charset="0"/>
            </a:rPr>
            <a:t> </a:t>
          </a:r>
          <a:endParaRPr lang="ru-RU" sz="2800" dirty="0">
            <a:latin typeface="Cambria" pitchFamily="18" charset="0"/>
          </a:endParaRPr>
        </a:p>
      </dgm:t>
    </dgm:pt>
    <dgm:pt modelId="{63D5E1D2-0A87-4BA9-88E2-13BD76F70303}" type="parTrans" cxnId="{593271F0-F0C6-46D7-B6B1-6EBB117B29D5}">
      <dgm:prSet/>
      <dgm:spPr/>
      <dgm:t>
        <a:bodyPr/>
        <a:lstStyle/>
        <a:p>
          <a:endParaRPr lang="ru-RU"/>
        </a:p>
      </dgm:t>
    </dgm:pt>
    <dgm:pt modelId="{603ECA37-212C-4806-B8C1-54447CF1E2DD}" type="sibTrans" cxnId="{593271F0-F0C6-46D7-B6B1-6EBB117B29D5}">
      <dgm:prSet/>
      <dgm:spPr/>
      <dgm:t>
        <a:bodyPr/>
        <a:lstStyle/>
        <a:p>
          <a:endParaRPr lang="ru-RU"/>
        </a:p>
      </dgm:t>
    </dgm:pt>
    <dgm:pt modelId="{229B7124-BE30-427A-86C5-1DC8D4DA391C}">
      <dgm:prSet custT="1"/>
      <dgm:spPr/>
      <dgm:t>
        <a:bodyPr/>
        <a:lstStyle/>
        <a:p>
          <a:pPr rtl="0"/>
          <a:r>
            <a:rPr lang="en" sz="1800" dirty="0" smtClean="0">
              <a:latin typeface="Cambria" pitchFamily="18" charset="0"/>
            </a:rPr>
            <a:t>skins</a:t>
          </a:r>
          <a:r>
            <a:rPr lang="en" sz="2800" dirty="0" smtClean="0">
              <a:latin typeface="Cambria" pitchFamily="18" charset="0"/>
            </a:rPr>
            <a:t> </a:t>
          </a:r>
          <a:endParaRPr lang="ru-RU" sz="2800" dirty="0">
            <a:latin typeface="Cambria" pitchFamily="18" charset="0"/>
          </a:endParaRPr>
        </a:p>
      </dgm:t>
    </dgm:pt>
    <dgm:pt modelId="{54FB7F25-9F03-49E2-A30A-D7CC6B11AFD5}" type="parTrans" cxnId="{533B7C08-E2F4-446F-928A-7F176F12868D}">
      <dgm:prSet/>
      <dgm:spPr/>
      <dgm:t>
        <a:bodyPr/>
        <a:lstStyle/>
        <a:p>
          <a:endParaRPr lang="ru-RU"/>
        </a:p>
      </dgm:t>
    </dgm:pt>
    <dgm:pt modelId="{A4703D24-5BC4-4B46-8E49-DD58E56F21B6}" type="sibTrans" cxnId="{533B7C08-E2F4-446F-928A-7F176F12868D}">
      <dgm:prSet/>
      <dgm:spPr/>
      <dgm:t>
        <a:bodyPr/>
        <a:lstStyle/>
        <a:p>
          <a:endParaRPr lang="ru-RU"/>
        </a:p>
      </dgm:t>
    </dgm:pt>
    <dgm:pt modelId="{C158E404-F56A-4660-95D4-D73667553E02}" type="pres">
      <dgm:prSet presAssocID="{A318A065-0620-438E-B70D-6C6BE5759317}" presName="Name0" presStyleCnt="0">
        <dgm:presLayoutVars>
          <dgm:dir/>
          <dgm:resizeHandles val="exact"/>
        </dgm:presLayoutVars>
      </dgm:prSet>
      <dgm:spPr/>
      <dgm:t>
        <a:bodyPr/>
        <a:lstStyle/>
        <a:p>
          <a:endParaRPr lang="ru-RU"/>
        </a:p>
      </dgm:t>
    </dgm:pt>
    <dgm:pt modelId="{80B78025-2A80-405C-8AB2-0D08237E7176}" type="pres">
      <dgm:prSet presAssocID="{3C75468B-0E04-4AA7-895D-3058E72F8611}" presName="compNode" presStyleCnt="0"/>
      <dgm:spPr/>
    </dgm:pt>
    <dgm:pt modelId="{A0D77220-1C88-4EDC-B040-66E9E13F12B9}" type="pres">
      <dgm:prSet presAssocID="{3C75468B-0E04-4AA7-895D-3058E72F8611}" presName="pictRect" presStyleLbl="node1" presStyleIdx="0" presStyleCnt="5"/>
      <dgm:spPr>
        <a:blipFill rotWithShape="0">
          <a:blip xmlns:r="http://schemas.openxmlformats.org/officeDocument/2006/relationships" r:embed="rId1" cstate="email">
            <a:extLst/>
          </a:blip>
          <a:stretch>
            <a:fillRect/>
          </a:stretch>
        </a:blipFill>
      </dgm:spPr>
      <dgm:t>
        <a:bodyPr/>
        <a:lstStyle/>
        <a:p>
          <a:endParaRPr lang="ru-RU"/>
        </a:p>
      </dgm:t>
    </dgm:pt>
    <dgm:pt modelId="{E359BBE8-4B61-43DD-A07B-FE142506EC01}" type="pres">
      <dgm:prSet presAssocID="{3C75468B-0E04-4AA7-895D-3058E72F8611}" presName="textRect" presStyleLbl="revTx" presStyleIdx="0" presStyleCnt="5" custScaleX="114187">
        <dgm:presLayoutVars>
          <dgm:bulletEnabled val="1"/>
        </dgm:presLayoutVars>
      </dgm:prSet>
      <dgm:spPr/>
      <dgm:t>
        <a:bodyPr/>
        <a:lstStyle/>
        <a:p>
          <a:endParaRPr lang="ru-RU"/>
        </a:p>
      </dgm:t>
    </dgm:pt>
    <dgm:pt modelId="{6F2690C7-529D-43EE-8D50-8788D1986EB5}" type="pres">
      <dgm:prSet presAssocID="{CC4092B4-C153-452F-8C0E-5B0D8D438230}" presName="sibTrans" presStyleLbl="sibTrans2D1" presStyleIdx="0" presStyleCnt="0"/>
      <dgm:spPr/>
      <dgm:t>
        <a:bodyPr/>
        <a:lstStyle/>
        <a:p>
          <a:endParaRPr lang="ru-RU"/>
        </a:p>
      </dgm:t>
    </dgm:pt>
    <dgm:pt modelId="{B83DE231-8E38-4C45-8971-BC169903E0EA}" type="pres">
      <dgm:prSet presAssocID="{91742F6B-CB19-482C-907E-3192900BA3A1}" presName="compNode" presStyleCnt="0"/>
      <dgm:spPr/>
    </dgm:pt>
    <dgm:pt modelId="{189C9C72-107F-4287-BDCE-F5486CE1D75B}" type="pres">
      <dgm:prSet presAssocID="{91742F6B-CB19-482C-907E-3192900BA3A1}" presName="pictRect" presStyleLbl="node1" presStyleIdx="1" presStyleCnt="5" custLinFactX="100000" custLinFactNeighborX="135046" custLinFactNeighborY="5954"/>
      <dgm:spPr>
        <a:blipFill rotWithShape="0">
          <a:blip xmlns:r="http://schemas.openxmlformats.org/officeDocument/2006/relationships" r:embed="rId2" cstate="email">
            <a:extLst/>
          </a:blip>
          <a:stretch>
            <a:fillRect/>
          </a:stretch>
        </a:blipFill>
      </dgm:spPr>
      <dgm:t>
        <a:bodyPr/>
        <a:lstStyle/>
        <a:p>
          <a:endParaRPr lang="ru-RU"/>
        </a:p>
      </dgm:t>
    </dgm:pt>
    <dgm:pt modelId="{D49CC44E-2E5B-424A-9DFF-9D9EDD56C030}" type="pres">
      <dgm:prSet presAssocID="{91742F6B-CB19-482C-907E-3192900BA3A1}" presName="textRect" presStyleLbl="revTx" presStyleIdx="1" presStyleCnt="5" custScaleX="107809" custLinFactX="100000" custLinFactNeighborX="135989" custLinFactNeighborY="17433">
        <dgm:presLayoutVars>
          <dgm:bulletEnabled val="1"/>
        </dgm:presLayoutVars>
      </dgm:prSet>
      <dgm:spPr/>
      <dgm:t>
        <a:bodyPr/>
        <a:lstStyle/>
        <a:p>
          <a:endParaRPr lang="ru-RU"/>
        </a:p>
      </dgm:t>
    </dgm:pt>
    <dgm:pt modelId="{1F412AEC-926D-459D-9377-223FFADC6DD4}" type="pres">
      <dgm:prSet presAssocID="{8A7A18E5-4F72-4D16-AF3C-6BD1D9F2C451}" presName="sibTrans" presStyleLbl="sibTrans2D1" presStyleIdx="0" presStyleCnt="0"/>
      <dgm:spPr/>
      <dgm:t>
        <a:bodyPr/>
        <a:lstStyle/>
        <a:p>
          <a:endParaRPr lang="ru-RU"/>
        </a:p>
      </dgm:t>
    </dgm:pt>
    <dgm:pt modelId="{A0ACD085-747F-42FF-8CC9-851821EB138A}" type="pres">
      <dgm:prSet presAssocID="{C1FEDA1C-8CD3-43DD-8CAB-9BDF1DF9CBD4}" presName="compNode" presStyleCnt="0"/>
      <dgm:spPr/>
    </dgm:pt>
    <dgm:pt modelId="{E60AB32E-8B9B-4861-BEE1-07B0B3D975E5}" type="pres">
      <dgm:prSet presAssocID="{C1FEDA1C-8CD3-43DD-8CAB-9BDF1DF9CBD4}" presName="pictRect" presStyleLbl="node1" presStyleIdx="2" presStyleCnt="5" custLinFactNeighborX="-54274" custLinFactNeighborY="-130"/>
      <dgm:spPr>
        <a:blipFill rotWithShape="0">
          <a:blip xmlns:r="http://schemas.openxmlformats.org/officeDocument/2006/relationships" r:embed="rId3" cstate="email">
            <a:extLst/>
          </a:blip>
          <a:stretch>
            <a:fillRect/>
          </a:stretch>
        </a:blipFill>
      </dgm:spPr>
      <dgm:t>
        <a:bodyPr/>
        <a:lstStyle/>
        <a:p>
          <a:endParaRPr lang="ru-RU"/>
        </a:p>
      </dgm:t>
    </dgm:pt>
    <dgm:pt modelId="{02B0B78A-75B9-4A74-AC9C-2DD05EC0DE47}" type="pres">
      <dgm:prSet presAssocID="{C1FEDA1C-8CD3-43DD-8CAB-9BDF1DF9CBD4}" presName="textRect" presStyleLbl="revTx" presStyleIdx="2" presStyleCnt="5" custScaleX="137453" custLinFactNeighborX="-50082" custLinFactNeighborY="40031">
        <dgm:presLayoutVars>
          <dgm:bulletEnabled val="1"/>
        </dgm:presLayoutVars>
      </dgm:prSet>
      <dgm:spPr/>
      <dgm:t>
        <a:bodyPr/>
        <a:lstStyle/>
        <a:p>
          <a:endParaRPr lang="ru-RU"/>
        </a:p>
      </dgm:t>
    </dgm:pt>
    <dgm:pt modelId="{096C1B91-C097-40E3-953B-F62FA979F478}" type="pres">
      <dgm:prSet presAssocID="{A2B953A4-012F-4EB2-8E65-68BE5853D76C}" presName="sibTrans" presStyleLbl="sibTrans2D1" presStyleIdx="0" presStyleCnt="0"/>
      <dgm:spPr/>
      <dgm:t>
        <a:bodyPr/>
        <a:lstStyle/>
        <a:p>
          <a:endParaRPr lang="ru-RU"/>
        </a:p>
      </dgm:t>
    </dgm:pt>
    <dgm:pt modelId="{7014AD81-631D-4356-A049-2639F68BD42C}" type="pres">
      <dgm:prSet presAssocID="{14F6E1A6-F0E4-4397-99CC-C8217B310117}" presName="compNode" presStyleCnt="0"/>
      <dgm:spPr/>
    </dgm:pt>
    <dgm:pt modelId="{5889E9A9-7233-4262-AA89-4B9367A2C35D}" type="pres">
      <dgm:prSet presAssocID="{14F6E1A6-F0E4-4397-99CC-C8217B310117}" presName="pictRect" presStyleLbl="node1" presStyleIdx="3" presStyleCnt="5" custLinFactX="98273" custLinFactNeighborX="100000" custLinFactNeighborY="16244"/>
      <dgm:spPr>
        <a:blipFill rotWithShape="0">
          <a:blip xmlns:r="http://schemas.openxmlformats.org/officeDocument/2006/relationships" r:embed="rId4" cstate="email">
            <a:extLst/>
          </a:blip>
          <a:stretch>
            <a:fillRect/>
          </a:stretch>
        </a:blipFill>
      </dgm:spPr>
      <dgm:t>
        <a:bodyPr/>
        <a:lstStyle/>
        <a:p>
          <a:endParaRPr lang="ru-RU"/>
        </a:p>
      </dgm:t>
    </dgm:pt>
    <dgm:pt modelId="{698C23D7-79D8-4ECF-BA21-57AAB664FD38}" type="pres">
      <dgm:prSet presAssocID="{14F6E1A6-F0E4-4397-99CC-C8217B310117}" presName="textRect" presStyleLbl="revTx" presStyleIdx="3" presStyleCnt="5" custScaleX="51738" custScaleY="103345" custLinFactX="10509" custLinFactY="-11799" custLinFactNeighborX="100000" custLinFactNeighborY="-100000">
        <dgm:presLayoutVars>
          <dgm:bulletEnabled val="1"/>
        </dgm:presLayoutVars>
      </dgm:prSet>
      <dgm:spPr/>
      <dgm:t>
        <a:bodyPr/>
        <a:lstStyle/>
        <a:p>
          <a:endParaRPr lang="ru-RU"/>
        </a:p>
      </dgm:t>
    </dgm:pt>
    <dgm:pt modelId="{F401CF91-F2C0-43DE-B75C-657FF660BB4F}" type="pres">
      <dgm:prSet presAssocID="{603ECA37-212C-4806-B8C1-54447CF1E2DD}" presName="sibTrans" presStyleLbl="sibTrans2D1" presStyleIdx="0" presStyleCnt="0"/>
      <dgm:spPr/>
      <dgm:t>
        <a:bodyPr/>
        <a:lstStyle/>
        <a:p>
          <a:endParaRPr lang="ru-RU"/>
        </a:p>
      </dgm:t>
    </dgm:pt>
    <dgm:pt modelId="{C55D8FCE-2454-4056-A0BC-23E07EE171AE}" type="pres">
      <dgm:prSet presAssocID="{229B7124-BE30-427A-86C5-1DC8D4DA391C}" presName="compNode" presStyleCnt="0"/>
      <dgm:spPr/>
    </dgm:pt>
    <dgm:pt modelId="{13528B6E-1F47-43CC-A3B9-F4FCADDAF82C}" type="pres">
      <dgm:prSet presAssocID="{229B7124-BE30-427A-86C5-1DC8D4DA391C}" presName="pictRect" presStyleLbl="node1" presStyleIdx="4" presStyleCnt="5" custLinFactX="-66954" custLinFactNeighborX="-100000" custLinFactNeighborY="14038"/>
      <dgm:spPr>
        <a:blipFill rotWithShape="0">
          <a:blip xmlns:r="http://schemas.openxmlformats.org/officeDocument/2006/relationships" r:embed="rId5" cstate="email">
            <a:extLst/>
          </a:blip>
          <a:stretch>
            <a:fillRect/>
          </a:stretch>
        </a:blipFill>
      </dgm:spPr>
      <dgm:t>
        <a:bodyPr/>
        <a:lstStyle/>
        <a:p>
          <a:endParaRPr lang="ru-RU"/>
        </a:p>
      </dgm:t>
    </dgm:pt>
    <dgm:pt modelId="{FD3AEE65-D2B1-46C3-A21A-B251799651EE}" type="pres">
      <dgm:prSet presAssocID="{229B7124-BE30-427A-86C5-1DC8D4DA391C}" presName="textRect" presStyleLbl="revTx" presStyleIdx="4" presStyleCnt="5" custScaleX="69037" custLinFactY="-6542" custLinFactNeighborX="-77203" custLinFactNeighborY="-100000">
        <dgm:presLayoutVars>
          <dgm:bulletEnabled val="1"/>
        </dgm:presLayoutVars>
      </dgm:prSet>
      <dgm:spPr/>
      <dgm:t>
        <a:bodyPr/>
        <a:lstStyle/>
        <a:p>
          <a:endParaRPr lang="ru-RU"/>
        </a:p>
      </dgm:t>
    </dgm:pt>
  </dgm:ptLst>
  <dgm:cxnLst>
    <dgm:cxn modelId="{5010EEED-3FE4-4873-B71D-2E98AF694F76}" srcId="{A318A065-0620-438E-B70D-6C6BE5759317}" destId="{91742F6B-CB19-482C-907E-3192900BA3A1}" srcOrd="1" destOrd="0" parTransId="{E2E0E5FA-34C6-463D-9291-41AE99FDD776}" sibTransId="{8A7A18E5-4F72-4D16-AF3C-6BD1D9F2C451}"/>
    <dgm:cxn modelId="{593271F0-F0C6-46D7-B6B1-6EBB117B29D5}" srcId="{A318A065-0620-438E-B70D-6C6BE5759317}" destId="{14F6E1A6-F0E4-4397-99CC-C8217B310117}" srcOrd="3" destOrd="0" parTransId="{63D5E1D2-0A87-4BA9-88E2-13BD76F70303}" sibTransId="{603ECA37-212C-4806-B8C1-54447CF1E2DD}"/>
    <dgm:cxn modelId="{BA374FD4-727C-455C-A871-4DAC97853461}" srcId="{A318A065-0620-438E-B70D-6C6BE5759317}" destId="{C1FEDA1C-8CD3-43DD-8CAB-9BDF1DF9CBD4}" srcOrd="2" destOrd="0" parTransId="{71944A87-6723-432A-A919-4012C4599D77}" sibTransId="{A2B953A4-012F-4EB2-8E65-68BE5853D76C}"/>
    <dgm:cxn modelId="{A60D00C4-5C9A-4608-8843-735EF7B9CD18}" type="presOf" srcId="{CC4092B4-C153-452F-8C0E-5B0D8D438230}" destId="{6F2690C7-529D-43EE-8D50-8788D1986EB5}" srcOrd="0" destOrd="0" presId="urn:microsoft.com/office/officeart/2005/8/layout/pList1#8"/>
    <dgm:cxn modelId="{E32E6926-0D8B-42FB-884A-64ABCA455D46}" type="presOf" srcId="{91742F6B-CB19-482C-907E-3192900BA3A1}" destId="{D49CC44E-2E5B-424A-9DFF-9D9EDD56C030}" srcOrd="0" destOrd="0" presId="urn:microsoft.com/office/officeart/2005/8/layout/pList1#8"/>
    <dgm:cxn modelId="{FCD04A44-76F5-4232-8CF3-F4941BE8FE0A}" type="presOf" srcId="{3C75468B-0E04-4AA7-895D-3058E72F8611}" destId="{E359BBE8-4B61-43DD-A07B-FE142506EC01}" srcOrd="0" destOrd="0" presId="urn:microsoft.com/office/officeart/2005/8/layout/pList1#8"/>
    <dgm:cxn modelId="{77FE7A6E-8140-4922-9597-416C0DB4A067}" type="presOf" srcId="{C1FEDA1C-8CD3-43DD-8CAB-9BDF1DF9CBD4}" destId="{02B0B78A-75B9-4A74-AC9C-2DD05EC0DE47}" srcOrd="0" destOrd="0" presId="urn:microsoft.com/office/officeart/2005/8/layout/pList1#8"/>
    <dgm:cxn modelId="{0A2781F9-4E49-4FF0-AA97-015F92E1AF14}" type="presOf" srcId="{8A7A18E5-4F72-4D16-AF3C-6BD1D9F2C451}" destId="{1F412AEC-926D-459D-9377-223FFADC6DD4}" srcOrd="0" destOrd="0" presId="urn:microsoft.com/office/officeart/2005/8/layout/pList1#8"/>
    <dgm:cxn modelId="{7E3F986F-89BD-4ED6-98E4-A6443AF9BEC4}" type="presOf" srcId="{A2B953A4-012F-4EB2-8E65-68BE5853D76C}" destId="{096C1B91-C097-40E3-953B-F62FA979F478}" srcOrd="0" destOrd="0" presId="urn:microsoft.com/office/officeart/2005/8/layout/pList1#8"/>
    <dgm:cxn modelId="{1722AC9C-84B0-4A9B-946F-0D687E836ECC}" type="presOf" srcId="{229B7124-BE30-427A-86C5-1DC8D4DA391C}" destId="{FD3AEE65-D2B1-46C3-A21A-B251799651EE}" srcOrd="0" destOrd="0" presId="urn:microsoft.com/office/officeart/2005/8/layout/pList1#8"/>
    <dgm:cxn modelId="{F3891B2D-E254-4AEA-9EA1-5E35736BE405}" type="presOf" srcId="{603ECA37-212C-4806-B8C1-54447CF1E2DD}" destId="{F401CF91-F2C0-43DE-B75C-657FF660BB4F}" srcOrd="0" destOrd="0" presId="urn:microsoft.com/office/officeart/2005/8/layout/pList1#8"/>
    <dgm:cxn modelId="{533B7C08-E2F4-446F-928A-7F176F12868D}" srcId="{A318A065-0620-438E-B70D-6C6BE5759317}" destId="{229B7124-BE30-427A-86C5-1DC8D4DA391C}" srcOrd="4" destOrd="0" parTransId="{54FB7F25-9F03-49E2-A30A-D7CC6B11AFD5}" sibTransId="{A4703D24-5BC4-4B46-8E49-DD58E56F21B6}"/>
    <dgm:cxn modelId="{492D8487-B655-4FFE-868B-4D5475BB67A1}" type="presOf" srcId="{14F6E1A6-F0E4-4397-99CC-C8217B310117}" destId="{698C23D7-79D8-4ECF-BA21-57AAB664FD38}" srcOrd="0" destOrd="0" presId="urn:microsoft.com/office/officeart/2005/8/layout/pList1#8"/>
    <dgm:cxn modelId="{FA5E1CD5-D027-4F8B-BE90-FE6B6BA22B18}" srcId="{A318A065-0620-438E-B70D-6C6BE5759317}" destId="{3C75468B-0E04-4AA7-895D-3058E72F8611}" srcOrd="0" destOrd="0" parTransId="{B40DD56C-93E2-4491-A513-8144C475E66F}" sibTransId="{CC4092B4-C153-452F-8C0E-5B0D8D438230}"/>
    <dgm:cxn modelId="{6C09CD9E-CF2C-423A-A415-4BDE17785834}" type="presOf" srcId="{A318A065-0620-438E-B70D-6C6BE5759317}" destId="{C158E404-F56A-4660-95D4-D73667553E02}" srcOrd="0" destOrd="0" presId="urn:microsoft.com/office/officeart/2005/8/layout/pList1#8"/>
    <dgm:cxn modelId="{F7E76131-A303-434A-BB0B-65AA2C97D13C}" type="presParOf" srcId="{C158E404-F56A-4660-95D4-D73667553E02}" destId="{80B78025-2A80-405C-8AB2-0D08237E7176}" srcOrd="0" destOrd="0" presId="urn:microsoft.com/office/officeart/2005/8/layout/pList1#8"/>
    <dgm:cxn modelId="{D65C0881-CF35-4797-8708-50F6ADDBB2A7}" type="presParOf" srcId="{80B78025-2A80-405C-8AB2-0D08237E7176}" destId="{A0D77220-1C88-4EDC-B040-66E9E13F12B9}" srcOrd="0" destOrd="0" presId="urn:microsoft.com/office/officeart/2005/8/layout/pList1#8"/>
    <dgm:cxn modelId="{20BB451D-404B-4968-9FB4-61B7B5893B64}" type="presParOf" srcId="{80B78025-2A80-405C-8AB2-0D08237E7176}" destId="{E359BBE8-4B61-43DD-A07B-FE142506EC01}" srcOrd="1" destOrd="0" presId="urn:microsoft.com/office/officeart/2005/8/layout/pList1#8"/>
    <dgm:cxn modelId="{0EC3119B-280E-4CBE-A00B-74732FE866B9}" type="presParOf" srcId="{C158E404-F56A-4660-95D4-D73667553E02}" destId="{6F2690C7-529D-43EE-8D50-8788D1986EB5}" srcOrd="1" destOrd="0" presId="urn:microsoft.com/office/officeart/2005/8/layout/pList1#8"/>
    <dgm:cxn modelId="{93CAB2D3-DBF8-4BDF-B053-F7378AB00BE4}" type="presParOf" srcId="{C158E404-F56A-4660-95D4-D73667553E02}" destId="{B83DE231-8E38-4C45-8971-BC169903E0EA}" srcOrd="2" destOrd="0" presId="urn:microsoft.com/office/officeart/2005/8/layout/pList1#8"/>
    <dgm:cxn modelId="{0B55A825-A57B-480D-8E9A-09D7C545EAB8}" type="presParOf" srcId="{B83DE231-8E38-4C45-8971-BC169903E0EA}" destId="{189C9C72-107F-4287-BDCE-F5486CE1D75B}" srcOrd="0" destOrd="0" presId="urn:microsoft.com/office/officeart/2005/8/layout/pList1#8"/>
    <dgm:cxn modelId="{1FF9B8CD-3EE1-4F4C-AF42-6B771AB1FBE6}" type="presParOf" srcId="{B83DE231-8E38-4C45-8971-BC169903E0EA}" destId="{D49CC44E-2E5B-424A-9DFF-9D9EDD56C030}" srcOrd="1" destOrd="0" presId="urn:microsoft.com/office/officeart/2005/8/layout/pList1#8"/>
    <dgm:cxn modelId="{0745A746-3EE0-4606-B1B4-C4BD9FC2BFA6}" type="presParOf" srcId="{C158E404-F56A-4660-95D4-D73667553E02}" destId="{1F412AEC-926D-459D-9377-223FFADC6DD4}" srcOrd="3" destOrd="0" presId="urn:microsoft.com/office/officeart/2005/8/layout/pList1#8"/>
    <dgm:cxn modelId="{BB585070-518C-4BB0-A890-817EAA9C15E5}" type="presParOf" srcId="{C158E404-F56A-4660-95D4-D73667553E02}" destId="{A0ACD085-747F-42FF-8CC9-851821EB138A}" srcOrd="4" destOrd="0" presId="urn:microsoft.com/office/officeart/2005/8/layout/pList1#8"/>
    <dgm:cxn modelId="{7784A6A0-D8F6-46FF-B2E9-EF348F2568FE}" type="presParOf" srcId="{A0ACD085-747F-42FF-8CC9-851821EB138A}" destId="{E60AB32E-8B9B-4861-BEE1-07B0B3D975E5}" srcOrd="0" destOrd="0" presId="urn:microsoft.com/office/officeart/2005/8/layout/pList1#8"/>
    <dgm:cxn modelId="{0EC73606-91BC-4F0B-AC9C-8B962891C267}" type="presParOf" srcId="{A0ACD085-747F-42FF-8CC9-851821EB138A}" destId="{02B0B78A-75B9-4A74-AC9C-2DD05EC0DE47}" srcOrd="1" destOrd="0" presId="urn:microsoft.com/office/officeart/2005/8/layout/pList1#8"/>
    <dgm:cxn modelId="{52EB87E3-5502-48EF-BF16-92C094C502E1}" type="presParOf" srcId="{C158E404-F56A-4660-95D4-D73667553E02}" destId="{096C1B91-C097-40E3-953B-F62FA979F478}" srcOrd="5" destOrd="0" presId="urn:microsoft.com/office/officeart/2005/8/layout/pList1#8"/>
    <dgm:cxn modelId="{8CE54D7B-ED06-4989-A81F-BCE1A57003DD}" type="presParOf" srcId="{C158E404-F56A-4660-95D4-D73667553E02}" destId="{7014AD81-631D-4356-A049-2639F68BD42C}" srcOrd="6" destOrd="0" presId="urn:microsoft.com/office/officeart/2005/8/layout/pList1#8"/>
    <dgm:cxn modelId="{D623953B-61B3-4E2B-A059-FE1B2696C6ED}" type="presParOf" srcId="{7014AD81-631D-4356-A049-2639F68BD42C}" destId="{5889E9A9-7233-4262-AA89-4B9367A2C35D}" srcOrd="0" destOrd="0" presId="urn:microsoft.com/office/officeart/2005/8/layout/pList1#8"/>
    <dgm:cxn modelId="{DD82FE74-66F4-4586-B7AD-5C9CEC00F33A}" type="presParOf" srcId="{7014AD81-631D-4356-A049-2639F68BD42C}" destId="{698C23D7-79D8-4ECF-BA21-57AAB664FD38}" srcOrd="1" destOrd="0" presId="urn:microsoft.com/office/officeart/2005/8/layout/pList1#8"/>
    <dgm:cxn modelId="{FBED7819-6A99-460A-8B5A-F07ECC504412}" type="presParOf" srcId="{C158E404-F56A-4660-95D4-D73667553E02}" destId="{F401CF91-F2C0-43DE-B75C-657FF660BB4F}" srcOrd="7" destOrd="0" presId="urn:microsoft.com/office/officeart/2005/8/layout/pList1#8"/>
    <dgm:cxn modelId="{0A66C7E2-47B6-412B-AB77-3ADF754C699A}" type="presParOf" srcId="{C158E404-F56A-4660-95D4-D73667553E02}" destId="{C55D8FCE-2454-4056-A0BC-23E07EE171AE}" srcOrd="8" destOrd="0" presId="urn:microsoft.com/office/officeart/2005/8/layout/pList1#8"/>
    <dgm:cxn modelId="{70EC801E-5A70-4B8E-9A38-C7D0836C6519}" type="presParOf" srcId="{C55D8FCE-2454-4056-A0BC-23E07EE171AE}" destId="{13528B6E-1F47-43CC-A3B9-F4FCADDAF82C}" srcOrd="0" destOrd="0" presId="urn:microsoft.com/office/officeart/2005/8/layout/pList1#8"/>
    <dgm:cxn modelId="{6783C0C1-810B-47FD-A70D-198EC4F1A885}" type="presParOf" srcId="{C55D8FCE-2454-4056-A0BC-23E07EE171AE}" destId="{FD3AEE65-D2B1-46C3-A21A-B251799651EE}" srcOrd="1" destOrd="0" presId="urn:microsoft.com/office/officeart/2005/8/layout/pList1#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D77220-1C88-4EDC-B040-66E9E13F12B9}">
      <dsp:nvSpPr>
        <dsp:cNvPr id="0" name=""/>
        <dsp:cNvSpPr/>
      </dsp:nvSpPr>
      <dsp:spPr>
        <a:xfrm>
          <a:off x="791472" y="189"/>
          <a:ext cx="1672755" cy="1152528"/>
        </a:xfrm>
        <a:prstGeom prst="roundRect">
          <a:avLst/>
        </a:prstGeom>
        <a:blipFill rotWithShape="0">
          <a:blip xmlns:r="http://schemas.openxmlformats.org/officeDocument/2006/relationships" r:embed="rId1" cstate="email">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59BBE8-4B61-43DD-A07B-FE142506EC01}">
      <dsp:nvSpPr>
        <dsp:cNvPr id="0" name=""/>
        <dsp:cNvSpPr/>
      </dsp:nvSpPr>
      <dsp:spPr>
        <a:xfrm>
          <a:off x="672815" y="1152717"/>
          <a:ext cx="1910069" cy="620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lvl="0" algn="ctr" defTabSz="800100" rtl="0">
            <a:lnSpc>
              <a:spcPct val="90000"/>
            </a:lnSpc>
            <a:spcBef>
              <a:spcPct val="0"/>
            </a:spcBef>
            <a:spcAft>
              <a:spcPct val="35000"/>
            </a:spcAft>
          </a:pPr>
          <a:r>
            <a:rPr lang="en" sz="1800" kern="1200" dirty="0" err="1" smtClean="0">
              <a:latin typeface="Cambria" pitchFamily="18" charset="0"/>
            </a:rPr>
            <a:t>Broncho </a:t>
          </a:r>
          <a:r>
            <a:rPr lang="en" sz="1800" kern="1200" dirty="0" smtClean="0">
              <a:latin typeface="Cambria" pitchFamily="18" charset="0"/>
            </a:rPr>
            <a:t>- pulmonary apparatus</a:t>
          </a:r>
          <a:endParaRPr lang="ru-RU" sz="1800" kern="1200" dirty="0">
            <a:latin typeface="Cambria" pitchFamily="18" charset="0"/>
          </a:endParaRPr>
        </a:p>
      </dsp:txBody>
      <dsp:txXfrm>
        <a:off x="672815" y="1152717"/>
        <a:ext cx="1910069" cy="620592"/>
      </dsp:txXfrm>
    </dsp:sp>
    <dsp:sp modelId="{189C9C72-107F-4287-BDCE-F5486CE1D75B}">
      <dsp:nvSpPr>
        <dsp:cNvPr id="0" name=""/>
        <dsp:cNvSpPr/>
      </dsp:nvSpPr>
      <dsp:spPr>
        <a:xfrm>
          <a:off x="6020269" y="68810"/>
          <a:ext cx="1672755" cy="1152528"/>
        </a:xfrm>
        <a:prstGeom prst="roundRect">
          <a:avLst/>
        </a:prstGeom>
        <a:blipFill rotWithShape="0">
          <a:blip xmlns:r="http://schemas.openxmlformats.org/officeDocument/2006/relationships" r:embed="rId2" cstate="email">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9CC44E-2E5B-424A-9DFF-9D9EDD56C030}">
      <dsp:nvSpPr>
        <dsp:cNvPr id="0" name=""/>
        <dsp:cNvSpPr/>
      </dsp:nvSpPr>
      <dsp:spPr>
        <a:xfrm>
          <a:off x="5889644" y="1260905"/>
          <a:ext cx="1803380" cy="620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lvl="0" algn="ctr" defTabSz="800100" rtl="0">
            <a:lnSpc>
              <a:spcPct val="90000"/>
            </a:lnSpc>
            <a:spcBef>
              <a:spcPct val="0"/>
            </a:spcBef>
            <a:spcAft>
              <a:spcPct val="35000"/>
            </a:spcAft>
          </a:pPr>
          <a:r>
            <a:rPr lang="en" sz="1800" kern="1200" dirty="0" smtClean="0">
              <a:latin typeface="Cambria" pitchFamily="18" charset="0"/>
            </a:rPr>
            <a:t>Paranasal sinuses</a:t>
          </a:r>
          <a:endParaRPr lang="ru-RU" sz="1800" kern="1200" dirty="0">
            <a:latin typeface="Cambria" pitchFamily="18" charset="0"/>
          </a:endParaRPr>
        </a:p>
      </dsp:txBody>
      <dsp:txXfrm>
        <a:off x="5889644" y="1260905"/>
        <a:ext cx="1803380" cy="620592"/>
      </dsp:txXfrm>
    </dsp:sp>
    <dsp:sp modelId="{E60AB32E-8B9B-4861-BEE1-07B0B3D975E5}">
      <dsp:nvSpPr>
        <dsp:cNvPr id="0" name=""/>
        <dsp:cNvSpPr/>
      </dsp:nvSpPr>
      <dsp:spPr>
        <a:xfrm>
          <a:off x="4126334" y="0"/>
          <a:ext cx="1672755" cy="1152528"/>
        </a:xfrm>
        <a:prstGeom prst="roundRect">
          <a:avLst/>
        </a:prstGeom>
        <a:blipFill rotWithShape="0">
          <a:blip xmlns:r="http://schemas.openxmlformats.org/officeDocument/2006/relationships" r:embed="rId3" cstate="email">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B0B78A-75B9-4A74-AC9C-2DD05EC0DE47}">
      <dsp:nvSpPr>
        <dsp:cNvPr id="0" name=""/>
        <dsp:cNvSpPr/>
      </dsp:nvSpPr>
      <dsp:spPr>
        <a:xfrm>
          <a:off x="3883207" y="1401147"/>
          <a:ext cx="2299252" cy="620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lvl="0" algn="ctr" defTabSz="800100" rtl="0">
            <a:lnSpc>
              <a:spcPct val="90000"/>
            </a:lnSpc>
            <a:spcBef>
              <a:spcPct val="0"/>
            </a:spcBef>
            <a:spcAft>
              <a:spcPct val="35000"/>
            </a:spcAft>
          </a:pPr>
          <a:r>
            <a:rPr lang="en" sz="1800" kern="1200" dirty="0" err="1" smtClean="0">
              <a:latin typeface="Cambria" pitchFamily="18" charset="0"/>
            </a:rPr>
            <a:t>Urogenital </a:t>
          </a:r>
          <a:r>
            <a:rPr lang="en" sz="1800" kern="1200" dirty="0" smtClean="0">
              <a:latin typeface="Cambria" pitchFamily="18" charset="0"/>
            </a:rPr>
            <a:t>and gastrointestinal tract</a:t>
          </a:r>
          <a:endParaRPr lang="ru-RU" sz="1800" kern="1200" dirty="0">
            <a:latin typeface="Cambria" pitchFamily="18" charset="0"/>
          </a:endParaRPr>
        </a:p>
      </dsp:txBody>
      <dsp:txXfrm>
        <a:off x="3883207" y="1401147"/>
        <a:ext cx="2299252" cy="620592"/>
      </dsp:txXfrm>
    </dsp:sp>
    <dsp:sp modelId="{5889E9A9-7233-4262-AA89-4B9367A2C35D}">
      <dsp:nvSpPr>
        <dsp:cNvPr id="0" name=""/>
        <dsp:cNvSpPr/>
      </dsp:nvSpPr>
      <dsp:spPr>
        <a:xfrm>
          <a:off x="5406706" y="2127802"/>
          <a:ext cx="1672755" cy="1152528"/>
        </a:xfrm>
        <a:prstGeom prst="roundRect">
          <a:avLst/>
        </a:prstGeom>
        <a:blipFill rotWithShape="0">
          <a:blip xmlns:r="http://schemas.openxmlformats.org/officeDocument/2006/relationships" r:embed="rId4" cstate="email">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8C23D7-79D8-4ECF-BA21-57AAB664FD38}">
      <dsp:nvSpPr>
        <dsp:cNvPr id="0" name=""/>
        <dsp:cNvSpPr/>
      </dsp:nvSpPr>
      <dsp:spPr>
        <a:xfrm>
          <a:off x="4342282" y="2388918"/>
          <a:ext cx="865450" cy="641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lvl="0" algn="ctr" defTabSz="800100" rtl="0">
            <a:lnSpc>
              <a:spcPct val="90000"/>
            </a:lnSpc>
            <a:spcBef>
              <a:spcPct val="0"/>
            </a:spcBef>
            <a:spcAft>
              <a:spcPct val="35000"/>
            </a:spcAft>
          </a:pPr>
          <a:r>
            <a:rPr lang="en" sz="1800" kern="1200" dirty="0" smtClean="0">
              <a:latin typeface="Cambria" pitchFamily="18" charset="0"/>
            </a:rPr>
            <a:t>Eye</a:t>
          </a:r>
          <a:r>
            <a:rPr lang="en" sz="2800" kern="1200" dirty="0" smtClean="0">
              <a:latin typeface="Cambria" pitchFamily="18" charset="0"/>
            </a:rPr>
            <a:t> </a:t>
          </a:r>
          <a:endParaRPr lang="ru-RU" sz="2800" kern="1200" dirty="0">
            <a:latin typeface="Cambria" pitchFamily="18" charset="0"/>
          </a:endParaRPr>
        </a:p>
      </dsp:txBody>
      <dsp:txXfrm>
        <a:off x="4342282" y="2388918"/>
        <a:ext cx="865450" cy="641351"/>
      </dsp:txXfrm>
    </dsp:sp>
    <dsp:sp modelId="{13528B6E-1F47-43CC-A3B9-F4FCADDAF82C}">
      <dsp:nvSpPr>
        <dsp:cNvPr id="0" name=""/>
        <dsp:cNvSpPr/>
      </dsp:nvSpPr>
      <dsp:spPr>
        <a:xfrm>
          <a:off x="1137453" y="2107567"/>
          <a:ext cx="1672755" cy="1152528"/>
        </a:xfrm>
        <a:prstGeom prst="roundRect">
          <a:avLst/>
        </a:prstGeom>
        <a:blipFill rotWithShape="0">
          <a:blip xmlns:r="http://schemas.openxmlformats.org/officeDocument/2006/relationships" r:embed="rId5" cstate="email">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3AEE65-D2B1-46C3-A21A-B251799651EE}">
      <dsp:nvSpPr>
        <dsp:cNvPr id="0" name=""/>
        <dsp:cNvSpPr/>
      </dsp:nvSpPr>
      <dsp:spPr>
        <a:xfrm>
          <a:off x="2897735" y="2437112"/>
          <a:ext cx="1154820" cy="620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lvl="0" algn="ctr" defTabSz="800100" rtl="0">
            <a:lnSpc>
              <a:spcPct val="90000"/>
            </a:lnSpc>
            <a:spcBef>
              <a:spcPct val="0"/>
            </a:spcBef>
            <a:spcAft>
              <a:spcPct val="35000"/>
            </a:spcAft>
          </a:pPr>
          <a:r>
            <a:rPr lang="en" sz="1800" kern="1200" dirty="0" smtClean="0">
              <a:latin typeface="Cambria" pitchFamily="18" charset="0"/>
            </a:rPr>
            <a:t>skins</a:t>
          </a:r>
          <a:r>
            <a:rPr lang="en" sz="2800" kern="1200" dirty="0" smtClean="0">
              <a:latin typeface="Cambria" pitchFamily="18" charset="0"/>
            </a:rPr>
            <a:t> </a:t>
          </a:r>
          <a:endParaRPr lang="ru-RU" sz="2800" kern="1200" dirty="0">
            <a:latin typeface="Cambria" pitchFamily="18" charset="0"/>
          </a:endParaRPr>
        </a:p>
      </dsp:txBody>
      <dsp:txXfrm>
        <a:off x="2897735" y="2437112"/>
        <a:ext cx="1154820" cy="620592"/>
      </dsp:txXfrm>
    </dsp:sp>
  </dsp:spTree>
</dsp:drawing>
</file>

<file path=ppt/diagrams/layout1.xml><?xml version="1.0" encoding="utf-8"?>
<dgm:layoutDef xmlns:dgm="http://schemas.openxmlformats.org/drawingml/2006/diagram" xmlns:a="http://schemas.openxmlformats.org/drawingml/2006/main" uniqueId="urn:microsoft.com/office/officeart/2005/8/layout/pList1#8">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pPr>
              <a:defRPr/>
            </a:pPr>
            <a:fld id="{A896A267-0E33-48CE-9A77-F5D985A6B82E}" type="datetimeFigureOut">
              <a:rPr lang="ru-RU"/>
              <a:pPr>
                <a:defRPr/>
              </a:pPr>
              <a:t>01.12.2023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pPr>
              <a:defRPr/>
            </a:pPr>
            <a:fld id="{4BAF720F-3CFE-4AE4-9B04-4C3A60803146}"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54280"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ru-RU"/>
              <a:t>Образец подзаголовка</a:t>
            </a:r>
          </a:p>
        </p:txBody>
      </p:sp>
      <p:sp>
        <p:nvSpPr>
          <p:cNvPr id="3" name="Rectangle 9"/>
          <p:cNvSpPr>
            <a:spLocks noGrp="1" noChangeArrowheads="1"/>
          </p:cNvSpPr>
          <p:nvPr>
            <p:ph type="dt" sz="quarter" idx="10"/>
          </p:nvPr>
        </p:nvSpPr>
        <p:spPr/>
        <p:txBody>
          <a:bodyPr/>
          <a:lstStyle>
            <a:lvl1pPr>
              <a:defRPr>
                <a:solidFill>
                  <a:schemeClr val="bg1"/>
                </a:solidFill>
              </a:defRPr>
            </a:lvl1pPr>
          </a:lstStyle>
          <a:p>
            <a:pPr>
              <a:defRPr/>
            </a:pPr>
            <a:endParaRPr lang="ru-RU"/>
          </a:p>
        </p:txBody>
      </p:sp>
      <p:sp>
        <p:nvSpPr>
          <p:cNvPr id="4" name="Rectangle 10"/>
          <p:cNvSpPr>
            <a:spLocks noGrp="1" noChangeArrowheads="1"/>
          </p:cNvSpPr>
          <p:nvPr>
            <p:ph type="ftr" sz="quarter" idx="11"/>
          </p:nvPr>
        </p:nvSpPr>
        <p:spPr/>
        <p:txBody>
          <a:bodyPr/>
          <a:lstStyle>
            <a:lvl1pPr algn="r">
              <a:defRPr/>
            </a:lvl1pPr>
          </a:lstStyle>
          <a:p>
            <a:pPr>
              <a:defRPr/>
            </a:pPr>
            <a:endParaRPr lang="ru-RU"/>
          </a:p>
        </p:txBody>
      </p:sp>
      <p:sp>
        <p:nvSpPr>
          <p:cNvPr id="5" name="Rectangle 11"/>
          <p:cNvSpPr>
            <a:spLocks noGrp="1" noChangeArrowheads="1"/>
          </p:cNvSpPr>
          <p:nvPr>
            <p:ph type="sldNum" sz="quarter" idx="12"/>
          </p:nvPr>
        </p:nvSpPr>
        <p:spPr>
          <a:xfrm>
            <a:off x="76200" y="6248400"/>
            <a:ext cx="587375" cy="488950"/>
          </a:xfrm>
        </p:spPr>
        <p:txBody>
          <a:bodyPr anchorCtr="0"/>
          <a:lstStyle>
            <a:lvl1pPr>
              <a:defRPr/>
            </a:lvl1pPr>
          </a:lstStyle>
          <a:p>
            <a:pPr>
              <a:defRPr/>
            </a:pPr>
            <a:fld id="{10679519-D46B-4A1F-A7FD-AA0736E70D3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44E8E35F-9772-4CBC-AC57-1839EA75F2C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079914E8-0578-4DF6-8D4D-956426C4A14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8CDFE29F-8B4F-4864-860D-531D249B47E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1"/>
          <p:cNvSpPr>
            <a:spLocks noGrp="1" noChangeArrowheads="1"/>
          </p:cNvSpPr>
          <p:nvPr>
            <p:ph type="dt" sz="half" idx="10"/>
          </p:nvPr>
        </p:nvSpPr>
        <p:spPr>
          <a:ln/>
        </p:spPr>
        <p:txBody>
          <a:bodyPr/>
          <a:lstStyle>
            <a:lvl1pPr>
              <a:defRPr/>
            </a:lvl1pPr>
          </a:lstStyle>
          <a:p>
            <a:pPr>
              <a:defRPr/>
            </a:pPr>
            <a:endParaRPr lang="ru-RU"/>
          </a:p>
        </p:txBody>
      </p:sp>
      <p:sp>
        <p:nvSpPr>
          <p:cNvPr id="8" name="Rectangle 12"/>
          <p:cNvSpPr>
            <a:spLocks noGrp="1" noChangeArrowheads="1"/>
          </p:cNvSpPr>
          <p:nvPr>
            <p:ph type="ftr" sz="quarter" idx="11"/>
          </p:nvPr>
        </p:nvSpPr>
        <p:spPr>
          <a:ln/>
        </p:spPr>
        <p:txBody>
          <a:bodyPr/>
          <a:lstStyle>
            <a:lvl1pPr>
              <a:defRPr/>
            </a:lvl1pPr>
          </a:lstStyle>
          <a:p>
            <a:pPr>
              <a:defRPr/>
            </a:pPr>
            <a:endParaRPr lang="ru-RU"/>
          </a:p>
        </p:txBody>
      </p:sp>
      <p:sp>
        <p:nvSpPr>
          <p:cNvPr id="9" name="Rectangle 13"/>
          <p:cNvSpPr>
            <a:spLocks noGrp="1" noChangeArrowheads="1"/>
          </p:cNvSpPr>
          <p:nvPr>
            <p:ph type="sldNum" sz="quarter" idx="12"/>
          </p:nvPr>
        </p:nvSpPr>
        <p:spPr>
          <a:ln/>
        </p:spPr>
        <p:txBody>
          <a:bodyPr/>
          <a:lstStyle>
            <a:lvl1pPr>
              <a:defRPr/>
            </a:lvl1pPr>
          </a:lstStyle>
          <a:p>
            <a:pPr>
              <a:defRPr/>
            </a:pPr>
            <a:fld id="{C2241179-7219-4AD2-B346-8F2DAE20BA6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endParaRPr lang="ru-RU"/>
          </a:p>
        </p:txBody>
      </p:sp>
      <p:sp>
        <p:nvSpPr>
          <p:cNvPr id="4" name="Rectangle 12"/>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349625CF-0C4C-4D69-9D7A-0542D4750AFD}"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ru-RU"/>
          </a:p>
        </p:txBody>
      </p:sp>
      <p:sp>
        <p:nvSpPr>
          <p:cNvPr id="3" name="Rectangle 12"/>
          <p:cNvSpPr>
            <a:spLocks noGrp="1" noChangeArrowheads="1"/>
          </p:cNvSpPr>
          <p:nvPr>
            <p:ph type="ftr" sz="quarter" idx="11"/>
          </p:nvPr>
        </p:nvSpPr>
        <p:spPr>
          <a:ln/>
        </p:spPr>
        <p:txBody>
          <a:bodyPr/>
          <a:lstStyle>
            <a:lvl1pPr>
              <a:defRPr/>
            </a:lvl1pPr>
          </a:lstStyle>
          <a:p>
            <a:pPr>
              <a:defRPr/>
            </a:pPr>
            <a:endParaRPr lang="ru-RU"/>
          </a:p>
        </p:txBody>
      </p:sp>
      <p:sp>
        <p:nvSpPr>
          <p:cNvPr id="4" name="Rectangle 13"/>
          <p:cNvSpPr>
            <a:spLocks noGrp="1" noChangeArrowheads="1"/>
          </p:cNvSpPr>
          <p:nvPr>
            <p:ph type="sldNum" sz="quarter" idx="12"/>
          </p:nvPr>
        </p:nvSpPr>
        <p:spPr>
          <a:ln/>
        </p:spPr>
        <p:txBody>
          <a:bodyPr/>
          <a:lstStyle>
            <a:lvl1pPr>
              <a:defRPr/>
            </a:lvl1pPr>
          </a:lstStyle>
          <a:p>
            <a:pPr>
              <a:defRPr/>
            </a:pPr>
            <a:fld id="{D8345876-D2E9-411E-848C-801D06950654}"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1C1E7ABB-1475-44D9-BB34-3FA4557BC2C3}"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F3A3A899-0809-446B-8062-E4758307364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EC2F59CE-3833-4BEE-9BEA-F068677DB67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5600" y="762000"/>
            <a:ext cx="1981200" cy="53244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762000" y="762000"/>
            <a:ext cx="5791200" cy="53244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2DA1B7F0-BBBE-4B79-84DD-6F86397C3B10}"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79248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838200" y="2362200"/>
            <a:ext cx="7693025" cy="3724275"/>
          </a:xfrm>
        </p:spPr>
        <p:txBody>
          <a:bodyPr/>
          <a:lstStyle/>
          <a:p>
            <a:pPr lvl="0"/>
            <a:endParaRPr lang="ru-RU" noProof="0" smtClean="0"/>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CDCCBDBA-D096-4130-BCEC-FF3F0460F73B}"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7924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838200" y="2362200"/>
            <a:ext cx="3770313" cy="3724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60913" y="2362200"/>
            <a:ext cx="3770312" cy="3724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98E0DDC0-06AF-487C-A7DC-7BA65857002F}"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solidFill>
                  <a:prstClr val="black">
                    <a:tint val="75000"/>
                  </a:prstClr>
                </a:solidFill>
              </a:defRPr>
            </a:lvl1pPr>
          </a:lstStyle>
          <a:p>
            <a:pPr>
              <a:defRPr/>
            </a:pPr>
            <a:fld id="{1B268C0E-281B-4E96-BCC8-DA5299441A28}" type="datetimeFigureOut">
              <a:rPr lang="ru-RU"/>
              <a:pPr>
                <a:defRPr/>
              </a:pPr>
              <a:t>01.12.2023</a:t>
            </a:fld>
            <a:endParaRPr lang="ru-RU"/>
          </a:p>
        </p:txBody>
      </p:sp>
      <p:sp>
        <p:nvSpPr>
          <p:cNvPr id="5" name="Нижний колонтитул 4"/>
          <p:cNvSpPr>
            <a:spLocks noGrp="1"/>
          </p:cNvSpPr>
          <p:nvPr>
            <p:ph type="ftr" sz="quarter" idx="11"/>
          </p:nvPr>
        </p:nvSpPr>
        <p:spPr/>
        <p:txBody>
          <a:bodyPr/>
          <a:lstStyle>
            <a:lvl1pPr>
              <a:defRPr>
                <a:solidFill>
                  <a:prstClr val="black">
                    <a:tint val="75000"/>
                  </a:prstClr>
                </a:solidFill>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prstClr val="black">
                    <a:tint val="75000"/>
                  </a:prstClr>
                </a:solidFill>
              </a:defRPr>
            </a:lvl1pPr>
          </a:lstStyle>
          <a:p>
            <a:pPr>
              <a:defRPr/>
            </a:pPr>
            <a:fld id="{3AAD4905-8A73-4A1B-AB29-00B7848DF5E4}" type="slidenum">
              <a:rPr lang="ru-RU"/>
              <a:pPr>
                <a:defRPr/>
              </a:pPr>
              <a:t>‹#›</a:t>
            </a:fld>
            <a:endParaRPr lang="ru-RU"/>
          </a:p>
        </p:txBody>
      </p:sp>
    </p:spTree>
  </p:cSld>
  <p:clrMapOvr>
    <a:masterClrMapping/>
  </p:clrMapOvr>
  <p:transition spd="slow">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AutoShape 9"/>
          <p:cNvSpPr>
            <a:spLocks noGrp="1" noChangeArrowheads="1"/>
          </p:cNvSpPr>
          <p:nvPr>
            <p:ph type="title"/>
          </p:nvPr>
        </p:nvSpPr>
        <p:spPr bwMode="auto">
          <a:xfrm>
            <a:off x="762000" y="762000"/>
            <a:ext cx="7924800" cy="1143000"/>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1027" name="Rectangle 10"/>
          <p:cNvSpPr>
            <a:spLocks noGrp="1" noChangeArrowheads="1"/>
          </p:cNvSpPr>
          <p:nvPr>
            <p:ph type="body" idx="1"/>
          </p:nvPr>
        </p:nvSpPr>
        <p:spPr bwMode="auto">
          <a:xfrm>
            <a:off x="838200" y="2362200"/>
            <a:ext cx="7693025" cy="3724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3259"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Arial" pitchFamily="34" charset="0"/>
              </a:defRPr>
            </a:lvl1pPr>
          </a:lstStyle>
          <a:p>
            <a:pPr>
              <a:defRPr/>
            </a:pPr>
            <a:endParaRPr lang="ru-RU"/>
          </a:p>
        </p:txBody>
      </p:sp>
      <p:sp>
        <p:nvSpPr>
          <p:cNvPr id="53260"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Arial" pitchFamily="34" charset="0"/>
              </a:defRPr>
            </a:lvl1pPr>
          </a:lstStyle>
          <a:p>
            <a:pPr>
              <a:defRPr/>
            </a:pPr>
            <a:endParaRPr lang="ru-RU"/>
          </a:p>
        </p:txBody>
      </p:sp>
      <p:sp>
        <p:nvSpPr>
          <p:cNvPr id="53261"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2600" b="1">
                <a:solidFill>
                  <a:schemeClr val="bg1"/>
                </a:solidFill>
                <a:latin typeface="Arial" pitchFamily="34" charset="0"/>
              </a:defRPr>
            </a:lvl1pPr>
          </a:lstStyle>
          <a:p>
            <a:pPr>
              <a:defRPr/>
            </a:pPr>
            <a:fld id="{4FC3297C-87AA-4B6D-BA75-9005D26BA85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82"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4" r:id="rId14"/>
  </p:sldLayoutIdLst>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ctrTitle" idx="4294967295"/>
          </p:nvPr>
        </p:nvSpPr>
        <p:spPr>
          <a:xfrm>
            <a:off x="990600" y="1524000"/>
            <a:ext cx="8153400" cy="1143000"/>
          </a:xfrm>
          <a:prstGeom prst="rect">
            <a:avLst/>
          </a:prstGeom>
          <a:noFill/>
        </p:spPr>
        <p:txBody>
          <a:bodyPr/>
          <a:lstStyle/>
          <a:p>
            <a:pPr algn="ctr" eaLnBrk="1" hangingPunct="1"/>
            <a:r>
              <a:rPr lang="en" sz="4000" smtClean="0">
                <a:solidFill>
                  <a:schemeClr val="tx1"/>
                </a:solidFill>
              </a:rPr>
              <a:t>Cytomegalovirus infection</a:t>
            </a:r>
          </a:p>
        </p:txBody>
      </p:sp>
      <p:pic>
        <p:nvPicPr>
          <p:cNvPr id="5125" name="Picture 2" descr="j0185173"/>
          <p:cNvPicPr>
            <a:picLocks noChangeAspect="1" noChangeArrowheads="1"/>
          </p:cNvPicPr>
          <p:nvPr/>
        </p:nvPicPr>
        <p:blipFill>
          <a:blip r:embed="rId2" cstate="print"/>
          <a:srcRect/>
          <a:stretch>
            <a:fillRect/>
          </a:stretch>
        </p:blipFill>
        <p:spPr bwMode="auto">
          <a:xfrm>
            <a:off x="4818063" y="2971800"/>
            <a:ext cx="4173537"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p:txBody>
          <a:bodyPr/>
          <a:lstStyle/>
          <a:p>
            <a:pPr algn="ctr"/>
            <a:r>
              <a:rPr lang="en" sz="2400" dirty="0" smtClean="0">
                <a:solidFill>
                  <a:srgbClr val="002060"/>
                </a:solidFill>
                <a:latin typeface="Cambria" pitchFamily="18" charset="0"/>
              </a:rPr>
              <a:t>Immunodeficiency states are manifested in the form of chronic, often recurring infectious and inflammatory processes, </a:t>
            </a:r>
            <a:r>
              <a:rPr lang="ru-RU" sz="2400" dirty="0" smtClean="0">
                <a:solidFill>
                  <a:srgbClr val="002060"/>
                </a:solidFill>
                <a:latin typeface="Cambria" pitchFamily="18" charset="0"/>
              </a:rPr>
              <a:t/>
            </a:r>
            <a:br>
              <a:rPr lang="ru-RU" sz="2400" dirty="0" smtClean="0">
                <a:solidFill>
                  <a:srgbClr val="002060"/>
                </a:solidFill>
                <a:latin typeface="Cambria" pitchFamily="18" charset="0"/>
              </a:rPr>
            </a:br>
            <a:r>
              <a:rPr lang="en" sz="2400" dirty="0" smtClean="0">
                <a:solidFill>
                  <a:srgbClr val="002060"/>
                </a:solidFill>
                <a:latin typeface="Cambria" pitchFamily="18" charset="0"/>
              </a:rPr>
              <a:t>caused by opportunistic (conditionally pathogenic) microorganisms.</a:t>
            </a:r>
          </a:p>
        </p:txBody>
      </p:sp>
      <p:graphicFrame>
        <p:nvGraphicFramePr>
          <p:cNvPr id="5" name="Содержимое 3"/>
          <p:cNvGraphicFramePr>
            <a:graphicFrameLocks noGrp="1"/>
          </p:cNvGraphicFramePr>
          <p:nvPr>
            <p:ph idx="1"/>
          </p:nvPr>
        </p:nvGraphicFramePr>
        <p:xfrm>
          <a:off x="838200" y="2438400"/>
          <a:ext cx="7693025" cy="3724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219200" y="228600"/>
            <a:ext cx="7467600" cy="5867400"/>
          </a:xfrm>
        </p:spPr>
        <p:txBody>
          <a:bodyPr/>
          <a:lstStyle/>
          <a:p>
            <a:pPr algn="just" eaLnBrk="1" hangingPunct="1">
              <a:lnSpc>
                <a:spcPct val="120000"/>
              </a:lnSpc>
              <a:defRPr/>
            </a:pPr>
            <a:r>
              <a:rPr lang="en" b="1" dirty="0" err="1" smtClean="0">
                <a:solidFill>
                  <a:schemeClr val="hlink"/>
                </a:solidFill>
              </a:rPr>
              <a:t>Cytomegalovirus </a:t>
            </a:r>
            <a:r>
              <a:rPr lang="en" b="1" dirty="0" smtClean="0">
                <a:solidFill>
                  <a:schemeClr val="hlink"/>
                </a:solidFill>
              </a:rPr>
              <a:t>infection (CMVI) </a:t>
            </a:r>
            <a:r>
              <a:rPr lang="en" dirty="0" smtClean="0">
                <a:solidFill>
                  <a:schemeClr val="hlink"/>
                </a:solidFill>
              </a:rPr>
              <a:t>(histological </a:t>
            </a:r>
            <a:r>
              <a:rPr lang="en" dirty="0" err="1" smtClean="0">
                <a:solidFill>
                  <a:schemeClr val="hlink"/>
                </a:solidFill>
              </a:rPr>
              <a:t>cytus </a:t>
            </a:r>
            <a:r>
              <a:rPr lang="en" dirty="0" smtClean="0">
                <a:solidFill>
                  <a:schemeClr val="hlink"/>
                </a:solidFill>
              </a:rPr>
              <a:t>cell + Greek </a:t>
            </a:r>
            <a:r>
              <a:rPr lang="en" dirty="0" err="1" smtClean="0">
                <a:solidFill>
                  <a:schemeClr val="hlink"/>
                </a:solidFill>
              </a:rPr>
              <a:t>megas </a:t>
            </a:r>
            <a:r>
              <a:rPr lang="en" dirty="0" smtClean="0">
                <a:solidFill>
                  <a:schemeClr val="hlink"/>
                </a:solidFill>
              </a:rPr>
              <a:t>, </a:t>
            </a:r>
            <a:r>
              <a:rPr lang="en" dirty="0" err="1" smtClean="0">
                <a:solidFill>
                  <a:schemeClr val="hlink"/>
                </a:solidFill>
              </a:rPr>
              <a:t>megalu </a:t>
            </a:r>
            <a:r>
              <a:rPr lang="en" dirty="0" smtClean="0">
                <a:solidFill>
                  <a:schemeClr val="hlink"/>
                </a:solidFill>
              </a:rPr>
              <a:t>big + virus( </a:t>
            </a:r>
            <a:r>
              <a:rPr lang="en" dirty="0" err="1" smtClean="0">
                <a:solidFill>
                  <a:schemeClr val="hlink"/>
                </a:solidFill>
              </a:rPr>
              <a:t>es </a:t>
            </a:r>
            <a:r>
              <a:rPr lang="en" dirty="0" smtClean="0">
                <a:solidFill>
                  <a:schemeClr val="hlink"/>
                </a:solidFill>
              </a:rPr>
              <a:t>); synonyms: </a:t>
            </a:r>
            <a:r>
              <a:rPr lang="en" dirty="0" err="1" smtClean="0">
                <a:solidFill>
                  <a:schemeClr val="hlink"/>
                </a:solidFill>
              </a:rPr>
              <a:t>inclusion </a:t>
            </a:r>
            <a:r>
              <a:rPr lang="en" dirty="0" smtClean="0">
                <a:solidFill>
                  <a:schemeClr val="hlink"/>
                </a:solidFill>
              </a:rPr>
              <a:t>disease, </a:t>
            </a:r>
            <a:r>
              <a:rPr lang="en" dirty="0" err="1" smtClean="0">
                <a:solidFill>
                  <a:schemeClr val="hlink"/>
                </a:solidFill>
              </a:rPr>
              <a:t>cytomegaly </a:t>
            </a:r>
            <a:r>
              <a:rPr lang="en" dirty="0" smtClean="0">
                <a:solidFill>
                  <a:schemeClr val="hlink"/>
                </a:solidFill>
              </a:rPr>
              <a:t>)</a:t>
            </a:r>
            <a:r>
              <a:rPr lang="en" dirty="0" smtClean="0"/>
              <a:t> </a:t>
            </a:r>
            <a:r>
              <a:rPr lang="en" sz="2000" dirty="0" smtClean="0"/>
              <a:t>- a typical representative </a:t>
            </a:r>
            <a:r>
              <a:rPr lang="en" sz="2000" b="1" dirty="0" smtClean="0"/>
              <a:t>of opportunistic human infectious diseases </a:t>
            </a:r>
            <a:r>
              <a:rPr lang="en" sz="2000" dirty="0" smtClean="0"/>
              <a:t>with a mostly latent course in adults and </a:t>
            </a:r>
            <a:r>
              <a:rPr lang="en" sz="2000" b="1" i="1" u="sng" dirty="0" smtClean="0"/>
              <a:t>an extremely wide spectrum of clinical and pathogenetic manifestations in children </a:t>
            </a:r>
            <a:r>
              <a:rPr lang="en" sz="2000" dirty="0" smtClean="0"/>
              <a:t>, occurring only against the background </a:t>
            </a:r>
            <a:r>
              <a:rPr lang="en" sz="2000" dirty="0" err="1" smtClean="0"/>
              <a:t>of immunodeficiency </a:t>
            </a:r>
            <a:r>
              <a:rPr lang="en" sz="2000" dirty="0" smtClean="0"/>
              <a:t>states (IDS).</a:t>
            </a:r>
            <a:endParaRPr lang="en-US" sz="2000" dirty="0" smtClean="0"/>
          </a:p>
          <a:p>
            <a:pPr algn="just" eaLnBrk="1" hangingPunct="1">
              <a:lnSpc>
                <a:spcPct val="120000"/>
              </a:lnSpc>
              <a:defRPr/>
            </a:pPr>
            <a:r>
              <a:rPr lang="en" sz="2000" b="1" dirty="0" smtClean="0">
                <a:solidFill>
                  <a:schemeClr val="accent4"/>
                </a:solidFill>
              </a:rPr>
              <a:t>CMVI</a:t>
            </a:r>
            <a:r>
              <a:rPr lang="en" sz="2000" dirty="0" smtClean="0">
                <a:solidFill>
                  <a:srgbClr val="FFFF00"/>
                </a:solidFill>
              </a:rPr>
              <a:t> </a:t>
            </a:r>
            <a:r>
              <a:rPr lang="en" sz="2000" dirty="0" smtClean="0"/>
              <a:t>- a disease with polymorphic clinical symptoms, which occurs due to the formation of </a:t>
            </a:r>
            <a:r>
              <a:rPr lang="en" sz="2000" dirty="0" err="1" smtClean="0"/>
              <a:t>cytomegaloviruses in </a:t>
            </a:r>
            <a:r>
              <a:rPr lang="en" sz="2000" b="1" dirty="0" smtClean="0"/>
              <a:t>the salivary glands, visceral organs and the central nervous system </a:t>
            </a:r>
            <a:r>
              <a:rPr lang="en" sz="2000" dirty="0" smtClean="0"/>
              <a:t>- giant cells in the form of an "owl's eye".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1447800" y="188913"/>
            <a:ext cx="7239000" cy="5907087"/>
          </a:xfrm>
        </p:spPr>
        <p:txBody>
          <a:bodyPr/>
          <a:lstStyle/>
          <a:p>
            <a:pPr eaLnBrk="1" hangingPunct="1">
              <a:lnSpc>
                <a:spcPct val="110000"/>
              </a:lnSpc>
              <a:defRPr/>
            </a:pPr>
            <a:r>
              <a:rPr lang="en" sz="1800" b="1" dirty="0" smtClean="0">
                <a:solidFill>
                  <a:schemeClr val="accent4"/>
                </a:solidFill>
              </a:rPr>
              <a:t> </a:t>
            </a:r>
            <a:r>
              <a:rPr lang="en" sz="1800" b="1" dirty="0" err="1" smtClean="0">
                <a:solidFill>
                  <a:schemeClr val="accent4"/>
                </a:solidFill>
              </a:rPr>
              <a:t>Immunodeficiency </a:t>
            </a:r>
            <a:r>
              <a:rPr lang="en" sz="1800" b="1" dirty="0" smtClean="0">
                <a:solidFill>
                  <a:schemeClr val="accent4"/>
                </a:solidFill>
              </a:rPr>
              <a:t>states (IDS):</a:t>
            </a:r>
          </a:p>
          <a:p>
            <a:pPr eaLnBrk="1" hangingPunct="1">
              <a:lnSpc>
                <a:spcPct val="110000"/>
              </a:lnSpc>
              <a:buFont typeface="Wingdings" pitchFamily="2" charset="2"/>
              <a:buNone/>
              <a:defRPr/>
            </a:pPr>
            <a:r>
              <a:rPr lang="en" sz="1800" dirty="0" smtClean="0"/>
              <a:t>-primary</a:t>
            </a:r>
          </a:p>
          <a:p>
            <a:pPr eaLnBrk="1" hangingPunct="1">
              <a:lnSpc>
                <a:spcPct val="110000"/>
              </a:lnSpc>
              <a:buFont typeface="Wingdings" pitchFamily="2" charset="2"/>
              <a:buNone/>
              <a:defRPr/>
            </a:pPr>
            <a:r>
              <a:rPr lang="en" sz="1800" dirty="0" smtClean="0"/>
              <a:t>- secondary</a:t>
            </a:r>
          </a:p>
          <a:p>
            <a:pPr eaLnBrk="1" hangingPunct="1">
              <a:lnSpc>
                <a:spcPct val="110000"/>
              </a:lnSpc>
              <a:buFont typeface="Wingdings" pitchFamily="2" charset="2"/>
              <a:buNone/>
              <a:defRPr/>
            </a:pPr>
            <a:r>
              <a:rPr lang="en" sz="1800" dirty="0" smtClean="0"/>
              <a:t>- physiological immunodeficiency during pregnancy</a:t>
            </a:r>
          </a:p>
          <a:p>
            <a:pPr eaLnBrk="1" hangingPunct="1">
              <a:lnSpc>
                <a:spcPct val="110000"/>
              </a:lnSpc>
              <a:buFont typeface="Wingdings" pitchFamily="2" charset="2"/>
              <a:buNone/>
              <a:defRPr/>
            </a:pPr>
            <a:endParaRPr lang="ru-RU" sz="1800" dirty="0" smtClean="0"/>
          </a:p>
          <a:p>
            <a:pPr eaLnBrk="1" hangingPunct="1">
              <a:lnSpc>
                <a:spcPct val="110000"/>
              </a:lnSpc>
              <a:defRPr/>
            </a:pPr>
            <a:r>
              <a:rPr lang="en" sz="1800" b="1" i="1" dirty="0" smtClean="0">
                <a:solidFill>
                  <a:srgbClr val="C00000"/>
                </a:solidFill>
              </a:rPr>
              <a:t>90% </a:t>
            </a:r>
            <a:r>
              <a:rPr lang="en" sz="1800" i="1" dirty="0" smtClean="0"/>
              <a:t>of the adult population is infected with CMVI</a:t>
            </a:r>
          </a:p>
          <a:p>
            <a:pPr eaLnBrk="1" hangingPunct="1">
              <a:lnSpc>
                <a:spcPct val="110000"/>
              </a:lnSpc>
              <a:defRPr/>
            </a:pPr>
            <a:r>
              <a:rPr lang="en" sz="1800" i="1" dirty="0" smtClean="0">
                <a:solidFill>
                  <a:srgbClr val="002060"/>
                </a:solidFill>
              </a:rPr>
              <a:t>women of childbearing age – </a:t>
            </a:r>
            <a:r>
              <a:rPr lang="en" sz="1800" b="1" i="1" dirty="0" smtClean="0">
                <a:solidFill>
                  <a:srgbClr val="C00000"/>
                </a:solidFill>
              </a:rPr>
              <a:t>92.2%</a:t>
            </a:r>
          </a:p>
          <a:p>
            <a:pPr eaLnBrk="1" hangingPunct="1">
              <a:lnSpc>
                <a:spcPct val="110000"/>
              </a:lnSpc>
              <a:defRPr/>
            </a:pPr>
            <a:r>
              <a:rPr lang="en" sz="1800" i="1" dirty="0" smtClean="0">
                <a:solidFill>
                  <a:srgbClr val="002060"/>
                </a:solidFill>
              </a:rPr>
              <a:t>pregnant women - </a:t>
            </a:r>
            <a:r>
              <a:rPr lang="en" sz="1800" b="1" i="1" dirty="0" smtClean="0">
                <a:solidFill>
                  <a:srgbClr val="C00000"/>
                </a:solidFill>
              </a:rPr>
              <a:t>42.6% - 94.5%</a:t>
            </a:r>
          </a:p>
          <a:p>
            <a:pPr eaLnBrk="1" hangingPunct="1">
              <a:lnSpc>
                <a:spcPct val="110000"/>
              </a:lnSpc>
              <a:buFont typeface="Wingdings" pitchFamily="2" charset="2"/>
              <a:buNone/>
              <a:defRPr/>
            </a:pPr>
            <a:endParaRPr lang="ru-RU" sz="1800" i="1" dirty="0" smtClean="0"/>
          </a:p>
          <a:p>
            <a:pPr eaLnBrk="1" hangingPunct="1">
              <a:lnSpc>
                <a:spcPct val="110000"/>
              </a:lnSpc>
              <a:defRPr/>
            </a:pPr>
            <a:r>
              <a:rPr lang="en" sz="1800" b="1" i="1" dirty="0" smtClean="0">
                <a:solidFill>
                  <a:srgbClr val="C00000"/>
                </a:solidFill>
              </a:rPr>
              <a:t>13.3% to 90.9%</a:t>
            </a:r>
            <a:r>
              <a:rPr lang="en" sz="1800" b="1" dirty="0" smtClean="0">
                <a:solidFill>
                  <a:srgbClr val="C00000"/>
                </a:solidFill>
              </a:rPr>
              <a:t> </a:t>
            </a:r>
            <a:r>
              <a:rPr lang="en" sz="1800" i="1" dirty="0" smtClean="0"/>
              <a:t>child population</a:t>
            </a:r>
            <a:r>
              <a:rPr lang="en" sz="1800" dirty="0" smtClean="0"/>
              <a:t> </a:t>
            </a:r>
            <a:r>
              <a:rPr lang="en" sz="1800" i="1" dirty="0" smtClean="0"/>
              <a:t>infected with CMVI</a:t>
            </a:r>
          </a:p>
          <a:p>
            <a:pPr eaLnBrk="1" hangingPunct="1">
              <a:lnSpc>
                <a:spcPct val="110000"/>
              </a:lnSpc>
              <a:defRPr/>
            </a:pPr>
            <a:r>
              <a:rPr lang="en" sz="1800" b="1" i="1" dirty="0" smtClean="0">
                <a:solidFill>
                  <a:srgbClr val="C00000"/>
                </a:solidFill>
              </a:rPr>
              <a:t>2.5 - 10% </a:t>
            </a:r>
            <a:r>
              <a:rPr lang="en" sz="1800" i="1" dirty="0" smtClean="0">
                <a:solidFill>
                  <a:schemeClr val="tx2"/>
                </a:solidFill>
              </a:rPr>
              <a:t>- </a:t>
            </a:r>
            <a:r>
              <a:rPr lang="en" sz="1800" i="1" dirty="0" smtClean="0">
                <a:solidFill>
                  <a:srgbClr val="002060"/>
                </a:solidFill>
              </a:rPr>
              <a:t>congenital CMVI</a:t>
            </a:r>
          </a:p>
          <a:p>
            <a:pPr eaLnBrk="1" hangingPunct="1">
              <a:lnSpc>
                <a:spcPct val="110000"/>
              </a:lnSpc>
              <a:defRPr/>
            </a:pPr>
            <a:r>
              <a:rPr lang="en" sz="1800" i="1" u="sng" dirty="0" smtClean="0"/>
              <a:t>Mortality in children with </a:t>
            </a:r>
            <a:r>
              <a:rPr lang="en" sz="1800" i="1" u="sng" dirty="0" err="1" smtClean="0"/>
              <a:t>generalized</a:t>
            </a:r>
            <a:r>
              <a:rPr lang="en" sz="1800" i="1" u="sng" dirty="0" smtClean="0"/>
              <a:t> </a:t>
            </a:r>
            <a:r>
              <a:rPr lang="en" sz="1800" i="1" u="sng" dirty="0" err="1" smtClean="0"/>
              <a:t>herpesvirus </a:t>
            </a:r>
            <a:r>
              <a:rPr lang="en" sz="1800" i="1" u="sng" dirty="0" smtClean="0"/>
              <a:t>and </a:t>
            </a:r>
            <a:r>
              <a:rPr lang="en" sz="1800" i="1" u="sng" dirty="0" err="1" smtClean="0"/>
              <a:t>cytomegalovirus </a:t>
            </a:r>
            <a:r>
              <a:rPr lang="en" sz="1800" i="1" u="sng" dirty="0" smtClean="0"/>
              <a:t>infection </a:t>
            </a:r>
            <a:r>
              <a:rPr lang="en" sz="1800" i="1" dirty="0" smtClean="0"/>
              <a:t>in the absence of chemotherapy is </a:t>
            </a:r>
            <a:r>
              <a:rPr lang="en" sz="1800" b="1" i="1" dirty="0" smtClean="0">
                <a:solidFill>
                  <a:srgbClr val="C00000"/>
                </a:solidFill>
              </a:rPr>
              <a:t>90%.</a:t>
            </a:r>
            <a:r>
              <a:rPr lang="en" sz="1800" b="1" dirty="0" smtClean="0">
                <a:solidFill>
                  <a:srgbClr val="C00000"/>
                </a:solidFill>
              </a:rPr>
              <a:t> </a:t>
            </a:r>
            <a:r>
              <a:rPr lang="en" sz="1800" b="1" i="1" dirty="0" smtClean="0">
                <a:solidFill>
                  <a:srgbClr val="C00000"/>
                </a:solidFill>
              </a:rPr>
              <a:t> </a:t>
            </a:r>
          </a:p>
          <a:p>
            <a:pPr eaLnBrk="1" hangingPunct="1">
              <a:lnSpc>
                <a:spcPct val="110000"/>
              </a:lnSpc>
              <a:defRPr/>
            </a:pPr>
            <a:endParaRPr lang="ru-RU" sz="1800" i="1" dirty="0" smtClean="0"/>
          </a:p>
          <a:p>
            <a:pPr eaLnBrk="1" hangingPunct="1">
              <a:lnSpc>
                <a:spcPct val="110000"/>
              </a:lnSpc>
              <a:defRPr/>
            </a:pPr>
            <a:r>
              <a:rPr lang="en" sz="1800" i="1" dirty="0" smtClean="0">
                <a:solidFill>
                  <a:schemeClr val="tx2"/>
                </a:solidFill>
              </a:rPr>
              <a:t> </a:t>
            </a:r>
            <a:r>
              <a:rPr lang="en" sz="1800" i="1" dirty="0" smtClean="0"/>
              <a:t>50% of survivors have severe psychoneurological outcomes.</a:t>
            </a:r>
            <a:r>
              <a:rPr lang="en" sz="1800"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685800" y="762000"/>
            <a:ext cx="8134350" cy="4419600"/>
          </a:xfrm>
        </p:spPr>
        <p:txBody>
          <a:bodyPr/>
          <a:lstStyle/>
          <a:p>
            <a:pPr algn="just" eaLnBrk="1" hangingPunct="1">
              <a:buFont typeface="Wingdings" pitchFamily="2" charset="2"/>
              <a:buNone/>
            </a:pPr>
            <a:r>
              <a:rPr lang="en" sz="3600" b="1" dirty="0" smtClean="0"/>
              <a:t>CMV </a:t>
            </a:r>
            <a:r>
              <a:rPr lang="en" sz="3600" dirty="0" smtClean="0"/>
              <a:t>belongs to </a:t>
            </a:r>
            <a:r>
              <a:rPr lang="en" sz="3600" b="1" dirty="0" smtClean="0"/>
              <a:t>the family of herpesviruses </a:t>
            </a:r>
            <a:r>
              <a:rPr lang="en" sz="3600" dirty="0" smtClean="0"/>
              <a:t>along with herpes simplex virus types I and II, varicella and shingles virus (type III) and Epstein-Barr virus (type IV) and others. (Total 8 types)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Grp="1" noChangeArrowheads="1"/>
          </p:cNvSpPr>
          <p:nvPr>
            <p:ph type="body" idx="1"/>
          </p:nvPr>
        </p:nvSpPr>
        <p:spPr>
          <a:xfrm>
            <a:off x="1447800" y="381000"/>
            <a:ext cx="7239000" cy="6216650"/>
          </a:xfrm>
          <a:noFill/>
        </p:spPr>
        <p:txBody>
          <a:bodyPr/>
          <a:lstStyle/>
          <a:p>
            <a:pPr>
              <a:buFont typeface="Wingdings" pitchFamily="2" charset="2"/>
              <a:buNone/>
            </a:pPr>
            <a:r>
              <a:rPr lang="en" smtClean="0"/>
              <a:t>The causative agent </a:t>
            </a:r>
            <a:r>
              <a:rPr lang="en" b="1" smtClean="0"/>
              <a:t>of CMVI </a:t>
            </a:r>
            <a:r>
              <a:rPr lang="en" smtClean="0"/>
              <a:t>in the modern classification of viruses belongs to the species </a:t>
            </a:r>
            <a:r>
              <a:rPr lang="en" smtClean="0">
                <a:solidFill>
                  <a:srgbClr val="C00000"/>
                </a:solidFill>
              </a:rPr>
              <a:t>Cytomegalovirus hominis, </a:t>
            </a:r>
            <a:r>
              <a:rPr lang="en" smtClean="0"/>
              <a:t>subkingdom</a:t>
            </a:r>
            <a:r>
              <a:rPr lang="en" smtClean="0">
                <a:solidFill>
                  <a:srgbClr val="FFFF00"/>
                </a:solidFill>
              </a:rPr>
              <a:t> </a:t>
            </a:r>
            <a:r>
              <a:rPr lang="en" smtClean="0">
                <a:solidFill>
                  <a:srgbClr val="C00000"/>
                </a:solidFill>
              </a:rPr>
              <a:t>Deoxyvira </a:t>
            </a:r>
            <a:r>
              <a:rPr lang="en" smtClean="0"/>
              <a:t>, class </a:t>
            </a:r>
            <a:r>
              <a:rPr lang="en" smtClean="0">
                <a:solidFill>
                  <a:srgbClr val="C00000"/>
                </a:solidFill>
              </a:rPr>
              <a:t>Deoxicubika </a:t>
            </a:r>
            <a:r>
              <a:rPr lang="en" smtClean="0"/>
              <a:t>, order </a:t>
            </a:r>
            <a:r>
              <a:rPr lang="en" smtClean="0">
                <a:solidFill>
                  <a:srgbClr val="C00000"/>
                </a:solidFill>
              </a:rPr>
              <a:t>Haplovirales, </a:t>
            </a:r>
            <a:r>
              <a:rPr lang="en" smtClean="0"/>
              <a:t>family </a:t>
            </a:r>
            <a:r>
              <a:rPr lang="en" smtClean="0">
                <a:solidFill>
                  <a:srgbClr val="C00000"/>
                </a:solidFill>
              </a:rPr>
              <a:t>Herpesviridae </a:t>
            </a:r>
            <a:r>
              <a:rPr lang="en" smtClean="0"/>
              <a:t>( </a:t>
            </a:r>
            <a:r>
              <a:rPr lang="en" b="1" smtClean="0"/>
              <a:t>human herpesvirus 5 </a:t>
            </a:r>
            <a:r>
              <a:rPr lang="en" smtClean="0"/>
              <a:t>), subfamily </a:t>
            </a:r>
            <a:r>
              <a:rPr lang="en" smtClean="0">
                <a:solidFill>
                  <a:srgbClr val="C00000"/>
                </a:solidFill>
              </a:rPr>
              <a:t>Betahepresviridae </a:t>
            </a:r>
            <a:r>
              <a:rPr lang="en" smtClean="0"/>
              <a:t>and genus </a:t>
            </a:r>
            <a:r>
              <a:rPr lang="en" smtClean="0">
                <a:solidFill>
                  <a:srgbClr val="C00000"/>
                </a:solidFill>
              </a:rPr>
              <a:t>Cytomegalovirus </a:t>
            </a:r>
            <a:r>
              <a:rPr lang="en" smtClean="0"/>
              <a:t>.</a:t>
            </a:r>
          </a:p>
          <a:p>
            <a:r>
              <a:rPr lang="en" sz="2000" smtClean="0"/>
              <a:t>Currently, </a:t>
            </a:r>
            <a:r>
              <a:rPr lang="en" sz="2000" smtClean="0">
                <a:solidFill>
                  <a:srgbClr val="C00000"/>
                </a:solidFill>
              </a:rPr>
              <a:t>4 CMV strains are registered in international catalogs </a:t>
            </a:r>
            <a:r>
              <a:rPr lang="en" sz="2000" smtClean="0"/>
              <a:t>: AD169, Davis, Towne Kerr. All 4 strains have etiological significance for humans. Several strains of this virus can be isolated from one person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66800" y="0"/>
            <a:ext cx="7924800" cy="908050"/>
          </a:xfrm>
          <a:noFill/>
        </p:spPr>
        <p:txBody>
          <a:bodyPr/>
          <a:lstStyle/>
          <a:p>
            <a:r>
              <a:rPr lang="en" sz="2800" smtClean="0">
                <a:solidFill>
                  <a:srgbClr val="C00000"/>
                </a:solidFill>
              </a:rPr>
              <a:t>World Health Organization</a:t>
            </a:r>
          </a:p>
        </p:txBody>
      </p:sp>
      <p:sp>
        <p:nvSpPr>
          <p:cNvPr id="12291" name="Rectangle 3"/>
          <p:cNvSpPr>
            <a:spLocks noGrp="1" noChangeArrowheads="1"/>
          </p:cNvSpPr>
          <p:nvPr>
            <p:ph type="body" idx="4294967295"/>
          </p:nvPr>
        </p:nvSpPr>
        <p:spPr>
          <a:xfrm>
            <a:off x="1295400" y="990600"/>
            <a:ext cx="6934200" cy="5105400"/>
          </a:xfrm>
          <a:noFill/>
        </p:spPr>
        <p:txBody>
          <a:bodyPr/>
          <a:lstStyle/>
          <a:p>
            <a:r>
              <a:rPr lang="en" smtClean="0"/>
              <a:t>In 1984, the WHO European Regional Office included </a:t>
            </a:r>
            <a:r>
              <a:rPr lang="en" b="1" smtClean="0"/>
              <a:t>CMVI </a:t>
            </a:r>
            <a:r>
              <a:rPr lang="en" smtClean="0"/>
              <a:t>in the group of diseases that </a:t>
            </a:r>
            <a:r>
              <a:rPr lang="en" b="1" smtClean="0"/>
              <a:t>determine the future of infectious pathology.</a:t>
            </a:r>
          </a:p>
          <a:p>
            <a:r>
              <a:rPr lang="en" smtClean="0"/>
              <a:t>WHO included CMVI in the syndrome of intrauterine infectious pathology, the so-called </a:t>
            </a:r>
            <a:r>
              <a:rPr lang="en" b="1" smtClean="0">
                <a:solidFill>
                  <a:srgbClr val="C00000"/>
                </a:solidFill>
              </a:rPr>
              <a:t>TORCH syndrome </a:t>
            </a:r>
            <a:r>
              <a:rPr lang="en" smtClean="0"/>
              <a:t>, which includes </a:t>
            </a:r>
            <a:r>
              <a:rPr lang="en" b="1" smtClean="0">
                <a:solidFill>
                  <a:srgbClr val="C00000"/>
                </a:solidFill>
              </a:rPr>
              <a:t>T </a:t>
            </a:r>
            <a:r>
              <a:rPr lang="en" smtClean="0"/>
              <a:t>- toxoplasmosis, </a:t>
            </a:r>
            <a:r>
              <a:rPr lang="en" b="1" smtClean="0">
                <a:solidFill>
                  <a:srgbClr val="C00000"/>
                </a:solidFill>
              </a:rPr>
              <a:t>O </a:t>
            </a:r>
            <a:r>
              <a:rPr lang="en" smtClean="0"/>
              <a:t>- syphilis, listeriosis and other infections, </a:t>
            </a:r>
            <a:r>
              <a:rPr lang="en" b="1" smtClean="0">
                <a:solidFill>
                  <a:srgbClr val="C00000"/>
                </a:solidFill>
              </a:rPr>
              <a:t>R </a:t>
            </a:r>
            <a:r>
              <a:rPr lang="en" smtClean="0"/>
              <a:t>- rubella, </a:t>
            </a:r>
            <a:r>
              <a:rPr lang="en" b="1" smtClean="0">
                <a:solidFill>
                  <a:srgbClr val="C00000"/>
                </a:solidFill>
              </a:rPr>
              <a:t>C </a:t>
            </a:r>
            <a:r>
              <a:rPr lang="en" smtClean="0"/>
              <a:t>- cytomegalovirus infection and chlamydia, </a:t>
            </a:r>
            <a:r>
              <a:rPr lang="en" b="1" smtClean="0">
                <a:solidFill>
                  <a:srgbClr val="C00000"/>
                </a:solidFill>
              </a:rPr>
              <a:t>H </a:t>
            </a:r>
            <a:r>
              <a:rPr lang="en" smtClean="0"/>
              <a:t>- herpes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90600" y="381000"/>
            <a:ext cx="7551738" cy="1066800"/>
          </a:xfrm>
          <a:noFill/>
        </p:spPr>
        <p:txBody>
          <a:bodyPr/>
          <a:lstStyle/>
          <a:p>
            <a:r>
              <a:rPr lang="en" sz="2800" smtClean="0">
                <a:solidFill>
                  <a:srgbClr val="C00000"/>
                </a:solidFill>
              </a:rPr>
              <a:t>The virus is transmitted through biological environments:</a:t>
            </a:r>
            <a:r>
              <a:rPr lang="ru-RU" sz="2800" smtClean="0">
                <a:solidFill>
                  <a:srgbClr val="FFFF00"/>
                </a:solidFill>
              </a:rPr>
              <a:t/>
            </a:r>
            <a:br>
              <a:rPr lang="ru-RU" sz="2800" smtClean="0">
                <a:solidFill>
                  <a:srgbClr val="FFFF00"/>
                </a:solidFill>
              </a:rPr>
            </a:br>
            <a:endParaRPr lang="ru-RU" sz="2800" smtClean="0">
              <a:solidFill>
                <a:srgbClr val="FFFF00"/>
              </a:solidFill>
            </a:endParaRPr>
          </a:p>
        </p:txBody>
      </p:sp>
      <p:sp>
        <p:nvSpPr>
          <p:cNvPr id="13315" name="Rectangle 3"/>
          <p:cNvSpPr>
            <a:spLocks noGrp="1" noChangeArrowheads="1"/>
          </p:cNvSpPr>
          <p:nvPr>
            <p:ph type="body" idx="1"/>
          </p:nvPr>
        </p:nvSpPr>
        <p:spPr>
          <a:xfrm flipV="1">
            <a:off x="1524000" y="6553200"/>
            <a:ext cx="7620000" cy="1219200"/>
          </a:xfrm>
          <a:noFill/>
        </p:spPr>
        <p:txBody>
          <a:bodyPr/>
          <a:lstStyle/>
          <a:p>
            <a:endParaRPr lang="ru-RU" sz="1200" smtClean="0"/>
          </a:p>
          <a:p>
            <a:endParaRPr lang="ru-RU" sz="1200" smtClean="0"/>
          </a:p>
          <a:p>
            <a:endParaRPr lang="ru-RU" sz="1200" smtClean="0"/>
          </a:p>
          <a:p>
            <a:pPr>
              <a:buFont typeface="Wingdings" pitchFamily="2" charset="2"/>
              <a:buNone/>
            </a:pPr>
            <a:r>
              <a:rPr lang="en" sz="1200" smtClean="0"/>
              <a:t>   </a:t>
            </a:r>
          </a:p>
        </p:txBody>
      </p:sp>
      <p:sp>
        <p:nvSpPr>
          <p:cNvPr id="13316" name="Rectangle 4"/>
          <p:cNvSpPr>
            <a:spLocks noChangeArrowheads="1"/>
          </p:cNvSpPr>
          <p:nvPr/>
        </p:nvSpPr>
        <p:spPr bwMode="auto">
          <a:xfrm>
            <a:off x="1143000" y="981075"/>
            <a:ext cx="5427663" cy="5643563"/>
          </a:xfrm>
          <a:prstGeom prst="rect">
            <a:avLst/>
          </a:prstGeom>
          <a:noFill/>
          <a:ln w="9525">
            <a:noFill/>
            <a:miter lim="800000"/>
            <a:headEnd/>
            <a:tailEnd/>
          </a:ln>
        </p:spPr>
        <p:txBody>
          <a:bodyPr>
            <a:spAutoFit/>
          </a:bodyPr>
          <a:lstStyle/>
          <a:p>
            <a:pPr lvl="1">
              <a:buFontTx/>
              <a:buChar char="•"/>
            </a:pPr>
            <a:r>
              <a:rPr lang="en" sz="2800">
                <a:solidFill>
                  <a:srgbClr val="002060"/>
                </a:solidFill>
              </a:rPr>
              <a:t>blood</a:t>
            </a:r>
          </a:p>
          <a:p>
            <a:pPr lvl="1">
              <a:buFontTx/>
              <a:buChar char="•"/>
            </a:pPr>
            <a:r>
              <a:rPr lang="en" sz="2800">
                <a:solidFill>
                  <a:srgbClr val="002060"/>
                </a:solidFill>
              </a:rPr>
              <a:t>urine</a:t>
            </a:r>
          </a:p>
          <a:p>
            <a:pPr lvl="1">
              <a:buFontTx/>
              <a:buChar char="•"/>
            </a:pPr>
            <a:r>
              <a:rPr lang="en" sz="2800">
                <a:solidFill>
                  <a:srgbClr val="002060"/>
                </a:solidFill>
              </a:rPr>
              <a:t>drool</a:t>
            </a:r>
          </a:p>
          <a:p>
            <a:pPr lvl="1">
              <a:buFontTx/>
              <a:buChar char="•"/>
            </a:pPr>
            <a:r>
              <a:rPr lang="en" sz="2800">
                <a:solidFill>
                  <a:srgbClr val="002060"/>
                </a:solidFill>
              </a:rPr>
              <a:t>feces</a:t>
            </a:r>
          </a:p>
          <a:p>
            <a:pPr lvl="1">
              <a:buFontTx/>
              <a:buChar char="•"/>
            </a:pPr>
            <a:r>
              <a:rPr lang="en" sz="2800">
                <a:solidFill>
                  <a:srgbClr val="002060"/>
                </a:solidFill>
              </a:rPr>
              <a:t>tear fluid</a:t>
            </a:r>
          </a:p>
          <a:p>
            <a:pPr lvl="1">
              <a:buFontTx/>
              <a:buChar char="•"/>
            </a:pPr>
            <a:r>
              <a:rPr lang="en" sz="2800">
                <a:solidFill>
                  <a:srgbClr val="002060"/>
                </a:solidFill>
              </a:rPr>
              <a:t>separated nasopharynx</a:t>
            </a:r>
          </a:p>
          <a:p>
            <a:pPr lvl="1">
              <a:buFontTx/>
              <a:buChar char="•"/>
            </a:pPr>
            <a:r>
              <a:rPr lang="en" sz="2800">
                <a:solidFill>
                  <a:srgbClr val="002060"/>
                </a:solidFill>
              </a:rPr>
              <a:t>cerebrospinal fluid</a:t>
            </a:r>
          </a:p>
          <a:p>
            <a:pPr lvl="1">
              <a:buFontTx/>
              <a:buChar char="•"/>
            </a:pPr>
            <a:r>
              <a:rPr lang="en" sz="2800">
                <a:solidFill>
                  <a:srgbClr val="002060"/>
                </a:solidFill>
              </a:rPr>
              <a:t>breast milk</a:t>
            </a:r>
          </a:p>
          <a:p>
            <a:pPr lvl="1">
              <a:buFontTx/>
              <a:buChar char="•"/>
            </a:pPr>
            <a:r>
              <a:rPr lang="en" sz="2800">
                <a:solidFill>
                  <a:srgbClr val="002060"/>
                </a:solidFill>
              </a:rPr>
              <a:t>amniotic fluid</a:t>
            </a:r>
          </a:p>
          <a:p>
            <a:pPr lvl="1">
              <a:buFontTx/>
              <a:buChar char="•"/>
            </a:pPr>
            <a:r>
              <a:rPr lang="en" sz="2800">
                <a:solidFill>
                  <a:srgbClr val="002060"/>
                </a:solidFill>
              </a:rPr>
              <a:t>cervical and vaginal secretions</a:t>
            </a:r>
          </a:p>
          <a:p>
            <a:pPr lvl="1">
              <a:buFontTx/>
              <a:buChar char="•"/>
            </a:pPr>
            <a:r>
              <a:rPr lang="en" sz="2800">
                <a:solidFill>
                  <a:srgbClr val="002060"/>
                </a:solidFill>
              </a:rPr>
              <a:t>sperm</a:t>
            </a:r>
            <a:r>
              <a:rPr lang="ru-RU" sz="2800">
                <a:solidFill>
                  <a:schemeClr val="tx2"/>
                </a:solidFill>
              </a:rPr>
              <a:t/>
            </a:r>
            <a:br>
              <a:rPr lang="ru-RU" sz="2800">
                <a:solidFill>
                  <a:schemeClr val="tx2"/>
                </a:solidFill>
              </a:rPr>
            </a:br>
            <a:r>
              <a:rPr lang="en" sz="2800">
                <a:solidFill>
                  <a:schemeClr val="tx2"/>
                </a:solidFill>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1371600" y="333375"/>
            <a:ext cx="7326313" cy="6048375"/>
          </a:xfrm>
        </p:spPr>
        <p:txBody>
          <a:bodyPr/>
          <a:lstStyle/>
          <a:p>
            <a:pPr marL="457200" indent="-457200" eaLnBrk="1" hangingPunct="1">
              <a:lnSpc>
                <a:spcPct val="110000"/>
              </a:lnSpc>
              <a:buFont typeface="Wingdings" pitchFamily="2" charset="2"/>
              <a:buNone/>
            </a:pPr>
            <a:r>
              <a:rPr lang="en" b="1" smtClean="0">
                <a:solidFill>
                  <a:srgbClr val="C00000"/>
                </a:solidFill>
              </a:rPr>
              <a:t>Ways of transmission:</a:t>
            </a:r>
          </a:p>
          <a:p>
            <a:pPr marL="457200" indent="-457200">
              <a:lnSpc>
                <a:spcPct val="110000"/>
              </a:lnSpc>
              <a:buFont typeface="Wingdings" pitchFamily="2" charset="2"/>
              <a:buAutoNum type="arabicPeriod"/>
            </a:pPr>
            <a:r>
              <a:rPr lang="en" sz="2000" b="1" smtClean="0">
                <a:solidFill>
                  <a:srgbClr val="C00000"/>
                </a:solidFill>
              </a:rPr>
              <a:t>Fecal-oral </a:t>
            </a:r>
            <a:r>
              <a:rPr lang="en" sz="2000" smtClean="0"/>
              <a:t>- </a:t>
            </a:r>
            <a:r>
              <a:rPr lang="en" sz="2000" smtClean="0">
                <a:solidFill>
                  <a:srgbClr val="002060"/>
                </a:solidFill>
              </a:rPr>
              <a:t>through kisses, dirty hands, various household items, used drinking, eating, smoking, and others.</a:t>
            </a:r>
          </a:p>
          <a:p>
            <a:pPr marL="457200" indent="-457200">
              <a:lnSpc>
                <a:spcPct val="110000"/>
              </a:lnSpc>
              <a:buFont typeface="Wingdings" pitchFamily="2" charset="2"/>
              <a:buAutoNum type="arabicPeriod"/>
            </a:pPr>
            <a:r>
              <a:rPr lang="en" sz="2000" b="1" smtClean="0">
                <a:solidFill>
                  <a:srgbClr val="C00000"/>
                </a:solidFill>
              </a:rPr>
              <a:t>Aspiration </a:t>
            </a:r>
            <a:r>
              <a:rPr lang="en" sz="2000" smtClean="0"/>
              <a:t>, </a:t>
            </a:r>
            <a:r>
              <a:rPr lang="en" sz="2000" smtClean="0">
                <a:solidFill>
                  <a:srgbClr val="002060"/>
                </a:solidFill>
              </a:rPr>
              <a:t>in which the main role is played by the airborne transmission route.</a:t>
            </a:r>
          </a:p>
          <a:p>
            <a:pPr marL="457200" indent="-457200">
              <a:lnSpc>
                <a:spcPct val="110000"/>
              </a:lnSpc>
              <a:buFont typeface="Wingdings" pitchFamily="2" charset="2"/>
              <a:buAutoNum type="arabicPeriod"/>
            </a:pPr>
            <a:r>
              <a:rPr lang="en" sz="2000" b="1" smtClean="0">
                <a:solidFill>
                  <a:srgbClr val="C00000"/>
                </a:solidFill>
              </a:rPr>
              <a:t>Contact </a:t>
            </a:r>
            <a:r>
              <a:rPr lang="en" sz="2000" smtClean="0"/>
              <a:t>, </a:t>
            </a:r>
            <a:r>
              <a:rPr lang="en" sz="2000" smtClean="0">
                <a:solidFill>
                  <a:srgbClr val="002060"/>
                </a:solidFill>
              </a:rPr>
              <a:t>when the infection is transmitted through damaged skin and macerated mucous membranes.</a:t>
            </a:r>
          </a:p>
          <a:p>
            <a:pPr marL="457200" indent="-457200">
              <a:lnSpc>
                <a:spcPct val="110000"/>
              </a:lnSpc>
              <a:buFont typeface="Wingdings" pitchFamily="2" charset="2"/>
              <a:buAutoNum type="arabicPeriod"/>
            </a:pPr>
            <a:r>
              <a:rPr lang="en" sz="2000" b="1" smtClean="0">
                <a:solidFill>
                  <a:srgbClr val="C00000"/>
                </a:solidFill>
              </a:rPr>
              <a:t>Vertical </a:t>
            </a:r>
            <a:r>
              <a:rPr lang="en" sz="2000" smtClean="0"/>
              <a:t>- </a:t>
            </a:r>
            <a:r>
              <a:rPr lang="en" sz="2000" smtClean="0">
                <a:solidFill>
                  <a:srgbClr val="002060"/>
                </a:solidFill>
              </a:rPr>
              <a:t>the transition of the pathogen from the mother to the fetus (breast milk, etc.).</a:t>
            </a:r>
          </a:p>
          <a:p>
            <a:pPr marL="457200" indent="-457200">
              <a:lnSpc>
                <a:spcPct val="110000"/>
              </a:lnSpc>
              <a:buFont typeface="Wingdings" pitchFamily="2" charset="2"/>
              <a:buAutoNum type="arabicPeriod"/>
            </a:pPr>
            <a:r>
              <a:rPr lang="en" sz="2000" b="1" smtClean="0">
                <a:solidFill>
                  <a:srgbClr val="C00000"/>
                </a:solidFill>
              </a:rPr>
              <a:t>Transplacental </a:t>
            </a:r>
            <a:r>
              <a:rPr lang="en" sz="2000" smtClean="0"/>
              <a:t>- </a:t>
            </a:r>
            <a:r>
              <a:rPr lang="en" sz="2000" smtClean="0">
                <a:solidFill>
                  <a:srgbClr val="002060"/>
                </a:solidFill>
              </a:rPr>
              <a:t>through the placenta to the fetus </a:t>
            </a:r>
            <a:r>
              <a:rPr lang="en" sz="2000" smtClean="0"/>
              <a:t>.</a:t>
            </a:r>
          </a:p>
          <a:p>
            <a:pPr marL="457200" indent="-457200">
              <a:lnSpc>
                <a:spcPct val="110000"/>
              </a:lnSpc>
              <a:buFont typeface="Wingdings" pitchFamily="2" charset="2"/>
              <a:buAutoNum type="arabicPeriod"/>
            </a:pPr>
            <a:r>
              <a:rPr lang="en" sz="2000" b="1" smtClean="0">
                <a:solidFill>
                  <a:srgbClr val="C00000"/>
                </a:solidFill>
              </a:rPr>
              <a:t>Sexual.</a:t>
            </a:r>
          </a:p>
          <a:p>
            <a:pPr marL="457200" indent="-457200">
              <a:lnSpc>
                <a:spcPct val="110000"/>
              </a:lnSpc>
              <a:buFont typeface="Wingdings" pitchFamily="2" charset="2"/>
              <a:buAutoNum type="arabicPeriod"/>
            </a:pPr>
            <a:r>
              <a:rPr lang="en" sz="2000" b="1" smtClean="0">
                <a:solidFill>
                  <a:srgbClr val="C00000"/>
                </a:solidFill>
              </a:rPr>
              <a:t>Iatrogenic </a:t>
            </a:r>
            <a:r>
              <a:rPr lang="en" sz="2000" smtClean="0"/>
              <a:t>- </a:t>
            </a:r>
            <a:r>
              <a:rPr lang="en" sz="2000" smtClean="0">
                <a:solidFill>
                  <a:srgbClr val="002060"/>
                </a:solidFill>
              </a:rPr>
              <a:t>during surgical manipulations.</a:t>
            </a:r>
          </a:p>
          <a:p>
            <a:pPr marL="457200" indent="-457200">
              <a:lnSpc>
                <a:spcPct val="110000"/>
              </a:lnSpc>
              <a:buFont typeface="Wingdings" pitchFamily="2" charset="2"/>
              <a:buAutoNum type="arabicPeriod"/>
            </a:pPr>
            <a:r>
              <a:rPr lang="en" sz="2000" b="1" smtClean="0">
                <a:solidFill>
                  <a:srgbClr val="C00000"/>
                </a:solidFill>
              </a:rPr>
              <a:t>Transplantological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1295400" y="304800"/>
            <a:ext cx="7848600" cy="6508750"/>
          </a:xfrm>
        </p:spPr>
        <p:txBody>
          <a:bodyPr/>
          <a:lstStyle/>
          <a:p>
            <a:pPr eaLnBrk="1" hangingPunct="1">
              <a:lnSpc>
                <a:spcPct val="120000"/>
              </a:lnSpc>
            </a:pPr>
            <a:r>
              <a:rPr lang="en" sz="2400" smtClean="0"/>
              <a:t>The mother is almost always </a:t>
            </a:r>
            <a:r>
              <a:rPr lang="en" sz="2400" b="1" smtClean="0">
                <a:solidFill>
                  <a:srgbClr val="C00000"/>
                </a:solidFill>
              </a:rPr>
              <a:t>the source of fetal CMV infection in utero.</a:t>
            </a:r>
          </a:p>
          <a:p>
            <a:pPr eaLnBrk="1" hangingPunct="1">
              <a:lnSpc>
                <a:spcPct val="120000"/>
              </a:lnSpc>
              <a:buFont typeface="Wingdings" pitchFamily="2" charset="2"/>
              <a:buNone/>
            </a:pPr>
            <a:r>
              <a:rPr lang="en" sz="2400" b="1" i="1" smtClean="0">
                <a:solidFill>
                  <a:srgbClr val="C00000"/>
                </a:solidFill>
              </a:rPr>
              <a:t>Exception</a:t>
            </a:r>
            <a:r>
              <a:rPr lang="en" sz="2400" i="1" smtClean="0">
                <a:solidFill>
                  <a:srgbClr val="FFFF00"/>
                </a:solidFill>
              </a:rPr>
              <a:t> </a:t>
            </a:r>
            <a:r>
              <a:rPr lang="en" sz="2400" smtClean="0"/>
              <a:t>- transmission of CMV during intrauterine administration of CMV-infected blood products to the fetus.</a:t>
            </a:r>
          </a:p>
          <a:p>
            <a:pPr eaLnBrk="1" hangingPunct="1">
              <a:lnSpc>
                <a:spcPct val="120000"/>
              </a:lnSpc>
            </a:pPr>
            <a:r>
              <a:rPr lang="en" sz="2400" smtClean="0"/>
              <a:t>The greatest risk of fetal CMV infection in utero is </a:t>
            </a:r>
            <a:r>
              <a:rPr lang="en" sz="2400" b="1" smtClean="0">
                <a:solidFill>
                  <a:srgbClr val="C00000"/>
                </a:solidFill>
              </a:rPr>
              <a:t>primary CMV infection of the mother.</a:t>
            </a:r>
          </a:p>
          <a:p>
            <a:pPr eaLnBrk="1" hangingPunct="1">
              <a:lnSpc>
                <a:spcPct val="120000"/>
              </a:lnSpc>
            </a:pPr>
            <a:r>
              <a:rPr lang="en" sz="2400" smtClean="0"/>
              <a:t>If a pregnant woman suffers from a primary infection, the probability of fetal infection increases to </a:t>
            </a:r>
            <a:r>
              <a:rPr lang="en" sz="2400" b="1" smtClean="0">
                <a:solidFill>
                  <a:srgbClr val="C00000"/>
                </a:solidFill>
              </a:rPr>
              <a:t>40-50%.</a:t>
            </a:r>
          </a:p>
          <a:p>
            <a:pPr eaLnBrk="1" hangingPunct="1">
              <a:lnSpc>
                <a:spcPct val="120000"/>
              </a:lnSpc>
            </a:pPr>
            <a:r>
              <a:rPr lang="en" sz="2400" smtClean="0"/>
              <a:t>Only </a:t>
            </a:r>
            <a:r>
              <a:rPr lang="en" sz="2400" b="1" smtClean="0">
                <a:solidFill>
                  <a:srgbClr val="C00000"/>
                </a:solidFill>
              </a:rPr>
              <a:t>1% </a:t>
            </a:r>
            <a:r>
              <a:rPr lang="en" sz="2400" smtClean="0"/>
              <a:t>of newborns are affected if the mother </a:t>
            </a:r>
            <a:r>
              <a:rPr lang="en" sz="2400" b="1" smtClean="0">
                <a:solidFill>
                  <a:srgbClr val="C00000"/>
                </a:solidFill>
              </a:rPr>
              <a:t>has recurrent CMVI.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idx="4294967295"/>
          </p:nvPr>
        </p:nvSpPr>
        <p:spPr>
          <a:xfrm>
            <a:off x="2514600" y="0"/>
            <a:ext cx="6172200" cy="476250"/>
          </a:xfrm>
          <a:noFill/>
        </p:spPr>
        <p:txBody>
          <a:bodyPr/>
          <a:lstStyle/>
          <a:p>
            <a:r>
              <a:rPr lang="en" sz="2800" smtClean="0">
                <a:solidFill>
                  <a:srgbClr val="C00000"/>
                </a:solidFill>
              </a:rPr>
              <a:t>Immunity</a:t>
            </a:r>
          </a:p>
        </p:txBody>
      </p:sp>
      <p:sp>
        <p:nvSpPr>
          <p:cNvPr id="16387" name="Rectangle 3"/>
          <p:cNvSpPr>
            <a:spLocks noGrp="1" noChangeArrowheads="1"/>
          </p:cNvSpPr>
          <p:nvPr>
            <p:ph type="body" idx="1"/>
          </p:nvPr>
        </p:nvSpPr>
        <p:spPr>
          <a:xfrm>
            <a:off x="1524000" y="609600"/>
            <a:ext cx="7620000" cy="5988050"/>
          </a:xfrm>
        </p:spPr>
        <p:txBody>
          <a:bodyPr/>
          <a:lstStyle/>
          <a:p>
            <a:pPr eaLnBrk="1" hangingPunct="1"/>
            <a:r>
              <a:rPr lang="en" sz="2000" smtClean="0">
                <a:solidFill>
                  <a:srgbClr val="002060"/>
                </a:solidFill>
              </a:rPr>
              <a:t>Studies have shown that patients with CMV have </a:t>
            </a:r>
            <a:r>
              <a:rPr lang="en" sz="2000" b="1" i="1" smtClean="0">
                <a:solidFill>
                  <a:srgbClr val="002060"/>
                </a:solidFill>
              </a:rPr>
              <a:t>an imbalance of indicators of cellular and humoral immunity.</a:t>
            </a:r>
          </a:p>
          <a:p>
            <a:pPr eaLnBrk="1" hangingPunct="1"/>
            <a:r>
              <a:rPr lang="en" sz="2000" smtClean="0">
                <a:solidFill>
                  <a:srgbClr val="002060"/>
                </a:solidFill>
              </a:rPr>
              <a:t>CMV is second only to HIV in its harmful effect on T-cells</a:t>
            </a:r>
          </a:p>
          <a:p>
            <a:pPr eaLnBrk="1" hangingPunct="1"/>
            <a:r>
              <a:rPr lang="en" sz="2000" smtClean="0">
                <a:solidFill>
                  <a:srgbClr val="002060"/>
                </a:solidFill>
              </a:rPr>
              <a:t>CMV leads to </a:t>
            </a:r>
            <a:r>
              <a:rPr lang="en" sz="2000" b="1" i="1" smtClean="0">
                <a:solidFill>
                  <a:srgbClr val="002060"/>
                </a:solidFill>
              </a:rPr>
              <a:t>a weak induction of interferon </a:t>
            </a:r>
            <a:r>
              <a:rPr lang="en" sz="2000" smtClean="0">
                <a:solidFill>
                  <a:srgbClr val="002060"/>
                </a:solidFill>
              </a:rPr>
              <a:t>, has </a:t>
            </a:r>
            <a:r>
              <a:rPr lang="en" sz="2000" b="1" i="1" smtClean="0">
                <a:solidFill>
                  <a:srgbClr val="002060"/>
                </a:solidFill>
              </a:rPr>
              <a:t>low sensitivity </a:t>
            </a:r>
            <a:r>
              <a:rPr lang="en" sz="2000" smtClean="0">
                <a:solidFill>
                  <a:srgbClr val="002060"/>
                </a:solidFill>
              </a:rPr>
              <a:t>to its action. This is an important </a:t>
            </a:r>
            <a:r>
              <a:rPr lang="en" sz="2000" b="1" i="1" smtClean="0">
                <a:solidFill>
                  <a:srgbClr val="002060"/>
                </a:solidFill>
              </a:rPr>
              <a:t>factor </a:t>
            </a:r>
            <a:r>
              <a:rPr lang="en" sz="2000" smtClean="0">
                <a:solidFill>
                  <a:srgbClr val="002060"/>
                </a:solidFill>
              </a:rPr>
              <a:t>leading to </a:t>
            </a:r>
            <a:r>
              <a:rPr lang="en" sz="2000" b="1" i="1" smtClean="0">
                <a:solidFill>
                  <a:srgbClr val="002060"/>
                </a:solidFill>
              </a:rPr>
              <a:t>chronic infection.</a:t>
            </a:r>
          </a:p>
          <a:p>
            <a:pPr eaLnBrk="1" hangingPunct="1"/>
            <a:r>
              <a:rPr lang="en" sz="2000" smtClean="0">
                <a:solidFill>
                  <a:srgbClr val="002060"/>
                </a:solidFill>
              </a:rPr>
              <a:t>CMV can cause </a:t>
            </a:r>
            <a:r>
              <a:rPr lang="en" sz="2000" b="1" i="1" smtClean="0">
                <a:solidFill>
                  <a:srgbClr val="002060"/>
                </a:solidFill>
              </a:rPr>
              <a:t>dysfunction of macrophages, deficiency of interleukin production. </a:t>
            </a:r>
            <a:r>
              <a:rPr lang="en" sz="2000" smtClean="0">
                <a:solidFill>
                  <a:srgbClr val="002060"/>
                </a:solidFill>
              </a:rPr>
              <a:t>In the fetal period, the virus can cause clonal elimination of maturing T- and B-lymphocytes,</a:t>
            </a:r>
          </a:p>
          <a:p>
            <a:pPr eaLnBrk="1" hangingPunct="1"/>
            <a:r>
              <a:rPr lang="en" sz="2000" smtClean="0">
                <a:solidFill>
                  <a:srgbClr val="002060"/>
                </a:solidFill>
              </a:rPr>
              <a:t>Premature </a:t>
            </a:r>
            <a:r>
              <a:rPr lang="en" sz="2000" b="1" i="1" smtClean="0">
                <a:solidFill>
                  <a:srgbClr val="002060"/>
                </a:solidFill>
              </a:rPr>
              <a:t>intrauterine stimulation of the immune system </a:t>
            </a:r>
            <a:r>
              <a:rPr lang="en" sz="2000" smtClean="0">
                <a:solidFill>
                  <a:srgbClr val="002060"/>
                </a:solidFill>
              </a:rPr>
              <a:t>can lead to </a:t>
            </a:r>
            <a:r>
              <a:rPr lang="en" sz="2000" b="1" i="1" smtClean="0">
                <a:solidFill>
                  <a:srgbClr val="002060"/>
                </a:solidFill>
              </a:rPr>
              <a:t>polyclonal activation of B-lymphocytes and the formation of autoantibodies and immune complexes.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514600" y="152400"/>
            <a:ext cx="6172200" cy="1066800"/>
          </a:xfrm>
          <a:noFill/>
        </p:spPr>
        <p:txBody>
          <a:bodyPr/>
          <a:lstStyle/>
          <a:p>
            <a:pPr algn="ctr"/>
            <a:r>
              <a:rPr lang="en" smtClean="0">
                <a:solidFill>
                  <a:srgbClr val="C00000"/>
                </a:solidFill>
              </a:rPr>
              <a:t>CMVI</a:t>
            </a:r>
          </a:p>
        </p:txBody>
      </p:sp>
      <p:sp>
        <p:nvSpPr>
          <p:cNvPr id="17411" name="Rectangle 3"/>
          <p:cNvSpPr>
            <a:spLocks noGrp="1" noChangeArrowheads="1"/>
          </p:cNvSpPr>
          <p:nvPr>
            <p:ph type="body" idx="4294967295"/>
          </p:nvPr>
        </p:nvSpPr>
        <p:spPr>
          <a:xfrm>
            <a:off x="1676400" y="1066800"/>
            <a:ext cx="7162800" cy="5486400"/>
          </a:xfrm>
          <a:noFill/>
        </p:spPr>
        <p:txBody>
          <a:bodyPr/>
          <a:lstStyle/>
          <a:p>
            <a:pPr algn="just">
              <a:lnSpc>
                <a:spcPct val="120000"/>
              </a:lnSpc>
            </a:pPr>
            <a:r>
              <a:rPr lang="en" sz="2000" smtClean="0">
                <a:solidFill>
                  <a:srgbClr val="002060"/>
                </a:solidFill>
              </a:rPr>
              <a:t>The ability of </a:t>
            </a:r>
            <a:r>
              <a:rPr lang="en" sz="2000" b="1" smtClean="0">
                <a:solidFill>
                  <a:srgbClr val="002060"/>
                </a:solidFill>
              </a:rPr>
              <a:t>CMV </a:t>
            </a:r>
            <a:r>
              <a:rPr lang="en" sz="2000" smtClean="0">
                <a:solidFill>
                  <a:srgbClr val="002060"/>
                </a:solidFill>
              </a:rPr>
              <a:t>to replicate in the cells </a:t>
            </a:r>
            <a:r>
              <a:rPr lang="en" sz="2000" b="1" smtClean="0">
                <a:solidFill>
                  <a:srgbClr val="002060"/>
                </a:solidFill>
              </a:rPr>
              <a:t>of the immune system and induce its failure </a:t>
            </a:r>
            <a:r>
              <a:rPr lang="en" sz="2000" smtClean="0">
                <a:solidFill>
                  <a:srgbClr val="002060"/>
                </a:solidFill>
              </a:rPr>
              <a:t>is the background for the development of concomitant recurrent infectious diseases.</a:t>
            </a:r>
          </a:p>
          <a:p>
            <a:pPr algn="just">
              <a:lnSpc>
                <a:spcPct val="120000"/>
              </a:lnSpc>
            </a:pPr>
            <a:r>
              <a:rPr lang="en" sz="2000" b="1" smtClean="0">
                <a:solidFill>
                  <a:srgbClr val="002060"/>
                </a:solidFill>
              </a:rPr>
              <a:t>CMVI </a:t>
            </a:r>
            <a:r>
              <a:rPr lang="en" sz="2000" smtClean="0">
                <a:solidFill>
                  <a:srgbClr val="002060"/>
                </a:solidFill>
              </a:rPr>
              <a:t>often occurs </a:t>
            </a:r>
            <a:r>
              <a:rPr lang="en" sz="2000" b="1" smtClean="0">
                <a:solidFill>
                  <a:srgbClr val="002060"/>
                </a:solidFill>
              </a:rPr>
              <a:t>in association </a:t>
            </a:r>
            <a:r>
              <a:rPr lang="en" sz="2000" smtClean="0">
                <a:solidFill>
                  <a:srgbClr val="002060"/>
                </a:solidFill>
              </a:rPr>
              <a:t>with other diseases </a:t>
            </a:r>
            <a:r>
              <a:rPr lang="en" sz="2000" b="1" smtClean="0">
                <a:solidFill>
                  <a:srgbClr val="002060"/>
                </a:solidFill>
              </a:rPr>
              <a:t>of bacterial, fungal, and viral etiology.</a:t>
            </a:r>
          </a:p>
          <a:p>
            <a:pPr algn="just">
              <a:lnSpc>
                <a:spcPct val="120000"/>
              </a:lnSpc>
            </a:pPr>
            <a:r>
              <a:rPr lang="en" sz="2000" smtClean="0">
                <a:solidFill>
                  <a:srgbClr val="002060"/>
                </a:solidFill>
              </a:rPr>
              <a:t>Damage to the immune system at the stages of early ontogenetic development can lead to unusual formation of immune reactions and inadequacy of the immune response in late ontogenesis.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1371600" y="228600"/>
            <a:ext cx="7315200" cy="5867400"/>
          </a:xfrm>
        </p:spPr>
        <p:txBody>
          <a:bodyPr/>
          <a:lstStyle/>
          <a:p>
            <a:pPr eaLnBrk="1" hangingPunct="1">
              <a:lnSpc>
                <a:spcPct val="110000"/>
              </a:lnSpc>
              <a:buFont typeface="Wingdings" pitchFamily="2" charset="2"/>
              <a:buNone/>
            </a:pPr>
            <a:r>
              <a:rPr lang="en" b="1" smtClean="0">
                <a:solidFill>
                  <a:srgbClr val="C00000"/>
                </a:solidFill>
              </a:rPr>
              <a:t>Diagnostics:</a:t>
            </a:r>
          </a:p>
          <a:p>
            <a:pPr eaLnBrk="1" hangingPunct="1">
              <a:lnSpc>
                <a:spcPct val="110000"/>
              </a:lnSpc>
              <a:buFont typeface="Wingdings" pitchFamily="2" charset="2"/>
              <a:buNone/>
            </a:pPr>
            <a:r>
              <a:rPr lang="en" sz="3200" smtClean="0"/>
              <a:t>Timely diagnosis of CMVI is based on anamnesis data, accounting of risk factors, careful clinical evaluation of the infectious process in the child and mother, simultaneous evaluation of various laboratory research methods.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828800" y="228600"/>
            <a:ext cx="6858000" cy="685800"/>
          </a:xfrm>
          <a:noFill/>
        </p:spPr>
        <p:txBody>
          <a:bodyPr/>
          <a:lstStyle/>
          <a:p>
            <a:r>
              <a:rPr lang="en" sz="3200" smtClean="0">
                <a:solidFill>
                  <a:srgbClr val="C00000"/>
                </a:solidFill>
              </a:rPr>
              <a:t>Laboratory diagnostics</a:t>
            </a:r>
          </a:p>
        </p:txBody>
      </p:sp>
      <p:sp>
        <p:nvSpPr>
          <p:cNvPr id="19459" name="Rectangle 3"/>
          <p:cNvSpPr>
            <a:spLocks noGrp="1" noChangeArrowheads="1"/>
          </p:cNvSpPr>
          <p:nvPr>
            <p:ph type="body" idx="1"/>
          </p:nvPr>
        </p:nvSpPr>
        <p:spPr>
          <a:xfrm>
            <a:off x="1295400" y="990600"/>
            <a:ext cx="7402513" cy="5867400"/>
          </a:xfrm>
          <a:noFill/>
        </p:spPr>
        <p:txBody>
          <a:bodyPr/>
          <a:lstStyle/>
          <a:p>
            <a:pPr>
              <a:lnSpc>
                <a:spcPct val="110000"/>
              </a:lnSpc>
            </a:pPr>
            <a:r>
              <a:rPr lang="en" sz="2000" b="1" smtClean="0">
                <a:solidFill>
                  <a:srgbClr val="C00000"/>
                </a:solidFill>
              </a:rPr>
              <a:t>I. _ Virological</a:t>
            </a:r>
          </a:p>
          <a:p>
            <a:pPr algn="just">
              <a:lnSpc>
                <a:spcPct val="110000"/>
              </a:lnSpc>
              <a:buFont typeface="Wingdings" pitchFamily="2" charset="2"/>
              <a:buNone/>
            </a:pPr>
            <a:r>
              <a:rPr lang="en" sz="2000" smtClean="0"/>
              <a:t>1. Traditional isolation of the virus on embryo fibroblast culture and human diploid cell culture, in which CMV exhibits its cytopathic effect. The method is the most reliable and sensitive (the determination period is 2–3 weeks).</a:t>
            </a:r>
          </a:p>
          <a:p>
            <a:pPr algn="just">
              <a:lnSpc>
                <a:spcPct val="110000"/>
              </a:lnSpc>
              <a:buFont typeface="Wingdings" pitchFamily="2" charset="2"/>
              <a:buNone/>
            </a:pPr>
            <a:r>
              <a:rPr lang="en" sz="2000" smtClean="0">
                <a:solidFill>
                  <a:srgbClr val="002060"/>
                </a:solidFill>
              </a:rPr>
              <a:t>2. Accelerated method of culturing the virus for 6 hours with the use of monoclonal antibodies for the indication of early antigens.</a:t>
            </a:r>
            <a:endParaRPr lang="en-US" sz="2000" smtClean="0">
              <a:solidFill>
                <a:srgbClr val="002060"/>
              </a:solidFill>
            </a:endParaRPr>
          </a:p>
          <a:p>
            <a:pPr algn="just">
              <a:lnSpc>
                <a:spcPct val="110000"/>
              </a:lnSpc>
            </a:pPr>
            <a:r>
              <a:rPr lang="en" sz="2000" b="1" smtClean="0">
                <a:solidFill>
                  <a:srgbClr val="C00000"/>
                </a:solidFill>
              </a:rPr>
              <a:t>II. Cytological:</a:t>
            </a:r>
          </a:p>
          <a:p>
            <a:pPr algn="just">
              <a:lnSpc>
                <a:spcPct val="110000"/>
              </a:lnSpc>
              <a:buFont typeface="Wingdings" pitchFamily="2" charset="2"/>
              <a:buAutoNum type="arabicPeriod"/>
            </a:pPr>
            <a:r>
              <a:rPr lang="en" sz="2000" smtClean="0">
                <a:solidFill>
                  <a:srgbClr val="002060"/>
                </a:solidFill>
              </a:rPr>
              <a:t>Cytoscopy of precipitation of urine and saliva, breast milk, etc.</a:t>
            </a:r>
          </a:p>
          <a:p>
            <a:pPr algn="just">
              <a:lnSpc>
                <a:spcPct val="110000"/>
              </a:lnSpc>
              <a:buFont typeface="Wingdings" pitchFamily="2" charset="2"/>
              <a:buAutoNum type="arabicPeriod"/>
            </a:pPr>
            <a:r>
              <a:rPr lang="en" sz="2000" smtClean="0">
                <a:solidFill>
                  <a:srgbClr val="002060"/>
                </a:solidFill>
              </a:rPr>
              <a:t>Light microscopy of biopsy.</a:t>
            </a:r>
            <a:endParaRPr lang="ru-RU" sz="2000" smtClean="0">
              <a:solidFill>
                <a:srgbClr val="002060"/>
              </a:solidFill>
            </a:endParaRPr>
          </a:p>
          <a:p>
            <a:pPr algn="just">
              <a:lnSpc>
                <a:spcPct val="110000"/>
              </a:lnSpc>
              <a:buFont typeface="Wingdings" pitchFamily="2" charset="2"/>
              <a:buAutoNum type="arabicPeriod"/>
            </a:pPr>
            <a:r>
              <a:rPr lang="en" sz="2000" smtClean="0">
                <a:solidFill>
                  <a:srgbClr val="002060"/>
                </a:solidFill>
              </a:rPr>
              <a:t>Electron microscopy of a biopsy showing giant CMV cells in the shape of an owl's eye, with a narrow border of cytoplasm and a large nucleus.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8748713" cy="533400"/>
          </a:xfrm>
          <a:noFill/>
        </p:spPr>
        <p:txBody>
          <a:bodyPr/>
          <a:lstStyle/>
          <a:p>
            <a:pPr algn="ctr"/>
            <a:r>
              <a:rPr lang="en" sz="3200" smtClean="0">
                <a:solidFill>
                  <a:srgbClr val="C00000"/>
                </a:solidFill>
              </a:rPr>
              <a:t>Laboratory diagnostics</a:t>
            </a:r>
          </a:p>
        </p:txBody>
      </p:sp>
      <p:sp>
        <p:nvSpPr>
          <p:cNvPr id="20483" name="Rectangle 3"/>
          <p:cNvSpPr>
            <a:spLocks noGrp="1" noChangeArrowheads="1"/>
          </p:cNvSpPr>
          <p:nvPr>
            <p:ph type="body" idx="1"/>
          </p:nvPr>
        </p:nvSpPr>
        <p:spPr>
          <a:xfrm>
            <a:off x="838200" y="457200"/>
            <a:ext cx="8153400" cy="6099175"/>
          </a:xfrm>
          <a:noFill/>
        </p:spPr>
        <p:txBody>
          <a:bodyPr/>
          <a:lstStyle/>
          <a:p>
            <a:pPr algn="just">
              <a:lnSpc>
                <a:spcPct val="110000"/>
              </a:lnSpc>
            </a:pPr>
            <a:r>
              <a:rPr lang="en" sz="2000" b="1" smtClean="0">
                <a:solidFill>
                  <a:srgbClr val="C00000"/>
                </a:solidFill>
              </a:rPr>
              <a:t>III. Serological:</a:t>
            </a:r>
          </a:p>
          <a:p>
            <a:pPr algn="just">
              <a:lnSpc>
                <a:spcPct val="110000"/>
              </a:lnSpc>
            </a:pPr>
            <a:r>
              <a:rPr lang="en" sz="1600" b="1" smtClean="0">
                <a:solidFill>
                  <a:srgbClr val="C00000"/>
                </a:solidFill>
              </a:rPr>
              <a:t>Complement binding reaction (CRF) </a:t>
            </a:r>
            <a:r>
              <a:rPr lang="en" sz="1600" smtClean="0">
                <a:solidFill>
                  <a:srgbClr val="002060"/>
                </a:solidFill>
              </a:rPr>
              <a:t>is the most common method of investigating specific humoral immunity in CMVI. The method is not sensitive enough, as only total antibodies are detected.</a:t>
            </a:r>
          </a:p>
          <a:p>
            <a:pPr algn="just">
              <a:lnSpc>
                <a:spcPct val="110000"/>
              </a:lnSpc>
              <a:buFont typeface="Wingdings" pitchFamily="2" charset="2"/>
              <a:buNone/>
            </a:pPr>
            <a:endParaRPr lang="ru-RU" sz="1600" smtClean="0">
              <a:solidFill>
                <a:srgbClr val="002060"/>
              </a:solidFill>
            </a:endParaRPr>
          </a:p>
          <a:p>
            <a:pPr algn="just">
              <a:lnSpc>
                <a:spcPct val="110000"/>
              </a:lnSpc>
            </a:pPr>
            <a:r>
              <a:rPr lang="en" sz="1600" b="1" smtClean="0">
                <a:solidFill>
                  <a:srgbClr val="C00000"/>
                </a:solidFill>
              </a:rPr>
              <a:t>Immunofluorescent analysis </a:t>
            </a:r>
            <a:r>
              <a:rPr lang="en" sz="1600" smtClean="0"/>
              <a:t>- determines an increase in the titer of antibodies - Ig classes M and G to CMV. This method is more sensitive against RSC.</a:t>
            </a:r>
          </a:p>
          <a:p>
            <a:pPr algn="just">
              <a:lnSpc>
                <a:spcPct val="110000"/>
              </a:lnSpc>
            </a:pPr>
            <a:endParaRPr lang="ru-RU" sz="1600" smtClean="0"/>
          </a:p>
          <a:p>
            <a:pPr algn="just">
              <a:lnSpc>
                <a:spcPct val="110000"/>
              </a:lnSpc>
            </a:pPr>
            <a:r>
              <a:rPr lang="en" sz="1600" b="1" smtClean="0">
                <a:solidFill>
                  <a:srgbClr val="C00000"/>
                </a:solidFill>
              </a:rPr>
              <a:t>Immunoenzymatic (peroxidase) analysis (ELISA) is </a:t>
            </a:r>
            <a:r>
              <a:rPr lang="en" sz="1600" smtClean="0"/>
              <a:t>the most widely used, </a:t>
            </a:r>
            <a:r>
              <a:rPr lang="en" sz="1600" b="1" smtClean="0"/>
              <a:t>highly sensitive and specific method </a:t>
            </a:r>
            <a:r>
              <a:rPr lang="en" sz="1600" smtClean="0"/>
              <a:t>. The ELISA method is used to assess maternal infection and to determine specific antibodies directly in the blood serum of the fetus and child. </a:t>
            </a:r>
            <a:r>
              <a:rPr lang="en" sz="1600" b="1" smtClean="0"/>
              <a:t>Primary infection </a:t>
            </a:r>
            <a:r>
              <a:rPr lang="en" sz="1600" smtClean="0"/>
              <a:t>of a woman is indicated by </a:t>
            </a:r>
            <a:r>
              <a:rPr lang="en" sz="1600" b="1" smtClean="0"/>
              <a:t>a 4-fold increase in the titer of total antibodies or the presence of antibodies of the "M" class, as well as the appearance of low-avidity antibodies of the "G" class. </a:t>
            </a:r>
            <a:r>
              <a:rPr lang="en" sz="1600" smtClean="0"/>
              <a:t>Markers </a:t>
            </a:r>
            <a:r>
              <a:rPr lang="en" sz="1600" b="1" smtClean="0"/>
              <a:t>of active infection in the fetus </a:t>
            </a:r>
            <a:r>
              <a:rPr lang="en" sz="1600" smtClean="0"/>
              <a:t>and newborn are </a:t>
            </a:r>
            <a:r>
              <a:rPr lang="en" sz="1600" b="1" smtClean="0"/>
              <a:t>IgM and IgA. </a:t>
            </a:r>
            <a:r>
              <a:rPr lang="en" sz="1600" smtClean="0"/>
              <a:t>IgM antithyllogenesis in the fetus is sufficient to determine the acute phase of infection up to the 22nd week of fetal development. However, in fetuses infected with CMV, specific IgM is determined extremely rarely, and in newborns with congenital CMVI, detection of class "M" antibodies becomes possible only a month after birth or later.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762000" y="228600"/>
            <a:ext cx="7924800" cy="609600"/>
          </a:xfrm>
        </p:spPr>
        <p:txBody>
          <a:bodyPr/>
          <a:lstStyle/>
          <a:p>
            <a:pPr>
              <a:lnSpc>
                <a:spcPct val="110000"/>
              </a:lnSpc>
            </a:pPr>
            <a:r>
              <a:rPr lang="en" smtClean="0">
                <a:solidFill>
                  <a:srgbClr val="C00000"/>
                </a:solidFill>
              </a:rPr>
              <a:t>Laboratory diagnostics</a:t>
            </a:r>
            <a:endParaRPr lang="ru-RU" smtClean="0"/>
          </a:p>
        </p:txBody>
      </p:sp>
      <p:sp>
        <p:nvSpPr>
          <p:cNvPr id="21507" name="Содержимое 2"/>
          <p:cNvSpPr>
            <a:spLocks noGrp="1"/>
          </p:cNvSpPr>
          <p:nvPr>
            <p:ph idx="1"/>
          </p:nvPr>
        </p:nvSpPr>
        <p:spPr/>
        <p:txBody>
          <a:bodyPr/>
          <a:lstStyle/>
          <a:p>
            <a:endParaRPr lang="uk-UA" smtClean="0"/>
          </a:p>
        </p:txBody>
      </p:sp>
      <p:sp>
        <p:nvSpPr>
          <p:cNvPr id="21508" name="Прямоугольник 3"/>
          <p:cNvSpPr>
            <a:spLocks noChangeArrowheads="1"/>
          </p:cNvSpPr>
          <p:nvPr/>
        </p:nvSpPr>
        <p:spPr bwMode="auto">
          <a:xfrm>
            <a:off x="1219200" y="838200"/>
            <a:ext cx="7696200" cy="6186488"/>
          </a:xfrm>
          <a:prstGeom prst="rect">
            <a:avLst/>
          </a:prstGeom>
          <a:noFill/>
          <a:ln w="9525">
            <a:noFill/>
            <a:miter lim="800000"/>
            <a:headEnd/>
            <a:tailEnd/>
          </a:ln>
        </p:spPr>
        <p:txBody>
          <a:bodyPr>
            <a:spAutoFit/>
          </a:bodyPr>
          <a:lstStyle/>
          <a:p>
            <a:pPr algn="just">
              <a:lnSpc>
                <a:spcPct val="110000"/>
              </a:lnSpc>
            </a:pPr>
            <a:r>
              <a:rPr lang="en" sz="2400" b="1">
                <a:solidFill>
                  <a:srgbClr val="C00000"/>
                </a:solidFill>
              </a:rPr>
              <a:t>Solid-phase radioimmunoassay </a:t>
            </a:r>
            <a:r>
              <a:rPr lang="en" sz="2400"/>
              <a:t>also allows determination of Ig classes M and G.</a:t>
            </a:r>
          </a:p>
          <a:p>
            <a:pPr algn="just">
              <a:lnSpc>
                <a:spcPct val="110000"/>
              </a:lnSpc>
            </a:pPr>
            <a:r>
              <a:rPr lang="en" sz="2400" b="1">
                <a:solidFill>
                  <a:srgbClr val="C00000"/>
                </a:solidFill>
              </a:rPr>
              <a:t>Immunoblot</a:t>
            </a:r>
            <a:r>
              <a:rPr lang="en" sz="2400">
                <a:solidFill>
                  <a:srgbClr val="FFFF00"/>
                </a:solidFill>
              </a:rPr>
              <a:t> </a:t>
            </a:r>
            <a:r>
              <a:rPr lang="en" sz="2400"/>
              <a:t>- </a:t>
            </a:r>
            <a:r>
              <a:rPr lang="en" sz="2400">
                <a:solidFill>
                  <a:srgbClr val="002060"/>
                </a:solidFill>
              </a:rPr>
              <a:t>with the help of polyacrylamide gel electrophoresis, he makes an assessment between CMV antibodies of different classes. This is the most modern method of specific diagnostics, it can be used to determine the entire spectrum of antibodies</a:t>
            </a:r>
          </a:p>
          <a:p>
            <a:pPr algn="just">
              <a:lnSpc>
                <a:spcPct val="110000"/>
              </a:lnSpc>
            </a:pPr>
            <a:r>
              <a:rPr lang="en" sz="2400" b="1">
                <a:solidFill>
                  <a:srgbClr val="C00000"/>
                </a:solidFill>
              </a:rPr>
              <a:t>Determination of avidity - anti-CMV IgG </a:t>
            </a:r>
            <a:r>
              <a:rPr lang="en" sz="2400"/>
              <a:t>- Speed and strength of antigen-antibody binding (reagent kits of the company "Vital diagnostics", Russia). Detection </a:t>
            </a:r>
            <a:r>
              <a:rPr lang="en" sz="2400" b="1"/>
              <a:t>of low antibody avidity (less than 30%) </a:t>
            </a:r>
            <a:r>
              <a:rPr lang="en" sz="2400"/>
              <a:t>confirms recent (within 3 months) primary CMV infection.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457200"/>
            <a:ext cx="7924800" cy="990600"/>
          </a:xfrm>
          <a:noFill/>
        </p:spPr>
        <p:txBody>
          <a:bodyPr/>
          <a:lstStyle/>
          <a:p>
            <a:pPr algn="ctr"/>
            <a:r>
              <a:rPr lang="en" smtClean="0">
                <a:solidFill>
                  <a:srgbClr val="C00000"/>
                </a:solidFill>
              </a:rPr>
              <a:t>Laboratory diagnostics</a:t>
            </a:r>
          </a:p>
        </p:txBody>
      </p:sp>
      <p:sp>
        <p:nvSpPr>
          <p:cNvPr id="22531" name="Rectangle 3"/>
          <p:cNvSpPr>
            <a:spLocks noGrp="1" noChangeArrowheads="1"/>
          </p:cNvSpPr>
          <p:nvPr>
            <p:ph type="body" idx="1"/>
          </p:nvPr>
        </p:nvSpPr>
        <p:spPr>
          <a:xfrm>
            <a:off x="1371600" y="1524000"/>
            <a:ext cx="7159625" cy="4562475"/>
          </a:xfrm>
          <a:noFill/>
        </p:spPr>
        <p:txBody>
          <a:bodyPr/>
          <a:lstStyle/>
          <a:p>
            <a:r>
              <a:rPr lang="en" sz="2400" b="1" smtClean="0">
                <a:solidFill>
                  <a:srgbClr val="C00000"/>
                </a:solidFill>
              </a:rPr>
              <a:t>IV. Molecular and biological:</a:t>
            </a:r>
          </a:p>
          <a:p>
            <a:pPr algn="just">
              <a:buFont typeface="Wingdings" pitchFamily="2" charset="2"/>
              <a:buNone/>
            </a:pPr>
            <a:r>
              <a:rPr lang="en" sz="2400" smtClean="0"/>
              <a:t>Based on the detection </a:t>
            </a:r>
            <a:r>
              <a:rPr lang="en" sz="2400" b="1" smtClean="0"/>
              <a:t>of viral DNA </a:t>
            </a:r>
            <a:r>
              <a:rPr lang="en" sz="2400" smtClean="0"/>
              <a:t>in biological objects, it has </a:t>
            </a:r>
            <a:r>
              <a:rPr lang="en" sz="2400" b="1" smtClean="0"/>
              <a:t>high specificity and sensitivity. </a:t>
            </a:r>
            <a:r>
              <a:rPr lang="en" sz="2400" smtClean="0"/>
              <a:t>The PCR method can detect the CMV gene in amniotic fluid, blood, urine, saliva, cerebrospinal fluid even in the absence of the synthesis of specific antibodies of class M. However, PCR cannot diagnose the replicative form of CMVI.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447800" y="304800"/>
            <a:ext cx="7543800" cy="1981200"/>
          </a:xfrm>
          <a:noFill/>
        </p:spPr>
        <p:txBody>
          <a:bodyPr/>
          <a:lstStyle/>
          <a:p>
            <a:r>
              <a:rPr lang="en" sz="2400" smtClean="0">
                <a:solidFill>
                  <a:srgbClr val="C00000"/>
                </a:solidFill>
              </a:rPr>
              <a:t>To increase the reliability of clinical and laboratory diagnosis of this disease, the majority of scientists recommend compliance with the following conditions:</a:t>
            </a:r>
            <a:r>
              <a:rPr lang="en" sz="4000" smtClean="0">
                <a:solidFill>
                  <a:srgbClr val="C00000"/>
                </a:solidFill>
              </a:rPr>
              <a:t> </a:t>
            </a:r>
          </a:p>
        </p:txBody>
      </p:sp>
      <p:sp>
        <p:nvSpPr>
          <p:cNvPr id="23555" name="Rectangle 3"/>
          <p:cNvSpPr>
            <a:spLocks noGrp="1" noChangeArrowheads="1"/>
          </p:cNvSpPr>
          <p:nvPr>
            <p:ph type="body" idx="1"/>
          </p:nvPr>
        </p:nvSpPr>
        <p:spPr>
          <a:xfrm>
            <a:off x="1524000" y="2133600"/>
            <a:ext cx="7007225" cy="3952875"/>
          </a:xfrm>
          <a:noFill/>
        </p:spPr>
        <p:txBody>
          <a:bodyPr/>
          <a:lstStyle/>
          <a:p>
            <a:pPr algn="just"/>
            <a:r>
              <a:rPr lang="en" smtClean="0"/>
              <a:t>1 </a:t>
            </a:r>
            <a:r>
              <a:rPr lang="en" sz="2400" smtClean="0">
                <a:solidFill>
                  <a:srgbClr val="002060"/>
                </a:solidFill>
              </a:rPr>
              <a:t>. the use of </a:t>
            </a:r>
            <a:r>
              <a:rPr lang="en" sz="2400" b="1" smtClean="0">
                <a:solidFill>
                  <a:srgbClr val="002060"/>
                </a:solidFill>
              </a:rPr>
              <a:t>two diagnostic methods </a:t>
            </a:r>
            <a:r>
              <a:rPr lang="en" sz="2400" smtClean="0">
                <a:solidFill>
                  <a:srgbClr val="002060"/>
                </a:solidFill>
              </a:rPr>
              <a:t>to detect direct markers of CMV (rapid cultural method and PCR);</a:t>
            </a:r>
          </a:p>
          <a:p>
            <a:pPr algn="just"/>
            <a:r>
              <a:rPr lang="en" sz="2400" smtClean="0">
                <a:solidFill>
                  <a:srgbClr val="002060"/>
                </a:solidFill>
              </a:rPr>
              <a:t>2. examination </a:t>
            </a:r>
            <a:r>
              <a:rPr lang="en" sz="2400" b="1" smtClean="0">
                <a:solidFill>
                  <a:srgbClr val="002060"/>
                </a:solidFill>
              </a:rPr>
              <a:t>of at least two biological fluids </a:t>
            </a:r>
            <a:r>
              <a:rPr lang="en" sz="2400" smtClean="0">
                <a:solidFill>
                  <a:srgbClr val="002060"/>
                </a:solidFill>
              </a:rPr>
              <a:t>(blood, urine, saliva) from the patient;</a:t>
            </a:r>
          </a:p>
          <a:p>
            <a:pPr algn="just"/>
            <a:r>
              <a:rPr lang="en" sz="2400" smtClean="0">
                <a:solidFill>
                  <a:srgbClr val="002060"/>
                </a:solidFill>
              </a:rPr>
              <a:t>3. </a:t>
            </a:r>
            <a:r>
              <a:rPr lang="en" sz="2400" b="1" smtClean="0">
                <a:solidFill>
                  <a:srgbClr val="002060"/>
                </a:solidFill>
              </a:rPr>
              <a:t>re-examination </a:t>
            </a:r>
            <a:r>
              <a:rPr lang="en" sz="2400" smtClean="0">
                <a:solidFill>
                  <a:srgbClr val="002060"/>
                </a:solidFill>
              </a:rPr>
              <a:t>is mandatory for patients from the risk group, regardless of the results of the initial analysis.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ChangeArrowheads="1"/>
          </p:cNvSpPr>
          <p:nvPr/>
        </p:nvSpPr>
        <p:spPr bwMode="auto">
          <a:xfrm>
            <a:off x="468313" y="0"/>
            <a:ext cx="8229600" cy="633413"/>
          </a:xfrm>
          <a:prstGeom prst="rect">
            <a:avLst/>
          </a:prstGeom>
          <a:noFill/>
          <a:ln w="9525">
            <a:noFill/>
            <a:miter lim="800000"/>
            <a:headEnd/>
            <a:tailEnd/>
          </a:ln>
          <a:effectLst/>
        </p:spPr>
        <p:txBody>
          <a:bodyPr anchor="ctr"/>
          <a:lstStyle/>
          <a:p>
            <a:pPr algn="ctr">
              <a:defRPr/>
            </a:pPr>
            <a:r>
              <a:rPr lang="en" sz="2800" dirty="0">
                <a:solidFill>
                  <a:srgbClr val="C00000"/>
                </a:solidFill>
                <a:effectLst>
                  <a:outerShdw blurRad="38100" dist="38100" dir="2700000" algn="tl">
                    <a:srgbClr val="000000"/>
                  </a:outerShdw>
                </a:effectLst>
              </a:rPr>
              <a:t>Interpretation of the result</a:t>
            </a:r>
          </a:p>
        </p:txBody>
      </p:sp>
      <p:graphicFrame>
        <p:nvGraphicFramePr>
          <p:cNvPr id="19487" name="Group 31"/>
          <p:cNvGraphicFramePr>
            <a:graphicFrameLocks noGrp="1"/>
          </p:cNvGraphicFramePr>
          <p:nvPr/>
        </p:nvGraphicFramePr>
        <p:xfrm>
          <a:off x="838200" y="685800"/>
          <a:ext cx="7772400" cy="5667377"/>
        </p:xfrm>
        <a:graphic>
          <a:graphicData uri="http://schemas.openxmlformats.org/drawingml/2006/table">
            <a:tbl>
              <a:tblPr/>
              <a:tblGrid>
                <a:gridCol w="7772400"/>
              </a:tblGrid>
              <a:tr h="517531">
                <a:tc>
                  <a:txBody>
                    <a:bodyPr/>
                    <a:lstStyle/>
                    <a:p>
                      <a:pPr marL="0" marR="0" lvl="0" indent="0" algn="ctr"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2000" b="1"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IgG </a:t>
                      </a:r>
                      <a:r>
                        <a:rPr kumimoji="0" lang="en" sz="2000" b="1"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 , </a:t>
                      </a:r>
                      <a:r>
                        <a:rPr kumimoji="0" lang="en" sz="2000" b="1"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IgM </a:t>
                      </a:r>
                      <a:r>
                        <a:rPr kumimoji="0" lang="en" sz="2000" b="1"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a:t>
                      </a:r>
                      <a:endParaRPr kumimoji="0" lang="ru-RU" sz="2000" b="1" i="0" u="none" strike="noStrike" cap="none" normalizeH="0" baseline="0" dirty="0" smtClean="0">
                        <a:ln>
                          <a:noFill/>
                        </a:ln>
                        <a:solidFill>
                          <a:srgbClr val="C000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43">
                <a:tc>
                  <a:txBody>
                    <a:bodyPr/>
                    <a:lstStyle/>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a) The patient </a:t>
                      </a:r>
                      <a:r>
                        <a:rPr kumimoji="0" lang="en" sz="1400" b="1" i="0" u="none" strike="noStrike" cap="none" normalizeH="0" baseline="0" dirty="0" err="1" smtClean="0">
                          <a:ln>
                            <a:noFill/>
                          </a:ln>
                          <a:solidFill>
                            <a:schemeClr val="tx1"/>
                          </a:solidFill>
                          <a:effectLst>
                            <a:outerShdw blurRad="38100" dist="38100" dir="2700000" algn="tl">
                              <a:srgbClr val="000000"/>
                            </a:outerShdw>
                          </a:effectLst>
                          <a:latin typeface="Arial" charset="0"/>
                        </a:rPr>
                        <a:t>is seronegative </a:t>
                      </a: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 there is no infection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43">
                <a:tc>
                  <a:txBody>
                    <a:bodyPr/>
                    <a:lstStyle/>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b) The initial stage of primary infection before the appearance of an immune response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8855">
                <a:tc>
                  <a:txBody>
                    <a:bodyPr/>
                    <a:lstStyle/>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c) Strong </a:t>
                      </a:r>
                      <a:r>
                        <a:rPr kumimoji="0" lang="en" sz="1400" b="1" i="0" u="none" strike="noStrike" cap="none" normalizeH="0" baseline="0" dirty="0" err="1" smtClean="0">
                          <a:ln>
                            <a:noFill/>
                          </a:ln>
                          <a:solidFill>
                            <a:schemeClr val="tx1"/>
                          </a:solidFill>
                          <a:effectLst>
                            <a:outerShdw blurRad="38100" dist="38100" dir="2700000" algn="tl">
                              <a:srgbClr val="000000"/>
                            </a:outerShdw>
                          </a:effectLst>
                          <a:latin typeface="Arial" charset="0"/>
                        </a:rPr>
                        <a:t>immunosuppression is possible </a:t>
                      </a: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 In the presence of clinical manifestations</a:t>
                      </a:r>
                    </a:p>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it is necessary to confirm CMVI by detecting the virus or its DNA.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31">
                <a:tc>
                  <a:txBody>
                    <a:bodyPr/>
                    <a:lstStyle/>
                    <a:p>
                      <a:pPr marL="0" marR="0" lvl="0" indent="0" algn="ctr"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0"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IgG </a:t>
                      </a:r>
                      <a:r>
                        <a:rPr kumimoji="0" lang="en" sz="1400" b="0"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 </a:t>
                      </a:r>
                      <a:r>
                        <a:rPr kumimoji="0" lang="en" sz="1400" b="0"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IgM </a:t>
                      </a:r>
                      <a:r>
                        <a:rPr kumimoji="0" lang="en" sz="1400" b="0"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83">
                <a:tc>
                  <a:txBody>
                    <a:bodyPr/>
                    <a:lstStyle/>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The initial stage of primary infection. Re-determination of </a:t>
                      </a:r>
                      <a:r>
                        <a:rPr kumimoji="0" lang="en" sz="1400" b="1" i="0" u="none" strike="noStrike" cap="none" normalizeH="0" baseline="0" dirty="0" err="1" smtClean="0">
                          <a:ln>
                            <a:noFill/>
                          </a:ln>
                          <a:solidFill>
                            <a:schemeClr val="tx1"/>
                          </a:solidFill>
                          <a:effectLst>
                            <a:outerShdw blurRad="38100" dist="38100" dir="2700000" algn="tl">
                              <a:srgbClr val="000000"/>
                            </a:outerShdw>
                          </a:effectLst>
                          <a:latin typeface="Arial" charset="0"/>
                        </a:rPr>
                        <a:t>IgG </a:t>
                      </a: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and </a:t>
                      </a:r>
                      <a:r>
                        <a:rPr kumimoji="0" lang="en" sz="1400" b="1" i="0" u="none" strike="noStrike" cap="none" normalizeH="0" baseline="0" dirty="0" err="1" smtClean="0">
                          <a:ln>
                            <a:noFill/>
                          </a:ln>
                          <a:solidFill>
                            <a:schemeClr val="tx1"/>
                          </a:solidFill>
                          <a:effectLst>
                            <a:outerShdw blurRad="38100" dist="38100" dir="2700000" algn="tl">
                              <a:srgbClr val="000000"/>
                            </a:outerShdw>
                          </a:effectLst>
                          <a:latin typeface="Arial" charset="0"/>
                        </a:rPr>
                        <a:t>IgM </a:t>
                      </a: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after 1-2 weeks </a:t>
                      </a:r>
                      <a:r>
                        <a:rPr kumimoji="0" lang="en" sz="1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31">
                <a:tc>
                  <a:txBody>
                    <a:bodyPr/>
                    <a:lstStyle/>
                    <a:p>
                      <a:pPr marL="0" marR="0" lvl="0" indent="0" algn="ctr"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IgG </a:t>
                      </a:r>
                      <a:r>
                        <a:rPr kumimoji="0" lang="en" sz="1400" b="1"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 , </a:t>
                      </a:r>
                      <a:r>
                        <a:rPr kumimoji="0" lang="en" sz="1400" b="1"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IgM </a:t>
                      </a:r>
                      <a:r>
                        <a:rPr kumimoji="0" lang="en" sz="1400" b="1"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43">
                <a:tc>
                  <a:txBody>
                    <a:bodyPr/>
                    <a:lstStyle/>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Latent infection (possible chronic sluggish infection)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31">
                <a:tc>
                  <a:txBody>
                    <a:bodyPr/>
                    <a:lstStyle/>
                    <a:p>
                      <a:pPr marL="0" marR="0" lvl="0" indent="0" algn="ctr"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IgG </a:t>
                      </a:r>
                      <a:r>
                        <a:rPr kumimoji="0" lang="en" sz="1400" b="1"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 </a:t>
                      </a:r>
                      <a:r>
                        <a:rPr kumimoji="0" lang="en" sz="1400" b="1" i="0" u="none" strike="noStrike" cap="none" normalizeH="0" baseline="0" dirty="0" err="1" smtClean="0">
                          <a:ln>
                            <a:noFill/>
                          </a:ln>
                          <a:solidFill>
                            <a:srgbClr val="C00000"/>
                          </a:solidFill>
                          <a:effectLst>
                            <a:outerShdw blurRad="38100" dist="38100" dir="2700000" algn="tl">
                              <a:srgbClr val="000000"/>
                            </a:outerShdw>
                          </a:effectLst>
                          <a:latin typeface="Tahoma" pitchFamily="34" charset="0"/>
                        </a:rPr>
                        <a:t>IgM </a:t>
                      </a:r>
                      <a:r>
                        <a:rPr kumimoji="0" lang="en" sz="1400" b="1" i="0" u="none" strike="noStrike" cap="none" normalizeH="0" baseline="0" dirty="0" smtClean="0">
                          <a:ln>
                            <a:noFill/>
                          </a:ln>
                          <a:solidFill>
                            <a:srgbClr val="C00000"/>
                          </a:solidFill>
                          <a:effectLst>
                            <a:outerShdw blurRad="38100" dist="38100" dir="2700000" algn="tl">
                              <a:srgbClr val="000000"/>
                            </a:outerShdw>
                          </a:effectLst>
                          <a:latin typeface="Tahoma" pitchFamily="34" charset="0"/>
                        </a:rPr>
                        <a:t>+</a:t>
                      </a:r>
                      <a:endParaRPr kumimoji="0" lang="ru-RU" sz="1400" b="0" i="0" u="none" strike="noStrike" cap="none" normalizeH="0" baseline="0" dirty="0" smtClean="0">
                        <a:ln>
                          <a:noFill/>
                        </a:ln>
                        <a:solidFill>
                          <a:srgbClr val="C000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43">
                <a:tc>
                  <a:txBody>
                    <a:bodyPr/>
                    <a:lstStyle/>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a) development of a recent primary infection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43">
                <a:tc>
                  <a:txBody>
                    <a:bodyPr/>
                    <a:lstStyle/>
                    <a:p>
                      <a:pPr marL="0" marR="0" lvl="0" indent="0" algn="l" defTabSz="914400" rtl="0" eaLnBrk="1" fontAlgn="base" latinLnBrk="0" hangingPunct="1">
                        <a:lnSpc>
                          <a:spcPct val="130000"/>
                        </a:lnSpc>
                        <a:spcBef>
                          <a:spcPct val="20000"/>
                        </a:spcBef>
                        <a:spcAft>
                          <a:spcPct val="0"/>
                        </a:spcAft>
                        <a:buClr>
                          <a:schemeClr val="hlink"/>
                        </a:buClr>
                        <a:buSzPct val="80000"/>
                        <a:buFont typeface="Wingdings" pitchFamily="2" charset="2"/>
                        <a:buNone/>
                        <a:tabLst/>
                      </a:pPr>
                      <a:r>
                        <a:rPr kumimoji="0" lang="en" sz="1400" b="1" i="0" u="none" strike="noStrike" cap="none" normalizeH="0" baseline="0" dirty="0" smtClean="0">
                          <a:ln>
                            <a:noFill/>
                          </a:ln>
                          <a:solidFill>
                            <a:schemeClr val="tx1"/>
                          </a:solidFill>
                          <a:effectLst>
                            <a:outerShdw blurRad="38100" dist="38100" dir="2700000" algn="tl">
                              <a:srgbClr val="000000"/>
                            </a:outerShdw>
                          </a:effectLst>
                          <a:latin typeface="Arial" charset="0"/>
                        </a:rPr>
                        <a:t>b) reactivation of latent infection or reinfection.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468313" y="333375"/>
            <a:ext cx="8229600" cy="6143625"/>
          </a:xfrm>
        </p:spPr>
        <p:txBody>
          <a:bodyPr/>
          <a:lstStyle/>
          <a:p>
            <a:pPr eaLnBrk="1" hangingPunct="1">
              <a:lnSpc>
                <a:spcPct val="155000"/>
              </a:lnSpc>
              <a:buFont typeface="Wingdings" pitchFamily="2" charset="2"/>
              <a:buNone/>
            </a:pPr>
            <a:endParaRPr lang="ru-RU" sz="2000" smtClean="0"/>
          </a:p>
          <a:p>
            <a:pPr eaLnBrk="1" hangingPunct="1">
              <a:lnSpc>
                <a:spcPct val="155000"/>
              </a:lnSpc>
            </a:pPr>
            <a:r>
              <a:rPr lang="en" sz="2000" smtClean="0"/>
              <a:t>In the case of </a:t>
            </a:r>
            <a:r>
              <a:rPr lang="en" sz="2000" b="1" smtClean="0">
                <a:solidFill>
                  <a:srgbClr val="C00000"/>
                </a:solidFill>
              </a:rPr>
              <a:t>primary infection, </a:t>
            </a:r>
            <a:r>
              <a:rPr lang="en" sz="2000" smtClean="0">
                <a:solidFill>
                  <a:srgbClr val="C00000"/>
                </a:solidFill>
              </a:rPr>
              <a:t>the titer of IgM antibodies </a:t>
            </a:r>
            <a:r>
              <a:rPr lang="en" sz="2000" smtClean="0"/>
              <a:t>first increases , and </a:t>
            </a:r>
            <a:r>
              <a:rPr lang="en" sz="2000" smtClean="0">
                <a:solidFill>
                  <a:srgbClr val="C00000"/>
                </a:solidFill>
              </a:rPr>
              <a:t>then IgG </a:t>
            </a:r>
            <a:r>
              <a:rPr lang="en" sz="2000" smtClean="0"/>
              <a:t>.</a:t>
            </a:r>
            <a:endParaRPr lang="en-US" sz="2000" smtClean="0"/>
          </a:p>
          <a:p>
            <a:pPr eaLnBrk="1" hangingPunct="1">
              <a:lnSpc>
                <a:spcPct val="155000"/>
              </a:lnSpc>
            </a:pPr>
            <a:r>
              <a:rPr lang="en" sz="2000" b="1" i="1" smtClean="0">
                <a:solidFill>
                  <a:srgbClr val="C00000"/>
                </a:solidFill>
              </a:rPr>
              <a:t>After 3-4 months, IgM antibodies disappear</a:t>
            </a:r>
            <a:r>
              <a:rPr lang="en" sz="2000" b="1" smtClean="0">
                <a:solidFill>
                  <a:srgbClr val="C00000"/>
                </a:solidFill>
              </a:rPr>
              <a:t> </a:t>
            </a:r>
            <a:r>
              <a:rPr lang="en" sz="2000" smtClean="0"/>
              <a:t>, but during an exacerbation of CMVI, a short-term and slight increase in their level is possible, while </a:t>
            </a:r>
            <a:r>
              <a:rPr lang="en" sz="2000" b="1" smtClean="0">
                <a:solidFill>
                  <a:srgbClr val="C00000"/>
                </a:solidFill>
              </a:rPr>
              <a:t>the increase in the titer of IgG antibodies </a:t>
            </a:r>
            <a:r>
              <a:rPr lang="en" sz="2000" smtClean="0"/>
              <a:t>during the reactivation of the infection </a:t>
            </a:r>
            <a:r>
              <a:rPr lang="en" sz="2000" b="1" smtClean="0"/>
              <a:t>is much more significant.</a:t>
            </a:r>
          </a:p>
          <a:p>
            <a:pPr eaLnBrk="1" hangingPunct="1">
              <a:lnSpc>
                <a:spcPct val="155000"/>
              </a:lnSpc>
            </a:pPr>
            <a:r>
              <a:rPr lang="en" sz="2000" smtClean="0"/>
              <a:t>The absence of markers of acute stages of infection excludes the presence of active CMV, because it often develops against the background of immunodeficiency states, which lead to inconsistency in the clinical manifestations of the body's immune response.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4"/>
          <p:cNvSpPr>
            <a:spLocks noChangeArrowheads="1"/>
          </p:cNvSpPr>
          <p:nvPr/>
        </p:nvSpPr>
        <p:spPr bwMode="auto">
          <a:xfrm>
            <a:off x="1219200" y="476250"/>
            <a:ext cx="7924800" cy="6592888"/>
          </a:xfrm>
          <a:prstGeom prst="rect">
            <a:avLst/>
          </a:prstGeom>
          <a:noFill/>
          <a:ln w="9525">
            <a:noFill/>
            <a:miter lim="800000"/>
            <a:headEnd/>
            <a:tailEnd/>
          </a:ln>
          <a:effectLst/>
        </p:spPr>
        <p:txBody>
          <a:bodyPr>
            <a:spAutoFit/>
          </a:bodyPr>
          <a:lstStyle/>
          <a:p>
            <a:pPr>
              <a:buFontTx/>
              <a:buChar char="•"/>
              <a:defRPr/>
            </a:pPr>
            <a:r>
              <a:rPr lang="en" sz="2400" b="1" dirty="0">
                <a:effectLst>
                  <a:outerShdw blurRad="38100" dist="38100" dir="2700000" algn="tl">
                    <a:srgbClr val="000000"/>
                  </a:outerShdw>
                </a:effectLst>
              </a:rPr>
              <a:t>Determination of only </a:t>
            </a:r>
            <a:r>
              <a:rPr lang="en" sz="2400" b="1" dirty="0" err="1">
                <a:effectLst>
                  <a:outerShdw blurRad="38100" dist="38100" dir="2700000" algn="tl">
                    <a:srgbClr val="000000"/>
                  </a:outerShdw>
                </a:effectLst>
              </a:rPr>
              <a:t>IgG </a:t>
            </a:r>
            <a:r>
              <a:rPr lang="en" sz="2400" b="1" dirty="0">
                <a:effectLst>
                  <a:outerShdw blurRad="38100" dist="38100" dir="2700000" algn="tl">
                    <a:srgbClr val="000000"/>
                  </a:outerShdw>
                </a:effectLst>
              </a:rPr>
              <a:t>in one serum indicates the immune status of the patient with regard to CMV, shows infection with the virus, but does not provide information about the stage of infection.</a:t>
            </a:r>
          </a:p>
          <a:p>
            <a:pPr>
              <a:buFontTx/>
              <a:buChar char="•"/>
              <a:defRPr/>
            </a:pPr>
            <a:r>
              <a:rPr lang="en" sz="2400" b="1" dirty="0">
                <a:effectLst>
                  <a:outerShdw blurRad="38100" dist="38100" dir="2700000" algn="tl">
                    <a:srgbClr val="000000"/>
                  </a:outerShdw>
                </a:effectLst>
              </a:rPr>
              <a:t>In </a:t>
            </a:r>
            <a:r>
              <a:rPr lang="en" sz="2400" b="1" dirty="0" err="1">
                <a:effectLst>
                  <a:outerShdw blurRad="38100" dist="38100" dir="2700000" algn="tl">
                    <a:srgbClr val="000000"/>
                  </a:outerShdw>
                </a:effectLst>
              </a:rPr>
              <a:t>immunocompetent </a:t>
            </a:r>
            <a:r>
              <a:rPr lang="en" sz="2400" b="1" dirty="0">
                <a:effectLst>
                  <a:outerShdw blurRad="38100" dist="38100" dir="2700000" algn="tl">
                    <a:srgbClr val="000000"/>
                  </a:outerShdw>
                </a:effectLst>
              </a:rPr>
              <a:t>patients, there is a correlation of the level </a:t>
            </a:r>
            <a:r>
              <a:rPr lang="en" sz="2400" b="1" dirty="0" err="1">
                <a:effectLst>
                  <a:outerShdw blurRad="38100" dist="38100" dir="2700000" algn="tl">
                    <a:srgbClr val="000000"/>
                  </a:outerShdw>
                </a:effectLst>
              </a:rPr>
              <a:t>of IgG </a:t>
            </a:r>
            <a:r>
              <a:rPr lang="en" sz="2400" b="1" dirty="0">
                <a:effectLst>
                  <a:outerShdw blurRad="38100" dist="38100" dir="2700000" algn="tl">
                    <a:srgbClr val="000000"/>
                  </a:outerShdw>
                </a:effectLst>
              </a:rPr>
              <a:t>with the presence of an acute infection or exacerbation, but the diagnostic titer of </a:t>
            </a:r>
            <a:r>
              <a:rPr lang="en" sz="2400" b="1" dirty="0" err="1">
                <a:effectLst>
                  <a:outerShdw blurRad="38100" dist="38100" dir="2700000" algn="tl">
                    <a:srgbClr val="000000"/>
                  </a:outerShdw>
                </a:effectLst>
              </a:rPr>
              <a:t>IgG </a:t>
            </a:r>
            <a:r>
              <a:rPr lang="en" sz="2400" b="1" dirty="0">
                <a:effectLst>
                  <a:outerShdw blurRad="38100" dist="38100" dir="2700000" algn="tl">
                    <a:srgbClr val="000000"/>
                  </a:outerShdw>
                </a:effectLst>
              </a:rPr>
              <a:t>is difficult to establish because their concentration in each case depends on the state of the immune system of a particular patient.</a:t>
            </a:r>
          </a:p>
          <a:p>
            <a:pPr>
              <a:buFontTx/>
              <a:buChar char="•"/>
              <a:defRPr/>
            </a:pPr>
            <a:r>
              <a:rPr lang="en" sz="2400" b="1" dirty="0">
                <a:effectLst>
                  <a:outerShdw blurRad="38100" dist="38100" dir="2700000" algn="tl">
                    <a:srgbClr val="000000"/>
                  </a:outerShdw>
                </a:effectLst>
              </a:rPr>
              <a:t>Often with acute CMVI and instead of immunodeficiency, a low concentration </a:t>
            </a:r>
            <a:r>
              <a:rPr lang="en" sz="2400" b="1" dirty="0" err="1">
                <a:effectLst>
                  <a:outerShdw blurRad="38100" dist="38100" dir="2700000" algn="tl">
                    <a:srgbClr val="000000"/>
                  </a:outerShdw>
                </a:effectLst>
              </a:rPr>
              <a:t>of IgG is observed </a:t>
            </a:r>
            <a:r>
              <a:rPr lang="en" sz="2400" b="1" dirty="0">
                <a:effectLst>
                  <a:outerShdw blurRad="38100" dist="38100" dir="2700000" algn="tl">
                    <a:srgbClr val="000000"/>
                  </a:outerShdw>
                </a:effectLst>
              </a:rPr>
              <a:t>.</a:t>
            </a:r>
          </a:p>
          <a:p>
            <a:pPr>
              <a:buFontTx/>
              <a:buChar char="•"/>
              <a:defRPr/>
            </a:pPr>
            <a:r>
              <a:rPr lang="en" sz="2400" b="1" i="1" dirty="0">
                <a:solidFill>
                  <a:srgbClr val="C00000"/>
                </a:solidFill>
                <a:effectLst>
                  <a:outerShdw blurRad="38100" dist="38100" dir="2700000" algn="tl">
                    <a:srgbClr val="000000"/>
                  </a:outerShdw>
                </a:effectLst>
              </a:rPr>
              <a:t>IMPORTANT DYNAMICS!</a:t>
            </a:r>
            <a:endParaRPr lang="en-US" sz="2400" b="1" i="1" dirty="0">
              <a:solidFill>
                <a:srgbClr val="C00000"/>
              </a:solidFill>
              <a:effectLst>
                <a:outerShdw blurRad="38100" dist="38100" dir="2700000" algn="tl">
                  <a:srgbClr val="000000"/>
                </a:outerShdw>
              </a:effectLst>
            </a:endParaRPr>
          </a:p>
          <a:p>
            <a:pPr>
              <a:lnSpc>
                <a:spcPct val="110000"/>
              </a:lnSpc>
              <a:spcBef>
                <a:spcPct val="50000"/>
              </a:spcBef>
              <a:buClr>
                <a:schemeClr val="hlink"/>
              </a:buClr>
              <a:buSzPct val="80000"/>
              <a:buFont typeface="Wingdings" pitchFamily="2" charset="2"/>
              <a:buChar char="n"/>
              <a:defRPr/>
            </a:pPr>
            <a:endParaRPr lang="ru-RU" sz="2400" b="1" i="1" dirty="0">
              <a:solidFill>
                <a:srgbClr val="FFFF00"/>
              </a:solidFill>
              <a:effectLst>
                <a:outerShdw blurRad="38100" dist="38100" dir="2700000" algn="tl">
                  <a:srgbClr val="000000"/>
                </a:outerShdw>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228600"/>
            <a:ext cx="7924800" cy="914400"/>
          </a:xfrm>
          <a:noFill/>
        </p:spPr>
        <p:txBody>
          <a:bodyPr/>
          <a:lstStyle/>
          <a:p>
            <a:pPr algn="ctr"/>
            <a:r>
              <a:rPr lang="en" sz="3200" smtClean="0">
                <a:solidFill>
                  <a:srgbClr val="C00000"/>
                </a:solidFill>
              </a:rPr>
              <a:t>CMV therapy</a:t>
            </a:r>
            <a:endParaRPr lang="ru-RU" sz="4000" smtClean="0">
              <a:solidFill>
                <a:srgbClr val="FFFF00"/>
              </a:solidFill>
            </a:endParaRPr>
          </a:p>
        </p:txBody>
      </p:sp>
      <p:sp>
        <p:nvSpPr>
          <p:cNvPr id="27651" name="Rectangle 3"/>
          <p:cNvSpPr>
            <a:spLocks noGrp="1" noChangeArrowheads="1"/>
          </p:cNvSpPr>
          <p:nvPr>
            <p:ph type="body" idx="1"/>
          </p:nvPr>
        </p:nvSpPr>
        <p:spPr>
          <a:xfrm>
            <a:off x="1295400" y="1295400"/>
            <a:ext cx="7185025" cy="4684713"/>
          </a:xfrm>
          <a:noFill/>
        </p:spPr>
        <p:txBody>
          <a:bodyPr/>
          <a:lstStyle/>
          <a:p>
            <a:r>
              <a:rPr lang="en" smtClean="0"/>
              <a:t>etiotropic antiviral drugs;</a:t>
            </a:r>
          </a:p>
          <a:p>
            <a:r>
              <a:rPr lang="en" smtClean="0"/>
              <a:t>specific immunoglobulins containing antibodies to cytomegalovirus;</a:t>
            </a:r>
          </a:p>
          <a:p>
            <a:r>
              <a:rPr lang="en" smtClean="0"/>
              <a:t>interferons (recombinant and natural);</a:t>
            </a:r>
          </a:p>
          <a:p>
            <a:r>
              <a:rPr lang="en" smtClean="0"/>
              <a:t>inducers of endogenous interferon;</a:t>
            </a:r>
          </a:p>
          <a:p>
            <a:r>
              <a:rPr lang="en" smtClean="0"/>
              <a:t>immunomodulators that strengthen cellular immunity.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600200" y="304800"/>
            <a:ext cx="7086600" cy="914400"/>
          </a:xfrm>
          <a:noFill/>
        </p:spPr>
        <p:txBody>
          <a:bodyPr/>
          <a:lstStyle/>
          <a:p>
            <a:r>
              <a:rPr lang="en" smtClean="0">
                <a:solidFill>
                  <a:srgbClr val="FF0000"/>
                </a:solidFill>
              </a:rPr>
              <a:t>Antiviral therapy</a:t>
            </a:r>
          </a:p>
        </p:txBody>
      </p:sp>
      <p:sp>
        <p:nvSpPr>
          <p:cNvPr id="28675" name="Rectangle 3"/>
          <p:cNvSpPr>
            <a:spLocks noGrp="1" noChangeArrowheads="1"/>
          </p:cNvSpPr>
          <p:nvPr>
            <p:ph type="body" idx="1"/>
          </p:nvPr>
        </p:nvSpPr>
        <p:spPr>
          <a:xfrm>
            <a:off x="1447800" y="1447800"/>
            <a:ext cx="7239000" cy="4638675"/>
          </a:xfrm>
          <a:noFill/>
        </p:spPr>
        <p:txBody>
          <a:bodyPr/>
          <a:lstStyle/>
          <a:p>
            <a:pPr>
              <a:lnSpc>
                <a:spcPct val="120000"/>
              </a:lnSpc>
            </a:pPr>
            <a:r>
              <a:rPr lang="en" sz="2000" smtClean="0">
                <a:solidFill>
                  <a:srgbClr val="FF0000"/>
                </a:solidFill>
              </a:rPr>
              <a:t>Acyclovir </a:t>
            </a:r>
            <a:r>
              <a:rPr lang="en" sz="2000" smtClean="0"/>
              <a:t>: intravenously at the rate of 15-20 mg/day for 3 administrations for 5-15 days.</a:t>
            </a:r>
          </a:p>
          <a:p>
            <a:pPr>
              <a:lnSpc>
                <a:spcPct val="120000"/>
              </a:lnSpc>
            </a:pPr>
            <a:r>
              <a:rPr lang="en" sz="2000" smtClean="0">
                <a:solidFill>
                  <a:srgbClr val="FF0000"/>
                </a:solidFill>
              </a:rPr>
              <a:t>Ganciclovir </a:t>
            </a:r>
            <a:r>
              <a:rPr lang="en" sz="2000" smtClean="0"/>
              <a:t>: 5 mg/kg as an intravenous infusion over 1 hour every 12 hours for 14-21 days. Maintenance treatment: as an intravenous infusion for one hour every 24 hours, 7 times a week.</a:t>
            </a:r>
          </a:p>
          <a:p>
            <a:pPr>
              <a:lnSpc>
                <a:spcPct val="120000"/>
              </a:lnSpc>
            </a:pPr>
            <a:r>
              <a:rPr lang="en" sz="2000" smtClean="0">
                <a:solidFill>
                  <a:srgbClr val="FF0000"/>
                </a:solidFill>
              </a:rPr>
              <a:t>Foscarnet </a:t>
            </a:r>
            <a:r>
              <a:rPr lang="en" sz="2000" smtClean="0"/>
              <a:t>: the initial dose of foscarnet is 60 mg/kg every 8 hours intravenously for 2 weeks, then 90–120 mg/kg is administered by infusion once a day for 2–3 weeks.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7994" y="5231815"/>
            <a:ext cx="5713005" cy="58477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 sz="32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Thank you for attention!</a:t>
            </a:r>
          </a:p>
        </p:txBody>
      </p:sp>
      <p:pic>
        <p:nvPicPr>
          <p:cNvPr id="29699" name="Picture 2"/>
          <p:cNvPicPr>
            <a:picLocks noChangeAspect="1" noChangeArrowheads="1"/>
          </p:cNvPicPr>
          <p:nvPr/>
        </p:nvPicPr>
        <p:blipFill>
          <a:blip r:embed="rId2" cstate="print"/>
          <a:srcRect/>
          <a:stretch>
            <a:fillRect/>
          </a:stretch>
        </p:blipFill>
        <p:spPr bwMode="auto">
          <a:xfrm>
            <a:off x="2667000" y="838200"/>
            <a:ext cx="4495800" cy="3371850"/>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Капсулы">
  <a:themeElements>
    <a:clrScheme name="Капсулы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Капсулы">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апсулы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Капсулы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Капсулы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Капсулы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Капсулы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Капсулы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Капсулы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Капсулы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Capsules</Template>
  <TotalTime>832</TotalTime>
  <Words>1820</Words>
  <Application>Microsoft Office PowerPoint</Application>
  <PresentationFormat>Экран (4:3)</PresentationFormat>
  <Paragraphs>129</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Капсулы</vt:lpstr>
      <vt:lpstr>Cytomegalovirus infection</vt:lpstr>
      <vt:lpstr>Immunodeficiency states are manifested in the form of chronic, often recurring infectious and inflammatory processes,  caused by opportunistic (conditionally pathogenic) microorganisms.</vt:lpstr>
      <vt:lpstr>Слайд 3</vt:lpstr>
      <vt:lpstr>Слайд 4</vt:lpstr>
      <vt:lpstr>Слайд 5</vt:lpstr>
      <vt:lpstr>Слайд 6</vt:lpstr>
      <vt:lpstr>World Health Organization</vt:lpstr>
      <vt:lpstr>The virus is transmitted through biological environments: </vt:lpstr>
      <vt:lpstr>Слайд 9</vt:lpstr>
      <vt:lpstr>Слайд 10</vt:lpstr>
      <vt:lpstr>Immunity</vt:lpstr>
      <vt:lpstr>CMVI</vt:lpstr>
      <vt:lpstr>Слайд 13</vt:lpstr>
      <vt:lpstr>Laboratory diagnostics</vt:lpstr>
      <vt:lpstr>Laboratory diagnostics</vt:lpstr>
      <vt:lpstr>Laboratory diagnostics</vt:lpstr>
      <vt:lpstr>Laboratory diagnostics</vt:lpstr>
      <vt:lpstr>To increase the reliability of clinical and laboratory diagnosis of this disease, the majority of scientists recommend compliance with the following conditions: </vt:lpstr>
      <vt:lpstr>Слайд 19</vt:lpstr>
      <vt:lpstr>Слайд 20</vt:lpstr>
      <vt:lpstr>Слайд 21</vt:lpstr>
      <vt:lpstr>CMV therapy</vt:lpstr>
      <vt:lpstr>Antiviral therapy</vt:lpstr>
      <vt:lpstr>Слайд 24</vt:lpstr>
    </vt:vector>
  </TitlesOfParts>
  <Company>Кафедра детских болезней</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Иммунокоррекция в группе часто длительно болеющих детей</dc:title>
  <dc:creator>Соболева</dc:creator>
  <cp:lastModifiedBy>e020780goa</cp:lastModifiedBy>
  <cp:revision>167</cp:revision>
  <dcterms:created xsi:type="dcterms:W3CDTF">2007-02-27T12:56:11Z</dcterms:created>
  <dcterms:modified xsi:type="dcterms:W3CDTF">2023-12-01T11:11:58Z</dcterms:modified>
</cp:coreProperties>
</file>