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23A7A8-2618-47EE-825F-F80E533AAEB5}" type="datetimeFigureOut">
              <a:rPr lang="uk-UA" smtClean="0"/>
              <a:pPr/>
              <a:t>01.12.2023</a:t>
            </a:fld>
            <a:endParaRPr lang="uk-UA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opvirus.info/treatment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44824"/>
            <a:ext cx="8458200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en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Herpes virus type 3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Varicella-Zoster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Gerasimenko o.a.</a:t>
            </a:r>
            <a:endParaRPr lang="uk-UA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0"/>
            <a:ext cx="8458200" cy="914400"/>
          </a:xfrm>
        </p:spPr>
        <p:txBody>
          <a:bodyPr/>
          <a:lstStyle/>
          <a:p>
            <a:pPr algn="ctr"/>
            <a:r>
              <a:rPr lang="en" i="1" dirty="0" err="1">
                <a:solidFill>
                  <a:schemeClr val="tx1"/>
                </a:solidFill>
                <a:latin typeface="Times New Roman" pitchFamily="18" charset="0"/>
                <a:cs typeface="Arabic Typesetting" pitchFamily="66" charset="-78"/>
              </a:rPr>
              <a:t>ONMedU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Arabic Typesetting" pitchFamily="66" charset="-78"/>
            </a:endParaRPr>
          </a:p>
          <a:p>
            <a:pPr algn="ctr"/>
            <a:r>
              <a:rPr lang="en" i="1" dirty="0">
                <a:solidFill>
                  <a:schemeClr val="tx1"/>
                </a:solidFill>
                <a:latin typeface="Times New Roman" pitchFamily="18" charset="0"/>
                <a:cs typeface="Arabic Typesetting" pitchFamily="66" charset="-78"/>
              </a:rPr>
              <a:t>Department of Infectious Diseases</a:t>
            </a:r>
            <a:endParaRPr lang="uk-UA" i="1" dirty="0">
              <a:solidFill>
                <a:schemeClr val="tx1"/>
              </a:solidFill>
              <a:latin typeface="Times New Roman" pitchFamily="18" charset="0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400" b="1" dirty="0">
                <a:latin typeface="Times New Roman" pitchFamily="18" charset="0"/>
                <a:cs typeface="Times New Roman" pitchFamily="18" charset="0"/>
              </a:rPr>
              <a:t>Herpes virus type 3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causes two types of lesions - </a:t>
            </a:r>
            <a:r>
              <a:rPr lang="en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chicken pox ( </a:t>
            </a:r>
            <a:r>
              <a:rPr lang="en" sz="24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varicella </a:t>
            </a:r>
            <a:r>
              <a:rPr lang="en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shingles ( </a:t>
            </a:r>
            <a:r>
              <a:rPr lang="en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zoster </a:t>
            </a:r>
            <a:r>
              <a:rPr lang="en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The primary infection proceeds like chicken pox, and its recurrences — like ringworm.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Учеба и прочие\Книги\6-й курс\Инф\Vetryan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4572000" cy="2811780"/>
          </a:xfrm>
          <a:prstGeom prst="rect">
            <a:avLst/>
          </a:prstGeom>
          <a:noFill/>
        </p:spPr>
      </p:pic>
      <p:pic>
        <p:nvPicPr>
          <p:cNvPr id="1027" name="Picture 3" descr="D:\Учеба и прочие\Книги\6-й курс\Инф\gerpeticheskaja-infekcija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920733"/>
            <a:ext cx="4499992" cy="29372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3200" dirty="0">
                <a:latin typeface="Times New Roman" pitchFamily="18" charset="0"/>
                <a:cs typeface="Times New Roman" pitchFamily="18" charset="0"/>
              </a:rPr>
              <a:t>The herpes virus type 3 was discovered by the Brazilian doctor E. </a:t>
            </a:r>
            <a:r>
              <a:rPr lang="en" sz="3200" dirty="0" err="1">
                <a:latin typeface="Times New Roman" pitchFamily="18" charset="0"/>
                <a:cs typeface="Times New Roman" pitchFamily="18" charset="0"/>
              </a:rPr>
              <a:t>Aragao </a:t>
            </a:r>
            <a:r>
              <a:rPr lang="en" sz="3200" dirty="0">
                <a:latin typeface="Times New Roman" pitchFamily="18" charset="0"/>
                <a:cs typeface="Times New Roman" pitchFamily="18" charset="0"/>
              </a:rPr>
              <a:t>(1911).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Учеба и прочие\Книги\6-й курс\Инф\4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72816"/>
            <a:ext cx="6750050" cy="4652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3244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800" b="1" dirty="0">
                <a:latin typeface="Times New Roman" pitchFamily="18" charset="0"/>
                <a:cs typeface="Times New Roman" pitchFamily="18" charset="0"/>
              </a:rPr>
              <a:t>Epidemiology of chicken pox and shingles</a:t>
            </a:r>
          </a:p>
          <a:p>
            <a:endParaRPr lang="ru-RU" dirty="0"/>
          </a:p>
          <a:p>
            <a:r>
              <a:rPr lang="en" sz="2400" dirty="0"/>
              <a:t>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80-90% of the adult population of the Earth have a history of chickenpox. The incidence of shingles does not exceed 10% in persons who have contracted chickenpox.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" sz="2400" b="1" dirty="0">
                <a:latin typeface="Times New Roman" pitchFamily="18" charset="0"/>
                <a:cs typeface="Times New Roman" pitchFamily="18" charset="0"/>
              </a:rPr>
              <a:t>Reservoir of the </a:t>
            </a:r>
            <a:r>
              <a:rPr lang="en" sz="2400" b="1" dirty="0" err="1">
                <a:latin typeface="Times New Roman" pitchFamily="18" charset="0"/>
                <a:cs typeface="Times New Roman" pitchFamily="18" charset="0"/>
              </a:rPr>
              <a:t>Varicella-Zoster virus</a:t>
            </a:r>
            <a:r>
              <a:rPr lang="en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- a sick person, the virus is transmitted by airborne and contact (through a vesicle that separates) way.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800" b="1" dirty="0">
                <a:latin typeface="Times New Roman" pitchFamily="18" charset="0"/>
                <a:cs typeface="Times New Roman" pitchFamily="18" charset="0"/>
              </a:rPr>
              <a:t>Pathogenesis of lesions in chicken pox and shingles</a:t>
            </a:r>
          </a:p>
          <a:p>
            <a:endParaRPr lang="ru-RU" dirty="0"/>
          </a:p>
          <a:p>
            <a:endParaRPr lang="ru-RU" dirty="0"/>
          </a:p>
          <a:p>
            <a:r>
              <a:rPr lang="en" dirty="0"/>
              <a:t>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The Varicella-Zoster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virus initially multiplies in the mucosal epithelium of the upper respiratory tract, and then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disseminates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through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the lymph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and blood flow to the skin. Reproduction of the virus in the cells of the spinous layer leads to their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ballooning degeneration ( Tsanka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cells ). In the nuclei of the affected cells, eosinophilic bodies of inclusions (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Lipschütz bodies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) are formed.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Infection with the virus usually occurs in childhood - at this age, the disease takes the form of chickenpox. After recovery, the virus remains in the body forever, localizing in the processes of the trigeminal nerve.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Shingles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develops as a result of reactivation of the virus in sensitive nodes of persons who have contracted chickenpox. Triggering mechanisms of reactivation are associated with immune disorders.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" sz="2400" b="1" cap="all" dirty="0">
                <a:latin typeface="Times New Roman" pitchFamily="18" charset="0"/>
                <a:cs typeface="Times New Roman" pitchFamily="18" charset="0"/>
              </a:rPr>
              <a:t>SYMPTOMS OF HERPES ZOSTER</a:t>
            </a:r>
          </a:p>
          <a:p>
            <a:pPr fontAlgn="base"/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" sz="2400" dirty="0">
                <a:latin typeface="Times New Roman" pitchFamily="18" charset="0"/>
                <a:cs typeface="Times New Roman" pitchFamily="18" charset="0"/>
              </a:rPr>
              <a:t>Shingles and chickenpox have an acute onset. Severe pain occurs in the area of the nerve affected by the disease, which lasts for 3-12 days (the term depends on how badly the nerve is affected). Overheating, bending the limbs and even touching the skin can increase painful sensations. Primary symptoms include a significant or slight increase in temperature.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" sz="2000" b="1" cap="all" dirty="0">
                <a:latin typeface="Times New Roman" pitchFamily="18" charset="0"/>
                <a:cs typeface="Times New Roman" pitchFamily="18" charset="0"/>
              </a:rPr>
              <a:t>HERPES ZOSTER: EXTERNAL MANIFESTATIONS</a:t>
            </a:r>
          </a:p>
          <a:p>
            <a:pPr fontAlgn="base"/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Wingdings" pitchFamily="2" charset="2"/>
              <a:buChar char="v"/>
            </a:pPr>
            <a:r>
              <a:rPr lang="en" sz="2000" dirty="0">
                <a:latin typeface="Times New Roman" pitchFamily="18" charset="0"/>
                <a:cs typeface="Times New Roman" pitchFamily="18" charset="0"/>
              </a:rPr>
              <a:t>Making a diagnosis is much easier after the appearance of external manifestations of the disease, usually they appear a few days after the onset of pain.</a:t>
            </a:r>
          </a:p>
          <a:p>
            <a:pPr fontAlgn="base">
              <a:buFont typeface="Wingdings" pitchFamily="2" charset="2"/>
              <a:buChar char="v"/>
            </a:pPr>
            <a:r>
              <a:rPr lang="en" sz="2000" dirty="0">
                <a:latin typeface="Times New Roman" pitchFamily="18" charset="0"/>
                <a:cs typeface="Times New Roman" pitchFamily="18" charset="0"/>
              </a:rPr>
              <a:t>The skin and mucous membranes in the affected areas become swollen and reddened.</a:t>
            </a:r>
          </a:p>
          <a:p>
            <a:pPr fontAlgn="base">
              <a:buFont typeface="Wingdings" pitchFamily="2" charset="2"/>
              <a:buChar char="v"/>
            </a:pPr>
            <a:r>
              <a:rPr lang="en" sz="2000" dirty="0">
                <a:latin typeface="Times New Roman" pitchFamily="18" charset="0"/>
                <a:cs typeface="Times New Roman" pitchFamily="18" charset="0"/>
              </a:rPr>
              <a:t>After that, groups of bubbles (vesicles) filled with liquid appear on the surface of the skin. It is not recommended to open the blisters in any case - this can lead to infection.</a:t>
            </a:r>
          </a:p>
          <a:p>
            <a:pPr fontAlgn="base">
              <a:buFont typeface="Wingdings" pitchFamily="2" charset="2"/>
              <a:buChar char="v"/>
            </a:pPr>
            <a:r>
              <a:rPr lang="en" sz="2000" dirty="0">
                <a:latin typeface="Times New Roman" pitchFamily="18" charset="0"/>
                <a:cs typeface="Times New Roman" pitchFamily="18" charset="0"/>
              </a:rPr>
              <a:t>The transparent liquid inside the bubbles gradually becomes cloudy, the bubbles themselves burst, and crusts form in their place.</a:t>
            </a:r>
          </a:p>
          <a:p>
            <a:pPr fontAlgn="base"/>
            <a:r>
              <a:rPr lang="en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en" sz="2000" dirty="0">
                <a:latin typeface="Times New Roman" pitchFamily="18" charset="0"/>
                <a:cs typeface="Times New Roman" pitchFamily="18" charset="0"/>
              </a:rPr>
              <a:t>The disease lasts for 1-3 weeks. As a rule, after the appearance of skin rashes, the pain decreases or disappears completely, but in some cases it is possible to preserve them for several years - especially when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ganglionitis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ganglioneuritis occurs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Учеба и прочие\Книги\6-й курс\Инф\herpes-zoste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005" y="0"/>
            <a:ext cx="9192005" cy="68940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Учеба и прочие\Книги\6-й курс\Инф\2a350abcbcdb9144c8c04bd29dfe08f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014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Учеба и прочие\Книги\6-й курс\Инф\gerpes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Учеба и прочие\Книги\6-й курс\Инф\glaznoy-gerpes-520x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" sz="2800" b="1" dirty="0">
                <a:latin typeface="Times New Roman" pitchFamily="18" charset="0"/>
                <a:cs typeface="Times New Roman" pitchFamily="18" charset="0"/>
              </a:rPr>
              <a:t>Treatment</a:t>
            </a:r>
          </a:p>
          <a:p>
            <a:pPr fontAlgn="base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" sz="2400" u="sng" dirty="0">
                <a:latin typeface="Times New Roman" pitchFamily="18" charset="0"/>
                <a:cs typeface="Times New Roman" pitchFamily="18" charset="0"/>
              </a:rPr>
              <a:t>Treatment of herpes type 3 pursues several main goals:</a:t>
            </a:r>
          </a:p>
          <a:p>
            <a:pPr fontAlgn="base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" sz="2400" dirty="0">
                <a:latin typeface="Times New Roman" pitchFamily="18" charset="0"/>
                <a:cs typeface="Times New Roman" pitchFamily="18" charset="0"/>
              </a:rPr>
              <a:t>stimulate the healing process of the skin;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" sz="2400" dirty="0">
                <a:latin typeface="Times New Roman" pitchFamily="18" charset="0"/>
                <a:cs typeface="Times New Roman" pitchFamily="18" charset="0"/>
              </a:rPr>
              <a:t>prevent the development of complications (visceral, from the side of the central nervous system, etc.);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" sz="2400" dirty="0">
                <a:latin typeface="Times New Roman" pitchFamily="18" charset="0"/>
                <a:cs typeface="Times New Roman" pitchFamily="18" charset="0"/>
              </a:rPr>
              <a:t>prevent the spread of herpes infection inside the body (especially in patients with reduced immune status); reduce manifestations of pain syndrome in the acute phase;</a:t>
            </a:r>
          </a:p>
          <a:p>
            <a:pPr fontAlgn="base">
              <a:buFont typeface="Wingdings" pitchFamily="2" charset="2"/>
              <a:buChar char="v"/>
            </a:pPr>
            <a:endParaRPr lang="uk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6121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" sz="2400" b="1" dirty="0">
                <a:latin typeface="Times New Roman" pitchFamily="18" charset="0"/>
                <a:cs typeface="Times New Roman" pitchFamily="18" charset="0"/>
              </a:rPr>
              <a:t>Antiviral therapy for herpes zoster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The main method </a:t>
            </a:r>
            <a:r>
              <a:rPr lang="en" b="1" dirty="0"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of treatment</a:t>
            </a:r>
            <a:r>
              <a:rPr lang="en" b="1" u="sng" dirty="0"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en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" dirty="0">
                <a:latin typeface="Times New Roman" pitchFamily="18" charset="0"/>
                <a:cs typeface="Times New Roman" pitchFamily="18" charset="0"/>
              </a:rPr>
              <a:t>with herpes zoster, as with other herpesvirus infections, there is the use of </a:t>
            </a:r>
            <a:r>
              <a:rPr lang="en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antiviral </a:t>
            </a:r>
            <a:r>
              <a:rPr lang="en" dirty="0">
                <a:latin typeface="Times New Roman" pitchFamily="18" charset="0"/>
                <a:cs typeface="Times New Roman" pitchFamily="18" charset="0"/>
              </a:rPr>
              <a:t>drugs. With this disease, it is recommended to start taking antiviral drugs no later than 72 hours after the appearance of the rash - this allows you to reduce the duration of the pain syndrome and often helps prevent the development of postherpetic neuralgia.</a:t>
            </a:r>
          </a:p>
          <a:p>
            <a:pPr algn="just" fontAlgn="base">
              <a:lnSpc>
                <a:spcPct val="150000"/>
              </a:lnSpc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Patients with normal immunity are usually prescribed </a:t>
            </a:r>
            <a:r>
              <a:rPr lang="en" b="1" u="sng" dirty="0">
                <a:latin typeface="Times New Roman" pitchFamily="18" charset="0"/>
                <a:cs typeface="Times New Roman" pitchFamily="18" charset="0"/>
              </a:rPr>
              <a:t>1000 mg of acyclovir or 500 mg of famciclovir</a:t>
            </a:r>
            <a:r>
              <a:rPr lang="en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" dirty="0">
                <a:latin typeface="Times New Roman" pitchFamily="18" charset="0"/>
                <a:cs typeface="Times New Roman" pitchFamily="18" charset="0"/>
              </a:rPr>
              <a:t>per day during the week. In patients with </a:t>
            </a:r>
            <a:r>
              <a:rPr lang="en" dirty="0" err="1">
                <a:latin typeface="Times New Roman" pitchFamily="18" charset="0"/>
                <a:cs typeface="Times New Roman" pitchFamily="18" charset="0"/>
              </a:rPr>
              <a:t>immunodeficiency </a:t>
            </a:r>
            <a:r>
              <a:rPr lang="en" dirty="0">
                <a:latin typeface="Times New Roman" pitchFamily="18" charset="0"/>
                <a:cs typeface="Times New Roman" pitchFamily="18" charset="0"/>
              </a:rPr>
              <a:t>states, the dosage and duration of treatment may be increased.</a:t>
            </a:r>
          </a:p>
          <a:p>
            <a:pPr algn="just" fontAlgn="base">
              <a:lnSpc>
                <a:spcPct val="150000"/>
              </a:lnSpc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In addition to the mentioned drugs, the following are also used in the treatment of herpes zoster on the body:</a:t>
            </a:r>
            <a:r>
              <a:rPr lang="en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Brivudine </a:t>
            </a:r>
            <a:r>
              <a:rPr lang="en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125 mg 4 times/day for children at the rate of 5 mg. per kg three times a day for 5 days. </a:t>
            </a:r>
            <a:r>
              <a:rPr lang="en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Valaciclovir </a:t>
            </a:r>
            <a:r>
              <a:rPr lang="en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 gr. 3 somewhere a day for 10 days.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35292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" sz="2400" b="1" dirty="0">
                <a:latin typeface="Times New Roman" pitchFamily="18" charset="0"/>
                <a:cs typeface="Times New Roman" pitchFamily="18" charset="0"/>
              </a:rPr>
              <a:t>Additional therapy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" sz="2000" dirty="0">
                <a:latin typeface="Times New Roman" pitchFamily="18" charset="0"/>
                <a:cs typeface="Times New Roman" pitchFamily="18" charset="0"/>
              </a:rPr>
              <a:t>To eliminate the pain syndrome, reduce intoxication and eliminate other unpleasant symptoms and phenomena accompanying herpes zoster, other methods are used: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Courier New" pitchFamily="49" charset="0"/>
              <a:buChar char="o"/>
            </a:pPr>
            <a:r>
              <a:rPr lang="en" sz="2000" b="1" dirty="0">
                <a:latin typeface="Times New Roman" pitchFamily="18" charset="0"/>
                <a:cs typeface="Times New Roman" pitchFamily="18" charset="0"/>
              </a:rPr>
              <a:t>Immunotherapy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" sz="2000" dirty="0">
                <a:latin typeface="Times New Roman" pitchFamily="18" charset="0"/>
                <a:cs typeface="Times New Roman" pitchFamily="18" charset="0"/>
              </a:rPr>
              <a:t>Taking interferon and its inducers allows you to stimulate the body's defenses, thereby accelerating the recovery process and preventing the generalization of the infection.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Courier New" pitchFamily="49" charset="0"/>
              <a:buChar char="o"/>
            </a:pPr>
            <a:r>
              <a:rPr lang="en" sz="2000" b="1">
                <a:latin typeface="Times New Roman" pitchFamily="18" charset="0"/>
                <a:cs typeface="Times New Roman" pitchFamily="18" charset="0"/>
              </a:rPr>
              <a:t>Pain relievers</a:t>
            </a:r>
            <a:endParaRPr lang="uk" sz="2000" b="1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" sz="2000" dirty="0">
                <a:latin typeface="Times New Roman" pitchFamily="18" charset="0"/>
                <a:cs typeface="Times New Roman" pitchFamily="18" charset="0"/>
              </a:rPr>
              <a:t>Herpes zoster is often accompanied by severe pain, so the use of paracetamol, ibuprofen,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diclofenac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and other pain relievers is of great importance.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828092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Courier New" pitchFamily="49" charset="0"/>
              <a:buChar char="o"/>
            </a:pPr>
            <a:r>
              <a:rPr lang="en" sz="2000" b="1" dirty="0" err="1">
                <a:latin typeface="Times New Roman" pitchFamily="18" charset="0"/>
                <a:cs typeface="Times New Roman" pitchFamily="18" charset="0"/>
              </a:rPr>
              <a:t>Anticonvulsants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Gabapentin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pregabalin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carbamazepine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and others. They help relieve muscle spasms.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Courier New" pitchFamily="49" charset="0"/>
              <a:buChar char="o"/>
            </a:pPr>
            <a:r>
              <a:rPr lang="en" sz="2000" b="1" dirty="0">
                <a:latin typeface="Times New Roman" pitchFamily="18" charset="0"/>
                <a:cs typeface="Times New Roman" pitchFamily="18" charset="0"/>
              </a:rPr>
              <a:t>Antidepressants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Tricyclic antidepressants and selective serotonin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reuptake inhibitors have an analgesic effect and help correct the psychological state of the patient.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Courier New" pitchFamily="49" charset="0"/>
              <a:buChar char="o"/>
            </a:pPr>
            <a:r>
              <a:rPr lang="en" sz="2000" b="1" dirty="0">
                <a:latin typeface="Times New Roman" pitchFamily="18" charset="0"/>
                <a:cs typeface="Times New Roman" pitchFamily="18" charset="0"/>
              </a:rPr>
              <a:t>Physiotherapy methods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" sz="2000" dirty="0">
                <a:latin typeface="Times New Roman" pitchFamily="18" charset="0"/>
                <a:cs typeface="Times New Roman" pitchFamily="18" charset="0"/>
              </a:rPr>
              <a:t>Magnetolaserotherapy, transcutaneous electronic neurostimulation, hyperbaric oxygenation, reflexology - various methods of physiotherapy are used to eliminate pain syndrome, accelerate regeneration processes and strengthen the body.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Laser irradiation of blood in the treatment of herpes virus infection</a:t>
            </a:r>
          </a:p>
          <a:p>
            <a:endParaRPr lang="ru-RU" b="1" dirty="0"/>
          </a:p>
          <a:p>
            <a:pPr algn="just"/>
            <a:r>
              <a:rPr lang="en" sz="2000" b="1" dirty="0">
                <a:latin typeface="Times New Roman" pitchFamily="18" charset="0"/>
                <a:cs typeface="Times New Roman" pitchFamily="18" charset="0"/>
              </a:rPr>
              <a:t>Laser irradiation of blood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(photohemotherapy, intravascular laser irradiation of blood, VLOK) is a method of efferent therapy (extracorporeal detoxification), which is dosed irradiation of blood with low-intensity therapeutic lasers.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D:\Учеба и прочие\Книги\6-й курс\Инф\3325_33770_b_1314134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068960"/>
            <a:ext cx="8146876" cy="3571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208912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dirty="0"/>
              <a:t> 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The main factors of the therapeutic effect are considered to be:</a:t>
            </a:r>
          </a:p>
          <a:p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en" sz="2000" dirty="0">
                <a:latin typeface="Times New Roman" pitchFamily="18" charset="0"/>
                <a:cs typeface="Times New Roman" pitchFamily="18" charset="0"/>
              </a:rPr>
              <a:t>antiseptic (bactericidal) action</a:t>
            </a:r>
          </a:p>
          <a:p>
            <a:pPr>
              <a:buFont typeface="Arial" pitchFamily="34" charset="0"/>
              <a:buChar char="•"/>
            </a:pPr>
            <a:r>
              <a:rPr lang="en" sz="2000" dirty="0">
                <a:latin typeface="Times New Roman" pitchFamily="18" charset="0"/>
                <a:cs typeface="Times New Roman" pitchFamily="18" charset="0"/>
              </a:rPr>
              <a:t>correction of cellular and humoral immunity</a:t>
            </a:r>
          </a:p>
          <a:p>
            <a:pPr>
              <a:buFont typeface="Arial" pitchFamily="34" charset="0"/>
              <a:buChar char="•"/>
            </a:pPr>
            <a:r>
              <a:rPr lang="en" sz="2000" dirty="0">
                <a:latin typeface="Times New Roman" pitchFamily="18" charset="0"/>
                <a:cs typeface="Times New Roman" pitchFamily="18" charset="0"/>
              </a:rPr>
              <a:t>increase in non-specific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resistance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of the body</a:t>
            </a:r>
          </a:p>
          <a:p>
            <a:pPr>
              <a:buFont typeface="Arial" pitchFamily="34" charset="0"/>
              <a:buChar char="•"/>
            </a:pPr>
            <a:r>
              <a:rPr lang="en" sz="2000" dirty="0">
                <a:latin typeface="Times New Roman" pitchFamily="18" charset="0"/>
                <a:cs typeface="Times New Roman" pitchFamily="18" charset="0"/>
              </a:rPr>
              <a:t>stimulation of regenerative (healing) processes</a:t>
            </a:r>
          </a:p>
          <a:p>
            <a:pPr>
              <a:buFont typeface="Arial" pitchFamily="34" charset="0"/>
              <a:buChar char="•"/>
            </a:pPr>
            <a:r>
              <a:rPr lang="en" sz="2000" dirty="0">
                <a:latin typeface="Times New Roman" pitchFamily="18" charset="0"/>
                <a:cs typeface="Times New Roman" pitchFamily="18" charset="0"/>
              </a:rPr>
              <a:t>anti-inflammatory action</a:t>
            </a:r>
          </a:p>
          <a:p>
            <a:pPr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96952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400" dirty="0">
                <a:latin typeface="Times New Roman" pitchFamily="18" charset="0"/>
                <a:cs typeface="Times New Roman" pitchFamily="18" charset="0"/>
              </a:rPr>
              <a:t>in addition to the factors listed above, some additional ones appear: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improving the rheological properties of blood ("flowability")</a:t>
            </a:r>
          </a:p>
          <a:p>
            <a:pPr>
              <a:buFont typeface="Arial" pitchFamily="34" charset="0"/>
              <a:buChar char="•"/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vasodilator effect</a:t>
            </a:r>
          </a:p>
          <a:p>
            <a:pPr>
              <a:buFont typeface="Arial" pitchFamily="34" charset="0"/>
              <a:buChar char="•"/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increasing the oxygen transport function of the blood</a:t>
            </a:r>
          </a:p>
          <a:p>
            <a:pPr>
              <a:buFont typeface="Arial" pitchFamily="34" charset="0"/>
              <a:buChar char="•"/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normalization of the acid-base state (KOS) of the blood</a:t>
            </a:r>
          </a:p>
          <a:p>
            <a:pPr>
              <a:buFont typeface="Arial" pitchFamily="34" charset="0"/>
              <a:buChar char="•"/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normalization of blood proteolytic activity</a:t>
            </a:r>
          </a:p>
          <a:p>
            <a:pPr>
              <a:buFont typeface="Arial" pitchFamily="34" charset="0"/>
              <a:buChar char="•"/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increasing </a:t>
            </a:r>
            <a:r>
              <a:rPr lang="en" dirty="0" err="1">
                <a:latin typeface="Times New Roman" pitchFamily="18" charset="0"/>
                <a:cs typeface="Times New Roman" pitchFamily="18" charset="0"/>
              </a:rPr>
              <a:t>the antioxidant </a:t>
            </a:r>
            <a:r>
              <a:rPr lang="en" dirty="0">
                <a:latin typeface="Times New Roman" pitchFamily="18" charset="0"/>
                <a:cs typeface="Times New Roman" pitchFamily="18" charset="0"/>
              </a:rPr>
              <a:t>activity of the blood</a:t>
            </a:r>
          </a:p>
          <a:p>
            <a:pPr>
              <a:buFont typeface="Arial" pitchFamily="34" charset="0"/>
              <a:buChar char="•"/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stimulation </a:t>
            </a:r>
            <a:r>
              <a:rPr lang="en" dirty="0" err="1">
                <a:latin typeface="Times New Roman" pitchFamily="18" charset="0"/>
                <a:cs typeface="Times New Roman" pitchFamily="18" charset="0"/>
              </a:rPr>
              <a:t>of erythroposis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" dirty="0" err="1">
                <a:latin typeface="Times New Roman" pitchFamily="18" charset="0"/>
                <a:cs typeface="Times New Roman" pitchFamily="18" charset="0"/>
              </a:rPr>
              <a:t>detoxification </a:t>
            </a:r>
            <a:r>
              <a:rPr lang="en" dirty="0">
                <a:latin typeface="Times New Roman" pitchFamily="18" charset="0"/>
                <a:cs typeface="Times New Roman" pitchFamily="18" charset="0"/>
              </a:rPr>
              <a:t>action</a:t>
            </a:r>
          </a:p>
          <a:p>
            <a:pPr>
              <a:buFont typeface="Arial" pitchFamily="34" charset="0"/>
              <a:buChar char="•"/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anti-allergic action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-5417"/>
            <a:ext cx="835292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400" b="1" dirty="0">
                <a:latin typeface="Times New Roman" pitchFamily="18" charset="0"/>
                <a:cs typeface="Times New Roman" pitchFamily="18" charset="0"/>
              </a:rPr>
              <a:t>Indications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for laser irradiation of blood are very large. The main ones are listed below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acute and chronic inflammatory processes of various localization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sepsis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endo- and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exotoxicosis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(poisoning)</a:t>
            </a:r>
          </a:p>
          <a:p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bypassing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diseases of the arteries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acute and chronic thrombophlebitis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chronic ischemic heart disease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inflammatory (infectious) complications after operations and injuries</a:t>
            </a:r>
          </a:p>
          <a:p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immunodeficiency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states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autoimmune diseases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allergic diseases (especially bronchial asthma)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acute and chronic pancreatitis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some skin diseases (dermatoses, psoriasis, neurodermatitis,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acne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, furunculosis)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diabetes</a:t>
            </a:r>
          </a:p>
          <a:p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polycystic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ovaries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burn disease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trophic ulcers</a:t>
            </a:r>
          </a:p>
          <a:p>
            <a:r>
              <a:rPr lang="en" sz="2000" dirty="0">
                <a:latin typeface="Times New Roman" pitchFamily="18" charset="0"/>
                <a:cs typeface="Times New Roman" pitchFamily="18" charset="0"/>
              </a:rPr>
              <a:t>some infectious diseases (viral hepatitis, </a:t>
            </a:r>
            <a:r>
              <a:rPr lang="en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herpes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" sz="2000" dirty="0" err="1">
                <a:latin typeface="Times New Roman" pitchFamily="18" charset="0"/>
                <a:cs typeface="Times New Roman" pitchFamily="18" charset="0"/>
              </a:rPr>
              <a:t>candidiasis </a:t>
            </a:r>
            <a:r>
              <a:rPr lang="en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470</TotalTime>
  <Words>981</Words>
  <Application>Microsoft Office PowerPoint</Application>
  <PresentationFormat>Экран (4:3)</PresentationFormat>
  <Paragraphs>103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Herpes virus type 3  Varicella-Zoster    Мd Gerasimenko o.a.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RePack by SPecialiST</dc:creator>
  <cp:lastModifiedBy>e020780goa</cp:lastModifiedBy>
  <cp:revision>51</cp:revision>
  <dcterms:created xsi:type="dcterms:W3CDTF">2017-09-10T10:07:18Z</dcterms:created>
  <dcterms:modified xsi:type="dcterms:W3CDTF">2023-12-01T06:45:58Z</dcterms:modified>
</cp:coreProperties>
</file>