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handoutMasterIdLst>
    <p:handoutMasterId r:id="rId47"/>
  </p:handoutMasterIdLst>
  <p:sldIdLst>
    <p:sldId id="286" r:id="rId2"/>
    <p:sldId id="287" r:id="rId3"/>
    <p:sldId id="260" r:id="rId4"/>
    <p:sldId id="289" r:id="rId5"/>
    <p:sldId id="278" r:id="rId6"/>
    <p:sldId id="266" r:id="rId7"/>
    <p:sldId id="333" r:id="rId8"/>
    <p:sldId id="267" r:id="rId9"/>
    <p:sldId id="334" r:id="rId10"/>
    <p:sldId id="273" r:id="rId11"/>
    <p:sldId id="274" r:id="rId12"/>
    <p:sldId id="272" r:id="rId13"/>
    <p:sldId id="275" r:id="rId14"/>
    <p:sldId id="276" r:id="rId15"/>
    <p:sldId id="290" r:id="rId16"/>
    <p:sldId id="294" r:id="rId17"/>
    <p:sldId id="296" r:id="rId18"/>
    <p:sldId id="297" r:id="rId19"/>
    <p:sldId id="298" r:id="rId20"/>
    <p:sldId id="301" r:id="rId21"/>
    <p:sldId id="302" r:id="rId22"/>
    <p:sldId id="304" r:id="rId23"/>
    <p:sldId id="308" r:id="rId24"/>
    <p:sldId id="292" r:id="rId25"/>
    <p:sldId id="293" r:id="rId26"/>
    <p:sldId id="310" r:id="rId27"/>
    <p:sldId id="311" r:id="rId28"/>
    <p:sldId id="313" r:id="rId29"/>
    <p:sldId id="312" r:id="rId30"/>
    <p:sldId id="314" r:id="rId31"/>
    <p:sldId id="315" r:id="rId32"/>
    <p:sldId id="316" r:id="rId33"/>
    <p:sldId id="317" r:id="rId34"/>
    <p:sldId id="318" r:id="rId35"/>
    <p:sldId id="319" r:id="rId36"/>
    <p:sldId id="321" r:id="rId37"/>
    <p:sldId id="331" r:id="rId38"/>
    <p:sldId id="322" r:id="rId39"/>
    <p:sldId id="323" r:id="rId40"/>
    <p:sldId id="324" r:id="rId41"/>
    <p:sldId id="326" r:id="rId42"/>
    <p:sldId id="327" r:id="rId43"/>
    <p:sldId id="328" r:id="rId44"/>
    <p:sldId id="329" r:id="rId45"/>
    <p:sldId id="330" r:id="rId46"/>
  </p:sldIdLst>
  <p:sldSz cx="9144000" cy="6858000" type="screen4x3"/>
  <p:notesSz cx="9926638" cy="6797675"/>
  <p:defaultTextStyle>
    <a:defPPr>
      <a:defRPr lang="e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728" autoAdjust="0"/>
  </p:normalViewPr>
  <p:slideViewPr>
    <p:cSldViewPr>
      <p:cViewPr varScale="1">
        <p:scale>
          <a:sx n="41" d="100"/>
          <a:sy n="41" d="100"/>
        </p:scale>
        <p:origin x="-132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8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498E1231-C673-34EB-71EF-28C61A4644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C15717A9-BA2F-1AFF-2354-52BC4FAA62A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21338" y="0"/>
            <a:ext cx="4303712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9F56F702-B000-4939-8D8E-FA8777182C6B}" type="datetimeFigureOut">
              <a:rPr lang="ru-RU"/>
              <a:pPr>
                <a:defRPr/>
              </a:pPr>
              <a:t>14.02.2024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B267CC4F-70E2-F880-5164-B32D4A1C1F1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CEE7A14A-EB1F-BC23-CFF9-2E7659877F2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21338" y="6456363"/>
            <a:ext cx="4303712" cy="3397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68047B8-4363-4564-93B0-8847A07AB140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="" xmlns:a16="http://schemas.microsoft.com/office/drawing/2014/main" id="{1AB6DBB9-66FA-0C46-2A39-9CF9C430C5D1}"/>
              </a:ext>
            </a:extLst>
          </p:cNvPr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3" name="Rectangle 3">
              <a:extLst>
                <a:ext uri="{FF2B5EF4-FFF2-40B4-BE49-F238E27FC236}">
                  <a16:creationId xmlns="" xmlns:a16="http://schemas.microsoft.com/office/drawing/2014/main" id="{7136F241-981A-4495-1620-41B819CAB18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" name="Freeform 4">
              <a:extLst>
                <a:ext uri="{FF2B5EF4-FFF2-40B4-BE49-F238E27FC236}">
                  <a16:creationId xmlns="" xmlns:a16="http://schemas.microsoft.com/office/drawing/2014/main" id="{5C3A6773-B6F5-2EB3-8564-55F083CBEF94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Freeform 5">
              <a:extLst>
                <a:ext uri="{FF2B5EF4-FFF2-40B4-BE49-F238E27FC236}">
                  <a16:creationId xmlns="" xmlns:a16="http://schemas.microsoft.com/office/drawing/2014/main" id="{072A7E66-68A0-28B9-2916-E299892C2CD5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Freeform 6">
              <a:extLst>
                <a:ext uri="{FF2B5EF4-FFF2-40B4-BE49-F238E27FC236}">
                  <a16:creationId xmlns="" xmlns:a16="http://schemas.microsoft.com/office/drawing/2014/main" id="{2D94B26C-C333-B0EF-BBE8-9C5AA88A1F85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/>
              <a:ahLst/>
              <a:cxnLst>
                <a:cxn ang="0">
                  <a:pos x="965" y="165"/>
                </a:cxn>
                <a:cxn ang="0">
                  <a:pos x="696" y="200"/>
                </a:cxn>
                <a:cxn ang="0">
                  <a:pos x="693" y="237"/>
                </a:cxn>
                <a:cxn ang="0">
                  <a:pos x="924" y="258"/>
                </a:cxn>
                <a:cxn ang="0">
                  <a:pos x="993" y="267"/>
                </a:cxn>
                <a:cxn ang="0">
                  <a:pos x="681" y="291"/>
                </a:cxn>
                <a:cxn ang="0">
                  <a:pos x="633" y="309"/>
                </a:cxn>
                <a:cxn ang="0">
                  <a:pos x="645" y="336"/>
                </a:cxn>
                <a:cxn ang="0">
                  <a:pos x="672" y="351"/>
                </a:cxn>
                <a:cxn ang="0">
                  <a:pos x="984" y="333"/>
                </a:cxn>
                <a:cxn ang="0">
                  <a:pos x="1080" y="357"/>
                </a:cxn>
                <a:cxn ang="0">
                  <a:pos x="624" y="492"/>
                </a:cxn>
                <a:cxn ang="0">
                  <a:pos x="616" y="536"/>
                </a:cxn>
                <a:cxn ang="0">
                  <a:pos x="8" y="724"/>
                </a:cxn>
                <a:cxn ang="0">
                  <a:pos x="0" y="756"/>
                </a:cxn>
                <a:cxn ang="0">
                  <a:pos x="27" y="762"/>
                </a:cxn>
                <a:cxn ang="0">
                  <a:pos x="664" y="564"/>
                </a:cxn>
                <a:cxn ang="0">
                  <a:pos x="856" y="600"/>
                </a:cxn>
                <a:cxn ang="0">
                  <a:pos x="1158" y="507"/>
                </a:cxn>
                <a:cxn ang="0">
                  <a:pos x="1434" y="465"/>
                </a:cxn>
                <a:cxn ang="0">
                  <a:pos x="1572" y="368"/>
                </a:cxn>
                <a:cxn ang="0">
                  <a:pos x="1712" y="340"/>
                </a:cxn>
                <a:cxn ang="0">
                  <a:pos x="1856" y="328"/>
                </a:cxn>
                <a:cxn ang="0">
                  <a:pos x="1968" y="330"/>
                </a:cxn>
                <a:cxn ang="0">
                  <a:pos x="1968" y="0"/>
                </a:cxn>
                <a:cxn ang="0">
                  <a:pos x="1934" y="3"/>
                </a:cxn>
                <a:cxn ang="0">
                  <a:pos x="1832" y="5"/>
                </a:cxn>
                <a:cxn ang="0">
                  <a:pos x="1682" y="35"/>
                </a:cxn>
                <a:cxn ang="0">
                  <a:pos x="1643" y="72"/>
                </a:cxn>
                <a:cxn ang="0">
                  <a:pos x="1392" y="11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7">
              <a:extLst>
                <a:ext uri="{FF2B5EF4-FFF2-40B4-BE49-F238E27FC236}">
                  <a16:creationId xmlns="" xmlns:a16="http://schemas.microsoft.com/office/drawing/2014/main" id="{F8CA5CAD-C889-6E89-4025-FC252B1E0127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87 w 185"/>
                <a:gd name="T1" fmla="*/ 0 h 120"/>
                <a:gd name="T2" fmla="*/ 187 w 185"/>
                <a:gd name="T3" fmla="*/ 6 h 120"/>
                <a:gd name="T4" fmla="*/ 187 w 185"/>
                <a:gd name="T5" fmla="*/ 18 h 120"/>
                <a:gd name="T6" fmla="*/ 187 w 185"/>
                <a:gd name="T7" fmla="*/ 36 h 120"/>
                <a:gd name="T8" fmla="*/ 181 w 185"/>
                <a:gd name="T9" fmla="*/ 54 h 120"/>
                <a:gd name="T10" fmla="*/ 163 w 185"/>
                <a:gd name="T11" fmla="*/ 72 h 120"/>
                <a:gd name="T12" fmla="*/ 139 w 185"/>
                <a:gd name="T13" fmla="*/ 96 h 120"/>
                <a:gd name="T14" fmla="*/ 103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87 w 185"/>
                <a:gd name="T29" fmla="*/ 0 h 120"/>
                <a:gd name="T30" fmla="*/ 187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8">
              <a:extLst>
                <a:ext uri="{FF2B5EF4-FFF2-40B4-BE49-F238E27FC236}">
                  <a16:creationId xmlns="" xmlns:a16="http://schemas.microsoft.com/office/drawing/2014/main" id="{E275E340-354F-474C-6366-C4AFCCC44EF9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9">
              <a:extLst>
                <a:ext uri="{FF2B5EF4-FFF2-40B4-BE49-F238E27FC236}">
                  <a16:creationId xmlns="" xmlns:a16="http://schemas.microsoft.com/office/drawing/2014/main" id="{17950AB8-7C17-08D9-8BCF-137D27AA5750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39 w 526"/>
                <a:gd name="T17" fmla="*/ 179 h 275"/>
                <a:gd name="T18" fmla="*/ 211 w 526"/>
                <a:gd name="T19" fmla="*/ 143 h 275"/>
                <a:gd name="T20" fmla="*/ 253 w 526"/>
                <a:gd name="T21" fmla="*/ 120 h 275"/>
                <a:gd name="T22" fmla="*/ 301 w 526"/>
                <a:gd name="T23" fmla="*/ 96 h 275"/>
                <a:gd name="T24" fmla="*/ 397 w 526"/>
                <a:gd name="T25" fmla="*/ 48 h 275"/>
                <a:gd name="T26" fmla="*/ 446 w 526"/>
                <a:gd name="T27" fmla="*/ 30 h 275"/>
                <a:gd name="T28" fmla="*/ 482 w 526"/>
                <a:gd name="T29" fmla="*/ 12 h 275"/>
                <a:gd name="T30" fmla="*/ 506 w 526"/>
                <a:gd name="T31" fmla="*/ 6 h 275"/>
                <a:gd name="T32" fmla="*/ 524 w 526"/>
                <a:gd name="T33" fmla="*/ 0 h 275"/>
                <a:gd name="T34" fmla="*/ 530 w 526"/>
                <a:gd name="T35" fmla="*/ 0 h 275"/>
                <a:gd name="T36" fmla="*/ 524 w 526"/>
                <a:gd name="T37" fmla="*/ 6 h 275"/>
                <a:gd name="T38" fmla="*/ 512 w 526"/>
                <a:gd name="T39" fmla="*/ 12 h 275"/>
                <a:gd name="T40" fmla="*/ 488 w 526"/>
                <a:gd name="T41" fmla="*/ 24 h 275"/>
                <a:gd name="T42" fmla="*/ 464 w 526"/>
                <a:gd name="T43" fmla="*/ 42 h 275"/>
                <a:gd name="T44" fmla="*/ 440 w 526"/>
                <a:gd name="T45" fmla="*/ 54 h 275"/>
                <a:gd name="T46" fmla="*/ 397 w 526"/>
                <a:gd name="T47" fmla="*/ 78 h 275"/>
                <a:gd name="T48" fmla="*/ 342 w 526"/>
                <a:gd name="T49" fmla="*/ 108 h 275"/>
                <a:gd name="T50" fmla="*/ 277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10">
              <a:extLst>
                <a:ext uri="{FF2B5EF4-FFF2-40B4-BE49-F238E27FC236}">
                  <a16:creationId xmlns="" xmlns:a16="http://schemas.microsoft.com/office/drawing/2014/main" id="{F7143AA3-EFA7-D395-D281-8EC5B6352167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2 w 718"/>
                <a:gd name="T17" fmla="*/ 228 h 306"/>
                <a:gd name="T18" fmla="*/ 128 w 718"/>
                <a:gd name="T19" fmla="*/ 228 h 306"/>
                <a:gd name="T20" fmla="*/ 146 w 718"/>
                <a:gd name="T21" fmla="*/ 222 h 306"/>
                <a:gd name="T22" fmla="*/ 170 w 718"/>
                <a:gd name="T23" fmla="*/ 216 h 306"/>
                <a:gd name="T24" fmla="*/ 200 w 718"/>
                <a:gd name="T25" fmla="*/ 204 h 306"/>
                <a:gd name="T26" fmla="*/ 277 w 718"/>
                <a:gd name="T27" fmla="*/ 180 h 306"/>
                <a:gd name="T28" fmla="*/ 375 w 718"/>
                <a:gd name="T29" fmla="*/ 156 h 306"/>
                <a:gd name="T30" fmla="*/ 465 w 718"/>
                <a:gd name="T31" fmla="*/ 126 h 306"/>
                <a:gd name="T32" fmla="*/ 548 w 718"/>
                <a:gd name="T33" fmla="*/ 102 h 306"/>
                <a:gd name="T34" fmla="*/ 578 w 718"/>
                <a:gd name="T35" fmla="*/ 90 h 306"/>
                <a:gd name="T36" fmla="*/ 610 w 718"/>
                <a:gd name="T37" fmla="*/ 84 h 306"/>
                <a:gd name="T38" fmla="*/ 628 w 718"/>
                <a:gd name="T39" fmla="*/ 78 h 306"/>
                <a:gd name="T40" fmla="*/ 634 w 718"/>
                <a:gd name="T41" fmla="*/ 72 h 306"/>
                <a:gd name="T42" fmla="*/ 640 w 718"/>
                <a:gd name="T43" fmla="*/ 66 h 306"/>
                <a:gd name="T44" fmla="*/ 658 w 718"/>
                <a:gd name="T45" fmla="*/ 60 h 306"/>
                <a:gd name="T46" fmla="*/ 700 w 718"/>
                <a:gd name="T47" fmla="*/ 30 h 306"/>
                <a:gd name="T48" fmla="*/ 718 w 718"/>
                <a:gd name="T49" fmla="*/ 18 h 306"/>
                <a:gd name="T50" fmla="*/ 724 w 718"/>
                <a:gd name="T51" fmla="*/ 6 h 306"/>
                <a:gd name="T52" fmla="*/ 718 w 718"/>
                <a:gd name="T53" fmla="*/ 0 h 306"/>
                <a:gd name="T54" fmla="*/ 694 w 718"/>
                <a:gd name="T55" fmla="*/ 0 h 306"/>
                <a:gd name="T56" fmla="*/ 634 w 718"/>
                <a:gd name="T57" fmla="*/ 0 h 306"/>
                <a:gd name="T58" fmla="*/ 584 w 718"/>
                <a:gd name="T59" fmla="*/ 0 h 306"/>
                <a:gd name="T60" fmla="*/ 548 w 718"/>
                <a:gd name="T61" fmla="*/ 0 h 306"/>
                <a:gd name="T62" fmla="*/ 518 w 718"/>
                <a:gd name="T63" fmla="*/ 18 h 306"/>
                <a:gd name="T64" fmla="*/ 489 w 718"/>
                <a:gd name="T65" fmla="*/ 42 h 306"/>
                <a:gd name="T66" fmla="*/ 471 w 718"/>
                <a:gd name="T67" fmla="*/ 54 h 306"/>
                <a:gd name="T68" fmla="*/ 453 w 718"/>
                <a:gd name="T69" fmla="*/ 60 h 306"/>
                <a:gd name="T70" fmla="*/ 429 w 718"/>
                <a:gd name="T71" fmla="*/ 60 h 306"/>
                <a:gd name="T72" fmla="*/ 393 w 718"/>
                <a:gd name="T73" fmla="*/ 66 h 306"/>
                <a:gd name="T74" fmla="*/ 349 w 718"/>
                <a:gd name="T75" fmla="*/ 84 h 306"/>
                <a:gd name="T76" fmla="*/ 313 w 718"/>
                <a:gd name="T77" fmla="*/ 108 h 306"/>
                <a:gd name="T78" fmla="*/ 289 w 718"/>
                <a:gd name="T79" fmla="*/ 126 h 306"/>
                <a:gd name="T80" fmla="*/ 277 w 718"/>
                <a:gd name="T81" fmla="*/ 132 h 306"/>
                <a:gd name="T82" fmla="*/ 259 w 718"/>
                <a:gd name="T83" fmla="*/ 138 h 306"/>
                <a:gd name="T84" fmla="*/ 223 w 718"/>
                <a:gd name="T85" fmla="*/ 138 h 306"/>
                <a:gd name="T86" fmla="*/ 188 w 718"/>
                <a:gd name="T87" fmla="*/ 138 h 306"/>
                <a:gd name="T88" fmla="*/ 182 w 718"/>
                <a:gd name="T89" fmla="*/ 138 h 306"/>
                <a:gd name="T90" fmla="*/ 176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Freeform 11">
              <a:extLst>
                <a:ext uri="{FF2B5EF4-FFF2-40B4-BE49-F238E27FC236}">
                  <a16:creationId xmlns="" xmlns:a16="http://schemas.microsoft.com/office/drawing/2014/main" id="{13A4D2EF-5752-75DA-1981-0B6F26610D62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245 w 2392"/>
                <a:gd name="T1" fmla="*/ 54 h 881"/>
                <a:gd name="T2" fmla="*/ 2203 w 2392"/>
                <a:gd name="T3" fmla="*/ 54 h 881"/>
                <a:gd name="T4" fmla="*/ 2161 w 2392"/>
                <a:gd name="T5" fmla="*/ 66 h 881"/>
                <a:gd name="T6" fmla="*/ 2035 w 2392"/>
                <a:gd name="T7" fmla="*/ 101 h 881"/>
                <a:gd name="T8" fmla="*/ 1970 w 2392"/>
                <a:gd name="T9" fmla="*/ 119 h 881"/>
                <a:gd name="T10" fmla="*/ 1872 w 2392"/>
                <a:gd name="T11" fmla="*/ 167 h 881"/>
                <a:gd name="T12" fmla="*/ 1848 w 2392"/>
                <a:gd name="T13" fmla="*/ 245 h 881"/>
                <a:gd name="T14" fmla="*/ 1854 w 2392"/>
                <a:gd name="T15" fmla="*/ 305 h 881"/>
                <a:gd name="T16" fmla="*/ 1770 w 2392"/>
                <a:gd name="T17" fmla="*/ 317 h 881"/>
                <a:gd name="T18" fmla="*/ 1607 w 2392"/>
                <a:gd name="T19" fmla="*/ 263 h 881"/>
                <a:gd name="T20" fmla="*/ 1517 w 2392"/>
                <a:gd name="T21" fmla="*/ 257 h 881"/>
                <a:gd name="T22" fmla="*/ 1409 w 2392"/>
                <a:gd name="T23" fmla="*/ 311 h 881"/>
                <a:gd name="T24" fmla="*/ 1342 w 2392"/>
                <a:gd name="T25" fmla="*/ 353 h 881"/>
                <a:gd name="T26" fmla="*/ 1318 w 2392"/>
                <a:gd name="T27" fmla="*/ 359 h 881"/>
                <a:gd name="T28" fmla="*/ 1222 w 2392"/>
                <a:gd name="T29" fmla="*/ 371 h 881"/>
                <a:gd name="T30" fmla="*/ 1168 w 2392"/>
                <a:gd name="T31" fmla="*/ 365 h 881"/>
                <a:gd name="T32" fmla="*/ 1061 w 2392"/>
                <a:gd name="T33" fmla="*/ 371 h 881"/>
                <a:gd name="T34" fmla="*/ 963 w 2392"/>
                <a:gd name="T35" fmla="*/ 383 h 881"/>
                <a:gd name="T36" fmla="*/ 927 w 2392"/>
                <a:gd name="T37" fmla="*/ 401 h 881"/>
                <a:gd name="T38" fmla="*/ 825 w 2392"/>
                <a:gd name="T39" fmla="*/ 419 h 881"/>
                <a:gd name="T40" fmla="*/ 784 w 2392"/>
                <a:gd name="T41" fmla="*/ 419 h 881"/>
                <a:gd name="T42" fmla="*/ 668 w 2392"/>
                <a:gd name="T43" fmla="*/ 437 h 881"/>
                <a:gd name="T44" fmla="*/ 602 w 2392"/>
                <a:gd name="T45" fmla="*/ 473 h 881"/>
                <a:gd name="T46" fmla="*/ 507 w 2392"/>
                <a:gd name="T47" fmla="*/ 467 h 881"/>
                <a:gd name="T48" fmla="*/ 433 w 2392"/>
                <a:gd name="T49" fmla="*/ 491 h 881"/>
                <a:gd name="T50" fmla="*/ 415 w 2392"/>
                <a:gd name="T51" fmla="*/ 539 h 881"/>
                <a:gd name="T52" fmla="*/ 349 w 2392"/>
                <a:gd name="T53" fmla="*/ 569 h 881"/>
                <a:gd name="T54" fmla="*/ 224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65 w 2392"/>
                <a:gd name="T65" fmla="*/ 653 h 881"/>
                <a:gd name="T66" fmla="*/ 477 w 2392"/>
                <a:gd name="T67" fmla="*/ 569 h 881"/>
                <a:gd name="T68" fmla="*/ 572 w 2392"/>
                <a:gd name="T69" fmla="*/ 521 h 881"/>
                <a:gd name="T70" fmla="*/ 650 w 2392"/>
                <a:gd name="T71" fmla="*/ 515 h 881"/>
                <a:gd name="T72" fmla="*/ 879 w 2392"/>
                <a:gd name="T73" fmla="*/ 461 h 881"/>
                <a:gd name="T74" fmla="*/ 1156 w 2392"/>
                <a:gd name="T75" fmla="*/ 425 h 881"/>
                <a:gd name="T76" fmla="*/ 1300 w 2392"/>
                <a:gd name="T77" fmla="*/ 461 h 881"/>
                <a:gd name="T78" fmla="*/ 1427 w 2392"/>
                <a:gd name="T79" fmla="*/ 533 h 881"/>
                <a:gd name="T80" fmla="*/ 1445 w 2392"/>
                <a:gd name="T81" fmla="*/ 617 h 881"/>
                <a:gd name="T82" fmla="*/ 1386 w 2392"/>
                <a:gd name="T83" fmla="*/ 653 h 881"/>
                <a:gd name="T84" fmla="*/ 1234 w 2392"/>
                <a:gd name="T85" fmla="*/ 701 h 881"/>
                <a:gd name="T86" fmla="*/ 1120 w 2392"/>
                <a:gd name="T87" fmla="*/ 755 h 881"/>
                <a:gd name="T88" fmla="*/ 1073 w 2392"/>
                <a:gd name="T89" fmla="*/ 809 h 881"/>
                <a:gd name="T90" fmla="*/ 1085 w 2392"/>
                <a:gd name="T91" fmla="*/ 869 h 881"/>
                <a:gd name="T92" fmla="*/ 1114 w 2392"/>
                <a:gd name="T93" fmla="*/ 881 h 881"/>
                <a:gd name="T94" fmla="*/ 1216 w 2392"/>
                <a:gd name="T95" fmla="*/ 869 h 881"/>
                <a:gd name="T96" fmla="*/ 1398 w 2392"/>
                <a:gd name="T97" fmla="*/ 857 h 881"/>
                <a:gd name="T98" fmla="*/ 1451 w 2392"/>
                <a:gd name="T99" fmla="*/ 851 h 881"/>
                <a:gd name="T100" fmla="*/ 1493 w 2392"/>
                <a:gd name="T101" fmla="*/ 833 h 881"/>
                <a:gd name="T102" fmla="*/ 1687 w 2392"/>
                <a:gd name="T103" fmla="*/ 743 h 881"/>
                <a:gd name="T104" fmla="*/ 1818 w 2392"/>
                <a:gd name="T105" fmla="*/ 689 h 881"/>
                <a:gd name="T106" fmla="*/ 1896 w 2392"/>
                <a:gd name="T107" fmla="*/ 581 h 881"/>
                <a:gd name="T108" fmla="*/ 2053 w 2392"/>
                <a:gd name="T109" fmla="*/ 389 h 881"/>
                <a:gd name="T110" fmla="*/ 2221 w 2392"/>
                <a:gd name="T111" fmla="*/ 269 h 881"/>
                <a:gd name="T112" fmla="*/ 2265 w 2392"/>
                <a:gd name="T113" fmla="*/ 239 h 881"/>
                <a:gd name="T114" fmla="*/ 2408 w 2392"/>
                <a:gd name="T115" fmla="*/ 0 h 881"/>
                <a:gd name="T116" fmla="*/ 2318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Freeform 12">
              <a:extLst>
                <a:ext uri="{FF2B5EF4-FFF2-40B4-BE49-F238E27FC236}">
                  <a16:creationId xmlns="" xmlns:a16="http://schemas.microsoft.com/office/drawing/2014/main" id="{EA576A0D-9372-1C7C-C423-97E6F55D0DCD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/>
              <a:ahLst/>
              <a:cxnLst>
                <a:cxn ang="0">
                  <a:pos x="30" y="245"/>
                </a:cxn>
                <a:cxn ang="0">
                  <a:pos x="18" y="251"/>
                </a:cxn>
                <a:cxn ang="0">
                  <a:pos x="6" y="257"/>
                </a:cxn>
                <a:cxn ang="0">
                  <a:pos x="0" y="257"/>
                </a:cxn>
                <a:cxn ang="0">
                  <a:pos x="305" y="113"/>
                </a:cxn>
                <a:cxn ang="0">
                  <a:pos x="520" y="0"/>
                </a:cxn>
                <a:cxn ang="0">
                  <a:pos x="526" y="6"/>
                </a:cxn>
                <a:cxn ang="0">
                  <a:pos x="544" y="18"/>
                </a:cxn>
                <a:cxn ang="0">
                  <a:pos x="550" y="24"/>
                </a:cxn>
                <a:cxn ang="0">
                  <a:pos x="550" y="36"/>
                </a:cxn>
                <a:cxn ang="0">
                  <a:pos x="544" y="42"/>
                </a:cxn>
                <a:cxn ang="0">
                  <a:pos x="526" y="54"/>
                </a:cxn>
                <a:cxn ang="0">
                  <a:pos x="514" y="60"/>
                </a:cxn>
                <a:cxn ang="0">
                  <a:pos x="502" y="66"/>
                </a:cxn>
                <a:cxn ang="0">
                  <a:pos x="448" y="84"/>
                </a:cxn>
                <a:cxn ang="0">
                  <a:pos x="382" y="113"/>
                </a:cxn>
                <a:cxn ang="0">
                  <a:pos x="305" y="143"/>
                </a:cxn>
                <a:cxn ang="0">
                  <a:pos x="227" y="173"/>
                </a:cxn>
                <a:cxn ang="0">
                  <a:pos x="149" y="203"/>
                </a:cxn>
                <a:cxn ang="0">
                  <a:pos x="83" y="227"/>
                </a:cxn>
                <a:cxn ang="0">
                  <a:pos x="30" y="245"/>
                </a:cxn>
                <a:cxn ang="0">
                  <a:pos x="30" y="245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Freeform 13">
              <a:extLst>
                <a:ext uri="{FF2B5EF4-FFF2-40B4-BE49-F238E27FC236}">
                  <a16:creationId xmlns="" xmlns:a16="http://schemas.microsoft.com/office/drawing/2014/main" id="{86187645-5188-8C09-7278-815FABB6C8D4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14">
              <a:extLst>
                <a:ext uri="{FF2B5EF4-FFF2-40B4-BE49-F238E27FC236}">
                  <a16:creationId xmlns="" xmlns:a16="http://schemas.microsoft.com/office/drawing/2014/main" id="{DFBC4F49-22BD-F91D-B8C0-AEAA95845821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/>
              <a:ahLst/>
              <a:cxnLst>
                <a:cxn ang="0">
                  <a:pos x="659" y="6"/>
                </a:cxn>
                <a:cxn ang="0">
                  <a:pos x="588" y="42"/>
                </a:cxn>
                <a:cxn ang="0">
                  <a:pos x="515" y="84"/>
                </a:cxn>
                <a:cxn ang="0">
                  <a:pos x="509" y="90"/>
                </a:cxn>
                <a:cxn ang="0">
                  <a:pos x="485" y="102"/>
                </a:cxn>
                <a:cxn ang="0">
                  <a:pos x="455" y="120"/>
                </a:cxn>
                <a:cxn ang="0">
                  <a:pos x="425" y="138"/>
                </a:cxn>
                <a:cxn ang="0">
                  <a:pos x="371" y="168"/>
                </a:cxn>
                <a:cxn ang="0">
                  <a:pos x="306" y="198"/>
                </a:cxn>
                <a:cxn ang="0">
                  <a:pos x="186" y="251"/>
                </a:cxn>
                <a:cxn ang="0">
                  <a:pos x="131" y="269"/>
                </a:cxn>
                <a:cxn ang="0">
                  <a:pos x="89" y="287"/>
                </a:cxn>
                <a:cxn ang="0">
                  <a:pos x="53" y="305"/>
                </a:cxn>
                <a:cxn ang="0">
                  <a:pos x="36" y="311"/>
                </a:cxn>
                <a:cxn ang="0">
                  <a:pos x="12" y="329"/>
                </a:cxn>
                <a:cxn ang="0">
                  <a:pos x="0" y="353"/>
                </a:cxn>
                <a:cxn ang="0">
                  <a:pos x="0" y="371"/>
                </a:cxn>
                <a:cxn ang="0">
                  <a:pos x="0" y="383"/>
                </a:cxn>
                <a:cxn ang="0">
                  <a:pos x="0" y="383"/>
                </a:cxn>
                <a:cxn ang="0">
                  <a:pos x="12" y="371"/>
                </a:cxn>
                <a:cxn ang="0">
                  <a:pos x="30" y="353"/>
                </a:cxn>
                <a:cxn ang="0">
                  <a:pos x="53" y="335"/>
                </a:cxn>
                <a:cxn ang="0">
                  <a:pos x="77" y="317"/>
                </a:cxn>
                <a:cxn ang="0">
                  <a:pos x="101" y="311"/>
                </a:cxn>
                <a:cxn ang="0">
                  <a:pos x="131" y="299"/>
                </a:cxn>
                <a:cxn ang="0">
                  <a:pos x="204" y="269"/>
                </a:cxn>
                <a:cxn ang="0">
                  <a:pos x="240" y="251"/>
                </a:cxn>
                <a:cxn ang="0">
                  <a:pos x="270" y="239"/>
                </a:cxn>
                <a:cxn ang="0">
                  <a:pos x="294" y="228"/>
                </a:cxn>
                <a:cxn ang="0">
                  <a:pos x="312" y="222"/>
                </a:cxn>
                <a:cxn ang="0">
                  <a:pos x="330" y="210"/>
                </a:cxn>
                <a:cxn ang="0">
                  <a:pos x="365" y="186"/>
                </a:cxn>
                <a:cxn ang="0">
                  <a:pos x="419" y="156"/>
                </a:cxn>
                <a:cxn ang="0">
                  <a:pos x="473" y="120"/>
                </a:cxn>
                <a:cxn ang="0">
                  <a:pos x="527" y="90"/>
                </a:cxn>
                <a:cxn ang="0">
                  <a:pos x="576" y="60"/>
                </a:cxn>
                <a:cxn ang="0">
                  <a:pos x="612" y="42"/>
                </a:cxn>
                <a:cxn ang="0">
                  <a:pos x="629" y="36"/>
                </a:cxn>
                <a:cxn ang="0">
                  <a:pos x="647" y="30"/>
                </a:cxn>
                <a:cxn ang="0">
                  <a:pos x="677" y="18"/>
                </a:cxn>
                <a:cxn ang="0">
                  <a:pos x="701" y="6"/>
                </a:cxn>
                <a:cxn ang="0">
                  <a:pos x="713" y="0"/>
                </a:cxn>
                <a:cxn ang="0">
                  <a:pos x="713" y="0"/>
                </a:cxn>
                <a:cxn ang="0">
                  <a:pos x="659" y="6"/>
                </a:cxn>
                <a:cxn ang="0">
                  <a:pos x="716" y="63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Freeform 15">
              <a:extLst>
                <a:ext uri="{FF2B5EF4-FFF2-40B4-BE49-F238E27FC236}">
                  <a16:creationId xmlns="" xmlns:a16="http://schemas.microsoft.com/office/drawing/2014/main" id="{E82B6D43-9500-5208-A41F-18E79729A96C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/>
              <a:ahLst/>
              <a:cxnLst>
                <a:cxn ang="0">
                  <a:pos x="6" y="225"/>
                </a:cxn>
                <a:cxn ang="0">
                  <a:pos x="0" y="195"/>
                </a:cxn>
                <a:cxn ang="0">
                  <a:pos x="315" y="0"/>
                </a:cxn>
                <a:cxn ang="0">
                  <a:pos x="303" y="27"/>
                </a:cxn>
                <a:cxn ang="0">
                  <a:pos x="318" y="42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Freeform 16">
              <a:extLst>
                <a:ext uri="{FF2B5EF4-FFF2-40B4-BE49-F238E27FC236}">
                  <a16:creationId xmlns="" xmlns:a16="http://schemas.microsoft.com/office/drawing/2014/main" id="{A32E7B22-26E1-182A-7ED2-C1C65C3FE6CE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/>
              <a:ahLst/>
              <a:cxnLst>
                <a:cxn ang="0">
                  <a:pos x="1050" y="657"/>
                </a:cxn>
                <a:cxn ang="0">
                  <a:pos x="1581" y="690"/>
                </a:cxn>
                <a:cxn ang="0">
                  <a:pos x="1671" y="723"/>
                </a:cxn>
                <a:cxn ang="0">
                  <a:pos x="1176" y="621"/>
                </a:cxn>
                <a:cxn ang="0">
                  <a:pos x="1854" y="567"/>
                </a:cxn>
                <a:cxn ang="0">
                  <a:pos x="1869" y="612"/>
                </a:cxn>
                <a:cxn ang="0">
                  <a:pos x="2103" y="861"/>
                </a:cxn>
                <a:cxn ang="0">
                  <a:pos x="1883" y="520"/>
                </a:cxn>
                <a:cxn ang="0">
                  <a:pos x="1842" y="490"/>
                </a:cxn>
                <a:cxn ang="0">
                  <a:pos x="1770" y="466"/>
                </a:cxn>
                <a:cxn ang="0">
                  <a:pos x="1740" y="448"/>
                </a:cxn>
                <a:cxn ang="0">
                  <a:pos x="1758" y="436"/>
                </a:cxn>
                <a:cxn ang="0">
                  <a:pos x="1830" y="430"/>
                </a:cxn>
                <a:cxn ang="0">
                  <a:pos x="1877" y="424"/>
                </a:cxn>
                <a:cxn ang="0">
                  <a:pos x="1955" y="394"/>
                </a:cxn>
                <a:cxn ang="0">
                  <a:pos x="2052" y="396"/>
                </a:cxn>
                <a:cxn ang="0">
                  <a:pos x="2253" y="732"/>
                </a:cxn>
                <a:cxn ang="0">
                  <a:pos x="2415" y="933"/>
                </a:cxn>
                <a:cxn ang="0">
                  <a:pos x="2397" y="828"/>
                </a:cxn>
                <a:cxn ang="0">
                  <a:pos x="2088" y="400"/>
                </a:cxn>
                <a:cxn ang="0">
                  <a:pos x="2046" y="346"/>
                </a:cxn>
                <a:cxn ang="0">
                  <a:pos x="1997" y="304"/>
                </a:cxn>
                <a:cxn ang="0">
                  <a:pos x="1967" y="286"/>
                </a:cxn>
                <a:cxn ang="0">
                  <a:pos x="1973" y="286"/>
                </a:cxn>
                <a:cxn ang="0">
                  <a:pos x="2009" y="286"/>
                </a:cxn>
                <a:cxn ang="0">
                  <a:pos x="2082" y="322"/>
                </a:cxn>
                <a:cxn ang="0">
                  <a:pos x="2199" y="384"/>
                </a:cxn>
                <a:cxn ang="0">
                  <a:pos x="2394" y="448"/>
                </a:cxn>
                <a:cxn ang="0">
                  <a:pos x="2595" y="516"/>
                </a:cxn>
                <a:cxn ang="0">
                  <a:pos x="2388" y="424"/>
                </a:cxn>
                <a:cxn ang="0">
                  <a:pos x="2219" y="340"/>
                </a:cxn>
                <a:cxn ang="0">
                  <a:pos x="2052" y="280"/>
                </a:cxn>
                <a:cxn ang="0">
                  <a:pos x="1955" y="262"/>
                </a:cxn>
                <a:cxn ang="0">
                  <a:pos x="1877" y="274"/>
                </a:cxn>
                <a:cxn ang="0">
                  <a:pos x="1752" y="274"/>
                </a:cxn>
                <a:cxn ang="0">
                  <a:pos x="1661" y="292"/>
                </a:cxn>
                <a:cxn ang="0">
                  <a:pos x="1607" y="316"/>
                </a:cxn>
                <a:cxn ang="0">
                  <a:pos x="1589" y="322"/>
                </a:cxn>
                <a:cxn ang="0">
                  <a:pos x="1409" y="358"/>
                </a:cxn>
                <a:cxn ang="0">
                  <a:pos x="1152" y="442"/>
                </a:cxn>
                <a:cxn ang="0">
                  <a:pos x="966" y="460"/>
                </a:cxn>
                <a:cxn ang="0">
                  <a:pos x="870" y="442"/>
                </a:cxn>
                <a:cxn ang="0">
                  <a:pos x="828" y="430"/>
                </a:cxn>
                <a:cxn ang="0">
                  <a:pos x="743" y="388"/>
                </a:cxn>
                <a:cxn ang="0">
                  <a:pos x="636" y="334"/>
                </a:cxn>
                <a:cxn ang="0">
                  <a:pos x="467" y="256"/>
                </a:cxn>
                <a:cxn ang="0">
                  <a:pos x="0" y="0"/>
                </a:cxn>
                <a:cxn ang="0">
                  <a:pos x="585" y="390"/>
                </a:cxn>
                <a:cxn ang="0">
                  <a:pos x="849" y="543"/>
                </a:cxn>
                <a:cxn ang="0">
                  <a:pos x="897" y="621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Freeform 17">
              <a:extLst>
                <a:ext uri="{FF2B5EF4-FFF2-40B4-BE49-F238E27FC236}">
                  <a16:creationId xmlns="" xmlns:a16="http://schemas.microsoft.com/office/drawing/2014/main" id="{684DA293-DBBA-8B82-AB85-6611FFF2B848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234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8" name="Rectangle 20">
            <a:extLst>
              <a:ext uri="{FF2B5EF4-FFF2-40B4-BE49-F238E27FC236}">
                <a16:creationId xmlns="" xmlns:a16="http://schemas.microsoft.com/office/drawing/2014/main" id="{ADA293BC-1E90-DF36-78ED-D06F974EEBBE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21">
            <a:extLst>
              <a:ext uri="{FF2B5EF4-FFF2-40B4-BE49-F238E27FC236}">
                <a16:creationId xmlns="" xmlns:a16="http://schemas.microsoft.com/office/drawing/2014/main" id="{FAB96E8D-B432-368E-D176-1C5F602E46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22">
            <a:extLst>
              <a:ext uri="{FF2B5EF4-FFF2-40B4-BE49-F238E27FC236}">
                <a16:creationId xmlns="" xmlns:a16="http://schemas.microsoft.com/office/drawing/2014/main" id="{4E54F9AA-1E7D-80ED-2C41-26DE095D4F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FDE4B6-5937-43EB-B0F7-70BFDF2BE30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35600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9">
            <a:extLst>
              <a:ext uri="{FF2B5EF4-FFF2-40B4-BE49-F238E27FC236}">
                <a16:creationId xmlns="" xmlns:a16="http://schemas.microsoft.com/office/drawing/2014/main" id="{59575448-AF49-2F01-6815-C657DBF561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>
            <a:extLst>
              <a:ext uri="{FF2B5EF4-FFF2-40B4-BE49-F238E27FC236}">
                <a16:creationId xmlns="" xmlns:a16="http://schemas.microsoft.com/office/drawing/2014/main" id="{B8C26B64-8197-EC5C-EB7B-1D3CC73181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>
            <a:extLst>
              <a:ext uri="{FF2B5EF4-FFF2-40B4-BE49-F238E27FC236}">
                <a16:creationId xmlns="" xmlns:a16="http://schemas.microsoft.com/office/drawing/2014/main" id="{7945AC29-80AE-D816-3C06-3CA62F1090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836BCB-8159-4666-9316-675A47B2CBC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674764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19">
            <a:extLst>
              <a:ext uri="{FF2B5EF4-FFF2-40B4-BE49-F238E27FC236}">
                <a16:creationId xmlns="" xmlns:a16="http://schemas.microsoft.com/office/drawing/2014/main" id="{13DC516A-9BFC-7F29-2E7A-CE3DB88601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>
            <a:extLst>
              <a:ext uri="{FF2B5EF4-FFF2-40B4-BE49-F238E27FC236}">
                <a16:creationId xmlns="" xmlns:a16="http://schemas.microsoft.com/office/drawing/2014/main" id="{6268EB46-F7DC-5A53-A4B0-248E3F9C03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>
            <a:extLst>
              <a:ext uri="{FF2B5EF4-FFF2-40B4-BE49-F238E27FC236}">
                <a16:creationId xmlns="" xmlns:a16="http://schemas.microsoft.com/office/drawing/2014/main" id="{F66EA606-AD14-DA78-3BBC-6F11C4AF74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BC3EF8-9BA5-4AFF-A3E4-395247147F1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755435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19">
            <a:extLst>
              <a:ext uri="{FF2B5EF4-FFF2-40B4-BE49-F238E27FC236}">
                <a16:creationId xmlns="" xmlns:a16="http://schemas.microsoft.com/office/drawing/2014/main" id="{8B2184F6-E0E0-4EA9-F10C-1DE0D48170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>
            <a:extLst>
              <a:ext uri="{FF2B5EF4-FFF2-40B4-BE49-F238E27FC236}">
                <a16:creationId xmlns="" xmlns:a16="http://schemas.microsoft.com/office/drawing/2014/main" id="{A5079D73-5E7A-26D5-ACD5-0F51ADC192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1">
            <a:extLst>
              <a:ext uri="{FF2B5EF4-FFF2-40B4-BE49-F238E27FC236}">
                <a16:creationId xmlns="" xmlns:a16="http://schemas.microsoft.com/office/drawing/2014/main" id="{67B44E76-12D6-ED03-8506-A91D262A1D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C53766-93DB-4BAF-9AC7-159535EF2A7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869860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19">
            <a:extLst>
              <a:ext uri="{FF2B5EF4-FFF2-40B4-BE49-F238E27FC236}">
                <a16:creationId xmlns="" xmlns:a16="http://schemas.microsoft.com/office/drawing/2014/main" id="{D17DDC01-818F-404B-EEFA-BAD8B257D2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20">
            <a:extLst>
              <a:ext uri="{FF2B5EF4-FFF2-40B4-BE49-F238E27FC236}">
                <a16:creationId xmlns="" xmlns:a16="http://schemas.microsoft.com/office/drawing/2014/main" id="{5F964C3D-4761-86A6-3129-305E9EA49B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21">
            <a:extLst>
              <a:ext uri="{FF2B5EF4-FFF2-40B4-BE49-F238E27FC236}">
                <a16:creationId xmlns="" xmlns:a16="http://schemas.microsoft.com/office/drawing/2014/main" id="{9FBADE27-5022-B8FE-1F9D-0AF211713E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261C18-18EA-4A8A-BE9C-FDF83388D87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822269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19">
            <a:extLst>
              <a:ext uri="{FF2B5EF4-FFF2-40B4-BE49-F238E27FC236}">
                <a16:creationId xmlns="" xmlns:a16="http://schemas.microsoft.com/office/drawing/2014/main" id="{D22974E0-B57D-93CC-0BDB-34FB370D64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0">
            <a:extLst>
              <a:ext uri="{FF2B5EF4-FFF2-40B4-BE49-F238E27FC236}">
                <a16:creationId xmlns="" xmlns:a16="http://schemas.microsoft.com/office/drawing/2014/main" id="{5150C7FA-B5C9-941B-F1E4-5683EE55F8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1">
            <a:extLst>
              <a:ext uri="{FF2B5EF4-FFF2-40B4-BE49-F238E27FC236}">
                <a16:creationId xmlns="" xmlns:a16="http://schemas.microsoft.com/office/drawing/2014/main" id="{6A9B59CB-F98C-711C-209E-3FAD2A092C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41F759-F366-46B0-98C4-D673462E9DD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077693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>
            <a:extLst>
              <a:ext uri="{FF2B5EF4-FFF2-40B4-BE49-F238E27FC236}">
                <a16:creationId xmlns="" xmlns:a16="http://schemas.microsoft.com/office/drawing/2014/main" id="{49641C55-E014-2FC7-27D9-65B6BFC30C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20">
            <a:extLst>
              <a:ext uri="{FF2B5EF4-FFF2-40B4-BE49-F238E27FC236}">
                <a16:creationId xmlns="" xmlns:a16="http://schemas.microsoft.com/office/drawing/2014/main" id="{6A6EADF3-03C2-6997-E4F6-DFEAF66739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1">
            <a:extLst>
              <a:ext uri="{FF2B5EF4-FFF2-40B4-BE49-F238E27FC236}">
                <a16:creationId xmlns="" xmlns:a16="http://schemas.microsoft.com/office/drawing/2014/main" id="{AB7AE40C-BECF-8C95-3EBB-149213AE38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6BC7F9-F341-4097-8EFA-222ED5FBF7C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230058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19">
            <a:extLst>
              <a:ext uri="{FF2B5EF4-FFF2-40B4-BE49-F238E27FC236}">
                <a16:creationId xmlns="" xmlns:a16="http://schemas.microsoft.com/office/drawing/2014/main" id="{FEC882DC-4D5A-E559-70BF-35DF0C33F4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>
            <a:extLst>
              <a:ext uri="{FF2B5EF4-FFF2-40B4-BE49-F238E27FC236}">
                <a16:creationId xmlns="" xmlns:a16="http://schemas.microsoft.com/office/drawing/2014/main" id="{8CAA7F0F-78EE-93C8-B521-5616103CAA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1">
            <a:extLst>
              <a:ext uri="{FF2B5EF4-FFF2-40B4-BE49-F238E27FC236}">
                <a16:creationId xmlns="" xmlns:a16="http://schemas.microsoft.com/office/drawing/2014/main" id="{1D902A9F-642C-F2D5-32E1-FB7D9C1DB0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906EE6-FBD0-4249-A7E4-80D9D0A184A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459189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19">
            <a:extLst>
              <a:ext uri="{FF2B5EF4-FFF2-40B4-BE49-F238E27FC236}">
                <a16:creationId xmlns="" xmlns:a16="http://schemas.microsoft.com/office/drawing/2014/main" id="{AAAEAD90-27D0-7E21-961A-C023F176F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>
            <a:extLst>
              <a:ext uri="{FF2B5EF4-FFF2-40B4-BE49-F238E27FC236}">
                <a16:creationId xmlns="" xmlns:a16="http://schemas.microsoft.com/office/drawing/2014/main" id="{70D869D1-4799-4D06-CC25-1CE7FD558E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1">
            <a:extLst>
              <a:ext uri="{FF2B5EF4-FFF2-40B4-BE49-F238E27FC236}">
                <a16:creationId xmlns="" xmlns:a16="http://schemas.microsoft.com/office/drawing/2014/main" id="{6AA09D24-82F7-F372-D705-36749BE26A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945D64-D21C-4948-B650-F3F006F76DA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624693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9">
            <a:extLst>
              <a:ext uri="{FF2B5EF4-FFF2-40B4-BE49-F238E27FC236}">
                <a16:creationId xmlns="" xmlns:a16="http://schemas.microsoft.com/office/drawing/2014/main" id="{FB9DD38C-36D2-9685-973B-D126296247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>
            <a:extLst>
              <a:ext uri="{FF2B5EF4-FFF2-40B4-BE49-F238E27FC236}">
                <a16:creationId xmlns="" xmlns:a16="http://schemas.microsoft.com/office/drawing/2014/main" id="{FB6D3637-7F2B-D970-17BA-42DE2CE735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>
            <a:extLst>
              <a:ext uri="{FF2B5EF4-FFF2-40B4-BE49-F238E27FC236}">
                <a16:creationId xmlns="" xmlns:a16="http://schemas.microsoft.com/office/drawing/2014/main" id="{D509B8BF-5E10-8072-B71D-22B8740673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A95F96-F9B3-40E3-8A45-A3E4595CE97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097084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9">
            <a:extLst>
              <a:ext uri="{FF2B5EF4-FFF2-40B4-BE49-F238E27FC236}">
                <a16:creationId xmlns="" xmlns:a16="http://schemas.microsoft.com/office/drawing/2014/main" id="{B5103331-8FA1-07C6-6064-E42481AFC8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>
            <a:extLst>
              <a:ext uri="{FF2B5EF4-FFF2-40B4-BE49-F238E27FC236}">
                <a16:creationId xmlns="" xmlns:a16="http://schemas.microsoft.com/office/drawing/2014/main" id="{C2C02769-05F4-904B-4F95-A5F820AFE1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>
            <a:extLst>
              <a:ext uri="{FF2B5EF4-FFF2-40B4-BE49-F238E27FC236}">
                <a16:creationId xmlns="" xmlns:a16="http://schemas.microsoft.com/office/drawing/2014/main" id="{3E36279F-E0C9-A1EC-6C25-B3B82C7304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45B6CC-760B-4D9B-979E-827D4283D1A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777115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495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19">
            <a:extLst>
              <a:ext uri="{FF2B5EF4-FFF2-40B4-BE49-F238E27FC236}">
                <a16:creationId xmlns="" xmlns:a16="http://schemas.microsoft.com/office/drawing/2014/main" id="{90ADE2F6-AD65-9D19-83C7-7175487803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>
            <a:extLst>
              <a:ext uri="{FF2B5EF4-FFF2-40B4-BE49-F238E27FC236}">
                <a16:creationId xmlns="" xmlns:a16="http://schemas.microsoft.com/office/drawing/2014/main" id="{AE508007-F2D5-92A8-83BB-FF26131ED7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>
            <a:extLst>
              <a:ext uri="{FF2B5EF4-FFF2-40B4-BE49-F238E27FC236}">
                <a16:creationId xmlns="" xmlns:a16="http://schemas.microsoft.com/office/drawing/2014/main" id="{2F47FB38-971E-A813-CCFD-2B871B1F27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92E9D6-F5F7-43D5-A725-1DA86EBD360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640842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k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="" xmlns:a16="http://schemas.microsoft.com/office/drawing/2014/main" id="{4B6673F4-734F-4917-3DC1-6976F2BF65DC}"/>
              </a:ext>
            </a:extLst>
          </p:cNvPr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8195" name="Rectangle 3">
              <a:extLst>
                <a:ext uri="{FF2B5EF4-FFF2-40B4-BE49-F238E27FC236}">
                  <a16:creationId xmlns="" xmlns:a16="http://schemas.microsoft.com/office/drawing/2014/main" id="{A4438D67-E63B-F228-36B1-C47EFF2361A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3" name="Freeform 4">
              <a:extLst>
                <a:ext uri="{FF2B5EF4-FFF2-40B4-BE49-F238E27FC236}">
                  <a16:creationId xmlns="" xmlns:a16="http://schemas.microsoft.com/office/drawing/2014/main" id="{E6D213E6-2D46-341C-C37A-769E615E2787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4" name="Freeform 5">
              <a:extLst>
                <a:ext uri="{FF2B5EF4-FFF2-40B4-BE49-F238E27FC236}">
                  <a16:creationId xmlns="" xmlns:a16="http://schemas.microsoft.com/office/drawing/2014/main" id="{8947318C-4A4A-0A69-8103-D31FD3C1EB81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198" name="Freeform 6">
              <a:extLst>
                <a:ext uri="{FF2B5EF4-FFF2-40B4-BE49-F238E27FC236}">
                  <a16:creationId xmlns="" xmlns:a16="http://schemas.microsoft.com/office/drawing/2014/main" id="{E2E8BE15-2C00-5F35-75ED-90C5FCDB4810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/>
              <a:ahLst/>
              <a:cxnLst>
                <a:cxn ang="0">
                  <a:pos x="965" y="165"/>
                </a:cxn>
                <a:cxn ang="0">
                  <a:pos x="696" y="200"/>
                </a:cxn>
                <a:cxn ang="0">
                  <a:pos x="693" y="237"/>
                </a:cxn>
                <a:cxn ang="0">
                  <a:pos x="924" y="258"/>
                </a:cxn>
                <a:cxn ang="0">
                  <a:pos x="993" y="267"/>
                </a:cxn>
                <a:cxn ang="0">
                  <a:pos x="681" y="291"/>
                </a:cxn>
                <a:cxn ang="0">
                  <a:pos x="633" y="309"/>
                </a:cxn>
                <a:cxn ang="0">
                  <a:pos x="645" y="336"/>
                </a:cxn>
                <a:cxn ang="0">
                  <a:pos x="672" y="351"/>
                </a:cxn>
                <a:cxn ang="0">
                  <a:pos x="984" y="333"/>
                </a:cxn>
                <a:cxn ang="0">
                  <a:pos x="1080" y="357"/>
                </a:cxn>
                <a:cxn ang="0">
                  <a:pos x="624" y="492"/>
                </a:cxn>
                <a:cxn ang="0">
                  <a:pos x="616" y="536"/>
                </a:cxn>
                <a:cxn ang="0">
                  <a:pos x="8" y="724"/>
                </a:cxn>
                <a:cxn ang="0">
                  <a:pos x="0" y="756"/>
                </a:cxn>
                <a:cxn ang="0">
                  <a:pos x="27" y="762"/>
                </a:cxn>
                <a:cxn ang="0">
                  <a:pos x="664" y="564"/>
                </a:cxn>
                <a:cxn ang="0">
                  <a:pos x="856" y="600"/>
                </a:cxn>
                <a:cxn ang="0">
                  <a:pos x="1158" y="507"/>
                </a:cxn>
                <a:cxn ang="0">
                  <a:pos x="1434" y="465"/>
                </a:cxn>
                <a:cxn ang="0">
                  <a:pos x="1572" y="368"/>
                </a:cxn>
                <a:cxn ang="0">
                  <a:pos x="1712" y="340"/>
                </a:cxn>
                <a:cxn ang="0">
                  <a:pos x="1856" y="328"/>
                </a:cxn>
                <a:cxn ang="0">
                  <a:pos x="1968" y="330"/>
                </a:cxn>
                <a:cxn ang="0">
                  <a:pos x="1968" y="0"/>
                </a:cxn>
                <a:cxn ang="0">
                  <a:pos x="1934" y="3"/>
                </a:cxn>
                <a:cxn ang="0">
                  <a:pos x="1832" y="5"/>
                </a:cxn>
                <a:cxn ang="0">
                  <a:pos x="1682" y="35"/>
                </a:cxn>
                <a:cxn ang="0">
                  <a:pos x="1643" y="72"/>
                </a:cxn>
                <a:cxn ang="0">
                  <a:pos x="1392" y="11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6" name="Freeform 7">
              <a:extLst>
                <a:ext uri="{FF2B5EF4-FFF2-40B4-BE49-F238E27FC236}">
                  <a16:creationId xmlns="" xmlns:a16="http://schemas.microsoft.com/office/drawing/2014/main" id="{B3CC4CA8-2DB5-2797-BB26-696315869269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87 w 185"/>
                <a:gd name="T1" fmla="*/ 0 h 120"/>
                <a:gd name="T2" fmla="*/ 187 w 185"/>
                <a:gd name="T3" fmla="*/ 6 h 120"/>
                <a:gd name="T4" fmla="*/ 187 w 185"/>
                <a:gd name="T5" fmla="*/ 18 h 120"/>
                <a:gd name="T6" fmla="*/ 187 w 185"/>
                <a:gd name="T7" fmla="*/ 36 h 120"/>
                <a:gd name="T8" fmla="*/ 181 w 185"/>
                <a:gd name="T9" fmla="*/ 54 h 120"/>
                <a:gd name="T10" fmla="*/ 163 w 185"/>
                <a:gd name="T11" fmla="*/ 72 h 120"/>
                <a:gd name="T12" fmla="*/ 139 w 185"/>
                <a:gd name="T13" fmla="*/ 96 h 120"/>
                <a:gd name="T14" fmla="*/ 103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87 w 185"/>
                <a:gd name="T29" fmla="*/ 0 h 120"/>
                <a:gd name="T30" fmla="*/ 187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7" name="Freeform 8">
              <a:extLst>
                <a:ext uri="{FF2B5EF4-FFF2-40B4-BE49-F238E27FC236}">
                  <a16:creationId xmlns="" xmlns:a16="http://schemas.microsoft.com/office/drawing/2014/main" id="{23FE478F-261A-71BE-E482-C094275F8FC3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8" name="Freeform 9">
              <a:extLst>
                <a:ext uri="{FF2B5EF4-FFF2-40B4-BE49-F238E27FC236}">
                  <a16:creationId xmlns="" xmlns:a16="http://schemas.microsoft.com/office/drawing/2014/main" id="{F7AE4136-DD37-926B-F614-BCEAFE2321F6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39 w 526"/>
                <a:gd name="T17" fmla="*/ 179 h 275"/>
                <a:gd name="T18" fmla="*/ 211 w 526"/>
                <a:gd name="T19" fmla="*/ 143 h 275"/>
                <a:gd name="T20" fmla="*/ 253 w 526"/>
                <a:gd name="T21" fmla="*/ 120 h 275"/>
                <a:gd name="T22" fmla="*/ 301 w 526"/>
                <a:gd name="T23" fmla="*/ 96 h 275"/>
                <a:gd name="T24" fmla="*/ 397 w 526"/>
                <a:gd name="T25" fmla="*/ 48 h 275"/>
                <a:gd name="T26" fmla="*/ 446 w 526"/>
                <a:gd name="T27" fmla="*/ 30 h 275"/>
                <a:gd name="T28" fmla="*/ 482 w 526"/>
                <a:gd name="T29" fmla="*/ 12 h 275"/>
                <a:gd name="T30" fmla="*/ 506 w 526"/>
                <a:gd name="T31" fmla="*/ 6 h 275"/>
                <a:gd name="T32" fmla="*/ 524 w 526"/>
                <a:gd name="T33" fmla="*/ 0 h 275"/>
                <a:gd name="T34" fmla="*/ 530 w 526"/>
                <a:gd name="T35" fmla="*/ 0 h 275"/>
                <a:gd name="T36" fmla="*/ 524 w 526"/>
                <a:gd name="T37" fmla="*/ 6 h 275"/>
                <a:gd name="T38" fmla="*/ 512 w 526"/>
                <a:gd name="T39" fmla="*/ 12 h 275"/>
                <a:gd name="T40" fmla="*/ 488 w 526"/>
                <a:gd name="T41" fmla="*/ 24 h 275"/>
                <a:gd name="T42" fmla="*/ 464 w 526"/>
                <a:gd name="T43" fmla="*/ 42 h 275"/>
                <a:gd name="T44" fmla="*/ 440 w 526"/>
                <a:gd name="T45" fmla="*/ 54 h 275"/>
                <a:gd name="T46" fmla="*/ 397 w 526"/>
                <a:gd name="T47" fmla="*/ 78 h 275"/>
                <a:gd name="T48" fmla="*/ 342 w 526"/>
                <a:gd name="T49" fmla="*/ 108 h 275"/>
                <a:gd name="T50" fmla="*/ 277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9" name="Freeform 10">
              <a:extLst>
                <a:ext uri="{FF2B5EF4-FFF2-40B4-BE49-F238E27FC236}">
                  <a16:creationId xmlns="" xmlns:a16="http://schemas.microsoft.com/office/drawing/2014/main" id="{C0E9940D-A651-DEC9-2E64-8566175FFE11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2 w 718"/>
                <a:gd name="T17" fmla="*/ 228 h 306"/>
                <a:gd name="T18" fmla="*/ 128 w 718"/>
                <a:gd name="T19" fmla="*/ 228 h 306"/>
                <a:gd name="T20" fmla="*/ 146 w 718"/>
                <a:gd name="T21" fmla="*/ 222 h 306"/>
                <a:gd name="T22" fmla="*/ 170 w 718"/>
                <a:gd name="T23" fmla="*/ 216 h 306"/>
                <a:gd name="T24" fmla="*/ 200 w 718"/>
                <a:gd name="T25" fmla="*/ 204 h 306"/>
                <a:gd name="T26" fmla="*/ 277 w 718"/>
                <a:gd name="T27" fmla="*/ 180 h 306"/>
                <a:gd name="T28" fmla="*/ 375 w 718"/>
                <a:gd name="T29" fmla="*/ 156 h 306"/>
                <a:gd name="T30" fmla="*/ 465 w 718"/>
                <a:gd name="T31" fmla="*/ 126 h 306"/>
                <a:gd name="T32" fmla="*/ 548 w 718"/>
                <a:gd name="T33" fmla="*/ 102 h 306"/>
                <a:gd name="T34" fmla="*/ 578 w 718"/>
                <a:gd name="T35" fmla="*/ 90 h 306"/>
                <a:gd name="T36" fmla="*/ 610 w 718"/>
                <a:gd name="T37" fmla="*/ 84 h 306"/>
                <a:gd name="T38" fmla="*/ 628 w 718"/>
                <a:gd name="T39" fmla="*/ 78 h 306"/>
                <a:gd name="T40" fmla="*/ 634 w 718"/>
                <a:gd name="T41" fmla="*/ 72 h 306"/>
                <a:gd name="T42" fmla="*/ 640 w 718"/>
                <a:gd name="T43" fmla="*/ 66 h 306"/>
                <a:gd name="T44" fmla="*/ 658 w 718"/>
                <a:gd name="T45" fmla="*/ 60 h 306"/>
                <a:gd name="T46" fmla="*/ 700 w 718"/>
                <a:gd name="T47" fmla="*/ 30 h 306"/>
                <a:gd name="T48" fmla="*/ 718 w 718"/>
                <a:gd name="T49" fmla="*/ 18 h 306"/>
                <a:gd name="T50" fmla="*/ 724 w 718"/>
                <a:gd name="T51" fmla="*/ 6 h 306"/>
                <a:gd name="T52" fmla="*/ 718 w 718"/>
                <a:gd name="T53" fmla="*/ 0 h 306"/>
                <a:gd name="T54" fmla="*/ 694 w 718"/>
                <a:gd name="T55" fmla="*/ 0 h 306"/>
                <a:gd name="T56" fmla="*/ 634 w 718"/>
                <a:gd name="T57" fmla="*/ 0 h 306"/>
                <a:gd name="T58" fmla="*/ 584 w 718"/>
                <a:gd name="T59" fmla="*/ 0 h 306"/>
                <a:gd name="T60" fmla="*/ 548 w 718"/>
                <a:gd name="T61" fmla="*/ 0 h 306"/>
                <a:gd name="T62" fmla="*/ 518 w 718"/>
                <a:gd name="T63" fmla="*/ 18 h 306"/>
                <a:gd name="T64" fmla="*/ 489 w 718"/>
                <a:gd name="T65" fmla="*/ 42 h 306"/>
                <a:gd name="T66" fmla="*/ 471 w 718"/>
                <a:gd name="T67" fmla="*/ 54 h 306"/>
                <a:gd name="T68" fmla="*/ 453 w 718"/>
                <a:gd name="T69" fmla="*/ 60 h 306"/>
                <a:gd name="T70" fmla="*/ 429 w 718"/>
                <a:gd name="T71" fmla="*/ 60 h 306"/>
                <a:gd name="T72" fmla="*/ 393 w 718"/>
                <a:gd name="T73" fmla="*/ 66 h 306"/>
                <a:gd name="T74" fmla="*/ 349 w 718"/>
                <a:gd name="T75" fmla="*/ 84 h 306"/>
                <a:gd name="T76" fmla="*/ 313 w 718"/>
                <a:gd name="T77" fmla="*/ 108 h 306"/>
                <a:gd name="T78" fmla="*/ 289 w 718"/>
                <a:gd name="T79" fmla="*/ 126 h 306"/>
                <a:gd name="T80" fmla="*/ 277 w 718"/>
                <a:gd name="T81" fmla="*/ 132 h 306"/>
                <a:gd name="T82" fmla="*/ 259 w 718"/>
                <a:gd name="T83" fmla="*/ 138 h 306"/>
                <a:gd name="T84" fmla="*/ 223 w 718"/>
                <a:gd name="T85" fmla="*/ 138 h 306"/>
                <a:gd name="T86" fmla="*/ 188 w 718"/>
                <a:gd name="T87" fmla="*/ 138 h 306"/>
                <a:gd name="T88" fmla="*/ 182 w 718"/>
                <a:gd name="T89" fmla="*/ 138 h 306"/>
                <a:gd name="T90" fmla="*/ 176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0" name="Freeform 11">
              <a:extLst>
                <a:ext uri="{FF2B5EF4-FFF2-40B4-BE49-F238E27FC236}">
                  <a16:creationId xmlns="" xmlns:a16="http://schemas.microsoft.com/office/drawing/2014/main" id="{45F17358-6D09-C452-4F01-4A9DA720F340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245 w 2392"/>
                <a:gd name="T1" fmla="*/ 54 h 881"/>
                <a:gd name="T2" fmla="*/ 2203 w 2392"/>
                <a:gd name="T3" fmla="*/ 54 h 881"/>
                <a:gd name="T4" fmla="*/ 2161 w 2392"/>
                <a:gd name="T5" fmla="*/ 66 h 881"/>
                <a:gd name="T6" fmla="*/ 2035 w 2392"/>
                <a:gd name="T7" fmla="*/ 101 h 881"/>
                <a:gd name="T8" fmla="*/ 1970 w 2392"/>
                <a:gd name="T9" fmla="*/ 119 h 881"/>
                <a:gd name="T10" fmla="*/ 1872 w 2392"/>
                <a:gd name="T11" fmla="*/ 167 h 881"/>
                <a:gd name="T12" fmla="*/ 1848 w 2392"/>
                <a:gd name="T13" fmla="*/ 245 h 881"/>
                <a:gd name="T14" fmla="*/ 1854 w 2392"/>
                <a:gd name="T15" fmla="*/ 305 h 881"/>
                <a:gd name="T16" fmla="*/ 1770 w 2392"/>
                <a:gd name="T17" fmla="*/ 317 h 881"/>
                <a:gd name="T18" fmla="*/ 1607 w 2392"/>
                <a:gd name="T19" fmla="*/ 263 h 881"/>
                <a:gd name="T20" fmla="*/ 1517 w 2392"/>
                <a:gd name="T21" fmla="*/ 257 h 881"/>
                <a:gd name="T22" fmla="*/ 1409 w 2392"/>
                <a:gd name="T23" fmla="*/ 311 h 881"/>
                <a:gd name="T24" fmla="*/ 1342 w 2392"/>
                <a:gd name="T25" fmla="*/ 353 h 881"/>
                <a:gd name="T26" fmla="*/ 1318 w 2392"/>
                <a:gd name="T27" fmla="*/ 359 h 881"/>
                <a:gd name="T28" fmla="*/ 1222 w 2392"/>
                <a:gd name="T29" fmla="*/ 371 h 881"/>
                <a:gd name="T30" fmla="*/ 1168 w 2392"/>
                <a:gd name="T31" fmla="*/ 365 h 881"/>
                <a:gd name="T32" fmla="*/ 1061 w 2392"/>
                <a:gd name="T33" fmla="*/ 371 h 881"/>
                <a:gd name="T34" fmla="*/ 963 w 2392"/>
                <a:gd name="T35" fmla="*/ 383 h 881"/>
                <a:gd name="T36" fmla="*/ 927 w 2392"/>
                <a:gd name="T37" fmla="*/ 401 h 881"/>
                <a:gd name="T38" fmla="*/ 825 w 2392"/>
                <a:gd name="T39" fmla="*/ 419 h 881"/>
                <a:gd name="T40" fmla="*/ 784 w 2392"/>
                <a:gd name="T41" fmla="*/ 419 h 881"/>
                <a:gd name="T42" fmla="*/ 668 w 2392"/>
                <a:gd name="T43" fmla="*/ 437 h 881"/>
                <a:gd name="T44" fmla="*/ 602 w 2392"/>
                <a:gd name="T45" fmla="*/ 473 h 881"/>
                <a:gd name="T46" fmla="*/ 507 w 2392"/>
                <a:gd name="T47" fmla="*/ 467 h 881"/>
                <a:gd name="T48" fmla="*/ 433 w 2392"/>
                <a:gd name="T49" fmla="*/ 491 h 881"/>
                <a:gd name="T50" fmla="*/ 415 w 2392"/>
                <a:gd name="T51" fmla="*/ 539 h 881"/>
                <a:gd name="T52" fmla="*/ 349 w 2392"/>
                <a:gd name="T53" fmla="*/ 569 h 881"/>
                <a:gd name="T54" fmla="*/ 224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65 w 2392"/>
                <a:gd name="T65" fmla="*/ 653 h 881"/>
                <a:gd name="T66" fmla="*/ 477 w 2392"/>
                <a:gd name="T67" fmla="*/ 569 h 881"/>
                <a:gd name="T68" fmla="*/ 572 w 2392"/>
                <a:gd name="T69" fmla="*/ 521 h 881"/>
                <a:gd name="T70" fmla="*/ 650 w 2392"/>
                <a:gd name="T71" fmla="*/ 515 h 881"/>
                <a:gd name="T72" fmla="*/ 879 w 2392"/>
                <a:gd name="T73" fmla="*/ 461 h 881"/>
                <a:gd name="T74" fmla="*/ 1156 w 2392"/>
                <a:gd name="T75" fmla="*/ 425 h 881"/>
                <a:gd name="T76" fmla="*/ 1300 w 2392"/>
                <a:gd name="T77" fmla="*/ 461 h 881"/>
                <a:gd name="T78" fmla="*/ 1427 w 2392"/>
                <a:gd name="T79" fmla="*/ 533 h 881"/>
                <a:gd name="T80" fmla="*/ 1445 w 2392"/>
                <a:gd name="T81" fmla="*/ 617 h 881"/>
                <a:gd name="T82" fmla="*/ 1386 w 2392"/>
                <a:gd name="T83" fmla="*/ 653 h 881"/>
                <a:gd name="T84" fmla="*/ 1234 w 2392"/>
                <a:gd name="T85" fmla="*/ 701 h 881"/>
                <a:gd name="T86" fmla="*/ 1120 w 2392"/>
                <a:gd name="T87" fmla="*/ 755 h 881"/>
                <a:gd name="T88" fmla="*/ 1073 w 2392"/>
                <a:gd name="T89" fmla="*/ 809 h 881"/>
                <a:gd name="T90" fmla="*/ 1085 w 2392"/>
                <a:gd name="T91" fmla="*/ 869 h 881"/>
                <a:gd name="T92" fmla="*/ 1114 w 2392"/>
                <a:gd name="T93" fmla="*/ 881 h 881"/>
                <a:gd name="T94" fmla="*/ 1216 w 2392"/>
                <a:gd name="T95" fmla="*/ 869 h 881"/>
                <a:gd name="T96" fmla="*/ 1398 w 2392"/>
                <a:gd name="T97" fmla="*/ 857 h 881"/>
                <a:gd name="T98" fmla="*/ 1451 w 2392"/>
                <a:gd name="T99" fmla="*/ 851 h 881"/>
                <a:gd name="T100" fmla="*/ 1493 w 2392"/>
                <a:gd name="T101" fmla="*/ 833 h 881"/>
                <a:gd name="T102" fmla="*/ 1687 w 2392"/>
                <a:gd name="T103" fmla="*/ 743 h 881"/>
                <a:gd name="T104" fmla="*/ 1818 w 2392"/>
                <a:gd name="T105" fmla="*/ 689 h 881"/>
                <a:gd name="T106" fmla="*/ 1896 w 2392"/>
                <a:gd name="T107" fmla="*/ 581 h 881"/>
                <a:gd name="T108" fmla="*/ 2053 w 2392"/>
                <a:gd name="T109" fmla="*/ 389 h 881"/>
                <a:gd name="T110" fmla="*/ 2221 w 2392"/>
                <a:gd name="T111" fmla="*/ 269 h 881"/>
                <a:gd name="T112" fmla="*/ 2265 w 2392"/>
                <a:gd name="T113" fmla="*/ 239 h 881"/>
                <a:gd name="T114" fmla="*/ 2408 w 2392"/>
                <a:gd name="T115" fmla="*/ 0 h 881"/>
                <a:gd name="T116" fmla="*/ 2318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04" name="Freeform 12">
              <a:extLst>
                <a:ext uri="{FF2B5EF4-FFF2-40B4-BE49-F238E27FC236}">
                  <a16:creationId xmlns="" xmlns:a16="http://schemas.microsoft.com/office/drawing/2014/main" id="{1EE2F938-3845-629B-B504-95BF5F2A83AA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/>
              <a:ahLst/>
              <a:cxnLst>
                <a:cxn ang="0">
                  <a:pos x="30" y="245"/>
                </a:cxn>
                <a:cxn ang="0">
                  <a:pos x="18" y="251"/>
                </a:cxn>
                <a:cxn ang="0">
                  <a:pos x="6" y="257"/>
                </a:cxn>
                <a:cxn ang="0">
                  <a:pos x="0" y="257"/>
                </a:cxn>
                <a:cxn ang="0">
                  <a:pos x="305" y="113"/>
                </a:cxn>
                <a:cxn ang="0">
                  <a:pos x="520" y="0"/>
                </a:cxn>
                <a:cxn ang="0">
                  <a:pos x="526" y="6"/>
                </a:cxn>
                <a:cxn ang="0">
                  <a:pos x="544" y="18"/>
                </a:cxn>
                <a:cxn ang="0">
                  <a:pos x="550" y="24"/>
                </a:cxn>
                <a:cxn ang="0">
                  <a:pos x="550" y="36"/>
                </a:cxn>
                <a:cxn ang="0">
                  <a:pos x="544" y="42"/>
                </a:cxn>
                <a:cxn ang="0">
                  <a:pos x="526" y="54"/>
                </a:cxn>
                <a:cxn ang="0">
                  <a:pos x="514" y="60"/>
                </a:cxn>
                <a:cxn ang="0">
                  <a:pos x="502" y="66"/>
                </a:cxn>
                <a:cxn ang="0">
                  <a:pos x="448" y="84"/>
                </a:cxn>
                <a:cxn ang="0">
                  <a:pos x="382" y="113"/>
                </a:cxn>
                <a:cxn ang="0">
                  <a:pos x="305" y="143"/>
                </a:cxn>
                <a:cxn ang="0">
                  <a:pos x="227" y="173"/>
                </a:cxn>
                <a:cxn ang="0">
                  <a:pos x="149" y="203"/>
                </a:cxn>
                <a:cxn ang="0">
                  <a:pos x="83" y="227"/>
                </a:cxn>
                <a:cxn ang="0">
                  <a:pos x="30" y="245"/>
                </a:cxn>
                <a:cxn ang="0">
                  <a:pos x="30" y="245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2" name="Freeform 13">
              <a:extLst>
                <a:ext uri="{FF2B5EF4-FFF2-40B4-BE49-F238E27FC236}">
                  <a16:creationId xmlns="" xmlns:a16="http://schemas.microsoft.com/office/drawing/2014/main" id="{F67439B0-EF82-5DA3-234E-2630B348D84E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06" name="Freeform 14">
              <a:extLst>
                <a:ext uri="{FF2B5EF4-FFF2-40B4-BE49-F238E27FC236}">
                  <a16:creationId xmlns="" xmlns:a16="http://schemas.microsoft.com/office/drawing/2014/main" id="{EC850436-FDAA-D80D-CEB5-CD0C6ECF5661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/>
              <a:ahLst/>
              <a:cxnLst>
                <a:cxn ang="0">
                  <a:pos x="659" y="6"/>
                </a:cxn>
                <a:cxn ang="0">
                  <a:pos x="588" y="42"/>
                </a:cxn>
                <a:cxn ang="0">
                  <a:pos x="515" y="84"/>
                </a:cxn>
                <a:cxn ang="0">
                  <a:pos x="509" y="90"/>
                </a:cxn>
                <a:cxn ang="0">
                  <a:pos x="485" y="102"/>
                </a:cxn>
                <a:cxn ang="0">
                  <a:pos x="455" y="120"/>
                </a:cxn>
                <a:cxn ang="0">
                  <a:pos x="425" y="138"/>
                </a:cxn>
                <a:cxn ang="0">
                  <a:pos x="371" y="168"/>
                </a:cxn>
                <a:cxn ang="0">
                  <a:pos x="306" y="198"/>
                </a:cxn>
                <a:cxn ang="0">
                  <a:pos x="186" y="251"/>
                </a:cxn>
                <a:cxn ang="0">
                  <a:pos x="131" y="269"/>
                </a:cxn>
                <a:cxn ang="0">
                  <a:pos x="89" y="287"/>
                </a:cxn>
                <a:cxn ang="0">
                  <a:pos x="53" y="305"/>
                </a:cxn>
                <a:cxn ang="0">
                  <a:pos x="36" y="311"/>
                </a:cxn>
                <a:cxn ang="0">
                  <a:pos x="12" y="329"/>
                </a:cxn>
                <a:cxn ang="0">
                  <a:pos x="0" y="353"/>
                </a:cxn>
                <a:cxn ang="0">
                  <a:pos x="0" y="371"/>
                </a:cxn>
                <a:cxn ang="0">
                  <a:pos x="0" y="383"/>
                </a:cxn>
                <a:cxn ang="0">
                  <a:pos x="0" y="383"/>
                </a:cxn>
                <a:cxn ang="0">
                  <a:pos x="12" y="371"/>
                </a:cxn>
                <a:cxn ang="0">
                  <a:pos x="30" y="353"/>
                </a:cxn>
                <a:cxn ang="0">
                  <a:pos x="53" y="335"/>
                </a:cxn>
                <a:cxn ang="0">
                  <a:pos x="77" y="317"/>
                </a:cxn>
                <a:cxn ang="0">
                  <a:pos x="101" y="311"/>
                </a:cxn>
                <a:cxn ang="0">
                  <a:pos x="131" y="299"/>
                </a:cxn>
                <a:cxn ang="0">
                  <a:pos x="204" y="269"/>
                </a:cxn>
                <a:cxn ang="0">
                  <a:pos x="240" y="251"/>
                </a:cxn>
                <a:cxn ang="0">
                  <a:pos x="270" y="239"/>
                </a:cxn>
                <a:cxn ang="0">
                  <a:pos x="294" y="228"/>
                </a:cxn>
                <a:cxn ang="0">
                  <a:pos x="312" y="222"/>
                </a:cxn>
                <a:cxn ang="0">
                  <a:pos x="330" y="210"/>
                </a:cxn>
                <a:cxn ang="0">
                  <a:pos x="365" y="186"/>
                </a:cxn>
                <a:cxn ang="0">
                  <a:pos x="419" y="156"/>
                </a:cxn>
                <a:cxn ang="0">
                  <a:pos x="473" y="120"/>
                </a:cxn>
                <a:cxn ang="0">
                  <a:pos x="527" y="90"/>
                </a:cxn>
                <a:cxn ang="0">
                  <a:pos x="576" y="60"/>
                </a:cxn>
                <a:cxn ang="0">
                  <a:pos x="612" y="42"/>
                </a:cxn>
                <a:cxn ang="0">
                  <a:pos x="629" y="36"/>
                </a:cxn>
                <a:cxn ang="0">
                  <a:pos x="647" y="30"/>
                </a:cxn>
                <a:cxn ang="0">
                  <a:pos x="677" y="18"/>
                </a:cxn>
                <a:cxn ang="0">
                  <a:pos x="701" y="6"/>
                </a:cxn>
                <a:cxn ang="0">
                  <a:pos x="713" y="0"/>
                </a:cxn>
                <a:cxn ang="0">
                  <a:pos x="713" y="0"/>
                </a:cxn>
                <a:cxn ang="0">
                  <a:pos x="659" y="6"/>
                </a:cxn>
                <a:cxn ang="0">
                  <a:pos x="716" y="63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207" name="Freeform 15">
              <a:extLst>
                <a:ext uri="{FF2B5EF4-FFF2-40B4-BE49-F238E27FC236}">
                  <a16:creationId xmlns="" xmlns:a16="http://schemas.microsoft.com/office/drawing/2014/main" id="{0BCB1827-6CC7-C3E9-2211-9E6ED2C5D989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/>
              <a:ahLst/>
              <a:cxnLst>
                <a:cxn ang="0">
                  <a:pos x="6" y="225"/>
                </a:cxn>
                <a:cxn ang="0">
                  <a:pos x="0" y="195"/>
                </a:cxn>
                <a:cxn ang="0">
                  <a:pos x="315" y="0"/>
                </a:cxn>
                <a:cxn ang="0">
                  <a:pos x="303" y="27"/>
                </a:cxn>
                <a:cxn ang="0">
                  <a:pos x="318" y="42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208" name="Freeform 16">
              <a:extLst>
                <a:ext uri="{FF2B5EF4-FFF2-40B4-BE49-F238E27FC236}">
                  <a16:creationId xmlns="" xmlns:a16="http://schemas.microsoft.com/office/drawing/2014/main" id="{5835789E-83FF-A856-07A8-297612A43125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/>
              <a:ahLst/>
              <a:cxnLst>
                <a:cxn ang="0">
                  <a:pos x="1050" y="657"/>
                </a:cxn>
                <a:cxn ang="0">
                  <a:pos x="1581" y="690"/>
                </a:cxn>
                <a:cxn ang="0">
                  <a:pos x="1671" y="723"/>
                </a:cxn>
                <a:cxn ang="0">
                  <a:pos x="1176" y="621"/>
                </a:cxn>
                <a:cxn ang="0">
                  <a:pos x="1854" y="567"/>
                </a:cxn>
                <a:cxn ang="0">
                  <a:pos x="1869" y="612"/>
                </a:cxn>
                <a:cxn ang="0">
                  <a:pos x="2103" y="861"/>
                </a:cxn>
                <a:cxn ang="0">
                  <a:pos x="1883" y="520"/>
                </a:cxn>
                <a:cxn ang="0">
                  <a:pos x="1842" y="490"/>
                </a:cxn>
                <a:cxn ang="0">
                  <a:pos x="1770" y="466"/>
                </a:cxn>
                <a:cxn ang="0">
                  <a:pos x="1740" y="448"/>
                </a:cxn>
                <a:cxn ang="0">
                  <a:pos x="1758" y="436"/>
                </a:cxn>
                <a:cxn ang="0">
                  <a:pos x="1830" y="430"/>
                </a:cxn>
                <a:cxn ang="0">
                  <a:pos x="1877" y="424"/>
                </a:cxn>
                <a:cxn ang="0">
                  <a:pos x="1955" y="394"/>
                </a:cxn>
                <a:cxn ang="0">
                  <a:pos x="2052" y="396"/>
                </a:cxn>
                <a:cxn ang="0">
                  <a:pos x="2253" y="732"/>
                </a:cxn>
                <a:cxn ang="0">
                  <a:pos x="2415" y="933"/>
                </a:cxn>
                <a:cxn ang="0">
                  <a:pos x="2397" y="828"/>
                </a:cxn>
                <a:cxn ang="0">
                  <a:pos x="2088" y="400"/>
                </a:cxn>
                <a:cxn ang="0">
                  <a:pos x="2046" y="346"/>
                </a:cxn>
                <a:cxn ang="0">
                  <a:pos x="1997" y="304"/>
                </a:cxn>
                <a:cxn ang="0">
                  <a:pos x="1967" y="286"/>
                </a:cxn>
                <a:cxn ang="0">
                  <a:pos x="1973" y="286"/>
                </a:cxn>
                <a:cxn ang="0">
                  <a:pos x="2009" y="286"/>
                </a:cxn>
                <a:cxn ang="0">
                  <a:pos x="2082" y="322"/>
                </a:cxn>
                <a:cxn ang="0">
                  <a:pos x="2199" y="384"/>
                </a:cxn>
                <a:cxn ang="0">
                  <a:pos x="2394" y="448"/>
                </a:cxn>
                <a:cxn ang="0">
                  <a:pos x="2595" y="516"/>
                </a:cxn>
                <a:cxn ang="0">
                  <a:pos x="2388" y="424"/>
                </a:cxn>
                <a:cxn ang="0">
                  <a:pos x="2219" y="340"/>
                </a:cxn>
                <a:cxn ang="0">
                  <a:pos x="2052" y="280"/>
                </a:cxn>
                <a:cxn ang="0">
                  <a:pos x="1955" y="262"/>
                </a:cxn>
                <a:cxn ang="0">
                  <a:pos x="1877" y="274"/>
                </a:cxn>
                <a:cxn ang="0">
                  <a:pos x="1752" y="274"/>
                </a:cxn>
                <a:cxn ang="0">
                  <a:pos x="1661" y="292"/>
                </a:cxn>
                <a:cxn ang="0">
                  <a:pos x="1607" y="316"/>
                </a:cxn>
                <a:cxn ang="0">
                  <a:pos x="1589" y="322"/>
                </a:cxn>
                <a:cxn ang="0">
                  <a:pos x="1409" y="358"/>
                </a:cxn>
                <a:cxn ang="0">
                  <a:pos x="1152" y="442"/>
                </a:cxn>
                <a:cxn ang="0">
                  <a:pos x="966" y="460"/>
                </a:cxn>
                <a:cxn ang="0">
                  <a:pos x="870" y="442"/>
                </a:cxn>
                <a:cxn ang="0">
                  <a:pos x="828" y="430"/>
                </a:cxn>
                <a:cxn ang="0">
                  <a:pos x="743" y="388"/>
                </a:cxn>
                <a:cxn ang="0">
                  <a:pos x="636" y="334"/>
                </a:cxn>
                <a:cxn ang="0">
                  <a:pos x="467" y="256"/>
                </a:cxn>
                <a:cxn ang="0">
                  <a:pos x="0" y="0"/>
                </a:cxn>
                <a:cxn ang="0">
                  <a:pos x="585" y="390"/>
                </a:cxn>
                <a:cxn ang="0">
                  <a:pos x="849" y="543"/>
                </a:cxn>
                <a:cxn ang="0">
                  <a:pos x="897" y="621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6" name="Freeform 17">
              <a:extLst>
                <a:ext uri="{FF2B5EF4-FFF2-40B4-BE49-F238E27FC236}">
                  <a16:creationId xmlns="" xmlns:a16="http://schemas.microsoft.com/office/drawing/2014/main" id="{380E52FD-3807-A9B1-702F-4A7F7715DE89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8210" name="Rectangle 18">
            <a:extLst>
              <a:ext uri="{FF2B5EF4-FFF2-40B4-BE49-F238E27FC236}">
                <a16:creationId xmlns="" xmlns:a16="http://schemas.microsoft.com/office/drawing/2014/main" id="{8E43DF37-5178-C1DE-2B14-FCB7678752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8211" name="Rectangle 19">
            <a:extLst>
              <a:ext uri="{FF2B5EF4-FFF2-40B4-BE49-F238E27FC236}">
                <a16:creationId xmlns="" xmlns:a16="http://schemas.microsoft.com/office/drawing/2014/main" id="{E21F04D2-24DE-DB01-1729-470AD3ACE71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212" name="Rectangle 20">
            <a:extLst>
              <a:ext uri="{FF2B5EF4-FFF2-40B4-BE49-F238E27FC236}">
                <a16:creationId xmlns="" xmlns:a16="http://schemas.microsoft.com/office/drawing/2014/main" id="{AC66E815-624B-2078-5F4F-607D6829F2B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213" name="Rectangle 21">
            <a:extLst>
              <a:ext uri="{FF2B5EF4-FFF2-40B4-BE49-F238E27FC236}">
                <a16:creationId xmlns="" xmlns:a16="http://schemas.microsoft.com/office/drawing/2014/main" id="{EDED424A-5276-B605-0347-5848AABDA82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FFCFFE3-5513-4CC4-B7CE-3AEC365ADA21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8214" name="Rectangle 22">
            <a:extLst>
              <a:ext uri="{FF2B5EF4-FFF2-40B4-BE49-F238E27FC236}">
                <a16:creationId xmlns="" xmlns:a16="http://schemas.microsoft.com/office/drawing/2014/main" id="{003E52CA-C729-B6C2-8AF2-B2B5B87836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78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>
            <a:extLst>
              <a:ext uri="{FF2B5EF4-FFF2-40B4-BE49-F238E27FC236}">
                <a16:creationId xmlns="" xmlns:a16="http://schemas.microsoft.com/office/drawing/2014/main" id="{D3597C0C-CB01-7681-46E8-F2A987E88E4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429000" y="0"/>
            <a:ext cx="5715000" cy="2743200"/>
          </a:xfrm>
        </p:spPr>
        <p:txBody>
          <a:bodyPr/>
          <a:lstStyle/>
          <a:p>
            <a:pPr eaLnBrk="1" hangingPunct="1">
              <a:defRPr/>
            </a:pPr>
            <a:r>
              <a:rPr lang="en" sz="4800" dirty="0" err="1">
                <a:latin typeface="Arial" charset="0"/>
              </a:rPr>
              <a:t>Herpesvirus </a:t>
            </a:r>
            <a:r>
              <a:rPr lang="en" sz="4800" dirty="0">
                <a:latin typeface="Arial" charset="0"/>
              </a:rPr>
              <a:t>infections</a:t>
            </a:r>
          </a:p>
        </p:txBody>
      </p:sp>
      <p:pic>
        <p:nvPicPr>
          <p:cNvPr id="3076" name="Рисунок 5" descr="5cc69959-8923-430d-afd0-e4842b6a1108.jpg">
            <a:extLst>
              <a:ext uri="{FF2B5EF4-FFF2-40B4-BE49-F238E27FC236}">
                <a16:creationId xmlns="" xmlns:a16="http://schemas.microsoft.com/office/drawing/2014/main" id="{D746DFD4-E877-A2A1-5B90-5D2B4CE0E6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429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одзаголовок 4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1BAB10E-8D24-9A42-F111-6050A46E8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" dirty="0" err="1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Herpesviruses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123" name="Содержимое 3">
            <a:extLst>
              <a:ext uri="{FF2B5EF4-FFF2-40B4-BE49-F238E27FC236}">
                <a16:creationId xmlns="" xmlns:a16="http://schemas.microsoft.com/office/drawing/2014/main" id="{37A04342-FA50-85F6-E4D6-A600C1B57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063" y="1643063"/>
            <a:ext cx="8429625" cy="5214937"/>
          </a:xfrm>
        </p:spPr>
        <p:txBody>
          <a:bodyPr/>
          <a:lstStyle/>
          <a:p>
            <a:pPr>
              <a:defRPr/>
            </a:pPr>
            <a:r>
              <a:rPr lang="en" i="1">
                <a:latin typeface="Arial" charset="0"/>
                <a:cs typeface="Arial" charset="0"/>
              </a:rPr>
              <a:t>Herpesviridae </a:t>
            </a:r>
            <a:r>
              <a:rPr lang="en">
                <a:latin typeface="Arial" charset="0"/>
                <a:cs typeface="Arial" charset="0"/>
              </a:rPr>
              <a:t>family refers to DNA-things that persist in the host's body for life.</a:t>
            </a:r>
          </a:p>
          <a:p>
            <a:pPr>
              <a:defRPr/>
            </a:pPr>
            <a:r>
              <a:rPr lang="en">
                <a:latin typeface="Arial" charset="0"/>
                <a:cs typeface="Arial" charset="0"/>
              </a:rPr>
              <a:t>Widespread in the human population - from 30 to 90% and cause various diseases.</a:t>
            </a:r>
            <a:r>
              <a:rPr lang="ru-RU"/>
              <a:t/>
            </a:r>
            <a:br>
              <a:rPr lang="ru-RU"/>
            </a:br>
            <a:endParaRPr lang="ru-RU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="" xmlns:a16="http://schemas.microsoft.com/office/drawing/2014/main" id="{511A7B3B-A063-95FC-C2DE-8CDEDA86C6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pPr eaLnBrk="1" hangingPunct="1">
              <a:defRPr/>
            </a:pPr>
            <a:r>
              <a:rPr lang="en">
                <a:latin typeface="Arial" charset="0"/>
              </a:rPr>
              <a:t>Dissemination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="" xmlns:a16="http://schemas.microsoft.com/office/drawing/2014/main" id="{1FB72A45-AE6B-9934-D875-E5AC880EF0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839200" cy="5715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" dirty="0">
                <a:latin typeface="Arial" charset="0"/>
              </a:rPr>
              <a:t>All life on planet Earth is sick, except for mushrooms and some types of algae.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" dirty="0">
                <a:latin typeface="Arial" charset="0"/>
              </a:rPr>
              <a:t>More than 80 types of herpes viruses are known.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" dirty="0">
                <a:latin typeface="Arial" charset="0"/>
              </a:rPr>
              <a:t>Out of 80 types of herpes, only 9 can cause disease in humans.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" dirty="0">
                <a:latin typeface="Arial" charset="0"/>
              </a:rPr>
              <a:t>The two most common are types I and </a:t>
            </a:r>
            <a:r>
              <a:rPr lang="en" dirty="0" err="1">
                <a:latin typeface="Arial" charset="0"/>
              </a:rPr>
              <a:t>II </a:t>
            </a:r>
            <a:r>
              <a:rPr lang="en" dirty="0">
                <a:latin typeface="Arial" charset="0"/>
              </a:rPr>
              <a:t>( </a:t>
            </a:r>
            <a:r>
              <a:rPr lang="en" dirty="0" err="1">
                <a:latin typeface="Arial" charset="0"/>
              </a:rPr>
              <a:t>orofacial </a:t>
            </a:r>
            <a:r>
              <a:rPr lang="en" dirty="0">
                <a:latin typeface="Arial" charset="0"/>
              </a:rPr>
              <a:t>and urogenital). However, herpes viruses of type I can cause lesions of the genitals and vice versa.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" dirty="0">
                <a:latin typeface="Arial" charset="0"/>
              </a:rPr>
              <a:t>95% of the inhabitants of the planet Earth are infected with herpes virus type I.</a:t>
            </a:r>
            <a:endParaRPr lang="ru-RU" sz="2800" dirty="0"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Содержимое 3">
            <a:extLst>
              <a:ext uri="{FF2B5EF4-FFF2-40B4-BE49-F238E27FC236}">
                <a16:creationId xmlns="" xmlns:a16="http://schemas.microsoft.com/office/drawing/2014/main" id="{C25B0F94-2392-5995-0FB8-477DC3C9A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313" y="0"/>
            <a:ext cx="8786812" cy="6715125"/>
          </a:xfrm>
        </p:spPr>
        <p:txBody>
          <a:bodyPr/>
          <a:lstStyle/>
          <a:p>
            <a:pPr>
              <a:defRPr/>
            </a:pPr>
            <a:r>
              <a:rPr lang="en" dirty="0" err="1">
                <a:latin typeface="Arial" charset="0"/>
                <a:cs typeface="Arial" charset="0"/>
              </a:rPr>
              <a:t>Herpesviruses </a:t>
            </a:r>
            <a:r>
              <a:rPr lang="en" dirty="0">
                <a:latin typeface="Arial" charset="0"/>
                <a:cs typeface="Arial" charset="0"/>
              </a:rPr>
              <a:t>do not always destroy the affected cells.</a:t>
            </a:r>
          </a:p>
          <a:p>
            <a:pPr>
              <a:defRPr/>
            </a:pPr>
            <a:r>
              <a:rPr lang="en" dirty="0">
                <a:latin typeface="Arial" charset="0"/>
                <a:cs typeface="Arial" charset="0"/>
              </a:rPr>
              <a:t>Herpes viruses of types I and </a:t>
            </a:r>
            <a:r>
              <a:rPr lang="en" dirty="0" err="1">
                <a:latin typeface="Arial" charset="0"/>
                <a:cs typeface="Arial" charset="0"/>
              </a:rPr>
              <a:t>II persist </a:t>
            </a:r>
            <a:r>
              <a:rPr lang="en" dirty="0">
                <a:latin typeface="Arial" charset="0"/>
                <a:cs typeface="Arial" charset="0"/>
              </a:rPr>
              <a:t>in the cells </a:t>
            </a:r>
            <a:r>
              <a:rPr lang="en" dirty="0" err="1">
                <a:latin typeface="Arial" charset="0"/>
                <a:cs typeface="Arial" charset="0"/>
              </a:rPr>
              <a:t>of the paravertebral </a:t>
            </a:r>
            <a:r>
              <a:rPr lang="en" dirty="0">
                <a:latin typeface="Arial" charset="0"/>
                <a:cs typeface="Arial" charset="0"/>
              </a:rPr>
              <a:t>sensory ganglia of the SR. For CMV, the "reservoir" of persistence in the body is the salivary glands.</a:t>
            </a:r>
          </a:p>
          <a:p>
            <a:pPr>
              <a:defRPr/>
            </a:pPr>
            <a:r>
              <a:rPr lang="en" dirty="0">
                <a:latin typeface="Arial" charset="0"/>
                <a:cs typeface="Arial" charset="0"/>
              </a:rPr>
              <a:t>Under the influence of the "trigger factor", HSV is activated and moves from the ganglion along the axon of the peripheral nerve to the epithelial cells, where it replicates ( </a:t>
            </a:r>
            <a:r>
              <a:rPr lang="en" dirty="0" err="1">
                <a:latin typeface="Arial" charset="0"/>
                <a:cs typeface="Arial" charset="0"/>
              </a:rPr>
              <a:t>viremia </a:t>
            </a:r>
            <a:r>
              <a:rPr lang="en" dirty="0">
                <a:latin typeface="Arial" charset="0"/>
                <a:cs typeface="Arial" charset="0"/>
              </a:rPr>
              <a:t>).</a:t>
            </a:r>
          </a:p>
          <a:p>
            <a:pPr marL="0" indent="0">
              <a:buFontTx/>
              <a:buNone/>
              <a:defRPr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EFCFC62-32B3-C122-EBF2-05E295B68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8229600" cy="1881188"/>
          </a:xfrm>
        </p:spPr>
        <p:txBody>
          <a:bodyPr/>
          <a:lstStyle/>
          <a:p>
            <a:pPr eaLnBrk="1" hangingPunct="1">
              <a:defRPr/>
            </a:pPr>
            <a:r>
              <a:rPr lang="en" sz="4000" dirty="0">
                <a:latin typeface="Arial" pitchFamily="34" charset="0"/>
                <a:cs typeface="Arial" pitchFamily="34" charset="0"/>
              </a:rPr>
              <a:t>Forms of herpes simplex, taking into account the prevalence of the process:</a:t>
            </a:r>
            <a:r>
              <a:rPr lang="en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/>
            </a:r>
            <a:br>
              <a:rPr lang="ru-RU" sz="3600" dirty="0">
                <a:latin typeface="Arial" pitchFamily="34" charset="0"/>
                <a:cs typeface="Arial" pitchFamily="34" charset="0"/>
              </a:rPr>
            </a:b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>
            <a:extLst>
              <a:ext uri="{FF2B5EF4-FFF2-40B4-BE49-F238E27FC236}">
                <a16:creationId xmlns="" xmlns:a16="http://schemas.microsoft.com/office/drawing/2014/main" id="{9938BD79-BB77-C196-6929-CA780A783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2667000"/>
            <a:ext cx="8915400" cy="4191000"/>
          </a:xfrm>
        </p:spPr>
        <p:txBody>
          <a:bodyPr/>
          <a:lstStyle/>
          <a:p>
            <a:pPr eaLnBrk="1" hangingPunct="1">
              <a:defRPr/>
            </a:pPr>
            <a:r>
              <a:rPr lang="en" sz="4400" dirty="0">
                <a:latin typeface="Arial" pitchFamily="34" charset="0"/>
                <a:cs typeface="Arial" pitchFamily="34" charset="0"/>
              </a:rPr>
              <a:t>localized;</a:t>
            </a:r>
          </a:p>
          <a:p>
            <a:pPr eaLnBrk="1" hangingPunct="1">
              <a:defRPr/>
            </a:pPr>
            <a:r>
              <a:rPr lang="en" sz="4400" dirty="0">
                <a:latin typeface="Arial" pitchFamily="34" charset="0"/>
                <a:cs typeface="Arial" pitchFamily="34" charset="0"/>
              </a:rPr>
              <a:t>common;</a:t>
            </a:r>
          </a:p>
          <a:p>
            <a:pPr eaLnBrk="1" hangingPunct="1">
              <a:defRPr/>
            </a:pPr>
            <a:r>
              <a:rPr lang="en" sz="4400" dirty="0" err="1">
                <a:latin typeface="Arial" pitchFamily="34" charset="0"/>
                <a:cs typeface="Arial" pitchFamily="34" charset="0"/>
              </a:rPr>
              <a:t>generalized </a:t>
            </a:r>
            <a:r>
              <a:rPr lang="en" sz="4400" dirty="0">
                <a:latin typeface="Arial" pitchFamily="34" charset="0"/>
                <a:cs typeface="Arial" pitchFamily="34" charset="0"/>
              </a:rPr>
              <a:t>.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/>
            </a:r>
            <a:br>
              <a:rPr lang="ru-RU" sz="3600" dirty="0">
                <a:latin typeface="Arial" pitchFamily="34" charset="0"/>
                <a:cs typeface="Arial" pitchFamily="34" charset="0"/>
              </a:rPr>
            </a:b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4B4A093D-B8BC-8CAF-FF10-64C7E1740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" sz="2800" dirty="0">
                <a:latin typeface="Arial" pitchFamily="34" charset="0"/>
                <a:cs typeface="Arial" pitchFamily="34" charset="0"/>
              </a:rPr>
              <a:t>Clinical classification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="" xmlns:a16="http://schemas.microsoft.com/office/drawing/2014/main" id="{774DBD1F-896B-5519-EB7B-C8502DE074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835025"/>
            <a:ext cx="8991600" cy="60198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" sz="2000" dirty="0">
                <a:latin typeface="Arial" pitchFamily="34" charset="0"/>
                <a:cs typeface="Arial" pitchFamily="34" charset="0"/>
              </a:rPr>
              <a:t>I. </a:t>
            </a:r>
            <a:r>
              <a:rPr lang="en" sz="3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Mucocutaneous herpes:</a:t>
            </a:r>
          </a:p>
          <a:p>
            <a:pPr eaLnBrk="1" hangingPunct="1">
              <a:defRPr/>
            </a:pPr>
            <a:r>
              <a:rPr lang="en" sz="3000" dirty="0" err="1">
                <a:latin typeface="Arial" pitchFamily="34" charset="0"/>
                <a:cs typeface="Arial" pitchFamily="34" charset="0"/>
              </a:rPr>
              <a:t>herpetic</a:t>
            </a:r>
            <a:r>
              <a:rPr lang="en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" sz="3000" dirty="0" err="1">
                <a:latin typeface="Arial" pitchFamily="34" charset="0"/>
                <a:cs typeface="Arial" pitchFamily="34" charset="0"/>
              </a:rPr>
              <a:t>gingivostomatitis </a:t>
            </a:r>
            <a:r>
              <a:rPr lang="en" sz="3000" dirty="0">
                <a:latin typeface="Arial" pitchFamily="34" charset="0"/>
                <a:cs typeface="Arial" pitchFamily="34" charset="0"/>
              </a:rPr>
              <a:t>;</a:t>
            </a:r>
          </a:p>
          <a:p>
            <a:pPr eaLnBrk="1" hangingPunct="1">
              <a:defRPr/>
            </a:pPr>
            <a:r>
              <a:rPr lang="en" sz="3000" dirty="0">
                <a:latin typeface="Arial" pitchFamily="34" charset="0"/>
                <a:cs typeface="Arial" pitchFamily="34" charset="0"/>
              </a:rPr>
              <a:t>herpes </a:t>
            </a:r>
            <a:r>
              <a:rPr lang="en" sz="3000" dirty="0" err="1">
                <a:latin typeface="Arial" pitchFamily="34" charset="0"/>
                <a:cs typeface="Arial" pitchFamily="34" charset="0"/>
              </a:rPr>
              <a:t>labialis </a:t>
            </a:r>
            <a:r>
              <a:rPr lang="en" sz="3000" dirty="0">
                <a:latin typeface="Arial" pitchFamily="34" charset="0"/>
                <a:cs typeface="Arial" pitchFamily="34" charset="0"/>
              </a:rPr>
              <a:t>et </a:t>
            </a:r>
            <a:r>
              <a:rPr lang="en" sz="3000" dirty="0" err="1">
                <a:latin typeface="Arial" pitchFamily="34" charset="0"/>
                <a:cs typeface="Arial" pitchFamily="34" charset="0"/>
              </a:rPr>
              <a:t>nasalis </a:t>
            </a:r>
            <a:r>
              <a:rPr lang="en" sz="3000" dirty="0">
                <a:latin typeface="Arial" pitchFamily="34" charset="0"/>
                <a:cs typeface="Arial" pitchFamily="34" charset="0"/>
              </a:rPr>
              <a:t>;</a:t>
            </a:r>
            <a:endParaRPr lang="ru-RU" sz="3000" dirty="0">
              <a:latin typeface="Arial" pitchFamily="34" charset="0"/>
              <a:cs typeface="Arial" pitchFamily="34" charset="0"/>
            </a:endParaRPr>
          </a:p>
          <a:p>
            <a:pPr eaLnBrk="1" hangingPunct="1">
              <a:defRPr/>
            </a:pPr>
            <a:r>
              <a:rPr lang="en" sz="3000" dirty="0" err="1">
                <a:latin typeface="Arial" pitchFamily="34" charset="0"/>
                <a:cs typeface="Arial" pitchFamily="34" charset="0"/>
              </a:rPr>
              <a:t>herpetic </a:t>
            </a:r>
            <a:r>
              <a:rPr lang="en" sz="3000" dirty="0">
                <a:latin typeface="Arial" pitchFamily="34" charset="0"/>
                <a:cs typeface="Arial" pitchFamily="34" charset="0"/>
              </a:rPr>
              <a:t>lesions of the skin;</a:t>
            </a:r>
          </a:p>
          <a:p>
            <a:pPr eaLnBrk="1" hangingPunct="1">
              <a:defRPr/>
            </a:pPr>
            <a:r>
              <a:rPr lang="en" sz="3000" dirty="0" err="1">
                <a:latin typeface="Arial" pitchFamily="34" charset="0"/>
                <a:cs typeface="Arial" pitchFamily="34" charset="0"/>
              </a:rPr>
              <a:t>herpetic </a:t>
            </a:r>
            <a:r>
              <a:rPr lang="en" sz="3000" dirty="0">
                <a:latin typeface="Arial" pitchFamily="34" charset="0"/>
                <a:cs typeface="Arial" pitchFamily="34" charset="0"/>
              </a:rPr>
              <a:t>panaritium;</a:t>
            </a:r>
          </a:p>
          <a:p>
            <a:pPr eaLnBrk="1" hangingPunct="1">
              <a:defRPr/>
            </a:pPr>
            <a:r>
              <a:rPr lang="en" sz="3000" dirty="0" err="1">
                <a:latin typeface="Arial" pitchFamily="34" charset="0"/>
                <a:cs typeface="Arial" pitchFamily="34" charset="0"/>
              </a:rPr>
              <a:t>herpetic </a:t>
            </a:r>
            <a:r>
              <a:rPr lang="en" sz="3000" dirty="0">
                <a:latin typeface="Arial" pitchFamily="34" charset="0"/>
                <a:cs typeface="Arial" pitchFamily="34" charset="0"/>
              </a:rPr>
              <a:t>eczema;</a:t>
            </a:r>
          </a:p>
          <a:p>
            <a:pPr eaLnBrk="1" hangingPunct="1">
              <a:defRPr/>
            </a:pPr>
            <a:r>
              <a:rPr lang="en" sz="3000" dirty="0" err="1">
                <a:latin typeface="Arial" pitchFamily="34" charset="0"/>
                <a:cs typeface="Arial" pitchFamily="34" charset="0"/>
              </a:rPr>
              <a:t>herpetic </a:t>
            </a:r>
            <a:r>
              <a:rPr lang="en" sz="3000" dirty="0">
                <a:latin typeface="Arial" pitchFamily="34" charset="0"/>
                <a:cs typeface="Arial" pitchFamily="34" charset="0"/>
              </a:rPr>
              <a:t>eye disease;</a:t>
            </a:r>
          </a:p>
          <a:p>
            <a:pPr eaLnBrk="1" hangingPunct="1">
              <a:defRPr/>
            </a:pPr>
            <a:r>
              <a:rPr lang="en" sz="3000" dirty="0">
                <a:latin typeface="Arial" pitchFamily="34" charset="0"/>
                <a:cs typeface="Arial" pitchFamily="34" charset="0"/>
              </a:rPr>
              <a:t>genital herpes;</a:t>
            </a:r>
          </a:p>
          <a:p>
            <a:pPr eaLnBrk="1" hangingPunct="1">
              <a:defRPr/>
            </a:pPr>
            <a:r>
              <a:rPr lang="en" sz="3000" dirty="0" err="1">
                <a:latin typeface="Arial" pitchFamily="34" charset="0"/>
                <a:cs typeface="Arial" pitchFamily="34" charset="0"/>
              </a:rPr>
              <a:t>herpetic </a:t>
            </a:r>
            <a:r>
              <a:rPr lang="en" sz="3000" dirty="0">
                <a:latin typeface="Arial" pitchFamily="34" charset="0"/>
                <a:cs typeface="Arial" pitchFamily="34" charset="0"/>
              </a:rPr>
              <a:t>infection of the pelvic organs (proctitis, </a:t>
            </a:r>
            <a:r>
              <a:rPr lang="en" sz="3000" dirty="0" err="1">
                <a:latin typeface="Arial" pitchFamily="34" charset="0"/>
                <a:cs typeface="Arial" pitchFamily="34" charset="0"/>
              </a:rPr>
              <a:t>ureteritis </a:t>
            </a:r>
            <a:r>
              <a:rPr lang="en" sz="3000" dirty="0">
                <a:latin typeface="Arial" pitchFamily="34" charset="0"/>
                <a:cs typeface="Arial" pitchFamily="34" charset="0"/>
              </a:rPr>
              <a:t>, cystitis, etc.).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7BC07A6-60F8-8A8F-7FBA-C73D4E1DE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563563"/>
          </a:xfrm>
        </p:spPr>
        <p:txBody>
          <a:bodyPr/>
          <a:lstStyle/>
          <a:p>
            <a:pPr>
              <a:defRPr/>
            </a:pPr>
            <a:r>
              <a:rPr lang="en" sz="3600" dirty="0">
                <a:solidFill>
                  <a:srgbClr val="B9EFEE"/>
                </a:solidFill>
                <a:latin typeface="Arial" pitchFamily="34" charset="0"/>
                <a:cs typeface="Arial" pitchFamily="34" charset="0"/>
              </a:rPr>
              <a:t>Clinical classification</a:t>
            </a:r>
            <a:endParaRPr lang="uk-UA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028CE04-1217-D6C0-DF80-94B43F3DC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838200"/>
            <a:ext cx="8686800" cy="6019800"/>
          </a:xfrm>
        </p:spPr>
        <p:txBody>
          <a:bodyPr/>
          <a:lstStyle/>
          <a:p>
            <a:pPr eaLnBrk="1" hangingPunct="1">
              <a:buClr>
                <a:srgbClr val="00FF99"/>
              </a:buClr>
              <a:buFontTx/>
              <a:buNone/>
              <a:defRPr/>
            </a:pPr>
            <a:r>
              <a:rPr lang="en" sz="2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II. </a:t>
            </a:r>
            <a:r>
              <a:rPr lang="en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Herpetic lesion of the nervous system:</a:t>
            </a:r>
          </a:p>
          <a:p>
            <a:pPr eaLnBrk="1" hangingPunct="1">
              <a:buClr>
                <a:srgbClr val="00FF99"/>
              </a:buClr>
              <a:defRPr/>
            </a:pPr>
            <a:r>
              <a:rPr lang="en" sz="2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encephalitis;</a:t>
            </a:r>
          </a:p>
          <a:p>
            <a:pPr eaLnBrk="1" hangingPunct="1">
              <a:buClr>
                <a:srgbClr val="00FF99"/>
              </a:buClr>
              <a:defRPr/>
            </a:pPr>
            <a:r>
              <a:rPr lang="en" sz="2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aseptic meningitis;</a:t>
            </a:r>
          </a:p>
          <a:p>
            <a:pPr eaLnBrk="1" hangingPunct="1">
              <a:buClr>
                <a:srgbClr val="00FF99"/>
              </a:buClr>
              <a:defRPr/>
            </a:pPr>
            <a:r>
              <a:rPr lang="en" sz="2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autonomous </a:t>
            </a:r>
            <a:r>
              <a:rPr lang="en" sz="2400" dirty="0" err="1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radiculopathy </a:t>
            </a:r>
            <a:r>
              <a:rPr lang="en" sz="2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eaLnBrk="1" hangingPunct="1">
              <a:buClr>
                <a:srgbClr val="00FF99"/>
              </a:buClr>
              <a:buFontTx/>
              <a:buNone/>
              <a:defRPr/>
            </a:pPr>
            <a:r>
              <a:rPr lang="en" sz="2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III. </a:t>
            </a:r>
            <a:r>
              <a:rPr lang="en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Visceral herpes infection:</a:t>
            </a:r>
          </a:p>
          <a:p>
            <a:pPr eaLnBrk="1" hangingPunct="1">
              <a:buClr>
                <a:srgbClr val="00FF99"/>
              </a:buClr>
              <a:defRPr/>
            </a:pPr>
            <a:r>
              <a:rPr lang="en" sz="2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esophagitis;</a:t>
            </a:r>
          </a:p>
          <a:p>
            <a:pPr eaLnBrk="1" hangingPunct="1">
              <a:buClr>
                <a:srgbClr val="00FF99"/>
              </a:buClr>
              <a:defRPr/>
            </a:pPr>
            <a:r>
              <a:rPr lang="en" sz="2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pneumonia;</a:t>
            </a:r>
          </a:p>
          <a:p>
            <a:pPr eaLnBrk="1" hangingPunct="1">
              <a:buClr>
                <a:srgbClr val="00FF99"/>
              </a:buClr>
              <a:defRPr/>
            </a:pPr>
            <a:r>
              <a:rPr lang="en" sz="2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hepatitis;</a:t>
            </a:r>
          </a:p>
          <a:p>
            <a:pPr eaLnBrk="1" hangingPunct="1">
              <a:buClr>
                <a:srgbClr val="00FF99"/>
              </a:buClr>
              <a:defRPr/>
            </a:pPr>
            <a:r>
              <a:rPr lang="en" sz="2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other defeats.</a:t>
            </a:r>
          </a:p>
          <a:p>
            <a:pPr eaLnBrk="1" hangingPunct="1">
              <a:buClr>
                <a:srgbClr val="00FF99"/>
              </a:buClr>
              <a:buFontTx/>
              <a:buNone/>
              <a:defRPr/>
            </a:pPr>
            <a:r>
              <a:rPr lang="en" sz="2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IV. </a:t>
            </a:r>
            <a:r>
              <a:rPr lang="en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Generalized </a:t>
            </a:r>
            <a:r>
              <a:rPr lang="en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herpes: </a:t>
            </a:r>
            <a:r>
              <a:rPr lang="en" sz="2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Herpes </a:t>
            </a:r>
            <a:r>
              <a:rPr lang="en" sz="2400" dirty="0" err="1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of newborns </a:t>
            </a:r>
            <a:r>
              <a:rPr lang="en" sz="2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eaLnBrk="1" hangingPunct="1">
              <a:buClr>
                <a:srgbClr val="00FF99"/>
              </a:buClr>
              <a:defRPr/>
            </a:pPr>
            <a:r>
              <a:rPr lang="en" sz="2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Herpes in HIV-infected patients and patients with immunodeficiency of other genesis.</a:t>
            </a:r>
          </a:p>
          <a:p>
            <a:pPr>
              <a:defRPr/>
            </a:pPr>
            <a:endParaRPr lang="uk-U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="" xmlns:a16="http://schemas.microsoft.com/office/drawing/2014/main" id="{50B279B3-A12B-8AC9-0D9B-3E19730404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76200"/>
            <a:ext cx="8915400" cy="67818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" sz="3200" b="1" i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Primary herpes:</a:t>
            </a:r>
            <a:endParaRPr lang="ru-RU" sz="32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defRPr/>
            </a:pPr>
            <a:r>
              <a:rPr lang="en" sz="3200" dirty="0" err="1">
                <a:latin typeface="Arial" pitchFamily="34" charset="0"/>
                <a:cs typeface="Arial" pitchFamily="34" charset="0"/>
              </a:rPr>
              <a:t>Herpetic</a:t>
            </a:r>
            <a:r>
              <a:rPr lang="en" sz="3200" dirty="0">
                <a:latin typeface="Arial" pitchFamily="34" charset="0"/>
                <a:cs typeface="Arial" pitchFamily="34" charset="0"/>
              </a:rPr>
              <a:t> </a:t>
            </a:r>
            <a:r>
              <a:rPr lang="en" sz="3200" dirty="0" err="1">
                <a:latin typeface="Arial" pitchFamily="34" charset="0"/>
                <a:cs typeface="Arial" pitchFamily="34" charset="0"/>
              </a:rPr>
              <a:t>gingivostomatitis </a:t>
            </a:r>
            <a:r>
              <a:rPr lang="en" sz="3200" dirty="0">
                <a:latin typeface="Arial" pitchFamily="34" charset="0"/>
                <a:cs typeface="Arial" pitchFamily="34" charset="0"/>
              </a:rPr>
              <a:t>.</a:t>
            </a:r>
          </a:p>
          <a:p>
            <a:pPr eaLnBrk="1" hangingPunct="1">
              <a:defRPr/>
            </a:pPr>
            <a:r>
              <a:rPr lang="en" sz="3200" dirty="0">
                <a:latin typeface="Arial" pitchFamily="34" charset="0"/>
                <a:cs typeface="Arial" pitchFamily="34" charset="0"/>
              </a:rPr>
              <a:t>Primary labial herpes.</a:t>
            </a:r>
          </a:p>
          <a:p>
            <a:pPr eaLnBrk="1" hangingPunct="1">
              <a:defRPr/>
            </a:pPr>
            <a:r>
              <a:rPr lang="en" sz="3200" dirty="0">
                <a:latin typeface="Arial" pitchFamily="34" charset="0"/>
                <a:cs typeface="Arial" pitchFamily="34" charset="0"/>
              </a:rPr>
              <a:t>Primary genital herpes.</a:t>
            </a:r>
          </a:p>
          <a:p>
            <a:pPr eaLnBrk="1" hangingPunct="1">
              <a:defRPr/>
            </a:pPr>
            <a:r>
              <a:rPr lang="en" sz="3200" dirty="0">
                <a:latin typeface="Arial" pitchFamily="34" charset="0"/>
                <a:cs typeface="Arial" pitchFamily="34" charset="0"/>
              </a:rPr>
              <a:t>Primary anal herpes.</a:t>
            </a:r>
          </a:p>
          <a:p>
            <a:pPr eaLnBrk="1" hangingPunct="1">
              <a:defRPr/>
            </a:pPr>
            <a:r>
              <a:rPr lang="en" sz="3200" dirty="0">
                <a:latin typeface="Arial" pitchFamily="34" charset="0"/>
                <a:cs typeface="Arial" pitchFamily="34" charset="0"/>
              </a:rPr>
              <a:t>Herpes of wrestlers (skin).</a:t>
            </a:r>
          </a:p>
          <a:p>
            <a:pPr eaLnBrk="1" hangingPunct="1">
              <a:defRPr/>
            </a:pPr>
            <a:r>
              <a:rPr lang="en" sz="3200" dirty="0">
                <a:latin typeface="Arial" pitchFamily="34" charset="0"/>
                <a:cs typeface="Arial" pitchFamily="34" charset="0"/>
              </a:rPr>
              <a:t>Primary herpes of the brushes.</a:t>
            </a:r>
          </a:p>
          <a:p>
            <a:pPr eaLnBrk="1" hangingPunct="1">
              <a:defRPr/>
            </a:pPr>
            <a:r>
              <a:rPr lang="en" sz="3200" dirty="0">
                <a:latin typeface="Arial" pitchFamily="34" charset="0"/>
                <a:cs typeface="Arial" pitchFamily="34" charset="0"/>
              </a:rPr>
              <a:t>Primary herpes of newborns.</a:t>
            </a:r>
          </a:p>
          <a:p>
            <a:pPr eaLnBrk="1" hangingPunct="1">
              <a:defRPr/>
            </a:pPr>
            <a:r>
              <a:rPr lang="en" sz="3200" dirty="0" err="1">
                <a:latin typeface="Arial" pitchFamily="34" charset="0"/>
                <a:cs typeface="Arial" pitchFamily="34" charset="0"/>
              </a:rPr>
              <a:t>Kaposi's </a:t>
            </a:r>
            <a:r>
              <a:rPr lang="en" sz="3200" dirty="0">
                <a:latin typeface="Arial" pitchFamily="34" charset="0"/>
                <a:cs typeface="Arial" pitchFamily="34" charset="0"/>
              </a:rPr>
              <a:t>primary </a:t>
            </a:r>
            <a:r>
              <a:rPr lang="en" sz="3200" dirty="0" err="1">
                <a:latin typeface="Arial" pitchFamily="34" charset="0"/>
                <a:cs typeface="Arial" pitchFamily="34" charset="0"/>
              </a:rPr>
              <a:t>herpetic </a:t>
            </a:r>
            <a:r>
              <a:rPr lang="en" sz="3200" dirty="0">
                <a:latin typeface="Arial" pitchFamily="34" charset="0"/>
                <a:cs typeface="Arial" pitchFamily="34" charset="0"/>
              </a:rPr>
              <a:t>eczema .</a:t>
            </a:r>
            <a:r>
              <a:rPr lang="ru-RU" sz="4000" dirty="0"/>
              <a:t/>
            </a:r>
            <a:br>
              <a:rPr lang="ru-RU" sz="4000" dirty="0"/>
            </a:br>
            <a:endParaRPr lang="ru-RU" sz="4000" dirty="0"/>
          </a:p>
          <a:p>
            <a:pPr eaLnBrk="1" hangingPunct="1">
              <a:defRPr/>
            </a:pPr>
            <a:endParaRPr lang="ru-RU" dirty="0"/>
          </a:p>
        </p:txBody>
      </p:sp>
      <p:sp>
        <p:nvSpPr>
          <p:cNvPr id="13315" name="Прямоугольник 4">
            <a:extLst>
              <a:ext uri="{FF2B5EF4-FFF2-40B4-BE49-F238E27FC236}">
                <a16:creationId xmlns="" xmlns:a16="http://schemas.microsoft.com/office/drawing/2014/main" id="{A3067E4A-E4B7-0934-E1B7-C15A05D885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199188"/>
            <a:ext cx="4114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en" altLang="ru-RU" sz="1600">
                <a:latin typeface="Arial" panose="020B0604020202020204" pitchFamily="34" charset="0"/>
                <a:cs typeface="Arial" panose="020B0604020202020204" pitchFamily="34" charset="0"/>
              </a:rPr>
              <a:t>MA. Samgin and A.A. Haldin (2000)</a:t>
            </a:r>
          </a:p>
        </p:txBody>
      </p:sp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7C0E0BE6-B4CD-99CB-2F34-944F59FE601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FAD2D09-66E8-517C-95D7-8960AA845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E857E2D-F15D-88B5-40B3-26D7D168A2B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Содержимое 3">
            <a:extLst>
              <a:ext uri="{FF2B5EF4-FFF2-40B4-BE49-F238E27FC236}">
                <a16:creationId xmlns="" xmlns:a16="http://schemas.microsoft.com/office/drawing/2014/main" id="{77801724-E1B1-37E4-22B2-D31A367FA8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381000"/>
            <a:ext cx="8229600" cy="62484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" sz="3200" b="1" i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Recurrent herpes:</a:t>
            </a:r>
            <a:endParaRPr lang="ru-RU" sz="32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defRPr/>
            </a:pPr>
            <a:r>
              <a:rPr lang="en" sz="3200" dirty="0">
                <a:latin typeface="Arial" pitchFamily="34" charset="0"/>
                <a:cs typeface="Arial" pitchFamily="34" charset="0"/>
              </a:rPr>
              <a:t>Typical form (herpes of the face, genitals, buttocks, hands, etc.).</a:t>
            </a:r>
          </a:p>
          <a:p>
            <a:pPr eaLnBrk="1" hangingPunct="1">
              <a:defRPr/>
            </a:pPr>
            <a:r>
              <a:rPr lang="en" sz="3200" dirty="0" err="1">
                <a:latin typeface="Arial" pitchFamily="34" charset="0"/>
                <a:cs typeface="Arial" pitchFamily="34" charset="0"/>
              </a:rPr>
              <a:t>Atypical </a:t>
            </a:r>
            <a:r>
              <a:rPr lang="en" sz="3200" dirty="0">
                <a:latin typeface="Arial" pitchFamily="34" charset="0"/>
                <a:cs typeface="Arial" pitchFamily="34" charset="0"/>
              </a:rPr>
              <a:t>forms: pruritic (neurotic), </a:t>
            </a:r>
            <a:r>
              <a:rPr lang="en" sz="3200" dirty="0" err="1">
                <a:latin typeface="Arial" pitchFamily="34" charset="0"/>
                <a:cs typeface="Arial" pitchFamily="34" charset="0"/>
              </a:rPr>
              <a:t>erythematous </a:t>
            </a:r>
            <a:r>
              <a:rPr lang="en" sz="3200" dirty="0">
                <a:latin typeface="Arial" pitchFamily="34" charset="0"/>
                <a:cs typeface="Arial" pitchFamily="34" charset="0"/>
              </a:rPr>
              <a:t>, papular.</a:t>
            </a:r>
          </a:p>
          <a:p>
            <a:pPr eaLnBrk="1" hangingPunct="1">
              <a:defRPr/>
            </a:pPr>
            <a:r>
              <a:rPr lang="en" sz="3200" dirty="0" err="1">
                <a:latin typeface="Arial" pitchFamily="34" charset="0"/>
                <a:cs typeface="Arial" pitchFamily="34" charset="0"/>
              </a:rPr>
              <a:t>Kaposi's </a:t>
            </a:r>
            <a:r>
              <a:rPr lang="en" sz="3200" dirty="0">
                <a:latin typeface="Arial" pitchFamily="34" charset="0"/>
                <a:cs typeface="Arial" pitchFamily="34" charset="0"/>
              </a:rPr>
              <a:t>recurrent </a:t>
            </a:r>
            <a:r>
              <a:rPr lang="en" sz="3200" dirty="0" err="1">
                <a:latin typeface="Arial" pitchFamily="34" charset="0"/>
                <a:cs typeface="Arial" pitchFamily="34" charset="0"/>
              </a:rPr>
              <a:t>herpetic </a:t>
            </a:r>
            <a:r>
              <a:rPr lang="en" sz="3200" dirty="0">
                <a:latin typeface="Arial" pitchFamily="34" charset="0"/>
                <a:cs typeface="Arial" pitchFamily="34" charset="0"/>
              </a:rPr>
              <a:t>eczema .</a:t>
            </a:r>
          </a:p>
          <a:p>
            <a:pPr eaLnBrk="1" hangingPunct="1">
              <a:defRPr/>
            </a:pPr>
            <a:r>
              <a:rPr lang="en" sz="3200" dirty="0">
                <a:latin typeface="Arial" pitchFamily="34" charset="0"/>
                <a:cs typeface="Arial" pitchFamily="34" charset="0"/>
              </a:rPr>
              <a:t>Herpes simplex against the background of severe accompanying pathologies: erosive-ulcerative </a:t>
            </a:r>
            <a:r>
              <a:rPr lang="en" sz="2200" dirty="0">
                <a:latin typeface="Arial" pitchFamily="34" charset="0"/>
                <a:cs typeface="Arial" pitchFamily="34" charset="0"/>
              </a:rPr>
              <a:t>, </a:t>
            </a:r>
            <a:r>
              <a:rPr lang="en" sz="3200" dirty="0" err="1">
                <a:latin typeface="Arial" pitchFamily="34" charset="0"/>
                <a:cs typeface="Arial" pitchFamily="34" charset="0"/>
              </a:rPr>
              <a:t>generalized </a:t>
            </a:r>
            <a:r>
              <a:rPr lang="en" sz="2200" dirty="0" err="1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88B7102-E640-F4E5-255E-69C779774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52400"/>
            <a:ext cx="76200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" sz="3600" dirty="0">
                <a:latin typeface="Arial" pitchFamily="34" charset="0"/>
                <a:cs typeface="Arial" pitchFamily="34" charset="0"/>
              </a:rPr>
              <a:t>Gingivostomatitis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3" name="Picture 2">
            <a:extLst>
              <a:ext uri="{FF2B5EF4-FFF2-40B4-BE49-F238E27FC236}">
                <a16:creationId xmlns="" xmlns:a16="http://schemas.microsoft.com/office/drawing/2014/main" id="{81D9B1F2-779C-8084-C747-EC7CA64D8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44196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3">
            <a:extLst>
              <a:ext uri="{FF2B5EF4-FFF2-40B4-BE49-F238E27FC236}">
                <a16:creationId xmlns="" xmlns:a16="http://schemas.microsoft.com/office/drawing/2014/main" id="{284A94B5-347C-B026-FC92-E382D5FE16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438400"/>
            <a:ext cx="4419600" cy="440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6F4ADC7-348C-2105-C0B7-891BD4930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" dirty="0">
                <a:latin typeface="Arial" pitchFamily="34" charset="0"/>
                <a:cs typeface="Arial" pitchFamily="34" charset="0"/>
              </a:rPr>
              <a:t>Primary herpes of the skin</a:t>
            </a:r>
          </a:p>
        </p:txBody>
      </p:sp>
      <p:pic>
        <p:nvPicPr>
          <p:cNvPr id="16387" name="Picture 2">
            <a:extLst>
              <a:ext uri="{FF2B5EF4-FFF2-40B4-BE49-F238E27FC236}">
                <a16:creationId xmlns="" xmlns:a16="http://schemas.microsoft.com/office/drawing/2014/main" id="{67FE9243-CAFD-1A8F-1574-4A8E1FFAC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41910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Рисунок 3" descr="gerpes.jpg">
            <a:extLst>
              <a:ext uri="{FF2B5EF4-FFF2-40B4-BE49-F238E27FC236}">
                <a16:creationId xmlns="" xmlns:a16="http://schemas.microsoft.com/office/drawing/2014/main" id="{C7BA447B-F1E1-80D0-49C7-A694378029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438400"/>
            <a:ext cx="42672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25A96EA-BF14-21D1-3C47-CAAAA2515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" dirty="0">
                <a:latin typeface="Arial" pitchFamily="34" charset="0"/>
                <a:cs typeface="Arial" pitchFamily="34" charset="0"/>
              </a:rPr>
              <a:t>Labial herpes.</a:t>
            </a:r>
            <a:endParaRPr lang="ru-RU" dirty="0"/>
          </a:p>
        </p:txBody>
      </p:sp>
      <p:pic>
        <p:nvPicPr>
          <p:cNvPr id="17411" name="Рисунок 2" descr="gerpes1.jpg">
            <a:extLst>
              <a:ext uri="{FF2B5EF4-FFF2-40B4-BE49-F238E27FC236}">
                <a16:creationId xmlns="" xmlns:a16="http://schemas.microsoft.com/office/drawing/2014/main" id="{A5AD6B02-9D2F-CA4D-6EEA-1E818A66A9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71800"/>
            <a:ext cx="4267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2">
            <a:extLst>
              <a:ext uri="{FF2B5EF4-FFF2-40B4-BE49-F238E27FC236}">
                <a16:creationId xmlns="" xmlns:a16="http://schemas.microsoft.com/office/drawing/2014/main" id="{DF2E78D1-05AE-6B49-49F7-770386BB4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676400"/>
            <a:ext cx="3657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26FB36F-1311-DF40-4635-F50F6A5A7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" sz="2800" dirty="0" err="1">
                <a:latin typeface="Arial" pitchFamily="34" charset="0"/>
                <a:cs typeface="Arial" pitchFamily="34" charset="0"/>
              </a:rPr>
              <a:t>Herpetic </a:t>
            </a:r>
            <a:r>
              <a:rPr lang="en" sz="2800" dirty="0">
                <a:latin typeface="Arial" pitchFamily="34" charset="0"/>
                <a:cs typeface="Arial" pitchFamily="34" charset="0"/>
              </a:rPr>
              <a:t>panaritium</a:t>
            </a:r>
          </a:p>
        </p:txBody>
      </p:sp>
      <p:pic>
        <p:nvPicPr>
          <p:cNvPr id="18435" name="Picture 2">
            <a:extLst>
              <a:ext uri="{FF2B5EF4-FFF2-40B4-BE49-F238E27FC236}">
                <a16:creationId xmlns="" xmlns:a16="http://schemas.microsoft.com/office/drawing/2014/main" id="{8060994A-E88F-BE08-3F92-B410D1FB06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42672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89FAEE53-667E-A8BE-36DD-FD931E70D8B5}"/>
              </a:ext>
            </a:extLst>
          </p:cNvPr>
          <p:cNvSpPr txBox="1">
            <a:spLocks/>
          </p:cNvSpPr>
          <p:nvPr/>
        </p:nvSpPr>
        <p:spPr bwMode="auto">
          <a:xfrm>
            <a:off x="685800" y="3048000"/>
            <a:ext cx="8229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defRPr/>
            </a:pPr>
            <a:r>
              <a:rPr lang="en" sz="2800" b="1" kern="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Ophthalmoherpes</a:t>
            </a:r>
            <a:endParaRPr lang="ru-RU" sz="2800" b="1" kern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18437" name="Рисунок 6" descr="lip3.jpg">
            <a:extLst>
              <a:ext uri="{FF2B5EF4-FFF2-40B4-BE49-F238E27FC236}">
                <a16:creationId xmlns="" xmlns:a16="http://schemas.microsoft.com/office/drawing/2014/main" id="{5AE09B91-955E-F77A-FF09-9403F4AB22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962400"/>
            <a:ext cx="46482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3">
            <a:extLst>
              <a:ext uri="{FF2B5EF4-FFF2-40B4-BE49-F238E27FC236}">
                <a16:creationId xmlns="" xmlns:a16="http://schemas.microsoft.com/office/drawing/2014/main" id="{67223236-399A-2C12-A1AD-BABB9D558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62400"/>
            <a:ext cx="44196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E39F509-4BC4-25F2-B506-C855ADF6E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" dirty="0" err="1">
                <a:latin typeface="Arial" pitchFamily="34" charset="0"/>
                <a:cs typeface="Arial" pitchFamily="34" charset="0"/>
              </a:rPr>
              <a:t>Herpetic </a:t>
            </a:r>
            <a:r>
              <a:rPr lang="en" dirty="0">
                <a:latin typeface="Arial" pitchFamily="34" charset="0"/>
                <a:cs typeface="Arial" pitchFamily="34" charset="0"/>
              </a:rPr>
              <a:t>eczema</a:t>
            </a:r>
          </a:p>
        </p:txBody>
      </p:sp>
      <p:pic>
        <p:nvPicPr>
          <p:cNvPr id="19459" name="Picture 2">
            <a:extLst>
              <a:ext uri="{FF2B5EF4-FFF2-40B4-BE49-F238E27FC236}">
                <a16:creationId xmlns="" xmlns:a16="http://schemas.microsoft.com/office/drawing/2014/main" id="{701E8975-2B1E-E604-FEFE-76B78CFEB9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514600"/>
            <a:ext cx="31242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4">
            <a:extLst>
              <a:ext uri="{FF2B5EF4-FFF2-40B4-BE49-F238E27FC236}">
                <a16:creationId xmlns="" xmlns:a16="http://schemas.microsoft.com/office/drawing/2014/main" id="{45F2E297-7916-9E73-0506-F5BEFF6399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700" y="2743200"/>
            <a:ext cx="5194300" cy="360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59EF156-8BCE-B806-E6F8-D56C5AF96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52600"/>
          </a:xfrm>
        </p:spPr>
        <p:txBody>
          <a:bodyPr/>
          <a:lstStyle/>
          <a:p>
            <a:pPr>
              <a:defRPr/>
            </a:pPr>
            <a:r>
              <a:rPr lang="en" sz="2800" dirty="0">
                <a:solidFill>
                  <a:srgbClr val="FFFF00"/>
                </a:solidFill>
                <a:latin typeface="Arial" pitchFamily="34" charset="0"/>
                <a:ea typeface="+mn-ea"/>
                <a:cs typeface="Arial" pitchFamily="34" charset="0"/>
              </a:rPr>
              <a:t>Laboratory diagnosis of infections caused by HSV-1, HSV-2 types</a:t>
            </a:r>
            <a:endParaRPr lang="ru-RU" sz="28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195" name="Содержимое 2">
            <a:extLst>
              <a:ext uri="{FF2B5EF4-FFF2-40B4-BE49-F238E27FC236}">
                <a16:creationId xmlns="" xmlns:a16="http://schemas.microsoft.com/office/drawing/2014/main" id="{4C9A5245-4DF8-6CDE-64E4-1C6DDE7A2C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28750"/>
            <a:ext cx="9144000" cy="5429250"/>
          </a:xfrm>
        </p:spPr>
        <p:txBody>
          <a:bodyPr/>
          <a:lstStyle/>
          <a:p>
            <a:pPr>
              <a:defRPr/>
            </a:pPr>
            <a:r>
              <a:rPr lang="en" sz="2400" dirty="0">
                <a:latin typeface="Arial" charset="0"/>
                <a:cs typeface="Arial" charset="0"/>
              </a:rPr>
              <a:t>Blood serum antibodies - </a:t>
            </a:r>
            <a:r>
              <a:rPr lang="en" sz="2400" dirty="0" err="1">
                <a:latin typeface="Arial" charset="0"/>
                <a:cs typeface="Arial" charset="0"/>
              </a:rPr>
              <a:t>IgM </a:t>
            </a:r>
            <a:r>
              <a:rPr lang="en" sz="2400" dirty="0">
                <a:latin typeface="Arial" charset="0"/>
                <a:cs typeface="Arial" charset="0"/>
              </a:rPr>
              <a:t>, </a:t>
            </a:r>
            <a:r>
              <a:rPr lang="en" sz="2400" dirty="0" err="1">
                <a:latin typeface="Arial" charset="0"/>
                <a:cs typeface="Arial" charset="0"/>
              </a:rPr>
              <a:t>IgG </a:t>
            </a:r>
            <a:r>
              <a:rPr lang="en" sz="2400" dirty="0">
                <a:latin typeface="Arial" charset="0"/>
                <a:cs typeface="Arial" charset="0"/>
              </a:rPr>
              <a:t>by ELISA method, a primary test for chronic carriage or activation of the infection is required.</a:t>
            </a:r>
          </a:p>
          <a:p>
            <a:pPr>
              <a:defRPr/>
            </a:pPr>
            <a:r>
              <a:rPr lang="en" sz="2400" dirty="0">
                <a:latin typeface="Arial" charset="0"/>
                <a:cs typeface="Arial" charset="0"/>
              </a:rPr>
              <a:t>DNA in blood serum by PCR reveals </a:t>
            </a:r>
            <a:r>
              <a:rPr lang="en" sz="2400" dirty="0" err="1">
                <a:latin typeface="Arial" charset="0"/>
                <a:cs typeface="Arial" charset="0"/>
              </a:rPr>
              <a:t>viremia </a:t>
            </a:r>
            <a:r>
              <a:rPr lang="en" sz="2400" dirty="0">
                <a:latin typeface="Arial" charset="0"/>
                <a:cs typeface="Arial" charset="0"/>
              </a:rPr>
              <a:t>.</a:t>
            </a:r>
          </a:p>
          <a:p>
            <a:pPr>
              <a:defRPr/>
            </a:pPr>
            <a:r>
              <a:rPr lang="en" sz="2400" dirty="0">
                <a:latin typeface="Arial" charset="0"/>
                <a:cs typeface="Arial" charset="0"/>
              </a:rPr>
              <a:t>DNA of the virus in the urine by the PCR method reveals </a:t>
            </a:r>
            <a:r>
              <a:rPr lang="en" sz="2400" dirty="0" err="1">
                <a:latin typeface="Arial" charset="0"/>
                <a:cs typeface="Arial" charset="0"/>
              </a:rPr>
              <a:t>viruria </a:t>
            </a:r>
            <a:r>
              <a:rPr lang="en" sz="2400" dirty="0">
                <a:latin typeface="Arial" charset="0"/>
                <a:cs typeface="Arial" charset="0"/>
              </a:rPr>
              <a:t>.</a:t>
            </a:r>
          </a:p>
          <a:p>
            <a:pPr>
              <a:defRPr/>
            </a:pPr>
            <a:r>
              <a:rPr lang="en" sz="2400" dirty="0">
                <a:latin typeface="Arial" charset="0"/>
                <a:cs typeface="Arial" charset="0"/>
              </a:rPr>
              <a:t>Cytomorphological method in smears-prints from erosions - intracellular inclusions.</a:t>
            </a:r>
          </a:p>
          <a:p>
            <a:pPr>
              <a:defRPr/>
            </a:pPr>
            <a:r>
              <a:rPr lang="en" sz="2400" dirty="0">
                <a:latin typeface="Arial" charset="0"/>
                <a:cs typeface="Arial" charset="0"/>
              </a:rPr>
              <a:t>Histological examination in HSV reveals giant, rounded </a:t>
            </a:r>
            <a:r>
              <a:rPr lang="en" sz="2400" dirty="0" err="1">
                <a:latin typeface="Arial" charset="0"/>
                <a:cs typeface="Arial" charset="0"/>
              </a:rPr>
              <a:t>multinucleated </a:t>
            </a:r>
            <a:r>
              <a:rPr lang="en" sz="2400" dirty="0">
                <a:latin typeface="Arial" charset="0"/>
                <a:cs typeface="Arial" charset="0"/>
              </a:rPr>
              <a:t>cells with specific intranuclear inclusions.</a:t>
            </a:r>
            <a:endParaRPr lang="ru-RU" sz="2400" dirty="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F188CB56-FF97-D34D-F72C-CA737C939459}"/>
              </a:ext>
            </a:extLst>
          </p:cNvPr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>
              <a:defRPr/>
            </a:pPr>
            <a:r>
              <a:rPr lang="en" dirty="0">
                <a:latin typeface="Arial" pitchFamily="34" charset="0"/>
                <a:cs typeface="Arial" pitchFamily="34" charset="0"/>
              </a:rPr>
              <a:t>CMVI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1509EED-1E06-A756-248F-306A3B35A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" sz="3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Etiology</a:t>
            </a:r>
            <a:r>
              <a:rPr lang="ru-RU" sz="3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endParaRPr lang="ru-RU" sz="36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>
            <a:extLst>
              <a:ext uri="{FF2B5EF4-FFF2-40B4-BE49-F238E27FC236}">
                <a16:creationId xmlns="" xmlns:a16="http://schemas.microsoft.com/office/drawing/2014/main" id="{AC17EBD1-6061-E3D8-F4BB-5407279628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838200"/>
            <a:ext cx="8153400" cy="5791200"/>
          </a:xfrm>
        </p:spPr>
        <p:txBody>
          <a:bodyPr/>
          <a:lstStyle/>
          <a:p>
            <a:pPr>
              <a:defRPr/>
            </a:pPr>
            <a:r>
              <a:rPr lang="en" sz="2800" dirty="0">
                <a:latin typeface="Arial" pitchFamily="34" charset="0"/>
                <a:cs typeface="Arial" pitchFamily="34" charset="0"/>
              </a:rPr>
              <a:t>The causative agent is </a:t>
            </a:r>
            <a:r>
              <a:rPr lang="en" sz="2800" dirty="0" err="1">
                <a:latin typeface="Arial" pitchFamily="34" charset="0"/>
                <a:cs typeface="Arial" pitchFamily="34" charset="0"/>
              </a:rPr>
              <a:t>a DNA-genomic </a:t>
            </a:r>
            <a:r>
              <a:rPr lang="en" sz="2800" dirty="0">
                <a:latin typeface="Arial" pitchFamily="34" charset="0"/>
                <a:cs typeface="Arial" pitchFamily="34" charset="0"/>
              </a:rPr>
              <a:t>virus of the genus </a:t>
            </a:r>
            <a:r>
              <a:rPr lang="en" sz="2800" i="1" dirty="0" err="1">
                <a:latin typeface="Arial" pitchFamily="34" charset="0"/>
                <a:cs typeface="Arial" pitchFamily="34" charset="0"/>
              </a:rPr>
              <a:t>Cytomegalovirus</a:t>
            </a:r>
            <a:r>
              <a:rPr lang="en" sz="28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" sz="2800" dirty="0">
                <a:latin typeface="Arial" pitchFamily="34" charset="0"/>
                <a:cs typeface="Arial" pitchFamily="34" charset="0"/>
              </a:rPr>
              <a:t>subfamily </a:t>
            </a:r>
            <a:r>
              <a:rPr lang="en" sz="2800" i="1" dirty="0" err="1">
                <a:latin typeface="Arial" pitchFamily="34" charset="0"/>
                <a:cs typeface="Arial" pitchFamily="34" charset="0"/>
              </a:rPr>
              <a:t>Vetaherpesvirinae</a:t>
            </a:r>
            <a:r>
              <a:rPr lang="en" sz="28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" sz="2800" dirty="0">
                <a:latin typeface="Arial" pitchFamily="34" charset="0"/>
                <a:cs typeface="Arial" pitchFamily="34" charset="0"/>
              </a:rPr>
              <a:t>family </a:t>
            </a:r>
            <a:r>
              <a:rPr lang="en" sz="2800" i="1" dirty="0" err="1">
                <a:latin typeface="Arial" pitchFamily="34" charset="0"/>
                <a:cs typeface="Arial" pitchFamily="34" charset="0"/>
              </a:rPr>
              <a:t>Herpesviridae </a:t>
            </a:r>
            <a:r>
              <a:rPr lang="en" sz="2800" i="1" dirty="0">
                <a:latin typeface="Arial" pitchFamily="34" charset="0"/>
                <a:cs typeface="Arial" pitchFamily="34" charset="0"/>
              </a:rPr>
              <a:t>. </a:t>
            </a:r>
            <a:r>
              <a:rPr lang="en" sz="2800" dirty="0">
                <a:latin typeface="Arial" pitchFamily="34" charset="0"/>
                <a:cs typeface="Arial" pitchFamily="34" charset="0"/>
              </a:rPr>
              <a:t>3 strains of the virus are known: </a:t>
            </a:r>
            <a:r>
              <a:rPr lang="en" sz="2800" dirty="0" err="1">
                <a:latin typeface="Arial" pitchFamily="34" charset="0"/>
                <a:cs typeface="Arial" pitchFamily="34" charset="0"/>
              </a:rPr>
              <a:t>Davis </a:t>
            </a:r>
            <a:r>
              <a:rPr lang="en" sz="2800" dirty="0">
                <a:latin typeface="Arial" pitchFamily="34" charset="0"/>
                <a:cs typeface="Arial" pitchFamily="34" charset="0"/>
              </a:rPr>
              <a:t>, AD-169 and </a:t>
            </a:r>
            <a:r>
              <a:rPr lang="en" sz="2800" dirty="0" err="1">
                <a:latin typeface="Arial" pitchFamily="34" charset="0"/>
                <a:cs typeface="Arial" pitchFamily="34" charset="0"/>
              </a:rPr>
              <a:t>Kerr </a:t>
            </a:r>
            <a:r>
              <a:rPr lang="en" sz="28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defRPr/>
            </a:pPr>
            <a:r>
              <a:rPr lang="en" sz="2800" dirty="0">
                <a:latin typeface="Arial" pitchFamily="34" charset="0"/>
                <a:cs typeface="Arial" pitchFamily="34" charset="0"/>
              </a:rPr>
              <a:t>Slow reproduction of the virus in the cell is possible without its damage.</a:t>
            </a:r>
          </a:p>
          <a:p>
            <a:pPr>
              <a:defRPr/>
            </a:pPr>
            <a:r>
              <a:rPr lang="en" sz="2800" dirty="0">
                <a:latin typeface="Arial" pitchFamily="34" charset="0"/>
                <a:cs typeface="Arial" pitchFamily="34" charset="0"/>
              </a:rPr>
              <a:t>The virus is inactivated by heating and freezing, and is well stored at room temperature. It is stored for a long time at -90 °C, it is relatively stable at </a:t>
            </a:r>
            <a:r>
              <a:rPr lang="en" sz="2800" dirty="0" err="1">
                <a:latin typeface="Arial" pitchFamily="34" charset="0"/>
                <a:cs typeface="Arial" pitchFamily="34" charset="0"/>
              </a:rPr>
              <a:t>pH </a:t>
            </a:r>
            <a:r>
              <a:rPr lang="en" sz="2800" dirty="0">
                <a:latin typeface="Arial" pitchFamily="34" charset="0"/>
                <a:cs typeface="Arial" pitchFamily="34" charset="0"/>
              </a:rPr>
              <a:t>5.0-9.0 and quickly breaks down at </a:t>
            </a:r>
            <a:r>
              <a:rPr lang="en" sz="2800" dirty="0" err="1">
                <a:latin typeface="Arial" pitchFamily="34" charset="0"/>
                <a:cs typeface="Arial" pitchFamily="34" charset="0"/>
              </a:rPr>
              <a:t>pH </a:t>
            </a:r>
            <a:r>
              <a:rPr lang="en" sz="2800" dirty="0">
                <a:latin typeface="Arial" pitchFamily="34" charset="0"/>
                <a:cs typeface="Arial" pitchFamily="34" charset="0"/>
              </a:rPr>
              <a:t>3.0.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2141815-A2ED-9B74-B57B-C6DEE24EF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Epidemiology</a:t>
            </a:r>
            <a:r>
              <a:rPr lang="ru-RU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endParaRPr lang="ru-RU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>
            <a:extLst>
              <a:ext uri="{FF2B5EF4-FFF2-40B4-BE49-F238E27FC236}">
                <a16:creationId xmlns="" xmlns:a16="http://schemas.microsoft.com/office/drawing/2014/main" id="{C480E8C3-A94F-33D8-8B85-A359349B66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" i="1" dirty="0">
                <a:latin typeface="Arial" pitchFamily="34" charset="0"/>
                <a:cs typeface="Arial" pitchFamily="34" charset="0"/>
              </a:rPr>
              <a:t>The reservoir and source of infection </a:t>
            </a:r>
            <a:r>
              <a:rPr lang="en" dirty="0">
                <a:latin typeface="Arial" pitchFamily="34" charset="0"/>
                <a:cs typeface="Arial" pitchFamily="34" charset="0"/>
              </a:rPr>
              <a:t>is a person with an acute or latent form of the disease. The virus can be in various biological secretions: saliva secreted by the nasopharynx, tears, urine, feces, seminal fluid, cervical secretions.</a:t>
            </a:r>
          </a:p>
          <a:p>
            <a:pPr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C12111B-7C90-6FE5-CA85-F4BD14FFD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" sz="3600" i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Mechanisms and ways of transmission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3" name="Содержимое 2">
            <a:extLst>
              <a:ext uri="{FF2B5EF4-FFF2-40B4-BE49-F238E27FC236}">
                <a16:creationId xmlns="" xmlns:a16="http://schemas.microsoft.com/office/drawing/2014/main" id="{30236C89-34D3-2479-7CE8-893BCDD80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486400"/>
          </a:xfrm>
        </p:spPr>
        <p:txBody>
          <a:bodyPr/>
          <a:lstStyle/>
          <a:p>
            <a:pPr>
              <a:defRPr/>
            </a:pPr>
            <a:r>
              <a:rPr lang="en" sz="2800" dirty="0">
                <a:latin typeface="Arial" pitchFamily="34" charset="0"/>
                <a:cs typeface="Arial" pitchFamily="34" charset="0"/>
              </a:rPr>
              <a:t>Airborne, contact (direct and indirect - through household items) and </a:t>
            </a:r>
            <a:r>
              <a:rPr lang="en" sz="2800" dirty="0" err="1">
                <a:latin typeface="Arial" pitchFamily="34" charset="0"/>
                <a:cs typeface="Arial" pitchFamily="34" charset="0"/>
              </a:rPr>
              <a:t>transplacental </a:t>
            </a:r>
            <a:r>
              <a:rPr lang="en" sz="28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defRPr/>
            </a:pPr>
            <a:r>
              <a:rPr lang="en" sz="2800" dirty="0">
                <a:latin typeface="Arial" pitchFamily="34" charset="0"/>
                <a:cs typeface="Arial" pitchFamily="34" charset="0"/>
              </a:rPr>
              <a:t>It is possible to become sexually infected with a transplant of internal organs (kidneys or heart) and transfusion of blood from an infected donor.</a:t>
            </a:r>
          </a:p>
          <a:p>
            <a:pPr>
              <a:defRPr/>
            </a:pPr>
            <a:r>
              <a:rPr lang="en" sz="2800" dirty="0" err="1">
                <a:latin typeface="Arial" pitchFamily="34" charset="0"/>
                <a:cs typeface="Arial" pitchFamily="34" charset="0"/>
              </a:rPr>
              <a:t>Intranatal </a:t>
            </a:r>
            <a:r>
              <a:rPr lang="en" sz="2800" dirty="0">
                <a:latin typeface="Arial" pitchFamily="34" charset="0"/>
                <a:cs typeface="Arial" pitchFamily="34" charset="0"/>
              </a:rPr>
              <a:t>infection of the child is observed much more often </a:t>
            </a:r>
            <a:r>
              <a:rPr lang="en" sz="2800" dirty="0" err="1">
                <a:latin typeface="Arial" pitchFamily="34" charset="0"/>
                <a:cs typeface="Arial" pitchFamily="34" charset="0"/>
              </a:rPr>
              <a:t>transplacentally </a:t>
            </a:r>
            <a:r>
              <a:rPr lang="en" sz="2800" dirty="0">
                <a:latin typeface="Arial" pitchFamily="34" charset="0"/>
                <a:cs typeface="Arial" pitchFamily="34" charset="0"/>
              </a:rPr>
              <a:t>. The most dangerous for the fetus is infection of the mother in the first trimester of pregnancy.</a:t>
            </a:r>
          </a:p>
          <a:p>
            <a:pPr>
              <a:defRPr/>
            </a:pPr>
            <a:r>
              <a:rPr lang="en" sz="2800" dirty="0">
                <a:latin typeface="Arial" pitchFamily="34" charset="0"/>
                <a:cs typeface="Arial" pitchFamily="34" charset="0"/>
              </a:rPr>
              <a:t>In such situations, the frequency of intrauterine development disorders is the highest.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18DD16C-7D73-7179-63A4-5E63A9958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04800"/>
            <a:ext cx="8229600" cy="563563"/>
          </a:xfrm>
        </p:spPr>
        <p:txBody>
          <a:bodyPr/>
          <a:lstStyle/>
          <a:p>
            <a:pPr>
              <a:defRPr/>
            </a:pPr>
            <a:r>
              <a:rPr lang="en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Pathogenesis</a:t>
            </a:r>
            <a:r>
              <a:rPr lang="ru-RU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endParaRPr lang="ru-RU" sz="32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>
            <a:extLst>
              <a:ext uri="{FF2B5EF4-FFF2-40B4-BE49-F238E27FC236}">
                <a16:creationId xmlns="" xmlns:a16="http://schemas.microsoft.com/office/drawing/2014/main" id="{E7798209-78A5-0AEB-8CEF-95DDC76B9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09600"/>
            <a:ext cx="8991600" cy="6019800"/>
          </a:xfrm>
        </p:spPr>
        <p:txBody>
          <a:bodyPr/>
          <a:lstStyle/>
          <a:p>
            <a:pPr>
              <a:defRPr/>
            </a:pPr>
            <a:r>
              <a:rPr lang="en" sz="2600" dirty="0">
                <a:latin typeface="Arial" pitchFamily="34" charset="0"/>
                <a:cs typeface="Arial" pitchFamily="34" charset="0"/>
              </a:rPr>
              <a:t>The gates of infection can be mucous membranes of the upper respiratory tract, gastrointestinal tract, or genital organs.</a:t>
            </a:r>
          </a:p>
          <a:p>
            <a:pPr>
              <a:defRPr/>
            </a:pPr>
            <a:r>
              <a:rPr lang="en" sz="2600" dirty="0">
                <a:latin typeface="Arial" pitchFamily="34" charset="0"/>
                <a:cs typeface="Arial" pitchFamily="34" charset="0"/>
              </a:rPr>
              <a:t>The virus enters the blood; short-term </a:t>
            </a:r>
            <a:r>
              <a:rPr lang="en" sz="2600" dirty="0" err="1">
                <a:latin typeface="Arial" pitchFamily="34" charset="0"/>
                <a:cs typeface="Arial" pitchFamily="34" charset="0"/>
              </a:rPr>
              <a:t>viremia </a:t>
            </a:r>
            <a:r>
              <a:rPr lang="en" sz="2600" dirty="0">
                <a:latin typeface="Arial" pitchFamily="34" charset="0"/>
                <a:cs typeface="Arial" pitchFamily="34" charset="0"/>
              </a:rPr>
              <a:t>ends with localization of the pathogen in leukocytes and </a:t>
            </a:r>
            <a:r>
              <a:rPr lang="en" sz="2600" dirty="0" err="1">
                <a:latin typeface="Arial" pitchFamily="34" charset="0"/>
                <a:cs typeface="Arial" pitchFamily="34" charset="0"/>
              </a:rPr>
              <a:t>mononuclear </a:t>
            </a:r>
            <a:r>
              <a:rPr lang="en" sz="2600" dirty="0">
                <a:latin typeface="Arial" pitchFamily="34" charset="0"/>
                <a:cs typeface="Arial" pitchFamily="34" charset="0"/>
              </a:rPr>
              <a:t>phagocytes.</a:t>
            </a:r>
          </a:p>
          <a:p>
            <a:pPr>
              <a:defRPr/>
            </a:pPr>
            <a:r>
              <a:rPr lang="en" sz="2600" dirty="0">
                <a:latin typeface="Arial" pitchFamily="34" charset="0"/>
                <a:cs typeface="Arial" pitchFamily="34" charset="0"/>
              </a:rPr>
              <a:t>Infected cells increase in size ( </a:t>
            </a:r>
            <a:r>
              <a:rPr lang="en" sz="2600" dirty="0" err="1">
                <a:latin typeface="Arial" pitchFamily="34" charset="0"/>
                <a:cs typeface="Arial" pitchFamily="34" charset="0"/>
              </a:rPr>
              <a:t>cytomegaly </a:t>
            </a:r>
            <a:r>
              <a:rPr lang="en" sz="2600" dirty="0">
                <a:latin typeface="Arial" pitchFamily="34" charset="0"/>
                <a:cs typeface="Arial" pitchFamily="34" charset="0"/>
              </a:rPr>
              <a:t>), acquire a typical morphology with nuclear inclusions, which represent an accumulation of the virus. The formation </a:t>
            </a:r>
            <a:r>
              <a:rPr lang="en" sz="2600" dirty="0" err="1">
                <a:latin typeface="Arial" pitchFamily="34" charset="0"/>
                <a:cs typeface="Arial" pitchFamily="34" charset="0"/>
              </a:rPr>
              <a:t>of cytomegalic </a:t>
            </a:r>
            <a:r>
              <a:rPr lang="en" sz="2600" dirty="0">
                <a:latin typeface="Arial" pitchFamily="34" charset="0"/>
                <a:cs typeface="Arial" pitchFamily="34" charset="0"/>
              </a:rPr>
              <a:t>cells is accompanied by interstitial lymphohistiocytic infiltration, the development of nodular infiltrates, </a:t>
            </a:r>
            <a:r>
              <a:rPr lang="en" sz="2600" dirty="0" err="1">
                <a:latin typeface="Arial" pitchFamily="34" charset="0"/>
                <a:cs typeface="Arial" pitchFamily="34" charset="0"/>
              </a:rPr>
              <a:t>calcifications </a:t>
            </a:r>
            <a:r>
              <a:rPr lang="en" sz="2600" dirty="0">
                <a:latin typeface="Arial" pitchFamily="34" charset="0"/>
                <a:cs typeface="Arial" pitchFamily="34" charset="0"/>
              </a:rPr>
              <a:t>and fibrosis in various organs, </a:t>
            </a:r>
            <a:r>
              <a:rPr lang="en" sz="2600" dirty="0" err="1">
                <a:latin typeface="Arial" pitchFamily="34" charset="0"/>
                <a:cs typeface="Arial" pitchFamily="34" charset="0"/>
              </a:rPr>
              <a:t>iron-like </a:t>
            </a:r>
            <a:r>
              <a:rPr lang="en" sz="2600" dirty="0">
                <a:latin typeface="Arial" pitchFamily="34" charset="0"/>
                <a:cs typeface="Arial" pitchFamily="34" charset="0"/>
              </a:rPr>
              <a:t>structures in the brain.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C909EBA-82AB-62B8-F938-BEDB63A5A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>
              <a:defRPr/>
            </a:pPr>
            <a:r>
              <a:rPr lang="en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Pathogenesis</a:t>
            </a:r>
            <a:r>
              <a:rPr lang="ru-RU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endParaRPr lang="ru-RU" sz="32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>
            <a:extLst>
              <a:ext uri="{FF2B5EF4-FFF2-40B4-BE49-F238E27FC236}">
                <a16:creationId xmlns="" xmlns:a16="http://schemas.microsoft.com/office/drawing/2014/main" id="{B54B6899-8834-AA4B-558B-37FBB0298E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609600"/>
            <a:ext cx="8839200" cy="6248400"/>
          </a:xfrm>
        </p:spPr>
        <p:txBody>
          <a:bodyPr/>
          <a:lstStyle/>
          <a:p>
            <a:pPr>
              <a:defRPr/>
            </a:pPr>
            <a:r>
              <a:rPr lang="en" sz="2600" dirty="0" err="1">
                <a:latin typeface="Arial" pitchFamily="34" charset="0"/>
                <a:cs typeface="Arial" pitchFamily="34" charset="0"/>
              </a:rPr>
              <a:t>to persist </a:t>
            </a:r>
            <a:r>
              <a:rPr lang="en" sz="2600" dirty="0">
                <a:latin typeface="Arial" pitchFamily="34" charset="0"/>
                <a:cs typeface="Arial" pitchFamily="34" charset="0"/>
              </a:rPr>
              <a:t>for a long time and latently in organs rich in lymphoid tissue.</a:t>
            </a:r>
          </a:p>
          <a:p>
            <a:pPr>
              <a:defRPr/>
            </a:pPr>
            <a:r>
              <a:rPr lang="en" sz="2600" dirty="0">
                <a:latin typeface="Arial" pitchFamily="34" charset="0"/>
                <a:cs typeface="Arial" pitchFamily="34" charset="0"/>
              </a:rPr>
              <a:t>Can suppress cell immunity by direct action on T-lymphocytes.</a:t>
            </a:r>
          </a:p>
          <a:p>
            <a:pPr>
              <a:defRPr/>
            </a:pPr>
            <a:r>
              <a:rPr lang="en" sz="2600" dirty="0">
                <a:latin typeface="Arial" pitchFamily="34" charset="0"/>
                <a:cs typeface="Arial" pitchFamily="34" charset="0"/>
              </a:rPr>
              <a:t>In various </a:t>
            </a:r>
            <a:r>
              <a:rPr lang="en" sz="2600" dirty="0" err="1">
                <a:latin typeface="Arial" pitchFamily="34" charset="0"/>
                <a:cs typeface="Arial" pitchFamily="34" charset="0"/>
              </a:rPr>
              <a:t>immunodeficiency </a:t>
            </a:r>
            <a:r>
              <a:rPr lang="en" sz="2600" dirty="0">
                <a:latin typeface="Arial" pitchFamily="34" charset="0"/>
                <a:cs typeface="Arial" pitchFamily="34" charset="0"/>
              </a:rPr>
              <a:t>conditions, primarily in cases of cellular immunity, reactivation of the pathogen and its hematogenous generalization with damage to almost all organs and systems are possible.</a:t>
            </a:r>
          </a:p>
          <a:p>
            <a:pPr>
              <a:defRPr/>
            </a:pPr>
            <a:r>
              <a:rPr lang="en" sz="2600" dirty="0" err="1">
                <a:latin typeface="Arial" pitchFamily="34" charset="0"/>
                <a:cs typeface="Arial" pitchFamily="34" charset="0"/>
              </a:rPr>
              <a:t>the epitheliotropic nature of the virus </a:t>
            </a:r>
            <a:r>
              <a:rPr lang="en" sz="2600" dirty="0">
                <a:latin typeface="Arial" pitchFamily="34" charset="0"/>
                <a:cs typeface="Arial" pitchFamily="34" charset="0"/>
              </a:rPr>
              <a:t>is of great importance . It is especially pronounced in relation to the epithelium of the salivary glands, which under the influence of the virus turns into </a:t>
            </a:r>
            <a:r>
              <a:rPr lang="en" sz="2600" dirty="0" err="1">
                <a:latin typeface="Arial" pitchFamily="34" charset="0"/>
                <a:cs typeface="Arial" pitchFamily="34" charset="0"/>
              </a:rPr>
              <a:t>cytomegalic </a:t>
            </a:r>
            <a:r>
              <a:rPr lang="en" sz="2600" dirty="0">
                <a:latin typeface="Arial" pitchFamily="34" charset="0"/>
                <a:cs typeface="Arial" pitchFamily="34" charset="0"/>
              </a:rPr>
              <a:t>cells.</a:t>
            </a:r>
          </a:p>
          <a:p>
            <a:pPr>
              <a:defRPr/>
            </a:pPr>
            <a:endParaRPr lang="ru-RU" sz="25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E16934A-AC37-480B-9770-916B0092A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pPr>
              <a:defRPr/>
            </a:pPr>
            <a:r>
              <a:rPr lang="en" sz="3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clinical picture</a:t>
            </a:r>
            <a:r>
              <a:rPr lang="ru-RU" sz="3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endParaRPr lang="ru-RU" sz="36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>
            <a:extLst>
              <a:ext uri="{FF2B5EF4-FFF2-40B4-BE49-F238E27FC236}">
                <a16:creationId xmlns="" xmlns:a16="http://schemas.microsoft.com/office/drawing/2014/main" id="{188FEB95-4504-0740-ADD5-A0B6DBF2BB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172200"/>
          </a:xfrm>
        </p:spPr>
        <p:txBody>
          <a:bodyPr/>
          <a:lstStyle/>
          <a:p>
            <a:pPr>
              <a:defRPr/>
            </a:pPr>
            <a:r>
              <a:rPr lang="en" dirty="0">
                <a:latin typeface="Arial" pitchFamily="34" charset="0"/>
                <a:cs typeface="Arial" pitchFamily="34" charset="0"/>
              </a:rPr>
              <a:t>Among the various variants of the course of CMVI, </a:t>
            </a:r>
            <a:r>
              <a:rPr lang="en" dirty="0" err="1">
                <a:latin typeface="Arial" pitchFamily="34" charset="0"/>
                <a:cs typeface="Arial" pitchFamily="34" charset="0"/>
              </a:rPr>
              <a:t>subclinical </a:t>
            </a:r>
            <a:r>
              <a:rPr lang="en" dirty="0">
                <a:latin typeface="Arial" pitchFamily="34" charset="0"/>
                <a:cs typeface="Arial" pitchFamily="34" charset="0"/>
              </a:rPr>
              <a:t>forms and latent </a:t>
            </a:r>
            <a:r>
              <a:rPr lang="en" dirty="0" err="1">
                <a:latin typeface="Arial" pitchFamily="34" charset="0"/>
                <a:cs typeface="Arial" pitchFamily="34" charset="0"/>
              </a:rPr>
              <a:t>virus-carrying prevail </a:t>
            </a:r>
            <a:r>
              <a:rPr lang="en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defRPr/>
            </a:pPr>
            <a:r>
              <a:rPr lang="en" dirty="0">
                <a:latin typeface="Arial" pitchFamily="34" charset="0"/>
                <a:cs typeface="Arial" pitchFamily="34" charset="0"/>
              </a:rPr>
              <a:t>Clinically expressed infection occurs in conditions of reduced immune response of the body.</a:t>
            </a:r>
          </a:p>
          <a:p>
            <a:pPr>
              <a:defRPr/>
            </a:pPr>
            <a:r>
              <a:rPr lang="en" dirty="0">
                <a:latin typeface="Arial" pitchFamily="34" charset="0"/>
                <a:cs typeface="Arial" pitchFamily="34" charset="0"/>
              </a:rPr>
              <a:t>According to one of the classifications, congenital </a:t>
            </a:r>
            <a:r>
              <a:rPr lang="en" dirty="0" err="1">
                <a:latin typeface="Arial" pitchFamily="34" charset="0"/>
                <a:cs typeface="Arial" pitchFamily="34" charset="0"/>
              </a:rPr>
              <a:t>CMV </a:t>
            </a:r>
            <a:r>
              <a:rPr lang="en" dirty="0">
                <a:latin typeface="Arial" pitchFamily="34" charset="0"/>
                <a:cs typeface="Arial" pitchFamily="34" charset="0"/>
              </a:rPr>
              <a:t>infection in acute and chronic forms and acquired </a:t>
            </a:r>
            <a:r>
              <a:rPr lang="en" dirty="0" err="1">
                <a:latin typeface="Arial" pitchFamily="34" charset="0"/>
                <a:cs typeface="Arial" pitchFamily="34" charset="0"/>
              </a:rPr>
              <a:t>CMV </a:t>
            </a:r>
            <a:r>
              <a:rPr lang="en" dirty="0">
                <a:latin typeface="Arial" pitchFamily="34" charset="0"/>
                <a:cs typeface="Arial" pitchFamily="34" charset="0"/>
              </a:rPr>
              <a:t>infection in latent, acute </a:t>
            </a:r>
            <a:r>
              <a:rPr lang="en" dirty="0" err="1">
                <a:latin typeface="Arial" pitchFamily="34" charset="0"/>
                <a:cs typeface="Arial" pitchFamily="34" charset="0"/>
              </a:rPr>
              <a:t>mononucleosis </a:t>
            </a:r>
            <a:r>
              <a:rPr lang="en" dirty="0">
                <a:latin typeface="Arial" pitchFamily="34" charset="0"/>
                <a:cs typeface="Arial" pitchFamily="34" charset="0"/>
              </a:rPr>
              <a:t>or </a:t>
            </a:r>
            <a:r>
              <a:rPr lang="en" dirty="0" err="1">
                <a:latin typeface="Arial" pitchFamily="34" charset="0"/>
                <a:cs typeface="Arial" pitchFamily="34" charset="0"/>
              </a:rPr>
              <a:t>generalized </a:t>
            </a:r>
            <a:r>
              <a:rPr lang="en" dirty="0">
                <a:latin typeface="Arial" pitchFamily="34" charset="0"/>
                <a:cs typeface="Arial" pitchFamily="34" charset="0"/>
              </a:rPr>
              <a:t>forms are distinguished.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23CB85A-2860-8547-0F2F-98DDDACBB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" sz="3600" i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Acquired </a:t>
            </a:r>
            <a:r>
              <a:rPr lang="en" sz="3600" i="1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CMV infection </a:t>
            </a:r>
            <a:r>
              <a:rPr lang="en" sz="3600" i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3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endParaRPr lang="ru-RU" sz="36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>
            <a:extLst>
              <a:ext uri="{FF2B5EF4-FFF2-40B4-BE49-F238E27FC236}">
                <a16:creationId xmlns="" xmlns:a16="http://schemas.microsoft.com/office/drawing/2014/main" id="{A0B76B80-A56C-3D66-2A1C-2CBBF83219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838200"/>
            <a:ext cx="8534400" cy="6019800"/>
          </a:xfrm>
        </p:spPr>
        <p:txBody>
          <a:bodyPr/>
          <a:lstStyle/>
          <a:p>
            <a:pPr lvl="1">
              <a:defRPr/>
            </a:pPr>
            <a:r>
              <a:rPr lang="en" sz="3200" dirty="0">
                <a:latin typeface="Arial" pitchFamily="34" charset="0"/>
                <a:cs typeface="Arial" pitchFamily="34" charset="0"/>
              </a:rPr>
              <a:t>In adults and older children, it mostly proceeds latently in the form of asymptomatic carriage or </a:t>
            </a:r>
            <a:r>
              <a:rPr lang="en" sz="3200" dirty="0" err="1">
                <a:latin typeface="Arial" pitchFamily="34" charset="0"/>
                <a:cs typeface="Arial" pitchFamily="34" charset="0"/>
              </a:rPr>
              <a:t>subclinical </a:t>
            </a:r>
            <a:r>
              <a:rPr lang="en" sz="3200" dirty="0">
                <a:latin typeface="Arial" pitchFamily="34" charset="0"/>
                <a:cs typeface="Arial" pitchFamily="34" charset="0"/>
              </a:rPr>
              <a:t>form with a chronic course.</a:t>
            </a:r>
          </a:p>
          <a:p>
            <a:pPr lvl="1">
              <a:defRPr/>
            </a:pPr>
            <a:r>
              <a:rPr lang="en" sz="3200" dirty="0">
                <a:latin typeface="Arial" pitchFamily="34" charset="0"/>
                <a:cs typeface="Arial" pitchFamily="34" charset="0"/>
              </a:rPr>
              <a:t>Acute form of acquired CMVI. Often it may not have exact clinical symptoms, sometimes the main clinical manifestations are similar to flu, infectious mononucleosis or viral hepatitis.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C2F560-1C82-54DC-ACD5-33CF04F06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>
              <a:defRPr/>
            </a:pPr>
            <a:r>
              <a:rPr lang="en" sz="2800" dirty="0">
                <a:solidFill>
                  <a:srgbClr val="FFFF00"/>
                </a:solidFill>
                <a:latin typeface="Arial" pitchFamily="34" charset="0"/>
                <a:ea typeface="+mn-ea"/>
                <a:cs typeface="Arial" pitchFamily="34" charset="0"/>
              </a:rPr>
              <a:t>Laboratory diagnosis of CMV</a:t>
            </a:r>
            <a:endParaRPr lang="ru-RU" sz="28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195" name="Содержимое 2">
            <a:extLst>
              <a:ext uri="{FF2B5EF4-FFF2-40B4-BE49-F238E27FC236}">
                <a16:creationId xmlns="" xmlns:a16="http://schemas.microsoft.com/office/drawing/2014/main" id="{6FC8797B-A7A4-C9A8-E36B-CABDE689B0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62000"/>
            <a:ext cx="9144000" cy="5867400"/>
          </a:xfrm>
        </p:spPr>
        <p:txBody>
          <a:bodyPr/>
          <a:lstStyle/>
          <a:p>
            <a:pPr>
              <a:defRPr/>
            </a:pPr>
            <a:r>
              <a:rPr lang="en" sz="2600" dirty="0" err="1">
                <a:latin typeface="Arial" pitchFamily="34" charset="0"/>
                <a:cs typeface="Arial" pitchFamily="34" charset="0"/>
              </a:rPr>
              <a:t>Cytoscopy </a:t>
            </a:r>
            <a:r>
              <a:rPr lang="en" sz="2600" dirty="0">
                <a:latin typeface="Arial" pitchFamily="34" charset="0"/>
                <a:cs typeface="Arial" pitchFamily="34" charset="0"/>
              </a:rPr>
              <a:t>of saliva and urine.</a:t>
            </a:r>
          </a:p>
          <a:p>
            <a:pPr>
              <a:defRPr/>
            </a:pPr>
            <a:r>
              <a:rPr lang="en" sz="2600" dirty="0">
                <a:latin typeface="Arial" charset="0"/>
                <a:cs typeface="Arial" charset="0"/>
              </a:rPr>
              <a:t>Blood serum antibodies - </a:t>
            </a:r>
            <a:r>
              <a:rPr lang="en" sz="2600" dirty="0" err="1">
                <a:latin typeface="Arial" charset="0"/>
                <a:cs typeface="Arial" charset="0"/>
              </a:rPr>
              <a:t>IgM </a:t>
            </a:r>
            <a:r>
              <a:rPr lang="en" sz="2600" dirty="0">
                <a:latin typeface="Arial" charset="0"/>
                <a:cs typeface="Arial" charset="0"/>
              </a:rPr>
              <a:t>, </a:t>
            </a:r>
            <a:r>
              <a:rPr lang="en" sz="2600" dirty="0" err="1">
                <a:latin typeface="Arial" charset="0"/>
                <a:cs typeface="Arial" charset="0"/>
              </a:rPr>
              <a:t>IgG </a:t>
            </a:r>
            <a:r>
              <a:rPr lang="en" sz="2600" dirty="0">
                <a:latin typeface="Arial" charset="0"/>
                <a:cs typeface="Arial" charset="0"/>
              </a:rPr>
              <a:t>by ELISA method, a primary test for chronic carriage or activation of the infection is required.</a:t>
            </a:r>
          </a:p>
          <a:p>
            <a:pPr>
              <a:defRPr/>
            </a:pPr>
            <a:r>
              <a:rPr lang="en" sz="2600" dirty="0" err="1">
                <a:latin typeface="Arial" charset="0"/>
                <a:cs typeface="Arial" charset="0"/>
              </a:rPr>
              <a:t>Avidity </a:t>
            </a:r>
            <a:r>
              <a:rPr lang="en" sz="2600" dirty="0">
                <a:latin typeface="Arial" charset="0"/>
                <a:cs typeface="Arial" charset="0"/>
              </a:rPr>
              <a:t>- terms of infection</a:t>
            </a:r>
          </a:p>
          <a:p>
            <a:pPr>
              <a:defRPr/>
            </a:pPr>
            <a:r>
              <a:rPr lang="en" sz="2600" dirty="0">
                <a:latin typeface="Arial" charset="0"/>
                <a:cs typeface="Arial" charset="0"/>
              </a:rPr>
              <a:t>DNA in blood serum by PCR reveals </a:t>
            </a:r>
            <a:r>
              <a:rPr lang="en" sz="2600" dirty="0" err="1">
                <a:latin typeface="Arial" charset="0"/>
                <a:cs typeface="Arial" charset="0"/>
              </a:rPr>
              <a:t>viremia </a:t>
            </a:r>
            <a:r>
              <a:rPr lang="en" sz="2600" dirty="0">
                <a:latin typeface="Arial" charset="0"/>
                <a:cs typeface="Arial" charset="0"/>
              </a:rPr>
              <a:t>.</a:t>
            </a:r>
          </a:p>
          <a:p>
            <a:pPr>
              <a:defRPr/>
            </a:pPr>
            <a:r>
              <a:rPr lang="en" sz="2600" dirty="0">
                <a:latin typeface="Arial" charset="0"/>
                <a:cs typeface="Arial" charset="0"/>
              </a:rPr>
              <a:t>DNA of the virus in the urine by the PCR method reveals </a:t>
            </a:r>
            <a:r>
              <a:rPr lang="en" sz="2600" dirty="0" err="1">
                <a:latin typeface="Arial" charset="0"/>
                <a:cs typeface="Arial" charset="0"/>
              </a:rPr>
              <a:t>viruria </a:t>
            </a:r>
            <a:r>
              <a:rPr lang="en" sz="2600" dirty="0">
                <a:latin typeface="Arial" charset="0"/>
                <a:cs typeface="Arial" charset="0"/>
              </a:rPr>
              <a:t>.</a:t>
            </a:r>
          </a:p>
          <a:p>
            <a:pPr>
              <a:defRPr/>
            </a:pPr>
            <a:r>
              <a:rPr lang="en" sz="2600" dirty="0">
                <a:latin typeface="Arial" charset="0"/>
                <a:cs typeface="Arial" charset="0"/>
              </a:rPr>
              <a:t>Histological examination of CMV shows giant, rounded cells with a nucleus occupying almost the entire cytoplasm, enlarged due to homogeneous inclusion.</a:t>
            </a:r>
            <a:endParaRPr lang="ru-RU" sz="2600" dirty="0"/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="" xmlns:a16="http://schemas.microsoft.com/office/drawing/2014/main" id="{6DAD3C79-B758-F76D-A3EF-51CC81244B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304800"/>
            <a:ext cx="8915400" cy="6553200"/>
          </a:xfrm>
        </p:spPr>
        <p:txBody>
          <a:bodyPr/>
          <a:lstStyle/>
          <a:p>
            <a:pPr>
              <a:defRPr/>
            </a:pPr>
            <a:r>
              <a:rPr lang="en" sz="2800" dirty="0">
                <a:latin typeface="Arial" pitchFamily="34" charset="0"/>
                <a:cs typeface="Arial" pitchFamily="34" charset="0"/>
              </a:rPr>
              <a:t>In case of primary </a:t>
            </a:r>
            <a:r>
              <a:rPr lang="en" sz="2800" dirty="0" err="1">
                <a:latin typeface="Arial" pitchFamily="34" charset="0"/>
                <a:cs typeface="Arial" pitchFamily="34" charset="0"/>
              </a:rPr>
              <a:t>CMV infection, IgM </a:t>
            </a:r>
            <a:r>
              <a:rPr lang="en" sz="2800" dirty="0">
                <a:latin typeface="Arial" pitchFamily="34" charset="0"/>
                <a:cs typeface="Arial" pitchFamily="34" charset="0"/>
              </a:rPr>
              <a:t>is detected , in case of reactivation of the process, both </a:t>
            </a:r>
            <a:r>
              <a:rPr lang="en" sz="2800" dirty="0" err="1">
                <a:latin typeface="Arial" pitchFamily="34" charset="0"/>
                <a:cs typeface="Arial" pitchFamily="34" charset="0"/>
              </a:rPr>
              <a:t>IgM </a:t>
            </a:r>
            <a:r>
              <a:rPr lang="en" sz="2800" dirty="0">
                <a:latin typeface="Arial" pitchFamily="34" charset="0"/>
                <a:cs typeface="Arial" pitchFamily="34" charset="0"/>
              </a:rPr>
              <a:t>and </a:t>
            </a:r>
            <a:r>
              <a:rPr lang="en" sz="2800" dirty="0" err="1">
                <a:latin typeface="Arial" pitchFamily="34" charset="0"/>
                <a:cs typeface="Arial" pitchFamily="34" charset="0"/>
              </a:rPr>
              <a:t>IgG are detected </a:t>
            </a:r>
            <a:r>
              <a:rPr lang="en" sz="28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defRPr/>
            </a:pPr>
            <a:r>
              <a:rPr lang="en" sz="2800" dirty="0">
                <a:latin typeface="Arial" pitchFamily="34" charset="0"/>
                <a:cs typeface="Arial" pitchFamily="34" charset="0"/>
              </a:rPr>
              <a:t>With congenital </a:t>
            </a:r>
            <a:r>
              <a:rPr lang="en" sz="2800" dirty="0" err="1">
                <a:latin typeface="Arial" pitchFamily="34" charset="0"/>
                <a:cs typeface="Arial" pitchFamily="34" charset="0"/>
              </a:rPr>
              <a:t>CMV infection, IgM </a:t>
            </a:r>
            <a:r>
              <a:rPr lang="en" sz="2800" dirty="0">
                <a:latin typeface="Arial" pitchFamily="34" charset="0"/>
                <a:cs typeface="Arial" pitchFamily="34" charset="0"/>
              </a:rPr>
              <a:t>titers decrease rapidly, they may be absent already in the second year of a child's life.</a:t>
            </a:r>
          </a:p>
          <a:p>
            <a:pPr>
              <a:defRPr/>
            </a:pPr>
            <a:r>
              <a:rPr lang="en" sz="2800" dirty="0">
                <a:latin typeface="Arial" pitchFamily="34" charset="0"/>
                <a:cs typeface="Arial" pitchFamily="34" charset="0"/>
              </a:rPr>
              <a:t>Virological methods (isolation of the virus on the culture of human fibroblasts, determination of the antigen of the virus in the research material using </a:t>
            </a:r>
            <a:r>
              <a:rPr lang="en" sz="2800" dirty="0" err="1">
                <a:latin typeface="Arial" pitchFamily="34" charset="0"/>
                <a:cs typeface="Arial" pitchFamily="34" charset="0"/>
              </a:rPr>
              <a:t>monoclonal </a:t>
            </a:r>
            <a:r>
              <a:rPr lang="en" sz="2800" dirty="0">
                <a:latin typeface="Arial" pitchFamily="34" charset="0"/>
                <a:cs typeface="Arial" pitchFamily="34" charset="0"/>
              </a:rPr>
              <a:t>antibodies) have not become widespread in clinical practice due to complexity.</a:t>
            </a:r>
          </a:p>
          <a:p>
            <a:pPr>
              <a:defRPr/>
            </a:pP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36A4649D-B05B-C72B-F01B-4411024F18EB}"/>
              </a:ext>
            </a:extLst>
          </p:cNvPr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>
              <a:defRPr/>
            </a:pPr>
            <a:r>
              <a:rPr lang="en" sz="44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Diseases are caused by </a:t>
            </a:r>
            <a:r>
              <a:rPr lang="en" sz="44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HVL </a:t>
            </a:r>
            <a:r>
              <a:rPr lang="en" sz="44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of type VI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="" xmlns:a16="http://schemas.microsoft.com/office/drawing/2014/main" id="{C5B83A37-15E4-857C-75C5-1E60D9EC2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04800"/>
            <a:ext cx="9144000" cy="6553200"/>
          </a:xfrm>
        </p:spPr>
        <p:txBody>
          <a:bodyPr/>
          <a:lstStyle/>
          <a:p>
            <a:pPr>
              <a:defRPr/>
            </a:pPr>
            <a:r>
              <a:rPr lang="en" sz="3000" dirty="0" err="1">
                <a:latin typeface="Arial" pitchFamily="34" charset="0"/>
                <a:cs typeface="Arial" pitchFamily="34" charset="0"/>
              </a:rPr>
              <a:t>herpesvirus </a:t>
            </a:r>
            <a:r>
              <a:rPr lang="en" sz="3000" dirty="0">
                <a:latin typeface="Arial" pitchFamily="34" charset="0"/>
                <a:cs typeface="Arial" pitchFamily="34" charset="0"/>
              </a:rPr>
              <a:t>type VI was isolated in 1986 from leukocytes of six patients suffering from various </a:t>
            </a:r>
            <a:r>
              <a:rPr lang="en" sz="3000" dirty="0" err="1">
                <a:latin typeface="Arial" pitchFamily="34" charset="0"/>
                <a:cs typeface="Arial" pitchFamily="34" charset="0"/>
              </a:rPr>
              <a:t>lymphoproliferative </a:t>
            </a:r>
            <a:r>
              <a:rPr lang="en" sz="3000" dirty="0">
                <a:latin typeface="Arial" pitchFamily="34" charset="0"/>
                <a:cs typeface="Arial" pitchFamily="34" charset="0"/>
              </a:rPr>
              <a:t>diseases.</a:t>
            </a:r>
          </a:p>
          <a:p>
            <a:pPr>
              <a:defRPr/>
            </a:pPr>
            <a:r>
              <a:rPr lang="en" sz="3000" dirty="0">
                <a:latin typeface="Arial" pitchFamily="34" charset="0"/>
                <a:cs typeface="Arial" pitchFamily="34" charset="0"/>
              </a:rPr>
              <a:t>The virus shows </a:t>
            </a:r>
            <a:r>
              <a:rPr lang="en" sz="3000" dirty="0" err="1">
                <a:latin typeface="Arial" pitchFamily="34" charset="0"/>
                <a:cs typeface="Arial" pitchFamily="34" charset="0"/>
              </a:rPr>
              <a:t>a tropism </a:t>
            </a:r>
            <a:r>
              <a:rPr lang="en" sz="3000" dirty="0">
                <a:latin typeface="Arial" pitchFamily="34" charset="0"/>
                <a:cs typeface="Arial" pitchFamily="34" charset="0"/>
              </a:rPr>
              <a:t>for T-lymphocytes.</a:t>
            </a:r>
          </a:p>
          <a:p>
            <a:pPr>
              <a:defRPr/>
            </a:pPr>
            <a:r>
              <a:rPr lang="en" sz="3000" dirty="0">
                <a:latin typeface="Arial" pitchFamily="34" charset="0"/>
                <a:cs typeface="Arial" pitchFamily="34" charset="0"/>
              </a:rPr>
              <a:t>HHV type 6 is widespread. Two subtypes of the virus have been described - 6A and 6B, which differ genetically.</a:t>
            </a:r>
          </a:p>
          <a:p>
            <a:pPr>
              <a:defRPr/>
            </a:pPr>
            <a:r>
              <a:rPr lang="en" sz="3000" dirty="0">
                <a:latin typeface="Arial" pitchFamily="34" charset="0"/>
                <a:cs typeface="Arial" pitchFamily="34" charset="0"/>
              </a:rPr>
              <a:t>Infants are often infected with human </a:t>
            </a:r>
            <a:r>
              <a:rPr lang="en" sz="3000" dirty="0" err="1">
                <a:latin typeface="Arial" pitchFamily="34" charset="0"/>
                <a:cs typeface="Arial" pitchFamily="34" charset="0"/>
              </a:rPr>
              <a:t>herpesvirus </a:t>
            </a:r>
            <a:r>
              <a:rPr lang="en" sz="3000" dirty="0">
                <a:latin typeface="Arial" pitchFamily="34" charset="0"/>
                <a:cs typeface="Arial" pitchFamily="34" charset="0"/>
              </a:rPr>
              <a:t>when maternal antibodies disappear from the blood.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="" xmlns:a16="http://schemas.microsoft.com/office/drawing/2014/main" id="{F62ED1E4-8721-D29B-E9C1-AD9E4D6580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57800"/>
          </a:xfrm>
        </p:spPr>
        <p:txBody>
          <a:bodyPr/>
          <a:lstStyle/>
          <a:p>
            <a:pPr>
              <a:defRPr/>
            </a:pPr>
            <a:r>
              <a:rPr lang="en" sz="3600" dirty="0">
                <a:latin typeface="Arial" pitchFamily="34" charset="0"/>
                <a:cs typeface="Arial" pitchFamily="34" charset="0"/>
              </a:rPr>
              <a:t>The transmission mechanisms of HHF 6 have not been sufficiently studied</a:t>
            </a:r>
          </a:p>
          <a:p>
            <a:pPr>
              <a:defRPr/>
            </a:pPr>
            <a:r>
              <a:rPr lang="en" sz="3600" dirty="0">
                <a:latin typeface="Arial" pitchFamily="34" charset="0"/>
                <a:cs typeface="Arial" pitchFamily="34" charset="0"/>
              </a:rPr>
              <a:t>The virus </a:t>
            </a:r>
            <a:r>
              <a:rPr lang="en" sz="3600" dirty="0" err="1">
                <a:latin typeface="Arial" pitchFamily="34" charset="0"/>
                <a:cs typeface="Arial" pitchFamily="34" charset="0"/>
              </a:rPr>
              <a:t>persists </a:t>
            </a:r>
            <a:r>
              <a:rPr lang="en" sz="3600" dirty="0">
                <a:latin typeface="Arial" pitchFamily="34" charset="0"/>
                <a:cs typeface="Arial" pitchFamily="34" charset="0"/>
              </a:rPr>
              <a:t>in blood, urine, respiratory secretions, and saliva.</a:t>
            </a:r>
          </a:p>
          <a:p>
            <a:pPr>
              <a:defRPr/>
            </a:pPr>
            <a:r>
              <a:rPr lang="en" sz="3600" dirty="0" err="1">
                <a:latin typeface="Arial" pitchFamily="34" charset="0"/>
                <a:cs typeface="Arial" pitchFamily="34" charset="0"/>
              </a:rPr>
              <a:t>Post-transplantation</a:t>
            </a:r>
            <a:r>
              <a:rPr lang="en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" sz="3600" dirty="0" err="1">
                <a:latin typeface="Arial" pitchFamily="34" charset="0"/>
                <a:cs typeface="Arial" pitchFamily="34" charset="0"/>
              </a:rPr>
              <a:t>seroconversion </a:t>
            </a:r>
            <a:r>
              <a:rPr lang="en" sz="3600" dirty="0">
                <a:latin typeface="Arial" pitchFamily="34" charset="0"/>
                <a:cs typeface="Arial" pitchFamily="34" charset="0"/>
              </a:rPr>
              <a:t>in 45% of organ and tissue recipients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5B82250-9D97-F804-4275-85EA3C39A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/>
          <a:lstStyle/>
          <a:p>
            <a:pPr>
              <a:defRPr/>
            </a:pPr>
            <a:r>
              <a:rPr lang="en" dirty="0">
                <a:latin typeface="Arial" pitchFamily="34" charset="0"/>
                <a:cs typeface="Arial" pitchFamily="34" charset="0"/>
              </a:rPr>
              <a:t>Clinic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="" xmlns:a16="http://schemas.microsoft.com/office/drawing/2014/main" id="{6278F084-1463-A93D-A649-D1BA6F078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172200"/>
          </a:xfrm>
        </p:spPr>
        <p:txBody>
          <a:bodyPr/>
          <a:lstStyle/>
          <a:p>
            <a:pPr>
              <a:defRPr/>
            </a:pPr>
            <a:r>
              <a:rPr lang="en" sz="2600" dirty="0">
                <a:latin typeface="Arial" pitchFamily="34" charset="0"/>
                <a:cs typeface="Arial" pitchFamily="34" charset="0"/>
              </a:rPr>
              <a:t>Diseases associated with </a:t>
            </a:r>
            <a:r>
              <a:rPr lang="en" sz="2600" i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primary acute </a:t>
            </a:r>
            <a:r>
              <a:rPr lang="en" sz="2600" i="1" dirty="0">
                <a:latin typeface="Arial" pitchFamily="34" charset="0"/>
                <a:cs typeface="Arial" pitchFamily="34" charset="0"/>
              </a:rPr>
              <a:t>HCV 6 infection </a:t>
            </a:r>
            <a:r>
              <a:rPr lang="en" sz="2600" dirty="0">
                <a:latin typeface="Arial" pitchFamily="34" charset="0"/>
                <a:cs typeface="Arial" pitchFamily="34" charset="0"/>
              </a:rPr>
              <a:t>include: chronic fatigue syndrome ( </a:t>
            </a:r>
            <a:r>
              <a:rPr lang="en" sz="2600" dirty="0" err="1">
                <a:latin typeface="Arial" pitchFamily="34" charset="0"/>
                <a:cs typeface="Arial" pitchFamily="34" charset="0"/>
              </a:rPr>
              <a:t>myalgic</a:t>
            </a:r>
            <a:r>
              <a:rPr lang="en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" sz="2600" dirty="0" err="1">
                <a:latin typeface="Arial" pitchFamily="34" charset="0"/>
                <a:cs typeface="Arial" pitchFamily="34" charset="0"/>
              </a:rPr>
              <a:t>encephalomyelitis </a:t>
            </a:r>
            <a:r>
              <a:rPr lang="en" sz="2600" dirty="0">
                <a:latin typeface="Arial" pitchFamily="34" charset="0"/>
                <a:cs typeface="Arial" pitchFamily="34" charset="0"/>
              </a:rPr>
              <a:t>); sudden exanthema </a:t>
            </a:r>
            <a:r>
              <a:rPr lang="en" sz="2600" i="1" dirty="0">
                <a:latin typeface="Arial" pitchFamily="34" charset="0"/>
                <a:cs typeface="Arial" pitchFamily="34" charset="0"/>
              </a:rPr>
              <a:t>in </a:t>
            </a:r>
            <a:r>
              <a:rPr lang="en" sz="2600" dirty="0">
                <a:latin typeface="Arial" pitchFamily="34" charset="0"/>
                <a:cs typeface="Arial" pitchFamily="34" charset="0"/>
              </a:rPr>
              <a:t>newborns and older children, infectious mononucleosis in adolescents and adults, not related to </a:t>
            </a:r>
            <a:r>
              <a:rPr lang="en" sz="2600" dirty="0" err="1">
                <a:latin typeface="Arial" pitchFamily="34" charset="0"/>
                <a:cs typeface="Arial" pitchFamily="34" charset="0"/>
              </a:rPr>
              <a:t>EBV infection </a:t>
            </a:r>
            <a:r>
              <a:rPr lang="en" sz="2600" dirty="0">
                <a:latin typeface="Arial" pitchFamily="34" charset="0"/>
                <a:cs typeface="Arial" pitchFamily="34" charset="0"/>
              </a:rPr>
              <a:t>; </a:t>
            </a:r>
            <a:r>
              <a:rPr lang="en" sz="2600" dirty="0" err="1">
                <a:latin typeface="Arial" pitchFamily="34" charset="0"/>
                <a:cs typeface="Arial" pitchFamily="34" charset="0"/>
              </a:rPr>
              <a:t>histiocytic </a:t>
            </a:r>
            <a:r>
              <a:rPr lang="en" sz="2600" dirty="0">
                <a:latin typeface="Arial" pitchFamily="34" charset="0"/>
                <a:cs typeface="Arial" pitchFamily="34" charset="0"/>
              </a:rPr>
              <a:t>necrotic lymphadenitis</a:t>
            </a:r>
          </a:p>
          <a:p>
            <a:pPr>
              <a:defRPr/>
            </a:pPr>
            <a:r>
              <a:rPr lang="en" sz="2600" dirty="0">
                <a:latin typeface="Arial" pitchFamily="34" charset="0"/>
                <a:cs typeface="Arial" pitchFamily="34" charset="0"/>
              </a:rPr>
              <a:t>Diseases associated with </a:t>
            </a:r>
            <a:r>
              <a:rPr lang="en" sz="2600" i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persistent </a:t>
            </a:r>
            <a:r>
              <a:rPr lang="en" sz="2600" i="1" dirty="0">
                <a:latin typeface="Arial" pitchFamily="34" charset="0"/>
                <a:cs typeface="Arial" pitchFamily="34" charset="0"/>
              </a:rPr>
              <a:t>HCV 6 infection </a:t>
            </a:r>
            <a:r>
              <a:rPr lang="en" sz="2600" dirty="0">
                <a:latin typeface="Arial" pitchFamily="34" charset="0"/>
                <a:cs typeface="Arial" pitchFamily="34" charset="0"/>
              </a:rPr>
              <a:t>include: </a:t>
            </a:r>
            <a:r>
              <a:rPr lang="en" sz="2600" dirty="0" err="1">
                <a:latin typeface="Arial" pitchFamily="34" charset="0"/>
                <a:cs typeface="Arial" pitchFamily="34" charset="0"/>
              </a:rPr>
              <a:t>lymphoproliferative </a:t>
            </a:r>
            <a:r>
              <a:rPr lang="en" sz="2600" dirty="0">
                <a:latin typeface="Arial" pitchFamily="34" charset="0"/>
                <a:cs typeface="Arial" pitchFamily="34" charset="0"/>
              </a:rPr>
              <a:t>(immunodeficiency, </a:t>
            </a:r>
            <a:r>
              <a:rPr lang="en" sz="2600" dirty="0" err="1">
                <a:latin typeface="Arial" pitchFamily="34" charset="0"/>
                <a:cs typeface="Arial" pitchFamily="34" charset="0"/>
              </a:rPr>
              <a:t>lymphadenopathy </a:t>
            </a:r>
            <a:r>
              <a:rPr lang="en" sz="2600" dirty="0">
                <a:latin typeface="Arial" pitchFamily="34" charset="0"/>
                <a:cs typeface="Arial" pitchFamily="34" charset="0"/>
              </a:rPr>
              <a:t>, </a:t>
            </a:r>
            <a:r>
              <a:rPr lang="en" sz="2600" dirty="0" err="1">
                <a:latin typeface="Arial" pitchFamily="34" charset="0"/>
                <a:cs typeface="Arial" pitchFamily="34" charset="0"/>
              </a:rPr>
              <a:t>polyclonal</a:t>
            </a:r>
            <a:r>
              <a:rPr lang="en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" sz="2600" dirty="0" err="1">
                <a:latin typeface="Arial" pitchFamily="34" charset="0"/>
                <a:cs typeface="Arial" pitchFamily="34" charset="0"/>
              </a:rPr>
              <a:t>lymphoproliferation </a:t>
            </a:r>
            <a:r>
              <a:rPr lang="en" sz="2600" dirty="0">
                <a:latin typeface="Arial" pitchFamily="34" charset="0"/>
                <a:cs typeface="Arial" pitchFamily="34" charset="0"/>
              </a:rPr>
              <a:t>); malignant </a:t>
            </a:r>
            <a:r>
              <a:rPr lang="en" sz="2600" dirty="0" err="1">
                <a:latin typeface="Arial" pitchFamily="34" charset="0"/>
                <a:cs typeface="Arial" pitchFamily="34" charset="0"/>
              </a:rPr>
              <a:t>lymphomas </a:t>
            </a:r>
            <a:r>
              <a:rPr lang="en" sz="2600" dirty="0">
                <a:latin typeface="Arial" pitchFamily="34" charset="0"/>
                <a:cs typeface="Arial" pitchFamily="34" charset="0"/>
              </a:rPr>
              <a:t>( </a:t>
            </a:r>
            <a:r>
              <a:rPr lang="en" sz="2600" dirty="0" err="1">
                <a:latin typeface="Arial" pitchFamily="34" charset="0"/>
                <a:cs typeface="Arial" pitchFamily="34" charset="0"/>
              </a:rPr>
              <a:t>non-Hodgkin</a:t>
            </a:r>
            <a:r>
              <a:rPr lang="en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" sz="2600" dirty="0" err="1">
                <a:latin typeface="Arial" pitchFamily="34" charset="0"/>
                <a:cs typeface="Arial" pitchFamily="34" charset="0"/>
              </a:rPr>
              <a:t>lymphoma </a:t>
            </a:r>
            <a:r>
              <a:rPr lang="en" sz="2600" dirty="0">
                <a:latin typeface="Arial" pitchFamily="34" charset="0"/>
                <a:cs typeface="Arial" pitchFamily="34" charset="0"/>
              </a:rPr>
              <a:t>, peripheral </a:t>
            </a:r>
            <a:r>
              <a:rPr lang="en" sz="2600" dirty="0" err="1">
                <a:latin typeface="Arial" pitchFamily="34" charset="0"/>
                <a:cs typeface="Arial" pitchFamily="34" charset="0"/>
              </a:rPr>
              <a:t>T-cell </a:t>
            </a:r>
            <a:r>
              <a:rPr lang="en" sz="2600" dirty="0">
                <a:latin typeface="Arial" pitchFamily="34" charset="0"/>
                <a:cs typeface="Arial" pitchFamily="34" charset="0"/>
              </a:rPr>
              <a:t>leukemia, </a:t>
            </a:r>
            <a:r>
              <a:rPr lang="en" sz="2600" dirty="0" err="1">
                <a:latin typeface="Arial" pitchFamily="34" charset="0"/>
                <a:cs typeface="Arial" pitchFamily="34" charset="0"/>
              </a:rPr>
              <a:t>B-cell</a:t>
            </a:r>
            <a:r>
              <a:rPr lang="en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" sz="2600" dirty="0" err="1">
                <a:latin typeface="Arial" pitchFamily="34" charset="0"/>
                <a:cs typeface="Arial" pitchFamily="34" charset="0"/>
              </a:rPr>
              <a:t>lymphoma </a:t>
            </a:r>
            <a:r>
              <a:rPr lang="en" sz="2600" dirty="0">
                <a:latin typeface="Arial" pitchFamily="34" charset="0"/>
                <a:cs typeface="Arial" pitchFamily="34" charset="0"/>
              </a:rPr>
              <a:t>, </a:t>
            </a:r>
            <a:r>
              <a:rPr lang="en" sz="2600" dirty="0" err="1">
                <a:latin typeface="Arial" pitchFamily="34" charset="0"/>
                <a:cs typeface="Arial" pitchFamily="34" charset="0"/>
              </a:rPr>
              <a:t>Hodgkin's disease </a:t>
            </a:r>
            <a:r>
              <a:rPr lang="en" sz="26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defRPr/>
            </a:pPr>
            <a:endParaRPr lang="ru-RU" sz="2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E8C82F6-DEB8-C813-C208-0656F244A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pPr>
              <a:defRPr/>
            </a:pPr>
            <a:r>
              <a:rPr lang="en" sz="3200" b="0" dirty="0">
                <a:effectLst/>
                <a:latin typeface="Arial" pitchFamily="34" charset="0"/>
                <a:cs typeface="Arial" pitchFamily="34" charset="0"/>
              </a:rPr>
              <a:t>Sudden rash</a:t>
            </a:r>
            <a:r>
              <a:rPr lang="en" sz="3200" b="0" dirty="0"/>
              <a:t> </a:t>
            </a:r>
            <a:r>
              <a:rPr lang="en" sz="3200" b="0" dirty="0">
                <a:effectLst/>
                <a:latin typeface="Arial" pitchFamily="34" charset="0"/>
                <a:cs typeface="Arial" pitchFamily="34" charset="0"/>
              </a:rPr>
              <a:t>( </a:t>
            </a:r>
            <a:r>
              <a:rPr lang="en" sz="3200" b="0" dirty="0" err="1">
                <a:effectLst/>
                <a:latin typeface="Arial" pitchFamily="34" charset="0"/>
                <a:cs typeface="Arial" pitchFamily="34" charset="0"/>
              </a:rPr>
              <a:t>pseudorubella </a:t>
            </a:r>
            <a:r>
              <a:rPr lang="en" sz="3200" b="0" dirty="0">
                <a:effectLst/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="" xmlns:a16="http://schemas.microsoft.com/office/drawing/2014/main" id="{65BAE004-4565-A57A-897D-A5B991A230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066800"/>
            <a:ext cx="8458200" cy="5638800"/>
          </a:xfrm>
        </p:spPr>
        <p:txBody>
          <a:bodyPr/>
          <a:lstStyle/>
          <a:p>
            <a:pPr>
              <a:defRPr/>
            </a:pPr>
            <a:r>
              <a:rPr lang="en" sz="2400" dirty="0">
                <a:latin typeface="Arial" pitchFamily="34" charset="0"/>
                <a:cs typeface="Arial" pitchFamily="34" charset="0"/>
              </a:rPr>
              <a:t>The main manifestation of primary infection in children aged 3 months to 3 years.</a:t>
            </a:r>
            <a:r>
              <a:rPr lang="en" sz="2400" dirty="0"/>
              <a:t> </a:t>
            </a:r>
          </a:p>
          <a:p>
            <a:pPr>
              <a:defRPr/>
            </a:pPr>
            <a:r>
              <a:rPr lang="en" sz="2400" dirty="0">
                <a:latin typeface="Arial" pitchFamily="34" charset="0"/>
                <a:cs typeface="Arial" pitchFamily="34" charset="0"/>
              </a:rPr>
              <a:t>The incubation period of the disease is 5-15 days.</a:t>
            </a:r>
          </a:p>
          <a:p>
            <a:pPr>
              <a:defRPr/>
            </a:pPr>
            <a:r>
              <a:rPr lang="en" sz="2400" dirty="0">
                <a:latin typeface="Arial" pitchFamily="34" charset="0"/>
                <a:cs typeface="Arial" pitchFamily="34" charset="0"/>
              </a:rPr>
              <a:t>Fever (38.5-40 °C) for 3-5 days, intoxication, </a:t>
            </a:r>
            <a:r>
              <a:rPr lang="en" sz="2400" dirty="0" err="1">
                <a:latin typeface="Arial" pitchFamily="34" charset="0"/>
                <a:cs typeface="Arial" pitchFamily="34" charset="0"/>
              </a:rPr>
              <a:t>lymphadenopathy </a:t>
            </a:r>
            <a:r>
              <a:rPr lang="en" sz="2400" dirty="0">
                <a:latin typeface="Arial" pitchFamily="34" charset="0"/>
                <a:cs typeface="Arial" pitchFamily="34" charset="0"/>
              </a:rPr>
              <a:t>with an increase in cervical and occipital lymph nodes, sometimes with enanthema in the form of a small </a:t>
            </a:r>
            <a:r>
              <a:rPr lang="en" sz="2400" dirty="0" err="1">
                <a:latin typeface="Arial" pitchFamily="34" charset="0"/>
                <a:cs typeface="Arial" pitchFamily="34" charset="0"/>
              </a:rPr>
              <a:t>maculo-papular </a:t>
            </a:r>
            <a:r>
              <a:rPr lang="en" sz="2400" dirty="0">
                <a:latin typeface="Arial" pitchFamily="34" charset="0"/>
                <a:cs typeface="Arial" pitchFamily="34" charset="0"/>
              </a:rPr>
              <a:t>rash on the soft palate and uvula (Nagayama spots </a:t>
            </a:r>
            <a:r>
              <a:rPr lang="en" sz="2400" dirty="0" err="1">
                <a:latin typeface="Arial" pitchFamily="34" charset="0"/>
                <a:cs typeface="Arial" pitchFamily="34" charset="0"/>
              </a:rPr>
              <a:t>) </a:t>
            </a:r>
            <a:r>
              <a:rPr lang="en" sz="2400" dirty="0">
                <a:latin typeface="Arial" pitchFamily="34" charset="0"/>
                <a:cs typeface="Arial" pitchFamily="34" charset="0"/>
              </a:rPr>
              <a:t>of the conjunctiva eyelid, rash</a:t>
            </a:r>
          </a:p>
          <a:p>
            <a:pPr>
              <a:defRPr/>
            </a:pPr>
            <a:r>
              <a:rPr lang="en" sz="2400" dirty="0">
                <a:latin typeface="Arial" pitchFamily="34" charset="0"/>
                <a:cs typeface="Arial" pitchFamily="34" charset="0"/>
              </a:rPr>
              <a:t>The development of the rash is mainly associated with HHF 6V</a:t>
            </a:r>
          </a:p>
          <a:p>
            <a:pPr>
              <a:defRPr/>
            </a:pPr>
            <a:r>
              <a:rPr lang="en" sz="2400" dirty="0">
                <a:latin typeface="Arial" pitchFamily="34" charset="0"/>
                <a:cs typeface="Arial" pitchFamily="34" charset="0"/>
              </a:rPr>
              <a:t>Sometimes during the febrile period, phenomena </a:t>
            </a:r>
            <a:r>
              <a:rPr lang="en" sz="2400" dirty="0" err="1">
                <a:latin typeface="Arial" pitchFamily="34" charset="0"/>
                <a:cs typeface="Arial" pitchFamily="34" charset="0"/>
              </a:rPr>
              <a:t>of serous </a:t>
            </a:r>
            <a:r>
              <a:rPr lang="en" sz="2400" dirty="0">
                <a:latin typeface="Arial" pitchFamily="34" charset="0"/>
                <a:cs typeface="Arial" pitchFamily="34" charset="0"/>
              </a:rPr>
              <a:t>meningitis or </a:t>
            </a:r>
            <a:r>
              <a:rPr lang="en" sz="2400" dirty="0" err="1">
                <a:latin typeface="Arial" pitchFamily="34" charset="0"/>
                <a:cs typeface="Arial" pitchFamily="34" charset="0"/>
              </a:rPr>
              <a:t>meningoencephalitis </a:t>
            </a:r>
            <a:r>
              <a:rPr lang="en" sz="2400" dirty="0">
                <a:latin typeface="Arial" pitchFamily="34" charset="0"/>
                <a:cs typeface="Arial" pitchFamily="34" charset="0"/>
              </a:rPr>
              <a:t>(HCV 6A?) with </a:t>
            </a:r>
            <a:r>
              <a:rPr lang="en" sz="2400" dirty="0" err="1">
                <a:latin typeface="Arial" pitchFamily="34" charset="0"/>
                <a:cs typeface="Arial" pitchFamily="34" charset="0"/>
              </a:rPr>
              <a:t>a benign </a:t>
            </a:r>
            <a:r>
              <a:rPr lang="en" sz="2400" dirty="0">
                <a:latin typeface="Arial" pitchFamily="34" charset="0"/>
                <a:cs typeface="Arial" pitchFamily="34" charset="0"/>
              </a:rPr>
              <a:t>course are observed.</a:t>
            </a:r>
          </a:p>
          <a:p>
            <a:pPr>
              <a:defRPr/>
            </a:pP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="" xmlns:a16="http://schemas.microsoft.com/office/drawing/2014/main" id="{399CBCA6-C69E-E9B3-1BBA-8B7412E40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381000"/>
            <a:ext cx="8458200" cy="6019800"/>
          </a:xfrm>
        </p:spPr>
        <p:txBody>
          <a:bodyPr/>
          <a:lstStyle/>
          <a:p>
            <a:pPr>
              <a:defRPr/>
            </a:pPr>
            <a:r>
              <a:rPr lang="en" sz="2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Exanthema </a:t>
            </a:r>
            <a:r>
              <a:rPr lang="en" sz="2800" dirty="0">
                <a:latin typeface="Arial" pitchFamily="34" charset="0"/>
                <a:cs typeface="Arial" pitchFamily="34" charset="0"/>
              </a:rPr>
              <a:t>occurs when the temperature drops.</a:t>
            </a:r>
          </a:p>
          <a:p>
            <a:pPr>
              <a:defRPr/>
            </a:pPr>
            <a:r>
              <a:rPr lang="en" sz="2800" dirty="0">
                <a:latin typeface="Arial" pitchFamily="34" charset="0"/>
                <a:cs typeface="Arial" pitchFamily="34" charset="0"/>
              </a:rPr>
              <a:t>Rashes usually immediately appear on the trunk, with further spread to the neck, face, upper and lower limbs.</a:t>
            </a:r>
          </a:p>
          <a:p>
            <a:pPr>
              <a:defRPr/>
            </a:pPr>
            <a:r>
              <a:rPr lang="en" sz="2800" dirty="0">
                <a:latin typeface="Arial" pitchFamily="34" charset="0"/>
                <a:cs typeface="Arial" pitchFamily="34" charset="0"/>
              </a:rPr>
              <a:t>Eruptions </a:t>
            </a:r>
            <a:r>
              <a:rPr lang="en" sz="2800" dirty="0" err="1">
                <a:latin typeface="Arial" pitchFamily="34" charset="0"/>
                <a:cs typeface="Arial" pitchFamily="34" charset="0"/>
              </a:rPr>
              <a:t>of a roseolous </a:t>
            </a:r>
            <a:r>
              <a:rPr lang="en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" sz="2800" dirty="0" err="1">
                <a:latin typeface="Arial" pitchFamily="34" charset="0"/>
                <a:cs typeface="Arial" pitchFamily="34" charset="0"/>
              </a:rPr>
              <a:t>macular </a:t>
            </a:r>
            <a:r>
              <a:rPr lang="en" sz="2800" dirty="0">
                <a:latin typeface="Arial" pitchFamily="34" charset="0"/>
                <a:cs typeface="Arial" pitchFamily="34" charset="0"/>
              </a:rPr>
              <a:t>or </a:t>
            </a:r>
            <a:r>
              <a:rPr lang="en" sz="2800" dirty="0" err="1">
                <a:latin typeface="Arial" pitchFamily="34" charset="0"/>
                <a:cs typeface="Arial" pitchFamily="34" charset="0"/>
              </a:rPr>
              <a:t>maculo-papular </a:t>
            </a:r>
            <a:r>
              <a:rPr lang="en" sz="2800" dirty="0">
                <a:latin typeface="Arial" pitchFamily="34" charset="0"/>
                <a:cs typeface="Arial" pitchFamily="34" charset="0"/>
              </a:rPr>
              <a:t>nature, pink in color, up to 2 mm in diameter, pale when pressed, rarely coalesce, are not accompanied by itching.</a:t>
            </a:r>
          </a:p>
          <a:p>
            <a:pPr>
              <a:defRPr/>
            </a:pPr>
            <a:r>
              <a:rPr lang="en" sz="2800" dirty="0">
                <a:latin typeface="Arial" pitchFamily="34" charset="0"/>
                <a:cs typeface="Arial" pitchFamily="34" charset="0"/>
              </a:rPr>
              <a:t>Elements of the rash persist for several hours or for 1-3 days, disappear, sometimes an exanthema in the form of erythema is noted </a:t>
            </a:r>
            <a:r>
              <a:rPr lang="en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8785250-CE67-EDDF-8EDE-CE8D0A036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>
              <a:defRPr/>
            </a:pPr>
            <a:r>
              <a:rPr lang="en" b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Diagnostics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="" xmlns:a16="http://schemas.microsoft.com/office/drawing/2014/main" id="{B5CC3C30-C15B-5682-DD7A-A52895868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143000"/>
            <a:ext cx="8763000" cy="5562600"/>
          </a:xfrm>
        </p:spPr>
        <p:txBody>
          <a:bodyPr/>
          <a:lstStyle/>
          <a:p>
            <a:pPr>
              <a:defRPr/>
            </a:pPr>
            <a:r>
              <a:rPr lang="en" sz="3000" dirty="0">
                <a:latin typeface="Arial" pitchFamily="34" charset="0"/>
                <a:cs typeface="Arial" pitchFamily="34" charset="0"/>
              </a:rPr>
              <a:t>IFA</a:t>
            </a:r>
          </a:p>
          <a:p>
            <a:pPr>
              <a:defRPr/>
            </a:pPr>
            <a:r>
              <a:rPr lang="en" sz="3000" dirty="0" err="1">
                <a:latin typeface="Arial" pitchFamily="34" charset="0"/>
                <a:cs typeface="Arial" pitchFamily="34" charset="0"/>
              </a:rPr>
              <a:t>PCR</a:t>
            </a:r>
            <a:endParaRPr lang="ru-RU" sz="30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" sz="3000" dirty="0">
                <a:latin typeface="Arial" pitchFamily="34" charset="0"/>
                <a:cs typeface="Arial" pitchFamily="34" charset="0"/>
              </a:rPr>
              <a:t>Antibodies are absent in the acute phase of the disease and begin to be determined mainly on the 6-8th day after the onset of the disease.</a:t>
            </a:r>
          </a:p>
          <a:p>
            <a:pPr>
              <a:defRPr/>
            </a:pPr>
            <a:r>
              <a:rPr lang="en" sz="3000" dirty="0" err="1">
                <a:latin typeface="Arial" pitchFamily="34" charset="0"/>
                <a:cs typeface="Arial" pitchFamily="34" charset="0"/>
              </a:rPr>
              <a:t>Ig </a:t>
            </a:r>
            <a:r>
              <a:rPr lang="en" sz="3000" dirty="0">
                <a:latin typeface="Arial" pitchFamily="34" charset="0"/>
                <a:cs typeface="Arial" pitchFamily="34" charset="0"/>
              </a:rPr>
              <a:t>M-antibodies are released on the 5th day of fever and are detected within 2-3 weeks. </a:t>
            </a:r>
            <a:r>
              <a:rPr lang="en" sz="3000" dirty="0" err="1">
                <a:latin typeface="Arial" pitchFamily="34" charset="0"/>
                <a:cs typeface="Arial" pitchFamily="34" charset="0"/>
              </a:rPr>
              <a:t>IgG </a:t>
            </a:r>
            <a:r>
              <a:rPr lang="en" sz="3000" dirty="0">
                <a:latin typeface="Arial" pitchFamily="34" charset="0"/>
                <a:cs typeface="Arial" pitchFamily="34" charset="0"/>
              </a:rPr>
              <a:t>- </a:t>
            </a:r>
            <a:r>
              <a:rPr lang="en" sz="3000" dirty="0" err="1">
                <a:latin typeface="Arial" pitchFamily="34" charset="0"/>
                <a:cs typeface="Arial" pitchFamily="34" charset="0"/>
              </a:rPr>
              <a:t>antibodies </a:t>
            </a:r>
            <a:r>
              <a:rPr lang="en" sz="3000" dirty="0">
                <a:latin typeface="Arial" pitchFamily="34" charset="0"/>
                <a:cs typeface="Arial" pitchFamily="34" charset="0"/>
              </a:rPr>
              <a:t>appear on the 7th day, reaching a maximum after 2-3 weeks, and </a:t>
            </a:r>
            <a:r>
              <a:rPr lang="en" sz="3000" dirty="0" err="1">
                <a:latin typeface="Arial" pitchFamily="34" charset="0"/>
                <a:cs typeface="Arial" pitchFamily="34" charset="0"/>
              </a:rPr>
              <a:t>persist </a:t>
            </a:r>
            <a:r>
              <a:rPr lang="en" sz="3000" dirty="0">
                <a:latin typeface="Arial" pitchFamily="34" charset="0"/>
                <a:cs typeface="Arial" pitchFamily="34" charset="0"/>
              </a:rPr>
              <a:t>for a long time.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B609B760-F252-98B7-29AD-CB8CADF2FD50}"/>
              </a:ext>
            </a:extLst>
          </p:cNvPr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>
              <a:defRPr/>
            </a:pPr>
            <a:r>
              <a:rPr lang="en" sz="44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Diseases caused by </a:t>
            </a:r>
            <a:r>
              <a:rPr lang="en" sz="44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HVL </a:t>
            </a:r>
            <a:r>
              <a:rPr lang="en" sz="44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VII</a:t>
            </a:r>
            <a:endParaRPr lang="ru-RU" sz="4400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09E131A-2E6F-7AA4-87DE-599008AE3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" sz="3200" dirty="0">
                <a:latin typeface="Arial" pitchFamily="34" charset="0"/>
                <a:cs typeface="Arial" pitchFamily="34" charset="0"/>
              </a:rPr>
              <a:t>Chronic fatigue syndrome (CFS)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="" xmlns:a16="http://schemas.microsoft.com/office/drawing/2014/main" id="{3E176C24-88F7-2D62-700E-DCC4C0CAC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295400"/>
            <a:ext cx="8382000" cy="5562600"/>
          </a:xfrm>
        </p:spPr>
        <p:txBody>
          <a:bodyPr/>
          <a:lstStyle/>
          <a:p>
            <a:pPr>
              <a:defRPr/>
            </a:pPr>
            <a:r>
              <a:rPr lang="en" sz="3000" dirty="0" err="1">
                <a:latin typeface="Arial" pitchFamily="34" charset="0"/>
                <a:cs typeface="Arial" pitchFamily="34" charset="0"/>
              </a:rPr>
              <a:t>Herpesvirus </a:t>
            </a:r>
            <a:r>
              <a:rPr lang="en" sz="3000" dirty="0">
                <a:latin typeface="Arial" pitchFamily="34" charset="0"/>
                <a:cs typeface="Arial" pitchFamily="34" charset="0"/>
              </a:rPr>
              <a:t>infection, characterized by unexplained general weakness, fatigue, increased anxiety, depression, sleep disturbance, increased irritability in the morning, low-grade fever for 6 months, </a:t>
            </a:r>
            <a:r>
              <a:rPr lang="en" sz="3000" dirty="0" err="1">
                <a:latin typeface="Arial" pitchFamily="34" charset="0"/>
                <a:cs typeface="Arial" pitchFamily="34" charset="0"/>
              </a:rPr>
              <a:t>lymphadenopathy </a:t>
            </a:r>
            <a:r>
              <a:rPr lang="en" sz="30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defRPr/>
            </a:pPr>
            <a:r>
              <a:rPr lang="en" sz="3000" dirty="0">
                <a:latin typeface="Arial" pitchFamily="34" charset="0"/>
                <a:cs typeface="Arial" pitchFamily="34" charset="0"/>
              </a:rPr>
              <a:t>Affects people of working age 25-50 years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="" xmlns:a16="http://schemas.microsoft.com/office/drawing/2014/main" id="{C30B1C3B-5F2A-8E84-3BF5-55CC693206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381000"/>
            <a:ext cx="8610600" cy="6248400"/>
          </a:xfrm>
        </p:spPr>
        <p:txBody>
          <a:bodyPr/>
          <a:lstStyle/>
          <a:p>
            <a:pPr>
              <a:defRPr/>
            </a:pPr>
            <a:r>
              <a:rPr lang="en" sz="2800" dirty="0">
                <a:latin typeface="Arial" pitchFamily="34" charset="0"/>
                <a:cs typeface="Arial" pitchFamily="34" charset="0"/>
              </a:rPr>
              <a:t>Viruses are present in: saliva, blood, breast milk, SMR, genital secretions.</a:t>
            </a:r>
          </a:p>
          <a:p>
            <a:pPr>
              <a:buFontTx/>
              <a:buNone/>
              <a:defRPr/>
            </a:pPr>
            <a:r>
              <a:rPr lang="en" sz="2800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Tx/>
              <a:buNone/>
              <a:defRPr/>
            </a:pPr>
            <a:r>
              <a:rPr lang="en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" sz="2800" u="sng" dirty="0">
                <a:latin typeface="Arial" pitchFamily="34" charset="0"/>
                <a:cs typeface="Arial" pitchFamily="34" charset="0"/>
              </a:rPr>
              <a:t>Pathogenetic theories:</a:t>
            </a:r>
          </a:p>
          <a:p>
            <a:pPr>
              <a:defRPr/>
            </a:pPr>
            <a:r>
              <a:rPr lang="en" sz="2800" dirty="0">
                <a:latin typeface="Arial" pitchFamily="34" charset="0"/>
                <a:cs typeface="Arial" pitchFamily="34" charset="0"/>
              </a:rPr>
              <a:t>Suppression </a:t>
            </a:r>
            <a:r>
              <a:rPr lang="en" sz="2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of the immune system </a:t>
            </a:r>
            <a:r>
              <a:rPr lang="en" sz="2800" dirty="0">
                <a:latin typeface="Arial" pitchFamily="34" charset="0"/>
                <a:cs typeface="Arial" pitchFamily="34" charset="0"/>
              </a:rPr>
              <a:t>(decrease in the number of immunoglobulins, activity of CD4, NK, increase in activity of CD8c).</a:t>
            </a:r>
          </a:p>
          <a:p>
            <a:pPr>
              <a:defRPr/>
            </a:pPr>
            <a:r>
              <a:rPr lang="en" sz="2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Neuroendocrine </a:t>
            </a:r>
            <a:r>
              <a:rPr lang="en" sz="2800" dirty="0">
                <a:latin typeface="Arial" pitchFamily="34" charset="0"/>
                <a:cs typeface="Arial" pitchFamily="34" charset="0"/>
              </a:rPr>
              <a:t>regulation (reduction in the activity of </a:t>
            </a:r>
            <a:r>
              <a:rPr lang="en" sz="2800" dirty="0" err="1">
                <a:latin typeface="Arial" pitchFamily="34" charset="0"/>
                <a:cs typeface="Arial" pitchFamily="34" charset="0"/>
              </a:rPr>
              <a:t>the hypothalamic-pituitary-adrenal </a:t>
            </a:r>
            <a:r>
              <a:rPr lang="en" sz="2800" dirty="0">
                <a:latin typeface="Arial" pitchFamily="34" charset="0"/>
                <a:cs typeface="Arial" pitchFamily="34" charset="0"/>
              </a:rPr>
              <a:t>system).</a:t>
            </a:r>
          </a:p>
          <a:p>
            <a:pPr>
              <a:defRPr/>
            </a:pPr>
            <a:r>
              <a:rPr lang="en" sz="2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Autonomic </a:t>
            </a:r>
            <a:r>
              <a:rPr lang="en" sz="2800" dirty="0">
                <a:latin typeface="Arial" pitchFamily="34" charset="0"/>
                <a:cs typeface="Arial" pitchFamily="34" charset="0"/>
              </a:rPr>
              <a:t>dysfunction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="" xmlns:a16="http://schemas.microsoft.com/office/drawing/2014/main" id="{3AA03B28-F1B5-7991-559C-6996EBEA9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04800"/>
            <a:ext cx="8686800" cy="6553200"/>
          </a:xfrm>
        </p:spPr>
        <p:txBody>
          <a:bodyPr/>
          <a:lstStyle/>
          <a:p>
            <a:pPr>
              <a:buFontTx/>
              <a:buNone/>
              <a:defRPr/>
            </a:pP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>
              <a:buFontTx/>
              <a:buNone/>
              <a:defRPr/>
            </a:pPr>
            <a:r>
              <a:rPr lang="en" sz="25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For 6 or more months, 4 or more of the following symptoms are simultaneously noted:</a:t>
            </a:r>
          </a:p>
          <a:p>
            <a:pPr>
              <a:defRPr/>
            </a:pPr>
            <a:r>
              <a:rPr lang="en" sz="2500" dirty="0">
                <a:latin typeface="Arial" pitchFamily="34" charset="0"/>
                <a:cs typeface="Arial" pitchFamily="34" charset="0"/>
              </a:rPr>
              <a:t>impaired memory or concentration;</a:t>
            </a:r>
          </a:p>
          <a:p>
            <a:pPr>
              <a:defRPr/>
            </a:pPr>
            <a:r>
              <a:rPr lang="en" sz="2500" dirty="0">
                <a:latin typeface="Arial" pitchFamily="34" charset="0"/>
                <a:cs typeface="Arial" pitchFamily="34" charset="0"/>
              </a:rPr>
              <a:t>pharyngitis;</a:t>
            </a:r>
          </a:p>
          <a:p>
            <a:pPr>
              <a:defRPr/>
            </a:pPr>
            <a:r>
              <a:rPr lang="en" sz="2500" dirty="0">
                <a:latin typeface="Arial" pitchFamily="34" charset="0"/>
                <a:cs typeface="Arial" pitchFamily="34" charset="0"/>
              </a:rPr>
              <a:t>soreness of cervical or axillary lymph nodes;</a:t>
            </a:r>
          </a:p>
          <a:p>
            <a:pPr>
              <a:defRPr/>
            </a:pPr>
            <a:r>
              <a:rPr lang="en" sz="2500" dirty="0">
                <a:latin typeface="Arial" pitchFamily="34" charset="0"/>
                <a:cs typeface="Arial" pitchFamily="34" charset="0"/>
              </a:rPr>
              <a:t>muscle pain;</a:t>
            </a:r>
          </a:p>
          <a:p>
            <a:pPr>
              <a:defRPr/>
            </a:pPr>
            <a:r>
              <a:rPr lang="en" sz="2500" dirty="0">
                <a:latin typeface="Arial" pitchFamily="34" charset="0"/>
                <a:cs typeface="Arial" pitchFamily="34" charset="0"/>
              </a:rPr>
              <a:t>pain in several joints;</a:t>
            </a:r>
          </a:p>
          <a:p>
            <a:pPr>
              <a:defRPr/>
            </a:pPr>
            <a:r>
              <a:rPr lang="en" sz="2500" dirty="0">
                <a:latin typeface="Arial" pitchFamily="34" charset="0"/>
                <a:cs typeface="Arial" pitchFamily="34" charset="0"/>
              </a:rPr>
              <a:t>occurrence of headache;</a:t>
            </a:r>
          </a:p>
          <a:p>
            <a:pPr>
              <a:defRPr/>
            </a:pPr>
            <a:r>
              <a:rPr lang="en" sz="2500" dirty="0">
                <a:latin typeface="Arial" pitchFamily="34" charset="0"/>
                <a:cs typeface="Arial" pitchFamily="34" charset="0"/>
              </a:rPr>
              <a:t>sleep that does not bring rest;</a:t>
            </a:r>
          </a:p>
          <a:p>
            <a:pPr>
              <a:defRPr/>
            </a:pPr>
            <a:r>
              <a:rPr lang="en" sz="2500" dirty="0">
                <a:latin typeface="Arial" pitchFamily="34" charset="0"/>
                <a:cs typeface="Arial" pitchFamily="34" charset="0"/>
              </a:rPr>
              <a:t>general malaise after physical exertion.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="" xmlns:a16="http://schemas.microsoft.com/office/drawing/2014/main" id="{04F45EB8-4239-C2C1-C779-1BFEFF41D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867400"/>
          </a:xfrm>
        </p:spPr>
        <p:txBody>
          <a:bodyPr/>
          <a:lstStyle/>
          <a:p>
            <a:pPr>
              <a:defRPr/>
            </a:pPr>
            <a:r>
              <a:rPr lang="en" dirty="0">
                <a:latin typeface="Arial" pitchFamily="34" charset="0"/>
                <a:cs typeface="Arial" pitchFamily="34" charset="0"/>
              </a:rPr>
              <a:t>Laboratory </a:t>
            </a:r>
            <a:r>
              <a:rPr lang="en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diagnosis </a:t>
            </a:r>
            <a:r>
              <a:rPr lang="en" dirty="0">
                <a:latin typeface="Arial" pitchFamily="34" charset="0"/>
                <a:cs typeface="Arial" pitchFamily="34" charset="0"/>
              </a:rPr>
              <a:t>of herpes virus type VII is quite difficult.</a:t>
            </a:r>
          </a:p>
          <a:p>
            <a:pPr>
              <a:defRPr/>
            </a:pPr>
            <a:r>
              <a:rPr lang="en" dirty="0">
                <a:latin typeface="Arial" pitchFamily="34" charset="0"/>
                <a:cs typeface="Arial" pitchFamily="34" charset="0"/>
              </a:rPr>
              <a:t>Enzyme immunoassay (ELISA) for antibodies ( </a:t>
            </a:r>
            <a:r>
              <a:rPr lang="en" dirty="0" err="1">
                <a:latin typeface="Arial" pitchFamily="34" charset="0"/>
                <a:cs typeface="Arial" pitchFamily="34" charset="0"/>
              </a:rPr>
              <a:t>IgG </a:t>
            </a:r>
            <a:r>
              <a:rPr lang="en" dirty="0">
                <a:latin typeface="Arial" pitchFamily="34" charset="0"/>
                <a:cs typeface="Arial" pitchFamily="34" charset="0"/>
              </a:rPr>
              <a:t>) and </a:t>
            </a:r>
            <a:r>
              <a:rPr lang="en" dirty="0" err="1">
                <a:latin typeface="Arial" pitchFamily="34" charset="0"/>
                <a:cs typeface="Arial" pitchFamily="34" charset="0"/>
              </a:rPr>
              <a:t>polymerase </a:t>
            </a:r>
            <a:r>
              <a:rPr lang="en" dirty="0">
                <a:latin typeface="Arial" pitchFamily="34" charset="0"/>
                <a:cs typeface="Arial" pitchFamily="34" charset="0"/>
              </a:rPr>
              <a:t>chain reaction (PCR) for detection of viral DNA are most often used to determine this infectious agent.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0FC912D-8F3C-3CF9-FF7A-C795C0BDE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68362"/>
          </a:xfrm>
        </p:spPr>
        <p:txBody>
          <a:bodyPr/>
          <a:lstStyle/>
          <a:p>
            <a:pPr>
              <a:defRPr/>
            </a:pPr>
            <a:r>
              <a:rPr lang="en" sz="3600" dirty="0">
                <a:latin typeface="Arial" pitchFamily="34" charset="0"/>
                <a:cs typeface="Arial" pitchFamily="34" charset="0"/>
              </a:rPr>
              <a:t>Treatment </a:t>
            </a:r>
            <a:r>
              <a:rPr lang="en" sz="3600" dirty="0" err="1">
                <a:latin typeface="Arial" pitchFamily="34" charset="0"/>
                <a:cs typeface="Arial" pitchFamily="34" charset="0"/>
              </a:rPr>
              <a:t>of herpes </a:t>
            </a:r>
            <a:r>
              <a:rPr lang="en" sz="3600" dirty="0">
                <a:latin typeface="Arial" pitchFamily="34" charset="0"/>
                <a:cs typeface="Arial" pitchFamily="34" charset="0"/>
              </a:rPr>
              <a:t>infection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="" xmlns:a16="http://schemas.microsoft.com/office/drawing/2014/main" id="{37C9A6F4-B37C-01CA-D84D-6EC4B7F5F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19200"/>
            <a:ext cx="8991600" cy="5638800"/>
          </a:xfrm>
        </p:spPr>
        <p:txBody>
          <a:bodyPr/>
          <a:lstStyle/>
          <a:p>
            <a:pPr>
              <a:defRPr/>
            </a:pPr>
            <a:r>
              <a:rPr lang="en" sz="2800" dirty="0">
                <a:latin typeface="Arial" pitchFamily="34" charset="0"/>
                <a:cs typeface="Arial" pitchFamily="34" charset="0"/>
              </a:rPr>
              <a:t>Only patients with </a:t>
            </a:r>
            <a:r>
              <a:rPr lang="en" sz="2800" dirty="0" err="1">
                <a:latin typeface="Arial" pitchFamily="34" charset="0"/>
                <a:cs typeface="Arial" pitchFamily="34" charset="0"/>
              </a:rPr>
              <a:t>manifest </a:t>
            </a:r>
            <a:r>
              <a:rPr lang="en" sz="2800" dirty="0">
                <a:latin typeface="Arial" pitchFamily="34" charset="0"/>
                <a:cs typeface="Arial" pitchFamily="34" charset="0"/>
              </a:rPr>
              <a:t>forms </a:t>
            </a:r>
            <a:r>
              <a:rPr lang="en" sz="2800" dirty="0" err="1">
                <a:latin typeface="Arial" pitchFamily="34" charset="0"/>
                <a:cs typeface="Arial" pitchFamily="34" charset="0"/>
              </a:rPr>
              <a:t>of herpes </a:t>
            </a:r>
            <a:r>
              <a:rPr lang="en" sz="2800" dirty="0">
                <a:latin typeface="Arial" pitchFamily="34" charset="0"/>
                <a:cs typeface="Arial" pitchFamily="34" charset="0"/>
              </a:rPr>
              <a:t>infection are subject to treatment.</a:t>
            </a:r>
          </a:p>
          <a:p>
            <a:pPr>
              <a:defRPr/>
            </a:pPr>
            <a:r>
              <a:rPr lang="en" sz="2800" dirty="0">
                <a:latin typeface="Arial" pitchFamily="34" charset="0"/>
                <a:cs typeface="Arial" pitchFamily="34" charset="0"/>
              </a:rPr>
              <a:t>In those cases when hospitalization is necessary ( </a:t>
            </a:r>
            <a:r>
              <a:rPr lang="en" sz="2800" dirty="0" err="1">
                <a:latin typeface="Arial" pitchFamily="34" charset="0"/>
                <a:cs typeface="Arial" pitchFamily="34" charset="0"/>
              </a:rPr>
              <a:t>generalized </a:t>
            </a:r>
            <a:r>
              <a:rPr lang="en" sz="2800" dirty="0">
                <a:latin typeface="Arial" pitchFamily="34" charset="0"/>
                <a:cs typeface="Arial" pitchFamily="34" charset="0"/>
              </a:rPr>
              <a:t>herpes, severe </a:t>
            </a:r>
            <a:r>
              <a:rPr lang="en" sz="2800" dirty="0" err="1">
                <a:latin typeface="Arial" pitchFamily="34" charset="0"/>
                <a:cs typeface="Arial" pitchFamily="34" charset="0"/>
              </a:rPr>
              <a:t>herpes</a:t>
            </a:r>
            <a:r>
              <a:rPr lang="en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" sz="2800" dirty="0" err="1">
                <a:latin typeface="Arial" pitchFamily="34" charset="0"/>
                <a:cs typeface="Arial" pitchFamily="34" charset="0"/>
              </a:rPr>
              <a:t>gingivostomatitis </a:t>
            </a:r>
            <a:r>
              <a:rPr lang="en" sz="2800" dirty="0">
                <a:latin typeface="Arial" pitchFamily="34" charset="0"/>
                <a:cs typeface="Arial" pitchFamily="34" charset="0"/>
              </a:rPr>
              <a:t>or</a:t>
            </a:r>
            <a:r>
              <a:rPr lang="en" sz="28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" sz="2800" dirty="0">
                <a:latin typeface="Arial" pitchFamily="34" charset="0"/>
                <a:cs typeface="Arial" pitchFamily="34" charset="0"/>
              </a:rPr>
              <a:t>vaginal herpes) patients should be placed in a separate ward, taking into account the ease of spreading the infection.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EDD501B-CEC5-D785-ADA9-956F1AE3A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9762"/>
          </a:xfrm>
        </p:spPr>
        <p:txBody>
          <a:bodyPr/>
          <a:lstStyle/>
          <a:p>
            <a:pPr>
              <a:defRPr/>
            </a:pPr>
            <a:r>
              <a:rPr lang="en" sz="3600" i="1" dirty="0" err="1">
                <a:latin typeface="Arial" pitchFamily="34" charset="0"/>
                <a:cs typeface="Arial" pitchFamily="34" charset="0"/>
              </a:rPr>
              <a:t>Etiotropic </a:t>
            </a:r>
            <a:r>
              <a:rPr lang="en" sz="3600" i="1" dirty="0">
                <a:latin typeface="Arial" pitchFamily="34" charset="0"/>
                <a:cs typeface="Arial" pitchFamily="34" charset="0"/>
              </a:rPr>
              <a:t>therapy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>
            <a:extLst>
              <a:ext uri="{FF2B5EF4-FFF2-40B4-BE49-F238E27FC236}">
                <a16:creationId xmlns="" xmlns:a16="http://schemas.microsoft.com/office/drawing/2014/main" id="{A6FAB5B3-6E81-9763-F64C-0AF3DCA3E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0600"/>
            <a:ext cx="8915400" cy="5638800"/>
          </a:xfrm>
        </p:spPr>
        <p:txBody>
          <a:bodyPr/>
          <a:lstStyle/>
          <a:p>
            <a:pPr>
              <a:defRPr/>
            </a:pPr>
            <a:r>
              <a:rPr lang="en" sz="25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Acyclovir </a:t>
            </a:r>
            <a:r>
              <a:rPr lang="en" sz="2500" dirty="0">
                <a:latin typeface="Arial" pitchFamily="34" charset="0"/>
                <a:cs typeface="Arial" pitchFamily="34" charset="0"/>
              </a:rPr>
              <a:t>( </a:t>
            </a:r>
            <a:r>
              <a:rPr lang="en" sz="2500" dirty="0" err="1">
                <a:latin typeface="Arial" pitchFamily="34" charset="0"/>
                <a:cs typeface="Arial" pitchFamily="34" charset="0"/>
              </a:rPr>
              <a:t>zovirax </a:t>
            </a:r>
            <a:r>
              <a:rPr lang="en" sz="2500" dirty="0">
                <a:latin typeface="Arial" pitchFamily="34" charset="0"/>
                <a:cs typeface="Arial" pitchFamily="34" charset="0"/>
              </a:rPr>
              <a:t>, </a:t>
            </a:r>
            <a:r>
              <a:rPr lang="en" sz="2500" dirty="0" err="1">
                <a:latin typeface="Arial" pitchFamily="34" charset="0"/>
                <a:cs typeface="Arial" pitchFamily="34" charset="0"/>
              </a:rPr>
              <a:t>geviran </a:t>
            </a:r>
            <a:r>
              <a:rPr lang="en" sz="2500" dirty="0">
                <a:latin typeface="Arial" pitchFamily="34" charset="0"/>
                <a:cs typeface="Arial" pitchFamily="34" charset="0"/>
              </a:rPr>
              <a:t>, </a:t>
            </a:r>
            <a:r>
              <a:rPr lang="en" sz="2500" dirty="0" err="1">
                <a:latin typeface="Arial" pitchFamily="34" charset="0"/>
                <a:cs typeface="Arial" pitchFamily="34" charset="0"/>
              </a:rPr>
              <a:t>herpevir </a:t>
            </a:r>
            <a:r>
              <a:rPr lang="en" sz="2500" dirty="0">
                <a:latin typeface="Arial" pitchFamily="34" charset="0"/>
                <a:cs typeface="Arial" pitchFamily="34" charset="0"/>
              </a:rPr>
              <a:t>, </a:t>
            </a:r>
            <a:r>
              <a:rPr lang="en" sz="2500" dirty="0" err="1">
                <a:latin typeface="Arial" pitchFamily="34" charset="0"/>
                <a:cs typeface="Arial" pitchFamily="34" charset="0"/>
              </a:rPr>
              <a:t>medaxon </a:t>
            </a:r>
            <a:r>
              <a:rPr lang="en" sz="2500" dirty="0">
                <a:latin typeface="Arial" pitchFamily="34" charset="0"/>
                <a:cs typeface="Arial" pitchFamily="34" charset="0"/>
              </a:rPr>
              <a:t>) orally 200 mg 5 times a day for 5-10 days. In case of damage to the central nervous system (meningitis, encephalitis) 20-30 mg/kg per day </a:t>
            </a:r>
            <a:r>
              <a:rPr lang="en" sz="2500" dirty="0" err="1">
                <a:latin typeface="Arial" pitchFamily="34" charset="0"/>
                <a:cs typeface="Arial" pitchFamily="34" charset="0"/>
              </a:rPr>
              <a:t>intravenously </a:t>
            </a:r>
            <a:r>
              <a:rPr lang="en" sz="25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defRPr/>
            </a:pPr>
            <a:r>
              <a:rPr lang="en" sz="25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Valacyclovir</a:t>
            </a:r>
            <a:r>
              <a:rPr lang="en" sz="25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" sz="2500" dirty="0">
                <a:latin typeface="Arial" pitchFamily="34" charset="0"/>
                <a:cs typeface="Arial" pitchFamily="34" charset="0"/>
              </a:rPr>
              <a:t>( </a:t>
            </a:r>
            <a:r>
              <a:rPr lang="en" sz="2500" dirty="0" err="1">
                <a:latin typeface="Arial" pitchFamily="34" charset="0"/>
                <a:cs typeface="Arial" pitchFamily="34" charset="0"/>
              </a:rPr>
              <a:t>Valtrex </a:t>
            </a:r>
            <a:r>
              <a:rPr lang="en" sz="2500" dirty="0">
                <a:latin typeface="Arial" pitchFamily="34" charset="0"/>
                <a:cs typeface="Arial" pitchFamily="34" charset="0"/>
              </a:rPr>
              <a:t>, </a:t>
            </a:r>
            <a:r>
              <a:rPr lang="en" sz="2500" dirty="0" err="1">
                <a:latin typeface="Arial" pitchFamily="34" charset="0"/>
                <a:cs typeface="Arial" pitchFamily="34" charset="0"/>
              </a:rPr>
              <a:t>Valavir </a:t>
            </a:r>
            <a:r>
              <a:rPr lang="en" sz="2500" dirty="0">
                <a:latin typeface="Arial" pitchFamily="34" charset="0"/>
                <a:cs typeface="Arial" pitchFamily="34" charset="0"/>
              </a:rPr>
              <a:t>) orally 500 mg 2 times a day for 5-10 days.</a:t>
            </a:r>
          </a:p>
          <a:p>
            <a:pPr>
              <a:defRPr/>
            </a:pPr>
            <a:r>
              <a:rPr lang="en" sz="25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Famciclovir </a:t>
            </a:r>
            <a:r>
              <a:rPr lang="en" sz="2500" dirty="0">
                <a:latin typeface="Arial" pitchFamily="34" charset="0"/>
                <a:cs typeface="Arial" pitchFamily="34" charset="0"/>
              </a:rPr>
              <a:t>( </a:t>
            </a:r>
            <a:r>
              <a:rPr lang="en" sz="2500" dirty="0" err="1">
                <a:latin typeface="Arial" pitchFamily="34" charset="0"/>
                <a:cs typeface="Arial" pitchFamily="34" charset="0"/>
              </a:rPr>
              <a:t>penciclovir </a:t>
            </a:r>
            <a:r>
              <a:rPr lang="en" sz="2500" dirty="0">
                <a:latin typeface="Arial" pitchFamily="34" charset="0"/>
                <a:cs typeface="Arial" pitchFamily="34" charset="0"/>
              </a:rPr>
              <a:t>) for </a:t>
            </a:r>
            <a:r>
              <a:rPr lang="en" sz="2500" i="1" dirty="0">
                <a:latin typeface="Arial" pitchFamily="34" charset="0"/>
                <a:cs typeface="Arial" pitchFamily="34" charset="0"/>
              </a:rPr>
              <a:t>primary herpes </a:t>
            </a:r>
            <a:r>
              <a:rPr lang="en" sz="2500" dirty="0">
                <a:latin typeface="Arial" pitchFamily="34" charset="0"/>
                <a:cs typeface="Arial" pitchFamily="34" charset="0"/>
              </a:rPr>
              <a:t>(labial, genital) - 250 mg 3 times a day for 5 days; with </a:t>
            </a:r>
            <a:r>
              <a:rPr lang="en" sz="2500" i="1" dirty="0">
                <a:latin typeface="Arial" pitchFamily="34" charset="0"/>
                <a:cs typeface="Arial" pitchFamily="34" charset="0"/>
              </a:rPr>
              <a:t>relapse </a:t>
            </a:r>
            <a:r>
              <a:rPr lang="en" sz="2500" dirty="0">
                <a:latin typeface="Arial" pitchFamily="34" charset="0"/>
                <a:cs typeface="Arial" pitchFamily="34" charset="0"/>
              </a:rPr>
              <a:t>- 250 mg 2 times a day for 5 days.</a:t>
            </a:r>
          </a:p>
          <a:p>
            <a:pPr>
              <a:defRPr/>
            </a:pP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604D19-6D00-359B-B164-38A67DD35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pPr>
              <a:defRPr/>
            </a:pPr>
            <a:r>
              <a:rPr lang="en" sz="3200" dirty="0">
                <a:latin typeface="Arial" pitchFamily="34" charset="0"/>
                <a:cs typeface="Arial" pitchFamily="34" charset="0"/>
              </a:rPr>
              <a:t>Immunotherapy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="" xmlns:a16="http://schemas.microsoft.com/office/drawing/2014/main" id="{35EC88B4-9A3D-E95B-32EA-A0FF1AB9D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09600"/>
            <a:ext cx="6496050" cy="6248400"/>
          </a:xfrm>
        </p:spPr>
        <p:txBody>
          <a:bodyPr/>
          <a:lstStyle/>
          <a:p>
            <a:pPr>
              <a:defRPr/>
            </a:pPr>
            <a:r>
              <a:rPr lang="en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Inducers of interferons </a:t>
            </a:r>
            <a:r>
              <a:rPr lang="en" sz="2400" dirty="0">
                <a:latin typeface="Arial" pitchFamily="34" charset="0"/>
                <a:cs typeface="Arial" pitchFamily="34" charset="0"/>
              </a:rPr>
              <a:t>( </a:t>
            </a:r>
            <a:r>
              <a:rPr lang="en" sz="2400" dirty="0" err="1">
                <a:latin typeface="Arial" pitchFamily="34" charset="0"/>
                <a:cs typeface="Arial" pitchFamily="34" charset="0"/>
              </a:rPr>
              <a:t>amixin </a:t>
            </a:r>
            <a:r>
              <a:rPr lang="en" sz="2400" dirty="0">
                <a:latin typeface="Arial" pitchFamily="34" charset="0"/>
                <a:cs typeface="Arial" pitchFamily="34" charset="0"/>
              </a:rPr>
              <a:t>, cycloferon, </a:t>
            </a:r>
            <a:r>
              <a:rPr lang="en" sz="2400" dirty="0" err="1">
                <a:latin typeface="Arial" pitchFamily="34" charset="0"/>
                <a:cs typeface="Arial" pitchFamily="34" charset="0"/>
              </a:rPr>
              <a:t>tiloron </a:t>
            </a:r>
            <a:r>
              <a:rPr lang="en" sz="2400" dirty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defRPr/>
            </a:pPr>
            <a:r>
              <a:rPr lang="en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α-interferons</a:t>
            </a:r>
            <a:r>
              <a:rPr lang="en" sz="2400" dirty="0" err="1">
                <a:latin typeface="Arial" pitchFamily="34" charset="0"/>
                <a:cs typeface="Arial" pitchFamily="34" charset="0"/>
              </a:rPr>
              <a:t> </a:t>
            </a:r>
            <a:r>
              <a:rPr lang="en" sz="2400" dirty="0">
                <a:latin typeface="Arial" pitchFamily="34" charset="0"/>
                <a:cs typeface="Arial" pitchFamily="34" charset="0"/>
              </a:rPr>
              <a:t>( </a:t>
            </a:r>
            <a:r>
              <a:rPr lang="en" sz="2400" dirty="0" err="1">
                <a:latin typeface="Arial" pitchFamily="34" charset="0"/>
                <a:cs typeface="Arial" pitchFamily="34" charset="0"/>
              </a:rPr>
              <a:t>Roferon </a:t>
            </a:r>
            <a:r>
              <a:rPr lang="en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" sz="2400" dirty="0" err="1">
                <a:latin typeface="Arial" pitchFamily="34" charset="0"/>
                <a:cs typeface="Arial" pitchFamily="34" charset="0"/>
              </a:rPr>
              <a:t>Alfarekin </a:t>
            </a:r>
            <a:r>
              <a:rPr lang="en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" sz="2400" dirty="0" err="1">
                <a:latin typeface="Arial" pitchFamily="34" charset="0"/>
                <a:cs typeface="Arial" pitchFamily="34" charset="0"/>
              </a:rPr>
              <a:t>Intrabion </a:t>
            </a:r>
            <a:r>
              <a:rPr lang="en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" sz="2400" dirty="0" err="1">
                <a:latin typeface="Arial" pitchFamily="34" charset="0"/>
                <a:cs typeface="Arial" pitchFamily="34" charset="0"/>
              </a:rPr>
              <a:t>Eberon </a:t>
            </a:r>
            <a:r>
              <a:rPr lang="en" sz="2400" dirty="0">
                <a:latin typeface="Arial" pitchFamily="34" charset="0"/>
                <a:cs typeface="Arial" pitchFamily="34" charset="0"/>
              </a:rPr>
              <a:t>) 1-3 </a:t>
            </a:r>
            <a:r>
              <a:rPr lang="en" sz="2400" dirty="0" err="1">
                <a:latin typeface="Arial" pitchFamily="34" charset="0"/>
                <a:cs typeface="Arial" pitchFamily="34" charset="0"/>
              </a:rPr>
              <a:t>million each</a:t>
            </a:r>
            <a:r>
              <a:rPr lang="en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" sz="2400" dirty="0" err="1">
                <a:latin typeface="Arial" pitchFamily="34" charset="0"/>
                <a:cs typeface="Arial" pitchFamily="34" charset="0"/>
              </a:rPr>
              <a:t>Eat </a:t>
            </a:r>
            <a:r>
              <a:rPr lang="en" sz="2400" dirty="0">
                <a:latin typeface="Arial" pitchFamily="34" charset="0"/>
                <a:cs typeface="Arial" pitchFamily="34" charset="0"/>
              </a:rPr>
              <a:t>intramuscularly every other day, the course of treatment is 1-3 months.</a:t>
            </a:r>
          </a:p>
          <a:p>
            <a:pPr>
              <a:defRPr/>
            </a:pPr>
            <a:r>
              <a:rPr lang="en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Thymic </a:t>
            </a:r>
            <a:r>
              <a:rPr lang="en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factors </a:t>
            </a:r>
            <a:r>
              <a:rPr lang="en" sz="2400" dirty="0">
                <a:latin typeface="Arial" pitchFamily="34" charset="0"/>
                <a:cs typeface="Arial" pitchFamily="34" charset="0"/>
              </a:rPr>
              <a:t>( </a:t>
            </a:r>
            <a:r>
              <a:rPr lang="en" sz="2400" dirty="0" err="1">
                <a:latin typeface="Arial" pitchFamily="34" charset="0"/>
                <a:cs typeface="Arial" pitchFamily="34" charset="0"/>
              </a:rPr>
              <a:t>thymalin </a:t>
            </a:r>
            <a:r>
              <a:rPr lang="en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" sz="2400" dirty="0" err="1">
                <a:latin typeface="Arial" pitchFamily="34" charset="0"/>
                <a:cs typeface="Arial" pitchFamily="34" charset="0"/>
              </a:rPr>
              <a:t>T-activin </a:t>
            </a:r>
            <a:r>
              <a:rPr lang="en" sz="2400" dirty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defRPr/>
            </a:pPr>
            <a:r>
              <a:rPr lang="en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Immunomodulators</a:t>
            </a:r>
            <a:r>
              <a:rPr lang="en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" sz="2400" dirty="0">
                <a:latin typeface="Arial" pitchFamily="34" charset="0"/>
                <a:cs typeface="Arial" pitchFamily="34" charset="0"/>
              </a:rPr>
              <a:t>with polyvalent action ( </a:t>
            </a:r>
            <a:r>
              <a:rPr lang="en" sz="2400" dirty="0" err="1">
                <a:latin typeface="Arial" pitchFamily="34" charset="0"/>
                <a:cs typeface="Arial" pitchFamily="34" charset="0"/>
              </a:rPr>
              <a:t>halavit </a:t>
            </a:r>
            <a:r>
              <a:rPr lang="en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" sz="2400" dirty="0" err="1">
                <a:latin typeface="Arial" pitchFamily="34" charset="0"/>
                <a:cs typeface="Arial" pitchFamily="34" charset="0"/>
              </a:rPr>
              <a:t>polyoxidonium </a:t>
            </a:r>
            <a:r>
              <a:rPr lang="en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" sz="2400" dirty="0" err="1">
                <a:latin typeface="Arial" pitchFamily="34" charset="0"/>
                <a:cs typeface="Arial" pitchFamily="34" charset="0"/>
              </a:rPr>
              <a:t>lycopid </a:t>
            </a:r>
            <a:r>
              <a:rPr lang="en" sz="2400" dirty="0">
                <a:latin typeface="Arial" pitchFamily="34" charset="0"/>
                <a:cs typeface="Arial" pitchFamily="34" charset="0"/>
              </a:rPr>
              <a:t>, imidazoles)</a:t>
            </a:r>
          </a:p>
          <a:p>
            <a:pPr>
              <a:defRPr/>
            </a:pPr>
            <a:r>
              <a:rPr lang="en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Vaccine</a:t>
            </a:r>
          </a:p>
          <a:p>
            <a:pPr>
              <a:defRPr/>
            </a:pPr>
            <a:r>
              <a:rPr lang="en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Adaptogens </a:t>
            </a:r>
            <a:r>
              <a:rPr lang="en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vitamins</a:t>
            </a:r>
          </a:p>
          <a:p>
            <a:pPr>
              <a:defRPr/>
            </a:pPr>
            <a:r>
              <a:rPr lang="en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Immunoglobulins </a:t>
            </a:r>
            <a:r>
              <a:rPr lang="en" sz="2400" dirty="0">
                <a:latin typeface="Arial" pitchFamily="34" charset="0"/>
                <a:cs typeface="Arial" pitchFamily="34" charset="0"/>
              </a:rPr>
              <a:t>in 2 to 3 doses (3.0 to 4.5 ml) intramuscularly per day </a:t>
            </a:r>
            <a:r>
              <a:rPr lang="en" sz="2400" dirty="0" err="1">
                <a:latin typeface="Arial" pitchFamily="34" charset="0"/>
                <a:cs typeface="Arial" pitchFamily="34" charset="0"/>
              </a:rPr>
              <a:t>No. </a:t>
            </a:r>
            <a:r>
              <a:rPr lang="en" sz="2400" dirty="0">
                <a:latin typeface="Arial" pitchFamily="34" charset="0"/>
                <a:cs typeface="Arial" pitchFamily="34" charset="0"/>
              </a:rPr>
              <a:t>5 to 7.</a:t>
            </a:r>
            <a:endParaRPr lang="ru-RU" sz="2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6084" name="Рисунок 3" descr="806.jpg">
            <a:extLst>
              <a:ext uri="{FF2B5EF4-FFF2-40B4-BE49-F238E27FC236}">
                <a16:creationId xmlns="" xmlns:a16="http://schemas.microsoft.com/office/drawing/2014/main" id="{CB25078C-A7B3-D4CC-4A59-7628B2B902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295400"/>
            <a:ext cx="26670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Рисунок 4" descr="51107.jpg">
            <a:extLst>
              <a:ext uri="{FF2B5EF4-FFF2-40B4-BE49-F238E27FC236}">
                <a16:creationId xmlns="" xmlns:a16="http://schemas.microsoft.com/office/drawing/2014/main" id="{FC91AF56-EE2B-CE52-64F5-EDE86C7F63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886200"/>
            <a:ext cx="26670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6E8DF6E-D304-F26D-E010-31E42EFA2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/>
          <a:lstStyle/>
          <a:p>
            <a:pPr>
              <a:defRPr/>
            </a:pPr>
            <a:r>
              <a:rPr lang="en" sz="3200" dirty="0">
                <a:latin typeface="Arial" pitchFamily="34" charset="0"/>
                <a:cs typeface="Arial" pitchFamily="34" charset="0"/>
              </a:rPr>
              <a:t>Principles </a:t>
            </a:r>
            <a:r>
              <a:rPr lang="en" sz="3200" dirty="0" err="1">
                <a:latin typeface="Arial" pitchFamily="34" charset="0"/>
                <a:cs typeface="Arial" pitchFamily="34" charset="0"/>
              </a:rPr>
              <a:t>of phasing </a:t>
            </a:r>
            <a:r>
              <a:rPr lang="en" sz="3200" dirty="0">
                <a:latin typeface="Arial" pitchFamily="34" charset="0"/>
                <a:cs typeface="Arial" pitchFamily="34" charset="0"/>
              </a:rPr>
              <a:t>of therapy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EEC5DC72-5D12-A1C3-3739-B0682D57E4E7}"/>
              </a:ext>
            </a:extLst>
          </p:cNvPr>
          <p:cNvGraphicFramePr>
            <a:graphicFrameLocks noGrp="1"/>
          </p:cNvGraphicFramePr>
          <p:nvPr/>
        </p:nvGraphicFramePr>
        <p:xfrm>
          <a:off x="0" y="762000"/>
          <a:ext cx="9144000" cy="6089650"/>
        </p:xfrm>
        <a:graphic>
          <a:graphicData uri="http://schemas.openxmlformats.org/drawingml/2006/table">
            <a:tbl>
              <a:tblPr/>
              <a:tblGrid>
                <a:gridCol w="22098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93419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201672">
                <a:tc>
                  <a:txBody>
                    <a:bodyPr/>
                    <a:lstStyle/>
                    <a:p>
                      <a:pPr marL="2540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" sz="1800" b="1" spc="-2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 stage </a:t>
                      </a:r>
                      <a:r>
                        <a:rPr lang="en" sz="1800" b="1" spc="-2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: </a:t>
                      </a:r>
                      <a:r>
                        <a:rPr lang="en" sz="1800" spc="-2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treatment in acute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2540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" sz="1800" spc="-5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period of illness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2540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" sz="1800" spc="-25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(Relapse)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784" marR="1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" sz="1800" spc="-10" dirty="0" err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Antiherpetic </a:t>
                      </a:r>
                      <a:r>
                        <a:rPr lang="en" sz="1800" spc="-1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drugs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" sz="1800" spc="-25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(intravenously, </a:t>
                      </a:r>
                      <a:r>
                        <a:rPr lang="en" sz="1800" spc="-25" dirty="0" err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orally </a:t>
                      </a:r>
                      <a:r>
                        <a:rPr lang="en" sz="1800" spc="-25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locally).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" sz="1800" spc="-1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• </a:t>
                      </a:r>
                      <a:r>
                        <a:rPr lang="en" sz="1800" spc="-25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Increasing the dose and </a:t>
                      </a:r>
                      <a:r>
                        <a:rPr lang="en" sz="1800" spc="-15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duration of chemotherapy</a:t>
                      </a:r>
                      <a:r>
                        <a:rPr lang="en" sz="1800" spc="-25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" sz="1800" spc="-15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course of treatment and prevention in </a:t>
                      </a:r>
                      <a:r>
                        <a:rPr lang="en" sz="1800" spc="-3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persons with immunodeficiency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• Natural antioxidants </a:t>
                      </a:r>
                      <a:r>
                        <a:rPr lang="en" sz="1800" spc="-1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(vitamins E and C),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" sz="1800" spc="-1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the course is 10-14 days.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" sz="1800" spc="-5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• In the case of pronounced exudative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" sz="1800" spc="-2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prostaglandin inhibitors are shown as a component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" sz="1800" spc="-25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 </a:t>
                      </a:r>
                      <a:r>
                        <a:rPr lang="en" sz="1800" spc="-25" dirty="0" err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Indomethacin </a:t>
                      </a:r>
                      <a:r>
                        <a:rPr lang="en" sz="1800" spc="-25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etc.), a course of 10-14 days.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• Immunobiological agents: drugs</a:t>
                      </a:r>
                    </a:p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" sz="1800" spc="-5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IFN or its inducers, </a:t>
                      </a:r>
                      <a:r>
                        <a:rPr lang="en" sz="1800" spc="-5" dirty="0" err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immunomodulators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784" marR="13784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87978">
                <a:tc>
                  <a:txBody>
                    <a:bodyPr/>
                    <a:lstStyle/>
                    <a:p>
                      <a:pPr marL="2540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" sz="1800" b="1" spc="-2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II stage </a:t>
                      </a:r>
                      <a:r>
                        <a:rPr lang="en" sz="1800" b="1" spc="-2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: </a:t>
                      </a:r>
                      <a:r>
                        <a:rPr lang="en" sz="1800" spc="-2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therapy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2540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" sz="1800" spc="-15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 remission,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2540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" sz="1800" spc="-4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early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2286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" sz="1800" spc="-25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convalescence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784" marR="1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" sz="1800" spc="-5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The main goal is to prepare the patient </a:t>
                      </a:r>
                      <a:r>
                        <a:rPr lang="en" sz="1800" spc="-10" dirty="0">
                          <a:solidFill>
                            <a:srgbClr val="FFFF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for vaccine therapy.</a:t>
                      </a:r>
                      <a:endParaRPr lang="ru-RU" sz="1800" dirty="0">
                        <a:solidFill>
                          <a:srgbClr val="FFFF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" sz="1800" spc="1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• </a:t>
                      </a:r>
                      <a:r>
                        <a:rPr lang="en" sz="1800" spc="10" dirty="0" err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Immunomodulators </a:t>
                      </a:r>
                      <a:r>
                        <a:rPr lang="en" sz="1800" spc="1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" sz="1800" spc="-5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• </a:t>
                      </a:r>
                      <a:r>
                        <a:rPr lang="en" sz="1800" spc="-5" dirty="0" err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Adaptogens </a:t>
                      </a:r>
                      <a:r>
                        <a:rPr lang="en" sz="1800" spc="-5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of plant origin.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" sz="1800" spc="-5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• With pronounced </a:t>
                      </a:r>
                      <a:r>
                        <a:rPr lang="en" sz="1800" spc="-5" dirty="0" err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immunosuppression </a:t>
                      </a:r>
                      <a:r>
                        <a:rPr lang="en" sz="1800" spc="-5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" sz="1800" spc="-15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thymus hormones ( </a:t>
                      </a:r>
                      <a:r>
                        <a:rPr lang="en" sz="1800" spc="-15" dirty="0" err="1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thymalin </a:t>
                      </a:r>
                      <a:r>
                        <a:rPr lang="en" sz="1800" spc="-15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etc.) for a short course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784" marR="13784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5C05CEE-FAD5-E538-E41C-A6A789357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" sz="3600" dirty="0">
                <a:latin typeface="Arial" pitchFamily="34" charset="0"/>
                <a:cs typeface="Arial" pitchFamily="34" charset="0"/>
              </a:rPr>
              <a:t>Treatment of CMVI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="" xmlns:a16="http://schemas.microsoft.com/office/drawing/2014/main" id="{9BB4425E-3999-97AB-3E18-2BA0B386C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>
              <a:defRPr/>
            </a:pPr>
            <a:r>
              <a:rPr lang="en" sz="2500" dirty="0" err="1">
                <a:latin typeface="Arial" pitchFamily="34" charset="0"/>
                <a:cs typeface="Arial" pitchFamily="34" charset="0"/>
              </a:rPr>
              <a:t>Ganciclovir </a:t>
            </a:r>
            <a:r>
              <a:rPr lang="en" sz="2500" dirty="0">
                <a:latin typeface="Arial" pitchFamily="34" charset="0"/>
                <a:cs typeface="Arial" pitchFamily="34" charset="0"/>
              </a:rPr>
              <a:t>( </a:t>
            </a:r>
            <a:r>
              <a:rPr lang="en" sz="2500" dirty="0" err="1">
                <a:latin typeface="Arial" pitchFamily="34" charset="0"/>
                <a:cs typeface="Arial" pitchFamily="34" charset="0"/>
              </a:rPr>
              <a:t>Cimeven ) </a:t>
            </a:r>
            <a:r>
              <a:rPr lang="en" sz="2500" dirty="0">
                <a:latin typeface="Arial" pitchFamily="34" charset="0"/>
                <a:cs typeface="Arial" pitchFamily="34" charset="0"/>
              </a:rPr>
              <a:t>intravenously </a:t>
            </a:r>
            <a:r>
              <a:rPr lang="en" sz="2500" dirty="0" err="1">
                <a:latin typeface="Arial" pitchFamily="34" charset="0"/>
                <a:cs typeface="Arial" pitchFamily="34" charset="0"/>
              </a:rPr>
              <a:t>drip </a:t>
            </a:r>
            <a:r>
              <a:rPr lang="en" sz="2500" dirty="0">
                <a:latin typeface="Arial" pitchFamily="34" charset="0"/>
                <a:cs typeface="Arial" pitchFamily="34" charset="0"/>
              </a:rPr>
              <a:t>5 - 10 mg/kg per day after 12 hours, course - 1 - 3 </a:t>
            </a:r>
            <a:r>
              <a:rPr lang="en" sz="2500" dirty="0" err="1">
                <a:latin typeface="Arial" pitchFamily="34" charset="0"/>
                <a:cs typeface="Arial" pitchFamily="34" charset="0"/>
              </a:rPr>
              <a:t>weeks </a:t>
            </a:r>
            <a:r>
              <a:rPr lang="en" sz="25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defRPr/>
            </a:pPr>
            <a:r>
              <a:rPr lang="en" sz="2500" dirty="0" err="1">
                <a:latin typeface="Arial" pitchFamily="34" charset="0"/>
                <a:cs typeface="Arial" pitchFamily="34" charset="0"/>
              </a:rPr>
              <a:t>Foscarnet </a:t>
            </a:r>
            <a:r>
              <a:rPr lang="en" sz="2500" dirty="0">
                <a:latin typeface="Arial" pitchFamily="34" charset="0"/>
                <a:cs typeface="Arial" pitchFamily="34" charset="0"/>
              </a:rPr>
              <a:t>( </a:t>
            </a:r>
            <a:r>
              <a:rPr lang="en" sz="2500" dirty="0" err="1">
                <a:latin typeface="Arial" pitchFamily="34" charset="0"/>
                <a:cs typeface="Arial" pitchFamily="34" charset="0"/>
              </a:rPr>
              <a:t>foscavir ) </a:t>
            </a:r>
            <a:r>
              <a:rPr lang="en" sz="2500" dirty="0">
                <a:latin typeface="Arial" pitchFamily="34" charset="0"/>
                <a:cs typeface="Arial" pitchFamily="34" charset="0"/>
              </a:rPr>
              <a:t>intravenously </a:t>
            </a:r>
            <a:r>
              <a:rPr lang="en" sz="2500" dirty="0" err="1">
                <a:latin typeface="Arial" pitchFamily="34" charset="0"/>
                <a:cs typeface="Arial" pitchFamily="34" charset="0"/>
              </a:rPr>
              <a:t>drip </a:t>
            </a:r>
            <a:r>
              <a:rPr lang="en" sz="2500" dirty="0">
                <a:latin typeface="Arial" pitchFamily="34" charset="0"/>
                <a:cs typeface="Arial" pitchFamily="34" charset="0"/>
              </a:rPr>
              <a:t>60 - 90 mg/kg per day after 8 hours, course - 2 - 3 </a:t>
            </a:r>
            <a:r>
              <a:rPr lang="en" sz="2500" dirty="0" err="1">
                <a:latin typeface="Arial" pitchFamily="34" charset="0"/>
                <a:cs typeface="Arial" pitchFamily="34" charset="0"/>
              </a:rPr>
              <a:t>weeks </a:t>
            </a:r>
            <a:r>
              <a:rPr lang="en" sz="25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defRPr/>
            </a:pPr>
            <a:r>
              <a:rPr lang="en" sz="25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Anticytomegalovirus immunoglobulin </a:t>
            </a:r>
            <a:r>
              <a:rPr lang="en" sz="2500" dirty="0">
                <a:latin typeface="Arial" pitchFamily="34" charset="0"/>
                <a:cs typeface="Arial" pitchFamily="34" charset="0"/>
              </a:rPr>
              <a:t>(cytotect, megalotect) intravenously in 2 doses (3.0 ml) h/d No. 5</a:t>
            </a:r>
          </a:p>
          <a:p>
            <a:pPr>
              <a:defRPr/>
            </a:pPr>
            <a:r>
              <a:rPr lang="en" sz="2500" dirty="0">
                <a:latin typeface="Arial" pitchFamily="34" charset="0"/>
                <a:cs typeface="Arial" pitchFamily="34" charset="0"/>
              </a:rPr>
              <a:t>With </a:t>
            </a:r>
            <a:r>
              <a:rPr lang="en" sz="2500" dirty="0" err="1">
                <a:latin typeface="Arial" pitchFamily="34" charset="0"/>
                <a:cs typeface="Arial" pitchFamily="34" charset="0"/>
              </a:rPr>
              <a:t>generalized </a:t>
            </a:r>
            <a:r>
              <a:rPr lang="en" sz="2500" dirty="0">
                <a:latin typeface="Arial" pitchFamily="34" charset="0"/>
                <a:cs typeface="Arial" pitchFamily="34" charset="0"/>
              </a:rPr>
              <a:t>forms </a:t>
            </a:r>
            <a:r>
              <a:rPr lang="en" sz="25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of corticosteroids </a:t>
            </a:r>
            <a:r>
              <a:rPr lang="en" sz="2500" dirty="0">
                <a:latin typeface="Arial" pitchFamily="34" charset="0"/>
                <a:cs typeface="Arial" pitchFamily="34" charset="0"/>
              </a:rPr>
              <a:t>2-5 mg/kg per day - 10-15 days</a:t>
            </a:r>
          </a:p>
          <a:p>
            <a:pPr>
              <a:defRPr/>
            </a:pPr>
            <a:r>
              <a:rPr lang="en" sz="25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α-interferons </a:t>
            </a:r>
            <a:r>
              <a:rPr lang="en" sz="2500" dirty="0">
                <a:latin typeface="Arial" pitchFamily="34" charset="0"/>
                <a:cs typeface="Arial" pitchFamily="34" charset="0"/>
              </a:rPr>
              <a:t>1 – 3 </a:t>
            </a:r>
            <a:r>
              <a:rPr lang="en" sz="2500" dirty="0" err="1">
                <a:latin typeface="Arial" pitchFamily="34" charset="0"/>
                <a:cs typeface="Arial" pitchFamily="34" charset="0"/>
              </a:rPr>
              <a:t>million</a:t>
            </a:r>
            <a:r>
              <a:rPr lang="en" sz="2500" dirty="0">
                <a:latin typeface="Arial" pitchFamily="34" charset="0"/>
                <a:cs typeface="Arial" pitchFamily="34" charset="0"/>
              </a:rPr>
              <a:t> </a:t>
            </a:r>
            <a:r>
              <a:rPr lang="en" sz="2500" dirty="0" err="1">
                <a:latin typeface="Arial" pitchFamily="34" charset="0"/>
                <a:cs typeface="Arial" pitchFamily="34" charset="0"/>
              </a:rPr>
              <a:t>Part </a:t>
            </a:r>
            <a:r>
              <a:rPr lang="en" sz="2500" dirty="0">
                <a:latin typeface="Arial" pitchFamily="34" charset="0"/>
                <a:cs typeface="Arial" pitchFamily="34" charset="0"/>
              </a:rPr>
              <a:t>time </a:t>
            </a:r>
            <a:r>
              <a:rPr lang="en" sz="2500" dirty="0" err="1">
                <a:latin typeface="Arial" pitchFamily="34" charset="0"/>
                <a:cs typeface="Arial" pitchFamily="34" charset="0"/>
              </a:rPr>
              <a:t>- </a:t>
            </a:r>
            <a:r>
              <a:rPr lang="en" sz="2500" dirty="0">
                <a:latin typeface="Arial" pitchFamily="34" charset="0"/>
                <a:cs typeface="Arial" pitchFamily="34" charset="0"/>
              </a:rPr>
              <a:t>3 - 6 months.</a:t>
            </a:r>
          </a:p>
          <a:p>
            <a:pPr>
              <a:defRPr/>
            </a:pPr>
            <a:endParaRPr lang="ru-RU" sz="25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="" xmlns:a16="http://schemas.microsoft.com/office/drawing/2014/main" id="{448B829D-6D35-E20C-2671-35BEE0ACB0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600200"/>
            <a:ext cx="8077200" cy="4495800"/>
          </a:xfrm>
        </p:spPr>
        <p:txBody>
          <a:bodyPr/>
          <a:lstStyle/>
          <a:p>
            <a:pPr>
              <a:defRPr/>
            </a:pPr>
            <a:r>
              <a:rPr lang="en" sz="2400" dirty="0">
                <a:latin typeface="Arial" pitchFamily="34" charset="0"/>
                <a:cs typeface="Arial" pitchFamily="34" charset="0"/>
              </a:rPr>
              <a:t>For the treatment of diseases caused by HGL 6 - immunoglobulin ( </a:t>
            </a:r>
            <a:r>
              <a:rPr lang="en" sz="2400" dirty="0" err="1">
                <a:latin typeface="Arial" pitchFamily="34" charset="0"/>
                <a:cs typeface="Arial" pitchFamily="34" charset="0"/>
              </a:rPr>
              <a:t>herpimun </a:t>
            </a:r>
            <a:r>
              <a:rPr lang="en" sz="2400" dirty="0">
                <a:latin typeface="Arial" pitchFamily="34" charset="0"/>
                <a:cs typeface="Arial" pitchFamily="34" charset="0"/>
              </a:rPr>
              <a:t>6) intravenously in 2 doses (3.0 ml) h/ </a:t>
            </a:r>
            <a:r>
              <a:rPr lang="en" sz="2400" dirty="0" err="1">
                <a:latin typeface="Arial" pitchFamily="34" charset="0"/>
                <a:cs typeface="Arial" pitchFamily="34" charset="0"/>
              </a:rPr>
              <a:t>d </a:t>
            </a:r>
            <a:r>
              <a:rPr lang="en" sz="2400" dirty="0">
                <a:latin typeface="Arial" pitchFamily="34" charset="0"/>
                <a:cs typeface="Arial" pitchFamily="34" charset="0"/>
              </a:rPr>
              <a:t>No. 5</a:t>
            </a:r>
          </a:p>
          <a:p>
            <a:pPr>
              <a:defRPr/>
            </a:pP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" sz="2400" dirty="0">
                <a:latin typeface="Arial" pitchFamily="34" charset="0"/>
                <a:cs typeface="Arial" pitchFamily="34" charset="0"/>
              </a:rPr>
              <a:t>For the treatment of CFS - </a:t>
            </a:r>
            <a:r>
              <a:rPr lang="en" sz="2400" dirty="0" err="1">
                <a:latin typeface="Arial" pitchFamily="34" charset="0"/>
                <a:cs typeface="Arial" pitchFamily="34" charset="0"/>
              </a:rPr>
              <a:t>groprinosin </a:t>
            </a:r>
            <a:r>
              <a:rPr lang="en" sz="2400" dirty="0">
                <a:latin typeface="Arial" pitchFamily="34" charset="0"/>
                <a:cs typeface="Arial" pitchFamily="34" charset="0"/>
              </a:rPr>
              <a:t>50 mg/kg per day - 3 - 9 </a:t>
            </a:r>
            <a:r>
              <a:rPr lang="en" sz="2400" dirty="0" err="1">
                <a:latin typeface="Arial" pitchFamily="34" charset="0"/>
                <a:cs typeface="Arial" pitchFamily="34" charset="0"/>
              </a:rPr>
              <a:t>days.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>
            <a:extLst>
              <a:ext uri="{FF2B5EF4-FFF2-40B4-BE49-F238E27FC236}">
                <a16:creationId xmlns="" xmlns:a16="http://schemas.microsoft.com/office/drawing/2014/main" id="{1CAA029F-DDED-1A73-3382-6C9DE92FFA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713" y="2624138"/>
            <a:ext cx="8458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" altLang="ru-RU" sz="2400">
                <a:solidFill>
                  <a:srgbClr val="0099FF"/>
                </a:solidFill>
              </a:rPr>
              <a:t> </a:t>
            </a:r>
          </a:p>
        </p:txBody>
      </p:sp>
      <p:pic>
        <p:nvPicPr>
          <p:cNvPr id="62467" name="Picture 3" descr="ag00142_">
            <a:extLst>
              <a:ext uri="{FF2B5EF4-FFF2-40B4-BE49-F238E27FC236}">
                <a16:creationId xmlns="" xmlns:a16="http://schemas.microsoft.com/office/drawing/2014/main" id="{B405B036-5CFB-6D9C-1891-D1E4CD4CACA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3" y="23622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8" name="Picture 4" descr="ag00142_">
            <a:extLst>
              <a:ext uri="{FF2B5EF4-FFF2-40B4-BE49-F238E27FC236}">
                <a16:creationId xmlns="" xmlns:a16="http://schemas.microsoft.com/office/drawing/2014/main" id="{F5331235-4C55-D8F6-30B9-97F0F4C23E2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513" y="54102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9" name="Picture 5" descr="ag00142_">
            <a:extLst>
              <a:ext uri="{FF2B5EF4-FFF2-40B4-BE49-F238E27FC236}">
                <a16:creationId xmlns="" xmlns:a16="http://schemas.microsoft.com/office/drawing/2014/main" id="{0DD3BD31-60F7-8E75-1231-32D0DA51BC0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913" y="54102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0" name="Picture 6" descr="ag00142_">
            <a:extLst>
              <a:ext uri="{FF2B5EF4-FFF2-40B4-BE49-F238E27FC236}">
                <a16:creationId xmlns="" xmlns:a16="http://schemas.microsoft.com/office/drawing/2014/main" id="{D347646E-7C88-948E-3CE3-255E3969E92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4313" y="54102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1" name="Picture 7" descr="ag00142_">
            <a:extLst>
              <a:ext uri="{FF2B5EF4-FFF2-40B4-BE49-F238E27FC236}">
                <a16:creationId xmlns="" xmlns:a16="http://schemas.microsoft.com/office/drawing/2014/main" id="{F5AD063A-1C83-1792-AEF2-EEFDE9DA176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113" y="54102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2" name="Picture 8" descr="ag00142_">
            <a:extLst>
              <a:ext uri="{FF2B5EF4-FFF2-40B4-BE49-F238E27FC236}">
                <a16:creationId xmlns="" xmlns:a16="http://schemas.microsoft.com/office/drawing/2014/main" id="{D12759B7-D8A0-89A1-1DD8-860A3A2CC65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713" y="54102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3" name="Picture 9" descr="ag00142_">
            <a:extLst>
              <a:ext uri="{FF2B5EF4-FFF2-40B4-BE49-F238E27FC236}">
                <a16:creationId xmlns="" xmlns:a16="http://schemas.microsoft.com/office/drawing/2014/main" id="{EF5EA519-1B2D-F49C-60D2-F3308ED3B4B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113" y="54102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4" name="Picture 10" descr="ag00142_">
            <a:extLst>
              <a:ext uri="{FF2B5EF4-FFF2-40B4-BE49-F238E27FC236}">
                <a16:creationId xmlns="" xmlns:a16="http://schemas.microsoft.com/office/drawing/2014/main" id="{3998CA08-AAC3-C338-4A90-71C1AB5967B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4513" y="38862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5" name="Picture 11" descr="ag00142_">
            <a:extLst>
              <a:ext uri="{FF2B5EF4-FFF2-40B4-BE49-F238E27FC236}">
                <a16:creationId xmlns="" xmlns:a16="http://schemas.microsoft.com/office/drawing/2014/main" id="{865A6AB9-2DEE-50EC-B1E5-42DC36E679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9913" y="38862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6" name="Picture 12" descr="ag00142_">
            <a:extLst>
              <a:ext uri="{FF2B5EF4-FFF2-40B4-BE49-F238E27FC236}">
                <a16:creationId xmlns="" xmlns:a16="http://schemas.microsoft.com/office/drawing/2014/main" id="{7BD9CB71-3162-5813-3B40-5D1EF08AAD8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1513" y="38862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7" name="Picture 13" descr="ag00142_">
            <a:extLst>
              <a:ext uri="{FF2B5EF4-FFF2-40B4-BE49-F238E27FC236}">
                <a16:creationId xmlns="" xmlns:a16="http://schemas.microsoft.com/office/drawing/2014/main" id="{E832C839-8664-8CFE-DD64-110426D5E9F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113" y="38862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8" name="Picture 14" descr="ag00142_">
            <a:extLst>
              <a:ext uri="{FF2B5EF4-FFF2-40B4-BE49-F238E27FC236}">
                <a16:creationId xmlns="" xmlns:a16="http://schemas.microsoft.com/office/drawing/2014/main" id="{60E2E202-C549-6B6B-6838-6B971864DF7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713" y="38862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9" name="Picture 15" descr="ag00142_">
            <a:extLst>
              <a:ext uri="{FF2B5EF4-FFF2-40B4-BE49-F238E27FC236}">
                <a16:creationId xmlns="" xmlns:a16="http://schemas.microsoft.com/office/drawing/2014/main" id="{DC82498C-B008-D40C-B127-51C61E52F5F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13" y="38862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80" name="Picture 16" descr="ag00142_">
            <a:extLst>
              <a:ext uri="{FF2B5EF4-FFF2-40B4-BE49-F238E27FC236}">
                <a16:creationId xmlns="" xmlns:a16="http://schemas.microsoft.com/office/drawing/2014/main" id="{B2B92751-E63F-CCB4-4972-DB65C802C11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513" y="23622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81" name="Picture 17" descr="ag00142_">
            <a:extLst>
              <a:ext uri="{FF2B5EF4-FFF2-40B4-BE49-F238E27FC236}">
                <a16:creationId xmlns="" xmlns:a16="http://schemas.microsoft.com/office/drawing/2014/main" id="{990B590D-2B6C-407B-AEE0-6BB825E9F73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913" y="23622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82" name="Picture 18" descr="ag00142_">
            <a:extLst>
              <a:ext uri="{FF2B5EF4-FFF2-40B4-BE49-F238E27FC236}">
                <a16:creationId xmlns="" xmlns:a16="http://schemas.microsoft.com/office/drawing/2014/main" id="{15D68554-58ED-7F2D-DB12-1D15F885F61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0513" y="23622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83" name="Picture 19" descr="ag00142_">
            <a:extLst>
              <a:ext uri="{FF2B5EF4-FFF2-40B4-BE49-F238E27FC236}">
                <a16:creationId xmlns="" xmlns:a16="http://schemas.microsoft.com/office/drawing/2014/main" id="{01698CCF-715E-D253-7BFF-D4128C7286F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113" y="23622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84" name="Picture 20" descr="ag00142_">
            <a:extLst>
              <a:ext uri="{FF2B5EF4-FFF2-40B4-BE49-F238E27FC236}">
                <a16:creationId xmlns="" xmlns:a16="http://schemas.microsoft.com/office/drawing/2014/main" id="{AFD94984-E5F8-222D-4056-0DE32BFDDD2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713" y="23622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85" name="Picture 21" descr="ag00142_">
            <a:extLst>
              <a:ext uri="{FF2B5EF4-FFF2-40B4-BE49-F238E27FC236}">
                <a16:creationId xmlns="" xmlns:a16="http://schemas.microsoft.com/office/drawing/2014/main" id="{2D53A8DE-DEB9-2F70-7D9F-4B1108723B7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113" y="23622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86" name="Picture 22" descr="ag00142_">
            <a:extLst>
              <a:ext uri="{FF2B5EF4-FFF2-40B4-BE49-F238E27FC236}">
                <a16:creationId xmlns="" xmlns:a16="http://schemas.microsoft.com/office/drawing/2014/main" id="{712E29C2-E73C-0C22-BB20-963E3EA49BB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13" y="39624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87" name="Picture 23" descr="ag00142_">
            <a:extLst>
              <a:ext uri="{FF2B5EF4-FFF2-40B4-BE49-F238E27FC236}">
                <a16:creationId xmlns="" xmlns:a16="http://schemas.microsoft.com/office/drawing/2014/main" id="{B3C9E2F2-ECE5-5CFF-655B-AE38843E8D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3" y="5410200"/>
            <a:ext cx="11572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88" name="Picture 24" descr="bd19544_">
            <a:extLst>
              <a:ext uri="{FF2B5EF4-FFF2-40B4-BE49-F238E27FC236}">
                <a16:creationId xmlns="" xmlns:a16="http://schemas.microsoft.com/office/drawing/2014/main" id="{04563353-9269-6EAC-DAC5-5F3135C9952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9713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89" name="WordArt 25">
            <a:extLst>
              <a:ext uri="{FF2B5EF4-FFF2-40B4-BE49-F238E27FC236}">
                <a16:creationId xmlns="" xmlns:a16="http://schemas.microsoft.com/office/drawing/2014/main" id="{34C7074D-CA2F-673B-F963-8095D38AC47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966913" y="533400"/>
            <a:ext cx="6781800" cy="10445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" sz="3600" kern="10">
                <a:ln w="12700">
                  <a:solidFill>
                    <a:srgbClr val="EAEAEA"/>
                  </a:solidFill>
                  <a:miter lim="800000"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Thank you !</a:t>
            </a:r>
          </a:p>
        </p:txBody>
      </p:sp>
      <p:sp>
        <p:nvSpPr>
          <p:cNvPr id="62490" name="Line 26">
            <a:extLst>
              <a:ext uri="{FF2B5EF4-FFF2-40B4-BE49-F238E27FC236}">
                <a16:creationId xmlns="" xmlns:a16="http://schemas.microsoft.com/office/drawing/2014/main" id="{72AFCB61-A68B-1BDC-0266-1B679CD9034D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388" y="1700213"/>
            <a:ext cx="8569325" cy="0"/>
          </a:xfrm>
          <a:prstGeom prst="line">
            <a:avLst/>
          </a:prstGeom>
          <a:noFill/>
          <a:ln w="76200" cmpd="tri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2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2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2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2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2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2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2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2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62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62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62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62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62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5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62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62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6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62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62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74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62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7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62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8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62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8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62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9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6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9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62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9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62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Сотрудничество">
  <a:themeElements>
    <a:clrScheme name="Сотрудничество 4">
      <a:dk1>
        <a:srgbClr val="006E6B"/>
      </a:dk1>
      <a:lt1>
        <a:srgbClr val="FFFFFF"/>
      </a:lt1>
      <a:dk2>
        <a:srgbClr val="006666"/>
      </a:dk2>
      <a:lt2>
        <a:srgbClr val="B9EFEE"/>
      </a:lt2>
      <a:accent1>
        <a:srgbClr val="33CCCC"/>
      </a:accent1>
      <a:accent2>
        <a:srgbClr val="6AB475"/>
      </a:accent2>
      <a:accent3>
        <a:srgbClr val="AAB8B8"/>
      </a:accent3>
      <a:accent4>
        <a:srgbClr val="DADADA"/>
      </a:accent4>
      <a:accent5>
        <a:srgbClr val="ADE2E2"/>
      </a:accent5>
      <a:accent6>
        <a:srgbClr val="5FA369"/>
      </a:accent6>
      <a:hlink>
        <a:srgbClr val="00FF99"/>
      </a:hlink>
      <a:folHlink>
        <a:srgbClr val="CCFF66"/>
      </a:folHlink>
    </a:clrScheme>
    <a:fontScheme name="Сотрудничество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отрудничество 1">
        <a:dk1>
          <a:srgbClr val="000078"/>
        </a:dk1>
        <a:lt1>
          <a:srgbClr val="FFFFFF"/>
        </a:lt1>
        <a:dk2>
          <a:srgbClr val="000066"/>
        </a:dk2>
        <a:lt2>
          <a:srgbClr val="CCECFF"/>
        </a:lt2>
        <a:accent1>
          <a:srgbClr val="0099CC"/>
        </a:accent1>
        <a:accent2>
          <a:srgbClr val="008080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007373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2">
        <a:dk1>
          <a:srgbClr val="0000A6"/>
        </a:dk1>
        <a:lt1>
          <a:srgbClr val="FFFFFF"/>
        </a:lt1>
        <a:dk2>
          <a:srgbClr val="000099"/>
        </a:dk2>
        <a:lt2>
          <a:srgbClr val="CCFFFF"/>
        </a:lt2>
        <a:accent1>
          <a:srgbClr val="00CCFF"/>
        </a:accent1>
        <a:accent2>
          <a:srgbClr val="FFE701"/>
        </a:accent2>
        <a:accent3>
          <a:srgbClr val="AAAACA"/>
        </a:accent3>
        <a:accent4>
          <a:srgbClr val="DADADA"/>
        </a:accent4>
        <a:accent5>
          <a:srgbClr val="AAE2FF"/>
        </a:accent5>
        <a:accent6>
          <a:srgbClr val="E7D101"/>
        </a:accent6>
        <a:hlink>
          <a:srgbClr val="FFCC66"/>
        </a:hlink>
        <a:folHlink>
          <a:srgbClr val="00C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3">
        <a:dk1>
          <a:srgbClr val="000000"/>
        </a:dk1>
        <a:lt1>
          <a:srgbClr val="E0EBF6"/>
        </a:lt1>
        <a:dk2>
          <a:srgbClr val="77A4AF"/>
        </a:dk2>
        <a:lt2>
          <a:srgbClr val="F3F7FB"/>
        </a:lt2>
        <a:accent1>
          <a:srgbClr val="B9C4D7"/>
        </a:accent1>
        <a:accent2>
          <a:srgbClr val="B1A1C5"/>
        </a:accent2>
        <a:accent3>
          <a:srgbClr val="EDF3FA"/>
        </a:accent3>
        <a:accent4>
          <a:srgbClr val="000000"/>
        </a:accent4>
        <a:accent5>
          <a:srgbClr val="D9DEE8"/>
        </a:accent5>
        <a:accent6>
          <a:srgbClr val="A091B2"/>
        </a:accent6>
        <a:hlink>
          <a:srgbClr val="3F2FB5"/>
        </a:hlink>
        <a:folHlink>
          <a:srgbClr val="3189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трудничество 4">
        <a:dk1>
          <a:srgbClr val="006E6B"/>
        </a:dk1>
        <a:lt1>
          <a:srgbClr val="FFFFFF"/>
        </a:lt1>
        <a:dk2>
          <a:srgbClr val="006666"/>
        </a:dk2>
        <a:lt2>
          <a:srgbClr val="B9EFEE"/>
        </a:lt2>
        <a:accent1>
          <a:srgbClr val="33CCCC"/>
        </a:accent1>
        <a:accent2>
          <a:srgbClr val="6AB475"/>
        </a:accent2>
        <a:accent3>
          <a:srgbClr val="AAB8B8"/>
        </a:accent3>
        <a:accent4>
          <a:srgbClr val="DADADA"/>
        </a:accent4>
        <a:accent5>
          <a:srgbClr val="ADE2E2"/>
        </a:accent5>
        <a:accent6>
          <a:srgbClr val="5FA369"/>
        </a:accent6>
        <a:hlink>
          <a:srgbClr val="00FF99"/>
        </a:hlink>
        <a:folHlink>
          <a:srgbClr val="CC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5">
        <a:dk1>
          <a:srgbClr val="8ABA8D"/>
        </a:dk1>
        <a:lt1>
          <a:srgbClr val="FFFFFF"/>
        </a:lt1>
        <a:dk2>
          <a:srgbClr val="6FB56D"/>
        </a:dk2>
        <a:lt2>
          <a:srgbClr val="DCF1F4"/>
        </a:lt2>
        <a:accent1>
          <a:srgbClr val="2E7E2E"/>
        </a:accent1>
        <a:accent2>
          <a:srgbClr val="25735D"/>
        </a:accent2>
        <a:accent3>
          <a:srgbClr val="BBD7BA"/>
        </a:accent3>
        <a:accent4>
          <a:srgbClr val="DADADA"/>
        </a:accent4>
        <a:accent5>
          <a:srgbClr val="ADC0AD"/>
        </a:accent5>
        <a:accent6>
          <a:srgbClr val="206853"/>
        </a:accent6>
        <a:hlink>
          <a:srgbClr val="FFFF00"/>
        </a:hlink>
        <a:folHlink>
          <a:srgbClr val="FFF4B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6">
        <a:dk1>
          <a:srgbClr val="005400"/>
        </a:dk1>
        <a:lt1>
          <a:srgbClr val="FFFFFF"/>
        </a:lt1>
        <a:dk2>
          <a:srgbClr val="004800"/>
        </a:dk2>
        <a:lt2>
          <a:srgbClr val="D6D8C0"/>
        </a:lt2>
        <a:accent1>
          <a:srgbClr val="339933"/>
        </a:accent1>
        <a:accent2>
          <a:srgbClr val="7D8C70"/>
        </a:accent2>
        <a:accent3>
          <a:srgbClr val="AAB1AA"/>
        </a:accent3>
        <a:accent4>
          <a:srgbClr val="DADADA"/>
        </a:accent4>
        <a:accent5>
          <a:srgbClr val="ADCAAD"/>
        </a:accent5>
        <a:accent6>
          <a:srgbClr val="717E65"/>
        </a:accent6>
        <a:hlink>
          <a:srgbClr val="CCCC00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7">
        <a:dk1>
          <a:srgbClr val="000000"/>
        </a:dk1>
        <a:lt1>
          <a:srgbClr val="F5F0BD"/>
        </a:lt1>
        <a:dk2>
          <a:srgbClr val="BD9D69"/>
        </a:dk2>
        <a:lt2>
          <a:srgbClr val="FFFFCC"/>
        </a:lt2>
        <a:accent1>
          <a:srgbClr val="CDBB77"/>
        </a:accent1>
        <a:accent2>
          <a:srgbClr val="F8EBD0"/>
        </a:accent2>
        <a:accent3>
          <a:srgbClr val="F9F6DB"/>
        </a:accent3>
        <a:accent4>
          <a:srgbClr val="000000"/>
        </a:accent4>
        <a:accent5>
          <a:srgbClr val="E3DABD"/>
        </a:accent5>
        <a:accent6>
          <a:srgbClr val="E1D5BC"/>
        </a:accent6>
        <a:hlink>
          <a:srgbClr val="FF9900"/>
        </a:hlink>
        <a:folHlink>
          <a:srgbClr val="C64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трудничество 8">
        <a:dk1>
          <a:srgbClr val="000000"/>
        </a:dk1>
        <a:lt1>
          <a:srgbClr val="E2DDD4"/>
        </a:lt1>
        <a:dk2>
          <a:srgbClr val="000000"/>
        </a:dk2>
        <a:lt2>
          <a:srgbClr val="EFEBE3"/>
        </a:lt2>
        <a:accent1>
          <a:srgbClr val="F2F2F2"/>
        </a:accent1>
        <a:accent2>
          <a:srgbClr val="C4AD74"/>
        </a:accent2>
        <a:accent3>
          <a:srgbClr val="EEEBE6"/>
        </a:accent3>
        <a:accent4>
          <a:srgbClr val="000000"/>
        </a:accent4>
        <a:accent5>
          <a:srgbClr val="F7F7F7"/>
        </a:accent5>
        <a:accent6>
          <a:srgbClr val="B19C68"/>
        </a:accent6>
        <a:hlink>
          <a:srgbClr val="A46032"/>
        </a:hlink>
        <a:folHlink>
          <a:srgbClr val="8F8E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трудничество 9">
        <a:dk1>
          <a:srgbClr val="8A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5831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4AD"/>
        </a:accent5>
        <a:accent6>
          <a:srgbClr val="B24B36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Teamwork</Template>
  <TotalTime>534</TotalTime>
  <Words>2428</Words>
  <Application>Microsoft Office PowerPoint</Application>
  <PresentationFormat>Экран (4:3)</PresentationFormat>
  <Paragraphs>203</Paragraphs>
  <Slides>45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Сотрудничество</vt:lpstr>
      <vt:lpstr>Herpesvirus infections</vt:lpstr>
      <vt:lpstr>Herpesviruses</vt:lpstr>
      <vt:lpstr>Dissemination</vt:lpstr>
      <vt:lpstr>Слайд 4</vt:lpstr>
      <vt:lpstr>Forms of herpes simplex, taking into account the prevalence of the process:  </vt:lpstr>
      <vt:lpstr>Clinical classification</vt:lpstr>
      <vt:lpstr>Clinical classification</vt:lpstr>
      <vt:lpstr>Слайд 8</vt:lpstr>
      <vt:lpstr>Слайд 9</vt:lpstr>
      <vt:lpstr>Gingivostomatitis</vt:lpstr>
      <vt:lpstr>Primary herpes of the skin</vt:lpstr>
      <vt:lpstr>Labial herpes.</vt:lpstr>
      <vt:lpstr>Herpetic panaritium</vt:lpstr>
      <vt:lpstr>Herpetic eczema</vt:lpstr>
      <vt:lpstr>Laboratory diagnosis of infections caused by HSV-1, HSV-2 types</vt:lpstr>
      <vt:lpstr>CMVI</vt:lpstr>
      <vt:lpstr>Etiology </vt:lpstr>
      <vt:lpstr>Epidemiology </vt:lpstr>
      <vt:lpstr>Mechanisms and ways of transmission</vt:lpstr>
      <vt:lpstr>Pathogenesis </vt:lpstr>
      <vt:lpstr>Pathogenesis </vt:lpstr>
      <vt:lpstr>clinical picture </vt:lpstr>
      <vt:lpstr>Acquired CMV infection . </vt:lpstr>
      <vt:lpstr>Laboratory diagnosis of CMV</vt:lpstr>
      <vt:lpstr>Слайд 25</vt:lpstr>
      <vt:lpstr>Diseases are caused by HVL of type VI</vt:lpstr>
      <vt:lpstr>Слайд 27</vt:lpstr>
      <vt:lpstr>Слайд 28</vt:lpstr>
      <vt:lpstr>Clinic</vt:lpstr>
      <vt:lpstr>Sudden rash ( pseudorubella )</vt:lpstr>
      <vt:lpstr>Слайд 31</vt:lpstr>
      <vt:lpstr>Diagnostics</vt:lpstr>
      <vt:lpstr>Diseases caused by HVL VII</vt:lpstr>
      <vt:lpstr>Chronic fatigue syndrome (CFS)</vt:lpstr>
      <vt:lpstr>Слайд 35</vt:lpstr>
      <vt:lpstr>Слайд 36</vt:lpstr>
      <vt:lpstr>Слайд 37</vt:lpstr>
      <vt:lpstr>Treatment of herpes infection</vt:lpstr>
      <vt:lpstr>Etiotropic therapy</vt:lpstr>
      <vt:lpstr>Immunotherapy</vt:lpstr>
      <vt:lpstr>Principles of phasing of therapy</vt:lpstr>
      <vt:lpstr>Слайд 42</vt:lpstr>
      <vt:lpstr>Treatment of CMVI</vt:lpstr>
      <vt:lpstr>Слайд 44</vt:lpstr>
      <vt:lpstr>Слайд 45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kleme</dc:creator>
  <cp:lastModifiedBy>e020780goa</cp:lastModifiedBy>
  <cp:revision>141</cp:revision>
  <cp:lastPrinted>2014-11-17T11:28:54Z</cp:lastPrinted>
  <dcterms:created xsi:type="dcterms:W3CDTF">1601-01-01T00:00:00Z</dcterms:created>
  <dcterms:modified xsi:type="dcterms:W3CDTF">2024-02-14T06:56:36Z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