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3" r:id="rId11"/>
    <p:sldId id="284" r:id="rId12"/>
    <p:sldId id="285" r:id="rId13"/>
    <p:sldId id="265" r:id="rId14"/>
    <p:sldId id="266" r:id="rId15"/>
    <p:sldId id="267" r:id="rId16"/>
    <p:sldId id="268" r:id="rId17"/>
    <p:sldId id="269" r:id="rId18"/>
    <p:sldId id="282" r:id="rId19"/>
    <p:sldId id="281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7556500" cy="10693400"/>
  <p:notesSz cx="7556500" cy="106934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83230"/>
    <a:srgbClr val="742C2A"/>
    <a:srgbClr val="C00000"/>
    <a:srgbClr val="42191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2" d="100"/>
          <a:sy n="42" d="100"/>
        </p:scale>
        <p:origin x="-1500" y="33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4954"/>
            <a:ext cx="642302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8304"/>
            <a:ext cx="528955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xmlns="" id="{4B2502C8-ECA3-4914-BAFD-A21A21290E6C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xmlns="" val="32013953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p:oleObj spid="_x0000_s2050" name="think-cell Slide" r:id="rId8" imgW="360" imgH="360" progId="">
              <p:embed/>
            </p:oleObj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7736"/>
            <a:ext cx="6800850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59482"/>
            <a:ext cx="680085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44862"/>
            <a:ext cx="2418080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0E09B93-4700-4A4C-B976-5A76A41D2008}"/>
              </a:ext>
            </a:extLst>
          </p:cNvPr>
          <p:cNvSpPr/>
          <p:nvPr/>
        </p:nvSpPr>
        <p:spPr>
          <a:xfrm>
            <a:off x="-31750" y="2527300"/>
            <a:ext cx="7556500" cy="5667375"/>
          </a:xfrm>
          <a:prstGeom prst="rect">
            <a:avLst/>
          </a:prstGeom>
          <a:solidFill>
            <a:srgbClr val="883230"/>
          </a:solidFill>
          <a:ln>
            <a:solidFill>
              <a:srgbClr val="742C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en-US" sz="4400" b="1" dirty="0"/>
              <a:t>SMALLPOX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xmlns="" id="{9C510AFE-26CC-4EE7-9C41-E664E13836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25850" y="5194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40A7558-B705-4E13-AB84-E7C6788F96D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40250" y="2755900"/>
            <a:ext cx="2767012" cy="18665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426C574-2CF7-476F-A318-7D4EC266160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20850" y="6196806"/>
            <a:ext cx="4572000" cy="18665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495550"/>
            <a:ext cx="7556500" cy="5702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12948"/>
            <a:ext cx="7556500" cy="5667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12948"/>
            <a:ext cx="7556500" cy="5667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16504"/>
            <a:ext cx="7556500" cy="56603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26919"/>
            <a:ext cx="7556500" cy="56394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23489"/>
            <a:ext cx="7556500" cy="5646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26919"/>
            <a:ext cx="7556500" cy="56394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16504"/>
            <a:ext cx="7556500" cy="56603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3695445-3A00-4D5A-992C-03105C5483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1" b="9090"/>
          <a:stretch/>
        </p:blipFill>
        <p:spPr>
          <a:xfrm>
            <a:off x="4768850" y="4508500"/>
            <a:ext cx="278765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926A9C6-17F6-4782-927D-D5072B4DC435}"/>
              </a:ext>
            </a:extLst>
          </p:cNvPr>
          <p:cNvSpPr/>
          <p:nvPr/>
        </p:nvSpPr>
        <p:spPr>
          <a:xfrm>
            <a:off x="0" y="2512948"/>
            <a:ext cx="7556500" cy="6110352"/>
          </a:xfrm>
          <a:prstGeom prst="rect">
            <a:avLst/>
          </a:prstGeom>
          <a:solidFill>
            <a:srgbClr val="88323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4400" b="1" dirty="0"/>
              <a:t>MICROBIOLOGY</a:t>
            </a:r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Caused by variola virus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Belongs to genus </a:t>
            </a:r>
            <a:r>
              <a:rPr lang="en-US" sz="2800" dirty="0" err="1"/>
              <a:t>orthopoxvirus</a:t>
            </a:r>
            <a:r>
              <a:rPr lang="en-US" sz="2800" dirty="0"/>
              <a:t> , the family poxviridae and subfamily </a:t>
            </a:r>
            <a:r>
              <a:rPr lang="en-US" sz="2800" dirty="0" err="1"/>
              <a:t>chordopoxvirinae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/>
              <a:t>Single,linear,double</a:t>
            </a:r>
            <a:r>
              <a:rPr lang="en-US" sz="2800" dirty="0"/>
              <a:t>-stranded DNA molecules and replicate in cytoplasm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Shaped like bricks and measure about 300X – 200mm in size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Incubation 12-14 days ( range 7-17 days 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2 clinical forms :</a:t>
            </a:r>
          </a:p>
          <a:p>
            <a:pPr marL="457200" indent="-457200">
              <a:buFontTx/>
              <a:buChar char="-"/>
            </a:pPr>
            <a:r>
              <a:rPr lang="en-US" sz="2800" dirty="0"/>
              <a:t>Variola major </a:t>
            </a:r>
          </a:p>
          <a:p>
            <a:pPr marL="457200" indent="-457200">
              <a:buFontTx/>
              <a:buChar char="-"/>
            </a:pPr>
            <a:r>
              <a:rPr lang="en-US" sz="2800" dirty="0"/>
              <a:t>Variola minor 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xmlns="" id="{6B608E0C-2516-4E59-A204-D8BFD54675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25850" y="5194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E707AB7-EAA9-4868-9F20-FFAE89FF0DF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16450" y="2512948"/>
            <a:ext cx="2753782" cy="170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45073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05219B3-6666-440E-949D-2EAB88637B65}"/>
              </a:ext>
            </a:extLst>
          </p:cNvPr>
          <p:cNvSpPr/>
          <p:nvPr/>
        </p:nvSpPr>
        <p:spPr>
          <a:xfrm>
            <a:off x="0" y="2512948"/>
            <a:ext cx="7556500" cy="6110352"/>
          </a:xfrm>
          <a:prstGeom prst="rect">
            <a:avLst/>
          </a:prstGeom>
          <a:solidFill>
            <a:srgbClr val="88323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en-US" sz="4400" b="1" dirty="0"/>
              <a:t>MICROBIOLOGY</a:t>
            </a:r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Variola major 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2800" dirty="0"/>
              <a:t>Classic small pox 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2800" dirty="0"/>
              <a:t>Predominant form in Asian epidemics 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2800" dirty="0"/>
              <a:t>Highest mortality (nearly 30%)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Variola minor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2800" dirty="0"/>
              <a:t>Causes milder disease 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2800" dirty="0"/>
              <a:t>Discovered in 20</a:t>
            </a:r>
            <a:r>
              <a:rPr lang="en-US" sz="2800" baseline="30000" dirty="0"/>
              <a:t>th</a:t>
            </a:r>
            <a:r>
              <a:rPr lang="en-US" sz="2800" dirty="0"/>
              <a:t> century 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2800" dirty="0"/>
              <a:t>Started in </a:t>
            </a:r>
            <a:r>
              <a:rPr lang="en-US" sz="2800" dirty="0" err="1"/>
              <a:t>S.Africa</a:t>
            </a:r>
            <a:r>
              <a:rPr lang="en-US" sz="2800" dirty="0"/>
              <a:t> 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2800" dirty="0"/>
              <a:t>Was most predominant form in </a:t>
            </a:r>
            <a:r>
              <a:rPr lang="en-US" sz="2800" dirty="0" err="1"/>
              <a:t>N.America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918191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198778F-93D0-4D69-9F67-774D768A01EB}"/>
              </a:ext>
            </a:extLst>
          </p:cNvPr>
          <p:cNvSpPr txBox="1"/>
          <p:nvPr/>
        </p:nvSpPr>
        <p:spPr>
          <a:xfrm>
            <a:off x="1889760" y="5164574"/>
            <a:ext cx="3779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1" indent="-457200">
              <a:buFont typeface="Wingdings" panose="05000000000000000000" pitchFamily="2" charset="2"/>
              <a:buChar char="q"/>
            </a:pPr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69FF3C1B-E49F-4C0E-BFA5-51C960061AD9}"/>
              </a:ext>
            </a:extLst>
          </p:cNvPr>
          <p:cNvSpPr/>
          <p:nvPr/>
        </p:nvSpPr>
        <p:spPr>
          <a:xfrm>
            <a:off x="0" y="2512948"/>
            <a:ext cx="7556500" cy="6415152"/>
          </a:xfrm>
          <a:prstGeom prst="rect">
            <a:avLst/>
          </a:prstGeom>
          <a:solidFill>
            <a:srgbClr val="88323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en-US" sz="4400" b="1" dirty="0"/>
              <a:t>Types 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/>
              <a:t>Classic</a:t>
            </a:r>
            <a:r>
              <a:rPr lang="en-US" sz="2400" dirty="0"/>
              <a:t> small pox considered the most communicable disease , about 30% of unvaccinated people who came in contact with the virus were infected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/>
              <a:t>Hemorrhagic</a:t>
            </a:r>
            <a:r>
              <a:rPr lang="en-US" sz="2400" dirty="0"/>
              <a:t> variety of variola had a much higher death rate (95%) than classic small pox and lead to death more quickly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/>
              <a:t>Malignant</a:t>
            </a:r>
            <a:r>
              <a:rPr lang="en-US" sz="2400" dirty="0"/>
              <a:t> or flat forms of smallpox affected 6% of the population and evolved slower than the classic type of small pox but with the death rate of almost 100%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/>
              <a:t>Modified</a:t>
            </a:r>
            <a:r>
              <a:rPr lang="en-US" sz="2400" dirty="0"/>
              <a:t> variety of variola essentially affected people who were vaccinated </a:t>
            </a:r>
          </a:p>
        </p:txBody>
      </p:sp>
    </p:spTree>
    <p:extLst>
      <p:ext uri="{BB962C8B-B14F-4D97-AF65-F5344CB8AC3E}">
        <p14:creationId xmlns:p14="http://schemas.microsoft.com/office/powerpoint/2010/main" xmlns="" val="3825219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16504"/>
            <a:ext cx="7556500" cy="56603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48001"/>
            <a:ext cx="7556500" cy="55973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19933"/>
            <a:ext cx="7556500" cy="56534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19933"/>
            <a:ext cx="7556500" cy="56534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12948"/>
            <a:ext cx="7556500" cy="5667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xmlns="" id="{F50B8F1F-7BCB-4FBE-8A96-D27CE1A6DE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814857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p:oleObj spid="_x0000_s3074" name="think-cell Slide" r:id="rId3" imgW="360" imgH="360" progId="">
              <p:embed/>
            </p:oleObj>
          </a:graphicData>
        </a:graphic>
      </p:graphicFrame>
      <p:sp>
        <p:nvSpPr>
          <p:cNvPr id="2" name="object 2"/>
          <p:cNvSpPr/>
          <p:nvPr/>
        </p:nvSpPr>
        <p:spPr>
          <a:xfrm>
            <a:off x="0" y="2512948"/>
            <a:ext cx="7556500" cy="56673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0E09B93-4700-4A4C-B976-5A76A41D2008}"/>
              </a:ext>
            </a:extLst>
          </p:cNvPr>
          <p:cNvSpPr/>
          <p:nvPr/>
        </p:nvSpPr>
        <p:spPr>
          <a:xfrm>
            <a:off x="13970" y="2495168"/>
            <a:ext cx="7556500" cy="5667375"/>
          </a:xfrm>
          <a:prstGeom prst="rect">
            <a:avLst/>
          </a:prstGeom>
          <a:solidFill>
            <a:srgbClr val="88323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xmlns="" id="{9C510AFE-26CC-4EE7-9C41-E664E13836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25850" y="5194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E27FB1C-37F0-4C82-A49F-32D29FB67F4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6644" t="7963" r="8306" b="27543"/>
          <a:stretch/>
        </p:blipFill>
        <p:spPr>
          <a:xfrm>
            <a:off x="2374265" y="5664089"/>
            <a:ext cx="5105400" cy="24984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8C4B8B4-C6BE-4952-AAFA-827D699182F8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9380" y="2477388"/>
            <a:ext cx="4667250" cy="343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8190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26919"/>
            <a:ext cx="7556500" cy="56394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459847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30475"/>
            <a:ext cx="7556500" cy="5632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02535"/>
            <a:ext cx="7556500" cy="5688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41016"/>
            <a:ext cx="7556500" cy="56113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12948"/>
            <a:ext cx="7556500" cy="5667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19933"/>
            <a:ext cx="7556500" cy="56534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34030"/>
            <a:ext cx="7556500" cy="56253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30475"/>
            <a:ext cx="7556500" cy="5632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16504"/>
            <a:ext cx="7556500" cy="56603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34030"/>
            <a:ext cx="7556500" cy="56253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19933"/>
            <a:ext cx="7556500" cy="56534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LASTSLIDEVIEWED" val="256,1,Slide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</TotalTime>
  <Words>175</Words>
  <Application>Microsoft Office PowerPoint</Application>
  <PresentationFormat>Произвольный</PresentationFormat>
  <Paragraphs>35</Paragraphs>
  <Slides>29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1" baseType="lpstr">
      <vt:lpstr>Office Theme</vt:lpstr>
      <vt:lpstr>think-cell Slide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Герасименко Олена Анатоліївна</dc:creator>
  <cp:lastModifiedBy>e020780goa</cp:lastModifiedBy>
  <cp:revision>5</cp:revision>
  <dcterms:created xsi:type="dcterms:W3CDTF">2023-05-29T19:22:26Z</dcterms:created>
  <dcterms:modified xsi:type="dcterms:W3CDTF">2023-12-12T07:23:29Z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2023-05-30T00:00:00Z</vt:filetime>
  </property>
  <property fmtid="{D5CDD505-2E9C-101B-9397-08002B2CF9AE}" pid="3" name="LastSaved">
    <vt:filetime>2023-05-29T00:00:00Z</vt:filetime>
  </property>
</Properties>
</file>