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273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p:scale>
          <a:sx n="75" d="100"/>
          <a:sy n="75" d="100"/>
        </p:scale>
        <p:origin x="-456"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1/3/2023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Lymph_nodes" TargetMode="External"/><Relationship Id="rId2" Type="http://schemas.openxmlformats.org/officeDocument/2006/relationships/hyperlink" Target="https://en.wikipedia.org/wiki/Nasopharynx" TargetMode="External"/><Relationship Id="rId1" Type="http://schemas.openxmlformats.org/officeDocument/2006/relationships/slideLayout" Target="../slideLayouts/slideLayout2.xml"/><Relationship Id="rId4" Type="http://schemas.openxmlformats.org/officeDocument/2006/relationships/hyperlink" Target="https://en.wikipedia.org/wiki/Teratogenic"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hyperlink" Target="http://www.mondofacto.com/facts/dictionary?query=arthritis" TargetMode="External"/><Relationship Id="rId2" Type="http://schemas.openxmlformats.org/officeDocument/2006/relationships/hyperlink" Target="http://www.mondofacto.com/facts/dictionary?query=arthralgi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mondofacto.com/facts/dictionary?query=thrombocytopenia+purpura" TargetMode="External"/><Relationship Id="rId2" Type="http://schemas.openxmlformats.org/officeDocument/2006/relationships/hyperlink" Target="http://www.mondofacto.com/facts/dictionary?query=microcephaly" TargetMode="External"/><Relationship Id="rId1" Type="http://schemas.openxmlformats.org/officeDocument/2006/relationships/slideLayout" Target="../slideLayouts/slideLayout2.xml"/><Relationship Id="rId5" Type="http://schemas.openxmlformats.org/officeDocument/2006/relationships/hyperlink" Target="http://www.mondofacto.com/facts/dictionary?query=splenomegaly" TargetMode="External"/><Relationship Id="rId4" Type="http://schemas.openxmlformats.org/officeDocument/2006/relationships/hyperlink" Target="http://www.mondofacto.com/facts/dictionary?query==hepatomegal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sz="6600" dirty="0" smtClean="0">
                <a:solidFill>
                  <a:schemeClr val="accent6">
                    <a:lumMod val="50000"/>
                  </a:schemeClr>
                </a:solidFill>
                <a:latin typeface="Segoe UI Black" panose="020B0A02040204020203" pitchFamily="34" charset="0"/>
                <a:ea typeface="Segoe UI Black" panose="020B0A02040204020203" pitchFamily="34" charset="0"/>
                <a:cs typeface="Segoe UI Black" panose="020B0A02040204020203" pitchFamily="34" charset="0"/>
              </a:rPr>
              <a:t>RUBELLA </a:t>
            </a:r>
            <a:endParaRPr lang="en-IN" sz="6600" dirty="0">
              <a:solidFill>
                <a:schemeClr val="accent6">
                  <a:lumMod val="50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3" name="Subtitle 2"/>
          <p:cNvSpPr>
            <a:spLocks noGrp="1"/>
          </p:cNvSpPr>
          <p:nvPr>
            <p:ph type="subTitle" idx="1"/>
          </p:nvPr>
        </p:nvSpPr>
        <p:spPr/>
        <p:txBody>
          <a:bodyPr>
            <a:noAutofit/>
          </a:bodyPr>
          <a:lstStyle/>
          <a:p>
            <a:endParaRPr lang="en-IN" sz="2000" dirty="0" smtClean="0">
              <a:solidFill>
                <a:schemeClr val="accent4">
                  <a:lumMod val="50000"/>
                </a:schemeClr>
              </a:solidFill>
              <a:latin typeface="Britannic Bold" panose="020B0903060703020204" pitchFamily="34" charset="0"/>
            </a:endParaRPr>
          </a:p>
        </p:txBody>
      </p:sp>
    </p:spTree>
    <p:extLst>
      <p:ext uri="{BB962C8B-B14F-4D97-AF65-F5344CB8AC3E}">
        <p14:creationId xmlns:p14="http://schemas.microsoft.com/office/powerpoint/2010/main" xmlns="" val="33798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cs typeface="MV Boli" panose="02000500030200090000" pitchFamily="2" charset="0"/>
              </a:rPr>
              <a:t>WHAT IS RUBELLA ?</a:t>
            </a:r>
            <a:endParaRPr lang="en-IN" sz="5400" dirty="0">
              <a:solidFill>
                <a:schemeClr val="accent6">
                  <a:lumMod val="50000"/>
                </a:schemeClr>
              </a:solidFill>
              <a:latin typeface="Bernard MT Condensed" panose="02050806060905020404" pitchFamily="18" charset="0"/>
              <a:cs typeface="MV Boli" panose="02000500030200090000" pitchFamily="2" charset="0"/>
            </a:endParaRPr>
          </a:p>
        </p:txBody>
      </p:sp>
      <p:sp>
        <p:nvSpPr>
          <p:cNvPr id="5" name="Content Placeholder 4"/>
          <p:cNvSpPr>
            <a:spLocks noGrp="1"/>
          </p:cNvSpPr>
          <p:nvPr>
            <p:ph idx="1"/>
          </p:nvPr>
        </p:nvSpPr>
        <p:spPr>
          <a:xfrm>
            <a:off x="2729636" y="2424634"/>
            <a:ext cx="7053301" cy="3211594"/>
          </a:xfrm>
        </p:spPr>
        <p:txBody>
          <a:bodyPr>
            <a:normAutofit lnSpcReduction="10000"/>
          </a:bodyPr>
          <a:lstStyle/>
          <a:p>
            <a:r>
              <a:rPr lang="en-IN" dirty="0">
                <a:solidFill>
                  <a:schemeClr val="tx2">
                    <a:lumMod val="75000"/>
                  </a:schemeClr>
                </a:solidFill>
                <a:latin typeface="Comic Sans MS" panose="030F0702030302020204" pitchFamily="66" charset="0"/>
              </a:rPr>
              <a:t>German measles, also known as rubella, is a viral infection that causes a red rash on the body</a:t>
            </a:r>
            <a:r>
              <a:rPr lang="en-IN" dirty="0" smtClean="0">
                <a:solidFill>
                  <a:schemeClr val="tx2">
                    <a:lumMod val="75000"/>
                  </a:schemeClr>
                </a:solidFill>
                <a:latin typeface="Comic Sans MS" panose="030F0702030302020204" pitchFamily="66" charset="0"/>
              </a:rPr>
              <a:t>.</a:t>
            </a:r>
          </a:p>
          <a:p>
            <a:r>
              <a:rPr lang="en-IN" dirty="0" smtClean="0">
                <a:solidFill>
                  <a:schemeClr val="tx2">
                    <a:lumMod val="75000"/>
                  </a:schemeClr>
                </a:solidFill>
                <a:latin typeface="Comic Sans MS" panose="030F0702030302020204" pitchFamily="66" charset="0"/>
              </a:rPr>
              <a:t> </a:t>
            </a:r>
            <a:r>
              <a:rPr lang="en-IN" dirty="0">
                <a:solidFill>
                  <a:schemeClr val="tx2">
                    <a:lumMod val="75000"/>
                  </a:schemeClr>
                </a:solidFill>
                <a:latin typeface="Comic Sans MS" panose="030F0702030302020204" pitchFamily="66" charset="0"/>
              </a:rPr>
              <a:t>Aside from the rash, people with German measles usually have a fever and swollen lymph nodes</a:t>
            </a:r>
            <a:r>
              <a:rPr lang="en-IN" dirty="0" smtClean="0">
                <a:solidFill>
                  <a:schemeClr val="tx2">
                    <a:lumMod val="75000"/>
                  </a:schemeClr>
                </a:solidFill>
                <a:latin typeface="Comic Sans MS" panose="030F0702030302020204" pitchFamily="66" charset="0"/>
              </a:rPr>
              <a:t>.</a:t>
            </a:r>
          </a:p>
          <a:p>
            <a:r>
              <a:rPr lang="en-IN" dirty="0">
                <a:solidFill>
                  <a:schemeClr val="tx2">
                    <a:lumMod val="75000"/>
                  </a:schemeClr>
                </a:solidFill>
                <a:latin typeface="Comic Sans MS" panose="030F0702030302020204" pitchFamily="66" charset="0"/>
              </a:rPr>
              <a:t>German measles is typically a mild infection that goes away within one week, even without treatment. However, it can be a serious condition in pregnant women, as it may cause congenital rubella syndrome in the </a:t>
            </a:r>
            <a:r>
              <a:rPr lang="en-IN" dirty="0" err="1">
                <a:solidFill>
                  <a:schemeClr val="tx2">
                    <a:lumMod val="75000"/>
                  </a:schemeClr>
                </a:solidFill>
                <a:latin typeface="Comic Sans MS" panose="030F0702030302020204" pitchFamily="66" charset="0"/>
              </a:rPr>
              <a:t>fetus</a:t>
            </a:r>
            <a:r>
              <a:rPr lang="en-IN" dirty="0">
                <a:solidFill>
                  <a:schemeClr val="tx2">
                    <a:lumMod val="75000"/>
                  </a:schemeClr>
                </a:solidFill>
                <a:latin typeface="Comic Sans MS" panose="030F0702030302020204" pitchFamily="66" charset="0"/>
              </a:rPr>
              <a:t>. </a:t>
            </a:r>
            <a:endParaRPr lang="en-IN" dirty="0" smtClean="0">
              <a:solidFill>
                <a:schemeClr val="tx2">
                  <a:lumMod val="75000"/>
                </a:schemeClr>
              </a:solidFill>
              <a:latin typeface="Comic Sans MS" panose="030F0702030302020204" pitchFamily="66" charset="0"/>
            </a:endParaRPr>
          </a:p>
          <a:p>
            <a:r>
              <a:rPr lang="en-IN" dirty="0" smtClean="0">
                <a:solidFill>
                  <a:schemeClr val="tx2">
                    <a:lumMod val="75000"/>
                  </a:schemeClr>
                </a:solidFill>
                <a:latin typeface="Comic Sans MS" panose="030F0702030302020204" pitchFamily="66" charset="0"/>
              </a:rPr>
              <a:t>Congenital </a:t>
            </a:r>
            <a:r>
              <a:rPr lang="en-IN" dirty="0">
                <a:solidFill>
                  <a:schemeClr val="tx2">
                    <a:lumMod val="75000"/>
                  </a:schemeClr>
                </a:solidFill>
                <a:latin typeface="Comic Sans MS" panose="030F0702030302020204" pitchFamily="66" charset="0"/>
              </a:rPr>
              <a:t>rubella syndrome can disrupt the development of the baby and cause serious birth defects, such as heart abnormalities, deafness, and brain damage.</a:t>
            </a:r>
          </a:p>
        </p:txBody>
      </p:sp>
      <p:pic>
        <p:nvPicPr>
          <p:cNvPr id="1028" name="Picture 4" descr="Rubella Signs and Symptoms | CDC"/>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82937" y="2558449"/>
            <a:ext cx="1916413" cy="2612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12188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ETIOLOGY</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lstStyle/>
          <a:p>
            <a:r>
              <a:rPr lang="en-IN" dirty="0">
                <a:solidFill>
                  <a:schemeClr val="bg1">
                    <a:lumMod val="50000"/>
                  </a:schemeClr>
                </a:solidFill>
                <a:latin typeface="Comic Sans MS" panose="030F0702030302020204" pitchFamily="66" charset="0"/>
              </a:rPr>
              <a:t>The disease is caused by the rubella virus, in the genus </a:t>
            </a:r>
            <a:r>
              <a:rPr lang="en-IN" dirty="0" err="1">
                <a:solidFill>
                  <a:schemeClr val="bg1">
                    <a:lumMod val="50000"/>
                  </a:schemeClr>
                </a:solidFill>
                <a:latin typeface="Comic Sans MS" panose="030F0702030302020204" pitchFamily="66" charset="0"/>
              </a:rPr>
              <a:t>Rubivirus</a:t>
            </a:r>
            <a:r>
              <a:rPr lang="en-IN" dirty="0">
                <a:solidFill>
                  <a:schemeClr val="bg1">
                    <a:lumMod val="50000"/>
                  </a:schemeClr>
                </a:solidFill>
                <a:latin typeface="Comic Sans MS" panose="030F0702030302020204" pitchFamily="66" charset="0"/>
              </a:rPr>
              <a:t> from the family </a:t>
            </a:r>
            <a:r>
              <a:rPr lang="en-IN" dirty="0" err="1">
                <a:solidFill>
                  <a:schemeClr val="bg1">
                    <a:lumMod val="50000"/>
                  </a:schemeClr>
                </a:solidFill>
                <a:latin typeface="Comic Sans MS" panose="030F0702030302020204" pitchFamily="66" charset="0"/>
              </a:rPr>
              <a:t>Matonaviridae</a:t>
            </a:r>
            <a:r>
              <a:rPr lang="en-IN" dirty="0" smtClean="0">
                <a:solidFill>
                  <a:schemeClr val="bg1">
                    <a:lumMod val="50000"/>
                  </a:schemeClr>
                </a:solidFill>
                <a:latin typeface="Comic Sans MS" panose="030F0702030302020204" pitchFamily="66" charset="0"/>
              </a:rPr>
              <a:t>,</a:t>
            </a:r>
            <a:r>
              <a:rPr lang="en-IN" dirty="0">
                <a:solidFill>
                  <a:schemeClr val="bg1">
                    <a:lumMod val="50000"/>
                  </a:schemeClr>
                </a:solidFill>
                <a:latin typeface="Comic Sans MS" panose="030F0702030302020204" pitchFamily="66" charset="0"/>
              </a:rPr>
              <a:t> that is enveloped and has a single-stranded RNA genome</a:t>
            </a:r>
            <a:r>
              <a:rPr lang="en-IN" dirty="0" smtClean="0">
                <a:solidFill>
                  <a:schemeClr val="bg1">
                    <a:lumMod val="50000"/>
                  </a:schemeClr>
                </a:solidFill>
                <a:latin typeface="Comic Sans MS" panose="030F0702030302020204" pitchFamily="66" charset="0"/>
              </a:rPr>
              <a:t>.</a:t>
            </a:r>
            <a:endParaRPr lang="en-IN" baseline="30000" dirty="0">
              <a:solidFill>
                <a:schemeClr val="bg1">
                  <a:lumMod val="50000"/>
                </a:schemeClr>
              </a:solidFill>
              <a:latin typeface="Comic Sans MS" panose="030F0702030302020204" pitchFamily="66" charset="0"/>
            </a:endParaRPr>
          </a:p>
          <a:p>
            <a:r>
              <a:rPr lang="en-IN" dirty="0">
                <a:solidFill>
                  <a:schemeClr val="bg1">
                    <a:lumMod val="50000"/>
                  </a:schemeClr>
                </a:solidFill>
                <a:latin typeface="Comic Sans MS" panose="030F0702030302020204" pitchFamily="66" charset="0"/>
              </a:rPr>
              <a:t> The virus is transmitted by the respiratory route and replicates in the </a:t>
            </a:r>
            <a:r>
              <a:rPr lang="en-IN" dirty="0" err="1">
                <a:solidFill>
                  <a:schemeClr val="bg1">
                    <a:lumMod val="50000"/>
                  </a:schemeClr>
                </a:solidFill>
                <a:latin typeface="Comic Sans MS" panose="030F0702030302020204" pitchFamily="66" charset="0"/>
                <a:hlinkClick r:id="rId2" tooltip="Nasopharynx"/>
              </a:rPr>
              <a:t>nasopharynx</a:t>
            </a:r>
            <a:r>
              <a:rPr lang="en-IN" dirty="0">
                <a:solidFill>
                  <a:schemeClr val="bg1">
                    <a:lumMod val="50000"/>
                  </a:schemeClr>
                </a:solidFill>
                <a:latin typeface="Comic Sans MS" panose="030F0702030302020204" pitchFamily="66" charset="0"/>
              </a:rPr>
              <a:t> and </a:t>
            </a:r>
            <a:r>
              <a:rPr lang="en-IN" dirty="0">
                <a:solidFill>
                  <a:schemeClr val="bg1">
                    <a:lumMod val="50000"/>
                  </a:schemeClr>
                </a:solidFill>
                <a:latin typeface="Comic Sans MS" panose="030F0702030302020204" pitchFamily="66" charset="0"/>
                <a:hlinkClick r:id="rId3" tooltip="Lymph nodes"/>
              </a:rPr>
              <a:t>lymph nodes</a:t>
            </a:r>
            <a:r>
              <a:rPr lang="en-IN" dirty="0" smtClean="0">
                <a:solidFill>
                  <a:schemeClr val="bg1">
                    <a:lumMod val="50000"/>
                  </a:schemeClr>
                </a:solidFill>
                <a:latin typeface="Comic Sans MS" panose="030F0702030302020204" pitchFamily="66" charset="0"/>
              </a:rPr>
              <a:t>.</a:t>
            </a:r>
          </a:p>
          <a:p>
            <a:r>
              <a:rPr lang="en-IN" dirty="0" smtClean="0">
                <a:solidFill>
                  <a:schemeClr val="bg1">
                    <a:lumMod val="50000"/>
                  </a:schemeClr>
                </a:solidFill>
                <a:latin typeface="Comic Sans MS" panose="030F0702030302020204" pitchFamily="66" charset="0"/>
              </a:rPr>
              <a:t> </a:t>
            </a:r>
            <a:r>
              <a:rPr lang="en-IN" dirty="0">
                <a:solidFill>
                  <a:schemeClr val="bg1">
                    <a:lumMod val="50000"/>
                  </a:schemeClr>
                </a:solidFill>
                <a:latin typeface="Comic Sans MS" panose="030F0702030302020204" pitchFamily="66" charset="0"/>
              </a:rPr>
              <a:t>The virus is found in the blood 5 to 7 days after infection and spreads throughout the body. </a:t>
            </a:r>
            <a:endParaRPr lang="en-IN" dirty="0" smtClean="0">
              <a:solidFill>
                <a:schemeClr val="bg1">
                  <a:lumMod val="50000"/>
                </a:schemeClr>
              </a:solidFill>
              <a:latin typeface="Comic Sans MS" panose="030F0702030302020204" pitchFamily="66" charset="0"/>
            </a:endParaRPr>
          </a:p>
          <a:p>
            <a:r>
              <a:rPr lang="en-IN" dirty="0" smtClean="0">
                <a:solidFill>
                  <a:schemeClr val="bg1">
                    <a:lumMod val="50000"/>
                  </a:schemeClr>
                </a:solidFill>
                <a:latin typeface="Comic Sans MS" panose="030F0702030302020204" pitchFamily="66" charset="0"/>
              </a:rPr>
              <a:t>The </a:t>
            </a:r>
            <a:r>
              <a:rPr lang="en-IN" dirty="0">
                <a:solidFill>
                  <a:schemeClr val="bg1">
                    <a:lumMod val="50000"/>
                  </a:schemeClr>
                </a:solidFill>
                <a:latin typeface="Comic Sans MS" panose="030F0702030302020204" pitchFamily="66" charset="0"/>
              </a:rPr>
              <a:t>virus has </a:t>
            </a:r>
            <a:r>
              <a:rPr lang="en-IN" dirty="0" err="1">
                <a:solidFill>
                  <a:schemeClr val="bg1">
                    <a:lumMod val="50000"/>
                  </a:schemeClr>
                </a:solidFill>
                <a:latin typeface="Comic Sans MS" panose="030F0702030302020204" pitchFamily="66" charset="0"/>
                <a:hlinkClick r:id="rId4" tooltip="Teratogenic"/>
              </a:rPr>
              <a:t>teratogenic</a:t>
            </a:r>
            <a:r>
              <a:rPr lang="en-IN" dirty="0">
                <a:solidFill>
                  <a:schemeClr val="bg1">
                    <a:lumMod val="50000"/>
                  </a:schemeClr>
                </a:solidFill>
                <a:latin typeface="Comic Sans MS" panose="030F0702030302020204" pitchFamily="66" charset="0"/>
              </a:rPr>
              <a:t> properties and is capable of crossing the placenta and infecting the </a:t>
            </a:r>
            <a:r>
              <a:rPr lang="en-IN" dirty="0" err="1">
                <a:solidFill>
                  <a:schemeClr val="bg1">
                    <a:lumMod val="50000"/>
                  </a:schemeClr>
                </a:solidFill>
                <a:latin typeface="Comic Sans MS" panose="030F0702030302020204" pitchFamily="66" charset="0"/>
              </a:rPr>
              <a:t>fetus</a:t>
            </a:r>
            <a:r>
              <a:rPr lang="en-IN" dirty="0">
                <a:solidFill>
                  <a:schemeClr val="bg1">
                    <a:lumMod val="50000"/>
                  </a:schemeClr>
                </a:solidFill>
                <a:latin typeface="Comic Sans MS" panose="030F0702030302020204" pitchFamily="66" charset="0"/>
              </a:rPr>
              <a:t> where it stops cells from developing or destroys them</a:t>
            </a:r>
            <a:r>
              <a:rPr lang="en-IN" dirty="0" smtClean="0">
                <a:solidFill>
                  <a:schemeClr val="bg1">
                    <a:lumMod val="50000"/>
                  </a:schemeClr>
                </a:solidFill>
                <a:latin typeface="Comic Sans MS" panose="030F0702030302020204" pitchFamily="66" charset="0"/>
              </a:rPr>
              <a:t>.</a:t>
            </a:r>
            <a:endParaRPr lang="en-IN" baseline="30000" dirty="0">
              <a:solidFill>
                <a:schemeClr val="bg1">
                  <a:lumMod val="50000"/>
                </a:schemeClr>
              </a:solidFill>
              <a:latin typeface="Comic Sans MS" panose="030F0702030302020204" pitchFamily="66" charset="0"/>
            </a:endParaRPr>
          </a:p>
          <a:p>
            <a:r>
              <a:rPr lang="en-IN" dirty="0">
                <a:solidFill>
                  <a:schemeClr val="bg1">
                    <a:lumMod val="50000"/>
                  </a:schemeClr>
                </a:solidFill>
                <a:latin typeface="Comic Sans MS" panose="030F0702030302020204" pitchFamily="66" charset="0"/>
              </a:rPr>
              <a:t> During this incubation period, the patient is contagious typically for about one week before he/she develops a rash and for about one week thereafter.</a:t>
            </a:r>
          </a:p>
        </p:txBody>
      </p:sp>
    </p:spTree>
    <p:extLst>
      <p:ext uri="{BB962C8B-B14F-4D97-AF65-F5344CB8AC3E}">
        <p14:creationId xmlns:p14="http://schemas.microsoft.com/office/powerpoint/2010/main" xmlns="" val="4280617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UBELLA AND OTHER CONGENITAL VIRAL INFECTIONS - ppt download"/>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41935" y="245328"/>
            <a:ext cx="9122240" cy="64007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0488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STRUCTURE OF THE VIRUS</a:t>
            </a:r>
            <a:endParaRPr lang="en-IN" sz="5400" dirty="0">
              <a:solidFill>
                <a:schemeClr val="accent6">
                  <a:lumMod val="50000"/>
                </a:schemeClr>
              </a:solidFill>
              <a:latin typeface="Bernard MT Condensed" panose="02050806060905020404" pitchFamily="18" charset="0"/>
            </a:endParaRPr>
          </a:p>
        </p:txBody>
      </p:sp>
      <p:pic>
        <p:nvPicPr>
          <p:cNvPr id="4098" name="Picture 2" descr="Rubella - Altmeyers Encyclopedia - Department Dermatology"/>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7872761" y="3120403"/>
            <a:ext cx="3520339" cy="252302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3048000" y="3088887"/>
            <a:ext cx="4690946" cy="2554545"/>
          </a:xfrm>
          <a:prstGeom prst="rect">
            <a:avLst/>
          </a:prstGeom>
        </p:spPr>
        <p:txBody>
          <a:bodyPr wrap="square">
            <a:spAutoFit/>
          </a:bodyPr>
          <a:lstStyle/>
          <a:p>
            <a:r>
              <a:rPr lang="en-IN" sz="1600" dirty="0" smtClean="0">
                <a:solidFill>
                  <a:srgbClr val="000000"/>
                </a:solidFill>
                <a:latin typeface="Comic Sans MS" panose="030F0702030302020204" pitchFamily="66" charset="0"/>
              </a:rPr>
              <a:t>Rubella virus  is the only member of the </a:t>
            </a:r>
            <a:r>
              <a:rPr lang="en-IN" sz="1600" i="1" dirty="0" err="1" smtClean="0">
                <a:solidFill>
                  <a:srgbClr val="000000"/>
                </a:solidFill>
                <a:latin typeface="Comic Sans MS" panose="030F0702030302020204" pitchFamily="66" charset="0"/>
              </a:rPr>
              <a:t>Rubivirus</a:t>
            </a:r>
            <a:r>
              <a:rPr lang="en-IN" sz="1600" dirty="0" smtClean="0">
                <a:solidFill>
                  <a:srgbClr val="000000"/>
                </a:solidFill>
                <a:latin typeface="Comic Sans MS" panose="030F0702030302020204" pitchFamily="66" charset="0"/>
              </a:rPr>
              <a:t> genus of the </a:t>
            </a:r>
            <a:r>
              <a:rPr lang="en-IN" sz="1600" i="1" dirty="0" err="1" smtClean="0">
                <a:solidFill>
                  <a:srgbClr val="000000"/>
                </a:solidFill>
                <a:latin typeface="Comic Sans MS" panose="030F0702030302020204" pitchFamily="66" charset="0"/>
              </a:rPr>
              <a:t>Togavirus</a:t>
            </a:r>
            <a:r>
              <a:rPr lang="en-IN" sz="1600" i="1" dirty="0" smtClean="0">
                <a:solidFill>
                  <a:srgbClr val="000000"/>
                </a:solidFill>
                <a:latin typeface="Comic Sans MS" panose="030F0702030302020204" pitchFamily="66" charset="0"/>
              </a:rPr>
              <a:t> </a:t>
            </a:r>
            <a:r>
              <a:rPr lang="en-IN" sz="1600" dirty="0" smtClean="0">
                <a:solidFill>
                  <a:srgbClr val="000000"/>
                </a:solidFill>
                <a:latin typeface="Comic Sans MS" panose="030F0702030302020204" pitchFamily="66" charset="0"/>
              </a:rPr>
              <a:t>family. Unlike most </a:t>
            </a:r>
            <a:r>
              <a:rPr lang="en-IN" sz="1600" dirty="0" err="1" smtClean="0">
                <a:solidFill>
                  <a:srgbClr val="000000"/>
                </a:solidFill>
                <a:latin typeface="Comic Sans MS" panose="030F0702030302020204" pitchFamily="66" charset="0"/>
              </a:rPr>
              <a:t>Togaviruses</a:t>
            </a:r>
            <a:r>
              <a:rPr lang="en-IN" sz="1600" dirty="0" smtClean="0">
                <a:solidFill>
                  <a:srgbClr val="000000"/>
                </a:solidFill>
                <a:latin typeface="Comic Sans MS" panose="030F0702030302020204" pitchFamily="66" charset="0"/>
              </a:rPr>
              <a:t> it is NOT arthropod-borne, but is acquired via the respiratory route. </a:t>
            </a:r>
          </a:p>
          <a:p>
            <a:r>
              <a:rPr lang="en-IN" sz="1600" dirty="0" smtClean="0">
                <a:solidFill>
                  <a:srgbClr val="000000"/>
                </a:solidFill>
                <a:latin typeface="Comic Sans MS" panose="030F0702030302020204" pitchFamily="66" charset="0"/>
              </a:rPr>
              <a:t>It is an enveloped (toga=cloak), non-segmented, positive sense, RNA virus and replicates in the cytoplasm.</a:t>
            </a:r>
          </a:p>
          <a:p>
            <a:r>
              <a:rPr lang="en-IN" sz="1600" dirty="0" smtClean="0">
                <a:solidFill>
                  <a:srgbClr val="000000"/>
                </a:solidFill>
                <a:latin typeface="Comic Sans MS" panose="030F0702030302020204" pitchFamily="66" charset="0"/>
              </a:rPr>
              <a:t> Its </a:t>
            </a:r>
            <a:r>
              <a:rPr lang="en-IN" sz="1600" dirty="0" err="1" smtClean="0">
                <a:solidFill>
                  <a:srgbClr val="000000"/>
                </a:solidFill>
                <a:latin typeface="Comic Sans MS" panose="030F0702030302020204" pitchFamily="66" charset="0"/>
              </a:rPr>
              <a:t>nucleocapsid</a:t>
            </a:r>
            <a:r>
              <a:rPr lang="en-IN" sz="1600" dirty="0" smtClean="0">
                <a:solidFill>
                  <a:srgbClr val="000000"/>
                </a:solidFill>
                <a:latin typeface="Comic Sans MS" panose="030F0702030302020204" pitchFamily="66" charset="0"/>
              </a:rPr>
              <a:t> has icosahedral symmetry .</a:t>
            </a:r>
            <a:r>
              <a:rPr lang="en-IN" sz="1600" b="1" dirty="0" smtClean="0">
                <a:solidFill>
                  <a:srgbClr val="000000"/>
                </a:solidFill>
                <a:latin typeface="Comic Sans MS" panose="030F0702030302020204" pitchFamily="66" charset="0"/>
              </a:rPr>
              <a:t/>
            </a:r>
            <a:br>
              <a:rPr lang="en-IN" sz="1600" b="1" dirty="0" smtClean="0">
                <a:solidFill>
                  <a:srgbClr val="000000"/>
                </a:solidFill>
                <a:latin typeface="Comic Sans MS" panose="030F0702030302020204" pitchFamily="66" charset="0"/>
              </a:rPr>
            </a:br>
            <a:r>
              <a:rPr lang="en-IN" sz="1600" dirty="0" smtClean="0">
                <a:solidFill>
                  <a:srgbClr val="000000"/>
                </a:solidFill>
                <a:latin typeface="Comic Sans MS" panose="030F0702030302020204" pitchFamily="66" charset="0"/>
              </a:rPr>
              <a:t>There is only one major antigenic type</a:t>
            </a:r>
            <a:endParaRPr lang="en-IN" sz="1600" dirty="0">
              <a:latin typeface="Comic Sans MS" panose="030F0702030302020204" pitchFamily="66" charset="0"/>
            </a:endParaRPr>
          </a:p>
        </p:txBody>
      </p:sp>
    </p:spTree>
    <p:extLst>
      <p:ext uri="{BB962C8B-B14F-4D97-AF65-F5344CB8AC3E}">
        <p14:creationId xmlns:p14="http://schemas.microsoft.com/office/powerpoint/2010/main" xmlns="" val="166684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EPIDEMIOLOGY</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lstStyle/>
          <a:p>
            <a:r>
              <a:rPr lang="en-IN" dirty="0">
                <a:solidFill>
                  <a:schemeClr val="tx1">
                    <a:lumMod val="85000"/>
                    <a:lumOff val="15000"/>
                  </a:schemeClr>
                </a:solidFill>
                <a:latin typeface="Comic Sans MS" panose="030F0702030302020204" pitchFamily="66" charset="0"/>
              </a:rPr>
              <a:t>The source of infection is a sick person, who probably becomes infective a few days before the disease becomes manifest. </a:t>
            </a:r>
            <a:endParaRPr lang="en-IN" dirty="0" smtClean="0">
              <a:solidFill>
                <a:schemeClr val="tx1">
                  <a:lumMod val="85000"/>
                  <a:lumOff val="15000"/>
                </a:schemeClr>
              </a:solidFill>
              <a:latin typeface="Comic Sans MS" panose="030F0702030302020204" pitchFamily="66" charset="0"/>
            </a:endParaRPr>
          </a:p>
          <a:p>
            <a:r>
              <a:rPr lang="en-IN" dirty="0" smtClean="0">
                <a:solidFill>
                  <a:schemeClr val="tx1">
                    <a:lumMod val="85000"/>
                    <a:lumOff val="15000"/>
                  </a:schemeClr>
                </a:solidFill>
                <a:latin typeface="Comic Sans MS" panose="030F0702030302020204" pitchFamily="66" charset="0"/>
              </a:rPr>
              <a:t>Contagiousness </a:t>
            </a:r>
            <a:r>
              <a:rPr lang="en-IN" dirty="0">
                <a:solidFill>
                  <a:schemeClr val="tx1">
                    <a:lumMod val="85000"/>
                    <a:lumOff val="15000"/>
                  </a:schemeClr>
                </a:solidFill>
                <a:latin typeface="Comic Sans MS" panose="030F0702030302020204" pitchFamily="66" charset="0"/>
              </a:rPr>
              <a:t>does not probably disappear with the rash because the virus is sometimes found in the secretion of the nasal mucosa two weeks (and over) after the rash resolves</a:t>
            </a:r>
            <a:r>
              <a:rPr lang="en-IN" dirty="0" smtClean="0">
                <a:solidFill>
                  <a:schemeClr val="tx1">
                    <a:lumMod val="85000"/>
                    <a:lumOff val="15000"/>
                  </a:schemeClr>
                </a:solidFill>
                <a:latin typeface="Comic Sans MS" panose="030F0702030302020204" pitchFamily="66" charset="0"/>
              </a:rPr>
              <a:t>.</a:t>
            </a:r>
          </a:p>
          <a:p>
            <a:r>
              <a:rPr lang="en-IN" dirty="0" smtClean="0">
                <a:solidFill>
                  <a:schemeClr val="tx1">
                    <a:lumMod val="85000"/>
                    <a:lumOff val="15000"/>
                  </a:schemeClr>
                </a:solidFill>
                <a:latin typeface="Comic Sans MS" panose="030F0702030302020204" pitchFamily="66" charset="0"/>
              </a:rPr>
              <a:t>The </a:t>
            </a:r>
            <a:r>
              <a:rPr lang="en-IN" dirty="0">
                <a:solidFill>
                  <a:schemeClr val="tx1">
                    <a:lumMod val="85000"/>
                    <a:lumOff val="15000"/>
                  </a:schemeClr>
                </a:solidFill>
                <a:latin typeface="Comic Sans MS" panose="030F0702030302020204" pitchFamily="66" charset="0"/>
              </a:rPr>
              <a:t>infection is probably transmitted mainly by the aerial-droplet route. Pregnant women with manifest or symptomless rubella may become the source of intrauterine infection of the </a:t>
            </a:r>
            <a:r>
              <a:rPr lang="en-IN" dirty="0" err="1">
                <a:solidFill>
                  <a:schemeClr val="tx1">
                    <a:lumMod val="85000"/>
                    <a:lumOff val="15000"/>
                  </a:schemeClr>
                </a:solidFill>
                <a:latin typeface="Comic Sans MS" panose="030F0702030302020204" pitchFamily="66" charset="0"/>
              </a:rPr>
              <a:t>fetus</a:t>
            </a:r>
            <a:r>
              <a:rPr lang="en-IN" dirty="0" smtClean="0">
                <a:solidFill>
                  <a:schemeClr val="tx1">
                    <a:lumMod val="85000"/>
                    <a:lumOff val="15000"/>
                  </a:schemeClr>
                </a:solidFill>
                <a:latin typeface="Comic Sans MS" panose="030F0702030302020204" pitchFamily="66" charset="0"/>
              </a:rPr>
              <a:t>.</a:t>
            </a:r>
          </a:p>
          <a:p>
            <a:r>
              <a:rPr lang="en-IN" dirty="0" smtClean="0">
                <a:solidFill>
                  <a:schemeClr val="tx1">
                    <a:lumMod val="85000"/>
                    <a:lumOff val="15000"/>
                  </a:schemeClr>
                </a:solidFill>
                <a:latin typeface="Comic Sans MS" panose="030F0702030302020204" pitchFamily="66" charset="0"/>
              </a:rPr>
              <a:t>Susceptibility </a:t>
            </a:r>
            <a:r>
              <a:rPr lang="en-IN" dirty="0">
                <a:solidFill>
                  <a:schemeClr val="tx1">
                    <a:lumMod val="85000"/>
                    <a:lumOff val="15000"/>
                  </a:schemeClr>
                </a:solidFill>
                <a:latin typeface="Comic Sans MS" panose="030F0702030302020204" pitchFamily="66" charset="0"/>
              </a:rPr>
              <a:t>of children to rubella is high. Most develop the disease at the age between 1 and 7</a:t>
            </a:r>
            <a:r>
              <a:rPr lang="en-IN" dirty="0" smtClean="0">
                <a:solidFill>
                  <a:schemeClr val="tx1">
                    <a:lumMod val="85000"/>
                    <a:lumOff val="15000"/>
                  </a:schemeClr>
                </a:solidFill>
                <a:latin typeface="Comic Sans MS" panose="030F0702030302020204" pitchFamily="66" charset="0"/>
              </a:rPr>
              <a:t>.</a:t>
            </a:r>
          </a:p>
          <a:p>
            <a:r>
              <a:rPr lang="en-IN" dirty="0" smtClean="0">
                <a:solidFill>
                  <a:schemeClr val="tx1">
                    <a:lumMod val="85000"/>
                    <a:lumOff val="15000"/>
                  </a:schemeClr>
                </a:solidFill>
                <a:latin typeface="Comic Sans MS" panose="030F0702030302020204" pitchFamily="66" charset="0"/>
              </a:rPr>
              <a:t>Life-long </a:t>
            </a:r>
            <a:r>
              <a:rPr lang="en-IN" dirty="0">
                <a:solidFill>
                  <a:schemeClr val="tx1">
                    <a:lumMod val="85000"/>
                    <a:lumOff val="15000"/>
                  </a:schemeClr>
                </a:solidFill>
                <a:latin typeface="Comic Sans MS" panose="030F0702030302020204" pitchFamily="66" charset="0"/>
              </a:rPr>
              <a:t>stable immunity develops as a rule, and a repeated infection is rare.</a:t>
            </a:r>
          </a:p>
        </p:txBody>
      </p:sp>
    </p:spTree>
    <p:extLst>
      <p:ext uri="{BB962C8B-B14F-4D97-AF65-F5344CB8AC3E}">
        <p14:creationId xmlns:p14="http://schemas.microsoft.com/office/powerpoint/2010/main" xmlns="" val="89840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4" name="Picture 10" descr="TORCH Profile - Part 1 - Rubella virus - Labpedia.ne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30500" y="965200"/>
            <a:ext cx="8928100" cy="53244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60679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	PATHOGENESIS</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normAutofit fontScale="92500" lnSpcReduction="20000"/>
          </a:bodyPr>
          <a:lstStyle/>
          <a:p>
            <a:r>
              <a:rPr lang="en-IN" dirty="0">
                <a:latin typeface="Comic Sans MS" panose="030F0702030302020204" pitchFamily="66" charset="0"/>
              </a:rPr>
              <a:t>The average incubation period of rubella is 14 days, with a range of 12 to 23 days. Symptoms are often mild, and up to 50% of infections may be subclinical or </a:t>
            </a:r>
            <a:r>
              <a:rPr lang="en-IN" dirty="0" err="1">
                <a:latin typeface="Comic Sans MS" panose="030F0702030302020204" pitchFamily="66" charset="0"/>
              </a:rPr>
              <a:t>inapparent</a:t>
            </a:r>
            <a:r>
              <a:rPr lang="en-IN" dirty="0">
                <a:latin typeface="Comic Sans MS" panose="030F0702030302020204" pitchFamily="66" charset="0"/>
              </a:rPr>
              <a:t>. </a:t>
            </a:r>
            <a:endParaRPr lang="en-IN" dirty="0" smtClean="0">
              <a:latin typeface="Comic Sans MS" panose="030F0702030302020204" pitchFamily="66" charset="0"/>
            </a:endParaRPr>
          </a:p>
          <a:p>
            <a:r>
              <a:rPr lang="en-IN" dirty="0" smtClean="0">
                <a:latin typeface="Comic Sans MS" panose="030F0702030302020204" pitchFamily="66" charset="0"/>
              </a:rPr>
              <a:t>In </a:t>
            </a:r>
            <a:r>
              <a:rPr lang="en-IN" dirty="0">
                <a:latin typeface="Comic Sans MS" panose="030F0702030302020204" pitchFamily="66" charset="0"/>
              </a:rPr>
              <a:t>young children, rash is usually the first symptom</a:t>
            </a:r>
            <a:r>
              <a:rPr lang="en-IN" dirty="0" smtClean="0">
                <a:latin typeface="Comic Sans MS" panose="030F0702030302020204" pitchFamily="66" charset="0"/>
              </a:rPr>
              <a:t>.</a:t>
            </a:r>
          </a:p>
          <a:p>
            <a:r>
              <a:rPr lang="en-IN" dirty="0" smtClean="0">
                <a:latin typeface="Comic Sans MS" panose="030F0702030302020204" pitchFamily="66" charset="0"/>
              </a:rPr>
              <a:t> </a:t>
            </a:r>
            <a:r>
              <a:rPr lang="en-IN" dirty="0">
                <a:latin typeface="Comic Sans MS" panose="030F0702030302020204" pitchFamily="66" charset="0"/>
              </a:rPr>
              <a:t>In older children and adults, there may be a 1- to 5-day </a:t>
            </a:r>
            <a:r>
              <a:rPr lang="en-IN" dirty="0" err="1">
                <a:latin typeface="Comic Sans MS" panose="030F0702030302020204" pitchFamily="66" charset="0"/>
              </a:rPr>
              <a:t>prodrome</a:t>
            </a:r>
            <a:r>
              <a:rPr lang="en-IN" dirty="0">
                <a:latin typeface="Comic Sans MS" panose="030F0702030302020204" pitchFamily="66" charset="0"/>
              </a:rPr>
              <a:t> with low-grade fever, malaise, lymphadenopathy, and upper respiratory symptoms preceding the rash</a:t>
            </a:r>
            <a:r>
              <a:rPr lang="en-IN" dirty="0" smtClean="0">
                <a:latin typeface="Comic Sans MS" panose="030F0702030302020204" pitchFamily="66" charset="0"/>
              </a:rPr>
              <a:t>.</a:t>
            </a:r>
          </a:p>
          <a:p>
            <a:r>
              <a:rPr lang="en-IN" dirty="0" smtClean="0">
                <a:latin typeface="Comic Sans MS" panose="030F0702030302020204" pitchFamily="66" charset="0"/>
              </a:rPr>
              <a:t> </a:t>
            </a:r>
            <a:r>
              <a:rPr lang="en-IN" dirty="0">
                <a:latin typeface="Comic Sans MS" panose="030F0702030302020204" pitchFamily="66" charset="0"/>
              </a:rPr>
              <a:t>Lymphadenopathy may begin a week before the rash and last several weeks. The rubella rash is </a:t>
            </a:r>
            <a:r>
              <a:rPr lang="en-IN" dirty="0" err="1">
                <a:latin typeface="Comic Sans MS" panose="030F0702030302020204" pitchFamily="66" charset="0"/>
              </a:rPr>
              <a:t>maculopapular</a:t>
            </a:r>
            <a:r>
              <a:rPr lang="en-IN" dirty="0">
                <a:latin typeface="Comic Sans MS" panose="030F0702030302020204" pitchFamily="66" charset="0"/>
              </a:rPr>
              <a:t> and occurs 14 to 17 days after exposure. The rash usually occurs initially on the face and then progresses from head to foot. It lasts about 3 days and is occasionally pruritic. </a:t>
            </a:r>
            <a:endParaRPr lang="en-IN" dirty="0" smtClean="0">
              <a:latin typeface="Comic Sans MS" panose="030F0702030302020204" pitchFamily="66" charset="0"/>
            </a:endParaRPr>
          </a:p>
          <a:p>
            <a:r>
              <a:rPr lang="en-IN" dirty="0" smtClean="0">
                <a:latin typeface="Comic Sans MS" panose="030F0702030302020204" pitchFamily="66" charset="0"/>
              </a:rPr>
              <a:t>The </a:t>
            </a:r>
            <a:r>
              <a:rPr lang="en-IN" dirty="0">
                <a:latin typeface="Comic Sans MS" panose="030F0702030302020204" pitchFamily="66" charset="0"/>
              </a:rPr>
              <a:t>rash is fainter than a measles rash, does not coalesce, and is often more prominent after a hot shower or bath. </a:t>
            </a:r>
            <a:r>
              <a:rPr lang="en-IN" dirty="0" err="1">
                <a:latin typeface="Comic Sans MS" panose="030F0702030302020204" pitchFamily="66" charset="0"/>
              </a:rPr>
              <a:t>Postauricular</a:t>
            </a:r>
            <a:r>
              <a:rPr lang="en-IN" dirty="0">
                <a:latin typeface="Comic Sans MS" panose="030F0702030302020204" pitchFamily="66" charset="0"/>
              </a:rPr>
              <a:t>, posterior cervical, and </a:t>
            </a:r>
            <a:r>
              <a:rPr lang="en-IN" dirty="0" err="1">
                <a:latin typeface="Comic Sans MS" panose="030F0702030302020204" pitchFamily="66" charset="0"/>
              </a:rPr>
              <a:t>suboccipital</a:t>
            </a:r>
            <a:r>
              <a:rPr lang="en-IN" dirty="0">
                <a:latin typeface="Comic Sans MS" panose="030F0702030302020204" pitchFamily="66" charset="0"/>
              </a:rPr>
              <a:t> nodes may be involved.</a:t>
            </a:r>
          </a:p>
        </p:txBody>
      </p:sp>
    </p:spTree>
    <p:extLst>
      <p:ext uri="{BB962C8B-B14F-4D97-AF65-F5344CB8AC3E}">
        <p14:creationId xmlns:p14="http://schemas.microsoft.com/office/powerpoint/2010/main" xmlns="" val="3290466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CLASSIFICATION</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normAutofit/>
          </a:bodyPr>
          <a:lstStyle/>
          <a:p>
            <a:r>
              <a:rPr lang="en-IN" sz="3600" dirty="0">
                <a:solidFill>
                  <a:schemeClr val="bg1">
                    <a:lumMod val="50000"/>
                  </a:schemeClr>
                </a:solidFill>
                <a:latin typeface="Comic Sans MS" panose="030F0702030302020204" pitchFamily="66" charset="0"/>
              </a:rPr>
              <a:t>Acquired Rubella</a:t>
            </a:r>
          </a:p>
          <a:p>
            <a:r>
              <a:rPr lang="en-IN" sz="3600" dirty="0" smtClean="0">
                <a:solidFill>
                  <a:schemeClr val="bg1">
                    <a:lumMod val="50000"/>
                  </a:schemeClr>
                </a:solidFill>
                <a:latin typeface="Comic Sans MS" panose="030F0702030302020204" pitchFamily="66" charset="0"/>
              </a:rPr>
              <a:t>Congenital </a:t>
            </a:r>
            <a:r>
              <a:rPr lang="en-IN" sz="3600" dirty="0">
                <a:solidFill>
                  <a:schemeClr val="bg1">
                    <a:lumMod val="50000"/>
                  </a:schemeClr>
                </a:solidFill>
                <a:latin typeface="Comic Sans MS" panose="030F0702030302020204" pitchFamily="66" charset="0"/>
              </a:rPr>
              <a:t>Rubella Syndrome (CRS)</a:t>
            </a:r>
          </a:p>
          <a:p>
            <a:pPr marL="0" indent="0">
              <a:buNone/>
            </a:pPr>
            <a:endParaRPr lang="en-IN" sz="3600" dirty="0">
              <a:solidFill>
                <a:schemeClr val="bg1">
                  <a:lumMod val="50000"/>
                </a:schemeClr>
              </a:solidFill>
              <a:latin typeface="Comic Sans MS" panose="030F0702030302020204" pitchFamily="66" charset="0"/>
            </a:endParaRPr>
          </a:p>
        </p:txBody>
      </p:sp>
    </p:spTree>
    <p:extLst>
      <p:ext uri="{BB962C8B-B14F-4D97-AF65-F5344CB8AC3E}">
        <p14:creationId xmlns:p14="http://schemas.microsoft.com/office/powerpoint/2010/main" xmlns="" val="117164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5400" dirty="0" smtClean="0">
                <a:solidFill>
                  <a:schemeClr val="accent6">
                    <a:lumMod val="50000"/>
                  </a:schemeClr>
                </a:solidFill>
                <a:latin typeface="Bernard MT Condensed" panose="02050806060905020404" pitchFamily="18" charset="0"/>
              </a:rPr>
              <a:t>CLINICAL MANIFESTATION</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lstStyle/>
          <a:p>
            <a:r>
              <a:rPr lang="en-IN" dirty="0">
                <a:solidFill>
                  <a:schemeClr val="bg1">
                    <a:lumMod val="50000"/>
                  </a:schemeClr>
                </a:solidFill>
                <a:latin typeface="Comic Sans MS" panose="030F0702030302020204" pitchFamily="66" charset="0"/>
              </a:rPr>
              <a:t>The incubation period lasts 15–21 days, sometimes up to 24 days. </a:t>
            </a:r>
            <a:endParaRPr lang="en-IN" dirty="0" smtClean="0">
              <a:solidFill>
                <a:schemeClr val="bg1">
                  <a:lumMod val="50000"/>
                </a:schemeClr>
              </a:solidFill>
              <a:latin typeface="Comic Sans MS" panose="030F0702030302020204" pitchFamily="66" charset="0"/>
            </a:endParaRPr>
          </a:p>
          <a:p>
            <a:r>
              <a:rPr lang="en-IN" dirty="0" smtClean="0">
                <a:solidFill>
                  <a:schemeClr val="bg1">
                    <a:lumMod val="50000"/>
                  </a:schemeClr>
                </a:solidFill>
                <a:latin typeface="Comic Sans MS" panose="030F0702030302020204" pitchFamily="66" charset="0"/>
              </a:rPr>
              <a:t>The </a:t>
            </a:r>
            <a:r>
              <a:rPr lang="en-IN" dirty="0">
                <a:solidFill>
                  <a:schemeClr val="bg1">
                    <a:lumMod val="50000"/>
                  </a:schemeClr>
                </a:solidFill>
                <a:latin typeface="Comic Sans MS" panose="030F0702030302020204" pitchFamily="66" charset="0"/>
              </a:rPr>
              <a:t>prodromal period lasts from several hours to 1–2 days, and often passes unnoticed</a:t>
            </a:r>
            <a:r>
              <a:rPr lang="en-IN" dirty="0" smtClean="0">
                <a:solidFill>
                  <a:schemeClr val="bg1">
                    <a:lumMod val="50000"/>
                  </a:schemeClr>
                </a:solidFill>
                <a:latin typeface="Comic Sans MS" panose="030F0702030302020204" pitchFamily="66" charset="0"/>
              </a:rPr>
              <a:t>.</a:t>
            </a:r>
          </a:p>
          <a:p>
            <a:r>
              <a:rPr lang="en-IN" dirty="0" smtClean="0">
                <a:solidFill>
                  <a:schemeClr val="bg1">
                    <a:lumMod val="50000"/>
                  </a:schemeClr>
                </a:solidFill>
                <a:latin typeface="Comic Sans MS" panose="030F0702030302020204" pitchFamily="66" charset="0"/>
              </a:rPr>
              <a:t> </a:t>
            </a:r>
            <a:r>
              <a:rPr lang="en-IN" dirty="0">
                <a:solidFill>
                  <a:schemeClr val="bg1">
                    <a:lumMod val="50000"/>
                  </a:schemeClr>
                </a:solidFill>
                <a:latin typeface="Comic Sans MS" panose="030F0702030302020204" pitchFamily="66" charset="0"/>
              </a:rPr>
              <a:t>A slight rise in temperature is noted, and occasionally slight malaise, cough, and reddening of the conjunctiva (</a:t>
            </a:r>
            <a:r>
              <a:rPr lang="en-IN" dirty="0" err="1">
                <a:solidFill>
                  <a:schemeClr val="bg1">
                    <a:lumMod val="50000"/>
                  </a:schemeClr>
                </a:solidFill>
                <a:latin typeface="Comic Sans MS" panose="030F0702030302020204" pitchFamily="66" charset="0"/>
              </a:rPr>
              <a:t>cojunctivitis</a:t>
            </a:r>
            <a:r>
              <a:rPr lang="en-IN" dirty="0" smtClean="0">
                <a:solidFill>
                  <a:schemeClr val="bg1">
                    <a:lumMod val="50000"/>
                  </a:schemeClr>
                </a:solidFill>
                <a:latin typeface="Comic Sans MS" panose="030F0702030302020204" pitchFamily="66" charset="0"/>
              </a:rPr>
              <a:t>).</a:t>
            </a:r>
          </a:p>
          <a:p>
            <a:r>
              <a:rPr lang="en-IN" dirty="0" smtClean="0">
                <a:solidFill>
                  <a:schemeClr val="bg1">
                    <a:lumMod val="50000"/>
                  </a:schemeClr>
                </a:solidFill>
                <a:latin typeface="Comic Sans MS" panose="030F0702030302020204" pitchFamily="66" charset="0"/>
              </a:rPr>
              <a:t>The </a:t>
            </a:r>
            <a:r>
              <a:rPr lang="en-IN" dirty="0">
                <a:solidFill>
                  <a:schemeClr val="bg1">
                    <a:lumMod val="50000"/>
                  </a:schemeClr>
                </a:solidFill>
                <a:latin typeface="Comic Sans MS" panose="030F0702030302020204" pitchFamily="66" charset="0"/>
              </a:rPr>
              <a:t>typical symptom is swelling of the post-auricular cervical, </a:t>
            </a:r>
            <a:r>
              <a:rPr lang="en-IN" dirty="0" err="1">
                <a:solidFill>
                  <a:schemeClr val="bg1">
                    <a:lumMod val="50000"/>
                  </a:schemeClr>
                </a:solidFill>
                <a:latin typeface="Comic Sans MS" panose="030F0702030302020204" pitchFamily="66" charset="0"/>
              </a:rPr>
              <a:t>suboccipital</a:t>
            </a:r>
            <a:r>
              <a:rPr lang="en-IN" dirty="0">
                <a:solidFill>
                  <a:schemeClr val="bg1">
                    <a:lumMod val="50000"/>
                  </a:schemeClr>
                </a:solidFill>
                <a:latin typeface="Comic Sans MS" panose="030F0702030302020204" pitchFamily="66" charset="0"/>
              </a:rPr>
              <a:t>, and other lymph nodes which develops 1–3 days before the eruption and disappears several days after it subsides. </a:t>
            </a:r>
            <a:endParaRPr lang="en-IN" dirty="0" smtClean="0">
              <a:solidFill>
                <a:schemeClr val="bg1">
                  <a:lumMod val="50000"/>
                </a:schemeClr>
              </a:solidFill>
              <a:latin typeface="Comic Sans MS" panose="030F0702030302020204" pitchFamily="66" charset="0"/>
            </a:endParaRPr>
          </a:p>
          <a:p>
            <a:r>
              <a:rPr lang="en-IN" dirty="0" smtClean="0">
                <a:solidFill>
                  <a:schemeClr val="bg1">
                    <a:lumMod val="50000"/>
                  </a:schemeClr>
                </a:solidFill>
                <a:latin typeface="Comic Sans MS" panose="030F0702030302020204" pitchFamily="66" charset="0"/>
              </a:rPr>
              <a:t>The </a:t>
            </a:r>
            <a:r>
              <a:rPr lang="en-IN" dirty="0">
                <a:solidFill>
                  <a:schemeClr val="bg1">
                    <a:lumMod val="50000"/>
                  </a:schemeClr>
                </a:solidFill>
                <a:latin typeface="Comic Sans MS" panose="030F0702030302020204" pitchFamily="66" charset="0"/>
              </a:rPr>
              <a:t>swollen glands are usually about the size of a large pea, hard, and slightly tender on palpation.</a:t>
            </a:r>
          </a:p>
        </p:txBody>
      </p:sp>
    </p:spTree>
    <p:extLst>
      <p:ext uri="{BB962C8B-B14F-4D97-AF65-F5344CB8AC3E}">
        <p14:creationId xmlns:p14="http://schemas.microsoft.com/office/powerpoint/2010/main" xmlns="" val="133851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latin typeface="Bernard MT Condensed" panose="02050806060905020404" pitchFamily="18" charset="0"/>
              </a:rPr>
              <a:t>RASH</a:t>
            </a:r>
            <a:endParaRPr lang="en-IN" sz="5400" dirty="0">
              <a:latin typeface="Bernard MT Condensed" panose="02050806060905020404" pitchFamily="18" charset="0"/>
            </a:endParaRPr>
          </a:p>
        </p:txBody>
      </p:sp>
      <p:sp>
        <p:nvSpPr>
          <p:cNvPr id="3" name="Content Placeholder 2"/>
          <p:cNvSpPr>
            <a:spLocks noGrp="1"/>
          </p:cNvSpPr>
          <p:nvPr>
            <p:ph idx="1"/>
          </p:nvPr>
        </p:nvSpPr>
        <p:spPr/>
        <p:txBody>
          <a:bodyPr/>
          <a:lstStyle/>
          <a:p>
            <a:r>
              <a:rPr lang="en-IN" dirty="0">
                <a:latin typeface="Comic Sans MS" panose="030F0702030302020204" pitchFamily="66" charset="0"/>
              </a:rPr>
              <a:t>The rash invades the face and neck, and covers the whole body within a few hours. </a:t>
            </a:r>
            <a:endParaRPr lang="en-IN" dirty="0" smtClean="0">
              <a:latin typeface="Comic Sans MS" panose="030F0702030302020204" pitchFamily="66" charset="0"/>
            </a:endParaRPr>
          </a:p>
          <a:p>
            <a:r>
              <a:rPr lang="en-IN" dirty="0" smtClean="0">
                <a:latin typeface="Comic Sans MS" panose="030F0702030302020204" pitchFamily="66" charset="0"/>
              </a:rPr>
              <a:t>It </a:t>
            </a:r>
            <a:r>
              <a:rPr lang="en-IN" dirty="0">
                <a:latin typeface="Comic Sans MS" panose="030F0702030302020204" pitchFamily="66" charset="0"/>
              </a:rPr>
              <a:t>is localized mainly on the extensor surface of the limbs, back and buttocks, and is sparse on the abdomen and chest, and particularly on the face</a:t>
            </a:r>
            <a:r>
              <a:rPr lang="en-IN" dirty="0" smtClean="0">
                <a:latin typeface="Comic Sans MS" panose="030F0702030302020204" pitchFamily="66" charset="0"/>
              </a:rPr>
              <a:t>.</a:t>
            </a:r>
          </a:p>
          <a:p>
            <a:r>
              <a:rPr lang="en-IN" dirty="0" smtClean="0">
                <a:latin typeface="Comic Sans MS" panose="030F0702030302020204" pitchFamily="66" charset="0"/>
              </a:rPr>
              <a:t> </a:t>
            </a:r>
            <a:r>
              <a:rPr lang="en-IN" dirty="0">
                <a:latin typeface="Comic Sans MS" panose="030F0702030302020204" pitchFamily="66" charset="0"/>
              </a:rPr>
              <a:t>Its elements are pale red, round or oval spots, sometimes slightly elevated above the surface of the skin, with no tendency to coalesce. </a:t>
            </a:r>
            <a:endParaRPr lang="en-IN" dirty="0" smtClean="0">
              <a:latin typeface="Comic Sans MS" panose="030F0702030302020204" pitchFamily="66" charset="0"/>
            </a:endParaRPr>
          </a:p>
          <a:p>
            <a:r>
              <a:rPr lang="en-IN" dirty="0" smtClean="0">
                <a:latin typeface="Comic Sans MS" panose="030F0702030302020204" pitchFamily="66" charset="0"/>
              </a:rPr>
              <a:t>They </a:t>
            </a:r>
            <a:r>
              <a:rPr lang="en-IN" dirty="0">
                <a:latin typeface="Comic Sans MS" panose="030F0702030302020204" pitchFamily="66" charset="0"/>
              </a:rPr>
              <a:t>vary in size from a pin-head to a lentil. Small elements predominate in some cases, and large ones in others. </a:t>
            </a:r>
            <a:endParaRPr lang="en-IN" dirty="0" smtClean="0">
              <a:latin typeface="Comic Sans MS" panose="030F0702030302020204" pitchFamily="66" charset="0"/>
            </a:endParaRPr>
          </a:p>
          <a:p>
            <a:r>
              <a:rPr lang="en-IN" dirty="0" smtClean="0">
                <a:latin typeface="Comic Sans MS" panose="030F0702030302020204" pitchFamily="66" charset="0"/>
              </a:rPr>
              <a:t>The </a:t>
            </a:r>
            <a:r>
              <a:rPr lang="en-IN" dirty="0">
                <a:latin typeface="Comic Sans MS" panose="030F0702030302020204" pitchFamily="66" charset="0"/>
              </a:rPr>
              <a:t>rash lasts 2 or 3 days and disappears rapidly without leaving any pigmentation</a:t>
            </a:r>
            <a:r>
              <a:rPr lang="en-IN" dirty="0" smtClean="0">
                <a:latin typeface="Comic Sans MS" panose="030F0702030302020204" pitchFamily="66" charset="0"/>
              </a:rPr>
              <a:t>.</a:t>
            </a:r>
          </a:p>
          <a:p>
            <a:r>
              <a:rPr lang="en-IN" dirty="0" smtClean="0">
                <a:latin typeface="Comic Sans MS" panose="030F0702030302020204" pitchFamily="66" charset="0"/>
              </a:rPr>
              <a:t> </a:t>
            </a:r>
            <a:r>
              <a:rPr lang="en-IN" dirty="0">
                <a:latin typeface="Comic Sans MS" panose="030F0702030302020204" pitchFamily="66" charset="0"/>
              </a:rPr>
              <a:t>Subsequent desquamation is not observed.</a:t>
            </a:r>
          </a:p>
        </p:txBody>
      </p:sp>
    </p:spTree>
    <p:extLst>
      <p:ext uri="{BB962C8B-B14F-4D97-AF65-F5344CB8AC3E}">
        <p14:creationId xmlns:p14="http://schemas.microsoft.com/office/powerpoint/2010/main" xmlns="" val="4228257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ubella (German measles) rash"/>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95587" y="546099"/>
            <a:ext cx="4381500" cy="28575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6" name="Picture 4" descr="Rubella (german measles) - NHS"/>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14675" y="3927474"/>
            <a:ext cx="3048000" cy="2028826"/>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Rubella (German measles) revisited | HKMJ"/>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304087" y="546099"/>
            <a:ext cx="4676775" cy="61531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80287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latin typeface="Bernard MT Condensed" panose="02050806060905020404" pitchFamily="18" charset="0"/>
              </a:rPr>
              <a:t>CLINICAL MANIFESTATIONS</a:t>
            </a:r>
            <a:endParaRPr lang="en-IN" sz="5400" dirty="0">
              <a:latin typeface="Bernard MT Condensed" panose="02050806060905020404" pitchFamily="18" charset="0"/>
            </a:endParaRPr>
          </a:p>
        </p:txBody>
      </p:sp>
      <p:sp>
        <p:nvSpPr>
          <p:cNvPr id="3" name="Content Placeholder 2"/>
          <p:cNvSpPr>
            <a:spLocks noGrp="1"/>
          </p:cNvSpPr>
          <p:nvPr>
            <p:ph idx="1"/>
          </p:nvPr>
        </p:nvSpPr>
        <p:spPr/>
        <p:txBody>
          <a:bodyPr/>
          <a:lstStyle/>
          <a:p>
            <a:r>
              <a:rPr lang="en-IN" dirty="0">
                <a:solidFill>
                  <a:schemeClr val="tx1">
                    <a:lumMod val="95000"/>
                    <a:lumOff val="5000"/>
                  </a:schemeClr>
                </a:solidFill>
                <a:latin typeface="Comic Sans MS" panose="030F0702030302020204" pitchFamily="66" charset="0"/>
              </a:rPr>
              <a:t>Eruption is accompanied with a slight rise in temperature, usually to 38°C, but temperature often remains normal trough out the whole disease course</a:t>
            </a:r>
            <a:r>
              <a:rPr lang="en-IN" dirty="0" smtClean="0">
                <a:solidFill>
                  <a:schemeClr val="tx1">
                    <a:lumMod val="95000"/>
                    <a:lumOff val="5000"/>
                  </a:schemeClr>
                </a:solidFill>
                <a:latin typeface="Comic Sans MS" panose="030F0702030302020204" pitchFamily="66" charset="0"/>
              </a:rPr>
              <a:t>.</a:t>
            </a:r>
          </a:p>
          <a:p>
            <a:r>
              <a:rPr lang="en-IN" dirty="0" smtClean="0">
                <a:solidFill>
                  <a:schemeClr val="tx1">
                    <a:lumMod val="95000"/>
                    <a:lumOff val="5000"/>
                  </a:schemeClr>
                </a:solidFill>
                <a:latin typeface="Comic Sans MS" panose="030F0702030302020204" pitchFamily="66" charset="0"/>
              </a:rPr>
              <a:t> </a:t>
            </a:r>
            <a:r>
              <a:rPr lang="en-IN" dirty="0">
                <a:solidFill>
                  <a:schemeClr val="tx1">
                    <a:lumMod val="95000"/>
                    <a:lumOff val="5000"/>
                  </a:schemeClr>
                </a:solidFill>
                <a:latin typeface="Comic Sans MS" panose="030F0702030302020204" pitchFamily="66" charset="0"/>
              </a:rPr>
              <a:t>The catarrhal phenomena of prodromal o not become more intense</a:t>
            </a:r>
            <a:r>
              <a:rPr lang="en-IN" dirty="0" smtClean="0">
                <a:solidFill>
                  <a:schemeClr val="tx1">
                    <a:lumMod val="95000"/>
                    <a:lumOff val="5000"/>
                  </a:schemeClr>
                </a:solidFill>
                <a:latin typeface="Comic Sans MS" panose="030F0702030302020204" pitchFamily="66" charset="0"/>
              </a:rPr>
              <a:t>.</a:t>
            </a:r>
          </a:p>
          <a:p>
            <a:r>
              <a:rPr lang="en-IN" dirty="0" smtClean="0">
                <a:solidFill>
                  <a:schemeClr val="tx1">
                    <a:lumMod val="95000"/>
                    <a:lumOff val="5000"/>
                  </a:schemeClr>
                </a:solidFill>
                <a:latin typeface="Comic Sans MS" panose="030F0702030302020204" pitchFamily="66" charset="0"/>
              </a:rPr>
              <a:t> </a:t>
            </a:r>
            <a:r>
              <a:rPr lang="en-IN" dirty="0">
                <a:solidFill>
                  <a:schemeClr val="tx1">
                    <a:lumMod val="95000"/>
                    <a:lumOff val="5000"/>
                  </a:schemeClr>
                </a:solidFill>
                <a:latin typeface="Comic Sans MS" panose="030F0702030302020204" pitchFamily="66" charset="0"/>
              </a:rPr>
              <a:t>The patient’s condition is not severe, as a rule</a:t>
            </a:r>
            <a:r>
              <a:rPr lang="en-IN" dirty="0" smtClean="0">
                <a:solidFill>
                  <a:schemeClr val="tx1">
                    <a:lumMod val="95000"/>
                    <a:lumOff val="5000"/>
                  </a:schemeClr>
                </a:solidFill>
                <a:latin typeface="Comic Sans MS" panose="030F0702030302020204" pitchFamily="66" charset="0"/>
              </a:rPr>
              <a:t>.</a:t>
            </a:r>
          </a:p>
          <a:p>
            <a:r>
              <a:rPr lang="en-IN" dirty="0" smtClean="0">
                <a:solidFill>
                  <a:schemeClr val="tx1">
                    <a:lumMod val="95000"/>
                    <a:lumOff val="5000"/>
                  </a:schemeClr>
                </a:solidFill>
                <a:latin typeface="Comic Sans MS" panose="030F0702030302020204" pitchFamily="66" charset="0"/>
              </a:rPr>
              <a:t>Simultaneously </a:t>
            </a:r>
            <a:r>
              <a:rPr lang="en-IN" dirty="0">
                <a:solidFill>
                  <a:schemeClr val="tx1">
                    <a:lumMod val="95000"/>
                    <a:lumOff val="5000"/>
                  </a:schemeClr>
                </a:solidFill>
                <a:latin typeface="Comic Sans MS" panose="030F0702030302020204" pitchFamily="66" charset="0"/>
              </a:rPr>
              <a:t>with the skin eruption, an </a:t>
            </a:r>
            <a:r>
              <a:rPr lang="en-IN" dirty="0" err="1">
                <a:solidFill>
                  <a:schemeClr val="tx1">
                    <a:lumMod val="95000"/>
                    <a:lumOff val="5000"/>
                  </a:schemeClr>
                </a:solidFill>
                <a:latin typeface="Comic Sans MS" panose="030F0702030302020204" pitchFamily="66" charset="0"/>
              </a:rPr>
              <a:t>enanthem</a:t>
            </a:r>
            <a:r>
              <a:rPr lang="en-IN" dirty="0">
                <a:solidFill>
                  <a:schemeClr val="tx1">
                    <a:lumMod val="95000"/>
                    <a:lumOff val="5000"/>
                  </a:schemeClr>
                </a:solidFill>
                <a:latin typeface="Comic Sans MS" panose="030F0702030302020204" pitchFamily="66" charset="0"/>
              </a:rPr>
              <a:t> in the </a:t>
            </a:r>
            <a:r>
              <a:rPr lang="en-IN" dirty="0" smtClean="0">
                <a:solidFill>
                  <a:schemeClr val="tx1">
                    <a:lumMod val="95000"/>
                    <a:lumOff val="5000"/>
                  </a:schemeClr>
                </a:solidFill>
                <a:latin typeface="Comic Sans MS" panose="030F0702030302020204" pitchFamily="66" charset="0"/>
              </a:rPr>
              <a:t>small </a:t>
            </a:r>
            <a:r>
              <a:rPr lang="en-IN" dirty="0">
                <a:solidFill>
                  <a:schemeClr val="tx1">
                    <a:lumMod val="95000"/>
                    <a:lumOff val="5000"/>
                  </a:schemeClr>
                </a:solidFill>
                <a:latin typeface="Comic Sans MS" panose="030F0702030302020204" pitchFamily="66" charset="0"/>
              </a:rPr>
              <a:t>red spots appears on the </a:t>
            </a:r>
            <a:r>
              <a:rPr lang="en-IN" dirty="0" smtClean="0">
                <a:solidFill>
                  <a:schemeClr val="tx1">
                    <a:lumMod val="95000"/>
                    <a:lumOff val="5000"/>
                  </a:schemeClr>
                </a:solidFill>
                <a:latin typeface="Comic Sans MS" panose="030F0702030302020204" pitchFamily="66" charset="0"/>
              </a:rPr>
              <a:t>facial </a:t>
            </a:r>
            <a:r>
              <a:rPr lang="en-IN" dirty="0">
                <a:solidFill>
                  <a:schemeClr val="tx1">
                    <a:lumMod val="95000"/>
                    <a:lumOff val="5000"/>
                  </a:schemeClr>
                </a:solidFill>
                <a:latin typeface="Comic Sans MS" panose="030F0702030302020204" pitchFamily="66" charset="0"/>
              </a:rPr>
              <a:t>mucosa; but </a:t>
            </a:r>
            <a:r>
              <a:rPr lang="en-IN" dirty="0" err="1">
                <a:solidFill>
                  <a:schemeClr val="tx1">
                    <a:lumMod val="95000"/>
                    <a:lumOff val="5000"/>
                  </a:schemeClr>
                </a:solidFill>
                <a:latin typeface="Comic Sans MS" panose="030F0702030302020204" pitchFamily="66" charset="0"/>
              </a:rPr>
              <a:t>Belsky</a:t>
            </a:r>
            <a:r>
              <a:rPr lang="en-IN" dirty="0">
                <a:solidFill>
                  <a:schemeClr val="tx1">
                    <a:lumMod val="95000"/>
                    <a:lumOff val="5000"/>
                  </a:schemeClr>
                </a:solidFill>
                <a:latin typeface="Comic Sans MS" panose="030F0702030302020204" pitchFamily="66" charset="0"/>
              </a:rPr>
              <a:t> — </a:t>
            </a:r>
            <a:r>
              <a:rPr lang="en-IN" dirty="0" err="1">
                <a:solidFill>
                  <a:schemeClr val="tx1">
                    <a:lumMod val="95000"/>
                    <a:lumOff val="5000"/>
                  </a:schemeClr>
                </a:solidFill>
                <a:latin typeface="Comic Sans MS" panose="030F0702030302020204" pitchFamily="66" charset="0"/>
              </a:rPr>
              <a:t>Filatov</a:t>
            </a:r>
            <a:r>
              <a:rPr lang="en-IN" dirty="0">
                <a:solidFill>
                  <a:schemeClr val="tx1">
                    <a:lumMod val="95000"/>
                    <a:lumOff val="5000"/>
                  </a:schemeClr>
                </a:solidFill>
                <a:latin typeface="Comic Sans MS" panose="030F0702030302020204" pitchFamily="66" charset="0"/>
              </a:rPr>
              <a:t> — </a:t>
            </a:r>
            <a:r>
              <a:rPr lang="en-IN" dirty="0" err="1">
                <a:solidFill>
                  <a:schemeClr val="tx1">
                    <a:lumMod val="95000"/>
                    <a:lumOff val="5000"/>
                  </a:schemeClr>
                </a:solidFill>
                <a:latin typeface="Comic Sans MS" panose="030F0702030302020204" pitchFamily="66" charset="0"/>
              </a:rPr>
              <a:t>Koplik’s</a:t>
            </a:r>
            <a:r>
              <a:rPr lang="en-IN" dirty="0">
                <a:solidFill>
                  <a:schemeClr val="tx1">
                    <a:lumMod val="95000"/>
                    <a:lumOff val="5000"/>
                  </a:schemeClr>
                </a:solidFill>
                <a:latin typeface="Comic Sans MS" panose="030F0702030302020204" pitchFamily="66" charset="0"/>
              </a:rPr>
              <a:t> spots never occur</a:t>
            </a:r>
            <a:r>
              <a:rPr lang="en-IN" dirty="0" smtClean="0">
                <a:solidFill>
                  <a:schemeClr val="tx1">
                    <a:lumMod val="95000"/>
                    <a:lumOff val="5000"/>
                  </a:schemeClr>
                </a:solidFill>
                <a:latin typeface="Comic Sans MS" panose="030F0702030302020204" pitchFamily="66" charset="0"/>
              </a:rPr>
              <a:t>.</a:t>
            </a:r>
          </a:p>
          <a:p>
            <a:r>
              <a:rPr lang="en-IN" dirty="0">
                <a:solidFill>
                  <a:schemeClr val="tx1">
                    <a:lumMod val="95000"/>
                    <a:lumOff val="5000"/>
                  </a:schemeClr>
                </a:solidFill>
                <a:latin typeface="Comic Sans MS" panose="030F0702030302020204" pitchFamily="66" charset="0"/>
              </a:rPr>
              <a:t>Some individuals (especially adults and especially women) get </a:t>
            </a:r>
            <a:r>
              <a:rPr lang="en-IN" dirty="0">
                <a:solidFill>
                  <a:schemeClr val="tx1">
                    <a:lumMod val="95000"/>
                    <a:lumOff val="5000"/>
                  </a:schemeClr>
                </a:solidFill>
                <a:latin typeface="Comic Sans MS" panose="030F0702030302020204" pitchFamily="66" charset="0"/>
                <a:hlinkClick r:id="rId2"/>
              </a:rPr>
              <a:t>arthralgia</a:t>
            </a:r>
            <a:r>
              <a:rPr lang="en-IN" dirty="0">
                <a:solidFill>
                  <a:schemeClr val="tx1">
                    <a:lumMod val="95000"/>
                    <a:lumOff val="5000"/>
                  </a:schemeClr>
                </a:solidFill>
                <a:latin typeface="Comic Sans MS" panose="030F0702030302020204" pitchFamily="66" charset="0"/>
              </a:rPr>
              <a:t> and sometimes </a:t>
            </a:r>
            <a:r>
              <a:rPr lang="en-IN" dirty="0">
                <a:solidFill>
                  <a:schemeClr val="tx1">
                    <a:lumMod val="95000"/>
                    <a:lumOff val="5000"/>
                  </a:schemeClr>
                </a:solidFill>
                <a:latin typeface="Comic Sans MS" panose="030F0702030302020204" pitchFamily="66" charset="0"/>
                <a:hlinkClick r:id="rId3"/>
              </a:rPr>
              <a:t>arthritis</a:t>
            </a:r>
            <a:r>
              <a:rPr lang="en-IN" dirty="0">
                <a:solidFill>
                  <a:schemeClr val="tx1">
                    <a:lumMod val="95000"/>
                    <a:lumOff val="5000"/>
                  </a:schemeClr>
                </a:solidFill>
                <a:latin typeface="Comic Sans MS" panose="030F0702030302020204" pitchFamily="66" charset="0"/>
              </a:rPr>
              <a:t> which usually clears up in a few weeks.</a:t>
            </a:r>
          </a:p>
          <a:p>
            <a:endParaRPr lang="en-IN" dirty="0">
              <a:solidFill>
                <a:schemeClr val="tx1">
                  <a:lumMod val="95000"/>
                  <a:lumOff val="5000"/>
                </a:schemeClr>
              </a:solidFill>
              <a:latin typeface="Comic Sans MS" panose="030F0702030302020204" pitchFamily="66" charset="0"/>
            </a:endParaRPr>
          </a:p>
        </p:txBody>
      </p:sp>
    </p:spTree>
    <p:extLst>
      <p:ext uri="{BB962C8B-B14F-4D97-AF65-F5344CB8AC3E}">
        <p14:creationId xmlns:p14="http://schemas.microsoft.com/office/powerpoint/2010/main" xmlns="" val="2108075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SYMPTOMS</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lstStyle/>
          <a:p>
            <a:r>
              <a:rPr lang="en-IN" dirty="0">
                <a:solidFill>
                  <a:schemeClr val="tx1">
                    <a:lumMod val="95000"/>
                    <a:lumOff val="5000"/>
                  </a:schemeClr>
                </a:solidFill>
                <a:latin typeface="Comic Sans MS" panose="030F0702030302020204" pitchFamily="66" charset="0"/>
              </a:rPr>
              <a:t>Mild fever of 102 F (38.9 C) or lower</a:t>
            </a:r>
          </a:p>
          <a:p>
            <a:r>
              <a:rPr lang="en-IN" dirty="0">
                <a:solidFill>
                  <a:schemeClr val="tx1">
                    <a:lumMod val="95000"/>
                    <a:lumOff val="5000"/>
                  </a:schemeClr>
                </a:solidFill>
                <a:latin typeface="Comic Sans MS" panose="030F0702030302020204" pitchFamily="66" charset="0"/>
              </a:rPr>
              <a:t>Headache</a:t>
            </a:r>
          </a:p>
          <a:p>
            <a:r>
              <a:rPr lang="en-IN" dirty="0">
                <a:solidFill>
                  <a:schemeClr val="tx1">
                    <a:lumMod val="95000"/>
                    <a:lumOff val="5000"/>
                  </a:schemeClr>
                </a:solidFill>
                <a:latin typeface="Comic Sans MS" panose="030F0702030302020204" pitchFamily="66" charset="0"/>
              </a:rPr>
              <a:t>Stuffy or runny nose</a:t>
            </a:r>
          </a:p>
          <a:p>
            <a:r>
              <a:rPr lang="en-IN" dirty="0">
                <a:solidFill>
                  <a:schemeClr val="tx1">
                    <a:lumMod val="95000"/>
                    <a:lumOff val="5000"/>
                  </a:schemeClr>
                </a:solidFill>
                <a:latin typeface="Comic Sans MS" panose="030F0702030302020204" pitchFamily="66" charset="0"/>
              </a:rPr>
              <a:t>Inflamed, red eyes</a:t>
            </a:r>
          </a:p>
          <a:p>
            <a:r>
              <a:rPr lang="en-IN" dirty="0">
                <a:solidFill>
                  <a:schemeClr val="tx1">
                    <a:lumMod val="95000"/>
                    <a:lumOff val="5000"/>
                  </a:schemeClr>
                </a:solidFill>
                <a:latin typeface="Comic Sans MS" panose="030F0702030302020204" pitchFamily="66" charset="0"/>
              </a:rPr>
              <a:t>Enlarged, tender lymph nodes at the base of the skull, the back of the neck and behind the ears</a:t>
            </a:r>
          </a:p>
          <a:p>
            <a:r>
              <a:rPr lang="en-IN" dirty="0">
                <a:solidFill>
                  <a:schemeClr val="tx1">
                    <a:lumMod val="95000"/>
                    <a:lumOff val="5000"/>
                  </a:schemeClr>
                </a:solidFill>
                <a:latin typeface="Comic Sans MS" panose="030F0702030302020204" pitchFamily="66" charset="0"/>
              </a:rPr>
              <a:t>A fine, pink rash that begins on the face and quickly spreads to the trunk and then the arms and legs, before disappearing in the same sequence</a:t>
            </a:r>
          </a:p>
          <a:p>
            <a:r>
              <a:rPr lang="en-IN" dirty="0">
                <a:solidFill>
                  <a:schemeClr val="tx1">
                    <a:lumMod val="95000"/>
                    <a:lumOff val="5000"/>
                  </a:schemeClr>
                </a:solidFill>
                <a:latin typeface="Comic Sans MS" panose="030F0702030302020204" pitchFamily="66" charset="0"/>
              </a:rPr>
              <a:t>Aching joints, especially in young women</a:t>
            </a:r>
          </a:p>
          <a:p>
            <a:endParaRPr lang="en-IN" dirty="0">
              <a:solidFill>
                <a:schemeClr val="tx1">
                  <a:lumMod val="95000"/>
                  <a:lumOff val="5000"/>
                </a:schemeClr>
              </a:solidFill>
              <a:latin typeface="Comic Sans MS" panose="030F0702030302020204" pitchFamily="66" charset="0"/>
            </a:endParaRPr>
          </a:p>
        </p:txBody>
      </p:sp>
    </p:spTree>
    <p:extLst>
      <p:ext uri="{BB962C8B-B14F-4D97-AF65-F5344CB8AC3E}">
        <p14:creationId xmlns:p14="http://schemas.microsoft.com/office/powerpoint/2010/main" xmlns="" val="1035453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ndia ranks 4th among 194 countries in measles cases, says WHO data EMPOWER  IAS | Empower IAS"/>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71775" y="977900"/>
            <a:ext cx="8572500" cy="5715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95828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CONGENITAL RUBELLA SYNDROME</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normAutofit lnSpcReduction="10000"/>
          </a:bodyPr>
          <a:lstStyle/>
          <a:p>
            <a:r>
              <a:rPr lang="en-IN" dirty="0">
                <a:solidFill>
                  <a:schemeClr val="tx1">
                    <a:lumMod val="85000"/>
                    <a:lumOff val="15000"/>
                  </a:schemeClr>
                </a:solidFill>
                <a:latin typeface="Comic Sans MS" panose="030F0702030302020204" pitchFamily="66" charset="0"/>
              </a:rPr>
              <a:t>Congenital rubella syndrome (CRS) is an illness in infants that results from maternal infection with rubella virus during pregnancy. </a:t>
            </a:r>
            <a:endParaRPr lang="en-IN" dirty="0" smtClean="0">
              <a:solidFill>
                <a:schemeClr val="tx1">
                  <a:lumMod val="85000"/>
                  <a:lumOff val="15000"/>
                </a:schemeClr>
              </a:solidFill>
              <a:latin typeface="Comic Sans MS" panose="030F0702030302020204" pitchFamily="66" charset="0"/>
            </a:endParaRPr>
          </a:p>
          <a:p>
            <a:r>
              <a:rPr lang="en-IN" dirty="0" smtClean="0">
                <a:solidFill>
                  <a:schemeClr val="tx1">
                    <a:lumMod val="85000"/>
                    <a:lumOff val="15000"/>
                  </a:schemeClr>
                </a:solidFill>
                <a:latin typeface="Comic Sans MS" panose="030F0702030302020204" pitchFamily="66" charset="0"/>
              </a:rPr>
              <a:t>When </a:t>
            </a:r>
            <a:r>
              <a:rPr lang="en-IN" dirty="0">
                <a:solidFill>
                  <a:schemeClr val="tx1">
                    <a:lumMod val="85000"/>
                    <a:lumOff val="15000"/>
                  </a:schemeClr>
                </a:solidFill>
                <a:latin typeface="Comic Sans MS" panose="030F0702030302020204" pitchFamily="66" charset="0"/>
              </a:rPr>
              <a:t>rubella infection occurs during early pregnancy, serious consequences–such as miscarriages, stillbirths, and a constellation of severe birth defects in infants–can result. </a:t>
            </a:r>
            <a:endParaRPr lang="en-IN" dirty="0" smtClean="0">
              <a:solidFill>
                <a:schemeClr val="tx1">
                  <a:lumMod val="85000"/>
                  <a:lumOff val="15000"/>
                </a:schemeClr>
              </a:solidFill>
              <a:latin typeface="Comic Sans MS" panose="030F0702030302020204" pitchFamily="66" charset="0"/>
            </a:endParaRPr>
          </a:p>
          <a:p>
            <a:r>
              <a:rPr lang="en-IN" dirty="0" smtClean="0">
                <a:solidFill>
                  <a:schemeClr val="tx1">
                    <a:lumMod val="85000"/>
                    <a:lumOff val="15000"/>
                  </a:schemeClr>
                </a:solidFill>
                <a:latin typeface="Comic Sans MS" panose="030F0702030302020204" pitchFamily="66" charset="0"/>
              </a:rPr>
              <a:t>The </a:t>
            </a:r>
            <a:r>
              <a:rPr lang="en-IN" dirty="0">
                <a:solidFill>
                  <a:schemeClr val="tx1">
                    <a:lumMod val="85000"/>
                    <a:lumOff val="15000"/>
                  </a:schemeClr>
                </a:solidFill>
                <a:latin typeface="Comic Sans MS" panose="030F0702030302020204" pitchFamily="66" charset="0"/>
              </a:rPr>
              <a:t>risk of congenital infection and defects is highest during the first 12 weeks of gestation and decreases thereafter; defects are rare after infection in the 20th week (or later) of gestation</a:t>
            </a:r>
            <a:r>
              <a:rPr lang="en-IN" dirty="0" smtClean="0">
                <a:solidFill>
                  <a:schemeClr val="tx1">
                    <a:lumMod val="85000"/>
                    <a:lumOff val="15000"/>
                  </a:schemeClr>
                </a:solidFill>
                <a:latin typeface="Comic Sans MS" panose="030F0702030302020204" pitchFamily="66" charset="0"/>
              </a:rPr>
              <a:t>.</a:t>
            </a:r>
          </a:p>
          <a:p>
            <a:r>
              <a:rPr lang="en-IN" dirty="0" smtClean="0">
                <a:solidFill>
                  <a:schemeClr val="tx1">
                    <a:lumMod val="85000"/>
                    <a:lumOff val="15000"/>
                  </a:schemeClr>
                </a:solidFill>
                <a:latin typeface="Comic Sans MS" panose="030F0702030302020204" pitchFamily="66" charset="0"/>
              </a:rPr>
              <a:t> </a:t>
            </a:r>
            <a:r>
              <a:rPr lang="en-IN" dirty="0">
                <a:solidFill>
                  <a:schemeClr val="tx1">
                    <a:lumMod val="85000"/>
                    <a:lumOff val="15000"/>
                  </a:schemeClr>
                </a:solidFill>
                <a:latin typeface="Comic Sans MS" panose="030F0702030302020204" pitchFamily="66" charset="0"/>
              </a:rPr>
              <a:t>Common congenital defects of CRS include cataracts, congenital heart disease, hearing impairment, and developmental delay</a:t>
            </a:r>
            <a:r>
              <a:rPr lang="en-IN" dirty="0" smtClean="0">
                <a:solidFill>
                  <a:schemeClr val="tx1">
                    <a:lumMod val="85000"/>
                    <a:lumOff val="15000"/>
                  </a:schemeClr>
                </a:solidFill>
                <a:latin typeface="Comic Sans MS" panose="030F0702030302020204" pitchFamily="66" charset="0"/>
              </a:rPr>
              <a:t>.</a:t>
            </a:r>
          </a:p>
          <a:p>
            <a:r>
              <a:rPr lang="en-IN" dirty="0" smtClean="0">
                <a:solidFill>
                  <a:schemeClr val="tx1">
                    <a:lumMod val="85000"/>
                    <a:lumOff val="15000"/>
                  </a:schemeClr>
                </a:solidFill>
                <a:latin typeface="Comic Sans MS" panose="030F0702030302020204" pitchFamily="66" charset="0"/>
              </a:rPr>
              <a:t> </a:t>
            </a:r>
            <a:r>
              <a:rPr lang="en-IN" dirty="0">
                <a:solidFill>
                  <a:schemeClr val="tx1">
                    <a:lumMod val="85000"/>
                    <a:lumOff val="15000"/>
                  </a:schemeClr>
                </a:solidFill>
                <a:latin typeface="Comic Sans MS" panose="030F0702030302020204" pitchFamily="66" charset="0"/>
              </a:rPr>
              <a:t>Infants with CRS often present with more than one of these signs but may also present with a single defect, most commonly hearing impairment</a:t>
            </a:r>
          </a:p>
        </p:txBody>
      </p:sp>
    </p:spTree>
    <p:extLst>
      <p:ext uri="{BB962C8B-B14F-4D97-AF65-F5344CB8AC3E}">
        <p14:creationId xmlns:p14="http://schemas.microsoft.com/office/powerpoint/2010/main" xmlns="" val="142200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ongenital Rubella Syndrome: Early and Late Onset Manifestations - YouTube"/>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05100" y="1981200"/>
            <a:ext cx="9156700" cy="46085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28811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latin typeface="Bernard MT Condensed" panose="02050806060905020404" pitchFamily="18" charset="0"/>
              </a:rPr>
              <a:t>CONGENITAL RUBELLA SYNDROME</a:t>
            </a:r>
            <a:endParaRPr lang="en-IN" sz="5400" dirty="0">
              <a:latin typeface="Bernard MT Condensed" panose="02050806060905020404" pitchFamily="18" charset="0"/>
            </a:endParaRPr>
          </a:p>
        </p:txBody>
      </p:sp>
      <p:sp>
        <p:nvSpPr>
          <p:cNvPr id="3" name="Content Placeholder 2"/>
          <p:cNvSpPr>
            <a:spLocks noGrp="1"/>
          </p:cNvSpPr>
          <p:nvPr>
            <p:ph idx="1"/>
          </p:nvPr>
        </p:nvSpPr>
        <p:spPr/>
        <p:txBody>
          <a:bodyPr>
            <a:normAutofit fontScale="77500" lnSpcReduction="20000"/>
          </a:bodyPr>
          <a:lstStyle/>
          <a:p>
            <a:r>
              <a:rPr lang="en-IN" dirty="0">
                <a:latin typeface="Comic Sans MS" panose="030F0702030302020204" pitchFamily="66" charset="0"/>
              </a:rPr>
              <a:t>Hearing loss. This is the most common </a:t>
            </a:r>
            <a:r>
              <a:rPr lang="en-IN" dirty="0" err="1">
                <a:latin typeface="Comic Sans MS" panose="030F0702030302020204" pitchFamily="66" charset="0"/>
              </a:rPr>
              <a:t>sequela</a:t>
            </a:r>
            <a:r>
              <a:rPr lang="en-IN" dirty="0">
                <a:latin typeface="Comic Sans MS" panose="030F0702030302020204" pitchFamily="66" charset="0"/>
              </a:rPr>
              <a:t> of congenital rubella infection (58% of patients) especially when the latter occurs after four months of pregnancy.</a:t>
            </a:r>
          </a:p>
          <a:p>
            <a:r>
              <a:rPr lang="en-IN" dirty="0">
                <a:latin typeface="Comic Sans MS" panose="030F0702030302020204" pitchFamily="66" charset="0"/>
              </a:rPr>
              <a:t>Ophthalmic problems (congenital cataract, glaucoma, retinopathy, </a:t>
            </a:r>
            <a:r>
              <a:rPr lang="en-IN" dirty="0" err="1">
                <a:latin typeface="Comic Sans MS" panose="030F0702030302020204" pitchFamily="66" charset="0"/>
              </a:rPr>
              <a:t>microphthalmia</a:t>
            </a:r>
            <a:r>
              <a:rPr lang="en-IN" dirty="0">
                <a:latin typeface="Comic Sans MS" panose="030F0702030302020204" pitchFamily="66" charset="0"/>
              </a:rPr>
              <a:t> .</a:t>
            </a:r>
            <a:r>
              <a:rPr lang="en-IN" dirty="0" smtClean="0">
                <a:latin typeface="Comic Sans MS" panose="030F0702030302020204" pitchFamily="66" charset="0"/>
              </a:rPr>
              <a:t>These </a:t>
            </a:r>
            <a:r>
              <a:rPr lang="en-IN" dirty="0">
                <a:latin typeface="Comic Sans MS" panose="030F0702030302020204" pitchFamily="66" charset="0"/>
              </a:rPr>
              <a:t>occur in about 43% of patients.</a:t>
            </a:r>
          </a:p>
          <a:p>
            <a:r>
              <a:rPr lang="en-IN" dirty="0">
                <a:latin typeface="Comic Sans MS" panose="030F0702030302020204" pitchFamily="66" charset="0"/>
              </a:rPr>
              <a:t>Congenital heart defects including, among others, pulmonary artery stenosis and patent </a:t>
            </a:r>
            <a:r>
              <a:rPr lang="en-IN" dirty="0" err="1">
                <a:latin typeface="Comic Sans MS" panose="030F0702030302020204" pitchFamily="66" charset="0"/>
              </a:rPr>
              <a:t>ductus</a:t>
            </a:r>
            <a:r>
              <a:rPr lang="en-IN" dirty="0">
                <a:latin typeface="Comic Sans MS" panose="030F0702030302020204" pitchFamily="66" charset="0"/>
              </a:rPr>
              <a:t> </a:t>
            </a:r>
            <a:r>
              <a:rPr lang="en-IN" dirty="0" err="1">
                <a:latin typeface="Comic Sans MS" panose="030F0702030302020204" pitchFamily="66" charset="0"/>
              </a:rPr>
              <a:t>arteriosis</a:t>
            </a:r>
            <a:r>
              <a:rPr lang="en-IN" dirty="0">
                <a:latin typeface="Comic Sans MS" panose="030F0702030302020204" pitchFamily="66" charset="0"/>
              </a:rPr>
              <a:t>. The </a:t>
            </a:r>
            <a:r>
              <a:rPr lang="en-IN" i="1" dirty="0" err="1">
                <a:latin typeface="Comic Sans MS" panose="030F0702030302020204" pitchFamily="66" charset="0"/>
              </a:rPr>
              <a:t>Ductus</a:t>
            </a:r>
            <a:r>
              <a:rPr lang="en-IN" i="1" dirty="0">
                <a:latin typeface="Comic Sans MS" panose="030F0702030302020204" pitchFamily="66" charset="0"/>
              </a:rPr>
              <a:t> </a:t>
            </a:r>
            <a:r>
              <a:rPr lang="en-IN" i="1" dirty="0" err="1">
                <a:latin typeface="Comic Sans MS" panose="030F0702030302020204" pitchFamily="66" charset="0"/>
              </a:rPr>
              <a:t>arteriosis</a:t>
            </a:r>
            <a:r>
              <a:rPr lang="en-IN" dirty="0">
                <a:latin typeface="Comic Sans MS" panose="030F0702030302020204" pitchFamily="66" charset="0"/>
              </a:rPr>
              <a:t> is a short blood vessel through which blood going to the </a:t>
            </a:r>
            <a:r>
              <a:rPr lang="en-IN" dirty="0" err="1">
                <a:latin typeface="Comic Sans MS" panose="030F0702030302020204" pitchFamily="66" charset="0"/>
              </a:rPr>
              <a:t>fetal</a:t>
            </a:r>
            <a:r>
              <a:rPr lang="en-IN" dirty="0">
                <a:latin typeface="Comic Sans MS" panose="030F0702030302020204" pitchFamily="66" charset="0"/>
              </a:rPr>
              <a:t> heart (through the pulmonary artery) is shunted away from the lungs to the aorta. It usually closes at or shortly after birth and blood passes freely to the lungs. If however, it remains open (patent </a:t>
            </a:r>
            <a:r>
              <a:rPr lang="en-IN" dirty="0" err="1">
                <a:latin typeface="Comic Sans MS" panose="030F0702030302020204" pitchFamily="66" charset="0"/>
              </a:rPr>
              <a:t>ductus</a:t>
            </a:r>
            <a:r>
              <a:rPr lang="en-IN" dirty="0">
                <a:latin typeface="Comic Sans MS" panose="030F0702030302020204" pitchFamily="66" charset="0"/>
              </a:rPr>
              <a:t> </a:t>
            </a:r>
            <a:r>
              <a:rPr lang="en-IN" dirty="0" err="1">
                <a:latin typeface="Comic Sans MS" panose="030F0702030302020204" pitchFamily="66" charset="0"/>
              </a:rPr>
              <a:t>arteriosis</a:t>
            </a:r>
            <a:r>
              <a:rPr lang="en-IN" dirty="0">
                <a:latin typeface="Comic Sans MS" panose="030F0702030302020204" pitchFamily="66" charset="0"/>
              </a:rPr>
              <a:t>), blood flow is reversed and blood from the aorta goes to the pulmonary artery and recirculates to the lungs. It then requires surgical ligation. These occur in about half of patients.</a:t>
            </a:r>
          </a:p>
          <a:p>
            <a:r>
              <a:rPr lang="en-IN" dirty="0">
                <a:latin typeface="Comic Sans MS" panose="030F0702030302020204" pitchFamily="66" charset="0"/>
              </a:rPr>
              <a:t>Neurologic problems (psychomotor retardation, mental retardation, </a:t>
            </a:r>
            <a:r>
              <a:rPr lang="en-IN" dirty="0">
                <a:latin typeface="Comic Sans MS" panose="030F0702030302020204" pitchFamily="66" charset="0"/>
                <a:hlinkClick r:id="rId2"/>
              </a:rPr>
              <a:t>microcephaly</a:t>
            </a:r>
            <a:r>
              <a:rPr lang="en-IN" dirty="0">
                <a:latin typeface="Comic Sans MS" panose="030F0702030302020204" pitchFamily="66" charset="0"/>
              </a:rPr>
              <a:t>)</a:t>
            </a:r>
          </a:p>
          <a:p>
            <a:r>
              <a:rPr lang="en-IN" dirty="0">
                <a:latin typeface="Comic Sans MS" panose="030F0702030302020204" pitchFamily="66" charset="0"/>
              </a:rPr>
              <a:t>Intrauterine growth retardation</a:t>
            </a:r>
          </a:p>
          <a:p>
            <a:r>
              <a:rPr lang="en-IN" dirty="0">
                <a:latin typeface="Comic Sans MS" panose="030F0702030302020204" pitchFamily="66" charset="0"/>
                <a:hlinkClick r:id="rId3"/>
              </a:rPr>
              <a:t>Thrombocytopenia </a:t>
            </a:r>
            <a:r>
              <a:rPr lang="en-IN" dirty="0" err="1">
                <a:latin typeface="Comic Sans MS" panose="030F0702030302020204" pitchFamily="66" charset="0"/>
                <a:hlinkClick r:id="rId3"/>
              </a:rPr>
              <a:t>purpura</a:t>
            </a:r>
            <a:r>
              <a:rPr lang="en-IN" dirty="0">
                <a:latin typeface="Comic Sans MS" panose="030F0702030302020204" pitchFamily="66" charset="0"/>
              </a:rPr>
              <a:t> </a:t>
            </a:r>
          </a:p>
          <a:p>
            <a:r>
              <a:rPr lang="en-IN" dirty="0">
                <a:latin typeface="Comic Sans MS" panose="030F0702030302020204" pitchFamily="66" charset="0"/>
                <a:hlinkClick r:id="rId4"/>
              </a:rPr>
              <a:t>Hepatomegaly</a:t>
            </a:r>
            <a:endParaRPr lang="en-IN" dirty="0">
              <a:latin typeface="Comic Sans MS" panose="030F0702030302020204" pitchFamily="66" charset="0"/>
            </a:endParaRPr>
          </a:p>
          <a:p>
            <a:r>
              <a:rPr lang="en-IN" dirty="0">
                <a:latin typeface="Comic Sans MS" panose="030F0702030302020204" pitchFamily="66" charset="0"/>
                <a:hlinkClick r:id="rId5"/>
              </a:rPr>
              <a:t>Splenomegaly</a:t>
            </a:r>
            <a:endParaRPr lang="en-IN" dirty="0">
              <a:latin typeface="Comic Sans MS" panose="030F0702030302020204" pitchFamily="66" charset="0"/>
            </a:endParaRPr>
          </a:p>
        </p:txBody>
      </p:sp>
    </p:spTree>
    <p:extLst>
      <p:ext uri="{BB962C8B-B14F-4D97-AF65-F5344CB8AC3E}">
        <p14:creationId xmlns:p14="http://schemas.microsoft.com/office/powerpoint/2010/main" xmlns="" val="324195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ongenital rubella syndrome | definition of congenital rubella syndrome by  Medical dictionar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84475" y="1009648"/>
            <a:ext cx="3810000" cy="5200651"/>
          </a:xfrm>
          <a:prstGeom prst="rect">
            <a:avLst/>
          </a:prstGeom>
          <a:noFill/>
          <a:extLst>
            <a:ext uri="{909E8E84-426E-40DD-AFC4-6F175D3DCCD1}">
              <a14:hiddenFill xmlns:a14="http://schemas.microsoft.com/office/drawing/2010/main" xmlns="">
                <a:solidFill>
                  <a:srgbClr val="FFFFFF"/>
                </a:solidFill>
              </a14:hiddenFill>
            </a:ext>
          </a:extLst>
        </p:spPr>
      </p:pic>
      <p:pic>
        <p:nvPicPr>
          <p:cNvPr id="13316" name="Picture 4" descr="𝕲𝖚𝖗𝖚 𝕭𝖗𝖚𝖓𝖔 🇮🇳 on Twitter: &quot;Many people are saying that Birth  Will Increase after 9 months of lockdown My worry is something else Is this  VIrus Teratogenic ? Can this cause somethi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75499" y="1009649"/>
            <a:ext cx="4803775" cy="52006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78840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DIAGNOSIS</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normAutofit lnSpcReduction="10000"/>
          </a:bodyPr>
          <a:lstStyle/>
          <a:p>
            <a:r>
              <a:rPr lang="en-IN" sz="2000" u="sng" dirty="0" smtClean="0">
                <a:latin typeface="Eras Bold ITC" panose="020B0907030504020204" pitchFamily="34" charset="0"/>
                <a:cs typeface="Lucida Sans Unicode" panose="020B0602030504020204" pitchFamily="34" charset="0"/>
              </a:rPr>
              <a:t>CLINICAL CRITERIA INCLUDE :</a:t>
            </a:r>
          </a:p>
          <a:p>
            <a:pPr>
              <a:buFont typeface="Arial" panose="020B0604020202020204" pitchFamily="34" charset="0"/>
              <a:buChar char="•"/>
            </a:pPr>
            <a:r>
              <a:rPr lang="en-IN" sz="2000" dirty="0">
                <a:latin typeface="Comic Sans MS" panose="030F0702030302020204" pitchFamily="66" charset="0"/>
                <a:cs typeface="Lucida Sans Unicode" panose="020B0602030504020204" pitchFamily="34" charset="0"/>
              </a:rPr>
              <a:t>A</a:t>
            </a:r>
            <a:r>
              <a:rPr lang="en-IN" sz="2000" dirty="0" smtClean="0">
                <a:latin typeface="Comic Sans MS" panose="030F0702030302020204" pitchFamily="66" charset="0"/>
                <a:cs typeface="Lucida Sans Unicode" panose="020B0602030504020204" pitchFamily="34" charset="0"/>
              </a:rPr>
              <a:t>cute onset of disease</a:t>
            </a:r>
          </a:p>
          <a:p>
            <a:pPr>
              <a:buFont typeface="Arial" panose="020B0604020202020204" pitchFamily="34" charset="0"/>
              <a:buChar char="•"/>
            </a:pPr>
            <a:r>
              <a:rPr lang="en-IN" sz="2000" dirty="0" smtClean="0">
                <a:latin typeface="Comic Sans MS" panose="030F0702030302020204" pitchFamily="66" charset="0"/>
                <a:cs typeface="Lucida Sans Unicode" panose="020B0602030504020204" pitchFamily="34" charset="0"/>
              </a:rPr>
              <a:t>Moderate increase in body temperature</a:t>
            </a:r>
          </a:p>
          <a:p>
            <a:pPr>
              <a:buFont typeface="Arial" panose="020B0604020202020204" pitchFamily="34" charset="0"/>
              <a:buChar char="•"/>
            </a:pPr>
            <a:r>
              <a:rPr lang="en-IN" sz="2000" dirty="0" smtClean="0">
                <a:latin typeface="Comic Sans MS" panose="030F0702030302020204" pitchFamily="66" charset="0"/>
                <a:cs typeface="Lucida Sans Unicode" panose="020B0602030504020204" pitchFamily="34" charset="0"/>
              </a:rPr>
              <a:t>Moderate </a:t>
            </a:r>
            <a:r>
              <a:rPr lang="en-IN" sz="2000" dirty="0" err="1" smtClean="0">
                <a:latin typeface="Comic Sans MS" panose="030F0702030302020204" pitchFamily="66" charset="0"/>
                <a:cs typeface="Lucida Sans Unicode" panose="020B0602030504020204" pitchFamily="34" charset="0"/>
              </a:rPr>
              <a:t>cattharal</a:t>
            </a:r>
            <a:r>
              <a:rPr lang="en-IN" sz="2000" dirty="0" smtClean="0">
                <a:latin typeface="Comic Sans MS" panose="030F0702030302020204" pitchFamily="66" charset="0"/>
                <a:cs typeface="Lucida Sans Unicode" panose="020B0602030504020204" pitchFamily="34" charset="0"/>
              </a:rPr>
              <a:t> symptoms</a:t>
            </a:r>
          </a:p>
          <a:p>
            <a:pPr>
              <a:buFont typeface="Arial" panose="020B0604020202020204" pitchFamily="34" charset="0"/>
              <a:buChar char="•"/>
            </a:pPr>
            <a:r>
              <a:rPr lang="en-IN" sz="2000" dirty="0" smtClean="0">
                <a:latin typeface="Comic Sans MS" panose="030F0702030302020204" pitchFamily="66" charset="0"/>
                <a:cs typeface="Lucida Sans Unicode" panose="020B0602030504020204" pitchFamily="34" charset="0"/>
              </a:rPr>
              <a:t>Posterior cervical and, particularly, bilateral occipital lymphadenopathy</a:t>
            </a:r>
          </a:p>
          <a:p>
            <a:pPr>
              <a:buFont typeface="Arial" panose="020B0604020202020204" pitchFamily="34" charset="0"/>
              <a:buChar char="•"/>
            </a:pPr>
            <a:r>
              <a:rPr lang="en-IN" sz="2000" dirty="0" smtClean="0">
                <a:latin typeface="Comic Sans MS" panose="030F0702030302020204" pitchFamily="66" charset="0"/>
                <a:cs typeface="Lucida Sans Unicode" panose="020B0602030504020204" pitchFamily="34" charset="0"/>
              </a:rPr>
              <a:t>Macular or small-spotted rash on the unchanged background of skin, predominantly without fusion of elements.</a:t>
            </a:r>
          </a:p>
          <a:p>
            <a:pPr>
              <a:buFont typeface="Arial" panose="020B0604020202020204" pitchFamily="34" charset="0"/>
              <a:buChar char="•"/>
            </a:pPr>
            <a:r>
              <a:rPr lang="en-IN" sz="2000" dirty="0" smtClean="0">
                <a:latin typeface="Comic Sans MS" panose="030F0702030302020204" pitchFamily="66" charset="0"/>
                <a:cs typeface="Lucida Sans Unicode" panose="020B0602030504020204" pitchFamily="34" charset="0"/>
              </a:rPr>
              <a:t>Simultaneous character of rash (absence of succession)</a:t>
            </a:r>
          </a:p>
          <a:p>
            <a:pPr>
              <a:buFont typeface="Arial" panose="020B0604020202020204" pitchFamily="34" charset="0"/>
              <a:buChar char="•"/>
            </a:pPr>
            <a:r>
              <a:rPr lang="en-IN" sz="2000" dirty="0" smtClean="0">
                <a:latin typeface="Comic Sans MS" panose="030F0702030302020204" pitchFamily="66" charset="0"/>
                <a:cs typeface="Lucida Sans Unicode" panose="020B0602030504020204" pitchFamily="34" charset="0"/>
              </a:rPr>
              <a:t>Disappear rash in 3 days without pigmentation.</a:t>
            </a:r>
          </a:p>
          <a:p>
            <a:pPr>
              <a:buFont typeface="Arial" panose="020B0604020202020204" pitchFamily="34" charset="0"/>
              <a:buChar char="•"/>
            </a:pPr>
            <a:endParaRPr lang="en-IN" sz="2000" dirty="0" smtClean="0">
              <a:latin typeface="Comic Sans MS" panose="030F0702030302020204" pitchFamily="66" charset="0"/>
              <a:cs typeface="Lucida Sans Unicode" panose="020B0602030504020204" pitchFamily="34" charset="0"/>
            </a:endParaRPr>
          </a:p>
          <a:p>
            <a:pPr>
              <a:buFont typeface="Arial" panose="020B0604020202020204" pitchFamily="34" charset="0"/>
              <a:buChar char="•"/>
            </a:pPr>
            <a:endParaRPr lang="en-IN" sz="2000" u="sng" dirty="0" smtClean="0">
              <a:latin typeface="Comic Sans MS" panose="030F0702030302020204" pitchFamily="66" charset="0"/>
              <a:cs typeface="Lucida Sans Unicode" panose="020B0602030504020204" pitchFamily="34" charset="0"/>
            </a:endParaRPr>
          </a:p>
        </p:txBody>
      </p:sp>
    </p:spTree>
    <p:extLst>
      <p:ext uri="{BB962C8B-B14F-4D97-AF65-F5344CB8AC3E}">
        <p14:creationId xmlns:p14="http://schemas.microsoft.com/office/powerpoint/2010/main" xmlns="" val="2352602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DIAGNOSIS</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normAutofit fontScale="92500" lnSpcReduction="20000"/>
          </a:bodyPr>
          <a:lstStyle/>
          <a:p>
            <a:r>
              <a:rPr lang="en-IN" sz="2000" u="sng" dirty="0" smtClean="0">
                <a:solidFill>
                  <a:schemeClr val="tx1">
                    <a:lumMod val="85000"/>
                    <a:lumOff val="15000"/>
                  </a:schemeClr>
                </a:solidFill>
                <a:latin typeface="Eras Bold ITC" panose="020B0907030504020204" pitchFamily="34" charset="0"/>
              </a:rPr>
              <a:t>SPECIFIC DIAGNOSIS : </a:t>
            </a:r>
          </a:p>
          <a:p>
            <a:pPr>
              <a:buFont typeface="Wingdings" panose="05000000000000000000" pitchFamily="2" charset="2"/>
              <a:buChar char="§"/>
            </a:pPr>
            <a:r>
              <a:rPr lang="en-IN" dirty="0" smtClean="0">
                <a:solidFill>
                  <a:schemeClr val="tx1">
                    <a:lumMod val="85000"/>
                    <a:lumOff val="15000"/>
                  </a:schemeClr>
                </a:solidFill>
                <a:latin typeface="Comic Sans MS" panose="030F0702030302020204" pitchFamily="66" charset="0"/>
              </a:rPr>
              <a:t>Serological tests can be applied for rubella diagnosis or </a:t>
            </a:r>
            <a:r>
              <a:rPr lang="en-IN" dirty="0" smtClean="0">
                <a:solidFill>
                  <a:schemeClr val="tx1">
                    <a:lumMod val="95000"/>
                    <a:lumOff val="5000"/>
                  </a:schemeClr>
                </a:solidFill>
                <a:latin typeface="Comic Sans MS" panose="030F0702030302020204" pitchFamily="66" charset="0"/>
              </a:rPr>
              <a:t>virus</a:t>
            </a:r>
            <a:r>
              <a:rPr lang="en-IN" dirty="0" smtClean="0">
                <a:solidFill>
                  <a:schemeClr val="tx1">
                    <a:lumMod val="85000"/>
                    <a:lumOff val="15000"/>
                  </a:schemeClr>
                </a:solidFill>
                <a:latin typeface="Comic Sans MS" panose="030F0702030302020204" pitchFamily="66" charset="0"/>
              </a:rPr>
              <a:t> isolation, or </a:t>
            </a:r>
            <a:r>
              <a:rPr lang="en-IN" dirty="0" smtClean="0">
                <a:solidFill>
                  <a:schemeClr val="accent1"/>
                </a:solidFill>
                <a:latin typeface="Comic Sans MS" panose="030F0702030302020204" pitchFamily="66" charset="0"/>
              </a:rPr>
              <a:t>PCR</a:t>
            </a:r>
            <a:r>
              <a:rPr lang="en-IN" dirty="0" smtClean="0">
                <a:solidFill>
                  <a:schemeClr val="tx1">
                    <a:lumMod val="95000"/>
                    <a:lumOff val="5000"/>
                  </a:schemeClr>
                </a:solidFill>
                <a:latin typeface="Comic Sans MS" panose="030F0702030302020204" pitchFamily="66" charset="0"/>
              </a:rPr>
              <a:t>.</a:t>
            </a:r>
          </a:p>
          <a:p>
            <a:pPr>
              <a:buFont typeface="Wingdings" panose="05000000000000000000" pitchFamily="2" charset="2"/>
              <a:buChar char="§"/>
            </a:pPr>
            <a:r>
              <a:rPr lang="en-IN" dirty="0" smtClean="0">
                <a:solidFill>
                  <a:schemeClr val="tx1">
                    <a:lumMod val="95000"/>
                    <a:lumOff val="5000"/>
                  </a:schemeClr>
                </a:solidFill>
                <a:latin typeface="Comic Sans MS" panose="030F0702030302020204" pitchFamily="66" charset="0"/>
              </a:rPr>
              <a:t>Serological confirmation of a diagnosis is based on the detection of antibodies of </a:t>
            </a:r>
            <a:r>
              <a:rPr lang="en-IN" dirty="0" err="1" smtClean="0">
                <a:solidFill>
                  <a:schemeClr val="accent1">
                    <a:lumMod val="60000"/>
                    <a:lumOff val="40000"/>
                  </a:schemeClr>
                </a:solidFill>
                <a:latin typeface="Comic Sans MS" panose="030F0702030302020204" pitchFamily="66" charset="0"/>
              </a:rPr>
              <a:t>IgM</a:t>
            </a:r>
            <a:r>
              <a:rPr lang="en-IN" dirty="0" smtClean="0">
                <a:solidFill>
                  <a:schemeClr val="accent1">
                    <a:lumMod val="60000"/>
                    <a:lumOff val="40000"/>
                  </a:schemeClr>
                </a:solidFill>
                <a:latin typeface="Comic Sans MS" panose="030F0702030302020204" pitchFamily="66" charset="0"/>
              </a:rPr>
              <a:t>  </a:t>
            </a:r>
            <a:r>
              <a:rPr lang="en-IN" dirty="0" smtClean="0">
                <a:solidFill>
                  <a:schemeClr val="tx1">
                    <a:lumMod val="95000"/>
                    <a:lumOff val="5000"/>
                  </a:schemeClr>
                </a:solidFill>
                <a:latin typeface="Comic Sans MS" panose="030F0702030302020204" pitchFamily="66" charset="0"/>
              </a:rPr>
              <a:t>class in one sample of serum or significant (more than 4 times) increase in the titre of </a:t>
            </a:r>
            <a:r>
              <a:rPr lang="en-IN" dirty="0" err="1" smtClean="0">
                <a:solidFill>
                  <a:schemeClr val="tx1">
                    <a:lumMod val="95000"/>
                    <a:lumOff val="5000"/>
                  </a:schemeClr>
                </a:solidFill>
                <a:latin typeface="Comic Sans MS" panose="030F0702030302020204" pitchFamily="66" charset="0"/>
              </a:rPr>
              <a:t>IgG</a:t>
            </a:r>
            <a:r>
              <a:rPr lang="en-IN" dirty="0" smtClean="0">
                <a:solidFill>
                  <a:schemeClr val="tx1">
                    <a:lumMod val="95000"/>
                    <a:lumOff val="5000"/>
                  </a:schemeClr>
                </a:solidFill>
                <a:latin typeface="Comic Sans MS" panose="030F0702030302020204" pitchFamily="66" charset="0"/>
              </a:rPr>
              <a:t> class antibodies in paired sera obtained with an interval of 2-3 weeks.</a:t>
            </a:r>
          </a:p>
          <a:p>
            <a:pPr>
              <a:buFont typeface="Wingdings" panose="05000000000000000000" pitchFamily="2" charset="2"/>
              <a:buChar char="§"/>
            </a:pPr>
            <a:r>
              <a:rPr lang="en-IN" dirty="0" smtClean="0">
                <a:solidFill>
                  <a:schemeClr val="tx1">
                    <a:lumMod val="95000"/>
                    <a:lumOff val="5000"/>
                  </a:schemeClr>
                </a:solidFill>
                <a:latin typeface="Comic Sans MS" panose="030F0702030302020204" pitchFamily="66" charset="0"/>
              </a:rPr>
              <a:t>It should r noted that in some cases false positive results of examination – detection of </a:t>
            </a:r>
            <a:r>
              <a:rPr lang="en-IN" dirty="0" err="1" smtClean="0">
                <a:solidFill>
                  <a:schemeClr val="tx1">
                    <a:lumMod val="95000"/>
                    <a:lumOff val="5000"/>
                  </a:schemeClr>
                </a:solidFill>
                <a:latin typeface="Comic Sans MS" panose="030F0702030302020204" pitchFamily="66" charset="0"/>
              </a:rPr>
              <a:t>IgM</a:t>
            </a:r>
            <a:r>
              <a:rPr lang="en-IN" dirty="0" smtClean="0">
                <a:solidFill>
                  <a:schemeClr val="tx1">
                    <a:lumMod val="95000"/>
                    <a:lumOff val="5000"/>
                  </a:schemeClr>
                </a:solidFill>
                <a:latin typeface="Comic Sans MS" panose="030F0702030302020204" pitchFamily="66" charset="0"/>
              </a:rPr>
              <a:t> antibodies against rubella in person with other viral infections for example, infectious mononucleosis, cytomegalovirus, parvovirus infection, etc., can be registered</a:t>
            </a:r>
          </a:p>
          <a:p>
            <a:pPr>
              <a:buFont typeface="Wingdings" panose="05000000000000000000" pitchFamily="2" charset="2"/>
              <a:buChar char="§"/>
            </a:pPr>
            <a:r>
              <a:rPr lang="en-IN" dirty="0">
                <a:solidFill>
                  <a:schemeClr val="tx1">
                    <a:lumMod val="95000"/>
                    <a:lumOff val="5000"/>
                  </a:schemeClr>
                </a:solidFill>
                <a:latin typeface="Comic Sans MS" panose="030F0702030302020204" pitchFamily="66" charset="0"/>
              </a:rPr>
              <a:t>An accurate retrospective diagnosis of rubella is ensured by revealing the increasing antibody titre by the </a:t>
            </a:r>
            <a:r>
              <a:rPr lang="en-IN" dirty="0" err="1">
                <a:solidFill>
                  <a:schemeClr val="tx1">
                    <a:lumMod val="95000"/>
                    <a:lumOff val="5000"/>
                  </a:schemeClr>
                </a:solidFill>
                <a:latin typeface="Comic Sans MS" panose="030F0702030302020204" pitchFamily="66" charset="0"/>
              </a:rPr>
              <a:t>hemagglutination</a:t>
            </a:r>
            <a:r>
              <a:rPr lang="en-IN" dirty="0">
                <a:solidFill>
                  <a:schemeClr val="tx1">
                    <a:lumMod val="95000"/>
                    <a:lumOff val="5000"/>
                  </a:schemeClr>
                </a:solidFill>
                <a:latin typeface="Comic Sans MS" panose="030F0702030302020204" pitchFamily="66" charset="0"/>
              </a:rPr>
              <a:t>-inhibition reaction, the neutralization and the complement-fixation tests which are carried out two times at a ten-day interval.</a:t>
            </a:r>
          </a:p>
        </p:txBody>
      </p:sp>
    </p:spTree>
    <p:extLst>
      <p:ext uri="{BB962C8B-B14F-4D97-AF65-F5344CB8AC3E}">
        <p14:creationId xmlns:p14="http://schemas.microsoft.com/office/powerpoint/2010/main" xmlns="" val="2934384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TREATMENT</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normAutofit/>
          </a:bodyPr>
          <a:lstStyle/>
          <a:p>
            <a:r>
              <a:rPr lang="en-IN" sz="2000" dirty="0" smtClean="0">
                <a:solidFill>
                  <a:schemeClr val="tx1">
                    <a:lumMod val="95000"/>
                    <a:lumOff val="5000"/>
                  </a:schemeClr>
                </a:solidFill>
                <a:latin typeface="Comic Sans MS" panose="030F0702030302020204" pitchFamily="66" charset="0"/>
              </a:rPr>
              <a:t>Treatment of rubella is usually symptomatic.</a:t>
            </a:r>
          </a:p>
          <a:p>
            <a:r>
              <a:rPr lang="en-IN" sz="2000" dirty="0" smtClean="0">
                <a:solidFill>
                  <a:schemeClr val="tx1">
                    <a:lumMod val="95000"/>
                    <a:lumOff val="5000"/>
                  </a:schemeClr>
                </a:solidFill>
                <a:latin typeface="Comic Sans MS" panose="030F0702030302020204" pitchFamily="66" charset="0"/>
              </a:rPr>
              <a:t>Antihistamine drugs can be useful for adult patients with uncomplicated rubella, when rash is accompanied by itching.</a:t>
            </a:r>
          </a:p>
          <a:p>
            <a:r>
              <a:rPr lang="en-IN" sz="2000" dirty="0" smtClean="0">
                <a:solidFill>
                  <a:schemeClr val="tx1">
                    <a:lumMod val="95000"/>
                    <a:lumOff val="5000"/>
                  </a:schemeClr>
                </a:solidFill>
                <a:latin typeface="Comic Sans MS" panose="030F0702030302020204" pitchFamily="66" charset="0"/>
              </a:rPr>
              <a:t>For treatment of arthritis, NSAIDSs are used.</a:t>
            </a:r>
          </a:p>
          <a:p>
            <a:r>
              <a:rPr lang="en-IN" sz="2000" dirty="0" smtClean="0">
                <a:solidFill>
                  <a:schemeClr val="tx1">
                    <a:lumMod val="95000"/>
                    <a:lumOff val="5000"/>
                  </a:schemeClr>
                </a:solidFill>
                <a:latin typeface="Comic Sans MS" panose="030F0702030302020204" pitchFamily="66" charset="0"/>
              </a:rPr>
              <a:t>Patients with encephalitis are provided supporting therapy  with adequate provision of needs in fluid and electrolytes.</a:t>
            </a:r>
          </a:p>
          <a:p>
            <a:r>
              <a:rPr lang="en-IN" sz="2000" dirty="0" smtClean="0">
                <a:solidFill>
                  <a:schemeClr val="tx1">
                    <a:lumMod val="95000"/>
                    <a:lumOff val="5000"/>
                  </a:schemeClr>
                </a:solidFill>
                <a:latin typeface="Comic Sans MS" panose="030F0702030302020204" pitchFamily="66" charset="0"/>
              </a:rPr>
              <a:t>Cases of severe thrombocytopenia require administration of immunoglobulin.</a:t>
            </a:r>
            <a:endParaRPr lang="en-IN" sz="2000" dirty="0">
              <a:solidFill>
                <a:schemeClr val="tx1">
                  <a:lumMod val="95000"/>
                  <a:lumOff val="5000"/>
                </a:schemeClr>
              </a:solidFill>
              <a:latin typeface="Comic Sans MS" panose="030F0702030302020204" pitchFamily="66" charset="0"/>
            </a:endParaRPr>
          </a:p>
        </p:txBody>
      </p:sp>
    </p:spTree>
    <p:extLst>
      <p:ext uri="{BB962C8B-B14F-4D97-AF65-F5344CB8AC3E}">
        <p14:creationId xmlns:p14="http://schemas.microsoft.com/office/powerpoint/2010/main" xmlns="" val="4222195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PROPHYLAXIS</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normAutofit lnSpcReduction="10000"/>
          </a:bodyPr>
          <a:lstStyle/>
          <a:p>
            <a:r>
              <a:rPr lang="en-IN" sz="2000" dirty="0" smtClean="0">
                <a:latin typeface="Comic Sans MS" panose="030F0702030302020204" pitchFamily="66" charset="0"/>
              </a:rPr>
              <a:t>Patients with rubella are isolated for 5 days after the rash appears.</a:t>
            </a:r>
          </a:p>
          <a:p>
            <a:r>
              <a:rPr lang="en-IN" sz="2000" dirty="0" smtClean="0">
                <a:latin typeface="Comic Sans MS" panose="030F0702030302020204" pitchFamily="66" charset="0"/>
              </a:rPr>
              <a:t>A child with congenital rubella syndrome is considered contagious for 1 year (if repeated analyses for virus detection are negative, this term is shortened).</a:t>
            </a:r>
          </a:p>
          <a:p>
            <a:r>
              <a:rPr lang="en-IN" sz="2000" dirty="0" smtClean="0">
                <a:latin typeface="Comic Sans MS" panose="030F0702030302020204" pitchFamily="66" charset="0"/>
              </a:rPr>
              <a:t>A pregnant woman should avoid any contact with  a sick person with the </a:t>
            </a:r>
            <a:r>
              <a:rPr lang="en-IN" sz="2000" dirty="0" err="1" smtClean="0">
                <a:latin typeface="Comic Sans MS" panose="030F0702030302020204" pitchFamily="66" charset="0"/>
              </a:rPr>
              <a:t>exanthematous</a:t>
            </a:r>
            <a:r>
              <a:rPr lang="en-IN" sz="2000" dirty="0" smtClean="0">
                <a:latin typeface="Comic Sans MS" panose="030F0702030302020204" pitchFamily="66" charset="0"/>
              </a:rPr>
              <a:t> infection.</a:t>
            </a:r>
          </a:p>
          <a:p>
            <a:r>
              <a:rPr lang="en-IN" sz="2000" dirty="0" smtClean="0">
                <a:latin typeface="Comic Sans MS" panose="030F0702030302020204" pitchFamily="66" charset="0"/>
              </a:rPr>
              <a:t>Detection of infection in pregnancy at the early stage (before 14-16 weeks)</a:t>
            </a:r>
            <a:r>
              <a:rPr lang="en-IN" sz="2000" dirty="0">
                <a:latin typeface="Comic Sans MS" panose="030F0702030302020204" pitchFamily="66" charset="0"/>
              </a:rPr>
              <a:t> </a:t>
            </a:r>
            <a:r>
              <a:rPr lang="en-IN" sz="2000" dirty="0" smtClean="0">
                <a:latin typeface="Comic Sans MS" panose="030F0702030302020204" pitchFamily="66" charset="0"/>
              </a:rPr>
              <a:t>in the absolute indication for the abortion.</a:t>
            </a:r>
          </a:p>
          <a:p>
            <a:r>
              <a:rPr lang="en-IN" sz="2000" dirty="0" smtClean="0">
                <a:latin typeface="Comic Sans MS" panose="030F0702030302020204" pitchFamily="66" charset="0"/>
              </a:rPr>
              <a:t>Persistent detection of antibodies of </a:t>
            </a:r>
            <a:r>
              <a:rPr lang="en-IN" sz="2000" dirty="0" err="1" smtClean="0">
                <a:latin typeface="Comic Sans MS" panose="030F0702030302020204" pitchFamily="66" charset="0"/>
              </a:rPr>
              <a:t>IgG</a:t>
            </a:r>
            <a:r>
              <a:rPr lang="en-IN" sz="2000" dirty="0" smtClean="0">
                <a:latin typeface="Comic Sans MS" panose="030F0702030302020204" pitchFamily="66" charset="0"/>
              </a:rPr>
              <a:t> class against rubella provided negative results for antibodies of </a:t>
            </a:r>
            <a:r>
              <a:rPr lang="en-IN" sz="2000" dirty="0" err="1" smtClean="0">
                <a:latin typeface="Comic Sans MS" panose="030F0702030302020204" pitchFamily="66" charset="0"/>
              </a:rPr>
              <a:t>IgM</a:t>
            </a:r>
            <a:r>
              <a:rPr lang="en-IN" sz="2000" dirty="0" smtClean="0">
                <a:latin typeface="Comic Sans MS" panose="030F0702030302020204" pitchFamily="66" charset="0"/>
              </a:rPr>
              <a:t> class always points to the infection passed earlier by a mother is not indication for abortion.</a:t>
            </a:r>
            <a:endParaRPr lang="en-IN" sz="2000" dirty="0">
              <a:latin typeface="Comic Sans MS" panose="030F0702030302020204" pitchFamily="66" charset="0"/>
            </a:endParaRPr>
          </a:p>
        </p:txBody>
      </p:sp>
    </p:spTree>
    <p:extLst>
      <p:ext uri="{BB962C8B-B14F-4D97-AF65-F5344CB8AC3E}">
        <p14:creationId xmlns:p14="http://schemas.microsoft.com/office/powerpoint/2010/main" xmlns="" val="1564478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SPECIFIC PROPHYLAXIS</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a:xfrm>
            <a:off x="3155204" y="2082800"/>
            <a:ext cx="4236196" cy="4445000"/>
          </a:xfrm>
        </p:spPr>
        <p:txBody>
          <a:bodyPr>
            <a:normAutofit fontScale="92500" lnSpcReduction="10000"/>
          </a:bodyPr>
          <a:lstStyle/>
          <a:p>
            <a:r>
              <a:rPr lang="en-IN" dirty="0" smtClean="0">
                <a:solidFill>
                  <a:schemeClr val="tx1">
                    <a:lumMod val="95000"/>
                    <a:lumOff val="5000"/>
                  </a:schemeClr>
                </a:solidFill>
                <a:latin typeface="Comic Sans MS" panose="030F0702030302020204" pitchFamily="66" charset="0"/>
              </a:rPr>
              <a:t>Vaccine prevention serves as the only effective method for rubella control.</a:t>
            </a:r>
          </a:p>
          <a:p>
            <a:r>
              <a:rPr lang="en-IN" dirty="0" smtClean="0">
                <a:solidFill>
                  <a:schemeClr val="tx1">
                    <a:lumMod val="95000"/>
                    <a:lumOff val="5000"/>
                  </a:schemeClr>
                </a:solidFill>
                <a:latin typeface="Comic Sans MS" panose="030F0702030302020204" pitchFamily="66" charset="0"/>
              </a:rPr>
              <a:t>A live rubella vaccine is used for specific prophylaxis.</a:t>
            </a:r>
          </a:p>
          <a:p>
            <a:r>
              <a:rPr lang="en-IN" dirty="0" smtClean="0">
                <a:solidFill>
                  <a:schemeClr val="tx1">
                    <a:lumMod val="95000"/>
                    <a:lumOff val="5000"/>
                  </a:schemeClr>
                </a:solidFill>
                <a:latin typeface="Comic Sans MS" panose="030F0702030302020204" pitchFamily="66" charset="0"/>
              </a:rPr>
              <a:t>The first dose is administered at age of 12 months.</a:t>
            </a:r>
          </a:p>
          <a:p>
            <a:r>
              <a:rPr lang="en-IN" dirty="0" smtClean="0">
                <a:solidFill>
                  <a:schemeClr val="tx1">
                    <a:lumMod val="95000"/>
                    <a:lumOff val="5000"/>
                  </a:schemeClr>
                </a:solidFill>
                <a:latin typeface="Comic Sans MS" panose="030F0702030302020204" pitchFamily="66" charset="0"/>
              </a:rPr>
              <a:t>Revaccination is carried out at the age 6 and 15.</a:t>
            </a:r>
          </a:p>
          <a:p>
            <a:r>
              <a:rPr lang="en-IN" dirty="0">
                <a:solidFill>
                  <a:schemeClr val="tx1">
                    <a:lumMod val="95000"/>
                    <a:lumOff val="5000"/>
                  </a:schemeClr>
                </a:solidFill>
                <a:latin typeface="Comic Sans MS" panose="030F0702030302020204" pitchFamily="66" charset="0"/>
              </a:rPr>
              <a:t>The current vaccine strategy is to immunize all infants at 12 to 15 months of age with measles-mumps-rubella (MMR) vaccine and to administer a second dose of MMR during </a:t>
            </a:r>
            <a:r>
              <a:rPr lang="en-IN" dirty="0" smtClean="0">
                <a:solidFill>
                  <a:schemeClr val="tx1">
                    <a:lumMod val="95000"/>
                    <a:lumOff val="5000"/>
                  </a:schemeClr>
                </a:solidFill>
                <a:latin typeface="Comic Sans MS" panose="030F0702030302020204" pitchFamily="66" charset="0"/>
              </a:rPr>
              <a:t>childhood.</a:t>
            </a:r>
          </a:p>
          <a:p>
            <a:endParaRPr lang="en-IN" dirty="0">
              <a:solidFill>
                <a:schemeClr val="tx1">
                  <a:lumMod val="95000"/>
                  <a:lumOff val="5000"/>
                </a:schemeClr>
              </a:solidFill>
              <a:latin typeface="Comic Sans MS" panose="030F0702030302020204" pitchFamily="66" charset="0"/>
            </a:endParaRPr>
          </a:p>
        </p:txBody>
      </p:sp>
      <p:pic>
        <p:nvPicPr>
          <p:cNvPr id="14338" name="Picture 2" descr="MMR vaccine could protect against COVID-1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014423" y="2082800"/>
            <a:ext cx="3631477" cy="4089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79175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dirty="0" smtClean="0">
                <a:solidFill>
                  <a:schemeClr val="accent6">
                    <a:lumMod val="50000"/>
                  </a:schemeClr>
                </a:solidFill>
                <a:latin typeface="Bernard MT Condensed" panose="02050806060905020404" pitchFamily="18" charset="0"/>
              </a:rPr>
              <a:t>COMPLICATIONS</a:t>
            </a:r>
            <a:endParaRPr lang="en-IN" sz="5400" dirty="0">
              <a:solidFill>
                <a:schemeClr val="accent6">
                  <a:lumMod val="50000"/>
                </a:schemeClr>
              </a:solidFill>
              <a:latin typeface="Bernard MT Condensed" panose="02050806060905020404" pitchFamily="18" charset="0"/>
            </a:endParaRPr>
          </a:p>
        </p:txBody>
      </p:sp>
      <p:sp>
        <p:nvSpPr>
          <p:cNvPr id="3" name="Content Placeholder 2"/>
          <p:cNvSpPr>
            <a:spLocks noGrp="1"/>
          </p:cNvSpPr>
          <p:nvPr>
            <p:ph idx="1"/>
          </p:nvPr>
        </p:nvSpPr>
        <p:spPr/>
        <p:txBody>
          <a:bodyPr>
            <a:normAutofit fontScale="77500" lnSpcReduction="20000"/>
          </a:bodyPr>
          <a:lstStyle/>
          <a:p>
            <a:r>
              <a:rPr lang="en-IN" dirty="0" smtClean="0">
                <a:solidFill>
                  <a:schemeClr val="tx1">
                    <a:lumMod val="95000"/>
                    <a:lumOff val="5000"/>
                  </a:schemeClr>
                </a:solidFill>
                <a:latin typeface="Comic Sans MS" panose="030F0702030302020204" pitchFamily="66" charset="0"/>
              </a:rPr>
              <a:t>Frequent complications include arthritis, rare – thrombocytopenic </a:t>
            </a:r>
            <a:r>
              <a:rPr lang="en-IN" dirty="0" err="1" smtClean="0">
                <a:solidFill>
                  <a:schemeClr val="tx1">
                    <a:lumMod val="95000"/>
                    <a:lumOff val="5000"/>
                  </a:schemeClr>
                </a:solidFill>
                <a:latin typeface="Comic Sans MS" panose="030F0702030302020204" pitchFamily="66" charset="0"/>
              </a:rPr>
              <a:t>purpura</a:t>
            </a:r>
            <a:r>
              <a:rPr lang="en-IN" dirty="0" smtClean="0">
                <a:solidFill>
                  <a:schemeClr val="tx1">
                    <a:lumMod val="95000"/>
                    <a:lumOff val="5000"/>
                  </a:schemeClr>
                </a:solidFill>
                <a:latin typeface="Comic Sans MS" panose="030F0702030302020204" pitchFamily="66" charset="0"/>
              </a:rPr>
              <a:t>, myocarditis, </a:t>
            </a:r>
            <a:r>
              <a:rPr lang="en-IN" dirty="0" err="1" smtClean="0">
                <a:solidFill>
                  <a:schemeClr val="tx1">
                    <a:lumMod val="95000"/>
                    <a:lumOff val="5000"/>
                  </a:schemeClr>
                </a:solidFill>
                <a:latin typeface="Comic Sans MS" panose="030F0702030302020204" pitchFamily="66" charset="0"/>
              </a:rPr>
              <a:t>Gullian-Barre</a:t>
            </a:r>
            <a:r>
              <a:rPr lang="en-IN" dirty="0" smtClean="0">
                <a:solidFill>
                  <a:schemeClr val="tx1">
                    <a:lumMod val="95000"/>
                    <a:lumOff val="5000"/>
                  </a:schemeClr>
                </a:solidFill>
                <a:latin typeface="Comic Sans MS" panose="030F0702030302020204" pitchFamily="66" charset="0"/>
              </a:rPr>
              <a:t> syndrome, encephalitis, neuritis of ophthalmic nerve and aplasia of the bone marrow.</a:t>
            </a:r>
          </a:p>
          <a:p>
            <a:r>
              <a:rPr lang="en-IN" dirty="0" smtClean="0">
                <a:solidFill>
                  <a:schemeClr val="tx1">
                    <a:lumMod val="95000"/>
                    <a:lumOff val="5000"/>
                  </a:schemeClr>
                </a:solidFill>
                <a:latin typeface="Comic Sans MS" panose="030F0702030302020204" pitchFamily="66" charset="0"/>
              </a:rPr>
              <a:t>Acute encephalitis occurs in one case for 5000-6000 of patients with rubella and clinically very similar to measles encephalitis, but in contrast to it, CNS lesion in rubella does not lead to demyelination.</a:t>
            </a:r>
          </a:p>
          <a:p>
            <a:r>
              <a:rPr lang="en-IN" dirty="0" smtClean="0">
                <a:solidFill>
                  <a:schemeClr val="tx1">
                    <a:lumMod val="95000"/>
                    <a:lumOff val="5000"/>
                  </a:schemeClr>
                </a:solidFill>
                <a:latin typeface="Comic Sans MS" panose="030F0702030302020204" pitchFamily="66" charset="0"/>
              </a:rPr>
              <a:t>In pregnant women, still born and spontaneous abortions are possible.</a:t>
            </a:r>
          </a:p>
          <a:p>
            <a:r>
              <a:rPr lang="en-IN" u="sng" dirty="0" smtClean="0">
                <a:solidFill>
                  <a:schemeClr val="tx1">
                    <a:lumMod val="95000"/>
                    <a:lumOff val="5000"/>
                  </a:schemeClr>
                </a:solidFill>
                <a:latin typeface="Comic Sans MS" panose="030F0702030302020204" pitchFamily="66" charset="0"/>
              </a:rPr>
              <a:t>Complications in case of congenital rubella syndrome :</a:t>
            </a:r>
          </a:p>
          <a:p>
            <a:r>
              <a:rPr lang="en-IN" dirty="0">
                <a:latin typeface="Comic Sans MS" panose="030F0702030302020204" pitchFamily="66" charset="0"/>
              </a:rPr>
              <a:t>Heart defects.</a:t>
            </a:r>
          </a:p>
          <a:p>
            <a:r>
              <a:rPr lang="en-IN" dirty="0">
                <a:latin typeface="Comic Sans MS" panose="030F0702030302020204" pitchFamily="66" charset="0"/>
              </a:rPr>
              <a:t>Cataracts.</a:t>
            </a:r>
          </a:p>
          <a:p>
            <a:r>
              <a:rPr lang="en-IN" dirty="0">
                <a:latin typeface="Comic Sans MS" panose="030F0702030302020204" pitchFamily="66" charset="0"/>
              </a:rPr>
              <a:t>Deafness.</a:t>
            </a:r>
          </a:p>
          <a:p>
            <a:r>
              <a:rPr lang="en-IN" dirty="0">
                <a:latin typeface="Comic Sans MS" panose="030F0702030302020204" pitchFamily="66" charset="0"/>
              </a:rPr>
              <a:t>Delayed learning.</a:t>
            </a:r>
          </a:p>
          <a:p>
            <a:r>
              <a:rPr lang="en-IN" dirty="0">
                <a:latin typeface="Comic Sans MS" panose="030F0702030302020204" pitchFamily="66" charset="0"/>
              </a:rPr>
              <a:t>Liver and spleen damage.</a:t>
            </a:r>
          </a:p>
          <a:p>
            <a:r>
              <a:rPr lang="en-IN" dirty="0">
                <a:latin typeface="Comic Sans MS" panose="030F0702030302020204" pitchFamily="66" charset="0"/>
              </a:rPr>
              <a:t>Diabetes.</a:t>
            </a:r>
          </a:p>
          <a:p>
            <a:r>
              <a:rPr lang="en-IN" dirty="0">
                <a:latin typeface="Comic Sans MS" panose="030F0702030302020204" pitchFamily="66" charset="0"/>
              </a:rPr>
              <a:t>Thyroid problems</a:t>
            </a:r>
          </a:p>
          <a:p>
            <a:pPr>
              <a:buFont typeface="Wingdings" panose="05000000000000000000" pitchFamily="2" charset="2"/>
              <a:buChar char="§"/>
            </a:pPr>
            <a:endParaRPr lang="en-IN" u="sng" dirty="0">
              <a:solidFill>
                <a:schemeClr val="tx1">
                  <a:lumMod val="95000"/>
                  <a:lumOff val="5000"/>
                </a:schemeClr>
              </a:solidFill>
              <a:latin typeface="Comic Sans MS" panose="030F0702030302020204" pitchFamily="66" charset="0"/>
            </a:endParaRPr>
          </a:p>
        </p:txBody>
      </p:sp>
    </p:spTree>
    <p:extLst>
      <p:ext uri="{BB962C8B-B14F-4D97-AF65-F5344CB8AC3E}">
        <p14:creationId xmlns:p14="http://schemas.microsoft.com/office/powerpoint/2010/main" xmlns="" val="1749073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Differential diagnosis | Download Table"/>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59075" y="469900"/>
            <a:ext cx="8096250" cy="6134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08186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edcomic on Twitter: &quot;Rubeola, Rubella, Roseola #MedEd #FOAMed  http://t.co/8uEuEK4j6v http://t.co/9gaLpFeYHo&quot; / Twitte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57375" y="1409700"/>
            <a:ext cx="9671050" cy="4835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4739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Rubella, measles and varicella at a glance | Download Scientific Diagram"/>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0"/>
            <a:ext cx="119380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6513380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215</TotalTime>
  <Words>1606</Words>
  <Application>Microsoft Office PowerPoint</Application>
  <PresentationFormat>Произвольный</PresentationFormat>
  <Paragraphs>118</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Wisp</vt:lpstr>
      <vt:lpstr>RUBELLA </vt:lpstr>
      <vt:lpstr>WHAT IS RUBELLA ?</vt:lpstr>
      <vt:lpstr>ETIOLOGY</vt:lpstr>
      <vt:lpstr>Слайд 4</vt:lpstr>
      <vt:lpstr>STRUCTURE OF THE VIRUS</vt:lpstr>
      <vt:lpstr>EPIDEMIOLOGY</vt:lpstr>
      <vt:lpstr>Слайд 7</vt:lpstr>
      <vt:lpstr> PATHOGENESIS</vt:lpstr>
      <vt:lpstr>CLASSIFICATION</vt:lpstr>
      <vt:lpstr>CLINICAL MANIFESTATION</vt:lpstr>
      <vt:lpstr>RASH</vt:lpstr>
      <vt:lpstr>Слайд 12</vt:lpstr>
      <vt:lpstr>CLINICAL MANIFESTATIONS</vt:lpstr>
      <vt:lpstr>SYMPTOMS</vt:lpstr>
      <vt:lpstr>Слайд 15</vt:lpstr>
      <vt:lpstr>CONGENITAL RUBELLA SYNDROME</vt:lpstr>
      <vt:lpstr>Слайд 17</vt:lpstr>
      <vt:lpstr>CONGENITAL RUBELLA SYNDROME</vt:lpstr>
      <vt:lpstr>Слайд 19</vt:lpstr>
      <vt:lpstr>DIAGNOSIS</vt:lpstr>
      <vt:lpstr>DIAGNOSIS</vt:lpstr>
      <vt:lpstr>TREATMENT</vt:lpstr>
      <vt:lpstr>PROPHYLAXIS</vt:lpstr>
      <vt:lpstr>SPECIFIC PROPHYLAXIS</vt:lpstr>
      <vt:lpstr>COMPLICATIONS</vt:lpstr>
      <vt:lpstr>Слайд 26</vt:lpstr>
      <vt:lpstr>Слайд 27</vt:lpstr>
      <vt:lpstr>Слайд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RUBELLA</dc:title>
  <dc:creator>Paresh</dc:creator>
  <cp:lastModifiedBy>e020780goa</cp:lastModifiedBy>
  <cp:revision>22</cp:revision>
  <dcterms:created xsi:type="dcterms:W3CDTF">2022-04-11T14:55:27Z</dcterms:created>
  <dcterms:modified xsi:type="dcterms:W3CDTF">2023-01-03T07:53:51Z</dcterms:modified>
</cp:coreProperties>
</file>