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3"/>
  </p:notesMasterIdLst>
  <p:sldIdLst>
    <p:sldId id="256" r:id="rId2"/>
    <p:sldId id="257" r:id="rId3"/>
    <p:sldId id="273" r:id="rId4"/>
    <p:sldId id="258" r:id="rId5"/>
    <p:sldId id="263" r:id="rId6"/>
    <p:sldId id="275" r:id="rId7"/>
    <p:sldId id="274" r:id="rId8"/>
    <p:sldId id="259" r:id="rId9"/>
    <p:sldId id="261" r:id="rId10"/>
    <p:sldId id="260" r:id="rId11"/>
    <p:sldId id="262" r:id="rId12"/>
    <p:sldId id="264" r:id="rId13"/>
    <p:sldId id="265" r:id="rId14"/>
    <p:sldId id="277" r:id="rId15"/>
    <p:sldId id="278" r:id="rId16"/>
    <p:sldId id="279" r:id="rId17"/>
    <p:sldId id="276" r:id="rId18"/>
    <p:sldId id="266" r:id="rId19"/>
    <p:sldId id="267" r:id="rId20"/>
    <p:sldId id="268" r:id="rId21"/>
    <p:sldId id="269" r:id="rId22"/>
    <p:sldId id="270" r:id="rId23"/>
    <p:sldId id="271" r:id="rId24"/>
    <p:sldId id="272" r:id="rId25"/>
    <p:sldId id="280" r:id="rId26"/>
    <p:sldId id="281" r:id="rId27"/>
    <p:sldId id="282" r:id="rId28"/>
    <p:sldId id="283" r:id="rId29"/>
    <p:sldId id="284" r:id="rId30"/>
    <p:sldId id="285" r:id="rId31"/>
    <p:sldId id="287" r:id="rId3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0" d="100"/>
          <a:sy n="40" d="100"/>
        </p:scale>
        <p:origin x="-2256" y="-7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7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E86C81-FF10-4785-BBEB-C391D77DCCA0}" type="datetimeFigureOut">
              <a:rPr lang="id-ID" smtClean="0"/>
              <a:pPr/>
              <a:t>14/02/2024</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CF4ED8-7C2F-41D4-A78F-307153F0AA8F}"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3FCF4ED8-7C2F-41D4-A78F-307153F0AA8F}" type="slidenum">
              <a:rPr lang="id-ID" smtClean="0"/>
              <a:pPr/>
              <a:t>30</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E52480F0-75FB-4E6C-95EE-3097987641F0}" type="datetimeFigureOut">
              <a:rPr lang="id-ID" smtClean="0"/>
              <a:pPr/>
              <a:t>14/02/2024</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5F001623-DB1F-4E21-88D0-22FAB4E80B2B}"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2480F0-75FB-4E6C-95EE-3097987641F0}" type="datetimeFigureOut">
              <a:rPr lang="id-ID" smtClean="0"/>
              <a:pPr/>
              <a:t>14/02/2024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F001623-DB1F-4E21-88D0-22FAB4E80B2B}"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52480F0-75FB-4E6C-95EE-3097987641F0}" type="datetimeFigureOut">
              <a:rPr lang="id-ID" smtClean="0"/>
              <a:pPr/>
              <a:t>14/02/2024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F001623-DB1F-4E21-88D0-22FAB4E80B2B}"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52480F0-75FB-4E6C-95EE-3097987641F0}" type="datetimeFigureOut">
              <a:rPr lang="id-ID" smtClean="0"/>
              <a:pPr/>
              <a:t>14/02/2024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F001623-DB1F-4E21-88D0-22FAB4E80B2B}"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E52480F0-75FB-4E6C-95EE-3097987641F0}" type="datetimeFigureOut">
              <a:rPr lang="id-ID" smtClean="0"/>
              <a:pPr/>
              <a:t>14/02/2024</a:t>
            </a:fld>
            <a:endParaRPr lang="id-ID"/>
          </a:p>
        </p:txBody>
      </p:sp>
      <p:sp>
        <p:nvSpPr>
          <p:cNvPr id="27" name="Slide Number Placeholder 26"/>
          <p:cNvSpPr>
            <a:spLocks noGrp="1"/>
          </p:cNvSpPr>
          <p:nvPr>
            <p:ph type="sldNum" sz="quarter" idx="11"/>
          </p:nvPr>
        </p:nvSpPr>
        <p:spPr/>
        <p:txBody>
          <a:bodyPr rtlCol="0"/>
          <a:lstStyle/>
          <a:p>
            <a:fld id="{5F001623-DB1F-4E21-88D0-22FAB4E80B2B}"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E52480F0-75FB-4E6C-95EE-3097987641F0}" type="datetimeFigureOut">
              <a:rPr lang="id-ID" smtClean="0"/>
              <a:pPr/>
              <a:t>14/02/2024</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5F001623-DB1F-4E21-88D0-22FAB4E80B2B}"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2480F0-75FB-4E6C-95EE-3097987641F0}" type="datetimeFigureOut">
              <a:rPr lang="id-ID" smtClean="0"/>
              <a:pPr/>
              <a:t>14/02/2024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F001623-DB1F-4E21-88D0-22FAB4E80B2B}"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52480F0-75FB-4E6C-95EE-3097987641F0}" type="datetimeFigureOut">
              <a:rPr lang="id-ID" smtClean="0"/>
              <a:pPr/>
              <a:t>14/02/2024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F001623-DB1F-4E21-88D0-22FAB4E80B2B}"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52480F0-75FB-4E6C-95EE-3097987641F0}" type="datetimeFigureOut">
              <a:rPr lang="id-ID" smtClean="0"/>
              <a:pPr/>
              <a:t>14/02/2024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F001623-DB1F-4E21-88D0-22FAB4E80B2B}"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2480F0-75FB-4E6C-95EE-3097987641F0}" type="datetimeFigureOut">
              <a:rPr lang="id-ID" smtClean="0"/>
              <a:pPr/>
              <a:t>14/02/2024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F001623-DB1F-4E21-88D0-22FAB4E80B2B}"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2480F0-75FB-4E6C-95EE-3097987641F0}" type="datetimeFigureOut">
              <a:rPr lang="id-ID" smtClean="0"/>
              <a:pPr/>
              <a:t>14/02/2024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F001623-DB1F-4E21-88D0-22FAB4E80B2B}"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52480F0-75FB-4E6C-95EE-3097987641F0}" type="datetimeFigureOut">
              <a:rPr lang="id-ID" smtClean="0"/>
              <a:pPr/>
              <a:t>14/02/2024</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5F001623-DB1F-4E21-88D0-22FAB4E80B2B}"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00108"/>
            <a:ext cx="8486748" cy="2357453"/>
          </a:xfrm>
        </p:spPr>
        <p:txBody>
          <a:bodyPr>
            <a:noAutofit/>
          </a:bodyPr>
          <a:lstStyle/>
          <a:p>
            <a:pPr algn="ctr"/>
            <a:r>
              <a:rPr lang="id-ID" sz="8800" b="1" dirty="0" smtClean="0">
                <a:latin typeface="Nyala" pitchFamily="2" charset="0"/>
                <a:cs typeface="Raavi" pitchFamily="34" charset="0"/>
              </a:rPr>
              <a:t>Aminogycoside Antibiotics</a:t>
            </a:r>
            <a:endParaRPr lang="id-ID" sz="8800" b="1" dirty="0">
              <a:latin typeface="Nyala" pitchFamily="2" charset="0"/>
              <a:cs typeface="Raavi" pitchFamily="34" charset="0"/>
            </a:endParaRPr>
          </a:p>
        </p:txBody>
      </p:sp>
      <p:sp>
        <p:nvSpPr>
          <p:cNvPr id="3" name="Subtitle 2"/>
          <p:cNvSpPr>
            <a:spLocks noGrp="1"/>
          </p:cNvSpPr>
          <p:nvPr>
            <p:ph type="subTitle" idx="1"/>
          </p:nvPr>
        </p:nvSpPr>
        <p:spPr>
          <a:xfrm>
            <a:off x="323528" y="5105400"/>
            <a:ext cx="8358246" cy="1752600"/>
          </a:xfrm>
        </p:spPr>
        <p:txBody>
          <a:bodyPr>
            <a:normAutofit/>
            <a:scene3d>
              <a:camera prst="orthographicFront"/>
              <a:lightRig rig="threePt" dir="t"/>
            </a:scene3d>
            <a:sp3d>
              <a:bevelT w="19050"/>
              <a:bevelB w="12700"/>
            </a:sp3d>
          </a:bodyPr>
          <a:lstStyle/>
          <a:p>
            <a:pPr algn="l"/>
            <a:endParaRPr lang="id-ID" sz="40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8670"/>
            <a:ext cx="8229600" cy="5645866"/>
          </a:xfrm>
        </p:spPr>
        <p:txBody>
          <a:bodyPr>
            <a:noAutofit/>
          </a:bodyPr>
          <a:lstStyle/>
          <a:p>
            <a:r>
              <a:rPr lang="id-ID" sz="3600" dirty="0" smtClean="0">
                <a:latin typeface="Calibri" pitchFamily="34" charset="0"/>
                <a:cs typeface="Calibri" pitchFamily="34" charset="0"/>
              </a:rPr>
              <a:t>Aminoglycoside antibiotics are </a:t>
            </a:r>
            <a:r>
              <a:rPr lang="en-US" sz="3600" dirty="0">
                <a:latin typeface="Calibri" pitchFamily="34" charset="0"/>
                <a:cs typeface="Calibri" pitchFamily="34" charset="0"/>
              </a:rPr>
              <a:t>are widely used for the treatment of severe </a:t>
            </a:r>
            <a:r>
              <a:rPr lang="en-US" sz="3600" dirty="0" smtClean="0">
                <a:latin typeface="Calibri" pitchFamily="34" charset="0"/>
                <a:cs typeface="Calibri" pitchFamily="34" charset="0"/>
              </a:rPr>
              <a:t>gram-negative</a:t>
            </a:r>
            <a:r>
              <a:rPr lang="id-ID" sz="3600" dirty="0" smtClean="0">
                <a:latin typeface="Calibri" pitchFamily="34" charset="0"/>
                <a:cs typeface="Calibri" pitchFamily="34" charset="0"/>
              </a:rPr>
              <a:t> </a:t>
            </a:r>
            <a:r>
              <a:rPr lang="en-US" sz="3600" dirty="0" smtClean="0">
                <a:latin typeface="Calibri" pitchFamily="34" charset="0"/>
                <a:cs typeface="Calibri" pitchFamily="34" charset="0"/>
              </a:rPr>
              <a:t>infections </a:t>
            </a:r>
            <a:r>
              <a:rPr lang="en-US" sz="3600" dirty="0">
                <a:latin typeface="Calibri" pitchFamily="34" charset="0"/>
                <a:cs typeface="Calibri" pitchFamily="34" charset="0"/>
              </a:rPr>
              <a:t>such as pneumonia or </a:t>
            </a:r>
            <a:r>
              <a:rPr lang="en-US" sz="3600" dirty="0" err="1">
                <a:latin typeface="Calibri" pitchFamily="34" charset="0"/>
                <a:cs typeface="Calibri" pitchFamily="34" charset="0"/>
              </a:rPr>
              <a:t>bacteremia</a:t>
            </a:r>
            <a:r>
              <a:rPr lang="en-US" sz="3600" dirty="0">
                <a:latin typeface="Calibri" pitchFamily="34" charset="0"/>
                <a:cs typeface="Calibri" pitchFamily="34" charset="0"/>
              </a:rPr>
              <a:t>, often in combination with a β-</a:t>
            </a:r>
            <a:r>
              <a:rPr lang="en-US" sz="3600" dirty="0" err="1">
                <a:latin typeface="Calibri" pitchFamily="34" charset="0"/>
                <a:cs typeface="Calibri" pitchFamily="34" charset="0"/>
              </a:rPr>
              <a:t>lactam</a:t>
            </a:r>
            <a:r>
              <a:rPr lang="en-US" sz="3600" dirty="0">
                <a:latin typeface="Calibri" pitchFamily="34" charset="0"/>
                <a:cs typeface="Calibri" pitchFamily="34" charset="0"/>
              </a:rPr>
              <a:t> </a:t>
            </a:r>
            <a:r>
              <a:rPr lang="en-US" sz="3600" dirty="0" smtClean="0">
                <a:latin typeface="Calibri" pitchFamily="34" charset="0"/>
                <a:cs typeface="Calibri" pitchFamily="34" charset="0"/>
              </a:rPr>
              <a:t>antibiotic</a:t>
            </a:r>
            <a:r>
              <a:rPr lang="id-ID" sz="3600" dirty="0" smtClean="0">
                <a:latin typeface="Calibri" pitchFamily="34" charset="0"/>
                <a:cs typeface="Calibri" pitchFamily="34" charset="0"/>
              </a:rPr>
              <a:t> </a:t>
            </a:r>
          </a:p>
          <a:p>
            <a:r>
              <a:rPr lang="id-ID" sz="3600" dirty="0" smtClean="0">
                <a:latin typeface="Calibri" pitchFamily="34" charset="0"/>
                <a:cs typeface="Calibri" pitchFamily="34" charset="0"/>
              </a:rPr>
              <a:t>Aminoglycoside is a bactericidal antibiotitic</a:t>
            </a:r>
          </a:p>
          <a:p>
            <a:r>
              <a:rPr lang="en-US" sz="3600" dirty="0" smtClean="0">
                <a:latin typeface="Calibri" pitchFamily="34" charset="0"/>
                <a:cs typeface="Calibri" pitchFamily="34" charset="0"/>
              </a:rPr>
              <a:t>A disadvantage of the </a:t>
            </a:r>
            <a:r>
              <a:rPr lang="en-US" sz="3600" dirty="0" err="1" smtClean="0">
                <a:latin typeface="Calibri" pitchFamily="34" charset="0"/>
                <a:cs typeface="Calibri" pitchFamily="34" charset="0"/>
              </a:rPr>
              <a:t>aminoglycosides</a:t>
            </a:r>
            <a:r>
              <a:rPr lang="en-US" sz="3600" dirty="0" smtClean="0">
                <a:latin typeface="Calibri" pitchFamily="34" charset="0"/>
                <a:cs typeface="Calibri" pitchFamily="34" charset="0"/>
              </a:rPr>
              <a:t> is their association with </a:t>
            </a:r>
            <a:r>
              <a:rPr lang="en-US" sz="3600" dirty="0" err="1" smtClean="0">
                <a:latin typeface="Calibri" pitchFamily="34" charset="0"/>
                <a:cs typeface="Calibri" pitchFamily="34" charset="0"/>
              </a:rPr>
              <a:t>nephrotoxicity</a:t>
            </a:r>
            <a:r>
              <a:rPr lang="en-US" sz="3600" dirty="0" smtClean="0">
                <a:latin typeface="Calibri" pitchFamily="34" charset="0"/>
                <a:cs typeface="Calibri" pitchFamily="34" charset="0"/>
              </a:rPr>
              <a:t> and </a:t>
            </a:r>
            <a:r>
              <a:rPr lang="en-US" sz="3600" dirty="0" err="1" smtClean="0">
                <a:latin typeface="Calibri" pitchFamily="34" charset="0"/>
                <a:cs typeface="Calibri" pitchFamily="34" charset="0"/>
              </a:rPr>
              <a:t>ototoxicity</a:t>
            </a:r>
            <a:endParaRPr lang="id-ID" sz="3600" dirty="0" smtClean="0">
              <a:latin typeface="Calibri" pitchFamily="34" charset="0"/>
              <a:cs typeface="Calibri" pitchFamily="34" charset="0"/>
            </a:endParaRPr>
          </a:p>
          <a:p>
            <a:endParaRPr lang="id-ID" sz="3600" dirty="0" smtClean="0">
              <a:latin typeface="Calibri" pitchFamily="34" charset="0"/>
              <a:cs typeface="Calibri" pitchFamily="34" charset="0"/>
            </a:endParaRPr>
          </a:p>
          <a:p>
            <a:endParaRPr lang="id-ID" sz="3600" dirty="0" smtClean="0">
              <a:latin typeface="Calibri" pitchFamily="34" charset="0"/>
              <a:cs typeface="Calibri" pitchFamily="34" charset="0"/>
            </a:endParaRPr>
          </a:p>
          <a:p>
            <a:endParaRPr lang="id-ID" sz="3600" dirty="0">
              <a:latin typeface="Calibri" pitchFamily="34" charset="0"/>
              <a:cs typeface="Calibri" pitchFamily="34" charset="0"/>
            </a:endParaRPr>
          </a:p>
          <a:p>
            <a:endParaRPr lang="id-ID" sz="36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57298"/>
            <a:ext cx="8229600" cy="5217238"/>
          </a:xfrm>
        </p:spPr>
        <p:txBody>
          <a:bodyPr>
            <a:noAutofit/>
          </a:bodyPr>
          <a:lstStyle/>
          <a:p>
            <a:pPr marL="420624" indent="-384048" fontAlgn="auto">
              <a:spcAft>
                <a:spcPts val="0"/>
              </a:spcAft>
              <a:buFont typeface="Wingdings 2"/>
              <a:buChar char=""/>
              <a:defRPr/>
            </a:pPr>
            <a:r>
              <a:rPr lang="en-US" sz="2900" dirty="0" smtClean="0">
                <a:latin typeface="Calibri" pitchFamily="34" charset="0"/>
                <a:cs typeface="Calibri" pitchFamily="34" charset="0"/>
              </a:rPr>
              <a:t>not absorbed orally</a:t>
            </a:r>
          </a:p>
          <a:p>
            <a:pPr marL="420624" indent="-384048" fontAlgn="auto">
              <a:spcAft>
                <a:spcPts val="0"/>
              </a:spcAft>
              <a:buFont typeface="Wingdings 2"/>
              <a:buChar char=""/>
              <a:defRPr/>
            </a:pPr>
            <a:r>
              <a:rPr lang="en-US" sz="2900" dirty="0" smtClean="0">
                <a:latin typeface="Calibri" pitchFamily="34" charset="0"/>
                <a:cs typeface="Calibri" pitchFamily="34" charset="0"/>
              </a:rPr>
              <a:t>IV route primary </a:t>
            </a:r>
            <a:r>
              <a:rPr lang="en-US" dirty="0" smtClean="0">
                <a:latin typeface="Calibri" pitchFamily="34" charset="0"/>
                <a:cs typeface="Calibri" pitchFamily="34" charset="0"/>
              </a:rPr>
              <a:t>route</a:t>
            </a:r>
            <a:r>
              <a:rPr lang="en-US" sz="2900" dirty="0" smtClean="0">
                <a:latin typeface="Calibri" pitchFamily="34" charset="0"/>
                <a:cs typeface="Calibri" pitchFamily="34" charset="0"/>
              </a:rPr>
              <a:t> of </a:t>
            </a:r>
            <a:br>
              <a:rPr lang="en-US" sz="2900" dirty="0" smtClean="0">
                <a:latin typeface="Calibri" pitchFamily="34" charset="0"/>
                <a:cs typeface="Calibri" pitchFamily="34" charset="0"/>
              </a:rPr>
            </a:br>
            <a:r>
              <a:rPr lang="en-US" sz="2900" dirty="0" smtClean="0">
                <a:latin typeface="Calibri" pitchFamily="34" charset="0"/>
                <a:cs typeface="Calibri" pitchFamily="34" charset="0"/>
              </a:rPr>
              <a:t>administration-occasionally given IM</a:t>
            </a:r>
          </a:p>
          <a:p>
            <a:pPr marL="420624" indent="-384048" fontAlgn="auto">
              <a:spcAft>
                <a:spcPts val="0"/>
              </a:spcAft>
              <a:buFont typeface="Wingdings 2"/>
              <a:buChar char=""/>
              <a:defRPr/>
            </a:pPr>
            <a:r>
              <a:rPr lang="en-US" sz="2900" dirty="0" smtClean="0">
                <a:latin typeface="Calibri" pitchFamily="34" charset="0"/>
                <a:cs typeface="Calibri" pitchFamily="34" charset="0"/>
              </a:rPr>
              <a:t>quite hydrophilic-distributes primarily in extracellular fluid~25% of body weight; relatively poor tissue penetration</a:t>
            </a:r>
          </a:p>
          <a:p>
            <a:pPr marL="420624" indent="-384048" fontAlgn="auto">
              <a:spcAft>
                <a:spcPts val="0"/>
              </a:spcAft>
              <a:buFont typeface="Wingdings 2"/>
              <a:buChar char=""/>
              <a:defRPr/>
            </a:pPr>
            <a:r>
              <a:rPr lang="en-US" sz="2900" dirty="0" smtClean="0">
                <a:latin typeface="Calibri" pitchFamily="34" charset="0"/>
                <a:cs typeface="Calibri" pitchFamily="34" charset="0"/>
              </a:rPr>
              <a:t>protein binding (20-30%)-not clinically significant</a:t>
            </a:r>
          </a:p>
          <a:p>
            <a:pPr marL="420624" indent="-384048" fontAlgn="auto">
              <a:spcAft>
                <a:spcPts val="0"/>
              </a:spcAft>
              <a:buFont typeface="Wingdings 2"/>
              <a:buChar char=""/>
              <a:defRPr/>
            </a:pPr>
            <a:r>
              <a:rPr lang="en-US" sz="2900" dirty="0" smtClean="0">
                <a:latin typeface="Calibri" pitchFamily="34" charset="0"/>
                <a:cs typeface="Calibri" pitchFamily="34" charset="0"/>
              </a:rPr>
              <a:t>well distributed except for the eye, CNS, CSF.</a:t>
            </a:r>
          </a:p>
          <a:p>
            <a:pPr marL="420624" indent="-384048" fontAlgn="auto">
              <a:spcAft>
                <a:spcPts val="0"/>
              </a:spcAft>
              <a:buFont typeface="Wingdings 2"/>
              <a:buChar char=""/>
              <a:defRPr/>
            </a:pPr>
            <a:r>
              <a:rPr lang="en-US" sz="2900" dirty="0" smtClean="0">
                <a:latin typeface="Calibri" pitchFamily="34" charset="0"/>
                <a:cs typeface="Calibri" pitchFamily="34" charset="0"/>
              </a:rPr>
              <a:t>Must be given </a:t>
            </a:r>
            <a:r>
              <a:rPr lang="en-US" sz="2900" dirty="0" err="1" smtClean="0">
                <a:latin typeface="Calibri" pitchFamily="34" charset="0"/>
                <a:cs typeface="Calibri" pitchFamily="34" charset="0"/>
              </a:rPr>
              <a:t>intrathecally</a:t>
            </a:r>
            <a:r>
              <a:rPr lang="en-US" sz="2900" dirty="0" smtClean="0">
                <a:latin typeface="Calibri" pitchFamily="34" charset="0"/>
                <a:cs typeface="Calibri" pitchFamily="34" charset="0"/>
              </a:rPr>
              <a:t> for CNS infections. </a:t>
            </a:r>
            <a:br>
              <a:rPr lang="en-US" sz="2900" dirty="0" smtClean="0">
                <a:latin typeface="Calibri" pitchFamily="34" charset="0"/>
                <a:cs typeface="Calibri" pitchFamily="34" charset="0"/>
              </a:rPr>
            </a:br>
            <a:r>
              <a:rPr lang="en-US" sz="2900" dirty="0" smtClean="0">
                <a:latin typeface="Calibri" pitchFamily="34" charset="0"/>
                <a:cs typeface="Calibri" pitchFamily="34" charset="0"/>
              </a:rPr>
              <a:t>Increased </a:t>
            </a:r>
            <a:r>
              <a:rPr lang="en-US" sz="2900" dirty="0" err="1" smtClean="0">
                <a:latin typeface="Calibri" pitchFamily="34" charset="0"/>
                <a:cs typeface="Calibri" pitchFamily="34" charset="0"/>
              </a:rPr>
              <a:t>Vd</a:t>
            </a:r>
            <a:r>
              <a:rPr lang="en-US" sz="2900" dirty="0" smtClean="0">
                <a:latin typeface="Calibri" pitchFamily="34" charset="0"/>
                <a:cs typeface="Calibri" pitchFamily="34" charset="0"/>
              </a:rPr>
              <a:t> seen in CHF, peritonitis, </a:t>
            </a:r>
            <a:r>
              <a:rPr lang="en-US" sz="2900" dirty="0" err="1" smtClean="0">
                <a:latin typeface="Calibri" pitchFamily="34" charset="0"/>
                <a:cs typeface="Calibri" pitchFamily="34" charset="0"/>
              </a:rPr>
              <a:t>ascites</a:t>
            </a:r>
            <a:r>
              <a:rPr lang="en-US" sz="2900" dirty="0" smtClean="0">
                <a:latin typeface="Calibri" pitchFamily="34" charset="0"/>
                <a:cs typeface="Calibri" pitchFamily="34" charset="0"/>
              </a:rPr>
              <a:t>, acute burn injury, s/p  surgery, immediately post partum patients. </a:t>
            </a:r>
          </a:p>
          <a:p>
            <a:endParaRPr lang="id-ID" sz="2900" dirty="0">
              <a:latin typeface="Calibri" pitchFamily="34" charset="0"/>
              <a:cs typeface="Calibri" pitchFamily="34" charset="0"/>
            </a:endParaRPr>
          </a:p>
        </p:txBody>
      </p:sp>
      <p:sp>
        <p:nvSpPr>
          <p:cNvPr id="4" name="TextBox 3"/>
          <p:cNvSpPr txBox="1"/>
          <p:nvPr/>
        </p:nvSpPr>
        <p:spPr>
          <a:xfrm>
            <a:off x="785786" y="357166"/>
            <a:ext cx="5214974" cy="707886"/>
          </a:xfrm>
          <a:prstGeom prst="rect">
            <a:avLst/>
          </a:prstGeom>
          <a:noFill/>
        </p:spPr>
        <p:txBody>
          <a:bodyPr wrap="square" rtlCol="0">
            <a:spAutoFit/>
          </a:bodyPr>
          <a:lstStyle/>
          <a:p>
            <a:r>
              <a:rPr lang="id-ID" sz="4000" dirty="0" smtClean="0">
                <a:latin typeface="Comic Sans MS" pitchFamily="66" charset="0"/>
              </a:rPr>
              <a:t>Aminoglycoside</a:t>
            </a:r>
            <a:endParaRPr lang="id-ID" sz="4000" dirty="0">
              <a:latin typeface="Comic Sans MS"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928670"/>
            <a:ext cx="8229600" cy="4968054"/>
          </a:xfrm>
        </p:spPr>
        <p:txBody>
          <a:bodyPr>
            <a:normAutofit/>
          </a:bodyPr>
          <a:lstStyle/>
          <a:p>
            <a:r>
              <a:rPr lang="id-ID" sz="3200" dirty="0" smtClean="0">
                <a:latin typeface="Calibri" pitchFamily="34" charset="0"/>
                <a:cs typeface="Calibri" pitchFamily="34" charset="0"/>
              </a:rPr>
              <a:t>Aminoglycosides have </a:t>
            </a:r>
            <a:r>
              <a:rPr lang="id-ID" sz="3200" dirty="0">
                <a:latin typeface="Calibri" pitchFamily="34" charset="0"/>
                <a:cs typeface="Calibri" pitchFamily="34" charset="0"/>
              </a:rPr>
              <a:t>a concentration-dependent postantibiotic effect</a:t>
            </a:r>
            <a:endParaRPr lang="id-ID" sz="3200" dirty="0" smtClean="0">
              <a:latin typeface="Calibri" pitchFamily="34" charset="0"/>
              <a:cs typeface="Calibri" pitchFamily="34" charset="0"/>
            </a:endParaRPr>
          </a:p>
          <a:p>
            <a:r>
              <a:rPr lang="en-US" sz="3200" dirty="0" smtClean="0">
                <a:latin typeface="Calibri" pitchFamily="34" charset="0"/>
                <a:cs typeface="Calibri" pitchFamily="34" charset="0"/>
              </a:rPr>
              <a:t>The mechanisms of action for </a:t>
            </a:r>
            <a:r>
              <a:rPr lang="en-US" sz="3200" dirty="0" err="1" smtClean="0">
                <a:latin typeface="Calibri" pitchFamily="34" charset="0"/>
                <a:cs typeface="Calibri" pitchFamily="34" charset="0"/>
              </a:rPr>
              <a:t>aminoglycosides</a:t>
            </a:r>
            <a:r>
              <a:rPr lang="en-US" sz="3200" dirty="0" smtClean="0">
                <a:latin typeface="Calibri" pitchFamily="34" charset="0"/>
                <a:cs typeface="Calibri" pitchFamily="34" charset="0"/>
              </a:rPr>
              <a:t> are binding </a:t>
            </a:r>
            <a:r>
              <a:rPr lang="en-US" sz="3200" dirty="0" err="1" smtClean="0">
                <a:latin typeface="Calibri" pitchFamily="34" charset="0"/>
                <a:cs typeface="Calibri" pitchFamily="34" charset="0"/>
              </a:rPr>
              <a:t>tothe</a:t>
            </a:r>
            <a:r>
              <a:rPr lang="en-US" sz="3200" dirty="0" smtClean="0">
                <a:latin typeface="Calibri" pitchFamily="34" charset="0"/>
                <a:cs typeface="Calibri" pitchFamily="34" charset="0"/>
              </a:rPr>
              <a:t> 30S ribosomal subunit inhibiting protein synthesis and misreading of mRNA causing</a:t>
            </a:r>
            <a:r>
              <a:rPr lang="id-ID" sz="3200" dirty="0" smtClean="0">
                <a:latin typeface="Calibri" pitchFamily="34" charset="0"/>
                <a:cs typeface="Calibri" pitchFamily="34" charset="0"/>
              </a:rPr>
              <a:t>dysfunctional protein production.</a:t>
            </a:r>
          </a:p>
          <a:p>
            <a:endParaRPr lang="id-ID" sz="32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642918"/>
            <a:ext cx="8229600" cy="1066800"/>
          </a:xfrm>
        </p:spPr>
        <p:txBody>
          <a:bodyPr/>
          <a:lstStyle/>
          <a:p>
            <a:r>
              <a:rPr lang="id-ID" b="1" dirty="0" smtClean="0">
                <a:latin typeface="Berlin Sans FB" pitchFamily="34" charset="0"/>
              </a:rPr>
              <a:t>Example</a:t>
            </a:r>
            <a:endParaRPr lang="id-ID" b="1" dirty="0">
              <a:latin typeface="Berlin Sans FB" pitchFamily="34" charset="0"/>
            </a:endParaRPr>
          </a:p>
        </p:txBody>
      </p:sp>
      <p:sp>
        <p:nvSpPr>
          <p:cNvPr id="3" name="Content Placeholder 2"/>
          <p:cNvSpPr>
            <a:spLocks noGrp="1"/>
          </p:cNvSpPr>
          <p:nvPr>
            <p:ph idx="1"/>
          </p:nvPr>
        </p:nvSpPr>
        <p:spPr>
          <a:xfrm>
            <a:off x="457200" y="1857364"/>
            <a:ext cx="8229600" cy="4717172"/>
          </a:xfrm>
        </p:spPr>
        <p:txBody>
          <a:bodyPr>
            <a:normAutofit/>
          </a:bodyPr>
          <a:lstStyle/>
          <a:p>
            <a:pPr marL="624078" indent="-514350">
              <a:buAutoNum type="arabicPeriod"/>
            </a:pPr>
            <a:r>
              <a:rPr lang="id-ID" sz="3600" dirty="0" smtClean="0">
                <a:latin typeface="Calibri" pitchFamily="34" charset="0"/>
                <a:cs typeface="Calibri" pitchFamily="34" charset="0"/>
              </a:rPr>
              <a:t>Streptomycin</a:t>
            </a:r>
          </a:p>
          <a:p>
            <a:pPr marL="624078" indent="-514350">
              <a:buAutoNum type="arabicPeriod"/>
            </a:pPr>
            <a:r>
              <a:rPr lang="id-ID" sz="3600" dirty="0" smtClean="0">
                <a:latin typeface="Calibri" pitchFamily="34" charset="0"/>
                <a:cs typeface="Calibri" pitchFamily="34" charset="0"/>
              </a:rPr>
              <a:t>Kanamycin</a:t>
            </a:r>
          </a:p>
          <a:p>
            <a:pPr marL="624078" indent="-514350">
              <a:buAutoNum type="arabicPeriod"/>
            </a:pPr>
            <a:r>
              <a:rPr lang="id-ID" sz="3600" dirty="0" smtClean="0">
                <a:latin typeface="Calibri" pitchFamily="34" charset="0"/>
                <a:cs typeface="Calibri" pitchFamily="34" charset="0"/>
              </a:rPr>
              <a:t>Amikacin</a:t>
            </a:r>
          </a:p>
          <a:p>
            <a:pPr marL="624078" indent="-514350">
              <a:buAutoNum type="arabicPeriod"/>
            </a:pPr>
            <a:r>
              <a:rPr lang="id-ID" sz="3600" dirty="0" smtClean="0">
                <a:latin typeface="Calibri" pitchFamily="34" charset="0"/>
                <a:cs typeface="Calibri" pitchFamily="34" charset="0"/>
              </a:rPr>
              <a:t>Gentamycin</a:t>
            </a:r>
          </a:p>
          <a:p>
            <a:pPr marL="624078" indent="-514350">
              <a:buAutoNum type="arabicPeriod"/>
            </a:pPr>
            <a:r>
              <a:rPr lang="id-ID" sz="3600" dirty="0" smtClean="0">
                <a:latin typeface="Calibri" pitchFamily="34" charset="0"/>
                <a:cs typeface="Calibri" pitchFamily="34" charset="0"/>
              </a:rPr>
              <a:t>Tobramycin</a:t>
            </a:r>
          </a:p>
          <a:p>
            <a:pPr marL="624078" indent="-514350">
              <a:buAutoNum type="arabicPeriod"/>
            </a:pPr>
            <a:r>
              <a:rPr lang="id-ID" sz="3600" dirty="0" smtClean="0">
                <a:latin typeface="Calibri" pitchFamily="34" charset="0"/>
                <a:cs typeface="Calibri" pitchFamily="34" charset="0"/>
              </a:rPr>
              <a:t>Neomycin</a:t>
            </a:r>
          </a:p>
          <a:p>
            <a:pPr marL="624078" indent="-514350">
              <a:buAutoNum type="arabicPeriod"/>
            </a:pPr>
            <a:r>
              <a:rPr lang="id-ID" sz="3600" dirty="0" smtClean="0">
                <a:latin typeface="Calibri" pitchFamily="34" charset="0"/>
                <a:cs typeface="Calibri" pitchFamily="34" charset="0"/>
              </a:rPr>
              <a:t>Netilmycin</a:t>
            </a:r>
          </a:p>
          <a:p>
            <a:pPr marL="624078" indent="-514350">
              <a:buNone/>
            </a:pPr>
            <a:endParaRPr lang="id-ID" sz="36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229600" cy="1066800"/>
          </a:xfrm>
        </p:spPr>
        <p:txBody>
          <a:bodyPr/>
          <a:lstStyle/>
          <a:p>
            <a:r>
              <a:rPr lang="id-ID" b="1" dirty="0" smtClean="0">
                <a:latin typeface="Berlin Sans FB" pitchFamily="34" charset="0"/>
              </a:rPr>
              <a:t>Preparations</a:t>
            </a:r>
            <a:endParaRPr lang="id-ID" b="1" dirty="0">
              <a:latin typeface="Berlin Sans FB" pitchFamily="34" charset="0"/>
            </a:endParaRPr>
          </a:p>
        </p:txBody>
      </p:sp>
      <p:sp>
        <p:nvSpPr>
          <p:cNvPr id="3" name="Content Placeholder 2"/>
          <p:cNvSpPr>
            <a:spLocks noGrp="1"/>
          </p:cNvSpPr>
          <p:nvPr>
            <p:ph idx="1"/>
          </p:nvPr>
        </p:nvSpPr>
        <p:spPr>
          <a:xfrm>
            <a:off x="457200" y="1785926"/>
            <a:ext cx="8229600" cy="4788610"/>
          </a:xfrm>
        </p:spPr>
        <p:txBody>
          <a:bodyPr/>
          <a:lstStyle/>
          <a:p>
            <a:pPr marL="420624" indent="-384048" fontAlgn="auto">
              <a:spcAft>
                <a:spcPts val="0"/>
              </a:spcAft>
              <a:buFont typeface="Wingdings 2"/>
              <a:buChar char=""/>
              <a:defRPr/>
            </a:pPr>
            <a:r>
              <a:rPr lang="en-US" dirty="0" smtClean="0">
                <a:latin typeface="Calibri" pitchFamily="34" charset="0"/>
                <a:cs typeface="Calibri" pitchFamily="34" charset="0"/>
              </a:rPr>
              <a:t>Streptomycin </a:t>
            </a:r>
            <a:r>
              <a:rPr lang="en-US" dirty="0" err="1" smtClean="0">
                <a:latin typeface="Calibri" pitchFamily="34" charset="0"/>
                <a:cs typeface="Calibri" pitchFamily="34" charset="0"/>
              </a:rPr>
              <a:t>sulphate</a:t>
            </a:r>
            <a:r>
              <a:rPr lang="en-US" dirty="0" smtClean="0">
                <a:latin typeface="Calibri" pitchFamily="34" charset="0"/>
                <a:cs typeface="Calibri" pitchFamily="34" charset="0"/>
              </a:rPr>
              <a:t> injection</a:t>
            </a:r>
          </a:p>
          <a:p>
            <a:pPr marL="420624" indent="-384048" fontAlgn="auto">
              <a:spcAft>
                <a:spcPts val="0"/>
              </a:spcAft>
              <a:buFont typeface="Wingdings 2"/>
              <a:buChar char=""/>
              <a:defRPr/>
            </a:pPr>
            <a:r>
              <a:rPr lang="en-US" dirty="0" err="1" smtClean="0">
                <a:latin typeface="Calibri" pitchFamily="34" charset="0"/>
                <a:cs typeface="Calibri" pitchFamily="34" charset="0"/>
              </a:rPr>
              <a:t>Kanamycin</a:t>
            </a:r>
            <a:r>
              <a:rPr lang="en-US" dirty="0" smtClean="0">
                <a:latin typeface="Calibri" pitchFamily="34" charset="0"/>
                <a:cs typeface="Calibri" pitchFamily="34" charset="0"/>
              </a:rPr>
              <a:t> </a:t>
            </a:r>
            <a:r>
              <a:rPr lang="en-US" dirty="0" err="1" smtClean="0">
                <a:latin typeface="Calibri" pitchFamily="34" charset="0"/>
                <a:cs typeface="Calibri" pitchFamily="34" charset="0"/>
              </a:rPr>
              <a:t>sulphate</a:t>
            </a:r>
            <a:r>
              <a:rPr lang="en-US" dirty="0" smtClean="0">
                <a:latin typeface="Calibri" pitchFamily="34" charset="0"/>
                <a:cs typeface="Calibri" pitchFamily="34" charset="0"/>
              </a:rPr>
              <a:t> injection</a:t>
            </a:r>
          </a:p>
          <a:p>
            <a:pPr marL="420624" indent="-384048" fontAlgn="auto">
              <a:spcAft>
                <a:spcPts val="0"/>
              </a:spcAft>
              <a:buFont typeface="Wingdings 2"/>
              <a:buChar char=""/>
              <a:defRPr/>
            </a:pPr>
            <a:r>
              <a:rPr lang="en-US" dirty="0" smtClean="0">
                <a:latin typeface="Calibri" pitchFamily="34" charset="0"/>
                <a:cs typeface="Calibri" pitchFamily="34" charset="0"/>
              </a:rPr>
              <a:t>Neomycin </a:t>
            </a:r>
            <a:r>
              <a:rPr lang="en-US" dirty="0" err="1" smtClean="0">
                <a:latin typeface="Calibri" pitchFamily="34" charset="0"/>
                <a:cs typeface="Calibri" pitchFamily="34" charset="0"/>
              </a:rPr>
              <a:t>sulphate</a:t>
            </a:r>
            <a:r>
              <a:rPr lang="en-US" dirty="0" smtClean="0">
                <a:latin typeface="Calibri" pitchFamily="34" charset="0"/>
                <a:cs typeface="Calibri" pitchFamily="34" charset="0"/>
              </a:rPr>
              <a:t> cap</a:t>
            </a:r>
          </a:p>
          <a:p>
            <a:pPr marL="420624" indent="-384048" fontAlgn="auto">
              <a:spcAft>
                <a:spcPts val="0"/>
              </a:spcAft>
              <a:buFont typeface="Wingdings 2"/>
              <a:buChar char=""/>
              <a:defRPr/>
            </a:pPr>
            <a:r>
              <a:rPr lang="en-US" dirty="0" err="1" smtClean="0">
                <a:latin typeface="Calibri" pitchFamily="34" charset="0"/>
                <a:cs typeface="Calibri" pitchFamily="34" charset="0"/>
              </a:rPr>
              <a:t>Gentamicin</a:t>
            </a:r>
            <a:r>
              <a:rPr lang="en-US" dirty="0" smtClean="0">
                <a:latin typeface="Calibri" pitchFamily="34" charset="0"/>
                <a:cs typeface="Calibri" pitchFamily="34" charset="0"/>
              </a:rPr>
              <a:t> </a:t>
            </a:r>
            <a:r>
              <a:rPr lang="en-US" dirty="0" err="1" smtClean="0">
                <a:latin typeface="Calibri" pitchFamily="34" charset="0"/>
                <a:cs typeface="Calibri" pitchFamily="34" charset="0"/>
              </a:rPr>
              <a:t>sulphate</a:t>
            </a:r>
            <a:r>
              <a:rPr lang="en-US" dirty="0" smtClean="0">
                <a:latin typeface="Calibri" pitchFamily="34" charset="0"/>
                <a:cs typeface="Calibri" pitchFamily="34" charset="0"/>
              </a:rPr>
              <a:t> injection</a:t>
            </a:r>
          </a:p>
          <a:p>
            <a:pPr marL="420624" indent="-384048" fontAlgn="auto">
              <a:spcAft>
                <a:spcPts val="0"/>
              </a:spcAft>
              <a:buFont typeface="Wingdings 2"/>
              <a:buChar char=""/>
              <a:defRPr/>
            </a:pPr>
            <a:r>
              <a:rPr lang="en-US" dirty="0" err="1" smtClean="0">
                <a:latin typeface="Calibri" pitchFamily="34" charset="0"/>
                <a:cs typeface="Calibri" pitchFamily="34" charset="0"/>
              </a:rPr>
              <a:t>Tobramycin</a:t>
            </a:r>
            <a:r>
              <a:rPr lang="en-US" dirty="0" smtClean="0">
                <a:latin typeface="Calibri" pitchFamily="34" charset="0"/>
                <a:cs typeface="Calibri" pitchFamily="34" charset="0"/>
              </a:rPr>
              <a:t> injection</a:t>
            </a:r>
          </a:p>
          <a:p>
            <a:pPr marL="420624" indent="-384048" fontAlgn="auto">
              <a:spcAft>
                <a:spcPts val="0"/>
              </a:spcAft>
              <a:buFont typeface="Wingdings 2"/>
              <a:buChar char=""/>
              <a:defRPr/>
            </a:pPr>
            <a:r>
              <a:rPr lang="en-US" dirty="0" err="1" smtClean="0">
                <a:latin typeface="Calibri" pitchFamily="34" charset="0"/>
                <a:cs typeface="Calibri" pitchFamily="34" charset="0"/>
              </a:rPr>
              <a:t>Amikacin</a:t>
            </a:r>
            <a:r>
              <a:rPr lang="en-US" dirty="0" smtClean="0">
                <a:latin typeface="Calibri" pitchFamily="34" charset="0"/>
                <a:cs typeface="Calibri" pitchFamily="34" charset="0"/>
              </a:rPr>
              <a:t> injection</a:t>
            </a:r>
          </a:p>
          <a:p>
            <a:pPr marL="420624" indent="-384048" fontAlgn="auto">
              <a:spcAft>
                <a:spcPts val="0"/>
              </a:spcAft>
              <a:buFont typeface="Wingdings 2"/>
              <a:buChar char=""/>
              <a:defRPr/>
            </a:pPr>
            <a:r>
              <a:rPr lang="en-US" dirty="0" err="1" smtClean="0">
                <a:latin typeface="Calibri" pitchFamily="34" charset="0"/>
                <a:cs typeface="Calibri" pitchFamily="34" charset="0"/>
              </a:rPr>
              <a:t>Netilmicin</a:t>
            </a:r>
            <a:r>
              <a:rPr lang="en-US" dirty="0" smtClean="0">
                <a:latin typeface="Calibri" pitchFamily="34" charset="0"/>
                <a:cs typeface="Calibri" pitchFamily="34" charset="0"/>
              </a:rPr>
              <a:t> injection</a:t>
            </a:r>
          </a:p>
          <a:p>
            <a:pPr marL="420624" indent="-384048" fontAlgn="auto">
              <a:spcAft>
                <a:spcPts val="0"/>
              </a:spcAft>
              <a:buFont typeface="Wingdings 2"/>
              <a:buChar char=""/>
              <a:defRPr/>
            </a:pPr>
            <a:r>
              <a:rPr lang="en-US" dirty="0" err="1" smtClean="0">
                <a:latin typeface="Calibri" pitchFamily="34" charset="0"/>
                <a:cs typeface="Calibri" pitchFamily="34" charset="0"/>
              </a:rPr>
              <a:t>Paromomycin</a:t>
            </a:r>
            <a:r>
              <a:rPr lang="en-US" dirty="0" smtClean="0">
                <a:latin typeface="Calibri" pitchFamily="34" charset="0"/>
                <a:cs typeface="Calibri" pitchFamily="34" charset="0"/>
              </a:rPr>
              <a:t> cap</a:t>
            </a:r>
          </a:p>
          <a:p>
            <a:pPr marL="420624" indent="-384048" fontAlgn="auto">
              <a:spcAft>
                <a:spcPts val="0"/>
              </a:spcAft>
              <a:buFont typeface="Wingdings 2"/>
              <a:buChar char=""/>
              <a:defRPr/>
            </a:pPr>
            <a:r>
              <a:rPr lang="en-US" dirty="0" err="1" smtClean="0">
                <a:latin typeface="Calibri" pitchFamily="34" charset="0"/>
                <a:cs typeface="Calibri" pitchFamily="34" charset="0"/>
              </a:rPr>
              <a:t>Framycetin</a:t>
            </a:r>
            <a:r>
              <a:rPr lang="en-US" dirty="0" smtClean="0">
                <a:latin typeface="Calibri" pitchFamily="34" charset="0"/>
                <a:cs typeface="Calibri" pitchFamily="34" charset="0"/>
              </a:rPr>
              <a:t> ointment, cream or solution </a:t>
            </a:r>
          </a:p>
          <a:p>
            <a:endParaRPr lang="id-ID"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785794"/>
            <a:ext cx="8229600" cy="1066800"/>
          </a:xfrm>
        </p:spPr>
        <p:txBody>
          <a:bodyPr/>
          <a:lstStyle/>
          <a:p>
            <a:r>
              <a:rPr lang="id-ID" b="1" dirty="0" smtClean="0">
                <a:latin typeface="Berlin Sans FB" pitchFamily="34" charset="0"/>
              </a:rPr>
              <a:t>Routes of administrarions</a:t>
            </a:r>
            <a:endParaRPr lang="id-ID" b="1" dirty="0">
              <a:latin typeface="Berlin Sans FB" pitchFamily="34" charset="0"/>
            </a:endParaRPr>
          </a:p>
        </p:txBody>
      </p:sp>
      <p:sp>
        <p:nvSpPr>
          <p:cNvPr id="3" name="Content Placeholder 2"/>
          <p:cNvSpPr>
            <a:spLocks noGrp="1"/>
          </p:cNvSpPr>
          <p:nvPr>
            <p:ph idx="1"/>
          </p:nvPr>
        </p:nvSpPr>
        <p:spPr>
          <a:xfrm>
            <a:off x="0" y="1928802"/>
            <a:ext cx="9144000" cy="4645734"/>
          </a:xfrm>
        </p:spPr>
        <p:txBody>
          <a:bodyPr>
            <a:noAutofit/>
          </a:bodyPr>
          <a:lstStyle/>
          <a:p>
            <a:r>
              <a:rPr lang="en-US" sz="3200" dirty="0" smtClean="0"/>
              <a:t>Since they are not absorbed from the gut, they are</a:t>
            </a:r>
            <a:r>
              <a:rPr lang="id-ID" sz="3200" dirty="0" smtClean="0"/>
              <a:t> </a:t>
            </a:r>
            <a:r>
              <a:rPr lang="en-US" sz="3200" dirty="0" smtClean="0"/>
              <a:t>administered</a:t>
            </a:r>
            <a:r>
              <a:rPr lang="id-ID" sz="3200" dirty="0" smtClean="0"/>
              <a:t> </a:t>
            </a:r>
            <a:r>
              <a:rPr lang="en-US" sz="3200" dirty="0" smtClean="0"/>
              <a:t> </a:t>
            </a:r>
            <a:r>
              <a:rPr lang="en-US" sz="3200" b="1" dirty="0" smtClean="0"/>
              <a:t>intravenously</a:t>
            </a:r>
            <a:r>
              <a:rPr lang="en-US" sz="3200" dirty="0" smtClean="0"/>
              <a:t> and </a:t>
            </a:r>
            <a:r>
              <a:rPr lang="en-US" sz="3200" b="1" dirty="0" smtClean="0"/>
              <a:t>intramuscularly</a:t>
            </a:r>
            <a:endParaRPr lang="en-US" sz="3200" dirty="0" smtClean="0"/>
          </a:p>
          <a:p>
            <a:r>
              <a:rPr lang="en-US" sz="3200" dirty="0" smtClean="0"/>
              <a:t>Topical preparations for wounds</a:t>
            </a:r>
          </a:p>
          <a:p>
            <a:r>
              <a:rPr lang="en-US" sz="3200" dirty="0" smtClean="0"/>
              <a:t>Oral administration can be used for gut decontamination (e.g., in hepatic encephalopathy).</a:t>
            </a:r>
          </a:p>
          <a:p>
            <a:r>
              <a:rPr lang="en-US" sz="3200" dirty="0" err="1" smtClean="0"/>
              <a:t>nebulized</a:t>
            </a:r>
            <a:r>
              <a:rPr lang="en-US" sz="3200" dirty="0" smtClean="0"/>
              <a:t> form (</a:t>
            </a:r>
            <a:r>
              <a:rPr lang="en-US" sz="3200" dirty="0" err="1" smtClean="0"/>
              <a:t>tobramicyn</a:t>
            </a:r>
            <a:r>
              <a:rPr lang="en-US" sz="3200" dirty="0" smtClean="0"/>
              <a:t>)</a:t>
            </a:r>
          </a:p>
          <a:p>
            <a:endParaRPr lang="id-ID"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1066800"/>
          </a:xfrm>
          <a:ln/>
        </p:spPr>
        <p:style>
          <a:lnRef idx="1">
            <a:schemeClr val="accent1"/>
          </a:lnRef>
          <a:fillRef idx="2">
            <a:schemeClr val="accent1"/>
          </a:fillRef>
          <a:effectRef idx="1">
            <a:schemeClr val="accent1"/>
          </a:effectRef>
          <a:fontRef idx="minor">
            <a:schemeClr val="dk1"/>
          </a:fontRef>
        </p:style>
        <p:txBody>
          <a:bodyPr>
            <a:normAutofit/>
          </a:bodyPr>
          <a:lstStyle/>
          <a:p>
            <a:r>
              <a:rPr lang="id-ID" b="1" dirty="0" smtClean="0">
                <a:latin typeface="Berlin Sans FB" pitchFamily="34" charset="0"/>
              </a:rPr>
              <a:t>Therapeutic Aminoglycoside</a:t>
            </a:r>
            <a:endParaRPr lang="id-ID" dirty="0">
              <a:latin typeface="Berlin Sans FB" pitchFamily="34" charset="0"/>
            </a:endParaRPr>
          </a:p>
        </p:txBody>
      </p:sp>
      <p:sp>
        <p:nvSpPr>
          <p:cNvPr id="3" name="Content Placeholder 2"/>
          <p:cNvSpPr>
            <a:spLocks noGrp="1"/>
          </p:cNvSpPr>
          <p:nvPr>
            <p:ph idx="1"/>
          </p:nvPr>
        </p:nvSpPr>
        <p:spPr/>
        <p:txBody>
          <a:bodyPr>
            <a:normAutofit/>
          </a:bodyPr>
          <a:lstStyle/>
          <a:p>
            <a:pPr>
              <a:buNone/>
            </a:pPr>
            <a:r>
              <a:rPr lang="id-ID" sz="3200" dirty="0" smtClean="0">
                <a:latin typeface="Calibri" pitchFamily="34" charset="0"/>
                <a:cs typeface="Calibri" pitchFamily="34" charset="0"/>
              </a:rPr>
              <a:t>Two method of dosage administration</a:t>
            </a:r>
          </a:p>
          <a:p>
            <a:r>
              <a:rPr lang="en-US" sz="3200" dirty="0" smtClean="0">
                <a:latin typeface="Calibri" pitchFamily="34" charset="0"/>
                <a:cs typeface="Calibri" pitchFamily="34" charset="0"/>
              </a:rPr>
              <a:t>The conventional method of dosing </a:t>
            </a:r>
            <a:r>
              <a:rPr lang="en-US" sz="3200" dirty="0" err="1" smtClean="0">
                <a:latin typeface="Calibri" pitchFamily="34" charset="0"/>
                <a:cs typeface="Calibri" pitchFamily="34" charset="0"/>
              </a:rPr>
              <a:t>aminoglycoside</a:t>
            </a:r>
            <a:r>
              <a:rPr lang="en-US" sz="3200" dirty="0" smtClean="0">
                <a:latin typeface="Calibri" pitchFamily="34" charset="0"/>
                <a:cs typeface="Calibri" pitchFamily="34" charset="0"/>
              </a:rPr>
              <a:t> antibiotics</a:t>
            </a:r>
            <a:r>
              <a:rPr lang="id-ID" sz="3200" dirty="0" smtClean="0">
                <a:latin typeface="Calibri" pitchFamily="34" charset="0"/>
                <a:cs typeface="Calibri" pitchFamily="34" charset="0"/>
              </a:rPr>
              <a:t> </a:t>
            </a:r>
            <a:r>
              <a:rPr lang="en-US" sz="3200" dirty="0" smtClean="0">
                <a:latin typeface="Calibri" pitchFamily="34" charset="0"/>
                <a:cs typeface="Calibri" pitchFamily="34" charset="0"/>
              </a:rPr>
              <a:t>is to administer multiple daily doses (usually every 8 hours).</a:t>
            </a:r>
            <a:endParaRPr lang="id-ID" sz="3200" dirty="0" smtClean="0">
              <a:latin typeface="Calibri" pitchFamily="34" charset="0"/>
              <a:cs typeface="Calibri" pitchFamily="34" charset="0"/>
            </a:endParaRPr>
          </a:p>
          <a:p>
            <a:r>
              <a:rPr lang="id-ID" sz="3200" dirty="0" smtClean="0">
                <a:latin typeface="Calibri" pitchFamily="34" charset="0"/>
                <a:cs typeface="Calibri" pitchFamily="34" charset="0"/>
              </a:rPr>
              <a:t>extended-interval</a:t>
            </a:r>
            <a:r>
              <a:rPr lang="en-US" sz="3200" dirty="0" smtClean="0">
                <a:latin typeface="Calibri" pitchFamily="34" charset="0"/>
                <a:cs typeface="Calibri" pitchFamily="34" charset="0"/>
              </a:rPr>
              <a:t>(usually the total daily dose given once per day) </a:t>
            </a:r>
            <a:r>
              <a:rPr lang="en-US" sz="3200" dirty="0" err="1" smtClean="0">
                <a:latin typeface="Calibri" pitchFamily="34" charset="0"/>
                <a:cs typeface="Calibri" pitchFamily="34" charset="0"/>
              </a:rPr>
              <a:t>aminoglycoside</a:t>
            </a:r>
            <a:r>
              <a:rPr lang="en-US" sz="3200" dirty="0" smtClean="0">
                <a:latin typeface="Calibri" pitchFamily="34" charset="0"/>
                <a:cs typeface="Calibri" pitchFamily="34" charset="0"/>
              </a:rPr>
              <a:t> administration</a:t>
            </a:r>
            <a:endParaRPr lang="id-ID" sz="3200" dirty="0" smtClean="0">
              <a:latin typeface="Calibri" pitchFamily="34" charset="0"/>
              <a:cs typeface="Calibri" pitchFamily="34" charset="0"/>
            </a:endParaRPr>
          </a:p>
          <a:p>
            <a:endParaRPr lang="id-ID" sz="32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latin typeface="Berlin Sans FB" pitchFamily="34" charset="0"/>
              </a:rPr>
              <a:t>Conventional Dosing</a:t>
            </a:r>
            <a:endParaRPr lang="id-ID" b="1" dirty="0">
              <a:latin typeface="Berlin Sans FB" pitchFamily="34" charset="0"/>
            </a:endParaRPr>
          </a:p>
        </p:txBody>
      </p:sp>
      <p:sp>
        <p:nvSpPr>
          <p:cNvPr id="3" name="Content Placeholder 2"/>
          <p:cNvSpPr>
            <a:spLocks noGrp="1"/>
          </p:cNvSpPr>
          <p:nvPr>
            <p:ph idx="1"/>
          </p:nvPr>
        </p:nvSpPr>
        <p:spPr/>
        <p:txBody>
          <a:bodyPr/>
          <a:lstStyle/>
          <a:p>
            <a:r>
              <a:rPr lang="id-ID" dirty="0" smtClean="0"/>
              <a:t>Therapeutic steady state </a:t>
            </a:r>
            <a:r>
              <a:rPr lang="en-US" dirty="0" smtClean="0"/>
              <a:t>peak concentrations for </a:t>
            </a:r>
            <a:r>
              <a:rPr lang="en-US" dirty="0" err="1" smtClean="0"/>
              <a:t>gentamicin</a:t>
            </a:r>
            <a:r>
              <a:rPr lang="en-US" dirty="0" smtClean="0"/>
              <a:t>, </a:t>
            </a:r>
            <a:r>
              <a:rPr lang="en-US" dirty="0" err="1" smtClean="0"/>
              <a:t>tobramycin</a:t>
            </a:r>
            <a:r>
              <a:rPr lang="en-US" dirty="0" smtClean="0"/>
              <a:t>, and </a:t>
            </a:r>
            <a:r>
              <a:rPr lang="en-US" dirty="0" err="1" smtClean="0"/>
              <a:t>netilmicin</a:t>
            </a:r>
            <a:r>
              <a:rPr lang="en-US" dirty="0" smtClean="0"/>
              <a:t> are generally 5–10 </a:t>
            </a:r>
            <a:r>
              <a:rPr lang="en-US" dirty="0" err="1" smtClean="0"/>
              <a:t>μg</a:t>
            </a:r>
            <a:r>
              <a:rPr lang="en-US" dirty="0" smtClean="0"/>
              <a:t>/</a:t>
            </a:r>
            <a:r>
              <a:rPr lang="en-US" dirty="0" err="1" smtClean="0"/>
              <a:t>mL</a:t>
            </a:r>
            <a:r>
              <a:rPr lang="id-ID" dirty="0" smtClean="0"/>
              <a:t> for gram-negative infections</a:t>
            </a:r>
            <a:endParaRPr lang="id-ID"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928670"/>
            <a:ext cx="8229600" cy="1066800"/>
          </a:xfrm>
        </p:spPr>
        <p:txBody>
          <a:bodyPr>
            <a:normAutofit/>
          </a:bodyPr>
          <a:lstStyle/>
          <a:p>
            <a:r>
              <a:rPr lang="en-US" sz="3200" dirty="0" err="1" smtClean="0">
                <a:latin typeface="Calibri" pitchFamily="34" charset="0"/>
                <a:cs typeface="Calibri" pitchFamily="34" charset="0"/>
              </a:rPr>
              <a:t>Aminoglycoside</a:t>
            </a:r>
            <a:r>
              <a:rPr lang="en-US" sz="3200" dirty="0" smtClean="0">
                <a:latin typeface="Calibri" pitchFamily="34" charset="0"/>
                <a:cs typeface="Calibri" pitchFamily="34" charset="0"/>
              </a:rPr>
              <a:t> antibiotics are given as short-term (1/2–1 hour) infusions</a:t>
            </a:r>
            <a:endParaRPr lang="id-ID" sz="3200" dirty="0">
              <a:latin typeface="Calibri" pitchFamily="34" charset="0"/>
              <a:cs typeface="Calibri" pitchFamily="34"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571472" y="2249488"/>
            <a:ext cx="7500990" cy="38227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714356"/>
            <a:ext cx="8229600" cy="1066800"/>
          </a:xfrm>
        </p:spPr>
        <p:txBody>
          <a:bodyPr/>
          <a:lstStyle/>
          <a:p>
            <a:r>
              <a:rPr lang="id-ID" b="1" dirty="0" smtClean="0">
                <a:latin typeface="Berlin Sans FB" pitchFamily="34" charset="0"/>
                <a:cs typeface="Calibri" pitchFamily="34" charset="0"/>
              </a:rPr>
              <a:t>Extended Interval Dosing</a:t>
            </a:r>
            <a:endParaRPr lang="id-ID" b="1" dirty="0">
              <a:latin typeface="Berlin Sans FB" pitchFamily="34" charset="0"/>
              <a:cs typeface="Calibri" pitchFamily="34" charset="0"/>
            </a:endParaRPr>
          </a:p>
        </p:txBody>
      </p:sp>
      <p:sp>
        <p:nvSpPr>
          <p:cNvPr id="3" name="Content Placeholder 2"/>
          <p:cNvSpPr>
            <a:spLocks noGrp="1"/>
          </p:cNvSpPr>
          <p:nvPr>
            <p:ph idx="1"/>
          </p:nvPr>
        </p:nvSpPr>
        <p:spPr>
          <a:xfrm>
            <a:off x="457200" y="1857364"/>
            <a:ext cx="8229600" cy="4717172"/>
          </a:xfrm>
        </p:spPr>
        <p:txBody>
          <a:bodyPr>
            <a:normAutofit/>
          </a:bodyPr>
          <a:lstStyle/>
          <a:p>
            <a:r>
              <a:rPr lang="en-US" sz="3200" dirty="0" err="1" smtClean="0">
                <a:latin typeface="Calibri" pitchFamily="34" charset="0"/>
                <a:cs typeface="Calibri" pitchFamily="34" charset="0"/>
              </a:rPr>
              <a:t>Aminoglycosides</a:t>
            </a:r>
            <a:r>
              <a:rPr lang="en-US" sz="3200" dirty="0" smtClean="0">
                <a:latin typeface="Calibri" pitchFamily="34" charset="0"/>
                <a:cs typeface="Calibri" pitchFamily="34" charset="0"/>
              </a:rPr>
              <a:t> have bactericidal activity against most gram-negative bacteria including </a:t>
            </a:r>
            <a:r>
              <a:rPr lang="en-US" sz="3200" i="1" dirty="0" err="1" smtClean="0">
                <a:latin typeface="Calibri" pitchFamily="34" charset="0"/>
                <a:cs typeface="Calibri" pitchFamily="34" charset="0"/>
              </a:rPr>
              <a:t>Acinetobacter</a:t>
            </a:r>
            <a:r>
              <a:rPr lang="en-US" sz="3200" i="1" dirty="0" smtClean="0">
                <a:latin typeface="Calibri" pitchFamily="34" charset="0"/>
                <a:cs typeface="Calibri" pitchFamily="34" charset="0"/>
              </a:rPr>
              <a:t>, </a:t>
            </a:r>
            <a:r>
              <a:rPr lang="en-US" sz="3200" i="1" dirty="0" err="1" smtClean="0">
                <a:latin typeface="Calibri" pitchFamily="34" charset="0"/>
                <a:cs typeface="Calibri" pitchFamily="34" charset="0"/>
              </a:rPr>
              <a:t>Citrobacter</a:t>
            </a:r>
            <a:r>
              <a:rPr lang="en-US" sz="3200" i="1" dirty="0" smtClean="0">
                <a:latin typeface="Calibri" pitchFamily="34" charset="0"/>
                <a:cs typeface="Calibri" pitchFamily="34" charset="0"/>
              </a:rPr>
              <a:t>, </a:t>
            </a:r>
            <a:r>
              <a:rPr lang="en-US" sz="3200" i="1" dirty="0" err="1" smtClean="0">
                <a:latin typeface="Calibri" pitchFamily="34" charset="0"/>
                <a:cs typeface="Calibri" pitchFamily="34" charset="0"/>
              </a:rPr>
              <a:t>Enterobacter</a:t>
            </a:r>
            <a:r>
              <a:rPr lang="en-US" sz="3200" i="1" dirty="0" smtClean="0">
                <a:latin typeface="Calibri" pitchFamily="34" charset="0"/>
                <a:cs typeface="Calibri" pitchFamily="34" charset="0"/>
              </a:rPr>
              <a:t>, E. Coli, </a:t>
            </a:r>
            <a:r>
              <a:rPr lang="en-US" sz="3200" i="1" dirty="0" err="1" smtClean="0">
                <a:latin typeface="Calibri" pitchFamily="34" charset="0"/>
                <a:cs typeface="Calibri" pitchFamily="34" charset="0"/>
              </a:rPr>
              <a:t>Klebsiella</a:t>
            </a:r>
            <a:r>
              <a:rPr lang="en-US" sz="3200" i="1" dirty="0" smtClean="0">
                <a:latin typeface="Calibri" pitchFamily="34" charset="0"/>
                <a:cs typeface="Calibri" pitchFamily="34" charset="0"/>
              </a:rPr>
              <a:t>, Proteus, </a:t>
            </a:r>
            <a:r>
              <a:rPr lang="en-US" sz="3200" i="1" dirty="0" err="1" smtClean="0">
                <a:latin typeface="Calibri" pitchFamily="34" charset="0"/>
                <a:cs typeface="Calibri" pitchFamily="34" charset="0"/>
              </a:rPr>
              <a:t>Providencia</a:t>
            </a:r>
            <a:r>
              <a:rPr lang="en-US" sz="3200" i="1" dirty="0" smtClean="0">
                <a:latin typeface="Calibri" pitchFamily="34" charset="0"/>
                <a:cs typeface="Calibri" pitchFamily="34" charset="0"/>
              </a:rPr>
              <a:t>, </a:t>
            </a:r>
            <a:r>
              <a:rPr lang="en-US" sz="3200" i="1" dirty="0" err="1" smtClean="0">
                <a:latin typeface="Calibri" pitchFamily="34" charset="0"/>
                <a:cs typeface="Calibri" pitchFamily="34" charset="0"/>
              </a:rPr>
              <a:t>Pseudomanas</a:t>
            </a:r>
            <a:r>
              <a:rPr lang="en-US" sz="3200" i="1" dirty="0" smtClean="0">
                <a:latin typeface="Calibri" pitchFamily="34" charset="0"/>
                <a:cs typeface="Calibri" pitchFamily="34" charset="0"/>
              </a:rPr>
              <a:t>, Salmonella, </a:t>
            </a:r>
            <a:r>
              <a:rPr lang="en-US" sz="3200" i="1" dirty="0" err="1" smtClean="0">
                <a:latin typeface="Calibri" pitchFamily="34" charset="0"/>
                <a:cs typeface="Calibri" pitchFamily="34" charset="0"/>
              </a:rPr>
              <a:t>Serratia</a:t>
            </a:r>
            <a:r>
              <a:rPr lang="en-US" sz="3200" dirty="0" smtClean="0">
                <a:latin typeface="Calibri" pitchFamily="34" charset="0"/>
                <a:cs typeface="Calibri" pitchFamily="34" charset="0"/>
              </a:rPr>
              <a:t> and </a:t>
            </a:r>
            <a:r>
              <a:rPr lang="en-US" sz="3200" i="1" dirty="0" err="1" smtClean="0">
                <a:latin typeface="Calibri" pitchFamily="34" charset="0"/>
                <a:cs typeface="Calibri" pitchFamily="34" charset="0"/>
              </a:rPr>
              <a:t>Shigella</a:t>
            </a:r>
            <a:r>
              <a:rPr lang="en-US" sz="3200" dirty="0" smtClean="0">
                <a:latin typeface="Calibri" pitchFamily="34" charset="0"/>
                <a:cs typeface="Calibri" pitchFamily="34" charset="0"/>
              </a:rPr>
              <a:t>. The MIC's of gram negative bacteria are usually less than 2 mcg/ml for </a:t>
            </a:r>
            <a:r>
              <a:rPr lang="en-US" sz="3200" dirty="0" err="1" smtClean="0">
                <a:latin typeface="Calibri" pitchFamily="34" charset="0"/>
                <a:cs typeface="Calibri" pitchFamily="34" charset="0"/>
              </a:rPr>
              <a:t>gentamicin</a:t>
            </a:r>
            <a:r>
              <a:rPr lang="en-US" sz="3200" dirty="0" smtClean="0">
                <a:latin typeface="Calibri" pitchFamily="34" charset="0"/>
                <a:cs typeface="Calibri" pitchFamily="34" charset="0"/>
              </a:rPr>
              <a:t> and </a:t>
            </a:r>
            <a:r>
              <a:rPr lang="en-US" sz="3200" dirty="0" err="1" smtClean="0">
                <a:latin typeface="Calibri" pitchFamily="34" charset="0"/>
                <a:cs typeface="Calibri" pitchFamily="34" charset="0"/>
              </a:rPr>
              <a:t>tobramycin</a:t>
            </a:r>
            <a:r>
              <a:rPr lang="en-US" sz="3200" dirty="0" smtClean="0">
                <a:latin typeface="Calibri" pitchFamily="34" charset="0"/>
                <a:cs typeface="Calibri" pitchFamily="34" charset="0"/>
              </a:rPr>
              <a:t> and 8 mcg/ml for </a:t>
            </a:r>
            <a:r>
              <a:rPr lang="en-US" sz="3200" dirty="0" err="1" smtClean="0">
                <a:latin typeface="Calibri" pitchFamily="34" charset="0"/>
                <a:cs typeface="Calibri" pitchFamily="34" charset="0"/>
              </a:rPr>
              <a:t>amikacin</a:t>
            </a:r>
            <a:r>
              <a:rPr lang="en-US" sz="3200" dirty="0" smtClean="0">
                <a:latin typeface="Calibri" pitchFamily="34" charset="0"/>
                <a:cs typeface="Calibri" pitchFamily="34" charset="0"/>
              </a:rPr>
              <a:t>. </a:t>
            </a:r>
            <a:endParaRPr lang="id-ID" sz="3200" dirty="0" smtClean="0">
              <a:latin typeface="Calibri" pitchFamily="34" charset="0"/>
              <a:cs typeface="Calibri" pitchFamily="34" charset="0"/>
            </a:endParaRPr>
          </a:p>
          <a:p>
            <a:endParaRPr lang="id-ID" sz="32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214422"/>
            <a:ext cx="8229600" cy="5360114"/>
          </a:xfrm>
        </p:spPr>
        <p:txBody>
          <a:bodyPr>
            <a:normAutofit/>
          </a:bodyPr>
          <a:lstStyle/>
          <a:p>
            <a:r>
              <a:rPr lang="id-ID" sz="3200" dirty="0" smtClean="0">
                <a:latin typeface="Calibri" pitchFamily="34" charset="0"/>
                <a:cs typeface="Calibri" pitchFamily="34" charset="0"/>
              </a:rPr>
              <a:t>Nephrotoxicity and ototoxicity are </a:t>
            </a:r>
            <a:r>
              <a:rPr lang="en-US" sz="3200" dirty="0" smtClean="0">
                <a:latin typeface="Calibri" pitchFamily="34" charset="0"/>
                <a:cs typeface="Calibri" pitchFamily="34" charset="0"/>
              </a:rPr>
              <a:t>due to accumulation of </a:t>
            </a:r>
            <a:r>
              <a:rPr lang="en-US" sz="3200" dirty="0" err="1" smtClean="0">
                <a:latin typeface="Calibri" pitchFamily="34" charset="0"/>
                <a:cs typeface="Calibri" pitchFamily="34" charset="0"/>
              </a:rPr>
              <a:t>aminoglycoside</a:t>
            </a:r>
            <a:r>
              <a:rPr lang="en-US" sz="3200" dirty="0" smtClean="0">
                <a:latin typeface="Calibri" pitchFamily="34" charset="0"/>
                <a:cs typeface="Calibri" pitchFamily="34" charset="0"/>
              </a:rPr>
              <a:t> in the relevant tissue</a:t>
            </a:r>
            <a:endParaRPr lang="id-ID" sz="3200" dirty="0" smtClean="0">
              <a:latin typeface="Calibri" pitchFamily="34" charset="0"/>
              <a:cs typeface="Calibri" pitchFamily="34" charset="0"/>
            </a:endParaRPr>
          </a:p>
          <a:p>
            <a:endParaRPr lang="id-ID" sz="3200" dirty="0" smtClean="0">
              <a:latin typeface="Calibri" pitchFamily="34" charset="0"/>
              <a:cs typeface="Calibri" pitchFamily="34" charset="0"/>
            </a:endParaRPr>
          </a:p>
          <a:p>
            <a:r>
              <a:rPr lang="en-US" sz="3200" dirty="0" smtClean="0">
                <a:latin typeface="Calibri" pitchFamily="34" charset="0"/>
                <a:cs typeface="Calibri" pitchFamily="34" charset="0"/>
              </a:rPr>
              <a:t>Studies are available that attempt to determine </a:t>
            </a:r>
            <a:r>
              <a:rPr lang="en-US" sz="3200" dirty="0" err="1" smtClean="0">
                <a:latin typeface="Calibri" pitchFamily="34" charset="0"/>
                <a:cs typeface="Calibri" pitchFamily="34" charset="0"/>
              </a:rPr>
              <a:t>nephrotoxicity</a:t>
            </a:r>
            <a:r>
              <a:rPr lang="en-US" sz="3200" dirty="0" smtClean="0">
                <a:latin typeface="Calibri" pitchFamily="34" charset="0"/>
                <a:cs typeface="Calibri" pitchFamily="34" charset="0"/>
              </a:rPr>
              <a:t> differences among</a:t>
            </a:r>
            <a:r>
              <a:rPr lang="id-ID" sz="3200" dirty="0" smtClean="0">
                <a:latin typeface="Calibri" pitchFamily="34" charset="0"/>
                <a:cs typeface="Calibri" pitchFamily="34" charset="0"/>
              </a:rPr>
              <a:t> </a:t>
            </a:r>
            <a:r>
              <a:rPr lang="en-US" sz="3200" dirty="0" smtClean="0">
                <a:latin typeface="Calibri" pitchFamily="34" charset="0"/>
                <a:cs typeface="Calibri" pitchFamily="34" charset="0"/>
              </a:rPr>
              <a:t>antibiotics. </a:t>
            </a:r>
            <a:r>
              <a:rPr lang="en-US" sz="3200" dirty="0" err="1" smtClean="0">
                <a:latin typeface="Calibri" pitchFamily="34" charset="0"/>
                <a:cs typeface="Calibri" pitchFamily="34" charset="0"/>
              </a:rPr>
              <a:t>Gentamicin</a:t>
            </a:r>
            <a:r>
              <a:rPr lang="en-US" sz="3200" dirty="0" smtClean="0">
                <a:latin typeface="Calibri" pitchFamily="34" charset="0"/>
                <a:cs typeface="Calibri" pitchFamily="34" charset="0"/>
              </a:rPr>
              <a:t> accumulates to a greater extent in kidney tissue when compared</a:t>
            </a:r>
            <a:r>
              <a:rPr lang="id-ID" sz="3200" dirty="0" smtClean="0">
                <a:latin typeface="Calibri" pitchFamily="34" charset="0"/>
                <a:cs typeface="Calibri" pitchFamily="34" charset="0"/>
              </a:rPr>
              <a:t> to tobramycin</a:t>
            </a:r>
            <a:endParaRPr lang="id-ID" sz="32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357298"/>
            <a:ext cx="8229600" cy="4325112"/>
          </a:xfrm>
        </p:spPr>
        <p:txBody>
          <a:bodyPr>
            <a:noAutofit/>
          </a:bodyPr>
          <a:lstStyle/>
          <a:p>
            <a:r>
              <a:rPr lang="en-US" sz="3200" dirty="0" err="1" smtClean="0">
                <a:latin typeface="Calibri" pitchFamily="34" charset="0"/>
                <a:cs typeface="Calibri" pitchFamily="34" charset="0"/>
              </a:rPr>
              <a:t>Aminoglycosides</a:t>
            </a:r>
            <a:r>
              <a:rPr lang="en-US" sz="3200" dirty="0" smtClean="0">
                <a:latin typeface="Calibri" pitchFamily="34" charset="0"/>
                <a:cs typeface="Calibri" pitchFamily="34" charset="0"/>
              </a:rPr>
              <a:t> can cause </a:t>
            </a:r>
            <a:r>
              <a:rPr lang="en-US" sz="3200" b="1" dirty="0" smtClean="0">
                <a:latin typeface="Calibri" pitchFamily="34" charset="0"/>
                <a:cs typeface="Calibri" pitchFamily="34" charset="0"/>
              </a:rPr>
              <a:t>permanent</a:t>
            </a:r>
            <a:r>
              <a:rPr lang="en-US" sz="3200" dirty="0" smtClean="0">
                <a:latin typeface="Calibri" pitchFamily="34" charset="0"/>
                <a:cs typeface="Calibri" pitchFamily="34" charset="0"/>
              </a:rPr>
              <a:t> vestibular and/or auditory </a:t>
            </a:r>
            <a:r>
              <a:rPr lang="en-US" sz="3200" dirty="0" err="1" smtClean="0">
                <a:latin typeface="Calibri" pitchFamily="34" charset="0"/>
                <a:cs typeface="Calibri" pitchFamily="34" charset="0"/>
              </a:rPr>
              <a:t>ototoxicity</a:t>
            </a:r>
            <a:r>
              <a:rPr lang="en-US" sz="3200" dirty="0" smtClean="0">
                <a:latin typeface="Calibri" pitchFamily="34" charset="0"/>
                <a:cs typeface="Calibri" pitchFamily="34" charset="0"/>
              </a:rPr>
              <a:t>. Factors associated with </a:t>
            </a:r>
            <a:r>
              <a:rPr lang="en-US" sz="3200" dirty="0" err="1" smtClean="0">
                <a:latin typeface="Calibri" pitchFamily="34" charset="0"/>
                <a:cs typeface="Calibri" pitchFamily="34" charset="0"/>
              </a:rPr>
              <a:t>otoxicity</a:t>
            </a:r>
            <a:r>
              <a:rPr lang="en-US" sz="3200" dirty="0" smtClean="0">
                <a:latin typeface="Calibri" pitchFamily="34" charset="0"/>
                <a:cs typeface="Calibri" pitchFamily="34" charset="0"/>
              </a:rPr>
              <a:t> include increasing age, duration of therapy, elevated peak and trough levels, concurrent loop diuretics or </a:t>
            </a:r>
            <a:r>
              <a:rPr lang="en-US" sz="3200" dirty="0" err="1" smtClean="0">
                <a:latin typeface="Calibri" pitchFamily="34" charset="0"/>
                <a:cs typeface="Calibri" pitchFamily="34" charset="0"/>
              </a:rPr>
              <a:t>vancomycin</a:t>
            </a:r>
            <a:r>
              <a:rPr lang="en-US" sz="3200" dirty="0" smtClean="0">
                <a:latin typeface="Calibri" pitchFamily="34" charset="0"/>
                <a:cs typeface="Calibri" pitchFamily="34" charset="0"/>
              </a:rPr>
              <a:t>, underlying disease states and previous exposure to </a:t>
            </a:r>
            <a:r>
              <a:rPr lang="en-US" sz="3200" dirty="0" err="1" smtClean="0">
                <a:latin typeface="Calibri" pitchFamily="34" charset="0"/>
                <a:cs typeface="Calibri" pitchFamily="34" charset="0"/>
              </a:rPr>
              <a:t>aminoglycosides</a:t>
            </a:r>
            <a:r>
              <a:rPr lang="en-US" sz="3200" dirty="0" smtClean="0">
                <a:latin typeface="Calibri" pitchFamily="34" charset="0"/>
                <a:cs typeface="Calibri" pitchFamily="34" charset="0"/>
              </a:rPr>
              <a:t>.</a:t>
            </a:r>
            <a:endParaRPr lang="id-ID" sz="3200" dirty="0" smtClean="0">
              <a:latin typeface="Calibri" pitchFamily="34" charset="0"/>
              <a:cs typeface="Calibri" pitchFamily="34" charset="0"/>
            </a:endParaRPr>
          </a:p>
          <a:p>
            <a:r>
              <a:rPr lang="en-US" sz="3200" dirty="0" err="1" smtClean="0">
                <a:latin typeface="Calibri" pitchFamily="34" charset="0"/>
                <a:cs typeface="Calibri" pitchFamily="34" charset="0"/>
              </a:rPr>
              <a:t>Gentamicin</a:t>
            </a:r>
            <a:r>
              <a:rPr lang="en-US" sz="3200" dirty="0" smtClean="0">
                <a:latin typeface="Calibri" pitchFamily="34" charset="0"/>
                <a:cs typeface="Calibri" pitchFamily="34" charset="0"/>
              </a:rPr>
              <a:t> accumulates to a greater extent in kidney tissue when compared</a:t>
            </a:r>
            <a:r>
              <a:rPr lang="id-ID" sz="3200" dirty="0" smtClean="0">
                <a:latin typeface="Calibri" pitchFamily="34" charset="0"/>
                <a:cs typeface="Calibri" pitchFamily="34" charset="0"/>
              </a:rPr>
              <a:t> to tobramycin</a:t>
            </a:r>
          </a:p>
          <a:p>
            <a:endParaRPr lang="id-ID" sz="32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714356"/>
            <a:ext cx="8229600" cy="1066800"/>
          </a:xfrm>
        </p:spPr>
        <p:txBody>
          <a:bodyPr/>
          <a:lstStyle/>
          <a:p>
            <a:r>
              <a:rPr lang="id-ID" b="1" dirty="0" smtClean="0">
                <a:latin typeface="Berlin Sans FB" pitchFamily="34" charset="0"/>
              </a:rPr>
              <a:t>Toxicitas Aminoglycoside</a:t>
            </a:r>
            <a:endParaRPr lang="id-ID" b="1" dirty="0">
              <a:latin typeface="Berlin Sans FB" pitchFamily="34" charset="0"/>
            </a:endParaRPr>
          </a:p>
        </p:txBody>
      </p:sp>
      <p:sp>
        <p:nvSpPr>
          <p:cNvPr id="3" name="Content Placeholder 2"/>
          <p:cNvSpPr>
            <a:spLocks noGrp="1"/>
          </p:cNvSpPr>
          <p:nvPr>
            <p:ph idx="1"/>
          </p:nvPr>
        </p:nvSpPr>
        <p:spPr/>
        <p:txBody>
          <a:bodyPr>
            <a:normAutofit/>
          </a:bodyPr>
          <a:lstStyle/>
          <a:p>
            <a:r>
              <a:rPr lang="en-US" sz="3200" b="1" dirty="0" smtClean="0">
                <a:latin typeface="Calibri" pitchFamily="34" charset="0"/>
                <a:cs typeface="Calibri" pitchFamily="34" charset="0"/>
              </a:rPr>
              <a:t>Major</a:t>
            </a:r>
            <a:r>
              <a:rPr lang="en-US" sz="3200" dirty="0" smtClean="0">
                <a:latin typeface="Calibri" pitchFamily="34" charset="0"/>
                <a:cs typeface="Calibri" pitchFamily="34" charset="0"/>
              </a:rPr>
              <a:t>: Vestibular toxicity; auditory toxicity;</a:t>
            </a:r>
            <a:br>
              <a:rPr lang="en-US" sz="3200" dirty="0" smtClean="0">
                <a:latin typeface="Calibri" pitchFamily="34" charset="0"/>
                <a:cs typeface="Calibri" pitchFamily="34" charset="0"/>
              </a:rPr>
            </a:br>
            <a:r>
              <a:rPr lang="en-US" sz="3200" dirty="0" smtClean="0">
                <a:latin typeface="Calibri" pitchFamily="34" charset="0"/>
                <a:cs typeface="Calibri" pitchFamily="34" charset="0"/>
              </a:rPr>
              <a:t>renal toxicity (reversible); neuromuscular toxicity (post-synaptic</a:t>
            </a:r>
            <a:br>
              <a:rPr lang="en-US" sz="3200" dirty="0" smtClean="0">
                <a:latin typeface="Calibri" pitchFamily="34" charset="0"/>
                <a:cs typeface="Calibri" pitchFamily="34" charset="0"/>
              </a:rPr>
            </a:br>
            <a:r>
              <a:rPr lang="en-US" sz="3200" dirty="0" smtClean="0">
                <a:latin typeface="Calibri" pitchFamily="34" charset="0"/>
                <a:cs typeface="Calibri" pitchFamily="34" charset="0"/>
              </a:rPr>
              <a:t>curare-like action). </a:t>
            </a:r>
            <a:endParaRPr lang="en-US" sz="3200" b="1" dirty="0" smtClean="0">
              <a:latin typeface="Calibri" pitchFamily="34" charset="0"/>
              <a:cs typeface="Calibri" pitchFamily="34" charset="0"/>
            </a:endParaRPr>
          </a:p>
          <a:p>
            <a:r>
              <a:rPr lang="en-US" sz="3200" b="1" dirty="0" smtClean="0">
                <a:latin typeface="Calibri" pitchFamily="34" charset="0"/>
                <a:cs typeface="Calibri" pitchFamily="34" charset="0"/>
              </a:rPr>
              <a:t>Minor</a:t>
            </a:r>
            <a:r>
              <a:rPr lang="en-US" sz="3200" dirty="0" smtClean="0">
                <a:latin typeface="Calibri" pitchFamily="34" charset="0"/>
                <a:cs typeface="Calibri" pitchFamily="34" charset="0"/>
              </a:rPr>
              <a:t>: skin rash; drug induced fever.</a:t>
            </a:r>
            <a:endParaRPr lang="id-ID" sz="32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860180"/>
          </a:xfrm>
        </p:spPr>
        <p:txBody>
          <a:bodyPr>
            <a:normAutofit/>
          </a:bodyPr>
          <a:lstStyle/>
          <a:p>
            <a:pPr marL="420624" indent="-384048" fontAlgn="auto">
              <a:spcAft>
                <a:spcPts val="0"/>
              </a:spcAft>
              <a:buFont typeface="Wingdings 2"/>
              <a:buNone/>
              <a:defRPr/>
            </a:pPr>
            <a:r>
              <a:rPr lang="en-US" b="1" dirty="0" err="1" smtClean="0">
                <a:latin typeface="Calibri" pitchFamily="34" charset="0"/>
                <a:cs typeface="Calibri" pitchFamily="34" charset="0"/>
              </a:rPr>
              <a:t>Nephrotoxicity</a:t>
            </a:r>
            <a:r>
              <a:rPr lang="en-US" dirty="0" smtClean="0">
                <a:latin typeface="Calibri" pitchFamily="34" charset="0"/>
                <a:cs typeface="Calibri" pitchFamily="34" charset="0"/>
              </a:rPr>
              <a:t> </a:t>
            </a:r>
            <a:r>
              <a:rPr lang="en-US" dirty="0" smtClean="0">
                <a:latin typeface="Calibri" pitchFamily="34" charset="0"/>
                <a:cs typeface="Calibri" pitchFamily="34" charset="0"/>
                <a:sym typeface="Wingdings" pitchFamily="2" charset="2"/>
              </a:rPr>
              <a:t> </a:t>
            </a:r>
            <a:r>
              <a:rPr lang="en-US" dirty="0" err="1" smtClean="0">
                <a:latin typeface="Calibri" pitchFamily="34" charset="0"/>
                <a:cs typeface="Calibri" pitchFamily="34" charset="0"/>
                <a:sym typeface="Wingdings" pitchFamily="2" charset="2"/>
              </a:rPr>
              <a:t>nonoliguric</a:t>
            </a:r>
            <a:r>
              <a:rPr lang="en-US" dirty="0" smtClean="0">
                <a:latin typeface="Calibri" pitchFamily="34" charset="0"/>
                <a:cs typeface="Calibri" pitchFamily="34" charset="0"/>
                <a:sym typeface="Wingdings" pitchFamily="2" charset="2"/>
              </a:rPr>
              <a:t> renal failure, with a slow rise in serum </a:t>
            </a:r>
            <a:r>
              <a:rPr lang="en-US" dirty="0" err="1" smtClean="0">
                <a:latin typeface="Calibri" pitchFamily="34" charset="0"/>
                <a:cs typeface="Calibri" pitchFamily="34" charset="0"/>
                <a:sym typeface="Wingdings" pitchFamily="2" charset="2"/>
              </a:rPr>
              <a:t>creatinine</a:t>
            </a:r>
            <a:r>
              <a:rPr lang="en-US" dirty="0" smtClean="0">
                <a:latin typeface="Calibri" pitchFamily="34" charset="0"/>
                <a:cs typeface="Calibri" pitchFamily="34" charset="0"/>
                <a:sym typeface="Wingdings" pitchFamily="2" charset="2"/>
              </a:rPr>
              <a:t> and a</a:t>
            </a:r>
            <a:r>
              <a:rPr lang="id-ID" dirty="0" smtClean="0">
                <a:latin typeface="Calibri" pitchFamily="34" charset="0"/>
                <a:cs typeface="Calibri" pitchFamily="34" charset="0"/>
                <a:sym typeface="Wingdings" pitchFamily="2" charset="2"/>
              </a:rPr>
              <a:t> </a:t>
            </a:r>
            <a:r>
              <a:rPr lang="en-US" dirty="0" err="1" smtClean="0">
                <a:latin typeface="Calibri" pitchFamily="34" charset="0"/>
                <a:cs typeface="Calibri" pitchFamily="34" charset="0"/>
                <a:sym typeface="Wingdings" pitchFamily="2" charset="2"/>
              </a:rPr>
              <a:t>hypoosmolar</a:t>
            </a:r>
            <a:r>
              <a:rPr lang="en-US" dirty="0" smtClean="0">
                <a:latin typeface="Calibri" pitchFamily="34" charset="0"/>
                <a:cs typeface="Calibri" pitchFamily="34" charset="0"/>
                <a:sym typeface="Wingdings" pitchFamily="2" charset="2"/>
              </a:rPr>
              <a:t> urinary output developing after several days of therapy.</a:t>
            </a:r>
          </a:p>
          <a:p>
            <a:pPr marL="420624" indent="-384048" fontAlgn="auto">
              <a:spcAft>
                <a:spcPts val="0"/>
              </a:spcAft>
              <a:buFont typeface="Wingdings 2"/>
              <a:buNone/>
              <a:defRPr/>
            </a:pPr>
            <a:r>
              <a:rPr lang="en-US" dirty="0" smtClean="0">
                <a:latin typeface="Calibri" pitchFamily="34" charset="0"/>
                <a:cs typeface="Calibri" pitchFamily="34" charset="0"/>
              </a:rPr>
              <a:t> Factors associated with </a:t>
            </a:r>
            <a:r>
              <a:rPr lang="en-US" dirty="0" err="1" smtClean="0">
                <a:latin typeface="Calibri" pitchFamily="34" charset="0"/>
                <a:cs typeface="Calibri" pitchFamily="34" charset="0"/>
              </a:rPr>
              <a:t>nephrotoxicity</a:t>
            </a:r>
            <a:r>
              <a:rPr lang="en-US" dirty="0" smtClean="0">
                <a:latin typeface="Calibri" pitchFamily="34" charset="0"/>
                <a:cs typeface="Calibri" pitchFamily="34" charset="0"/>
              </a:rPr>
              <a:t> include:</a:t>
            </a:r>
          </a:p>
          <a:p>
            <a:pPr marL="420624" indent="-384048" fontAlgn="auto">
              <a:spcAft>
                <a:spcPts val="0"/>
              </a:spcAft>
              <a:buFont typeface="Wingdings 2"/>
              <a:buChar char=""/>
              <a:defRPr/>
            </a:pPr>
            <a:r>
              <a:rPr lang="en-US" dirty="0" smtClean="0">
                <a:latin typeface="Calibri" pitchFamily="34" charset="0"/>
                <a:cs typeface="Calibri" pitchFamily="34" charset="0"/>
              </a:rPr>
              <a:t>duration of treatment</a:t>
            </a:r>
          </a:p>
          <a:p>
            <a:pPr marL="420624" indent="-384048" fontAlgn="auto">
              <a:spcAft>
                <a:spcPts val="0"/>
              </a:spcAft>
              <a:buFont typeface="Wingdings 2"/>
              <a:buChar char=""/>
              <a:defRPr/>
            </a:pPr>
            <a:r>
              <a:rPr lang="en-US" dirty="0" smtClean="0">
                <a:latin typeface="Calibri" pitchFamily="34" charset="0"/>
                <a:cs typeface="Calibri" pitchFamily="34" charset="0"/>
              </a:rPr>
              <a:t>increasing age</a:t>
            </a:r>
          </a:p>
          <a:p>
            <a:pPr marL="420624" indent="-384048" fontAlgn="auto">
              <a:spcAft>
                <a:spcPts val="0"/>
              </a:spcAft>
              <a:buFont typeface="Wingdings 2"/>
              <a:buChar char=""/>
              <a:defRPr/>
            </a:pPr>
            <a:r>
              <a:rPr lang="en-US" dirty="0" smtClean="0">
                <a:latin typeface="Calibri" pitchFamily="34" charset="0"/>
                <a:cs typeface="Calibri" pitchFamily="34" charset="0"/>
              </a:rPr>
              <a:t>compromised renal function</a:t>
            </a:r>
          </a:p>
          <a:p>
            <a:pPr marL="420624" indent="-384048" fontAlgn="auto">
              <a:spcAft>
                <a:spcPts val="0"/>
              </a:spcAft>
              <a:buFont typeface="Wingdings 2"/>
              <a:buChar char=""/>
              <a:defRPr/>
            </a:pPr>
            <a:r>
              <a:rPr lang="en-US" dirty="0" smtClean="0">
                <a:latin typeface="Calibri" pitchFamily="34" charset="0"/>
                <a:cs typeface="Calibri" pitchFamily="34" charset="0"/>
              </a:rPr>
              <a:t>volume depletion</a:t>
            </a:r>
          </a:p>
          <a:p>
            <a:pPr marL="420624" indent="-384048" fontAlgn="auto">
              <a:spcAft>
                <a:spcPts val="0"/>
              </a:spcAft>
              <a:buFont typeface="Wingdings 2"/>
              <a:buChar char=""/>
              <a:defRPr/>
            </a:pPr>
            <a:r>
              <a:rPr lang="en-US" dirty="0" smtClean="0">
                <a:latin typeface="Calibri" pitchFamily="34" charset="0"/>
                <a:cs typeface="Calibri" pitchFamily="34" charset="0"/>
              </a:rPr>
              <a:t>elevated peak </a:t>
            </a:r>
          </a:p>
          <a:p>
            <a:pPr marL="420624" indent="-384048" fontAlgn="auto">
              <a:spcAft>
                <a:spcPts val="0"/>
              </a:spcAft>
              <a:buFont typeface="Wingdings 2"/>
              <a:buChar char=""/>
              <a:defRPr/>
            </a:pPr>
            <a:r>
              <a:rPr lang="en-US" dirty="0" smtClean="0">
                <a:latin typeface="Calibri" pitchFamily="34" charset="0"/>
                <a:cs typeface="Calibri" pitchFamily="34" charset="0"/>
              </a:rPr>
              <a:t>trough levels</a:t>
            </a:r>
          </a:p>
          <a:p>
            <a:pPr marL="420624" indent="-384048" fontAlgn="auto">
              <a:spcAft>
                <a:spcPts val="0"/>
              </a:spcAft>
              <a:buFont typeface="Wingdings 2"/>
              <a:buChar char=""/>
              <a:defRPr/>
            </a:pPr>
            <a:r>
              <a:rPr lang="en-US" dirty="0" smtClean="0">
                <a:latin typeface="Calibri" pitchFamily="34" charset="0"/>
                <a:cs typeface="Calibri" pitchFamily="34" charset="0"/>
              </a:rPr>
              <a:t>concurrent </a:t>
            </a:r>
            <a:r>
              <a:rPr lang="en-US" dirty="0" err="1" smtClean="0">
                <a:latin typeface="Calibri" pitchFamily="34" charset="0"/>
                <a:cs typeface="Calibri" pitchFamily="34" charset="0"/>
              </a:rPr>
              <a:t>nephrotoxic</a:t>
            </a:r>
            <a:r>
              <a:rPr lang="en-US" dirty="0" smtClean="0">
                <a:latin typeface="Calibri" pitchFamily="34" charset="0"/>
                <a:cs typeface="Calibri" pitchFamily="34" charset="0"/>
              </a:rPr>
              <a:t> drugs (i.e., </a:t>
            </a:r>
            <a:r>
              <a:rPr lang="en-US" dirty="0" err="1" smtClean="0">
                <a:latin typeface="Calibri" pitchFamily="34" charset="0"/>
                <a:cs typeface="Calibri" pitchFamily="34" charset="0"/>
              </a:rPr>
              <a:t>vancomycin</a:t>
            </a:r>
            <a:r>
              <a:rPr lang="en-US" dirty="0" smtClean="0">
                <a:latin typeface="Calibri" pitchFamily="34" charset="0"/>
                <a:cs typeface="Calibri" pitchFamily="34" charset="0"/>
              </a:rPr>
              <a:t>)</a:t>
            </a:r>
          </a:p>
          <a:p>
            <a:pPr marL="420624" indent="-384048" fontAlgn="auto">
              <a:spcAft>
                <a:spcPts val="0"/>
              </a:spcAft>
              <a:buFont typeface="Wingdings 2"/>
              <a:buChar char=""/>
              <a:defRPr/>
            </a:pPr>
            <a:r>
              <a:rPr lang="en-US" dirty="0" smtClean="0">
                <a:latin typeface="Calibri" pitchFamily="34" charset="0"/>
                <a:cs typeface="Calibri" pitchFamily="34" charset="0"/>
              </a:rPr>
              <a:t>previous exposure to </a:t>
            </a:r>
            <a:r>
              <a:rPr lang="en-US" dirty="0" err="1" smtClean="0">
                <a:latin typeface="Calibri" pitchFamily="34" charset="0"/>
                <a:cs typeface="Calibri" pitchFamily="34" charset="0"/>
              </a:rPr>
              <a:t>aminoglycosides</a:t>
            </a:r>
            <a:endParaRPr lang="en-US" dirty="0" smtClean="0">
              <a:latin typeface="Calibri" pitchFamily="34" charset="0"/>
              <a:cs typeface="Calibri" pitchFamily="34" charset="0"/>
            </a:endParaRPr>
          </a:p>
          <a:p>
            <a:endParaRPr lang="id-ID"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931618"/>
          </a:xfrm>
        </p:spPr>
        <p:txBody>
          <a:bodyPr>
            <a:normAutofit/>
          </a:bodyPr>
          <a:lstStyle/>
          <a:p>
            <a:pPr>
              <a:buFont typeface="Wingdings 2" pitchFamily="18" charset="2"/>
              <a:buNone/>
            </a:pPr>
            <a:r>
              <a:rPr lang="en-US" sz="3200" dirty="0" smtClean="0">
                <a:latin typeface="Calibri" pitchFamily="34" charset="0"/>
                <a:cs typeface="Calibri" pitchFamily="34" charset="0"/>
              </a:rPr>
              <a:t>Permanent vestibular and/or auditory </a:t>
            </a:r>
            <a:r>
              <a:rPr lang="en-US" sz="3200" dirty="0" err="1" smtClean="0">
                <a:latin typeface="Calibri" pitchFamily="34" charset="0"/>
                <a:cs typeface="Calibri" pitchFamily="34" charset="0"/>
              </a:rPr>
              <a:t>ototoxicity</a:t>
            </a:r>
            <a:r>
              <a:rPr lang="en-US" sz="3200" dirty="0" smtClean="0">
                <a:latin typeface="Calibri" pitchFamily="34" charset="0"/>
                <a:cs typeface="Calibri" pitchFamily="34" charset="0"/>
              </a:rPr>
              <a:t>.</a:t>
            </a:r>
          </a:p>
          <a:p>
            <a:pPr>
              <a:buFont typeface="Wingdings 2" pitchFamily="18" charset="2"/>
              <a:buNone/>
            </a:pPr>
            <a:endParaRPr lang="en-US" sz="3200" dirty="0" smtClean="0">
              <a:latin typeface="Calibri" pitchFamily="34" charset="0"/>
              <a:cs typeface="Calibri" pitchFamily="34" charset="0"/>
            </a:endParaRPr>
          </a:p>
          <a:p>
            <a:pPr>
              <a:buFont typeface="Wingdings 2" pitchFamily="18" charset="2"/>
              <a:buNone/>
            </a:pPr>
            <a:r>
              <a:rPr lang="en-US" sz="3200" dirty="0" smtClean="0">
                <a:latin typeface="Calibri" pitchFamily="34" charset="0"/>
                <a:cs typeface="Calibri" pitchFamily="34" charset="0"/>
              </a:rPr>
              <a:t> Factors associated with </a:t>
            </a:r>
            <a:r>
              <a:rPr lang="en-US" sz="3200" dirty="0" err="1" smtClean="0">
                <a:latin typeface="Calibri" pitchFamily="34" charset="0"/>
                <a:cs typeface="Calibri" pitchFamily="34" charset="0"/>
              </a:rPr>
              <a:t>otoxicity</a:t>
            </a:r>
            <a:r>
              <a:rPr lang="en-US" sz="3200" dirty="0" smtClean="0">
                <a:latin typeface="Calibri" pitchFamily="34" charset="0"/>
                <a:cs typeface="Calibri" pitchFamily="34" charset="0"/>
              </a:rPr>
              <a:t> include:</a:t>
            </a:r>
          </a:p>
          <a:p>
            <a:r>
              <a:rPr lang="en-US" sz="3200" dirty="0" smtClean="0">
                <a:latin typeface="Calibri" pitchFamily="34" charset="0"/>
                <a:cs typeface="Calibri" pitchFamily="34" charset="0"/>
              </a:rPr>
              <a:t>increasing age</a:t>
            </a:r>
          </a:p>
          <a:p>
            <a:r>
              <a:rPr lang="en-US" sz="3200" dirty="0" smtClean="0">
                <a:latin typeface="Calibri" pitchFamily="34" charset="0"/>
                <a:cs typeface="Calibri" pitchFamily="34" charset="0"/>
              </a:rPr>
              <a:t>duration of therapy</a:t>
            </a:r>
          </a:p>
          <a:p>
            <a:r>
              <a:rPr lang="en-US" sz="3200" dirty="0" smtClean="0">
                <a:latin typeface="Calibri" pitchFamily="34" charset="0"/>
                <a:cs typeface="Calibri" pitchFamily="34" charset="0"/>
              </a:rPr>
              <a:t>elevated peak and trough levels</a:t>
            </a:r>
          </a:p>
          <a:p>
            <a:r>
              <a:rPr lang="en-US" sz="3200" dirty="0" smtClean="0">
                <a:latin typeface="Calibri" pitchFamily="34" charset="0"/>
                <a:cs typeface="Calibri" pitchFamily="34" charset="0"/>
              </a:rPr>
              <a:t>concurrent loop diuretics or </a:t>
            </a:r>
            <a:r>
              <a:rPr lang="en-US" sz="3200" dirty="0" err="1" smtClean="0">
                <a:latin typeface="Calibri" pitchFamily="34" charset="0"/>
                <a:cs typeface="Calibri" pitchFamily="34" charset="0"/>
              </a:rPr>
              <a:t>vancomycin</a:t>
            </a:r>
            <a:endParaRPr lang="en-US" sz="3200" dirty="0" smtClean="0">
              <a:latin typeface="Calibri" pitchFamily="34" charset="0"/>
              <a:cs typeface="Calibri" pitchFamily="34" charset="0"/>
            </a:endParaRPr>
          </a:p>
          <a:p>
            <a:r>
              <a:rPr lang="en-US" sz="3200" dirty="0" smtClean="0">
                <a:latin typeface="Calibri" pitchFamily="34" charset="0"/>
                <a:cs typeface="Calibri" pitchFamily="34" charset="0"/>
              </a:rPr>
              <a:t>underlying disease states</a:t>
            </a:r>
          </a:p>
          <a:p>
            <a:r>
              <a:rPr lang="en-US" sz="3200" dirty="0" smtClean="0">
                <a:latin typeface="Calibri" pitchFamily="34" charset="0"/>
                <a:cs typeface="Calibri" pitchFamily="34" charset="0"/>
              </a:rPr>
              <a:t>previous exposure to </a:t>
            </a:r>
            <a:r>
              <a:rPr lang="en-US" sz="3200" dirty="0" err="1" smtClean="0">
                <a:latin typeface="Calibri" pitchFamily="34" charset="0"/>
                <a:cs typeface="Calibri" pitchFamily="34" charset="0"/>
              </a:rPr>
              <a:t>aminoglycosides</a:t>
            </a:r>
            <a:endParaRPr lang="en-US" sz="320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229600" cy="1066800"/>
          </a:xfrm>
        </p:spPr>
        <p:txBody>
          <a:bodyPr>
            <a:normAutofit fontScale="90000"/>
          </a:bodyPr>
          <a:lstStyle/>
          <a:p>
            <a:r>
              <a:rPr lang="en-US" b="1" dirty="0" smtClean="0">
                <a:latin typeface="Berlin Sans FB" pitchFamily="34" charset="0"/>
              </a:rPr>
              <a:t>Differential Toxicity Among </a:t>
            </a:r>
            <a:r>
              <a:rPr lang="en-US" b="1" dirty="0" err="1" smtClean="0">
                <a:latin typeface="Berlin Sans FB" pitchFamily="34" charset="0"/>
              </a:rPr>
              <a:t>Aminoglycosides</a:t>
            </a:r>
            <a:endParaRPr lang="id-ID" b="1" dirty="0">
              <a:latin typeface="Berlin Sans FB" pitchFamily="34" charset="0"/>
            </a:endParaRPr>
          </a:p>
        </p:txBody>
      </p:sp>
      <p:sp>
        <p:nvSpPr>
          <p:cNvPr id="3" name="Content Placeholder 2"/>
          <p:cNvSpPr>
            <a:spLocks noGrp="1"/>
          </p:cNvSpPr>
          <p:nvPr>
            <p:ph idx="1"/>
          </p:nvPr>
        </p:nvSpPr>
        <p:spPr>
          <a:xfrm>
            <a:off x="457200" y="1785926"/>
            <a:ext cx="8229600" cy="4788610"/>
          </a:xfrm>
        </p:spPr>
        <p:txBody>
          <a:bodyPr>
            <a:normAutofit/>
          </a:bodyPr>
          <a:lstStyle/>
          <a:p>
            <a:r>
              <a:rPr lang="en-US" sz="3200" dirty="0" err="1" smtClean="0">
                <a:latin typeface="Calibri" pitchFamily="34" charset="0"/>
                <a:cs typeface="Calibri" pitchFamily="34" charset="0"/>
              </a:rPr>
              <a:t>Gentamicin</a:t>
            </a:r>
            <a:r>
              <a:rPr lang="en-US" sz="3200" dirty="0" smtClean="0">
                <a:latin typeface="Calibri" pitchFamily="34" charset="0"/>
                <a:cs typeface="Calibri" pitchFamily="34" charset="0"/>
              </a:rPr>
              <a:t> accumulates to a greater extent in kidney tissue when compared to </a:t>
            </a:r>
            <a:r>
              <a:rPr lang="en-US" sz="3200" dirty="0" err="1" smtClean="0">
                <a:latin typeface="Calibri" pitchFamily="34" charset="0"/>
                <a:cs typeface="Calibri" pitchFamily="34" charset="0"/>
              </a:rPr>
              <a:t>tobramycin</a:t>
            </a:r>
            <a:endParaRPr lang="en-US" sz="3200" dirty="0" smtClean="0">
              <a:latin typeface="Calibri" pitchFamily="34" charset="0"/>
              <a:cs typeface="Calibri" pitchFamily="34" charset="0"/>
            </a:endParaRPr>
          </a:p>
          <a:p>
            <a:r>
              <a:rPr lang="en-US" sz="3200" dirty="0" smtClean="0">
                <a:latin typeface="Calibri" pitchFamily="34" charset="0"/>
                <a:cs typeface="Calibri" pitchFamily="34" charset="0"/>
              </a:rPr>
              <a:t>Because doses of </a:t>
            </a:r>
            <a:r>
              <a:rPr lang="en-US" sz="3200" dirty="0" err="1" smtClean="0">
                <a:latin typeface="Calibri" pitchFamily="34" charset="0"/>
                <a:cs typeface="Calibri" pitchFamily="34" charset="0"/>
              </a:rPr>
              <a:t>amikacin</a:t>
            </a:r>
            <a:r>
              <a:rPr lang="en-US" sz="3200" dirty="0" smtClean="0">
                <a:latin typeface="Calibri" pitchFamily="34" charset="0"/>
                <a:cs typeface="Calibri" pitchFamily="34" charset="0"/>
              </a:rPr>
              <a:t> are larger than for </a:t>
            </a:r>
            <a:r>
              <a:rPr lang="en-US" sz="3200" dirty="0" err="1" smtClean="0">
                <a:latin typeface="Calibri" pitchFamily="34" charset="0"/>
                <a:cs typeface="Calibri" pitchFamily="34" charset="0"/>
              </a:rPr>
              <a:t>gentamicin</a:t>
            </a:r>
            <a:r>
              <a:rPr lang="en-US" sz="3200" dirty="0" smtClean="0">
                <a:latin typeface="Calibri" pitchFamily="34" charset="0"/>
                <a:cs typeface="Calibri" pitchFamily="34" charset="0"/>
              </a:rPr>
              <a:t> and </a:t>
            </a:r>
            <a:r>
              <a:rPr lang="en-US" sz="3200" dirty="0" err="1" smtClean="0">
                <a:latin typeface="Calibri" pitchFamily="34" charset="0"/>
                <a:cs typeface="Calibri" pitchFamily="34" charset="0"/>
              </a:rPr>
              <a:t>tobramycin</a:t>
            </a:r>
            <a:r>
              <a:rPr lang="en-US" sz="3200" dirty="0" smtClean="0">
                <a:latin typeface="Calibri" pitchFamily="34" charset="0"/>
                <a:cs typeface="Calibri" pitchFamily="34" charset="0"/>
              </a:rPr>
              <a:t>, </a:t>
            </a:r>
            <a:r>
              <a:rPr lang="en-US" sz="3200" dirty="0" err="1" smtClean="0">
                <a:latin typeface="Calibri" pitchFamily="34" charset="0"/>
                <a:cs typeface="Calibri" pitchFamily="34" charset="0"/>
              </a:rPr>
              <a:t>amikacin</a:t>
            </a:r>
            <a:r>
              <a:rPr lang="en-US" sz="3200" dirty="0" smtClean="0">
                <a:latin typeface="Calibri" pitchFamily="34" charset="0"/>
                <a:cs typeface="Calibri" pitchFamily="34" charset="0"/>
              </a:rPr>
              <a:t> in renal accumulation must be adjusted for dosage differences</a:t>
            </a:r>
          </a:p>
          <a:p>
            <a:r>
              <a:rPr lang="en-US" sz="3200" dirty="0" err="1" smtClean="0">
                <a:latin typeface="Calibri" pitchFamily="34" charset="0"/>
                <a:cs typeface="Calibri" pitchFamily="34" charset="0"/>
              </a:rPr>
              <a:t>gentamicin</a:t>
            </a:r>
            <a:r>
              <a:rPr lang="en-US" sz="3200" dirty="0" smtClean="0">
                <a:latin typeface="Calibri" pitchFamily="34" charset="0"/>
                <a:cs typeface="Calibri" pitchFamily="34" charset="0"/>
              </a:rPr>
              <a:t> is the most widely used </a:t>
            </a:r>
            <a:r>
              <a:rPr lang="en-US" sz="3200" dirty="0" err="1" smtClean="0">
                <a:latin typeface="Calibri" pitchFamily="34" charset="0"/>
                <a:cs typeface="Calibri" pitchFamily="34" charset="0"/>
              </a:rPr>
              <a:t>aminoglycoside</a:t>
            </a:r>
            <a:r>
              <a:rPr lang="en-US" sz="3200" dirty="0" smtClean="0">
                <a:latin typeface="Calibri" pitchFamily="34" charset="0"/>
                <a:cs typeface="Calibri" pitchFamily="34" charset="0"/>
              </a:rPr>
              <a:t>, followed by </a:t>
            </a:r>
            <a:r>
              <a:rPr lang="en-US" sz="3200" dirty="0" err="1" smtClean="0">
                <a:latin typeface="Calibri" pitchFamily="34" charset="0"/>
                <a:cs typeface="Calibri" pitchFamily="34" charset="0"/>
              </a:rPr>
              <a:t>tobramycin</a:t>
            </a:r>
            <a:r>
              <a:rPr lang="en-US" sz="3200" dirty="0" smtClean="0">
                <a:latin typeface="Calibri" pitchFamily="34" charset="0"/>
                <a:cs typeface="Calibri" pitchFamily="34" charset="0"/>
              </a:rPr>
              <a:t> and </a:t>
            </a:r>
            <a:r>
              <a:rPr lang="en-US" sz="3200" dirty="0" err="1" smtClean="0">
                <a:latin typeface="Calibri" pitchFamily="34" charset="0"/>
                <a:cs typeface="Calibri" pitchFamily="34" charset="0"/>
              </a:rPr>
              <a:t>netilmicin</a:t>
            </a:r>
            <a:endParaRPr lang="en-US" sz="3200" dirty="0" smtClean="0">
              <a:latin typeface="Calibri" pitchFamily="34" charset="0"/>
              <a:cs typeface="Calibri" pitchFamily="34" charset="0"/>
            </a:endParaRPr>
          </a:p>
          <a:p>
            <a:endParaRPr lang="id-ID" sz="32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785794"/>
            <a:ext cx="8229600" cy="1066800"/>
          </a:xfrm>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latin typeface="Berlin Sans FB" pitchFamily="34" charset="0"/>
                <a:cs typeface="Calibri" pitchFamily="34" charset="0"/>
              </a:rPr>
              <a:t>Pharmacokinetic parameters</a:t>
            </a:r>
            <a:endParaRPr lang="id-ID" b="1" dirty="0">
              <a:latin typeface="Berlin Sans FB" pitchFamily="34" charset="0"/>
              <a:cs typeface="Calibri" pitchFamily="34" charset="0"/>
            </a:endParaRPr>
          </a:p>
        </p:txBody>
      </p:sp>
      <p:sp>
        <p:nvSpPr>
          <p:cNvPr id="3" name="Content Placeholder 2"/>
          <p:cNvSpPr>
            <a:spLocks noGrp="1"/>
          </p:cNvSpPr>
          <p:nvPr>
            <p:ph idx="1"/>
          </p:nvPr>
        </p:nvSpPr>
        <p:spPr>
          <a:xfrm>
            <a:off x="457200" y="2000240"/>
            <a:ext cx="8229600" cy="4574296"/>
          </a:xfrm>
          <a:effectLst>
            <a:innerShdw blurRad="63500" dist="50800" dir="10800000">
              <a:prstClr val="black">
                <a:alpha val="50000"/>
              </a:prstClr>
            </a:innerShdw>
          </a:effectLst>
        </p:spPr>
        <p:txBody>
          <a:bodyPr>
            <a:normAutofit/>
          </a:bodyPr>
          <a:lstStyle/>
          <a:p>
            <a:pPr marL="624078" indent="-514350">
              <a:buAutoNum type="arabicPeriod"/>
            </a:pPr>
            <a:r>
              <a:rPr lang="id-ID" b="1" dirty="0" smtClean="0">
                <a:latin typeface="Calibri" pitchFamily="34" charset="0"/>
                <a:cs typeface="Calibri" pitchFamily="34" charset="0"/>
              </a:rPr>
              <a:t>Volume Distribution (Vd)</a:t>
            </a:r>
          </a:p>
          <a:p>
            <a:pPr marL="916686" lvl="1" indent="-514350">
              <a:buFont typeface="Arial" pitchFamily="34" charset="0"/>
              <a:buChar char="•"/>
            </a:pPr>
            <a:r>
              <a:rPr lang="en-US" sz="2800" dirty="0" smtClean="0">
                <a:latin typeface="Calibri" pitchFamily="34" charset="0"/>
                <a:cs typeface="Calibri" pitchFamily="34" charset="0"/>
              </a:rPr>
              <a:t>The average </a:t>
            </a:r>
            <a:r>
              <a:rPr lang="en-US" sz="2800" dirty="0" err="1" smtClean="0">
                <a:latin typeface="Calibri" pitchFamily="34" charset="0"/>
                <a:cs typeface="Calibri" pitchFamily="34" charset="0"/>
              </a:rPr>
              <a:t>Vd</a:t>
            </a:r>
            <a:r>
              <a:rPr lang="en-US" sz="2800" dirty="0" smtClean="0">
                <a:latin typeface="Calibri" pitchFamily="34" charset="0"/>
                <a:cs typeface="Calibri" pitchFamily="34" charset="0"/>
              </a:rPr>
              <a:t> of </a:t>
            </a:r>
            <a:r>
              <a:rPr lang="id-ID" sz="2800" dirty="0" smtClean="0">
                <a:latin typeface="Calibri" pitchFamily="34" charset="0"/>
                <a:cs typeface="Calibri" pitchFamily="34" charset="0"/>
              </a:rPr>
              <a:t> aminoglycoside</a:t>
            </a:r>
            <a:r>
              <a:rPr lang="en-US" sz="2800" dirty="0" smtClean="0">
                <a:latin typeface="Calibri" pitchFamily="34" charset="0"/>
                <a:cs typeface="Calibri" pitchFamily="34" charset="0"/>
              </a:rPr>
              <a:t> in otherwise healthy adults is 0.26 L/kg (range: 0.2-0.3)</a:t>
            </a:r>
            <a:endParaRPr lang="id-ID" sz="2800" dirty="0" smtClean="0">
              <a:latin typeface="Calibri" pitchFamily="34" charset="0"/>
              <a:cs typeface="Calibri" pitchFamily="34" charset="0"/>
            </a:endParaRPr>
          </a:p>
          <a:p>
            <a:pPr marL="916686" lvl="1" indent="-514350">
              <a:buFont typeface="Arial" pitchFamily="34" charset="0"/>
              <a:buChar char="•"/>
            </a:pPr>
            <a:r>
              <a:rPr lang="en-US" sz="2800" dirty="0" smtClean="0">
                <a:latin typeface="Calibri" pitchFamily="34" charset="0"/>
                <a:cs typeface="Calibri" pitchFamily="34" charset="0"/>
              </a:rPr>
              <a:t>obese patients require a correction in the weight used for </a:t>
            </a:r>
            <a:r>
              <a:rPr lang="en-US" sz="2800" dirty="0" err="1" smtClean="0">
                <a:latin typeface="Calibri" pitchFamily="34" charset="0"/>
                <a:cs typeface="Calibri" pitchFamily="34" charset="0"/>
              </a:rPr>
              <a:t>Vd</a:t>
            </a:r>
            <a:r>
              <a:rPr lang="en-US" sz="2800" dirty="0" smtClean="0">
                <a:latin typeface="Calibri" pitchFamily="34" charset="0"/>
                <a:cs typeface="Calibri" pitchFamily="34" charset="0"/>
              </a:rPr>
              <a:t> calculation: LBW + 40% of weight above LBW</a:t>
            </a:r>
            <a:endParaRPr lang="id-ID" sz="2800" dirty="0" smtClean="0">
              <a:latin typeface="Calibri" pitchFamily="34" charset="0"/>
              <a:cs typeface="Calibri" pitchFamily="34" charset="0"/>
            </a:endParaRPr>
          </a:p>
          <a:p>
            <a:pPr marL="916686" lvl="1" indent="-514350">
              <a:buFont typeface="Arial" pitchFamily="34" charset="0"/>
              <a:buChar char="•"/>
            </a:pPr>
            <a:r>
              <a:rPr lang="en-US" sz="2800" dirty="0" smtClean="0">
                <a:latin typeface="Calibri" pitchFamily="34" charset="0"/>
                <a:cs typeface="Calibri" pitchFamily="34" charset="0"/>
              </a:rPr>
              <a:t>Patients with cystic fibrosis have a markedly increased </a:t>
            </a:r>
            <a:r>
              <a:rPr lang="en-US" sz="2800" dirty="0" err="1" smtClean="0">
                <a:latin typeface="Calibri" pitchFamily="34" charset="0"/>
                <a:cs typeface="Calibri" pitchFamily="34" charset="0"/>
              </a:rPr>
              <a:t>Vd</a:t>
            </a:r>
            <a:r>
              <a:rPr lang="en-US" sz="2800" dirty="0" smtClean="0">
                <a:latin typeface="Calibri" pitchFamily="34" charset="0"/>
                <a:cs typeface="Calibri" pitchFamily="34" charset="0"/>
              </a:rPr>
              <a:t> of 0.35 L/kg </a:t>
            </a:r>
            <a:endParaRPr lang="id-ID" sz="2800" dirty="0" smtClean="0">
              <a:latin typeface="Calibri" pitchFamily="34" charset="0"/>
              <a:cs typeface="Calibri" pitchFamily="34" charset="0"/>
            </a:endParaRPr>
          </a:p>
          <a:p>
            <a:pPr marL="916686" lvl="1" indent="-514350">
              <a:buFont typeface="Arial" pitchFamily="34" charset="0"/>
              <a:buChar char="•"/>
            </a:pPr>
            <a:r>
              <a:rPr lang="en-US" sz="2800" dirty="0" smtClean="0">
                <a:latin typeface="Calibri" pitchFamily="34" charset="0"/>
                <a:cs typeface="Calibri" pitchFamily="34" charset="0"/>
              </a:rPr>
              <a:t>ICU patients may have a </a:t>
            </a:r>
            <a:r>
              <a:rPr lang="en-US" sz="2800" dirty="0" err="1" smtClean="0">
                <a:latin typeface="Calibri" pitchFamily="34" charset="0"/>
                <a:cs typeface="Calibri" pitchFamily="34" charset="0"/>
              </a:rPr>
              <a:t>Vd</a:t>
            </a:r>
            <a:r>
              <a:rPr lang="en-US" sz="2800" dirty="0" smtClean="0">
                <a:latin typeface="Calibri" pitchFamily="34" charset="0"/>
                <a:cs typeface="Calibri" pitchFamily="34" charset="0"/>
              </a:rPr>
              <a:t> 25-50% above normal</a:t>
            </a:r>
            <a:endParaRPr lang="id-ID" sz="2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502990"/>
          </a:xfrm>
        </p:spPr>
        <p:txBody>
          <a:bodyPr>
            <a:normAutofit/>
          </a:bodyPr>
          <a:lstStyle/>
          <a:p>
            <a:pPr>
              <a:buNone/>
            </a:pPr>
            <a:r>
              <a:rPr lang="id-ID" sz="3600" b="1" dirty="0" smtClean="0">
                <a:latin typeface="Calibri" pitchFamily="34" charset="0"/>
                <a:cs typeface="Calibri" pitchFamily="34" charset="0"/>
              </a:rPr>
              <a:t>2. Elemination Rate</a:t>
            </a:r>
          </a:p>
          <a:p>
            <a:pPr lvl="1"/>
            <a:r>
              <a:rPr lang="en-US" sz="3600" dirty="0" smtClean="0">
                <a:latin typeface="Calibri" pitchFamily="34" charset="0"/>
                <a:cs typeface="Calibri" pitchFamily="34" charset="0"/>
              </a:rPr>
              <a:t>A</a:t>
            </a:r>
            <a:r>
              <a:rPr lang="id-ID" sz="3600" dirty="0" smtClean="0">
                <a:latin typeface="Calibri" pitchFamily="34" charset="0"/>
                <a:cs typeface="Calibri" pitchFamily="34" charset="0"/>
              </a:rPr>
              <a:t>minoglycoside </a:t>
            </a:r>
            <a:r>
              <a:rPr lang="en-US" sz="3600" dirty="0" smtClean="0">
                <a:latin typeface="Calibri" pitchFamily="34" charset="0"/>
                <a:cs typeface="Calibri" pitchFamily="34" charset="0"/>
              </a:rPr>
              <a:t>elimination is closely correlated with </a:t>
            </a:r>
            <a:r>
              <a:rPr lang="en-US" sz="3600" dirty="0" err="1" smtClean="0">
                <a:latin typeface="Calibri" pitchFamily="34" charset="0"/>
                <a:cs typeface="Calibri" pitchFamily="34" charset="0"/>
              </a:rPr>
              <a:t>creatinine</a:t>
            </a:r>
            <a:r>
              <a:rPr lang="en-US" sz="3600" dirty="0" smtClean="0">
                <a:latin typeface="Calibri" pitchFamily="34" charset="0"/>
                <a:cs typeface="Calibri" pitchFamily="34" charset="0"/>
              </a:rPr>
              <a:t> clearance, the average value for the slope is between 0.0024 and 0.0029 </a:t>
            </a:r>
            <a:endParaRPr lang="id-ID" sz="3600" dirty="0" smtClean="0">
              <a:latin typeface="Calibri" pitchFamily="34" charset="0"/>
              <a:cs typeface="Calibri" pitchFamily="34" charset="0"/>
            </a:endParaRPr>
          </a:p>
          <a:p>
            <a:pPr lvl="1"/>
            <a:r>
              <a:rPr lang="en-US" sz="3600" dirty="0" smtClean="0">
                <a:latin typeface="Calibri" pitchFamily="34" charset="0"/>
                <a:cs typeface="Calibri" pitchFamily="34" charset="0"/>
              </a:rPr>
              <a:t>Cystic fibrosis patients show a 50% increase in elimination rate</a:t>
            </a:r>
            <a:endParaRPr lang="id-ID" sz="36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857232"/>
            <a:ext cx="8229600" cy="1066800"/>
          </a:xfrm>
        </p:spPr>
        <p:txBody>
          <a:bodyPr>
            <a:normAutofit/>
          </a:bodyPr>
          <a:lstStyle/>
          <a:p>
            <a:r>
              <a:rPr lang="en-US" sz="3200" dirty="0" smtClean="0"/>
              <a:t>Relationship between renal and </a:t>
            </a:r>
            <a:r>
              <a:rPr lang="en-US" sz="3200" dirty="0" err="1" smtClean="0"/>
              <a:t>aminoglycoside</a:t>
            </a:r>
            <a:r>
              <a:rPr lang="en-US" sz="3200" dirty="0" smtClean="0"/>
              <a:t> elimination</a:t>
            </a:r>
            <a:endParaRPr lang="id-ID" sz="32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28596" y="2071678"/>
            <a:ext cx="8143931" cy="4324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glow rad="63500">
              <a:schemeClr val="accent6">
                <a:satMod val="175000"/>
                <a:alpha val="40000"/>
              </a:schemeClr>
            </a:glow>
            <a:outerShdw blurRad="50800" dist="25000" dir="5400000" rotWithShape="0">
              <a:srgbClr val="000000">
                <a:alpha val="40000"/>
              </a:srgbClr>
            </a:outerShdw>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lstStyle/>
          <a:p>
            <a:r>
              <a:rPr lang="id-ID" b="1" dirty="0" smtClean="0">
                <a:latin typeface="Berlin Sans FB" pitchFamily="34" charset="0"/>
              </a:rPr>
              <a:t>Clinical Monitoring Parameters</a:t>
            </a:r>
            <a:endParaRPr lang="id-ID" b="1" dirty="0">
              <a:latin typeface="Berlin Sans FB" pitchFamily="34" charset="0"/>
            </a:endParaRPr>
          </a:p>
        </p:txBody>
      </p:sp>
      <p:sp>
        <p:nvSpPr>
          <p:cNvPr id="3" name="Content Placeholder 2"/>
          <p:cNvSpPr>
            <a:spLocks noGrp="1"/>
          </p:cNvSpPr>
          <p:nvPr>
            <p:ph idx="1"/>
          </p:nvPr>
        </p:nvSpPr>
        <p:spPr/>
        <p:txBody>
          <a:bodyPr>
            <a:normAutofit/>
          </a:bodyPr>
          <a:lstStyle/>
          <a:p>
            <a:pPr marL="624078" indent="-514350">
              <a:buFont typeface="+mj-lt"/>
              <a:buAutoNum type="arabicPeriod"/>
            </a:pPr>
            <a:r>
              <a:rPr lang="en-US" sz="3400" dirty="0" err="1" smtClean="0">
                <a:latin typeface="Calibri" pitchFamily="34" charset="0"/>
                <a:cs typeface="Calibri" pitchFamily="34" charset="0"/>
              </a:rPr>
              <a:t>Aminoglycoside</a:t>
            </a:r>
            <a:r>
              <a:rPr lang="en-US" sz="3400" dirty="0" smtClean="0">
                <a:latin typeface="Calibri" pitchFamily="34" charset="0"/>
                <a:cs typeface="Calibri" pitchFamily="34" charset="0"/>
              </a:rPr>
              <a:t> peak and trough levels</a:t>
            </a:r>
            <a:endParaRPr lang="id-ID" sz="3400" dirty="0" smtClean="0">
              <a:latin typeface="Calibri" pitchFamily="34" charset="0"/>
              <a:cs typeface="Calibri" pitchFamily="34" charset="0"/>
            </a:endParaRPr>
          </a:p>
          <a:p>
            <a:pPr marL="624078" indent="-514350">
              <a:buFont typeface="+mj-lt"/>
              <a:buAutoNum type="arabicPeriod"/>
            </a:pPr>
            <a:r>
              <a:rPr lang="id-ID" sz="3400" dirty="0" smtClean="0">
                <a:latin typeface="Calibri" pitchFamily="34" charset="0"/>
                <a:cs typeface="Calibri" pitchFamily="34" charset="0"/>
              </a:rPr>
              <a:t>Serum creatinin</a:t>
            </a:r>
          </a:p>
          <a:p>
            <a:pPr marL="624078" indent="-514350">
              <a:buFont typeface="+mj-lt"/>
              <a:buAutoNum type="arabicPeriod"/>
            </a:pPr>
            <a:r>
              <a:rPr lang="id-ID" sz="3400" dirty="0" smtClean="0">
                <a:latin typeface="Calibri" pitchFamily="34" charset="0"/>
                <a:cs typeface="Calibri" pitchFamily="34" charset="0"/>
              </a:rPr>
              <a:t>Weight</a:t>
            </a:r>
          </a:p>
          <a:p>
            <a:pPr marL="624078" indent="-514350">
              <a:buFont typeface="+mj-lt"/>
              <a:buAutoNum type="arabicPeriod"/>
            </a:pPr>
            <a:r>
              <a:rPr lang="id-ID" sz="3400" dirty="0" smtClean="0">
                <a:latin typeface="Calibri" pitchFamily="34" charset="0"/>
                <a:cs typeface="Calibri" pitchFamily="34" charset="0"/>
              </a:rPr>
              <a:t>Urine output</a:t>
            </a:r>
          </a:p>
          <a:p>
            <a:pPr marL="624078" indent="-514350">
              <a:buFont typeface="+mj-lt"/>
              <a:buAutoNum type="arabicPeriod"/>
            </a:pPr>
            <a:r>
              <a:rPr lang="en-US" sz="3400" dirty="0" smtClean="0">
                <a:latin typeface="Calibri" pitchFamily="34" charset="0"/>
                <a:cs typeface="Calibri" pitchFamily="34" charset="0"/>
              </a:rPr>
              <a:t>Baseline and weekly audiograms, and check for tinnitus or vertigo daily.</a:t>
            </a:r>
            <a:endParaRPr lang="id-ID" sz="340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229600" cy="928694"/>
          </a:xfrm>
        </p:spPr>
        <p:txBody>
          <a:bodyPr>
            <a:noAutofit/>
          </a:bodyPr>
          <a:lstStyle/>
          <a:p>
            <a:pPr lvl="0"/>
            <a:r>
              <a:rPr lang="en-US" sz="3400" dirty="0" smtClean="0">
                <a:latin typeface="Berlin Sans FB" pitchFamily="34" charset="0"/>
              </a:rPr>
              <a:t>Therapeutic serum concentrations (mcg/ml) </a:t>
            </a:r>
            <a:r>
              <a:rPr lang="id-ID" sz="3400" dirty="0" smtClean="0">
                <a:latin typeface="Berlin Sans FB" pitchFamily="34" charset="0"/>
              </a:rPr>
              <a:t/>
            </a:r>
            <a:br>
              <a:rPr lang="id-ID" sz="3400" dirty="0" smtClean="0">
                <a:latin typeface="Berlin Sans FB" pitchFamily="34" charset="0"/>
              </a:rPr>
            </a:br>
            <a:endParaRPr lang="id-ID" sz="3400" dirty="0">
              <a:latin typeface="Berlin Sans FB" pitchFamily="34" charset="0"/>
            </a:endParaRPr>
          </a:p>
        </p:txBody>
      </p:sp>
      <p:graphicFrame>
        <p:nvGraphicFramePr>
          <p:cNvPr id="4" name="Content Placeholder 3"/>
          <p:cNvGraphicFramePr>
            <a:graphicFrameLocks noGrp="1"/>
          </p:cNvGraphicFramePr>
          <p:nvPr>
            <p:ph idx="1"/>
          </p:nvPr>
        </p:nvGraphicFramePr>
        <p:xfrm>
          <a:off x="0" y="1857364"/>
          <a:ext cx="9144000" cy="4470523"/>
        </p:xfrm>
        <a:graphic>
          <a:graphicData uri="http://schemas.openxmlformats.org/drawingml/2006/table">
            <a:tbl>
              <a:tblPr firstRow="1" bandRow="1">
                <a:tableStyleId>{5C22544A-7EE6-4342-B048-85BDC9FD1C3A}</a:tableStyleId>
              </a:tblPr>
              <a:tblGrid>
                <a:gridCol w="3286116"/>
                <a:gridCol w="3000396"/>
                <a:gridCol w="2857488"/>
              </a:tblGrid>
              <a:tr h="995803">
                <a:tc>
                  <a:txBody>
                    <a:bodyPr/>
                    <a:lstStyle/>
                    <a:p>
                      <a:pPr algn="ctr"/>
                      <a:endParaRPr lang="id-ID" sz="2400" dirty="0">
                        <a:latin typeface="Calibri" pitchFamily="34" charset="0"/>
                        <a:cs typeface="Calibri" pitchFamily="34" charset="0"/>
                      </a:endParaRPr>
                    </a:p>
                  </a:txBody>
                  <a:tcPr/>
                </a:tc>
                <a:tc>
                  <a:txBody>
                    <a:bodyPr/>
                    <a:lstStyle/>
                    <a:p>
                      <a:pPr algn="ctr"/>
                      <a:r>
                        <a:rPr lang="id-ID" sz="2400" dirty="0" smtClean="0">
                          <a:latin typeface="Calibri" pitchFamily="34" charset="0"/>
                          <a:cs typeface="Calibri" pitchFamily="34" charset="0"/>
                        </a:rPr>
                        <a:t>Gentamycin (mcg/ml)</a:t>
                      </a:r>
                      <a:endParaRPr lang="id-ID" sz="2400" dirty="0">
                        <a:latin typeface="Calibri" pitchFamily="34" charset="0"/>
                        <a:cs typeface="Calibri" pitchFamily="34" charset="0"/>
                      </a:endParaRPr>
                    </a:p>
                  </a:txBody>
                  <a:tcPr/>
                </a:tc>
                <a:tc>
                  <a:txBody>
                    <a:bodyPr/>
                    <a:lstStyle/>
                    <a:p>
                      <a:pPr algn="ctr"/>
                      <a:r>
                        <a:rPr lang="id-ID" sz="2400" dirty="0" smtClean="0">
                          <a:latin typeface="Calibri" pitchFamily="34" charset="0"/>
                          <a:cs typeface="Calibri" pitchFamily="34" charset="0"/>
                        </a:rPr>
                        <a:t>Amikacin</a:t>
                      </a:r>
                      <a:r>
                        <a:rPr lang="id-ID" sz="2400" baseline="0" dirty="0" smtClean="0">
                          <a:latin typeface="Calibri" pitchFamily="34" charset="0"/>
                          <a:cs typeface="Calibri" pitchFamily="34" charset="0"/>
                        </a:rPr>
                        <a:t> (mcg/ml)</a:t>
                      </a:r>
                      <a:endParaRPr lang="id-ID" sz="2400" dirty="0">
                        <a:latin typeface="Calibri" pitchFamily="34" charset="0"/>
                        <a:cs typeface="Calibri" pitchFamily="34" charset="0"/>
                      </a:endParaRPr>
                    </a:p>
                  </a:txBody>
                  <a:tcPr/>
                </a:tc>
              </a:tr>
              <a:tr h="1428760">
                <a:tc>
                  <a:txBody>
                    <a:bodyPr/>
                    <a:lstStyle/>
                    <a:p>
                      <a:pPr algn="l"/>
                      <a:r>
                        <a:rPr lang="id-ID" sz="2400" b="1" dirty="0" smtClean="0">
                          <a:latin typeface="Calibri" pitchFamily="34" charset="0"/>
                          <a:cs typeface="Calibri" pitchFamily="34" charset="0"/>
                        </a:rPr>
                        <a:t>Peak</a:t>
                      </a:r>
                    </a:p>
                    <a:p>
                      <a:pPr algn="l"/>
                      <a:r>
                        <a:rPr kumimoji="0" lang="en-US" sz="2400" kern="1200" dirty="0" smtClean="0">
                          <a:solidFill>
                            <a:schemeClr val="dk1"/>
                          </a:solidFill>
                          <a:latin typeface="Calibri" pitchFamily="34" charset="0"/>
                          <a:ea typeface="+mn-ea"/>
                          <a:cs typeface="Calibri" pitchFamily="34" charset="0"/>
                        </a:rPr>
                        <a:t>Serious infection</a:t>
                      </a:r>
                      <a:endParaRPr kumimoji="0" lang="id-ID" sz="2400" kern="1200" dirty="0" smtClean="0">
                        <a:solidFill>
                          <a:schemeClr val="dk1"/>
                        </a:solidFill>
                        <a:latin typeface="Calibri" pitchFamily="34" charset="0"/>
                        <a:ea typeface="+mn-ea"/>
                        <a:cs typeface="Calibri" pitchFamily="34" charset="0"/>
                      </a:endParaRPr>
                    </a:p>
                    <a:p>
                      <a:pPr algn="l"/>
                      <a:r>
                        <a:rPr kumimoji="0" lang="en-US" sz="2400" kern="1200" dirty="0" smtClean="0">
                          <a:solidFill>
                            <a:schemeClr val="dk1"/>
                          </a:solidFill>
                          <a:latin typeface="Calibri" pitchFamily="34" charset="0"/>
                          <a:ea typeface="+mn-ea"/>
                          <a:cs typeface="Calibri" pitchFamily="34" charset="0"/>
                        </a:rPr>
                        <a:t>Life-Threatening infection</a:t>
                      </a:r>
                      <a:endParaRPr lang="id-ID" sz="2400" dirty="0">
                        <a:latin typeface="Calibri" pitchFamily="34" charset="0"/>
                        <a:cs typeface="Calibri" pitchFamily="34" charset="0"/>
                      </a:endParaRPr>
                    </a:p>
                  </a:txBody>
                  <a:tcPr/>
                </a:tc>
                <a:tc>
                  <a:txBody>
                    <a:bodyPr/>
                    <a:lstStyle/>
                    <a:p>
                      <a:pPr algn="ctr"/>
                      <a:endParaRPr kumimoji="0" lang="id-ID" sz="2400" kern="1200" dirty="0" smtClean="0">
                        <a:solidFill>
                          <a:schemeClr val="dk1"/>
                        </a:solidFill>
                        <a:latin typeface="Calibri" pitchFamily="34" charset="0"/>
                        <a:ea typeface="+mn-ea"/>
                        <a:cs typeface="Calibri" pitchFamily="34" charset="0"/>
                      </a:endParaRPr>
                    </a:p>
                    <a:p>
                      <a:pPr algn="ctr"/>
                      <a:r>
                        <a:rPr kumimoji="0" lang="id-ID" sz="2400" kern="1200" dirty="0" smtClean="0">
                          <a:solidFill>
                            <a:schemeClr val="dk1"/>
                          </a:solidFill>
                          <a:latin typeface="Calibri" pitchFamily="34" charset="0"/>
                          <a:ea typeface="+mn-ea"/>
                          <a:cs typeface="Calibri" pitchFamily="34" charset="0"/>
                        </a:rPr>
                        <a:t>6-8</a:t>
                      </a:r>
                    </a:p>
                    <a:p>
                      <a:pPr algn="ctr"/>
                      <a:r>
                        <a:rPr kumimoji="0" lang="id-ID" sz="2400" kern="1200" dirty="0" smtClean="0">
                          <a:solidFill>
                            <a:schemeClr val="dk1"/>
                          </a:solidFill>
                          <a:latin typeface="Calibri" pitchFamily="34" charset="0"/>
                          <a:ea typeface="+mn-ea"/>
                          <a:cs typeface="Calibri" pitchFamily="34" charset="0"/>
                        </a:rPr>
                        <a:t>8-10 </a:t>
                      </a:r>
                      <a:endParaRPr lang="id-ID" sz="2400" dirty="0">
                        <a:latin typeface="Calibri" pitchFamily="34" charset="0"/>
                        <a:cs typeface="Calibri" pitchFamily="34" charset="0"/>
                      </a:endParaRPr>
                    </a:p>
                  </a:txBody>
                  <a:tcPr/>
                </a:tc>
                <a:tc>
                  <a:txBody>
                    <a:bodyPr/>
                    <a:lstStyle/>
                    <a:p>
                      <a:pPr algn="ctr"/>
                      <a:endParaRPr lang="id-ID" sz="2400" dirty="0" smtClean="0">
                        <a:latin typeface="Calibri" pitchFamily="34" charset="0"/>
                        <a:cs typeface="Calibri" pitchFamily="34" charset="0"/>
                      </a:endParaRPr>
                    </a:p>
                    <a:p>
                      <a:pPr algn="ctr"/>
                      <a:r>
                        <a:rPr lang="id-ID" sz="2400" dirty="0" smtClean="0">
                          <a:latin typeface="Calibri" pitchFamily="34" charset="0"/>
                          <a:cs typeface="Calibri" pitchFamily="34" charset="0"/>
                        </a:rPr>
                        <a:t>20-25</a:t>
                      </a:r>
                    </a:p>
                    <a:p>
                      <a:pPr algn="ctr"/>
                      <a:r>
                        <a:rPr lang="id-ID" sz="2400" dirty="0" smtClean="0">
                          <a:latin typeface="Calibri" pitchFamily="34" charset="0"/>
                          <a:cs typeface="Calibri" pitchFamily="34" charset="0"/>
                        </a:rPr>
                        <a:t>25-30</a:t>
                      </a:r>
                      <a:endParaRPr lang="id-ID" sz="2400" dirty="0">
                        <a:latin typeface="Calibri" pitchFamily="34" charset="0"/>
                        <a:cs typeface="Calibri" pitchFamily="34" charset="0"/>
                      </a:endParaRPr>
                    </a:p>
                  </a:txBody>
                  <a:tcPr/>
                </a:tc>
              </a:tr>
              <a:tr h="1861718">
                <a:tc>
                  <a:txBody>
                    <a:bodyPr/>
                    <a:lstStyle/>
                    <a:p>
                      <a:pPr algn="l"/>
                      <a:r>
                        <a:rPr lang="id-ID" sz="2400" b="1" dirty="0" smtClean="0">
                          <a:latin typeface="Calibri" pitchFamily="34" charset="0"/>
                          <a:cs typeface="Calibri" pitchFamily="34" charset="0"/>
                        </a:rPr>
                        <a:t>Through</a:t>
                      </a:r>
                    </a:p>
                    <a:p>
                      <a:pPr algn="l"/>
                      <a:r>
                        <a:rPr kumimoji="0" lang="en-US" sz="2400" kern="1200" dirty="0" smtClean="0">
                          <a:solidFill>
                            <a:schemeClr val="dk1"/>
                          </a:solidFill>
                          <a:latin typeface="Calibri" pitchFamily="34" charset="0"/>
                          <a:ea typeface="+mn-ea"/>
                          <a:cs typeface="Calibri" pitchFamily="34" charset="0"/>
                        </a:rPr>
                        <a:t>Serious infection</a:t>
                      </a:r>
                      <a:endParaRPr kumimoji="0" lang="id-ID" sz="2400" kern="1200" dirty="0" smtClean="0">
                        <a:solidFill>
                          <a:schemeClr val="dk1"/>
                        </a:solidFill>
                        <a:latin typeface="Calibri" pitchFamily="34" charset="0"/>
                        <a:ea typeface="+mn-ea"/>
                        <a:cs typeface="Calibri" pitchFamily="34" charset="0"/>
                      </a:endParaRPr>
                    </a:p>
                    <a:p>
                      <a:pPr algn="l"/>
                      <a:r>
                        <a:rPr kumimoji="0" lang="en-US" sz="2400" kern="1200" dirty="0" smtClean="0">
                          <a:solidFill>
                            <a:schemeClr val="dk1"/>
                          </a:solidFill>
                          <a:latin typeface="Calibri" pitchFamily="34" charset="0"/>
                          <a:ea typeface="+mn-ea"/>
                          <a:cs typeface="Calibri" pitchFamily="34" charset="0"/>
                        </a:rPr>
                        <a:t>Life-Threatening infection</a:t>
                      </a:r>
                      <a:endParaRPr lang="id-ID" sz="2400" dirty="0" smtClean="0">
                        <a:latin typeface="Calibri" pitchFamily="34" charset="0"/>
                        <a:cs typeface="Calibri" pitchFamily="34" charset="0"/>
                      </a:endParaRPr>
                    </a:p>
                    <a:p>
                      <a:pPr algn="l"/>
                      <a:endParaRPr lang="id-ID" sz="2400" dirty="0">
                        <a:latin typeface="Calibri" pitchFamily="34" charset="0"/>
                        <a:cs typeface="Calibri" pitchFamily="34" charset="0"/>
                      </a:endParaRPr>
                    </a:p>
                  </a:txBody>
                  <a:tcPr/>
                </a:tc>
                <a:tc>
                  <a:txBody>
                    <a:bodyPr/>
                    <a:lstStyle/>
                    <a:p>
                      <a:pPr algn="ctr"/>
                      <a:endParaRPr lang="id-ID" sz="2400" dirty="0" smtClean="0">
                        <a:latin typeface="Calibri" pitchFamily="34" charset="0"/>
                        <a:cs typeface="Calibri" pitchFamily="34" charset="0"/>
                      </a:endParaRPr>
                    </a:p>
                    <a:p>
                      <a:pPr algn="ctr"/>
                      <a:r>
                        <a:rPr lang="id-ID" sz="2400" dirty="0" smtClean="0">
                          <a:latin typeface="Calibri" pitchFamily="34" charset="0"/>
                          <a:cs typeface="Calibri" pitchFamily="34" charset="0"/>
                        </a:rPr>
                        <a:t>0,5-1,5</a:t>
                      </a:r>
                    </a:p>
                    <a:p>
                      <a:pPr algn="ctr"/>
                      <a:r>
                        <a:rPr lang="id-ID" sz="2400" dirty="0" smtClean="0">
                          <a:latin typeface="Calibri" pitchFamily="34" charset="0"/>
                          <a:cs typeface="Calibri" pitchFamily="34" charset="0"/>
                        </a:rPr>
                        <a:t>1-2</a:t>
                      </a:r>
                      <a:endParaRPr lang="id-ID" sz="2400" dirty="0">
                        <a:latin typeface="Calibri" pitchFamily="34" charset="0"/>
                        <a:cs typeface="Calibri" pitchFamily="34" charset="0"/>
                      </a:endParaRPr>
                    </a:p>
                  </a:txBody>
                  <a:tcPr/>
                </a:tc>
                <a:tc>
                  <a:txBody>
                    <a:bodyPr/>
                    <a:lstStyle/>
                    <a:p>
                      <a:pPr algn="ctr"/>
                      <a:endParaRPr lang="id-ID" sz="2400" dirty="0" smtClean="0">
                        <a:latin typeface="Calibri" pitchFamily="34" charset="0"/>
                        <a:cs typeface="Calibri" pitchFamily="34" charset="0"/>
                      </a:endParaRPr>
                    </a:p>
                    <a:p>
                      <a:pPr algn="ctr"/>
                      <a:r>
                        <a:rPr lang="id-ID" sz="2400" dirty="0" smtClean="0">
                          <a:latin typeface="Calibri" pitchFamily="34" charset="0"/>
                          <a:cs typeface="Calibri" pitchFamily="34" charset="0"/>
                        </a:rPr>
                        <a:t>1-4</a:t>
                      </a:r>
                    </a:p>
                    <a:p>
                      <a:pPr algn="ctr"/>
                      <a:r>
                        <a:rPr lang="id-ID" sz="2400" dirty="0" smtClean="0">
                          <a:latin typeface="Calibri" pitchFamily="34" charset="0"/>
                          <a:cs typeface="Calibri" pitchFamily="34" charset="0"/>
                        </a:rPr>
                        <a:t>4-8</a:t>
                      </a:r>
                      <a:endParaRPr lang="id-ID" sz="2400" dirty="0">
                        <a:latin typeface="Calibri" pitchFamily="34" charset="0"/>
                        <a:cs typeface="Calibri"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785794"/>
            <a:ext cx="8229600" cy="1066800"/>
          </a:xfrm>
          <a:effectLst>
            <a:outerShdw blurRad="50800" dist="38100" dir="16200000" rotWithShape="0">
              <a:prstClr val="black">
                <a:alpha val="40000"/>
              </a:prstClr>
            </a:outerShdw>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lstStyle/>
          <a:p>
            <a:r>
              <a:rPr lang="en-US" b="1" dirty="0" smtClean="0">
                <a:latin typeface="Berlin Sans FB" pitchFamily="34" charset="0"/>
              </a:rPr>
              <a:t>Precautions</a:t>
            </a:r>
            <a:endParaRPr lang="id-ID" b="1" dirty="0">
              <a:latin typeface="Berlin Sans FB" pitchFamily="34" charset="0"/>
            </a:endParaRPr>
          </a:p>
        </p:txBody>
      </p:sp>
      <p:sp>
        <p:nvSpPr>
          <p:cNvPr id="3" name="Content Placeholder 2"/>
          <p:cNvSpPr>
            <a:spLocks noGrp="1"/>
          </p:cNvSpPr>
          <p:nvPr>
            <p:ph idx="1"/>
          </p:nvPr>
        </p:nvSpPr>
        <p:spPr/>
        <p:txBody>
          <a:bodyPr>
            <a:normAutofit/>
          </a:bodyPr>
          <a:lstStyle/>
          <a:p>
            <a:pPr marL="624078" indent="-514350"/>
            <a:r>
              <a:rPr lang="en-US" sz="3200" dirty="0" smtClean="0">
                <a:latin typeface="Calibri" pitchFamily="34" charset="0"/>
                <a:cs typeface="Calibri" pitchFamily="34" charset="0"/>
              </a:rPr>
              <a:t>Proper timing of serum sampling is critical. </a:t>
            </a:r>
            <a:endParaRPr lang="id-ID" sz="3200" dirty="0" smtClean="0">
              <a:latin typeface="Calibri" pitchFamily="34" charset="0"/>
              <a:cs typeface="Calibri" pitchFamily="34" charset="0"/>
            </a:endParaRPr>
          </a:p>
          <a:p>
            <a:pPr marL="624078" indent="-514350">
              <a:buNone/>
            </a:pPr>
            <a:r>
              <a:rPr lang="id-ID" sz="3200" dirty="0" smtClean="0">
                <a:latin typeface="Calibri" pitchFamily="34" charset="0"/>
                <a:cs typeface="Calibri" pitchFamily="34" charset="0"/>
              </a:rPr>
              <a:t>	</a:t>
            </a:r>
            <a:r>
              <a:rPr lang="en-US" sz="3200" dirty="0" smtClean="0">
                <a:latin typeface="Calibri" pitchFamily="34" charset="0"/>
                <a:cs typeface="Calibri" pitchFamily="34" charset="0"/>
              </a:rPr>
              <a:t>The trough sample should be obtained 30 minutes prior to the dose. Measure the peak level 15 to 30 minutes after completion of the IV infusion to avoid the distributive phase. Measure the peak level 90 minutes after an IM injection. Drawing the peak too soon will result in inaccurate analysis. </a:t>
            </a:r>
            <a:endParaRPr lang="id-ID" sz="3200" dirty="0" smtClean="0">
              <a:latin typeface="Calibri" pitchFamily="34" charset="0"/>
              <a:cs typeface="Calibri" pitchFamily="34" charset="0"/>
            </a:endParaRPr>
          </a:p>
          <a:p>
            <a:pPr marL="624078" lvl="0" indent="-514350">
              <a:buNone/>
            </a:pPr>
            <a:endParaRPr lang="id-ID" sz="3200" dirty="0" smtClean="0">
              <a:latin typeface="Calibri" pitchFamily="34" charset="0"/>
              <a:cs typeface="Calibri" pitchFamily="34" charset="0"/>
            </a:endParaRPr>
          </a:p>
          <a:p>
            <a:pPr marL="624078" lvl="0" indent="-514350">
              <a:buAutoNum type="arabicPeriod"/>
            </a:pPr>
            <a:endParaRPr lang="id-ID" sz="320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714356"/>
            <a:ext cx="8229600" cy="1066800"/>
          </a:xfrm>
          <a:effectLst>
            <a:outerShdw blurRad="50800" dist="38100" dir="8100000" algn="tr" rotWithShape="0">
              <a:prstClr val="black">
                <a:alpha val="40000"/>
              </a:prstClr>
            </a:outerShdw>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lstStyle/>
          <a:p>
            <a:r>
              <a:rPr lang="id-ID" b="1" dirty="0" smtClean="0">
                <a:latin typeface="Berlin Sans FB" pitchFamily="34" charset="0"/>
              </a:rPr>
              <a:t>Drug Interaction</a:t>
            </a:r>
            <a:endParaRPr lang="id-ID" b="1" dirty="0">
              <a:latin typeface="Berlin Sans FB" pitchFamily="34" charset="0"/>
            </a:endParaRPr>
          </a:p>
        </p:txBody>
      </p:sp>
      <p:sp>
        <p:nvSpPr>
          <p:cNvPr id="3" name="Content Placeholder 2"/>
          <p:cNvSpPr>
            <a:spLocks noGrp="1"/>
          </p:cNvSpPr>
          <p:nvPr>
            <p:ph idx="1"/>
          </p:nvPr>
        </p:nvSpPr>
        <p:spPr>
          <a:xfrm>
            <a:off x="457200" y="1714488"/>
            <a:ext cx="8229600" cy="4860048"/>
          </a:xfrm>
        </p:spPr>
        <p:txBody>
          <a:bodyPr>
            <a:normAutofit/>
          </a:bodyPr>
          <a:lstStyle/>
          <a:p>
            <a:r>
              <a:rPr lang="en-US" sz="3200" dirty="0" err="1" smtClean="0">
                <a:latin typeface="Calibri" pitchFamily="34" charset="0"/>
                <a:cs typeface="Calibri" pitchFamily="34" charset="0"/>
              </a:rPr>
              <a:t>Aminoglycosides</a:t>
            </a:r>
            <a:r>
              <a:rPr lang="en-US" sz="3200" dirty="0" smtClean="0">
                <a:latin typeface="Calibri" pitchFamily="34" charset="0"/>
                <a:cs typeface="Calibri" pitchFamily="34" charset="0"/>
              </a:rPr>
              <a:t> + </a:t>
            </a:r>
            <a:r>
              <a:rPr lang="en-US" sz="3200" b="1" dirty="0" smtClean="0">
                <a:latin typeface="Calibri" pitchFamily="34" charset="0"/>
                <a:cs typeface="Calibri" pitchFamily="34" charset="0"/>
              </a:rPr>
              <a:t>Vancomycin,14,17,87 </a:t>
            </a:r>
            <a:r>
              <a:rPr lang="en-US" sz="3200" b="1" dirty="0" err="1" smtClean="0">
                <a:latin typeface="Calibri" pitchFamily="34" charset="0"/>
                <a:cs typeface="Calibri" pitchFamily="34" charset="0"/>
              </a:rPr>
              <a:t>amphotericin</a:t>
            </a:r>
            <a:r>
              <a:rPr lang="en-US" sz="3200" b="1" dirty="0" smtClean="0">
                <a:latin typeface="Calibri" pitchFamily="34" charset="0"/>
                <a:cs typeface="Calibri" pitchFamily="34" charset="0"/>
              </a:rPr>
              <a:t> B, </a:t>
            </a:r>
            <a:r>
              <a:rPr lang="en-US" sz="3200" b="1" dirty="0" err="1" smtClean="0">
                <a:latin typeface="Calibri" pitchFamily="34" charset="0"/>
                <a:cs typeface="Calibri" pitchFamily="34" charset="0"/>
              </a:rPr>
              <a:t>cyclosporin</a:t>
            </a:r>
            <a:r>
              <a:rPr lang="en-US" sz="3200" b="1" dirty="0" smtClean="0">
                <a:latin typeface="Calibri" pitchFamily="34" charset="0"/>
                <a:cs typeface="Calibri" pitchFamily="34" charset="0"/>
              </a:rPr>
              <a:t>, and </a:t>
            </a:r>
            <a:r>
              <a:rPr lang="en-US" sz="3200" b="1" dirty="0" err="1" smtClean="0">
                <a:latin typeface="Calibri" pitchFamily="34" charset="0"/>
                <a:cs typeface="Calibri" pitchFamily="34" charset="0"/>
              </a:rPr>
              <a:t>furosemide</a:t>
            </a:r>
            <a:r>
              <a:rPr lang="en-US" sz="3200" b="1" dirty="0" smtClean="0">
                <a:latin typeface="Calibri" pitchFamily="34" charset="0"/>
                <a:cs typeface="Calibri" pitchFamily="34" charset="0"/>
              </a:rPr>
              <a:t> </a:t>
            </a:r>
            <a:r>
              <a:rPr lang="en-US" sz="3200" dirty="0" smtClean="0">
                <a:latin typeface="Calibri" pitchFamily="34" charset="0"/>
                <a:cs typeface="Calibri" pitchFamily="34" charset="0"/>
              </a:rPr>
              <a:t>enhance the </a:t>
            </a:r>
            <a:r>
              <a:rPr lang="en-US" sz="3200" dirty="0" err="1" smtClean="0">
                <a:latin typeface="Calibri" pitchFamily="34" charset="0"/>
                <a:cs typeface="Calibri" pitchFamily="34" charset="0"/>
              </a:rPr>
              <a:t>nephrotoxicity</a:t>
            </a:r>
            <a:r>
              <a:rPr lang="en-US" sz="3200" dirty="0" smtClean="0">
                <a:latin typeface="Calibri" pitchFamily="34" charset="0"/>
                <a:cs typeface="Calibri" pitchFamily="34" charset="0"/>
              </a:rPr>
              <a:t> potential</a:t>
            </a:r>
          </a:p>
          <a:p>
            <a:r>
              <a:rPr lang="en-US" sz="3200" dirty="0" err="1" smtClean="0">
                <a:latin typeface="Calibri" pitchFamily="34" charset="0"/>
                <a:cs typeface="Calibri" pitchFamily="34" charset="0"/>
              </a:rPr>
              <a:t>Aminoglycosides</a:t>
            </a:r>
            <a:r>
              <a:rPr lang="en-US" sz="3200" dirty="0" smtClean="0">
                <a:latin typeface="Calibri" pitchFamily="34" charset="0"/>
                <a:cs typeface="Calibri" pitchFamily="34" charset="0"/>
              </a:rPr>
              <a:t> + </a:t>
            </a:r>
            <a:r>
              <a:rPr lang="en-US" sz="3200" b="1" dirty="0" err="1" smtClean="0">
                <a:latin typeface="Calibri" pitchFamily="34" charset="0"/>
                <a:cs typeface="Calibri" pitchFamily="34" charset="0"/>
              </a:rPr>
              <a:t>penicillins</a:t>
            </a:r>
            <a:r>
              <a:rPr lang="en-US" sz="3200" b="1" dirty="0" smtClean="0">
                <a:latin typeface="Calibri" pitchFamily="34" charset="0"/>
                <a:cs typeface="Calibri" pitchFamily="34" charset="0"/>
              </a:rPr>
              <a:t> (penicillin G, </a:t>
            </a:r>
            <a:r>
              <a:rPr lang="en-US" sz="3200" b="1" dirty="0" err="1" smtClean="0">
                <a:latin typeface="Calibri" pitchFamily="34" charset="0"/>
                <a:cs typeface="Calibri" pitchFamily="34" charset="0"/>
              </a:rPr>
              <a:t>ampicillin</a:t>
            </a:r>
            <a:r>
              <a:rPr lang="en-US" sz="3200" b="1" dirty="0" smtClean="0">
                <a:latin typeface="Calibri" pitchFamily="34" charset="0"/>
                <a:cs typeface="Calibri" pitchFamily="34" charset="0"/>
              </a:rPr>
              <a:t>, </a:t>
            </a:r>
            <a:r>
              <a:rPr lang="en-US" sz="3200" b="1" dirty="0" err="1" smtClean="0">
                <a:latin typeface="Calibri" pitchFamily="34" charset="0"/>
                <a:cs typeface="Calibri" pitchFamily="34" charset="0"/>
              </a:rPr>
              <a:t>nafcillin</a:t>
            </a:r>
            <a:r>
              <a:rPr lang="en-US" sz="3200" b="1" dirty="0" smtClean="0">
                <a:latin typeface="Calibri" pitchFamily="34" charset="0"/>
                <a:cs typeface="Calibri" pitchFamily="34" charset="0"/>
              </a:rPr>
              <a:t>, </a:t>
            </a:r>
            <a:r>
              <a:rPr lang="en-US" sz="3200" b="1" dirty="0" err="1" smtClean="0">
                <a:latin typeface="Calibri" pitchFamily="34" charset="0"/>
                <a:cs typeface="Calibri" pitchFamily="34" charset="0"/>
              </a:rPr>
              <a:t>carbenicillin</a:t>
            </a:r>
            <a:r>
              <a:rPr lang="en-US" sz="3200" b="1" dirty="0" smtClean="0">
                <a:latin typeface="Calibri" pitchFamily="34" charset="0"/>
                <a:cs typeface="Calibri" pitchFamily="34" charset="0"/>
              </a:rPr>
              <a:t>, </a:t>
            </a:r>
            <a:r>
              <a:rPr lang="en-US" sz="3200" b="1" dirty="0" err="1" smtClean="0">
                <a:latin typeface="Calibri" pitchFamily="34" charset="0"/>
                <a:cs typeface="Calibri" pitchFamily="34" charset="0"/>
              </a:rPr>
              <a:t>ticarcillin</a:t>
            </a:r>
            <a:r>
              <a:rPr lang="en-US" sz="3200" dirty="0" smtClean="0">
                <a:latin typeface="Calibri" pitchFamily="34" charset="0"/>
                <a:cs typeface="Calibri" pitchFamily="34" charset="0"/>
              </a:rPr>
              <a:t>) can inactivate </a:t>
            </a:r>
            <a:r>
              <a:rPr lang="en-US" sz="3200" dirty="0" err="1" smtClean="0">
                <a:latin typeface="Calibri" pitchFamily="34" charset="0"/>
                <a:cs typeface="Calibri" pitchFamily="34" charset="0"/>
              </a:rPr>
              <a:t>aminoglycosides</a:t>
            </a:r>
            <a:r>
              <a:rPr lang="en-US" sz="3200" dirty="0" smtClean="0">
                <a:latin typeface="Calibri" pitchFamily="34" charset="0"/>
                <a:cs typeface="Calibri" pitchFamily="34" charset="0"/>
              </a:rPr>
              <a:t> </a:t>
            </a:r>
            <a:r>
              <a:rPr lang="en-US" sz="3200" i="1" dirty="0" smtClean="0">
                <a:latin typeface="Calibri" pitchFamily="34" charset="0"/>
                <a:cs typeface="Calibri" pitchFamily="34" charset="0"/>
              </a:rPr>
              <a:t>in vivo and in blood specimen tubes intended for the measurement </a:t>
            </a:r>
            <a:r>
              <a:rPr lang="en-US" sz="3200" dirty="0" smtClean="0">
                <a:latin typeface="Calibri" pitchFamily="34" charset="0"/>
                <a:cs typeface="Calibri" pitchFamily="34" charset="0"/>
              </a:rPr>
              <a:t>of </a:t>
            </a:r>
            <a:r>
              <a:rPr lang="en-US" sz="3200" dirty="0" err="1" smtClean="0">
                <a:latin typeface="Calibri" pitchFamily="34" charset="0"/>
                <a:cs typeface="Calibri" pitchFamily="34" charset="0"/>
              </a:rPr>
              <a:t>aminoglycoside</a:t>
            </a:r>
            <a:r>
              <a:rPr lang="en-US" sz="3200" dirty="0" smtClean="0">
                <a:latin typeface="Calibri" pitchFamily="34" charset="0"/>
                <a:cs typeface="Calibri" pitchFamily="34" charset="0"/>
              </a:rPr>
              <a:t> serum concentrations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931618"/>
          </a:xfrm>
        </p:spPr>
        <p:txBody>
          <a:bodyPr>
            <a:noAutofit/>
          </a:bodyPr>
          <a:lstStyle/>
          <a:p>
            <a:pPr marL="420624" indent="-384048" fontAlgn="auto">
              <a:spcAft>
                <a:spcPts val="0"/>
              </a:spcAft>
              <a:buFont typeface="Wingdings 2"/>
              <a:buChar char=""/>
              <a:defRPr/>
            </a:pPr>
            <a:r>
              <a:rPr lang="en-US" sz="2400" dirty="0" smtClean="0">
                <a:latin typeface="Calibri" pitchFamily="34" charset="0"/>
                <a:cs typeface="Calibri" pitchFamily="34" charset="0"/>
              </a:rPr>
              <a:t>All adult patients requiring </a:t>
            </a:r>
            <a:r>
              <a:rPr lang="en-US" sz="2400" dirty="0" err="1" smtClean="0">
                <a:latin typeface="Calibri" pitchFamily="34" charset="0"/>
                <a:cs typeface="Calibri" pitchFamily="34" charset="0"/>
              </a:rPr>
              <a:t>aminoglycoside</a:t>
            </a:r>
            <a:r>
              <a:rPr lang="en-US" sz="2400" dirty="0" smtClean="0">
                <a:latin typeface="Calibri" pitchFamily="34" charset="0"/>
                <a:cs typeface="Calibri" pitchFamily="34" charset="0"/>
              </a:rPr>
              <a:t> therapy except:</a:t>
            </a:r>
          </a:p>
          <a:p>
            <a:pPr marL="722376" lvl="1" indent="-274320" fontAlgn="auto">
              <a:spcAft>
                <a:spcPts val="0"/>
              </a:spcAft>
              <a:buFont typeface="Wingdings 2"/>
              <a:buChar char=""/>
              <a:defRPr/>
            </a:pPr>
            <a:r>
              <a:rPr lang="en-US" sz="2400" dirty="0" smtClean="0">
                <a:latin typeface="Calibri" pitchFamily="34" charset="0"/>
                <a:cs typeface="Calibri" pitchFamily="34" charset="0"/>
              </a:rPr>
              <a:t>Pregnant patients;</a:t>
            </a:r>
          </a:p>
          <a:p>
            <a:pPr marL="722376" lvl="1" indent="-274320" fontAlgn="auto">
              <a:spcAft>
                <a:spcPts val="0"/>
              </a:spcAft>
              <a:buFont typeface="Wingdings 2"/>
              <a:buChar char=""/>
              <a:defRPr/>
            </a:pPr>
            <a:r>
              <a:rPr lang="en-US" sz="2400" dirty="0" smtClean="0">
                <a:latin typeface="Calibri" pitchFamily="34" charset="0"/>
                <a:cs typeface="Calibri" pitchFamily="34" charset="0"/>
              </a:rPr>
              <a:t>Patients with extensive burn (&gt;20% of body surface area)</a:t>
            </a:r>
          </a:p>
          <a:p>
            <a:pPr marL="722376" lvl="1" indent="-274320" fontAlgn="auto">
              <a:spcAft>
                <a:spcPts val="0"/>
              </a:spcAft>
              <a:buFont typeface="Wingdings 2"/>
              <a:buChar char=""/>
              <a:defRPr/>
            </a:pPr>
            <a:r>
              <a:rPr lang="en-US" sz="2400" dirty="0" smtClean="0">
                <a:latin typeface="Calibri" pitchFamily="34" charset="0"/>
                <a:cs typeface="Calibri" pitchFamily="34" charset="0"/>
              </a:rPr>
              <a:t>Patients with severe liver disease (e.g., </a:t>
            </a:r>
            <a:r>
              <a:rPr lang="en-US" sz="2400" dirty="0" err="1" smtClean="0">
                <a:latin typeface="Calibri" pitchFamily="34" charset="0"/>
                <a:cs typeface="Calibri" pitchFamily="34" charset="0"/>
              </a:rPr>
              <a:t>ascites</a:t>
            </a:r>
            <a:r>
              <a:rPr lang="en-US" sz="2400" dirty="0" smtClean="0">
                <a:latin typeface="Calibri" pitchFamily="34" charset="0"/>
                <a:cs typeface="Calibri" pitchFamily="34" charset="0"/>
              </a:rPr>
              <a:t>);</a:t>
            </a:r>
          </a:p>
          <a:p>
            <a:pPr marL="722376" lvl="1" indent="-274320" fontAlgn="auto">
              <a:spcAft>
                <a:spcPts val="0"/>
              </a:spcAft>
              <a:buFont typeface="Wingdings 2"/>
              <a:buChar char=""/>
              <a:defRPr/>
            </a:pPr>
            <a:r>
              <a:rPr lang="en-US" sz="2400" dirty="0" smtClean="0">
                <a:latin typeface="Calibri" pitchFamily="34" charset="0"/>
                <a:cs typeface="Calibri" pitchFamily="34" charset="0"/>
              </a:rPr>
              <a:t>Patients with severe renal disease (</a:t>
            </a:r>
            <a:r>
              <a:rPr lang="en-US" sz="2400" dirty="0" err="1" smtClean="0">
                <a:latin typeface="Calibri" pitchFamily="34" charset="0"/>
                <a:cs typeface="Calibri" pitchFamily="34" charset="0"/>
              </a:rPr>
              <a:t>CLcr</a:t>
            </a:r>
            <a:r>
              <a:rPr lang="en-US" sz="2400" dirty="0" smtClean="0">
                <a:latin typeface="Calibri" pitchFamily="34" charset="0"/>
                <a:cs typeface="Calibri" pitchFamily="34" charset="0"/>
              </a:rPr>
              <a:t> &lt; 30 </a:t>
            </a:r>
            <a:r>
              <a:rPr lang="en-US" sz="2400" dirty="0" err="1" smtClean="0">
                <a:latin typeface="Calibri" pitchFamily="34" charset="0"/>
                <a:cs typeface="Calibri" pitchFamily="34" charset="0"/>
              </a:rPr>
              <a:t>mL</a:t>
            </a:r>
            <a:r>
              <a:rPr lang="en-US" sz="2400" dirty="0" smtClean="0">
                <a:latin typeface="Calibri" pitchFamily="34" charset="0"/>
                <a:cs typeface="Calibri" pitchFamily="34" charset="0"/>
              </a:rPr>
              <a:t>/min);</a:t>
            </a:r>
          </a:p>
          <a:p>
            <a:pPr marL="722376" lvl="1" indent="-274320" fontAlgn="auto">
              <a:spcAft>
                <a:spcPts val="0"/>
              </a:spcAft>
              <a:buFont typeface="Wingdings 2"/>
              <a:buChar char=""/>
              <a:defRPr/>
            </a:pPr>
            <a:r>
              <a:rPr lang="en-US" sz="2400" dirty="0" err="1" smtClean="0">
                <a:latin typeface="Calibri" pitchFamily="34" charset="0"/>
                <a:cs typeface="Calibri" pitchFamily="34" charset="0"/>
              </a:rPr>
              <a:t>Neutropenic</a:t>
            </a:r>
            <a:r>
              <a:rPr lang="en-US" sz="2400" dirty="0" smtClean="0">
                <a:latin typeface="Calibri" pitchFamily="34" charset="0"/>
                <a:cs typeface="Calibri" pitchFamily="34" charset="0"/>
              </a:rPr>
              <a:t> patients;</a:t>
            </a:r>
          </a:p>
          <a:p>
            <a:pPr marL="722376" lvl="1" indent="-274320" fontAlgn="auto">
              <a:spcAft>
                <a:spcPts val="0"/>
              </a:spcAft>
              <a:buFont typeface="Wingdings 2"/>
              <a:buChar char=""/>
              <a:defRPr/>
            </a:pPr>
            <a:r>
              <a:rPr lang="en-US" sz="2400" dirty="0" smtClean="0">
                <a:latin typeface="Calibri" pitchFamily="34" charset="0"/>
                <a:cs typeface="Calibri" pitchFamily="34" charset="0"/>
              </a:rPr>
              <a:t>Patients with </a:t>
            </a:r>
            <a:r>
              <a:rPr lang="en-US" sz="2400" dirty="0" err="1" smtClean="0">
                <a:latin typeface="Calibri" pitchFamily="34" charset="0"/>
                <a:cs typeface="Calibri" pitchFamily="34" charset="0"/>
              </a:rPr>
              <a:t>enterococcal</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endocarditis</a:t>
            </a:r>
            <a:r>
              <a:rPr lang="en-US" sz="2400" dirty="0" smtClean="0">
                <a:latin typeface="Calibri" pitchFamily="34" charset="0"/>
                <a:cs typeface="Calibri" pitchFamily="34" charset="0"/>
              </a:rPr>
              <a:t>;</a:t>
            </a:r>
          </a:p>
          <a:p>
            <a:pPr marL="722376" lvl="1" indent="-274320" fontAlgn="auto">
              <a:spcAft>
                <a:spcPts val="0"/>
              </a:spcAft>
              <a:buFont typeface="Wingdings 2"/>
              <a:buChar char=""/>
              <a:defRPr/>
            </a:pPr>
            <a:r>
              <a:rPr lang="en-US" sz="2400" dirty="0" smtClean="0">
                <a:latin typeface="Calibri" pitchFamily="34" charset="0"/>
                <a:cs typeface="Calibri" pitchFamily="34" charset="0"/>
              </a:rPr>
              <a:t>Patients with Gram positive infections (when the </a:t>
            </a:r>
            <a:r>
              <a:rPr lang="en-US" sz="2400" dirty="0" err="1" smtClean="0">
                <a:latin typeface="Calibri" pitchFamily="34" charset="0"/>
                <a:cs typeface="Calibri" pitchFamily="34" charset="0"/>
              </a:rPr>
              <a:t>aminoglycoside</a:t>
            </a:r>
            <a:r>
              <a:rPr lang="en-US" sz="2400" dirty="0" smtClean="0">
                <a:latin typeface="Calibri" pitchFamily="34" charset="0"/>
                <a:cs typeface="Calibri" pitchFamily="34" charset="0"/>
              </a:rPr>
              <a:t> is used for synergy);</a:t>
            </a:r>
          </a:p>
          <a:p>
            <a:pPr marL="722376" lvl="1" indent="-274320" fontAlgn="auto">
              <a:spcAft>
                <a:spcPts val="0"/>
              </a:spcAft>
              <a:buFont typeface="Wingdings 2"/>
              <a:buChar char=""/>
              <a:defRPr/>
            </a:pPr>
            <a:r>
              <a:rPr lang="en-US" sz="2400" dirty="0" smtClean="0">
                <a:latin typeface="Calibri" pitchFamily="34" charset="0"/>
                <a:cs typeface="Calibri" pitchFamily="34" charset="0"/>
              </a:rPr>
              <a:t>Patients with a history of allergy to </a:t>
            </a:r>
            <a:r>
              <a:rPr lang="en-US" sz="2400" dirty="0" err="1" smtClean="0">
                <a:latin typeface="Calibri" pitchFamily="34" charset="0"/>
                <a:cs typeface="Calibri" pitchFamily="34" charset="0"/>
              </a:rPr>
              <a:t>aminoglycosides</a:t>
            </a:r>
            <a:r>
              <a:rPr lang="en-US" sz="2400" dirty="0" smtClean="0">
                <a:latin typeface="Calibri" pitchFamily="34" charset="0"/>
                <a:cs typeface="Calibri" pitchFamily="34" charset="0"/>
              </a:rPr>
              <a:t>;</a:t>
            </a:r>
          </a:p>
          <a:p>
            <a:pPr marL="722376" lvl="1" indent="-274320" fontAlgn="auto">
              <a:spcAft>
                <a:spcPts val="0"/>
              </a:spcAft>
              <a:buFont typeface="Wingdings 2"/>
              <a:buChar char=""/>
              <a:defRPr/>
            </a:pPr>
            <a:r>
              <a:rPr lang="en-US" sz="2400" dirty="0" smtClean="0">
                <a:latin typeface="Calibri" pitchFamily="34" charset="0"/>
                <a:cs typeface="Calibri" pitchFamily="34" charset="0"/>
              </a:rPr>
              <a:t>Patients with a history or signs of a hearing loss or vestibular dysfunction.</a:t>
            </a:r>
          </a:p>
          <a:p>
            <a:pPr marL="420624" indent="-384048" fontAlgn="auto">
              <a:spcAft>
                <a:spcPts val="0"/>
              </a:spcAft>
              <a:buFont typeface="Wingdings 2"/>
              <a:buChar char=""/>
              <a:defRPr/>
            </a:pPr>
            <a:r>
              <a:rPr lang="en-US" sz="2400" dirty="0" smtClean="0">
                <a:latin typeface="Calibri" pitchFamily="34" charset="0"/>
                <a:cs typeface="Calibri" pitchFamily="34" charset="0"/>
              </a:rPr>
              <a:t>Also, pulse dosing of </a:t>
            </a:r>
            <a:r>
              <a:rPr lang="en-US" sz="2400" dirty="0" err="1" smtClean="0">
                <a:latin typeface="Calibri" pitchFamily="34" charset="0"/>
                <a:cs typeface="Calibri" pitchFamily="34" charset="0"/>
              </a:rPr>
              <a:t>aminoglycosides</a:t>
            </a:r>
            <a:r>
              <a:rPr lang="en-US" sz="2400" dirty="0" smtClean="0">
                <a:latin typeface="Calibri" pitchFamily="34" charset="0"/>
                <a:cs typeface="Calibri" pitchFamily="34" charset="0"/>
              </a:rPr>
              <a:t> has not been well studied in children and cannot yet be recommended for this population.</a:t>
            </a:r>
          </a:p>
          <a:p>
            <a:endParaRPr lang="id-ID"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229600" cy="1066800"/>
          </a:xfrm>
        </p:spPr>
        <p:txBody>
          <a:bodyPr/>
          <a:lstStyle/>
          <a:p>
            <a:r>
              <a:rPr lang="id-ID" b="1" dirty="0" smtClean="0">
                <a:latin typeface="Berlin Sans FB" pitchFamily="34" charset="0"/>
              </a:rPr>
              <a:t>Dosage Aminoglycoside</a:t>
            </a:r>
            <a:endParaRPr lang="id-ID" b="1" dirty="0">
              <a:latin typeface="Berlin Sans FB" pitchFamily="34" charset="0"/>
            </a:endParaRPr>
          </a:p>
        </p:txBody>
      </p:sp>
      <p:sp>
        <p:nvSpPr>
          <p:cNvPr id="3" name="Content Placeholder 2"/>
          <p:cNvSpPr>
            <a:spLocks noGrp="1"/>
          </p:cNvSpPr>
          <p:nvPr>
            <p:ph idx="1"/>
          </p:nvPr>
        </p:nvSpPr>
        <p:spPr>
          <a:xfrm>
            <a:off x="457200" y="1714488"/>
            <a:ext cx="8229600" cy="4860048"/>
          </a:xfrm>
        </p:spPr>
        <p:txBody>
          <a:bodyPr>
            <a:normAutofit lnSpcReduction="10000"/>
          </a:bodyPr>
          <a:lstStyle/>
          <a:p>
            <a:pPr marL="420624" indent="-384048" fontAlgn="auto">
              <a:spcAft>
                <a:spcPts val="0"/>
              </a:spcAft>
              <a:buFont typeface="Wingdings 2"/>
              <a:buChar char=""/>
              <a:defRPr/>
            </a:pPr>
            <a:r>
              <a:rPr lang="en-US" dirty="0" smtClean="0">
                <a:latin typeface="Calibri" pitchFamily="34" charset="0"/>
                <a:cs typeface="Calibri" pitchFamily="34" charset="0"/>
              </a:rPr>
              <a:t>The </a:t>
            </a:r>
            <a:r>
              <a:rPr lang="en-US" b="1" i="1" dirty="0" smtClean="0">
                <a:latin typeface="Calibri" pitchFamily="34" charset="0"/>
                <a:cs typeface="Calibri" pitchFamily="34" charset="0"/>
              </a:rPr>
              <a:t>single dose</a:t>
            </a:r>
            <a:r>
              <a:rPr lang="en-US" dirty="0" smtClean="0">
                <a:latin typeface="Calibri" pitchFamily="34" charset="0"/>
                <a:cs typeface="Calibri" pitchFamily="34" charset="0"/>
              </a:rPr>
              <a:t> for </a:t>
            </a:r>
            <a:r>
              <a:rPr lang="en-US" dirty="0" err="1" smtClean="0">
                <a:latin typeface="Calibri" pitchFamily="34" charset="0"/>
                <a:cs typeface="Calibri" pitchFamily="34" charset="0"/>
              </a:rPr>
              <a:t>gentamicin</a:t>
            </a:r>
            <a:r>
              <a:rPr lang="en-US" dirty="0" smtClean="0">
                <a:latin typeface="Calibri" pitchFamily="34" charset="0"/>
                <a:cs typeface="Calibri" pitchFamily="34" charset="0"/>
              </a:rPr>
              <a:t> and </a:t>
            </a:r>
            <a:r>
              <a:rPr lang="en-US" dirty="0" err="1" smtClean="0">
                <a:latin typeface="Calibri" pitchFamily="34" charset="0"/>
                <a:cs typeface="Calibri" pitchFamily="34" charset="0"/>
              </a:rPr>
              <a:t>tobramycin</a:t>
            </a:r>
            <a:r>
              <a:rPr lang="en-US" dirty="0" smtClean="0">
                <a:latin typeface="Calibri" pitchFamily="34" charset="0"/>
                <a:cs typeface="Calibri" pitchFamily="34" charset="0"/>
              </a:rPr>
              <a:t> is</a:t>
            </a:r>
            <a:r>
              <a:rPr lang="en-US" b="1" dirty="0" smtClean="0">
                <a:latin typeface="Calibri" pitchFamily="34" charset="0"/>
                <a:cs typeface="Calibri" pitchFamily="34" charset="0"/>
              </a:rPr>
              <a:t> 5 mg per kg</a:t>
            </a:r>
            <a:r>
              <a:rPr lang="en-US" dirty="0" smtClean="0">
                <a:latin typeface="Calibri" pitchFamily="34" charset="0"/>
                <a:cs typeface="Calibri" pitchFamily="34" charset="0"/>
              </a:rPr>
              <a:t> of actual body weight (ABW) unless the patient is &gt;20% heavier than the ideal body weight (IBW).</a:t>
            </a:r>
          </a:p>
          <a:p>
            <a:pPr marL="420624" indent="-384048" fontAlgn="auto">
              <a:spcAft>
                <a:spcPts val="0"/>
              </a:spcAft>
              <a:buFont typeface="Wingdings 2"/>
              <a:buChar char=""/>
              <a:defRPr/>
            </a:pPr>
            <a:r>
              <a:rPr lang="en-US" dirty="0" smtClean="0">
                <a:latin typeface="Calibri" pitchFamily="34" charset="0"/>
                <a:cs typeface="Calibri" pitchFamily="34" charset="0"/>
              </a:rPr>
              <a:t>For obese patients, a </a:t>
            </a:r>
            <a:r>
              <a:rPr lang="en-US" b="1" i="1" dirty="0" smtClean="0">
                <a:latin typeface="Calibri" pitchFamily="34" charset="0"/>
                <a:cs typeface="Calibri" pitchFamily="34" charset="0"/>
              </a:rPr>
              <a:t>dosing weight</a:t>
            </a:r>
            <a:r>
              <a:rPr lang="en-US" dirty="0" smtClean="0">
                <a:latin typeface="Calibri" pitchFamily="34" charset="0"/>
                <a:cs typeface="Calibri" pitchFamily="34" charset="0"/>
              </a:rPr>
              <a:t> should be calculated (see equations below). The calculated dose is diluted in 100 </a:t>
            </a:r>
            <a:r>
              <a:rPr lang="en-US" dirty="0" err="1" smtClean="0">
                <a:latin typeface="Calibri" pitchFamily="34" charset="0"/>
                <a:cs typeface="Calibri" pitchFamily="34" charset="0"/>
              </a:rPr>
              <a:t>mL</a:t>
            </a:r>
            <a:r>
              <a:rPr lang="en-US" dirty="0" smtClean="0">
                <a:latin typeface="Calibri" pitchFamily="34" charset="0"/>
                <a:cs typeface="Calibri" pitchFamily="34" charset="0"/>
              </a:rPr>
              <a:t> of normal saline and infused over one hour. </a:t>
            </a:r>
          </a:p>
          <a:p>
            <a:pPr marL="420624" indent="-384048" fontAlgn="auto">
              <a:spcAft>
                <a:spcPts val="0"/>
              </a:spcAft>
              <a:buFont typeface="Wingdings 2"/>
              <a:buChar char=""/>
              <a:defRPr/>
            </a:pPr>
            <a:r>
              <a:rPr lang="en-US" dirty="0" smtClean="0">
                <a:latin typeface="Calibri" pitchFamily="34" charset="0"/>
                <a:cs typeface="Calibri" pitchFamily="34" charset="0"/>
              </a:rPr>
              <a:t>Doses as high as 7 mg/kg have been used, but there no evidence that doses &gt;5 mg/kg offer any advantage.</a:t>
            </a:r>
          </a:p>
          <a:p>
            <a:pPr marL="420624" indent="-384048" fontAlgn="auto">
              <a:spcAft>
                <a:spcPts val="0"/>
              </a:spcAft>
              <a:buFont typeface="Wingdings 2"/>
              <a:buChar char=""/>
              <a:defRPr/>
            </a:pPr>
            <a:r>
              <a:rPr lang="en-US" dirty="0" smtClean="0">
                <a:latin typeface="Calibri" pitchFamily="34" charset="0"/>
                <a:cs typeface="Calibri" pitchFamily="34" charset="0"/>
              </a:rPr>
              <a:t>For </a:t>
            </a:r>
            <a:r>
              <a:rPr lang="en-US" dirty="0" err="1" smtClean="0">
                <a:latin typeface="Calibri" pitchFamily="34" charset="0"/>
                <a:cs typeface="Calibri" pitchFamily="34" charset="0"/>
              </a:rPr>
              <a:t>amikacin</a:t>
            </a:r>
            <a:r>
              <a:rPr lang="en-US" dirty="0" smtClean="0">
                <a:latin typeface="Calibri" pitchFamily="34" charset="0"/>
                <a:cs typeface="Calibri" pitchFamily="34" charset="0"/>
              </a:rPr>
              <a:t>, the dose is 20 mg/kg.</a:t>
            </a:r>
          </a:p>
          <a:p>
            <a:endParaRPr lang="id-ID"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642918"/>
            <a:ext cx="8229600" cy="1066800"/>
          </a:xfrm>
          <a:effectLst>
            <a:glow rad="63500">
              <a:schemeClr val="accent6">
                <a:satMod val="175000"/>
                <a:alpha val="40000"/>
              </a:schemeClr>
            </a:glow>
            <a:outerShdw blurRad="50800" dist="25000" dir="5400000" rotWithShape="0">
              <a:srgbClr val="000000">
                <a:alpha val="40000"/>
              </a:srgbClr>
            </a:outerShdw>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lstStyle/>
          <a:p>
            <a:r>
              <a:rPr lang="id-ID" b="1" dirty="0" smtClean="0">
                <a:latin typeface="Berlin Sans FB" pitchFamily="34" charset="0"/>
              </a:rPr>
              <a:t>Dosage Computation</a:t>
            </a:r>
            <a:endParaRPr lang="id-ID" b="1" dirty="0">
              <a:latin typeface="Berlin Sans FB" pitchFamily="34" charset="0"/>
            </a:endParaRPr>
          </a:p>
        </p:txBody>
      </p:sp>
      <p:sp>
        <p:nvSpPr>
          <p:cNvPr id="3" name="Content Placeholder 2"/>
          <p:cNvSpPr>
            <a:spLocks noGrp="1"/>
          </p:cNvSpPr>
          <p:nvPr>
            <p:ph idx="1"/>
          </p:nvPr>
        </p:nvSpPr>
        <p:spPr>
          <a:xfrm>
            <a:off x="457200" y="1714488"/>
            <a:ext cx="8229600" cy="4860048"/>
          </a:xfrm>
        </p:spPr>
        <p:txBody>
          <a:bodyPr>
            <a:noAutofit/>
          </a:bodyPr>
          <a:lstStyle/>
          <a:p>
            <a:pPr marL="624078" indent="-514350">
              <a:buAutoNum type="arabicPeriod"/>
            </a:pPr>
            <a:r>
              <a:rPr lang="id-ID" sz="3000" b="1" dirty="0" smtClean="0">
                <a:latin typeface="Calibri" pitchFamily="34" charset="0"/>
                <a:cs typeface="Calibri" pitchFamily="34" charset="0"/>
              </a:rPr>
              <a:t>Estimate creatinin clearance</a:t>
            </a:r>
          </a:p>
          <a:p>
            <a:pPr marL="420624" indent="-384048" fontAlgn="auto">
              <a:spcAft>
                <a:spcPts val="0"/>
              </a:spcAft>
              <a:buFont typeface="Wingdings 2"/>
              <a:buNone/>
              <a:defRPr/>
            </a:pPr>
            <a:r>
              <a:rPr lang="en-US" sz="3000" dirty="0" smtClean="0">
                <a:latin typeface="Calibri" pitchFamily="34" charset="0"/>
                <a:cs typeface="Calibri" pitchFamily="34" charset="0"/>
              </a:rPr>
              <a:t>Cockcroft and </a:t>
            </a:r>
            <a:r>
              <a:rPr lang="en-US" sz="3000" dirty="0" err="1" smtClean="0">
                <a:latin typeface="Calibri" pitchFamily="34" charset="0"/>
                <a:cs typeface="Calibri" pitchFamily="34" charset="0"/>
              </a:rPr>
              <a:t>Gault</a:t>
            </a:r>
            <a:r>
              <a:rPr lang="en-US" sz="3000" dirty="0" smtClean="0">
                <a:latin typeface="Calibri" pitchFamily="34" charset="0"/>
                <a:cs typeface="Calibri" pitchFamily="34" charset="0"/>
              </a:rPr>
              <a:t> equation</a:t>
            </a:r>
          </a:p>
          <a:p>
            <a:pPr marL="420624" indent="-384048" fontAlgn="auto">
              <a:spcAft>
                <a:spcPts val="0"/>
              </a:spcAft>
              <a:buFont typeface="Wingdings 2"/>
              <a:buNone/>
              <a:defRPr/>
            </a:pPr>
            <a:r>
              <a:rPr lang="en-US" sz="3000" dirty="0" err="1" smtClean="0">
                <a:latin typeface="Calibri" pitchFamily="34" charset="0"/>
                <a:cs typeface="Calibri" pitchFamily="34" charset="0"/>
              </a:rPr>
              <a:t>CrCl</a:t>
            </a:r>
            <a:r>
              <a:rPr lang="en-US" sz="3000" dirty="0" smtClean="0">
                <a:latin typeface="Calibri" pitchFamily="34" charset="0"/>
                <a:cs typeface="Calibri" pitchFamily="34" charset="0"/>
              </a:rPr>
              <a:t>: (140 - age) x IBW / (</a:t>
            </a:r>
            <a:r>
              <a:rPr lang="en-US" sz="3000" dirty="0" err="1" smtClean="0">
                <a:latin typeface="Calibri" pitchFamily="34" charset="0"/>
                <a:cs typeface="Calibri" pitchFamily="34" charset="0"/>
              </a:rPr>
              <a:t>Scr</a:t>
            </a:r>
            <a:r>
              <a:rPr lang="en-US" sz="3000" dirty="0" smtClean="0">
                <a:latin typeface="Calibri" pitchFamily="34" charset="0"/>
                <a:cs typeface="Calibri" pitchFamily="34" charset="0"/>
              </a:rPr>
              <a:t> x 72)</a:t>
            </a:r>
          </a:p>
          <a:p>
            <a:pPr marL="420624" indent="-384048" fontAlgn="auto">
              <a:spcAft>
                <a:spcPts val="0"/>
              </a:spcAft>
              <a:buFont typeface="Wingdings 2"/>
              <a:buNone/>
              <a:defRPr/>
            </a:pPr>
            <a:r>
              <a:rPr lang="en-US" sz="3000" dirty="0" smtClean="0">
                <a:latin typeface="Calibri" pitchFamily="34" charset="0"/>
                <a:cs typeface="Calibri" pitchFamily="34" charset="0"/>
              </a:rPr>
              <a:t>			(x 0.85 for females)</a:t>
            </a:r>
          </a:p>
          <a:p>
            <a:pPr marL="420624" indent="-384048" fontAlgn="auto">
              <a:spcAft>
                <a:spcPts val="0"/>
              </a:spcAft>
              <a:buFont typeface="Wingdings 2"/>
              <a:buNone/>
              <a:defRPr/>
            </a:pPr>
            <a:endParaRPr lang="en-US" sz="3000" dirty="0" smtClean="0">
              <a:latin typeface="Calibri" pitchFamily="34" charset="0"/>
              <a:cs typeface="Calibri" pitchFamily="34" charset="0"/>
            </a:endParaRPr>
          </a:p>
          <a:p>
            <a:pPr marL="420624" indent="-384048" fontAlgn="auto">
              <a:spcAft>
                <a:spcPts val="0"/>
              </a:spcAft>
              <a:buFont typeface="Wingdings 2"/>
              <a:buNone/>
              <a:defRPr/>
            </a:pPr>
            <a:r>
              <a:rPr lang="en-US" sz="3000" dirty="0" smtClean="0">
                <a:latin typeface="Calibri" pitchFamily="34" charset="0"/>
                <a:cs typeface="Calibri" pitchFamily="34" charset="0"/>
              </a:rPr>
              <a:t>Note: if the ABW (actual body weight) is less than the IBW use the actual body weight for calculating the CRCL. If the patient is &gt;65yo and </a:t>
            </a:r>
            <a:r>
              <a:rPr lang="en-US" sz="3000" dirty="0" err="1" smtClean="0">
                <a:latin typeface="Calibri" pitchFamily="34" charset="0"/>
                <a:cs typeface="Calibri" pitchFamily="34" charset="0"/>
              </a:rPr>
              <a:t>creatinine</a:t>
            </a:r>
            <a:r>
              <a:rPr lang="en-US" sz="3000" dirty="0" smtClean="0">
                <a:latin typeface="Calibri" pitchFamily="34" charset="0"/>
                <a:cs typeface="Calibri" pitchFamily="34" charset="0"/>
              </a:rPr>
              <a:t>&lt;1,  use 1 to calculate the </a:t>
            </a:r>
            <a:r>
              <a:rPr lang="en-US" sz="3000" dirty="0" err="1" smtClean="0">
                <a:latin typeface="Calibri" pitchFamily="34" charset="0"/>
                <a:cs typeface="Calibri" pitchFamily="34" charset="0"/>
              </a:rPr>
              <a:t>creatinine</a:t>
            </a:r>
            <a:r>
              <a:rPr lang="en-US" sz="3000" dirty="0" smtClean="0">
                <a:latin typeface="Calibri" pitchFamily="34" charset="0"/>
                <a:cs typeface="Calibri" pitchFamily="34" charset="0"/>
              </a:rPr>
              <a:t> clearance.</a:t>
            </a:r>
            <a:br>
              <a:rPr lang="en-US" sz="3000" dirty="0" smtClean="0">
                <a:latin typeface="Calibri" pitchFamily="34" charset="0"/>
                <a:cs typeface="Calibri" pitchFamily="34" charset="0"/>
              </a:rPr>
            </a:br>
            <a:endParaRPr lang="en-US" sz="3000" dirty="0" smtClean="0">
              <a:latin typeface="Calibri" pitchFamily="34" charset="0"/>
              <a:cs typeface="Calibri" pitchFamily="34" charset="0"/>
            </a:endParaRPr>
          </a:p>
          <a:p>
            <a:pPr marL="624078" indent="-514350">
              <a:buNone/>
            </a:pPr>
            <a:endParaRPr lang="id-ID" sz="30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788742"/>
          </a:xfrm>
        </p:spPr>
        <p:txBody>
          <a:bodyPr>
            <a:normAutofit/>
          </a:bodyPr>
          <a:lstStyle/>
          <a:p>
            <a:pPr>
              <a:buNone/>
            </a:pPr>
            <a:r>
              <a:rPr lang="en-US" sz="3200" b="1" dirty="0" smtClean="0">
                <a:latin typeface="Calibri" pitchFamily="34" charset="0"/>
                <a:cs typeface="Calibri" pitchFamily="34" charset="0"/>
              </a:rPr>
              <a:t>2. Estimate elimination rate constant (</a:t>
            </a:r>
            <a:r>
              <a:rPr lang="en-US" sz="3200" b="1" dirty="0" err="1" smtClean="0">
                <a:latin typeface="Calibri" pitchFamily="34" charset="0"/>
                <a:cs typeface="Calibri" pitchFamily="34" charset="0"/>
              </a:rPr>
              <a:t>ke</a:t>
            </a:r>
            <a:r>
              <a:rPr lang="en-US" sz="3200" b="1" dirty="0" smtClean="0">
                <a:latin typeface="Calibri" pitchFamily="34" charset="0"/>
                <a:cs typeface="Calibri" pitchFamily="34" charset="0"/>
              </a:rPr>
              <a:t>) and half-life (t1/2)</a:t>
            </a:r>
            <a:r>
              <a:rPr lang="en-US" sz="3200" b="1" i="1" dirty="0" smtClean="0">
                <a:latin typeface="Calibri" pitchFamily="34" charset="0"/>
                <a:cs typeface="Calibri" pitchFamily="34" charset="0"/>
              </a:rPr>
              <a:t>.</a:t>
            </a:r>
            <a:endParaRPr lang="id-ID" sz="3200" b="1" i="1" dirty="0" smtClean="0">
              <a:latin typeface="Calibri" pitchFamily="34" charset="0"/>
              <a:cs typeface="Calibri" pitchFamily="34" charset="0"/>
            </a:endParaRPr>
          </a:p>
          <a:p>
            <a:pPr>
              <a:buFont typeface="Wingdings 2" pitchFamily="18" charset="2"/>
              <a:buNone/>
            </a:pPr>
            <a:r>
              <a:rPr lang="id-ID" sz="3200" dirty="0" smtClean="0">
                <a:latin typeface="Calibri" pitchFamily="34" charset="0"/>
                <a:cs typeface="Calibri" pitchFamily="34" charset="0"/>
              </a:rPr>
              <a:t>	ke = 0.00293(CrCl) + 0.014</a:t>
            </a:r>
          </a:p>
          <a:p>
            <a:pPr>
              <a:buFont typeface="Wingdings 2" pitchFamily="18" charset="2"/>
              <a:buNone/>
            </a:pPr>
            <a:r>
              <a:rPr lang="id-ID" sz="3200" dirty="0" smtClean="0">
                <a:latin typeface="Calibri" pitchFamily="34" charset="0"/>
                <a:cs typeface="Calibri" pitchFamily="34" charset="0"/>
              </a:rPr>
              <a:t>	</a:t>
            </a:r>
            <a:r>
              <a:rPr lang="en-US" sz="3200" dirty="0" smtClean="0">
                <a:latin typeface="Calibri" pitchFamily="34" charset="0"/>
                <a:cs typeface="Calibri" pitchFamily="34" charset="0"/>
              </a:rPr>
              <a:t>T1/2 = 0.693 / </a:t>
            </a:r>
            <a:r>
              <a:rPr lang="en-US" sz="3200" dirty="0" err="1" smtClean="0">
                <a:latin typeface="Calibri" pitchFamily="34" charset="0"/>
                <a:cs typeface="Calibri" pitchFamily="34" charset="0"/>
              </a:rPr>
              <a:t>Kel</a:t>
            </a:r>
            <a:endParaRPr lang="id-ID" sz="3200" dirty="0" smtClean="0">
              <a:latin typeface="Calibri" pitchFamily="34" charset="0"/>
              <a:cs typeface="Calibri" pitchFamily="34" charset="0"/>
            </a:endParaRPr>
          </a:p>
          <a:p>
            <a:pPr>
              <a:buFont typeface="Wingdings 2" pitchFamily="18" charset="2"/>
              <a:buNone/>
            </a:pPr>
            <a:endParaRPr lang="id-ID" sz="3200" dirty="0" smtClean="0">
              <a:latin typeface="Calibri" pitchFamily="34" charset="0"/>
              <a:cs typeface="Calibri" pitchFamily="34" charset="0"/>
            </a:endParaRPr>
          </a:p>
          <a:p>
            <a:pPr>
              <a:buFont typeface="Wingdings 2" pitchFamily="18" charset="2"/>
              <a:buNone/>
            </a:pPr>
            <a:r>
              <a:rPr lang="id-ID" sz="3200" b="1" dirty="0" smtClean="0">
                <a:latin typeface="Calibri" pitchFamily="34" charset="0"/>
                <a:cs typeface="Calibri" pitchFamily="34" charset="0"/>
              </a:rPr>
              <a:t>3. Estimate Volume Distribution (V)</a:t>
            </a:r>
            <a:endParaRPr lang="en-US" sz="3200" b="1" dirty="0" smtClean="0">
              <a:latin typeface="Calibri" pitchFamily="34" charset="0"/>
              <a:cs typeface="Calibri" pitchFamily="34" charset="0"/>
            </a:endParaRPr>
          </a:p>
          <a:p>
            <a:pPr>
              <a:buNone/>
            </a:pPr>
            <a:r>
              <a:rPr lang="id-ID" sz="3200" b="1" i="1" dirty="0" smtClean="0">
                <a:latin typeface="Calibri" pitchFamily="34" charset="0"/>
                <a:cs typeface="Calibri" pitchFamily="34" charset="0"/>
              </a:rPr>
              <a:t>	</a:t>
            </a:r>
            <a:r>
              <a:rPr lang="en-US" sz="3200" dirty="0" smtClean="0">
                <a:latin typeface="Calibri" pitchFamily="34" charset="0"/>
                <a:cs typeface="Calibri" pitchFamily="34" charset="0"/>
              </a:rPr>
              <a:t>The patient has no disease states or conditions that would alter the volume of distribution</a:t>
            </a:r>
            <a:r>
              <a:rPr lang="id-ID" sz="3200" dirty="0" smtClean="0">
                <a:latin typeface="Calibri" pitchFamily="34" charset="0"/>
                <a:cs typeface="Calibri" pitchFamily="34" charset="0"/>
              </a:rPr>
              <a:t> </a:t>
            </a:r>
            <a:r>
              <a:rPr lang="en-US" sz="3200" dirty="0" smtClean="0">
                <a:latin typeface="Calibri" pitchFamily="34" charset="0"/>
                <a:cs typeface="Calibri" pitchFamily="34" charset="0"/>
              </a:rPr>
              <a:t>from the normal value of 0.26 L/kg</a:t>
            </a:r>
            <a:endParaRPr lang="id-ID" sz="3200" b="1" i="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788742"/>
          </a:xfrm>
        </p:spPr>
        <p:txBody>
          <a:bodyPr>
            <a:normAutofit/>
          </a:bodyPr>
          <a:lstStyle/>
          <a:p>
            <a:pPr>
              <a:buNone/>
            </a:pPr>
            <a:r>
              <a:rPr lang="en-US" sz="3000" b="1" dirty="0" smtClean="0">
                <a:latin typeface="Calibri" pitchFamily="34" charset="0"/>
                <a:cs typeface="Calibri" pitchFamily="34" charset="0"/>
              </a:rPr>
              <a:t>4. Choose desired steady-state serum</a:t>
            </a:r>
            <a:r>
              <a:rPr lang="id-ID" sz="3000" b="1" dirty="0" smtClean="0">
                <a:latin typeface="Calibri" pitchFamily="34" charset="0"/>
                <a:cs typeface="Calibri" pitchFamily="34" charset="0"/>
              </a:rPr>
              <a:t> </a:t>
            </a:r>
            <a:r>
              <a:rPr lang="en-US" sz="3000" b="1" dirty="0" smtClean="0">
                <a:latin typeface="Calibri" pitchFamily="34" charset="0"/>
                <a:cs typeface="Calibri" pitchFamily="34" charset="0"/>
              </a:rPr>
              <a:t>concentrations</a:t>
            </a:r>
            <a:endParaRPr lang="id-ID" sz="3000" b="1" dirty="0" smtClean="0">
              <a:latin typeface="Calibri" pitchFamily="34" charset="0"/>
              <a:cs typeface="Calibri" pitchFamily="34" charset="0"/>
            </a:endParaRPr>
          </a:p>
          <a:p>
            <a:r>
              <a:rPr lang="en-US" sz="3000" dirty="0" smtClean="0">
                <a:latin typeface="Calibri" pitchFamily="34" charset="0"/>
                <a:cs typeface="Calibri" pitchFamily="34" charset="0"/>
              </a:rPr>
              <a:t>Gram-negative pneumonia patients treated with </a:t>
            </a:r>
            <a:r>
              <a:rPr lang="en-US" sz="3000" dirty="0" err="1" smtClean="0">
                <a:latin typeface="Calibri" pitchFamily="34" charset="0"/>
                <a:cs typeface="Calibri" pitchFamily="34" charset="0"/>
              </a:rPr>
              <a:t>aminoglycoside</a:t>
            </a:r>
            <a:r>
              <a:rPr lang="en-US" sz="3000" dirty="0" smtClean="0">
                <a:latin typeface="Calibri" pitchFamily="34" charset="0"/>
                <a:cs typeface="Calibri" pitchFamily="34" charset="0"/>
              </a:rPr>
              <a:t> antibiotics require</a:t>
            </a:r>
            <a:r>
              <a:rPr lang="id-ID" sz="3000" dirty="0" smtClean="0">
                <a:latin typeface="Calibri" pitchFamily="34" charset="0"/>
                <a:cs typeface="Calibri" pitchFamily="34" charset="0"/>
              </a:rPr>
              <a:t> </a:t>
            </a:r>
            <a:r>
              <a:rPr lang="en-US" sz="3000" dirty="0" smtClean="0">
                <a:latin typeface="Calibri" pitchFamily="34" charset="0"/>
                <a:cs typeface="Calibri" pitchFamily="34" charset="0"/>
              </a:rPr>
              <a:t>steady-state peak concentrations (</a:t>
            </a:r>
            <a:r>
              <a:rPr lang="en-US" sz="3000" dirty="0" err="1" smtClean="0">
                <a:latin typeface="Calibri" pitchFamily="34" charset="0"/>
                <a:cs typeface="Calibri" pitchFamily="34" charset="0"/>
              </a:rPr>
              <a:t>Cssmax</a:t>
            </a:r>
            <a:r>
              <a:rPr lang="en-US" sz="3000" dirty="0" smtClean="0">
                <a:latin typeface="Calibri" pitchFamily="34" charset="0"/>
                <a:cs typeface="Calibri" pitchFamily="34" charset="0"/>
              </a:rPr>
              <a:t>) equal to 8–10 </a:t>
            </a:r>
            <a:r>
              <a:rPr lang="en-US" sz="3000" dirty="0" err="1" smtClean="0">
                <a:latin typeface="Calibri" pitchFamily="34" charset="0"/>
                <a:cs typeface="Calibri" pitchFamily="34" charset="0"/>
              </a:rPr>
              <a:t>μg</a:t>
            </a:r>
            <a:r>
              <a:rPr lang="en-US" sz="3000" dirty="0" smtClean="0">
                <a:latin typeface="Calibri" pitchFamily="34" charset="0"/>
                <a:cs typeface="Calibri" pitchFamily="34" charset="0"/>
              </a:rPr>
              <a:t>/</a:t>
            </a:r>
            <a:r>
              <a:rPr lang="en-US" sz="3000" dirty="0" err="1" smtClean="0">
                <a:latin typeface="Calibri" pitchFamily="34" charset="0"/>
                <a:cs typeface="Calibri" pitchFamily="34" charset="0"/>
              </a:rPr>
              <a:t>mL</a:t>
            </a:r>
            <a:r>
              <a:rPr lang="en-US" sz="3000" dirty="0" smtClean="0">
                <a:latin typeface="Calibri" pitchFamily="34" charset="0"/>
                <a:cs typeface="Calibri" pitchFamily="34" charset="0"/>
              </a:rPr>
              <a:t>; steady-state trough</a:t>
            </a:r>
            <a:r>
              <a:rPr lang="id-ID" sz="3000" dirty="0" smtClean="0">
                <a:latin typeface="Calibri" pitchFamily="34" charset="0"/>
                <a:cs typeface="Calibri" pitchFamily="34" charset="0"/>
              </a:rPr>
              <a:t> </a:t>
            </a:r>
            <a:r>
              <a:rPr lang="en-US" sz="3000" dirty="0" smtClean="0">
                <a:latin typeface="Calibri" pitchFamily="34" charset="0"/>
                <a:cs typeface="Calibri" pitchFamily="34" charset="0"/>
              </a:rPr>
              <a:t>(</a:t>
            </a:r>
            <a:r>
              <a:rPr lang="en-US" sz="3000" dirty="0" err="1" smtClean="0">
                <a:latin typeface="Calibri" pitchFamily="34" charset="0"/>
                <a:cs typeface="Calibri" pitchFamily="34" charset="0"/>
              </a:rPr>
              <a:t>Cssmin</a:t>
            </a:r>
            <a:r>
              <a:rPr lang="en-US" sz="3000" dirty="0" smtClean="0">
                <a:latin typeface="Calibri" pitchFamily="34" charset="0"/>
                <a:cs typeface="Calibri" pitchFamily="34" charset="0"/>
              </a:rPr>
              <a:t>) concentrations should be &lt;2 </a:t>
            </a:r>
            <a:r>
              <a:rPr lang="en-US" sz="3000" dirty="0" err="1" smtClean="0">
                <a:latin typeface="Calibri" pitchFamily="34" charset="0"/>
                <a:cs typeface="Calibri" pitchFamily="34" charset="0"/>
              </a:rPr>
              <a:t>μg</a:t>
            </a:r>
            <a:r>
              <a:rPr lang="en-US" sz="3000" dirty="0" smtClean="0">
                <a:latin typeface="Calibri" pitchFamily="34" charset="0"/>
                <a:cs typeface="Calibri" pitchFamily="34" charset="0"/>
              </a:rPr>
              <a:t>/</a:t>
            </a:r>
            <a:r>
              <a:rPr lang="en-US" sz="3000" dirty="0" err="1" smtClean="0">
                <a:latin typeface="Calibri" pitchFamily="34" charset="0"/>
                <a:cs typeface="Calibri" pitchFamily="34" charset="0"/>
              </a:rPr>
              <a:t>mL</a:t>
            </a:r>
            <a:r>
              <a:rPr lang="en-US" sz="3000" dirty="0" smtClean="0">
                <a:latin typeface="Calibri" pitchFamily="34" charset="0"/>
                <a:cs typeface="Calibri" pitchFamily="34" charset="0"/>
              </a:rPr>
              <a:t> to avoid toxicity. Set </a:t>
            </a:r>
            <a:r>
              <a:rPr lang="en-US" sz="3000" dirty="0" err="1" smtClean="0">
                <a:latin typeface="Calibri" pitchFamily="34" charset="0"/>
                <a:cs typeface="Calibri" pitchFamily="34" charset="0"/>
              </a:rPr>
              <a:t>Cssmax</a:t>
            </a:r>
            <a:r>
              <a:rPr lang="en-US" sz="3000" dirty="0" smtClean="0">
                <a:latin typeface="Calibri" pitchFamily="34" charset="0"/>
                <a:cs typeface="Calibri" pitchFamily="34" charset="0"/>
              </a:rPr>
              <a:t> = 9 </a:t>
            </a:r>
            <a:r>
              <a:rPr lang="en-US" sz="3000" dirty="0" err="1" smtClean="0">
                <a:latin typeface="Calibri" pitchFamily="34" charset="0"/>
                <a:cs typeface="Calibri" pitchFamily="34" charset="0"/>
              </a:rPr>
              <a:t>μg</a:t>
            </a:r>
            <a:r>
              <a:rPr lang="en-US" sz="3000" dirty="0" smtClean="0">
                <a:latin typeface="Calibri" pitchFamily="34" charset="0"/>
                <a:cs typeface="Calibri" pitchFamily="34" charset="0"/>
              </a:rPr>
              <a:t>/</a:t>
            </a:r>
            <a:r>
              <a:rPr lang="en-US" sz="3000" dirty="0" err="1" smtClean="0">
                <a:latin typeface="Calibri" pitchFamily="34" charset="0"/>
                <a:cs typeface="Calibri" pitchFamily="34" charset="0"/>
              </a:rPr>
              <a:t>mL</a:t>
            </a:r>
            <a:r>
              <a:rPr lang="en-US" sz="3000" dirty="0" smtClean="0">
                <a:latin typeface="Calibri" pitchFamily="34" charset="0"/>
                <a:cs typeface="Calibri" pitchFamily="34" charset="0"/>
              </a:rPr>
              <a:t> and</a:t>
            </a:r>
            <a:r>
              <a:rPr lang="id-ID" sz="3000" dirty="0" smtClean="0">
                <a:latin typeface="Calibri" pitchFamily="34" charset="0"/>
                <a:cs typeface="Calibri" pitchFamily="34" charset="0"/>
              </a:rPr>
              <a:t> Cssmin = 1 </a:t>
            </a:r>
            <a:r>
              <a:rPr lang="el-GR" sz="3000" dirty="0" smtClean="0">
                <a:latin typeface="Calibri" pitchFamily="34" charset="0"/>
                <a:cs typeface="Calibri" pitchFamily="34" charset="0"/>
              </a:rPr>
              <a:t>μ</a:t>
            </a:r>
            <a:r>
              <a:rPr lang="id-ID" sz="3000" dirty="0" smtClean="0">
                <a:latin typeface="Calibri" pitchFamily="34" charset="0"/>
                <a:cs typeface="Calibri" pitchFamily="34" charset="0"/>
              </a:rPr>
              <a:t>g/mL.</a:t>
            </a:r>
            <a:endParaRPr lang="id-ID" sz="30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717304"/>
          </a:xfrm>
        </p:spPr>
        <p:txBody>
          <a:bodyPr>
            <a:normAutofit/>
          </a:bodyPr>
          <a:lstStyle/>
          <a:p>
            <a:pPr>
              <a:buNone/>
            </a:pPr>
            <a:r>
              <a:rPr lang="id-ID" b="1" dirty="0" smtClean="0">
                <a:latin typeface="Calibri" pitchFamily="34" charset="0"/>
                <a:cs typeface="Calibri" pitchFamily="34" charset="0"/>
              </a:rPr>
              <a:t>5. Use intermittent intravenous infusion equations to compute dose</a:t>
            </a:r>
          </a:p>
          <a:p>
            <a:pPr>
              <a:buNone/>
            </a:pPr>
            <a:r>
              <a:rPr lang="id-ID" dirty="0" smtClean="0">
                <a:latin typeface="Calibri" pitchFamily="34" charset="0"/>
                <a:cs typeface="Calibri" pitchFamily="34" charset="0"/>
              </a:rPr>
              <a:t>		</a:t>
            </a:r>
            <a:r>
              <a:rPr lang="el-GR" dirty="0" smtClean="0">
                <a:latin typeface="Calibri" pitchFamily="34" charset="0"/>
                <a:cs typeface="Calibri" pitchFamily="34" charset="0"/>
              </a:rPr>
              <a:t>τ = [(</a:t>
            </a:r>
            <a:r>
              <a:rPr lang="id-ID" dirty="0" smtClean="0">
                <a:latin typeface="Calibri" pitchFamily="34" charset="0"/>
                <a:cs typeface="Calibri" pitchFamily="34" charset="0"/>
              </a:rPr>
              <a:t>ln Cssmax − ln Cssmin) / ke] + t</a:t>
            </a:r>
          </a:p>
          <a:p>
            <a:pPr>
              <a:buNone/>
            </a:pPr>
            <a:endParaRPr lang="id-ID" dirty="0" smtClean="0">
              <a:latin typeface="Calibri" pitchFamily="34" charset="0"/>
              <a:cs typeface="Calibri" pitchFamily="34" charset="0"/>
            </a:endParaRPr>
          </a:p>
          <a:p>
            <a:pPr>
              <a:buNone/>
            </a:pPr>
            <a:r>
              <a:rPr lang="id-ID" b="1" dirty="0" smtClean="0">
                <a:latin typeface="Calibri" pitchFamily="34" charset="0"/>
                <a:cs typeface="Calibri" pitchFamily="34" charset="0"/>
              </a:rPr>
              <a:t>6.</a:t>
            </a:r>
            <a:r>
              <a:rPr lang="en-US" b="1" dirty="0" smtClean="0">
                <a:latin typeface="Calibri" pitchFamily="34" charset="0"/>
                <a:cs typeface="Calibri" pitchFamily="34" charset="0"/>
              </a:rPr>
              <a:t> Calculate Loading Dose:______(mg)</a:t>
            </a:r>
            <a:endParaRPr lang="id-ID" b="1" dirty="0" smtClean="0">
              <a:latin typeface="Calibri" pitchFamily="34" charset="0"/>
              <a:cs typeface="Calibri" pitchFamily="34" charset="0"/>
            </a:endParaRPr>
          </a:p>
          <a:p>
            <a:pPr>
              <a:buFont typeface="Wingdings 2" pitchFamily="18" charset="2"/>
              <a:buNone/>
            </a:pPr>
            <a:r>
              <a:rPr lang="en-US" dirty="0" err="1" smtClean="0">
                <a:latin typeface="Calibri" pitchFamily="34" charset="0"/>
                <a:cs typeface="Calibri" pitchFamily="34" charset="0"/>
              </a:rPr>
              <a:t>Gentamicin</a:t>
            </a:r>
            <a:r>
              <a:rPr lang="en-US" dirty="0" smtClean="0">
                <a:latin typeface="Calibri" pitchFamily="34" charset="0"/>
                <a:cs typeface="Calibri" pitchFamily="34" charset="0"/>
              </a:rPr>
              <a:t>/</a:t>
            </a:r>
            <a:r>
              <a:rPr lang="en-US" dirty="0" err="1" smtClean="0">
                <a:latin typeface="Calibri" pitchFamily="34" charset="0"/>
                <a:cs typeface="Calibri" pitchFamily="34" charset="0"/>
              </a:rPr>
              <a:t>Tobra</a:t>
            </a:r>
            <a:r>
              <a:rPr lang="en-US" dirty="0" smtClean="0">
                <a:latin typeface="Calibri" pitchFamily="34" charset="0"/>
                <a:cs typeface="Calibri" pitchFamily="34" charset="0"/>
              </a:rPr>
              <a:t>: 1.5-2.5 mg/kg x ABW (usually 2 mg/kg)</a:t>
            </a:r>
          </a:p>
          <a:p>
            <a:pPr>
              <a:buFont typeface="Wingdings 2" pitchFamily="18" charset="2"/>
              <a:buNone/>
            </a:pPr>
            <a:r>
              <a:rPr lang="en-US" dirty="0" err="1" smtClean="0">
                <a:latin typeface="Calibri" pitchFamily="34" charset="0"/>
                <a:cs typeface="Calibri" pitchFamily="34" charset="0"/>
              </a:rPr>
              <a:t>Amikacin</a:t>
            </a:r>
            <a:r>
              <a:rPr lang="en-US" dirty="0" smtClean="0">
                <a:latin typeface="Calibri" pitchFamily="34" charset="0"/>
                <a:cs typeface="Calibri" pitchFamily="34" charset="0"/>
              </a:rPr>
              <a:t>: 6-7.5 mg/kg x ABW</a:t>
            </a:r>
          </a:p>
          <a:p>
            <a:pPr>
              <a:buFont typeface="Wingdings 2" pitchFamily="18" charset="2"/>
              <a:buNone/>
            </a:pPr>
            <a:r>
              <a:rPr lang="en-US" dirty="0" err="1" smtClean="0">
                <a:latin typeface="Calibri" pitchFamily="34" charset="0"/>
                <a:cs typeface="Calibri" pitchFamily="34" charset="0"/>
              </a:rPr>
              <a:t>Vancomycin</a:t>
            </a:r>
            <a:r>
              <a:rPr lang="en-US" dirty="0" smtClean="0">
                <a:latin typeface="Calibri" pitchFamily="34" charset="0"/>
                <a:cs typeface="Calibri" pitchFamily="34" charset="0"/>
              </a:rPr>
              <a:t>: Loading doses are not usually administered since concentrations following the first maintenance dose are normally well above the usual MIC's</a:t>
            </a:r>
          </a:p>
          <a:p>
            <a:pPr>
              <a:buNone/>
            </a:pPr>
            <a:endParaRPr lang="id-ID" b="1" dirty="0" smtClean="0">
              <a:latin typeface="Calibri" pitchFamily="34" charset="0"/>
              <a:cs typeface="Calibri" pitchFamily="34" charset="0"/>
            </a:endParaRPr>
          </a:p>
          <a:p>
            <a:pPr>
              <a:buNone/>
            </a:pPr>
            <a:endParaRPr lang="id-ID"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714488"/>
            <a:ext cx="8229600" cy="2286016"/>
          </a:xfrm>
        </p:spPr>
        <p:txBody>
          <a:bodyPr>
            <a:normAutofit/>
          </a:bodyPr>
          <a:lstStyle/>
          <a:p>
            <a:pPr algn="ctr"/>
            <a:r>
              <a:rPr lang="id-ID" sz="6000" dirty="0" smtClean="0">
                <a:latin typeface="Ravie" pitchFamily="82" charset="0"/>
              </a:rPr>
              <a:t>TERIMAKASIH</a:t>
            </a:r>
            <a:endParaRPr lang="id-ID" sz="6000" dirty="0">
              <a:latin typeface="Ravie" pitchFamily="82"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780</TotalTime>
  <Words>953</Words>
  <Application>Microsoft Office PowerPoint</Application>
  <PresentationFormat>Экран (4:3)</PresentationFormat>
  <Paragraphs>161</Paragraphs>
  <Slides>31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Urban</vt:lpstr>
      <vt:lpstr>Aminogycoside Antibiotics</vt:lpstr>
      <vt:lpstr>Слайд 2</vt:lpstr>
      <vt:lpstr>Слайд 3</vt:lpstr>
      <vt:lpstr>Слайд 4</vt:lpstr>
      <vt:lpstr>Example</vt:lpstr>
      <vt:lpstr>Preparations</vt:lpstr>
      <vt:lpstr>Routes of administrarions</vt:lpstr>
      <vt:lpstr>Therapeutic Aminoglycoside</vt:lpstr>
      <vt:lpstr>Conventional Dosing</vt:lpstr>
      <vt:lpstr>Aminoglycoside antibiotics are given as short-term (1/2–1 hour) infusions</vt:lpstr>
      <vt:lpstr>Extended Interval Dosing</vt:lpstr>
      <vt:lpstr>Слайд 12</vt:lpstr>
      <vt:lpstr>Слайд 13</vt:lpstr>
      <vt:lpstr>Toxicitas Aminoglycoside</vt:lpstr>
      <vt:lpstr>Слайд 15</vt:lpstr>
      <vt:lpstr>Слайд 16</vt:lpstr>
      <vt:lpstr>Differential Toxicity Among Aminoglycosides</vt:lpstr>
      <vt:lpstr>Pharmacokinetic parameters</vt:lpstr>
      <vt:lpstr>Слайд 19</vt:lpstr>
      <vt:lpstr>Relationship between renal and aminoglycoside elimination</vt:lpstr>
      <vt:lpstr>Clinical Monitoring Parameters</vt:lpstr>
      <vt:lpstr>Therapeutic serum concentrations (mcg/ml)  </vt:lpstr>
      <vt:lpstr>Precautions</vt:lpstr>
      <vt:lpstr>Drug Interaction</vt:lpstr>
      <vt:lpstr>Слайд 25</vt:lpstr>
      <vt:lpstr>Dosage Aminoglycoside</vt:lpstr>
      <vt:lpstr>Dosage Computation</vt:lpstr>
      <vt:lpstr>Слайд 28</vt:lpstr>
      <vt:lpstr>Слайд 29</vt:lpstr>
      <vt:lpstr>Слайд 30</vt:lpstr>
      <vt:lpstr>TERIMAKASIH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Aminogycoside Antibiotics</dc:title>
  <dc:creator>HP mini</dc:creator>
  <cp:lastModifiedBy>Холод Поліна</cp:lastModifiedBy>
  <cp:revision>70</cp:revision>
  <dcterms:created xsi:type="dcterms:W3CDTF">2011-03-26T03:18:34Z</dcterms:created>
  <dcterms:modified xsi:type="dcterms:W3CDTF">2024-02-14T11:18:24Z</dcterms:modified>
</cp:coreProperties>
</file>