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1"/>
  </p:notesMasterIdLst>
  <p:sldIdLst>
    <p:sldId id="256" r:id="rId2"/>
    <p:sldId id="257" r:id="rId3"/>
    <p:sldId id="301" r:id="rId4"/>
    <p:sldId id="299" r:id="rId5"/>
    <p:sldId id="300" r:id="rId6"/>
    <p:sldId id="326" r:id="rId7"/>
    <p:sldId id="263" r:id="rId8"/>
    <p:sldId id="291" r:id="rId9"/>
    <p:sldId id="302" r:id="rId10"/>
    <p:sldId id="292" r:id="rId11"/>
    <p:sldId id="303" r:id="rId12"/>
    <p:sldId id="296" r:id="rId13"/>
    <p:sldId id="304" r:id="rId14"/>
    <p:sldId id="306" r:id="rId15"/>
    <p:sldId id="305" r:id="rId16"/>
    <p:sldId id="271" r:id="rId17"/>
    <p:sldId id="294" r:id="rId18"/>
    <p:sldId id="307" r:id="rId19"/>
    <p:sldId id="309" r:id="rId20"/>
    <p:sldId id="308" r:id="rId21"/>
    <p:sldId id="293" r:id="rId22"/>
    <p:sldId id="310" r:id="rId23"/>
    <p:sldId id="313" r:id="rId24"/>
    <p:sldId id="312" r:id="rId25"/>
    <p:sldId id="280" r:id="rId26"/>
    <p:sldId id="295" r:id="rId27"/>
    <p:sldId id="311" r:id="rId28"/>
    <p:sldId id="314" r:id="rId29"/>
    <p:sldId id="324" r:id="rId30"/>
    <p:sldId id="317" r:id="rId31"/>
    <p:sldId id="284" r:id="rId32"/>
    <p:sldId id="318" r:id="rId33"/>
    <p:sldId id="319" r:id="rId34"/>
    <p:sldId id="322" r:id="rId35"/>
    <p:sldId id="323" r:id="rId36"/>
    <p:sldId id="325" r:id="rId37"/>
    <p:sldId id="297" r:id="rId38"/>
    <p:sldId id="328" r:id="rId39"/>
    <p:sldId id="32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AC90D-696E-491E-8C55-9D61BD2802FA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08AF7-E521-4AB4-815E-887C86E7EF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81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08AF7-E521-4AB4-815E-887C86E7EF3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2442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08AF7-E521-4AB4-815E-887C86E7EF3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1749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34222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3307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100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32914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336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9637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3577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275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812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7336" y="292608"/>
            <a:ext cx="616305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505454" y="6265818"/>
            <a:ext cx="3950208" cy="274320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88342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bg1">
              <a:lumMod val="50000"/>
              <a:lumOff val="5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4079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434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588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9" name="Rectangle 8"/>
          <p:cNvSpPr/>
          <p:nvPr/>
        </p:nvSpPr>
        <p:spPr>
          <a:xfrm>
            <a:off x="292608" y="292608"/>
            <a:ext cx="8558784" cy="6272784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7338" y="6265818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03BEBF88-DB27-46F6-BE38-E30BF43E1CA1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265818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3555" y="6265818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AD7DE895-1E45-42FF-8923-EFE7D1C91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41234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eshare.net/SARBAMANGALA/toronto-notes-2014?qid=af5d28b5-ce3f-404f-8d10-7e01c41e416a&amp;v=default&amp;b=&amp;from_search=1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/>
              <a:t>Antibiotics</a:t>
            </a:r>
            <a:endParaRPr lang="en-US" sz="80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69585" y="3962400"/>
            <a:ext cx="6803136" cy="502920"/>
          </a:xfrm>
        </p:spPr>
        <p:txBody>
          <a:bodyPr>
            <a:noAutofit/>
          </a:bodyPr>
          <a:lstStyle/>
          <a:p>
            <a:endParaRPr lang="en-US" sz="28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basil\Desktop\Captur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2502"/>
            <a:ext cx="8585200" cy="67254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73542"/>
            <a:ext cx="5133109" cy="678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851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Empiric Antimicrobial Therapy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Choose </a:t>
            </a:r>
            <a:r>
              <a:rPr lang="en-US" sz="2400" dirty="0"/>
              <a:t>antibiotic(s) to cover for </a:t>
            </a:r>
            <a:r>
              <a:rPr lang="en-US" sz="2400" u="sng" dirty="0"/>
              <a:t>most likely and lethal organisms </a:t>
            </a:r>
            <a:r>
              <a:rPr lang="en-US" sz="2400" dirty="0"/>
              <a:t>for the type of infection </a:t>
            </a:r>
          </a:p>
          <a:p>
            <a:r>
              <a:rPr lang="en-US" sz="2400" dirty="0" smtClean="0"/>
              <a:t>Prior </a:t>
            </a:r>
            <a:r>
              <a:rPr lang="en-US" sz="2400" dirty="0"/>
              <a:t>to obtaining laboratory results (usually reserved for serious </a:t>
            </a:r>
            <a:r>
              <a:rPr lang="en-US" sz="2400" dirty="0" smtClean="0"/>
              <a:t>infections) </a:t>
            </a:r>
          </a:p>
          <a:p>
            <a:r>
              <a:rPr lang="en-US" sz="2400" dirty="0"/>
              <a:t>A</a:t>
            </a:r>
            <a:r>
              <a:rPr lang="en-US" sz="2400" dirty="0" smtClean="0"/>
              <a:t>djust </a:t>
            </a:r>
            <a:r>
              <a:rPr lang="en-US" sz="2400" dirty="0"/>
              <a:t>antibiotic(s) based on </a:t>
            </a:r>
            <a:r>
              <a:rPr lang="en-US" sz="2400" dirty="0" smtClean="0"/>
              <a:t>C&amp;S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if </a:t>
            </a:r>
            <a:r>
              <a:rPr lang="en-US" sz="2000" dirty="0"/>
              <a:t>causative organism identified, use antibiotic to which organism is sensitive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if causative </a:t>
            </a:r>
            <a:r>
              <a:rPr lang="en-US" sz="2000" dirty="0"/>
              <a:t>organism not identified, re-evaluate need for ongoing antimicrobial therapy </a:t>
            </a:r>
            <a:r>
              <a:rPr lang="en-US" sz="2000" dirty="0" smtClean="0"/>
              <a:t>(</a:t>
            </a:r>
            <a:r>
              <a:rPr lang="en-US" sz="2000" dirty="0"/>
              <a:t>and continue with empiric antibiotic(s) if indicated)</a:t>
            </a:r>
          </a:p>
        </p:txBody>
      </p:sp>
    </p:spTree>
    <p:extLst>
      <p:ext uri="{BB962C8B-B14F-4D97-AF65-F5344CB8AC3E}">
        <p14:creationId xmlns:p14="http://schemas.microsoft.com/office/powerpoint/2010/main" xmlns="" val="355221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1" y="1092793"/>
            <a:ext cx="5181600" cy="403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909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Classification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Cell Wall </a:t>
            </a:r>
            <a:r>
              <a:rPr lang="en-US" sz="2800" b="1" dirty="0" smtClean="0"/>
              <a:t>Inhibitors</a:t>
            </a:r>
          </a:p>
          <a:p>
            <a:r>
              <a:rPr lang="en-US" sz="2800" b="1" dirty="0" err="1" smtClean="0"/>
              <a:t>Glycopeptides</a:t>
            </a:r>
            <a:endParaRPr lang="en-US" sz="2800" b="1" dirty="0" smtClean="0"/>
          </a:p>
          <a:p>
            <a:r>
              <a:rPr lang="en-US" sz="2800" b="1" dirty="0"/>
              <a:t>Protein Synthesis </a:t>
            </a:r>
            <a:r>
              <a:rPr lang="en-US" sz="2800" b="1" dirty="0" smtClean="0"/>
              <a:t>Inhibitors</a:t>
            </a:r>
          </a:p>
          <a:p>
            <a:r>
              <a:rPr lang="en-US" sz="2800" b="1" dirty="0" err="1"/>
              <a:t>Topoisomarase</a:t>
            </a:r>
            <a:r>
              <a:rPr lang="en-US" sz="2800" b="1" dirty="0"/>
              <a:t> </a:t>
            </a:r>
            <a:r>
              <a:rPr lang="en-US" sz="2800" b="1" dirty="0" smtClean="0"/>
              <a:t>Inhibitors</a:t>
            </a:r>
          </a:p>
          <a:p>
            <a:r>
              <a:rPr lang="en-US" sz="2800" b="1" dirty="0" smtClean="0"/>
              <a:t>Anti-metabolites</a:t>
            </a:r>
          </a:p>
          <a:p>
            <a:r>
              <a:rPr lang="en-US" sz="2800" b="1" dirty="0" smtClean="0"/>
              <a:t>Anti-</a:t>
            </a:r>
            <a:r>
              <a:rPr lang="en-US" sz="2800" b="1" dirty="0" err="1" smtClean="0"/>
              <a:t>mycobacterials</a:t>
            </a:r>
            <a:endParaRPr lang="en-US" sz="2800" b="1" dirty="0" smtClean="0"/>
          </a:p>
          <a:p>
            <a:r>
              <a:rPr lang="en-US" sz="2800" b="1" dirty="0" err="1" smtClean="0"/>
              <a:t>Sulfones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185473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Cell Wall </a:t>
            </a:r>
            <a:r>
              <a:rPr lang="en-US" sz="4800" b="1" dirty="0"/>
              <a:t>I</a:t>
            </a:r>
            <a:r>
              <a:rPr lang="en-US" sz="4800" b="1" dirty="0" smtClean="0"/>
              <a:t>nhibitors</a:t>
            </a:r>
            <a:endParaRPr lang="en-US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Include :</a:t>
            </a:r>
          </a:p>
          <a:p>
            <a:pPr>
              <a:buNone/>
            </a:pPr>
            <a:r>
              <a:rPr lang="en-US" sz="3600" dirty="0" smtClean="0"/>
              <a:t>-</a:t>
            </a:r>
            <a:r>
              <a:rPr lang="en-US" sz="3600" b="1" dirty="0" err="1" smtClean="0"/>
              <a:t>penicillins</a:t>
            </a:r>
            <a:endParaRPr lang="en-US" sz="3600" b="1" dirty="0" smtClean="0"/>
          </a:p>
          <a:p>
            <a:pPr>
              <a:buNone/>
            </a:pPr>
            <a:r>
              <a:rPr lang="en-US" sz="3600" b="1" dirty="0" smtClean="0"/>
              <a:t>-</a:t>
            </a:r>
            <a:r>
              <a:rPr lang="en-US" sz="3600" b="1" dirty="0" err="1" smtClean="0"/>
              <a:t>cephalosporins</a:t>
            </a:r>
            <a:endParaRPr lang="en-US" sz="3600" b="1" dirty="0" smtClean="0"/>
          </a:p>
          <a:p>
            <a:pPr>
              <a:buNone/>
            </a:pPr>
            <a:r>
              <a:rPr lang="en-US" sz="3600" b="1" dirty="0" smtClean="0"/>
              <a:t>-</a:t>
            </a:r>
            <a:r>
              <a:rPr lang="en-US" sz="3600" b="1" dirty="0" err="1" smtClean="0"/>
              <a:t>carbapenems</a:t>
            </a:r>
            <a:endParaRPr lang="en-US" sz="3600" b="1" dirty="0" smtClean="0"/>
          </a:p>
          <a:p>
            <a:pPr>
              <a:buNone/>
            </a:pPr>
            <a:r>
              <a:rPr lang="en-US" sz="3600" b="1" dirty="0" smtClean="0"/>
              <a:t>-glycopeptides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81200"/>
            <a:ext cx="9143999" cy="323496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err="1" smtClean="0"/>
              <a:t>Penicillins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95665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72575" cy="266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92100"/>
            <a:ext cx="920115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463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err="1" smtClean="0"/>
              <a:t>Cephalosporins</a:t>
            </a:r>
            <a:r>
              <a:rPr lang="en-US" sz="4400" b="1" dirty="0" smtClean="0"/>
              <a:t> (IV/PO)</a:t>
            </a:r>
            <a:endParaRPr lang="en-US" sz="4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1st </a:t>
            </a:r>
            <a:r>
              <a:rPr lang="en-US" sz="2400" b="1" dirty="0">
                <a:solidFill>
                  <a:srgbClr val="FF0000"/>
                </a:solidFill>
              </a:rPr>
              <a:t>generation</a:t>
            </a:r>
            <a:r>
              <a:rPr lang="en-US" sz="2400" dirty="0"/>
              <a:t>: cephalexin/</a:t>
            </a:r>
            <a:r>
              <a:rPr lang="en-US" sz="2400" dirty="0" err="1"/>
              <a:t>cefazolin</a:t>
            </a:r>
            <a:r>
              <a:rPr lang="en-US" sz="2400" dirty="0"/>
              <a:t> (mostly GP, some GN)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2nd </a:t>
            </a:r>
            <a:r>
              <a:rPr lang="en-US" sz="2400" b="1" dirty="0">
                <a:solidFill>
                  <a:srgbClr val="FF0000"/>
                </a:solidFill>
              </a:rPr>
              <a:t>generation</a:t>
            </a:r>
            <a:r>
              <a:rPr lang="en-US" sz="2400" dirty="0"/>
              <a:t>: cefuroxime/cefuroxime (some GP and some GN, *anaerobes)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3rd </a:t>
            </a:r>
            <a:r>
              <a:rPr lang="en-US" sz="2400" b="1" dirty="0">
                <a:solidFill>
                  <a:srgbClr val="FF0000"/>
                </a:solidFill>
              </a:rPr>
              <a:t>generation</a:t>
            </a:r>
            <a:r>
              <a:rPr lang="en-US" sz="2400" dirty="0"/>
              <a:t>: </a:t>
            </a:r>
            <a:r>
              <a:rPr lang="en-US" sz="2400" dirty="0" err="1"/>
              <a:t>cefixime</a:t>
            </a:r>
            <a:r>
              <a:rPr lang="en-US" sz="2400" dirty="0"/>
              <a:t>/</a:t>
            </a:r>
            <a:r>
              <a:rPr lang="en-US" sz="2400" dirty="0" err="1"/>
              <a:t>cefotaxime</a:t>
            </a:r>
            <a:r>
              <a:rPr lang="en-US" sz="2400" dirty="0"/>
              <a:t>, ceftriaxone (good </a:t>
            </a:r>
            <a:r>
              <a:rPr lang="en-US" sz="2400" dirty="0" err="1"/>
              <a:t>Streptococcalcoverage</a:t>
            </a:r>
            <a:r>
              <a:rPr lang="en-US" sz="2400" dirty="0"/>
              <a:t>, mostly GN) </a:t>
            </a:r>
            <a:r>
              <a:rPr lang="en-US" sz="2400" dirty="0" smtClean="0"/>
              <a:t>and </a:t>
            </a:r>
            <a:r>
              <a:rPr lang="en-US" sz="2400" dirty="0" err="1" smtClean="0"/>
              <a:t>ceftazidime</a:t>
            </a:r>
            <a:r>
              <a:rPr lang="en-US" sz="2400" dirty="0" smtClean="0"/>
              <a:t> </a:t>
            </a:r>
            <a:r>
              <a:rPr lang="en-US" sz="2400" dirty="0"/>
              <a:t>(no GP, mostly GN, Pseudomonas)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4th </a:t>
            </a:r>
            <a:r>
              <a:rPr lang="en-US" sz="2400" b="1" dirty="0">
                <a:solidFill>
                  <a:srgbClr val="FF0000"/>
                </a:solidFill>
              </a:rPr>
              <a:t>generation</a:t>
            </a:r>
            <a:r>
              <a:rPr lang="en-US" sz="2400" dirty="0"/>
              <a:t>: --/</a:t>
            </a:r>
            <a:r>
              <a:rPr lang="en-US" sz="2400" dirty="0" err="1"/>
              <a:t>cefepime</a:t>
            </a:r>
            <a:r>
              <a:rPr lang="en-US" sz="2400" dirty="0"/>
              <a:t> (most GP, most GN, Pseudomonas)</a:t>
            </a:r>
          </a:p>
        </p:txBody>
      </p:sp>
    </p:spTree>
    <p:extLst>
      <p:ext uri="{BB962C8B-B14F-4D97-AF65-F5344CB8AC3E}">
        <p14:creationId xmlns:p14="http://schemas.microsoft.com/office/powerpoint/2010/main" xmlns="" val="337034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72575" cy="266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38200"/>
            <a:ext cx="920115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889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err="1"/>
              <a:t>Carbapenems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b="1" i="1" dirty="0"/>
              <a:t>(broad coverage: GP, GN and anaerobes</a:t>
            </a:r>
            <a:r>
              <a:rPr lang="en-US" sz="3200" b="1" i="1" dirty="0" smtClean="0"/>
              <a:t>)</a:t>
            </a:r>
          </a:p>
          <a:p>
            <a:r>
              <a:rPr lang="en-US" sz="3200" dirty="0" err="1">
                <a:solidFill>
                  <a:srgbClr val="FF0000"/>
                </a:solidFill>
              </a:rPr>
              <a:t>imipenem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(+ Pseudomonas)</a:t>
            </a:r>
          </a:p>
          <a:p>
            <a:r>
              <a:rPr lang="en-US" sz="3200" dirty="0" err="1" smtClean="0">
                <a:solidFill>
                  <a:srgbClr val="FF0000"/>
                </a:solidFill>
              </a:rPr>
              <a:t>meropenem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/>
              <a:t>(+ Pseudomonas)</a:t>
            </a:r>
          </a:p>
          <a:p>
            <a:r>
              <a:rPr lang="en-US" sz="3200" dirty="0" err="1" smtClean="0">
                <a:solidFill>
                  <a:srgbClr val="FF0000"/>
                </a:solidFill>
              </a:rPr>
              <a:t>ertapenem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21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8575" y="1981200"/>
            <a:ext cx="9172575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8575" y="1714500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38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err="1" smtClean="0"/>
              <a:t>Glycopeptides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4000" b="1" i="1" dirty="0" smtClean="0"/>
              <a:t>(</a:t>
            </a:r>
            <a:r>
              <a:rPr lang="en-US" sz="4000" b="1" i="1" dirty="0"/>
              <a:t>all GP and C. difficile– the oral form</a:t>
            </a:r>
            <a:r>
              <a:rPr lang="en-US" sz="4000" b="1" i="1" dirty="0" smtClean="0"/>
              <a:t>)</a:t>
            </a:r>
          </a:p>
          <a:p>
            <a:r>
              <a:rPr lang="en-US" sz="4000" dirty="0" smtClean="0"/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vancomycin</a:t>
            </a:r>
            <a:endParaRPr lang="en-US" sz="4000" dirty="0">
              <a:solidFill>
                <a:srgbClr val="FF0000"/>
              </a:solidFill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517552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9050" y="2852737"/>
            <a:ext cx="9182100" cy="1152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1275" y="2611437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431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Protein Synthesis </a:t>
            </a:r>
            <a:r>
              <a:rPr lang="en-US" sz="4400" b="1" dirty="0"/>
              <a:t>I</a:t>
            </a:r>
            <a:r>
              <a:rPr lang="en-US" sz="4400" b="1" dirty="0" smtClean="0"/>
              <a:t>nhibitors</a:t>
            </a:r>
            <a:endParaRPr lang="en-US" sz="4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50S</a:t>
            </a:r>
            <a:r>
              <a:rPr lang="en-US" sz="2800" b="1" dirty="0"/>
              <a:t> ribosome inhibitors</a:t>
            </a:r>
          </a:p>
          <a:p>
            <a:pPr>
              <a:buNone/>
            </a:pPr>
            <a:r>
              <a:rPr lang="en-US" sz="2800" dirty="0"/>
              <a:t>-</a:t>
            </a:r>
            <a:r>
              <a:rPr lang="en-US" sz="2800" dirty="0" smtClean="0"/>
              <a:t>Macrolides</a:t>
            </a:r>
            <a:endParaRPr lang="en-US" sz="2800" dirty="0"/>
          </a:p>
          <a:p>
            <a:pPr>
              <a:buNone/>
            </a:pPr>
            <a:r>
              <a:rPr lang="en-US" sz="2800" dirty="0"/>
              <a:t>-</a:t>
            </a:r>
            <a:r>
              <a:rPr lang="en-US" sz="2800" dirty="0" err="1"/>
              <a:t>Lincosamides</a:t>
            </a:r>
            <a:endParaRPr lang="en-US" sz="2800" dirty="0"/>
          </a:p>
          <a:p>
            <a:r>
              <a:rPr lang="en-US" sz="2800" b="1" dirty="0">
                <a:solidFill>
                  <a:srgbClr val="FF0000"/>
                </a:solidFill>
              </a:rPr>
              <a:t>30S</a:t>
            </a:r>
            <a:r>
              <a:rPr lang="en-US" sz="2800" b="1" dirty="0"/>
              <a:t> ribosome inhibitors</a:t>
            </a:r>
          </a:p>
          <a:p>
            <a:pPr>
              <a:buNone/>
            </a:pPr>
            <a:r>
              <a:rPr lang="en-US" sz="2800" dirty="0"/>
              <a:t>-</a:t>
            </a:r>
            <a:r>
              <a:rPr lang="en-US" sz="2800" dirty="0" err="1"/>
              <a:t>Aminoglycosides</a:t>
            </a:r>
            <a:endParaRPr lang="en-US" sz="2800" dirty="0"/>
          </a:p>
          <a:p>
            <a:pPr>
              <a:buNone/>
            </a:pPr>
            <a:r>
              <a:rPr lang="en-US" sz="2800" dirty="0"/>
              <a:t>-</a:t>
            </a:r>
            <a:r>
              <a:rPr lang="en-US" sz="2800" dirty="0" err="1"/>
              <a:t>Tetracyclines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Macrolides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b="1" i="1" dirty="0"/>
              <a:t>[GP, </a:t>
            </a:r>
            <a:r>
              <a:rPr lang="en-US" sz="2800" b="1" i="1" dirty="0" err="1"/>
              <a:t>Hemophilus</a:t>
            </a:r>
            <a:r>
              <a:rPr lang="en-US" sz="2800" b="1" i="1" dirty="0"/>
              <a:t>, and atypical bacteria (Legionella, </a:t>
            </a:r>
            <a:r>
              <a:rPr lang="en-US" sz="2800" b="1" i="1" dirty="0" err="1"/>
              <a:t>Chlamydophila</a:t>
            </a:r>
            <a:r>
              <a:rPr lang="en-US" sz="2800" b="1" i="1" dirty="0"/>
              <a:t>, Mycoplasma</a:t>
            </a:r>
            <a:r>
              <a:rPr lang="en-US" sz="2800" b="1" i="1" dirty="0" smtClean="0"/>
              <a:t>)]</a:t>
            </a:r>
          </a:p>
          <a:p>
            <a:r>
              <a:rPr lang="en-US" sz="2800" dirty="0">
                <a:solidFill>
                  <a:srgbClr val="FF0000"/>
                </a:solidFill>
              </a:rPr>
              <a:t>erythromycin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clarithromycin</a:t>
            </a:r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azithromycin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95104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95500"/>
            <a:ext cx="9191625" cy="2952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" y="1828800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8676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err="1"/>
              <a:t>Lincosamides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clindamycin</a:t>
            </a:r>
            <a:r>
              <a:rPr lang="en-US" sz="3200" dirty="0"/>
              <a:t> (most GP, GN anaerobes</a:t>
            </a:r>
            <a:r>
              <a:rPr lang="en-US" sz="3200" dirty="0" smtClean="0"/>
              <a:t>)</a:t>
            </a:r>
          </a:p>
          <a:p>
            <a:r>
              <a:rPr lang="en-US" sz="3200" dirty="0">
                <a:solidFill>
                  <a:srgbClr val="FF0000"/>
                </a:solidFill>
              </a:rPr>
              <a:t>chloramphenicol</a:t>
            </a:r>
            <a:r>
              <a:rPr lang="en-US" sz="3200" dirty="0"/>
              <a:t> (broad-spectrum</a:t>
            </a:r>
            <a:r>
              <a:rPr lang="en-US" sz="3200" dirty="0" smtClean="0"/>
              <a:t>)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linezolid</a:t>
            </a:r>
            <a:r>
              <a:rPr lang="en-US" sz="3200" dirty="0" smtClean="0"/>
              <a:t> </a:t>
            </a:r>
            <a:r>
              <a:rPr lang="en-US" sz="3200" dirty="0"/>
              <a:t>(for resistant GP infections</a:t>
            </a:r>
            <a:r>
              <a:rPr lang="en-US" sz="32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388595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" y="1638300"/>
            <a:ext cx="9182100" cy="3895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" y="1371600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4661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Aminoglycosides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4000" b="1" i="1" dirty="0"/>
              <a:t>(GN aerobic bacilli)</a:t>
            </a:r>
            <a:endParaRPr lang="en-US" sz="4000" i="1" dirty="0" smtClean="0"/>
          </a:p>
          <a:p>
            <a:r>
              <a:rPr lang="en-US" sz="4000" dirty="0" smtClean="0">
                <a:solidFill>
                  <a:srgbClr val="FF0000"/>
                </a:solidFill>
              </a:rPr>
              <a:t>gentamicin</a:t>
            </a:r>
            <a:endParaRPr lang="en-US" sz="4000" dirty="0">
              <a:solidFill>
                <a:srgbClr val="FF0000"/>
              </a:solidFill>
            </a:endParaRPr>
          </a:p>
          <a:p>
            <a:r>
              <a:rPr lang="en-US" sz="4000" dirty="0" smtClean="0">
                <a:solidFill>
                  <a:srgbClr val="FF0000"/>
                </a:solidFill>
              </a:rPr>
              <a:t>tobramycin </a:t>
            </a:r>
            <a:endParaRPr lang="en-US" sz="4000" dirty="0">
              <a:solidFill>
                <a:srgbClr val="FF0000"/>
              </a:solidFill>
            </a:endParaRPr>
          </a:p>
          <a:p>
            <a:r>
              <a:rPr lang="en-US" sz="4000" dirty="0" err="1" smtClean="0">
                <a:solidFill>
                  <a:srgbClr val="FF0000"/>
                </a:solidFill>
              </a:rPr>
              <a:t>amikacin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68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400" y="2667000"/>
            <a:ext cx="9172575" cy="1543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8575" y="2400300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3306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err="1" smtClean="0"/>
              <a:t>Tetracyclines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4000" b="1" i="1" dirty="0"/>
              <a:t>(GP, syphilis, </a:t>
            </a:r>
            <a:r>
              <a:rPr lang="en-US" sz="4000" b="1" i="1" dirty="0" err="1"/>
              <a:t>Chlamydophila</a:t>
            </a:r>
            <a:r>
              <a:rPr lang="en-US" sz="4000" b="1" i="1" dirty="0"/>
              <a:t>, Rickettsia, Mycoplasma</a:t>
            </a:r>
            <a:r>
              <a:rPr lang="en-US" sz="4000" b="1" i="1" dirty="0" smtClean="0"/>
              <a:t>)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doxycycline</a:t>
            </a:r>
            <a:r>
              <a:rPr lang="en-US" sz="4000" dirty="0" smtClean="0"/>
              <a:t>/</a:t>
            </a:r>
            <a:r>
              <a:rPr lang="en-US" sz="4000" dirty="0" smtClean="0">
                <a:solidFill>
                  <a:srgbClr val="FF0000"/>
                </a:solidFill>
              </a:rPr>
              <a:t>tetracycline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8224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9050" y="2395537"/>
            <a:ext cx="9182100" cy="2066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8575" y="2128837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57125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err="1" smtClean="0"/>
              <a:t>Topoisomarase</a:t>
            </a:r>
            <a:r>
              <a:rPr lang="en-US" sz="4400" b="1" dirty="0" smtClean="0"/>
              <a:t> </a:t>
            </a:r>
            <a:r>
              <a:rPr lang="en-US" sz="4400" b="1" dirty="0"/>
              <a:t>I</a:t>
            </a:r>
            <a:r>
              <a:rPr lang="en-US" sz="4400" b="1" dirty="0" smtClean="0"/>
              <a:t>nhibitors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Flouroquinolones</a:t>
            </a:r>
            <a:endParaRPr lang="en-US" sz="4000" dirty="0" smtClean="0">
              <a:solidFill>
                <a:srgbClr val="FF0000"/>
              </a:solidFill>
            </a:endParaRPr>
          </a:p>
          <a:p>
            <a:r>
              <a:rPr lang="en-US" sz="4000" dirty="0" err="1" smtClean="0">
                <a:solidFill>
                  <a:srgbClr val="FF0000"/>
                </a:solidFill>
              </a:rPr>
              <a:t>Rifampin</a:t>
            </a:r>
            <a:endParaRPr lang="en-US" sz="4000" dirty="0" smtClean="0">
              <a:solidFill>
                <a:srgbClr val="FF0000"/>
              </a:solidFill>
            </a:endParaRPr>
          </a:p>
          <a:p>
            <a:r>
              <a:rPr lang="en-US" sz="4000" dirty="0" err="1" smtClean="0">
                <a:solidFill>
                  <a:srgbClr val="FF0000"/>
                </a:solidFill>
              </a:rPr>
              <a:t>Metronidazole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Fluoroquinolones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b="1" i="1" dirty="0"/>
              <a:t>(GN – although resistance becoming a huge problem</a:t>
            </a:r>
            <a:r>
              <a:rPr lang="en-US" sz="2400" b="1" i="1" dirty="0" smtClean="0"/>
              <a:t>)</a:t>
            </a:r>
          </a:p>
          <a:p>
            <a:r>
              <a:rPr lang="en-US" sz="2400" dirty="0">
                <a:solidFill>
                  <a:srgbClr val="FF0000"/>
                </a:solidFill>
              </a:rPr>
              <a:t>ciprofloxacin</a:t>
            </a:r>
            <a:r>
              <a:rPr lang="en-US" sz="2400" dirty="0"/>
              <a:t> (+ Pseudomonas) </a:t>
            </a:r>
          </a:p>
          <a:p>
            <a:r>
              <a:rPr lang="en-US" sz="2400" dirty="0" err="1" smtClean="0">
                <a:solidFill>
                  <a:srgbClr val="FF0000"/>
                </a:solidFill>
              </a:rPr>
              <a:t>norfloxacin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/>
              <a:t>(for UTI only)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respiratory </a:t>
            </a:r>
            <a:r>
              <a:rPr lang="en-US" sz="2400" dirty="0" err="1">
                <a:solidFill>
                  <a:srgbClr val="FF0000"/>
                </a:solidFill>
              </a:rPr>
              <a:t>fluoroquinolones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(some GP, GN, "</a:t>
            </a:r>
            <a:r>
              <a:rPr lang="en-US" sz="2400" dirty="0" err="1"/>
              <a:t>atypicals</a:t>
            </a:r>
            <a:r>
              <a:rPr lang="en-US" sz="2400" dirty="0"/>
              <a:t>", Legionella, Mycoplasma, </a:t>
            </a:r>
            <a:r>
              <a:rPr lang="en-US" sz="2400" dirty="0" err="1"/>
              <a:t>Chlamydophila</a:t>
            </a:r>
            <a:r>
              <a:rPr lang="en-US" sz="2400" dirty="0"/>
              <a:t>)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levofloxacin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err="1" smtClean="0">
                <a:solidFill>
                  <a:srgbClr val="FF0000"/>
                </a:solidFill>
              </a:rPr>
              <a:t>moxifloxacin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/>
              <a:t>(+ anaerobes)</a:t>
            </a:r>
          </a:p>
        </p:txBody>
      </p:sp>
    </p:spTree>
    <p:extLst>
      <p:ext uri="{BB962C8B-B14F-4D97-AF65-F5344CB8AC3E}">
        <p14:creationId xmlns:p14="http://schemas.microsoft.com/office/powerpoint/2010/main" xmlns="" val="347192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175" y="1676400"/>
            <a:ext cx="9172575" cy="3781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175" y="1409700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24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</a:rPr>
              <a:t>Rifampin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600" b="1" i="1" dirty="0" smtClean="0"/>
              <a:t>(GP mostly, H. Inf., N. </a:t>
            </a:r>
            <a:r>
              <a:rPr lang="en-US" sz="3600" b="1" i="1" dirty="0" err="1" smtClean="0"/>
              <a:t>meningitidis</a:t>
            </a:r>
            <a:r>
              <a:rPr lang="en-US" sz="3600" b="1" i="1" dirty="0" smtClean="0"/>
              <a:t> and mycobacteria)</a:t>
            </a:r>
            <a:endParaRPr lang="en-US" sz="36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75" y="3771900"/>
            <a:ext cx="9182100" cy="1962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" y="3505200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694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60300"/>
            <a:ext cx="8766331" cy="55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85053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Metronidazole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600" b="1" i="1" dirty="0"/>
              <a:t>(anaerobes incl. C. difficile; </a:t>
            </a:r>
            <a:r>
              <a:rPr lang="en-US" sz="3600" b="1" i="1" dirty="0" err="1"/>
              <a:t>Trichomonas</a:t>
            </a:r>
            <a:r>
              <a:rPr lang="en-US" sz="3600" b="1" i="1" dirty="0"/>
              <a:t>, </a:t>
            </a:r>
            <a:r>
              <a:rPr lang="en-US" sz="3600" b="1" i="1" dirty="0" err="1"/>
              <a:t>Entamoeba</a:t>
            </a:r>
            <a:r>
              <a:rPr lang="en-US" sz="3600" b="1" i="1" dirty="0" smtClean="0"/>
              <a:t>)</a:t>
            </a:r>
            <a:endParaRPr lang="en-US" sz="36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275" y="4076700"/>
            <a:ext cx="9134475" cy="752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700" y="3810000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153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Anti-metabolites</a:t>
            </a:r>
            <a:endParaRPr lang="en-US" sz="4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Trimethoprim-sulfamethoxazole</a:t>
            </a:r>
            <a:endParaRPr lang="en-US" sz="4000" dirty="0" smtClean="0">
              <a:solidFill>
                <a:srgbClr val="FF0000"/>
              </a:solidFill>
            </a:endParaRPr>
          </a:p>
          <a:p>
            <a:r>
              <a:rPr lang="en-US" sz="4000" dirty="0" err="1">
                <a:solidFill>
                  <a:srgbClr val="FF0000"/>
                </a:solidFill>
              </a:rPr>
              <a:t>N</a:t>
            </a:r>
            <a:r>
              <a:rPr lang="en-US" sz="4000" dirty="0" err="1" smtClean="0">
                <a:solidFill>
                  <a:srgbClr val="FF0000"/>
                </a:solidFill>
              </a:rPr>
              <a:t>itrofurantoin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TMP/SMX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600" b="1" i="1" dirty="0"/>
              <a:t>(GN bacilli, S. </a:t>
            </a:r>
            <a:r>
              <a:rPr lang="en-US" sz="3600" b="1" i="1" dirty="0" err="1"/>
              <a:t>saprophyticus</a:t>
            </a:r>
            <a:r>
              <a:rPr lang="en-US" sz="3600" b="1" i="1" dirty="0"/>
              <a:t>, Enterococcus</a:t>
            </a:r>
            <a:r>
              <a:rPr lang="en-US" sz="3600" b="1" i="1" dirty="0" smtClean="0"/>
              <a:t>)</a:t>
            </a:r>
            <a:endParaRPr lang="en-US" sz="36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763" y="3848100"/>
            <a:ext cx="9153525" cy="1800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81400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7134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</a:rPr>
              <a:t>Nitrofurantoin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i="1" dirty="0"/>
              <a:t>(GN bacilli, S. </a:t>
            </a:r>
            <a:r>
              <a:rPr lang="en-US" sz="3600" b="1" i="1" dirty="0" err="1"/>
              <a:t>saprophyticus</a:t>
            </a:r>
            <a:r>
              <a:rPr lang="en-US" sz="3600" b="1" i="1" dirty="0"/>
              <a:t>, Enterococcus</a:t>
            </a:r>
            <a:r>
              <a:rPr lang="en-US" sz="3600" b="1" i="1" dirty="0" smtClean="0"/>
              <a:t>)</a:t>
            </a:r>
            <a:endParaRPr lang="en-US" sz="36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87" y="4000500"/>
            <a:ext cx="9172575" cy="1543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400" y="3733800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2108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19400"/>
            <a:ext cx="9191625" cy="2952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" y="2552700"/>
            <a:ext cx="9172575" cy="2667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Anti-</a:t>
            </a:r>
            <a:r>
              <a:rPr lang="en-US" sz="4400" b="1" dirty="0" err="1" smtClean="0"/>
              <a:t>mycobacterials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1842883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err="1" smtClean="0"/>
              <a:t>Sulfones</a:t>
            </a:r>
            <a:endParaRPr lang="en-US" sz="4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813" y="2814637"/>
            <a:ext cx="9191625" cy="12287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" y="2552700"/>
            <a:ext cx="91725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0677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Antibiotics for Selected Bacteria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2" y="2438400"/>
            <a:ext cx="9141618" cy="289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15775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Others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treatment for C</a:t>
            </a:r>
            <a:r>
              <a:rPr lang="en-US" sz="3200" dirty="0"/>
              <a:t>. Difficile: metronidazole OR oral </a:t>
            </a:r>
            <a:r>
              <a:rPr lang="en-US" sz="3200" dirty="0" err="1"/>
              <a:t>vancomycin</a:t>
            </a:r>
            <a:r>
              <a:rPr lang="en-US" sz="3200" dirty="0"/>
              <a:t>; consider both in serious </a:t>
            </a:r>
            <a:r>
              <a:rPr lang="en-US" sz="3200" dirty="0" smtClean="0"/>
              <a:t>infection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96371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hlinkClick r:id="rId2"/>
              </a:rPr>
              <a:t>Toronto Notes 2014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5003245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The End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6658480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TC103457510[[fn=Savon]]</Template>
  <TotalTime>253</TotalTime>
  <Words>413</Words>
  <Application>Microsoft Office PowerPoint</Application>
  <PresentationFormat>Экран (4:3)</PresentationFormat>
  <Paragraphs>92</Paragraphs>
  <Slides>39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Savon</vt:lpstr>
      <vt:lpstr>Antibiotics</vt:lpstr>
      <vt:lpstr>Слайд 2</vt:lpstr>
      <vt:lpstr>Слайд 3</vt:lpstr>
      <vt:lpstr>Empiric Antimicrobial Therapy</vt:lpstr>
      <vt:lpstr>Слайд 5</vt:lpstr>
      <vt:lpstr>Classification</vt:lpstr>
      <vt:lpstr>Cell Wall Inhibitors</vt:lpstr>
      <vt:lpstr>Penicillins</vt:lpstr>
      <vt:lpstr>Слайд 9</vt:lpstr>
      <vt:lpstr>Cephalosporins (IV/PO)</vt:lpstr>
      <vt:lpstr>Слайд 11</vt:lpstr>
      <vt:lpstr>Carbapenems</vt:lpstr>
      <vt:lpstr>Слайд 13</vt:lpstr>
      <vt:lpstr>Glycopeptides</vt:lpstr>
      <vt:lpstr>Слайд 15</vt:lpstr>
      <vt:lpstr>Protein Synthesis Inhibitors</vt:lpstr>
      <vt:lpstr>Macrolides</vt:lpstr>
      <vt:lpstr>Слайд 18</vt:lpstr>
      <vt:lpstr>Lincosamides</vt:lpstr>
      <vt:lpstr>Слайд 20</vt:lpstr>
      <vt:lpstr>Aminoglycosides</vt:lpstr>
      <vt:lpstr>Слайд 22</vt:lpstr>
      <vt:lpstr>Tetracyclines</vt:lpstr>
      <vt:lpstr>Слайд 24</vt:lpstr>
      <vt:lpstr>Topoisomarase Inhibitors</vt:lpstr>
      <vt:lpstr>Fluoroquinolones</vt:lpstr>
      <vt:lpstr>Слайд 27</vt:lpstr>
      <vt:lpstr>Rifampin</vt:lpstr>
      <vt:lpstr>Слайд 29</vt:lpstr>
      <vt:lpstr>Metronidazole</vt:lpstr>
      <vt:lpstr>Anti-metabolites</vt:lpstr>
      <vt:lpstr>TMP/SMX</vt:lpstr>
      <vt:lpstr>Nitrofurantoin</vt:lpstr>
      <vt:lpstr>Anti-mycobacterials</vt:lpstr>
      <vt:lpstr>Sulfones</vt:lpstr>
      <vt:lpstr>Antibiotics for Selected Bacteria</vt:lpstr>
      <vt:lpstr>Others</vt:lpstr>
      <vt:lpstr>Resources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basil</dc:creator>
  <cp:lastModifiedBy>Холод Поліна</cp:lastModifiedBy>
  <cp:revision>14</cp:revision>
  <dcterms:created xsi:type="dcterms:W3CDTF">2014-10-29T12:09:41Z</dcterms:created>
  <dcterms:modified xsi:type="dcterms:W3CDTF">2024-02-14T11:15:38Z</dcterms:modified>
</cp:coreProperties>
</file>