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Lst>
  <p:notesMasterIdLst>
    <p:notesMasterId r:id="rId89"/>
  </p:notesMasterIdLst>
  <p:handoutMasterIdLst>
    <p:handoutMasterId r:id="rId90"/>
  </p:handoutMasterIdLst>
  <p:sldIdLst>
    <p:sldId id="256" r:id="rId2"/>
    <p:sldId id="257" r:id="rId3"/>
    <p:sldId id="347" r:id="rId4"/>
    <p:sldId id="352" r:id="rId5"/>
    <p:sldId id="398" r:id="rId6"/>
    <p:sldId id="346" r:id="rId7"/>
    <p:sldId id="272" r:id="rId8"/>
    <p:sldId id="353" r:id="rId9"/>
    <p:sldId id="273" r:id="rId10"/>
    <p:sldId id="312" r:id="rId11"/>
    <p:sldId id="355" r:id="rId12"/>
    <p:sldId id="400" r:id="rId13"/>
    <p:sldId id="360" r:id="rId14"/>
    <p:sldId id="359" r:id="rId15"/>
    <p:sldId id="356" r:id="rId16"/>
    <p:sldId id="357" r:id="rId17"/>
    <p:sldId id="358" r:id="rId18"/>
    <p:sldId id="403" r:id="rId19"/>
    <p:sldId id="313" r:id="rId20"/>
    <p:sldId id="361" r:id="rId21"/>
    <p:sldId id="362" r:id="rId22"/>
    <p:sldId id="363" r:id="rId23"/>
    <p:sldId id="364" r:id="rId24"/>
    <p:sldId id="282" r:id="rId25"/>
    <p:sldId id="404" r:id="rId26"/>
    <p:sldId id="327" r:id="rId27"/>
    <p:sldId id="283" r:id="rId28"/>
    <p:sldId id="366" r:id="rId29"/>
    <p:sldId id="365" r:id="rId30"/>
    <p:sldId id="396" r:id="rId31"/>
    <p:sldId id="367" r:id="rId32"/>
    <p:sldId id="399" r:id="rId33"/>
    <p:sldId id="405" r:id="rId34"/>
    <p:sldId id="406" r:id="rId35"/>
    <p:sldId id="289" r:id="rId36"/>
    <p:sldId id="420" r:id="rId37"/>
    <p:sldId id="421" r:id="rId38"/>
    <p:sldId id="321" r:id="rId39"/>
    <p:sldId id="322" r:id="rId40"/>
    <p:sldId id="345" r:id="rId41"/>
    <p:sldId id="409" r:id="rId42"/>
    <p:sldId id="290" r:id="rId43"/>
    <p:sldId id="397" r:id="rId44"/>
    <p:sldId id="330" r:id="rId45"/>
    <p:sldId id="291" r:id="rId46"/>
    <p:sldId id="344" r:id="rId47"/>
    <p:sldId id="293" r:id="rId48"/>
    <p:sldId id="294" r:id="rId49"/>
    <p:sldId id="295" r:id="rId50"/>
    <p:sldId id="368" r:id="rId51"/>
    <p:sldId id="296" r:id="rId52"/>
    <p:sldId id="411" r:id="rId53"/>
    <p:sldId id="297" r:id="rId54"/>
    <p:sldId id="395" r:id="rId55"/>
    <p:sldId id="369" r:id="rId56"/>
    <p:sldId id="412" r:id="rId57"/>
    <p:sldId id="370" r:id="rId58"/>
    <p:sldId id="316" r:id="rId59"/>
    <p:sldId id="394" r:id="rId60"/>
    <p:sldId id="373" r:id="rId61"/>
    <p:sldId id="374" r:id="rId62"/>
    <p:sldId id="375" r:id="rId63"/>
    <p:sldId id="298" r:id="rId64"/>
    <p:sldId id="410" r:id="rId65"/>
    <p:sldId id="328" r:id="rId66"/>
    <p:sldId id="300" r:id="rId67"/>
    <p:sldId id="342" r:id="rId68"/>
    <p:sldId id="301" r:id="rId69"/>
    <p:sldId id="376" r:id="rId70"/>
    <p:sldId id="383" r:id="rId71"/>
    <p:sldId id="302" r:id="rId72"/>
    <p:sldId id="303" r:id="rId73"/>
    <p:sldId id="413" r:id="rId74"/>
    <p:sldId id="377" r:id="rId75"/>
    <p:sldId id="417" r:id="rId76"/>
    <p:sldId id="318" r:id="rId77"/>
    <p:sldId id="378" r:id="rId78"/>
    <p:sldId id="379" r:id="rId79"/>
    <p:sldId id="380" r:id="rId80"/>
    <p:sldId id="381" r:id="rId81"/>
    <p:sldId id="382" r:id="rId82"/>
    <p:sldId id="304" r:id="rId83"/>
    <p:sldId id="418" r:id="rId84"/>
    <p:sldId id="331" r:id="rId85"/>
    <p:sldId id="307" r:id="rId86"/>
    <p:sldId id="310" r:id="rId87"/>
    <p:sldId id="259" r:id="rId88"/>
  </p:sldIdLst>
  <p:sldSz cx="12192000" cy="6858000"/>
  <p:notesSz cx="6662738"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2A8A"/>
    <a:srgbClr val="6A387A"/>
    <a:srgbClr val="00FFFF"/>
    <a:srgbClr val="FFFF00"/>
    <a:srgbClr val="EBA14F"/>
    <a:srgbClr val="B3BD31"/>
    <a:srgbClr val="BB15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94660"/>
  </p:normalViewPr>
  <p:slideViewPr>
    <p:cSldViewPr snapToGrid="0">
      <p:cViewPr varScale="1">
        <p:scale>
          <a:sx n="61" d="100"/>
          <a:sy n="61" d="100"/>
        </p:scale>
        <p:origin x="966" y="60"/>
      </p:cViewPr>
      <p:guideLst>
        <p:guide orient="horz" pos="2160"/>
        <p:guide pos="3840"/>
      </p:guideLst>
    </p:cSldViewPr>
  </p:slideViewPr>
  <p:notesTextViewPr>
    <p:cViewPr>
      <p:scale>
        <a:sx n="1" d="1"/>
        <a:sy n="1" d="1"/>
      </p:scale>
      <p:origin x="0" y="0"/>
    </p:cViewPr>
  </p:notesTextViewPr>
  <p:sorterViewPr>
    <p:cViewPr>
      <p:scale>
        <a:sx n="100" d="100"/>
        <a:sy n="100" d="100"/>
      </p:scale>
      <p:origin x="0" y="-29760"/>
    </p:cViewPr>
  </p:sorterViewPr>
  <p:notesViewPr>
    <p:cSldViewPr snapToGrid="0">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handoutMaster" Target="handoutMasters/handout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139D37-ABF4-4B50-A6ED-6C11AF8066D0}" type="doc">
      <dgm:prSet loTypeId="urn:microsoft.com/office/officeart/2009/3/layout/SubStepProcess" loCatId="process" qsTypeId="urn:microsoft.com/office/officeart/2005/8/quickstyle/3d1" qsCatId="3D" csTypeId="urn:microsoft.com/office/officeart/2005/8/colors/accent0_1" csCatId="mainScheme" phldr="1"/>
      <dgm:spPr/>
      <dgm:t>
        <a:bodyPr/>
        <a:lstStyle/>
        <a:p>
          <a:endParaRPr lang="en-IN"/>
        </a:p>
      </dgm:t>
    </dgm:pt>
    <dgm:pt modelId="{D6CA2472-D480-4AF6-B3B2-E9EDBE29F86B}">
      <dgm:prSet/>
      <dgm:spPr/>
      <dgm:t>
        <a:bodyPr/>
        <a:lstStyle/>
        <a:p>
          <a:pPr rtl="0"/>
          <a:r>
            <a:rPr lang="en-IN" dirty="0" smtClean="0"/>
            <a:t>Neuro</a:t>
          </a:r>
        </a:p>
        <a:p>
          <a:pPr rtl="0"/>
          <a:r>
            <a:rPr lang="en-IN" dirty="0" smtClean="0"/>
            <a:t>Surgeon</a:t>
          </a:r>
          <a:endParaRPr lang="en-IN" dirty="0"/>
        </a:p>
      </dgm:t>
    </dgm:pt>
    <dgm:pt modelId="{79CFD406-CB78-4845-B8D4-F7128C6AFCF4}" type="parTrans" cxnId="{AA3FF76B-2DB2-4EBC-876B-6F32D079D496}">
      <dgm:prSet/>
      <dgm:spPr/>
      <dgm:t>
        <a:bodyPr/>
        <a:lstStyle/>
        <a:p>
          <a:endParaRPr lang="en-IN"/>
        </a:p>
      </dgm:t>
    </dgm:pt>
    <dgm:pt modelId="{F9D54734-1D46-4D46-B09B-87DD50D0347F}" type="sibTrans" cxnId="{AA3FF76B-2DB2-4EBC-876B-6F32D079D496}">
      <dgm:prSet/>
      <dgm:spPr/>
      <dgm:t>
        <a:bodyPr/>
        <a:lstStyle/>
        <a:p>
          <a:endParaRPr lang="en-IN"/>
        </a:p>
      </dgm:t>
    </dgm:pt>
    <dgm:pt modelId="{5B0B9CCF-D739-4DCB-8F2C-07DF375A4DA8}">
      <dgm:prSet/>
      <dgm:spPr/>
      <dgm:t>
        <a:bodyPr/>
        <a:lstStyle/>
        <a:p>
          <a:pPr rtl="0"/>
          <a:r>
            <a:rPr lang="en-IN" dirty="0" smtClean="0"/>
            <a:t>Physician </a:t>
          </a:r>
          <a:endParaRPr lang="en-IN" dirty="0"/>
        </a:p>
      </dgm:t>
    </dgm:pt>
    <dgm:pt modelId="{1D7ACEC5-4460-4352-81A7-295D1F85C858}" type="parTrans" cxnId="{0D60259D-A5D7-4A14-B618-4581F5AA068B}">
      <dgm:prSet/>
      <dgm:spPr/>
      <dgm:t>
        <a:bodyPr/>
        <a:lstStyle/>
        <a:p>
          <a:endParaRPr lang="en-IN"/>
        </a:p>
      </dgm:t>
    </dgm:pt>
    <dgm:pt modelId="{F636880C-1D08-4D9D-B783-99B57E9C1E7D}" type="sibTrans" cxnId="{0D60259D-A5D7-4A14-B618-4581F5AA068B}">
      <dgm:prSet/>
      <dgm:spPr/>
      <dgm:t>
        <a:bodyPr/>
        <a:lstStyle/>
        <a:p>
          <a:endParaRPr lang="en-IN"/>
        </a:p>
      </dgm:t>
    </dgm:pt>
    <dgm:pt modelId="{EB0A6AD2-739C-4D55-BD37-9E93CEB6478F}">
      <dgm:prSet/>
      <dgm:spPr/>
      <dgm:t>
        <a:bodyPr/>
        <a:lstStyle/>
        <a:p>
          <a:pPr rtl="0"/>
          <a:r>
            <a:rPr lang="en-IN" dirty="0" smtClean="0"/>
            <a:t>Intensivist</a:t>
          </a:r>
          <a:endParaRPr lang="en-IN" dirty="0"/>
        </a:p>
      </dgm:t>
    </dgm:pt>
    <dgm:pt modelId="{183BF6EF-69A3-4C41-AE13-F744CAEFF98F}" type="parTrans" cxnId="{6C85DD0E-CA2D-4538-B83D-1847EEB70D95}">
      <dgm:prSet/>
      <dgm:spPr/>
      <dgm:t>
        <a:bodyPr/>
        <a:lstStyle/>
        <a:p>
          <a:endParaRPr lang="en-IN"/>
        </a:p>
      </dgm:t>
    </dgm:pt>
    <dgm:pt modelId="{C7A93F1D-849B-4665-AD77-DEB06FD586F3}" type="sibTrans" cxnId="{6C85DD0E-CA2D-4538-B83D-1847EEB70D95}">
      <dgm:prSet/>
      <dgm:spPr/>
      <dgm:t>
        <a:bodyPr/>
        <a:lstStyle/>
        <a:p>
          <a:endParaRPr lang="en-IN"/>
        </a:p>
      </dgm:t>
    </dgm:pt>
    <dgm:pt modelId="{7A37AF42-4C00-4667-B7BF-6654729C3CD0}">
      <dgm:prSet/>
      <dgm:spPr/>
      <dgm:t>
        <a:bodyPr/>
        <a:lstStyle/>
        <a:p>
          <a:r>
            <a:rPr lang="en-IN" dirty="0" smtClean="0"/>
            <a:t>Gastro</a:t>
          </a:r>
          <a:endParaRPr lang="en-IN" dirty="0"/>
        </a:p>
      </dgm:t>
    </dgm:pt>
    <dgm:pt modelId="{17CED36C-4E27-494A-AF02-44C856B1F927}" type="parTrans" cxnId="{26DA4599-3221-43A1-BD0C-FF3C806B06E1}">
      <dgm:prSet/>
      <dgm:spPr/>
      <dgm:t>
        <a:bodyPr/>
        <a:lstStyle/>
        <a:p>
          <a:endParaRPr lang="en-IN"/>
        </a:p>
      </dgm:t>
    </dgm:pt>
    <dgm:pt modelId="{7AC77ED9-810E-4588-BAFF-82B561D73AE1}" type="sibTrans" cxnId="{26DA4599-3221-43A1-BD0C-FF3C806B06E1}">
      <dgm:prSet/>
      <dgm:spPr/>
      <dgm:t>
        <a:bodyPr/>
        <a:lstStyle/>
        <a:p>
          <a:endParaRPr lang="en-IN"/>
        </a:p>
      </dgm:t>
    </dgm:pt>
    <dgm:pt modelId="{9AE5CC69-B407-44C0-9A68-5A76773296B6}" type="pres">
      <dgm:prSet presAssocID="{A2139D37-ABF4-4B50-A6ED-6C11AF8066D0}" presName="Name0" presStyleCnt="0">
        <dgm:presLayoutVars>
          <dgm:chMax val="7"/>
          <dgm:dir/>
          <dgm:animOne val="branch"/>
        </dgm:presLayoutVars>
      </dgm:prSet>
      <dgm:spPr/>
      <dgm:t>
        <a:bodyPr/>
        <a:lstStyle/>
        <a:p>
          <a:endParaRPr lang="en-IN"/>
        </a:p>
      </dgm:t>
    </dgm:pt>
    <dgm:pt modelId="{1C498808-DFD1-43B6-956B-45B2CEF002E5}" type="pres">
      <dgm:prSet presAssocID="{D6CA2472-D480-4AF6-B3B2-E9EDBE29F86B}" presName="parTx1" presStyleLbl="node1" presStyleIdx="0" presStyleCnt="4"/>
      <dgm:spPr/>
      <dgm:t>
        <a:bodyPr/>
        <a:lstStyle/>
        <a:p>
          <a:endParaRPr lang="en-IN"/>
        </a:p>
      </dgm:t>
    </dgm:pt>
    <dgm:pt modelId="{87024887-8142-4AB5-BFF2-74019F4870BF}" type="pres">
      <dgm:prSet presAssocID="{5B0B9CCF-D739-4DCB-8F2C-07DF375A4DA8}" presName="parTx2" presStyleLbl="node1" presStyleIdx="1" presStyleCnt="4"/>
      <dgm:spPr/>
      <dgm:t>
        <a:bodyPr/>
        <a:lstStyle/>
        <a:p>
          <a:endParaRPr lang="en-IN"/>
        </a:p>
      </dgm:t>
    </dgm:pt>
    <dgm:pt modelId="{4DDB1540-49AA-4C31-BC29-4D468ACA503D}" type="pres">
      <dgm:prSet presAssocID="{EB0A6AD2-739C-4D55-BD37-9E93CEB6478F}" presName="parTx3" presStyleLbl="node1" presStyleIdx="2" presStyleCnt="4"/>
      <dgm:spPr/>
      <dgm:t>
        <a:bodyPr/>
        <a:lstStyle/>
        <a:p>
          <a:endParaRPr lang="en-IN"/>
        </a:p>
      </dgm:t>
    </dgm:pt>
    <dgm:pt modelId="{BC87AD08-83DF-47AA-9E49-A7E99F6E8B4B}" type="pres">
      <dgm:prSet presAssocID="{7A37AF42-4C00-4667-B7BF-6654729C3CD0}" presName="parTx4" presStyleLbl="node1" presStyleIdx="3" presStyleCnt="4"/>
      <dgm:spPr/>
      <dgm:t>
        <a:bodyPr/>
        <a:lstStyle/>
        <a:p>
          <a:endParaRPr lang="en-IN"/>
        </a:p>
      </dgm:t>
    </dgm:pt>
  </dgm:ptLst>
  <dgm:cxnLst>
    <dgm:cxn modelId="{2988B75E-8F15-494A-A244-5FBDA6759446}" type="presOf" srcId="{5B0B9CCF-D739-4DCB-8F2C-07DF375A4DA8}" destId="{87024887-8142-4AB5-BFF2-74019F4870BF}" srcOrd="0" destOrd="0" presId="urn:microsoft.com/office/officeart/2009/3/layout/SubStepProcess"/>
    <dgm:cxn modelId="{D88E7A55-F0F1-4661-853D-595FB28FC86A}" type="presOf" srcId="{D6CA2472-D480-4AF6-B3B2-E9EDBE29F86B}" destId="{1C498808-DFD1-43B6-956B-45B2CEF002E5}" srcOrd="0" destOrd="0" presId="urn:microsoft.com/office/officeart/2009/3/layout/SubStepProcess"/>
    <dgm:cxn modelId="{F7797705-2CAD-48D0-9BC9-CDCCA5081E05}" type="presOf" srcId="{EB0A6AD2-739C-4D55-BD37-9E93CEB6478F}" destId="{4DDB1540-49AA-4C31-BC29-4D468ACA503D}" srcOrd="0" destOrd="0" presId="urn:microsoft.com/office/officeart/2009/3/layout/SubStepProcess"/>
    <dgm:cxn modelId="{ECCF9E0B-2789-46AE-9784-AB9B16F49566}" type="presOf" srcId="{A2139D37-ABF4-4B50-A6ED-6C11AF8066D0}" destId="{9AE5CC69-B407-44C0-9A68-5A76773296B6}" srcOrd="0" destOrd="0" presId="urn:microsoft.com/office/officeart/2009/3/layout/SubStepProcess"/>
    <dgm:cxn modelId="{26DA4599-3221-43A1-BD0C-FF3C806B06E1}" srcId="{A2139D37-ABF4-4B50-A6ED-6C11AF8066D0}" destId="{7A37AF42-4C00-4667-B7BF-6654729C3CD0}" srcOrd="3" destOrd="0" parTransId="{17CED36C-4E27-494A-AF02-44C856B1F927}" sibTransId="{7AC77ED9-810E-4588-BAFF-82B561D73AE1}"/>
    <dgm:cxn modelId="{6C85DD0E-CA2D-4538-B83D-1847EEB70D95}" srcId="{A2139D37-ABF4-4B50-A6ED-6C11AF8066D0}" destId="{EB0A6AD2-739C-4D55-BD37-9E93CEB6478F}" srcOrd="2" destOrd="0" parTransId="{183BF6EF-69A3-4C41-AE13-F744CAEFF98F}" sibTransId="{C7A93F1D-849B-4665-AD77-DEB06FD586F3}"/>
    <dgm:cxn modelId="{3CA3A213-7BC9-4E2C-B54A-8C86AD9C8355}" type="presOf" srcId="{7A37AF42-4C00-4667-B7BF-6654729C3CD0}" destId="{BC87AD08-83DF-47AA-9E49-A7E99F6E8B4B}" srcOrd="0" destOrd="0" presId="urn:microsoft.com/office/officeart/2009/3/layout/SubStepProcess"/>
    <dgm:cxn modelId="{AA3FF76B-2DB2-4EBC-876B-6F32D079D496}" srcId="{A2139D37-ABF4-4B50-A6ED-6C11AF8066D0}" destId="{D6CA2472-D480-4AF6-B3B2-E9EDBE29F86B}" srcOrd="0" destOrd="0" parTransId="{79CFD406-CB78-4845-B8D4-F7128C6AFCF4}" sibTransId="{F9D54734-1D46-4D46-B09B-87DD50D0347F}"/>
    <dgm:cxn modelId="{0D60259D-A5D7-4A14-B618-4581F5AA068B}" srcId="{A2139D37-ABF4-4B50-A6ED-6C11AF8066D0}" destId="{5B0B9CCF-D739-4DCB-8F2C-07DF375A4DA8}" srcOrd="1" destOrd="0" parTransId="{1D7ACEC5-4460-4352-81A7-295D1F85C858}" sibTransId="{F636880C-1D08-4D9D-B783-99B57E9C1E7D}"/>
    <dgm:cxn modelId="{566A6470-6078-4342-9F69-3EED00377E03}" type="presParOf" srcId="{9AE5CC69-B407-44C0-9A68-5A76773296B6}" destId="{1C498808-DFD1-43B6-956B-45B2CEF002E5}" srcOrd="0" destOrd="0" presId="urn:microsoft.com/office/officeart/2009/3/layout/SubStepProcess"/>
    <dgm:cxn modelId="{283E0BC6-7DCB-40F4-80EC-F53711EE5203}" type="presParOf" srcId="{9AE5CC69-B407-44C0-9A68-5A76773296B6}" destId="{87024887-8142-4AB5-BFF2-74019F4870BF}" srcOrd="1" destOrd="0" presId="urn:microsoft.com/office/officeart/2009/3/layout/SubStepProcess"/>
    <dgm:cxn modelId="{E781B5D1-B980-4EEA-A0E2-D50569281161}" type="presParOf" srcId="{9AE5CC69-B407-44C0-9A68-5A76773296B6}" destId="{4DDB1540-49AA-4C31-BC29-4D468ACA503D}" srcOrd="2" destOrd="0" presId="urn:microsoft.com/office/officeart/2009/3/layout/SubStepProcess"/>
    <dgm:cxn modelId="{997BC10D-B9FC-43AF-AD54-EA3E21B66F84}" type="presParOf" srcId="{9AE5CC69-B407-44C0-9A68-5A76773296B6}" destId="{BC87AD08-83DF-47AA-9E49-A7E99F6E8B4B}" srcOrd="3"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139D37-ABF4-4B50-A6ED-6C11AF8066D0}" type="doc">
      <dgm:prSet loTypeId="urn:microsoft.com/office/officeart/2009/3/layout/SubStepProcess" loCatId="process" qsTypeId="urn:microsoft.com/office/officeart/2005/8/quickstyle/3d1" qsCatId="3D" csTypeId="urn:microsoft.com/office/officeart/2005/8/colors/colorful3" csCatId="colorful" phldr="1"/>
      <dgm:spPr/>
      <dgm:t>
        <a:bodyPr/>
        <a:lstStyle/>
        <a:p>
          <a:endParaRPr lang="en-IN"/>
        </a:p>
      </dgm:t>
    </dgm:pt>
    <dgm:pt modelId="{D6CA2472-D480-4AF6-B3B2-E9EDBE29F86B}">
      <dgm:prSet/>
      <dgm:spPr/>
      <dgm:t>
        <a:bodyPr/>
        <a:lstStyle/>
        <a:p>
          <a:pPr rtl="0"/>
          <a:r>
            <a:rPr lang="en-IN" dirty="0" err="1" smtClean="0"/>
            <a:t>Nephro</a:t>
          </a:r>
          <a:endParaRPr lang="en-IN" dirty="0"/>
        </a:p>
      </dgm:t>
    </dgm:pt>
    <dgm:pt modelId="{79CFD406-CB78-4845-B8D4-F7128C6AFCF4}" type="parTrans" cxnId="{AA3FF76B-2DB2-4EBC-876B-6F32D079D496}">
      <dgm:prSet/>
      <dgm:spPr/>
      <dgm:t>
        <a:bodyPr/>
        <a:lstStyle/>
        <a:p>
          <a:endParaRPr lang="en-IN"/>
        </a:p>
      </dgm:t>
    </dgm:pt>
    <dgm:pt modelId="{F9D54734-1D46-4D46-B09B-87DD50D0347F}" type="sibTrans" cxnId="{AA3FF76B-2DB2-4EBC-876B-6F32D079D496}">
      <dgm:prSet/>
      <dgm:spPr/>
      <dgm:t>
        <a:bodyPr/>
        <a:lstStyle/>
        <a:p>
          <a:endParaRPr lang="en-IN"/>
        </a:p>
      </dgm:t>
    </dgm:pt>
    <dgm:pt modelId="{5B0B9CCF-D739-4DCB-8F2C-07DF375A4DA8}">
      <dgm:prSet/>
      <dgm:spPr/>
      <dgm:t>
        <a:bodyPr/>
        <a:lstStyle/>
        <a:p>
          <a:pPr rtl="0"/>
          <a:r>
            <a:rPr lang="en-IN" dirty="0" smtClean="0"/>
            <a:t>Physician </a:t>
          </a:r>
          <a:endParaRPr lang="en-IN" dirty="0"/>
        </a:p>
      </dgm:t>
    </dgm:pt>
    <dgm:pt modelId="{1D7ACEC5-4460-4352-81A7-295D1F85C858}" type="parTrans" cxnId="{0D60259D-A5D7-4A14-B618-4581F5AA068B}">
      <dgm:prSet/>
      <dgm:spPr/>
      <dgm:t>
        <a:bodyPr/>
        <a:lstStyle/>
        <a:p>
          <a:endParaRPr lang="en-IN"/>
        </a:p>
      </dgm:t>
    </dgm:pt>
    <dgm:pt modelId="{F636880C-1D08-4D9D-B783-99B57E9C1E7D}" type="sibTrans" cxnId="{0D60259D-A5D7-4A14-B618-4581F5AA068B}">
      <dgm:prSet/>
      <dgm:spPr/>
      <dgm:t>
        <a:bodyPr/>
        <a:lstStyle/>
        <a:p>
          <a:endParaRPr lang="en-IN"/>
        </a:p>
      </dgm:t>
    </dgm:pt>
    <dgm:pt modelId="{EB0A6AD2-739C-4D55-BD37-9E93CEB6478F}">
      <dgm:prSet/>
      <dgm:spPr/>
      <dgm:t>
        <a:bodyPr/>
        <a:lstStyle/>
        <a:p>
          <a:pPr rtl="0"/>
          <a:r>
            <a:rPr lang="en-IN" dirty="0" smtClean="0"/>
            <a:t>Intensivist</a:t>
          </a:r>
          <a:endParaRPr lang="en-IN" dirty="0"/>
        </a:p>
      </dgm:t>
    </dgm:pt>
    <dgm:pt modelId="{183BF6EF-69A3-4C41-AE13-F744CAEFF98F}" type="parTrans" cxnId="{6C85DD0E-CA2D-4538-B83D-1847EEB70D95}">
      <dgm:prSet/>
      <dgm:spPr/>
      <dgm:t>
        <a:bodyPr/>
        <a:lstStyle/>
        <a:p>
          <a:endParaRPr lang="en-IN"/>
        </a:p>
      </dgm:t>
    </dgm:pt>
    <dgm:pt modelId="{C7A93F1D-849B-4665-AD77-DEB06FD586F3}" type="sibTrans" cxnId="{6C85DD0E-CA2D-4538-B83D-1847EEB70D95}">
      <dgm:prSet/>
      <dgm:spPr/>
      <dgm:t>
        <a:bodyPr/>
        <a:lstStyle/>
        <a:p>
          <a:endParaRPr lang="en-IN"/>
        </a:p>
      </dgm:t>
    </dgm:pt>
    <dgm:pt modelId="{7A37AF42-4C00-4667-B7BF-6654729C3CD0}">
      <dgm:prSet/>
      <dgm:spPr/>
      <dgm:t>
        <a:bodyPr/>
        <a:lstStyle/>
        <a:p>
          <a:r>
            <a:rPr lang="en-IN" dirty="0" smtClean="0"/>
            <a:t>Gastro</a:t>
          </a:r>
          <a:endParaRPr lang="en-IN" dirty="0"/>
        </a:p>
      </dgm:t>
    </dgm:pt>
    <dgm:pt modelId="{17CED36C-4E27-494A-AF02-44C856B1F927}" type="parTrans" cxnId="{26DA4599-3221-43A1-BD0C-FF3C806B06E1}">
      <dgm:prSet/>
      <dgm:spPr/>
      <dgm:t>
        <a:bodyPr/>
        <a:lstStyle/>
        <a:p>
          <a:endParaRPr lang="en-IN"/>
        </a:p>
      </dgm:t>
    </dgm:pt>
    <dgm:pt modelId="{7AC77ED9-810E-4588-BAFF-82B561D73AE1}" type="sibTrans" cxnId="{26DA4599-3221-43A1-BD0C-FF3C806B06E1}">
      <dgm:prSet/>
      <dgm:spPr/>
      <dgm:t>
        <a:bodyPr/>
        <a:lstStyle/>
        <a:p>
          <a:endParaRPr lang="en-IN"/>
        </a:p>
      </dgm:t>
    </dgm:pt>
    <dgm:pt modelId="{9AE5CC69-B407-44C0-9A68-5A76773296B6}" type="pres">
      <dgm:prSet presAssocID="{A2139D37-ABF4-4B50-A6ED-6C11AF8066D0}" presName="Name0" presStyleCnt="0">
        <dgm:presLayoutVars>
          <dgm:chMax val="7"/>
          <dgm:dir/>
          <dgm:animOne val="branch"/>
        </dgm:presLayoutVars>
      </dgm:prSet>
      <dgm:spPr/>
      <dgm:t>
        <a:bodyPr/>
        <a:lstStyle/>
        <a:p>
          <a:endParaRPr lang="en-IN"/>
        </a:p>
      </dgm:t>
    </dgm:pt>
    <dgm:pt modelId="{1C498808-DFD1-43B6-956B-45B2CEF002E5}" type="pres">
      <dgm:prSet presAssocID="{D6CA2472-D480-4AF6-B3B2-E9EDBE29F86B}" presName="parTx1" presStyleLbl="node1" presStyleIdx="0" presStyleCnt="4"/>
      <dgm:spPr/>
      <dgm:t>
        <a:bodyPr/>
        <a:lstStyle/>
        <a:p>
          <a:endParaRPr lang="en-IN"/>
        </a:p>
      </dgm:t>
    </dgm:pt>
    <dgm:pt modelId="{87024887-8142-4AB5-BFF2-74019F4870BF}" type="pres">
      <dgm:prSet presAssocID="{5B0B9CCF-D739-4DCB-8F2C-07DF375A4DA8}" presName="parTx2" presStyleLbl="node1" presStyleIdx="1" presStyleCnt="4"/>
      <dgm:spPr/>
      <dgm:t>
        <a:bodyPr/>
        <a:lstStyle/>
        <a:p>
          <a:endParaRPr lang="en-IN"/>
        </a:p>
      </dgm:t>
    </dgm:pt>
    <dgm:pt modelId="{4DDB1540-49AA-4C31-BC29-4D468ACA503D}" type="pres">
      <dgm:prSet presAssocID="{EB0A6AD2-739C-4D55-BD37-9E93CEB6478F}" presName="parTx3" presStyleLbl="node1" presStyleIdx="2" presStyleCnt="4"/>
      <dgm:spPr/>
      <dgm:t>
        <a:bodyPr/>
        <a:lstStyle/>
        <a:p>
          <a:endParaRPr lang="en-IN"/>
        </a:p>
      </dgm:t>
    </dgm:pt>
    <dgm:pt modelId="{BC87AD08-83DF-47AA-9E49-A7E99F6E8B4B}" type="pres">
      <dgm:prSet presAssocID="{7A37AF42-4C00-4667-B7BF-6654729C3CD0}" presName="parTx4" presStyleLbl="node1" presStyleIdx="3" presStyleCnt="4"/>
      <dgm:spPr/>
      <dgm:t>
        <a:bodyPr/>
        <a:lstStyle/>
        <a:p>
          <a:endParaRPr lang="en-IN"/>
        </a:p>
      </dgm:t>
    </dgm:pt>
  </dgm:ptLst>
  <dgm:cxnLst>
    <dgm:cxn modelId="{48B374D7-B843-496D-B4AF-5DBE37E9E561}" type="presOf" srcId="{D6CA2472-D480-4AF6-B3B2-E9EDBE29F86B}" destId="{1C498808-DFD1-43B6-956B-45B2CEF002E5}" srcOrd="0" destOrd="0" presId="urn:microsoft.com/office/officeart/2009/3/layout/SubStepProcess"/>
    <dgm:cxn modelId="{9EDB9BD7-98AD-4C3E-B2FA-785673643919}" type="presOf" srcId="{A2139D37-ABF4-4B50-A6ED-6C11AF8066D0}" destId="{9AE5CC69-B407-44C0-9A68-5A76773296B6}" srcOrd="0" destOrd="0" presId="urn:microsoft.com/office/officeart/2009/3/layout/SubStepProcess"/>
    <dgm:cxn modelId="{BE6FB17B-E222-4B81-8D44-620D93F00F0B}" type="presOf" srcId="{EB0A6AD2-739C-4D55-BD37-9E93CEB6478F}" destId="{4DDB1540-49AA-4C31-BC29-4D468ACA503D}" srcOrd="0" destOrd="0" presId="urn:microsoft.com/office/officeart/2009/3/layout/SubStepProcess"/>
    <dgm:cxn modelId="{26DA4599-3221-43A1-BD0C-FF3C806B06E1}" srcId="{A2139D37-ABF4-4B50-A6ED-6C11AF8066D0}" destId="{7A37AF42-4C00-4667-B7BF-6654729C3CD0}" srcOrd="3" destOrd="0" parTransId="{17CED36C-4E27-494A-AF02-44C856B1F927}" sibTransId="{7AC77ED9-810E-4588-BAFF-82B561D73AE1}"/>
    <dgm:cxn modelId="{6C85DD0E-CA2D-4538-B83D-1847EEB70D95}" srcId="{A2139D37-ABF4-4B50-A6ED-6C11AF8066D0}" destId="{EB0A6AD2-739C-4D55-BD37-9E93CEB6478F}" srcOrd="2" destOrd="0" parTransId="{183BF6EF-69A3-4C41-AE13-F744CAEFF98F}" sibTransId="{C7A93F1D-849B-4665-AD77-DEB06FD586F3}"/>
    <dgm:cxn modelId="{AA3FF76B-2DB2-4EBC-876B-6F32D079D496}" srcId="{A2139D37-ABF4-4B50-A6ED-6C11AF8066D0}" destId="{D6CA2472-D480-4AF6-B3B2-E9EDBE29F86B}" srcOrd="0" destOrd="0" parTransId="{79CFD406-CB78-4845-B8D4-F7128C6AFCF4}" sibTransId="{F9D54734-1D46-4D46-B09B-87DD50D0347F}"/>
    <dgm:cxn modelId="{2F638C92-505E-41EB-A724-F1F4A016BF6D}" type="presOf" srcId="{7A37AF42-4C00-4667-B7BF-6654729C3CD0}" destId="{BC87AD08-83DF-47AA-9E49-A7E99F6E8B4B}" srcOrd="0" destOrd="0" presId="urn:microsoft.com/office/officeart/2009/3/layout/SubStepProcess"/>
    <dgm:cxn modelId="{FA260DC4-872D-4DAA-B5A5-8C38ADD2B218}" type="presOf" srcId="{5B0B9CCF-D739-4DCB-8F2C-07DF375A4DA8}" destId="{87024887-8142-4AB5-BFF2-74019F4870BF}" srcOrd="0" destOrd="0" presId="urn:microsoft.com/office/officeart/2009/3/layout/SubStepProcess"/>
    <dgm:cxn modelId="{0D60259D-A5D7-4A14-B618-4581F5AA068B}" srcId="{A2139D37-ABF4-4B50-A6ED-6C11AF8066D0}" destId="{5B0B9CCF-D739-4DCB-8F2C-07DF375A4DA8}" srcOrd="1" destOrd="0" parTransId="{1D7ACEC5-4460-4352-81A7-295D1F85C858}" sibTransId="{F636880C-1D08-4D9D-B783-99B57E9C1E7D}"/>
    <dgm:cxn modelId="{9488C1E8-92A7-46DA-9E86-0F3BB7854EEE}" type="presParOf" srcId="{9AE5CC69-B407-44C0-9A68-5A76773296B6}" destId="{1C498808-DFD1-43B6-956B-45B2CEF002E5}" srcOrd="0" destOrd="0" presId="urn:microsoft.com/office/officeart/2009/3/layout/SubStepProcess"/>
    <dgm:cxn modelId="{017EBEFB-3D54-4945-A31D-5F80401831F6}" type="presParOf" srcId="{9AE5CC69-B407-44C0-9A68-5A76773296B6}" destId="{87024887-8142-4AB5-BFF2-74019F4870BF}" srcOrd="1" destOrd="0" presId="urn:microsoft.com/office/officeart/2009/3/layout/SubStepProcess"/>
    <dgm:cxn modelId="{4EB6363E-C62E-45FB-9CD5-7D47D5CC0532}" type="presParOf" srcId="{9AE5CC69-B407-44C0-9A68-5A76773296B6}" destId="{4DDB1540-49AA-4C31-BC29-4D468ACA503D}" srcOrd="2" destOrd="0" presId="urn:microsoft.com/office/officeart/2009/3/layout/SubStepProcess"/>
    <dgm:cxn modelId="{BBA6758E-FB6A-46D1-94B2-98EDB04E9D22}" type="presParOf" srcId="{9AE5CC69-B407-44C0-9A68-5A76773296B6}" destId="{BC87AD08-83DF-47AA-9E49-A7E99F6E8B4B}" srcOrd="3"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4AC93C1-EF5B-447A-8DF4-613A28EDDE9F}" type="doc">
      <dgm:prSet loTypeId="urn:microsoft.com/office/officeart/2005/8/layout/orgChart1" loCatId="hierarchy" qsTypeId="urn:microsoft.com/office/officeart/2005/8/quickstyle/simple1" qsCatId="simple" csTypeId="urn:microsoft.com/office/officeart/2005/8/colors/accent3_2" csCatId="accent3" phldr="1"/>
      <dgm:spPr/>
      <dgm:t>
        <a:bodyPr/>
        <a:lstStyle/>
        <a:p>
          <a:endParaRPr lang="en-US"/>
        </a:p>
      </dgm:t>
    </dgm:pt>
    <dgm:pt modelId="{478B7895-4E8C-460C-B2E3-E0F5ACA9398F}">
      <dgm:prSet/>
      <dgm:spPr>
        <a:solidFill>
          <a:schemeClr val="accent4">
            <a:lumMod val="75000"/>
          </a:schemeClr>
        </a:solidFill>
      </dgm:spPr>
      <dgm:t>
        <a:bodyPr/>
        <a:lstStyle/>
        <a:p>
          <a:pPr rtl="0"/>
          <a:r>
            <a:rPr lang="en-IN" b="0" i="0" dirty="0" smtClean="0"/>
            <a:t>Target Customer</a:t>
          </a:r>
          <a:endParaRPr lang="en-IN" dirty="0"/>
        </a:p>
      </dgm:t>
    </dgm:pt>
    <dgm:pt modelId="{98DA4B1E-2FFE-4B87-AD85-5543478AB03C}" type="parTrans" cxnId="{6EBC87B0-9DDD-4FE0-BDDB-02EBDB4C5934}">
      <dgm:prSet/>
      <dgm:spPr/>
      <dgm:t>
        <a:bodyPr/>
        <a:lstStyle/>
        <a:p>
          <a:endParaRPr lang="en-US"/>
        </a:p>
      </dgm:t>
    </dgm:pt>
    <dgm:pt modelId="{98A70BAD-EB87-45A8-85EE-8D9D6E75ED45}" type="sibTrans" cxnId="{6EBC87B0-9DDD-4FE0-BDDB-02EBDB4C5934}">
      <dgm:prSet/>
      <dgm:spPr/>
      <dgm:t>
        <a:bodyPr/>
        <a:lstStyle/>
        <a:p>
          <a:endParaRPr lang="en-US"/>
        </a:p>
      </dgm:t>
    </dgm:pt>
    <dgm:pt modelId="{BD1E9C83-B45E-4E01-8502-DF3F808A11D4}">
      <dgm:prSet/>
      <dgm:spPr>
        <a:solidFill>
          <a:schemeClr val="accent4">
            <a:lumMod val="75000"/>
          </a:schemeClr>
        </a:solidFill>
      </dgm:spPr>
      <dgm:t>
        <a:bodyPr/>
        <a:lstStyle/>
        <a:p>
          <a:pPr rtl="0"/>
          <a:r>
            <a:rPr lang="en-IN" b="0" i="0" smtClean="0"/>
            <a:t>Gastro</a:t>
          </a:r>
          <a:endParaRPr lang="en-IN"/>
        </a:p>
      </dgm:t>
    </dgm:pt>
    <dgm:pt modelId="{8DF9EF4C-AEF3-47BD-92CB-023018E13E8F}" type="parTrans" cxnId="{49F8F07C-BBCB-45B3-82CB-B0FCDF99C6E9}">
      <dgm:prSet/>
      <dgm:spPr/>
      <dgm:t>
        <a:bodyPr/>
        <a:lstStyle/>
        <a:p>
          <a:endParaRPr lang="en-US"/>
        </a:p>
      </dgm:t>
    </dgm:pt>
    <dgm:pt modelId="{276EEA25-0CA7-4CCC-98F1-DB0FF779E0A0}" type="sibTrans" cxnId="{49F8F07C-BBCB-45B3-82CB-B0FCDF99C6E9}">
      <dgm:prSet/>
      <dgm:spPr/>
      <dgm:t>
        <a:bodyPr/>
        <a:lstStyle/>
        <a:p>
          <a:endParaRPr lang="en-US"/>
        </a:p>
      </dgm:t>
    </dgm:pt>
    <dgm:pt modelId="{C105EC6B-4D8D-4B32-889E-CFA1CED4CE50}">
      <dgm:prSet/>
      <dgm:spPr>
        <a:solidFill>
          <a:schemeClr val="accent4">
            <a:lumMod val="75000"/>
          </a:schemeClr>
        </a:solidFill>
      </dgm:spPr>
      <dgm:t>
        <a:bodyPr/>
        <a:lstStyle/>
        <a:p>
          <a:pPr rtl="0"/>
          <a:r>
            <a:rPr lang="en-IN" b="0" i="0" smtClean="0"/>
            <a:t>Chest Physician</a:t>
          </a:r>
          <a:endParaRPr lang="en-IN"/>
        </a:p>
      </dgm:t>
    </dgm:pt>
    <dgm:pt modelId="{F023A079-3405-4A0F-98E0-BDB5D9DAD7E4}" type="parTrans" cxnId="{B7CA8052-9EEA-49D9-881D-256A7B31DB1C}">
      <dgm:prSet/>
      <dgm:spPr/>
      <dgm:t>
        <a:bodyPr/>
        <a:lstStyle/>
        <a:p>
          <a:endParaRPr lang="en-US"/>
        </a:p>
      </dgm:t>
    </dgm:pt>
    <dgm:pt modelId="{6F8E2483-D420-4679-92DB-EDE48D3220E8}" type="sibTrans" cxnId="{B7CA8052-9EEA-49D9-881D-256A7B31DB1C}">
      <dgm:prSet/>
      <dgm:spPr/>
      <dgm:t>
        <a:bodyPr/>
        <a:lstStyle/>
        <a:p>
          <a:endParaRPr lang="en-US"/>
        </a:p>
      </dgm:t>
    </dgm:pt>
    <dgm:pt modelId="{760A05C9-5DBF-456A-B1BD-544076BB0B6B}">
      <dgm:prSet/>
      <dgm:spPr>
        <a:solidFill>
          <a:schemeClr val="accent4">
            <a:lumMod val="75000"/>
          </a:schemeClr>
        </a:solidFill>
      </dgm:spPr>
      <dgm:t>
        <a:bodyPr/>
        <a:lstStyle/>
        <a:p>
          <a:pPr rtl="0"/>
          <a:r>
            <a:rPr lang="en-IN" b="0" i="0" smtClean="0"/>
            <a:t>Physician</a:t>
          </a:r>
          <a:endParaRPr lang="en-IN"/>
        </a:p>
      </dgm:t>
    </dgm:pt>
    <dgm:pt modelId="{A3F31FF0-0788-44D5-A467-2A0CBAC9349A}" type="parTrans" cxnId="{8873D7C5-931C-46E4-940D-493F3740D744}">
      <dgm:prSet/>
      <dgm:spPr/>
      <dgm:t>
        <a:bodyPr/>
        <a:lstStyle/>
        <a:p>
          <a:endParaRPr lang="en-US"/>
        </a:p>
      </dgm:t>
    </dgm:pt>
    <dgm:pt modelId="{10B3DC9A-920C-4B08-9152-3FCA29F59442}" type="sibTrans" cxnId="{8873D7C5-931C-46E4-940D-493F3740D744}">
      <dgm:prSet/>
      <dgm:spPr/>
      <dgm:t>
        <a:bodyPr/>
        <a:lstStyle/>
        <a:p>
          <a:endParaRPr lang="en-US"/>
        </a:p>
      </dgm:t>
    </dgm:pt>
    <dgm:pt modelId="{6105D752-E583-4809-92CB-0D04FF263F5B}">
      <dgm:prSet/>
      <dgm:spPr>
        <a:solidFill>
          <a:schemeClr val="accent4">
            <a:lumMod val="75000"/>
          </a:schemeClr>
        </a:solidFill>
      </dgm:spPr>
      <dgm:t>
        <a:bodyPr/>
        <a:lstStyle/>
        <a:p>
          <a:pPr rtl="0"/>
          <a:r>
            <a:rPr lang="en-IN" b="0" i="0" smtClean="0"/>
            <a:t>Intensivist </a:t>
          </a:r>
          <a:endParaRPr lang="en-IN"/>
        </a:p>
      </dgm:t>
    </dgm:pt>
    <dgm:pt modelId="{5DBB5BA5-F1D1-491B-87A6-E6E10A1D2985}" type="parTrans" cxnId="{1AB32B81-D00C-45FA-B761-8F359039A343}">
      <dgm:prSet/>
      <dgm:spPr/>
      <dgm:t>
        <a:bodyPr/>
        <a:lstStyle/>
        <a:p>
          <a:endParaRPr lang="en-US"/>
        </a:p>
      </dgm:t>
    </dgm:pt>
    <dgm:pt modelId="{F6F51E6A-0344-4D01-B342-C53D5C7B99E1}" type="sibTrans" cxnId="{1AB32B81-D00C-45FA-B761-8F359039A343}">
      <dgm:prSet/>
      <dgm:spPr/>
      <dgm:t>
        <a:bodyPr/>
        <a:lstStyle/>
        <a:p>
          <a:endParaRPr lang="en-US"/>
        </a:p>
      </dgm:t>
    </dgm:pt>
    <dgm:pt modelId="{E2517172-7ADC-4FEF-A38A-41F72309588D}" type="pres">
      <dgm:prSet presAssocID="{F4AC93C1-EF5B-447A-8DF4-613A28EDDE9F}" presName="hierChild1" presStyleCnt="0">
        <dgm:presLayoutVars>
          <dgm:orgChart val="1"/>
          <dgm:chPref val="1"/>
          <dgm:dir/>
          <dgm:animOne val="branch"/>
          <dgm:animLvl val="lvl"/>
          <dgm:resizeHandles/>
        </dgm:presLayoutVars>
      </dgm:prSet>
      <dgm:spPr/>
      <dgm:t>
        <a:bodyPr/>
        <a:lstStyle/>
        <a:p>
          <a:endParaRPr lang="en-US"/>
        </a:p>
      </dgm:t>
    </dgm:pt>
    <dgm:pt modelId="{58DEA57A-ACDA-4611-8149-0A9896536E66}" type="pres">
      <dgm:prSet presAssocID="{478B7895-4E8C-460C-B2E3-E0F5ACA9398F}" presName="hierRoot1" presStyleCnt="0">
        <dgm:presLayoutVars>
          <dgm:hierBranch val="init"/>
        </dgm:presLayoutVars>
      </dgm:prSet>
      <dgm:spPr/>
      <dgm:t>
        <a:bodyPr/>
        <a:lstStyle/>
        <a:p>
          <a:endParaRPr lang="en-US"/>
        </a:p>
      </dgm:t>
    </dgm:pt>
    <dgm:pt modelId="{CFDF7768-B9E6-42A4-9247-68746969BA2D}" type="pres">
      <dgm:prSet presAssocID="{478B7895-4E8C-460C-B2E3-E0F5ACA9398F}" presName="rootComposite1" presStyleCnt="0"/>
      <dgm:spPr/>
      <dgm:t>
        <a:bodyPr/>
        <a:lstStyle/>
        <a:p>
          <a:endParaRPr lang="en-US"/>
        </a:p>
      </dgm:t>
    </dgm:pt>
    <dgm:pt modelId="{6E6614A4-A4DA-446E-8080-87BFD6850629}" type="pres">
      <dgm:prSet presAssocID="{478B7895-4E8C-460C-B2E3-E0F5ACA9398F}" presName="rootText1" presStyleLbl="node0" presStyleIdx="0" presStyleCnt="1">
        <dgm:presLayoutVars>
          <dgm:chPref val="3"/>
        </dgm:presLayoutVars>
      </dgm:prSet>
      <dgm:spPr/>
      <dgm:t>
        <a:bodyPr/>
        <a:lstStyle/>
        <a:p>
          <a:endParaRPr lang="en-US"/>
        </a:p>
      </dgm:t>
    </dgm:pt>
    <dgm:pt modelId="{8658C31E-96DF-4FF7-9D0B-8A9E036DF49D}" type="pres">
      <dgm:prSet presAssocID="{478B7895-4E8C-460C-B2E3-E0F5ACA9398F}" presName="rootConnector1" presStyleLbl="node1" presStyleIdx="0" presStyleCnt="0"/>
      <dgm:spPr/>
      <dgm:t>
        <a:bodyPr/>
        <a:lstStyle/>
        <a:p>
          <a:endParaRPr lang="en-US"/>
        </a:p>
      </dgm:t>
    </dgm:pt>
    <dgm:pt modelId="{A4A632A3-E348-48F5-94A9-B7F6B7779F56}" type="pres">
      <dgm:prSet presAssocID="{478B7895-4E8C-460C-B2E3-E0F5ACA9398F}" presName="hierChild2" presStyleCnt="0"/>
      <dgm:spPr/>
      <dgm:t>
        <a:bodyPr/>
        <a:lstStyle/>
        <a:p>
          <a:endParaRPr lang="en-US"/>
        </a:p>
      </dgm:t>
    </dgm:pt>
    <dgm:pt modelId="{1E3F00A3-0FED-4905-BAC4-C43E9EB49EA3}" type="pres">
      <dgm:prSet presAssocID="{8DF9EF4C-AEF3-47BD-92CB-023018E13E8F}" presName="Name37" presStyleLbl="parChTrans1D2" presStyleIdx="0" presStyleCnt="4"/>
      <dgm:spPr/>
      <dgm:t>
        <a:bodyPr/>
        <a:lstStyle/>
        <a:p>
          <a:endParaRPr lang="en-US"/>
        </a:p>
      </dgm:t>
    </dgm:pt>
    <dgm:pt modelId="{53C9C379-B2C0-477D-9753-DD06C68F15F2}" type="pres">
      <dgm:prSet presAssocID="{BD1E9C83-B45E-4E01-8502-DF3F808A11D4}" presName="hierRoot2" presStyleCnt="0">
        <dgm:presLayoutVars>
          <dgm:hierBranch val="init"/>
        </dgm:presLayoutVars>
      </dgm:prSet>
      <dgm:spPr/>
      <dgm:t>
        <a:bodyPr/>
        <a:lstStyle/>
        <a:p>
          <a:endParaRPr lang="en-US"/>
        </a:p>
      </dgm:t>
    </dgm:pt>
    <dgm:pt modelId="{9BE298D6-355E-4D1C-A74B-D8365B41FEB9}" type="pres">
      <dgm:prSet presAssocID="{BD1E9C83-B45E-4E01-8502-DF3F808A11D4}" presName="rootComposite" presStyleCnt="0"/>
      <dgm:spPr/>
      <dgm:t>
        <a:bodyPr/>
        <a:lstStyle/>
        <a:p>
          <a:endParaRPr lang="en-US"/>
        </a:p>
      </dgm:t>
    </dgm:pt>
    <dgm:pt modelId="{82408298-7E30-4702-B794-826D849E7C3E}" type="pres">
      <dgm:prSet presAssocID="{BD1E9C83-B45E-4E01-8502-DF3F808A11D4}" presName="rootText" presStyleLbl="node2" presStyleIdx="0" presStyleCnt="4">
        <dgm:presLayoutVars>
          <dgm:chPref val="3"/>
        </dgm:presLayoutVars>
      </dgm:prSet>
      <dgm:spPr/>
      <dgm:t>
        <a:bodyPr/>
        <a:lstStyle/>
        <a:p>
          <a:endParaRPr lang="en-US"/>
        </a:p>
      </dgm:t>
    </dgm:pt>
    <dgm:pt modelId="{B8B8F5D5-62D3-4090-AB5C-EA44A9161FB4}" type="pres">
      <dgm:prSet presAssocID="{BD1E9C83-B45E-4E01-8502-DF3F808A11D4}" presName="rootConnector" presStyleLbl="node2" presStyleIdx="0" presStyleCnt="4"/>
      <dgm:spPr/>
      <dgm:t>
        <a:bodyPr/>
        <a:lstStyle/>
        <a:p>
          <a:endParaRPr lang="en-US"/>
        </a:p>
      </dgm:t>
    </dgm:pt>
    <dgm:pt modelId="{289C5AF7-7A09-49ED-A842-F12531ECC5AA}" type="pres">
      <dgm:prSet presAssocID="{BD1E9C83-B45E-4E01-8502-DF3F808A11D4}" presName="hierChild4" presStyleCnt="0"/>
      <dgm:spPr/>
      <dgm:t>
        <a:bodyPr/>
        <a:lstStyle/>
        <a:p>
          <a:endParaRPr lang="en-US"/>
        </a:p>
      </dgm:t>
    </dgm:pt>
    <dgm:pt modelId="{1316987A-4129-4887-A460-2AD10201E116}" type="pres">
      <dgm:prSet presAssocID="{BD1E9C83-B45E-4E01-8502-DF3F808A11D4}" presName="hierChild5" presStyleCnt="0"/>
      <dgm:spPr/>
      <dgm:t>
        <a:bodyPr/>
        <a:lstStyle/>
        <a:p>
          <a:endParaRPr lang="en-US"/>
        </a:p>
      </dgm:t>
    </dgm:pt>
    <dgm:pt modelId="{1C7414D2-8862-4D64-AA16-BC56BEA0FFCB}" type="pres">
      <dgm:prSet presAssocID="{F023A079-3405-4A0F-98E0-BDB5D9DAD7E4}" presName="Name37" presStyleLbl="parChTrans1D2" presStyleIdx="1" presStyleCnt="4"/>
      <dgm:spPr/>
      <dgm:t>
        <a:bodyPr/>
        <a:lstStyle/>
        <a:p>
          <a:endParaRPr lang="en-US"/>
        </a:p>
      </dgm:t>
    </dgm:pt>
    <dgm:pt modelId="{6C7B5721-E06F-49C1-9DC7-1346A3265AC4}" type="pres">
      <dgm:prSet presAssocID="{C105EC6B-4D8D-4B32-889E-CFA1CED4CE50}" presName="hierRoot2" presStyleCnt="0">
        <dgm:presLayoutVars>
          <dgm:hierBranch val="init"/>
        </dgm:presLayoutVars>
      </dgm:prSet>
      <dgm:spPr/>
      <dgm:t>
        <a:bodyPr/>
        <a:lstStyle/>
        <a:p>
          <a:endParaRPr lang="en-US"/>
        </a:p>
      </dgm:t>
    </dgm:pt>
    <dgm:pt modelId="{25EEE673-B245-48AC-B50B-166FCCBD7D29}" type="pres">
      <dgm:prSet presAssocID="{C105EC6B-4D8D-4B32-889E-CFA1CED4CE50}" presName="rootComposite" presStyleCnt="0"/>
      <dgm:spPr/>
      <dgm:t>
        <a:bodyPr/>
        <a:lstStyle/>
        <a:p>
          <a:endParaRPr lang="en-US"/>
        </a:p>
      </dgm:t>
    </dgm:pt>
    <dgm:pt modelId="{8B921795-BE84-417B-89EE-7A835EA7845B}" type="pres">
      <dgm:prSet presAssocID="{C105EC6B-4D8D-4B32-889E-CFA1CED4CE50}" presName="rootText" presStyleLbl="node2" presStyleIdx="1" presStyleCnt="4">
        <dgm:presLayoutVars>
          <dgm:chPref val="3"/>
        </dgm:presLayoutVars>
      </dgm:prSet>
      <dgm:spPr/>
      <dgm:t>
        <a:bodyPr/>
        <a:lstStyle/>
        <a:p>
          <a:endParaRPr lang="en-US"/>
        </a:p>
      </dgm:t>
    </dgm:pt>
    <dgm:pt modelId="{4DFB7022-5E6C-4363-9E62-622F9B6814E5}" type="pres">
      <dgm:prSet presAssocID="{C105EC6B-4D8D-4B32-889E-CFA1CED4CE50}" presName="rootConnector" presStyleLbl="node2" presStyleIdx="1" presStyleCnt="4"/>
      <dgm:spPr/>
      <dgm:t>
        <a:bodyPr/>
        <a:lstStyle/>
        <a:p>
          <a:endParaRPr lang="en-US"/>
        </a:p>
      </dgm:t>
    </dgm:pt>
    <dgm:pt modelId="{C69C3C9F-528C-4E4B-993F-61166A7800DB}" type="pres">
      <dgm:prSet presAssocID="{C105EC6B-4D8D-4B32-889E-CFA1CED4CE50}" presName="hierChild4" presStyleCnt="0"/>
      <dgm:spPr/>
      <dgm:t>
        <a:bodyPr/>
        <a:lstStyle/>
        <a:p>
          <a:endParaRPr lang="en-US"/>
        </a:p>
      </dgm:t>
    </dgm:pt>
    <dgm:pt modelId="{F9428A15-8B44-4A66-A528-B4E20C91A0C0}" type="pres">
      <dgm:prSet presAssocID="{C105EC6B-4D8D-4B32-889E-CFA1CED4CE50}" presName="hierChild5" presStyleCnt="0"/>
      <dgm:spPr/>
      <dgm:t>
        <a:bodyPr/>
        <a:lstStyle/>
        <a:p>
          <a:endParaRPr lang="en-US"/>
        </a:p>
      </dgm:t>
    </dgm:pt>
    <dgm:pt modelId="{6E520D4E-71B3-4C75-A51E-5F4E6DBA1BDC}" type="pres">
      <dgm:prSet presAssocID="{A3F31FF0-0788-44D5-A467-2A0CBAC9349A}" presName="Name37" presStyleLbl="parChTrans1D2" presStyleIdx="2" presStyleCnt="4"/>
      <dgm:spPr/>
      <dgm:t>
        <a:bodyPr/>
        <a:lstStyle/>
        <a:p>
          <a:endParaRPr lang="en-US"/>
        </a:p>
      </dgm:t>
    </dgm:pt>
    <dgm:pt modelId="{D8155E69-3164-4E5C-BD1D-B8E6E9788CBA}" type="pres">
      <dgm:prSet presAssocID="{760A05C9-5DBF-456A-B1BD-544076BB0B6B}" presName="hierRoot2" presStyleCnt="0">
        <dgm:presLayoutVars>
          <dgm:hierBranch val="init"/>
        </dgm:presLayoutVars>
      </dgm:prSet>
      <dgm:spPr/>
      <dgm:t>
        <a:bodyPr/>
        <a:lstStyle/>
        <a:p>
          <a:endParaRPr lang="en-US"/>
        </a:p>
      </dgm:t>
    </dgm:pt>
    <dgm:pt modelId="{F31E5C46-C113-4EB4-874E-AA7124934178}" type="pres">
      <dgm:prSet presAssocID="{760A05C9-5DBF-456A-B1BD-544076BB0B6B}" presName="rootComposite" presStyleCnt="0"/>
      <dgm:spPr/>
      <dgm:t>
        <a:bodyPr/>
        <a:lstStyle/>
        <a:p>
          <a:endParaRPr lang="en-US"/>
        </a:p>
      </dgm:t>
    </dgm:pt>
    <dgm:pt modelId="{DD7B6F1D-79FB-40DF-91A7-313D740E9829}" type="pres">
      <dgm:prSet presAssocID="{760A05C9-5DBF-456A-B1BD-544076BB0B6B}" presName="rootText" presStyleLbl="node2" presStyleIdx="2" presStyleCnt="4">
        <dgm:presLayoutVars>
          <dgm:chPref val="3"/>
        </dgm:presLayoutVars>
      </dgm:prSet>
      <dgm:spPr/>
      <dgm:t>
        <a:bodyPr/>
        <a:lstStyle/>
        <a:p>
          <a:endParaRPr lang="en-US"/>
        </a:p>
      </dgm:t>
    </dgm:pt>
    <dgm:pt modelId="{1CCC2133-A2EA-4E00-9D6C-F7CB6E108FC3}" type="pres">
      <dgm:prSet presAssocID="{760A05C9-5DBF-456A-B1BD-544076BB0B6B}" presName="rootConnector" presStyleLbl="node2" presStyleIdx="2" presStyleCnt="4"/>
      <dgm:spPr/>
      <dgm:t>
        <a:bodyPr/>
        <a:lstStyle/>
        <a:p>
          <a:endParaRPr lang="en-US"/>
        </a:p>
      </dgm:t>
    </dgm:pt>
    <dgm:pt modelId="{808211EC-D2BE-4F44-86BA-B419C946BB2B}" type="pres">
      <dgm:prSet presAssocID="{760A05C9-5DBF-456A-B1BD-544076BB0B6B}" presName="hierChild4" presStyleCnt="0"/>
      <dgm:spPr/>
      <dgm:t>
        <a:bodyPr/>
        <a:lstStyle/>
        <a:p>
          <a:endParaRPr lang="en-US"/>
        </a:p>
      </dgm:t>
    </dgm:pt>
    <dgm:pt modelId="{1F95034F-6C4B-445E-AE8A-10053926CEF0}" type="pres">
      <dgm:prSet presAssocID="{760A05C9-5DBF-456A-B1BD-544076BB0B6B}" presName="hierChild5" presStyleCnt="0"/>
      <dgm:spPr/>
      <dgm:t>
        <a:bodyPr/>
        <a:lstStyle/>
        <a:p>
          <a:endParaRPr lang="en-US"/>
        </a:p>
      </dgm:t>
    </dgm:pt>
    <dgm:pt modelId="{2C4F1D61-914C-49E5-8B22-B8DF894C58CC}" type="pres">
      <dgm:prSet presAssocID="{5DBB5BA5-F1D1-491B-87A6-E6E10A1D2985}" presName="Name37" presStyleLbl="parChTrans1D2" presStyleIdx="3" presStyleCnt="4"/>
      <dgm:spPr/>
      <dgm:t>
        <a:bodyPr/>
        <a:lstStyle/>
        <a:p>
          <a:endParaRPr lang="en-US"/>
        </a:p>
      </dgm:t>
    </dgm:pt>
    <dgm:pt modelId="{7DA99DCF-D946-4B4A-9847-69808C83538D}" type="pres">
      <dgm:prSet presAssocID="{6105D752-E583-4809-92CB-0D04FF263F5B}" presName="hierRoot2" presStyleCnt="0">
        <dgm:presLayoutVars>
          <dgm:hierBranch val="init"/>
        </dgm:presLayoutVars>
      </dgm:prSet>
      <dgm:spPr/>
      <dgm:t>
        <a:bodyPr/>
        <a:lstStyle/>
        <a:p>
          <a:endParaRPr lang="en-US"/>
        </a:p>
      </dgm:t>
    </dgm:pt>
    <dgm:pt modelId="{4F1C9496-E2B7-4783-81CF-B664D12E4FB9}" type="pres">
      <dgm:prSet presAssocID="{6105D752-E583-4809-92CB-0D04FF263F5B}" presName="rootComposite" presStyleCnt="0"/>
      <dgm:spPr/>
      <dgm:t>
        <a:bodyPr/>
        <a:lstStyle/>
        <a:p>
          <a:endParaRPr lang="en-US"/>
        </a:p>
      </dgm:t>
    </dgm:pt>
    <dgm:pt modelId="{4AA00D79-DEE2-42E0-B3FC-C2F126DC2925}" type="pres">
      <dgm:prSet presAssocID="{6105D752-E583-4809-92CB-0D04FF263F5B}" presName="rootText" presStyleLbl="node2" presStyleIdx="3" presStyleCnt="4">
        <dgm:presLayoutVars>
          <dgm:chPref val="3"/>
        </dgm:presLayoutVars>
      </dgm:prSet>
      <dgm:spPr/>
      <dgm:t>
        <a:bodyPr/>
        <a:lstStyle/>
        <a:p>
          <a:endParaRPr lang="en-US"/>
        </a:p>
      </dgm:t>
    </dgm:pt>
    <dgm:pt modelId="{5E5EEE82-3776-4DA5-96DC-421DF13731B4}" type="pres">
      <dgm:prSet presAssocID="{6105D752-E583-4809-92CB-0D04FF263F5B}" presName="rootConnector" presStyleLbl="node2" presStyleIdx="3" presStyleCnt="4"/>
      <dgm:spPr/>
      <dgm:t>
        <a:bodyPr/>
        <a:lstStyle/>
        <a:p>
          <a:endParaRPr lang="en-US"/>
        </a:p>
      </dgm:t>
    </dgm:pt>
    <dgm:pt modelId="{9351EEE2-F733-4EEE-BCBA-8A63C2DF2815}" type="pres">
      <dgm:prSet presAssocID="{6105D752-E583-4809-92CB-0D04FF263F5B}" presName="hierChild4" presStyleCnt="0"/>
      <dgm:spPr/>
      <dgm:t>
        <a:bodyPr/>
        <a:lstStyle/>
        <a:p>
          <a:endParaRPr lang="en-US"/>
        </a:p>
      </dgm:t>
    </dgm:pt>
    <dgm:pt modelId="{5521E100-1C4F-42B1-BE78-8811F84B7D72}" type="pres">
      <dgm:prSet presAssocID="{6105D752-E583-4809-92CB-0D04FF263F5B}" presName="hierChild5" presStyleCnt="0"/>
      <dgm:spPr/>
      <dgm:t>
        <a:bodyPr/>
        <a:lstStyle/>
        <a:p>
          <a:endParaRPr lang="en-US"/>
        </a:p>
      </dgm:t>
    </dgm:pt>
    <dgm:pt modelId="{4810DC14-636D-4377-8368-3118946D2A70}" type="pres">
      <dgm:prSet presAssocID="{478B7895-4E8C-460C-B2E3-E0F5ACA9398F}" presName="hierChild3" presStyleCnt="0"/>
      <dgm:spPr/>
      <dgm:t>
        <a:bodyPr/>
        <a:lstStyle/>
        <a:p>
          <a:endParaRPr lang="en-US"/>
        </a:p>
      </dgm:t>
    </dgm:pt>
  </dgm:ptLst>
  <dgm:cxnLst>
    <dgm:cxn modelId="{6EBC87B0-9DDD-4FE0-BDDB-02EBDB4C5934}" srcId="{F4AC93C1-EF5B-447A-8DF4-613A28EDDE9F}" destId="{478B7895-4E8C-460C-B2E3-E0F5ACA9398F}" srcOrd="0" destOrd="0" parTransId="{98DA4B1E-2FFE-4B87-AD85-5543478AB03C}" sibTransId="{98A70BAD-EB87-45A8-85EE-8D9D6E75ED45}"/>
    <dgm:cxn modelId="{7B4394DE-ABF1-4FD1-B616-6324D99CB9D5}" type="presOf" srcId="{478B7895-4E8C-460C-B2E3-E0F5ACA9398F}" destId="{8658C31E-96DF-4FF7-9D0B-8A9E036DF49D}" srcOrd="1" destOrd="0" presId="urn:microsoft.com/office/officeart/2005/8/layout/orgChart1"/>
    <dgm:cxn modelId="{BE99FE77-B6AD-4C76-8737-E060079B7D40}" type="presOf" srcId="{8DF9EF4C-AEF3-47BD-92CB-023018E13E8F}" destId="{1E3F00A3-0FED-4905-BAC4-C43E9EB49EA3}" srcOrd="0" destOrd="0" presId="urn:microsoft.com/office/officeart/2005/8/layout/orgChart1"/>
    <dgm:cxn modelId="{49F8F07C-BBCB-45B3-82CB-B0FCDF99C6E9}" srcId="{478B7895-4E8C-460C-B2E3-E0F5ACA9398F}" destId="{BD1E9C83-B45E-4E01-8502-DF3F808A11D4}" srcOrd="0" destOrd="0" parTransId="{8DF9EF4C-AEF3-47BD-92CB-023018E13E8F}" sibTransId="{276EEA25-0CA7-4CCC-98F1-DB0FF779E0A0}"/>
    <dgm:cxn modelId="{82CB47AD-210B-4F60-B31B-29D12DD10AE2}" type="presOf" srcId="{F023A079-3405-4A0F-98E0-BDB5D9DAD7E4}" destId="{1C7414D2-8862-4D64-AA16-BC56BEA0FFCB}" srcOrd="0" destOrd="0" presId="urn:microsoft.com/office/officeart/2005/8/layout/orgChart1"/>
    <dgm:cxn modelId="{0CD851EA-935B-4ECE-8D69-E91130EE4323}" type="presOf" srcId="{6105D752-E583-4809-92CB-0D04FF263F5B}" destId="{4AA00D79-DEE2-42E0-B3FC-C2F126DC2925}" srcOrd="0" destOrd="0" presId="urn:microsoft.com/office/officeart/2005/8/layout/orgChart1"/>
    <dgm:cxn modelId="{EBFFEACD-E5FC-4225-98E0-55CC4C3C3252}" type="presOf" srcId="{478B7895-4E8C-460C-B2E3-E0F5ACA9398F}" destId="{6E6614A4-A4DA-446E-8080-87BFD6850629}" srcOrd="0" destOrd="0" presId="urn:microsoft.com/office/officeart/2005/8/layout/orgChart1"/>
    <dgm:cxn modelId="{7BB547E9-8D43-4081-ADC7-0CA5F59B8323}" type="presOf" srcId="{C105EC6B-4D8D-4B32-889E-CFA1CED4CE50}" destId="{8B921795-BE84-417B-89EE-7A835EA7845B}" srcOrd="0" destOrd="0" presId="urn:microsoft.com/office/officeart/2005/8/layout/orgChart1"/>
    <dgm:cxn modelId="{0CA3A9F0-B007-4561-B251-3A39429B0433}" type="presOf" srcId="{A3F31FF0-0788-44D5-A467-2A0CBAC9349A}" destId="{6E520D4E-71B3-4C75-A51E-5F4E6DBA1BDC}" srcOrd="0" destOrd="0" presId="urn:microsoft.com/office/officeart/2005/8/layout/orgChart1"/>
    <dgm:cxn modelId="{5BF7885E-8AE1-4B19-B37E-86835B5F058E}" type="presOf" srcId="{BD1E9C83-B45E-4E01-8502-DF3F808A11D4}" destId="{82408298-7E30-4702-B794-826D849E7C3E}" srcOrd="0" destOrd="0" presId="urn:microsoft.com/office/officeart/2005/8/layout/orgChart1"/>
    <dgm:cxn modelId="{A8D4E52F-BABA-4EF0-8D13-8B71298605B2}" type="presOf" srcId="{5DBB5BA5-F1D1-491B-87A6-E6E10A1D2985}" destId="{2C4F1D61-914C-49E5-8B22-B8DF894C58CC}" srcOrd="0" destOrd="0" presId="urn:microsoft.com/office/officeart/2005/8/layout/orgChart1"/>
    <dgm:cxn modelId="{49F44279-6DF9-4B15-9B3A-0D9FDCCDB6A2}" type="presOf" srcId="{F4AC93C1-EF5B-447A-8DF4-613A28EDDE9F}" destId="{E2517172-7ADC-4FEF-A38A-41F72309588D}" srcOrd="0" destOrd="0" presId="urn:microsoft.com/office/officeart/2005/8/layout/orgChart1"/>
    <dgm:cxn modelId="{1AB32B81-D00C-45FA-B761-8F359039A343}" srcId="{478B7895-4E8C-460C-B2E3-E0F5ACA9398F}" destId="{6105D752-E583-4809-92CB-0D04FF263F5B}" srcOrd="3" destOrd="0" parTransId="{5DBB5BA5-F1D1-491B-87A6-E6E10A1D2985}" sibTransId="{F6F51E6A-0344-4D01-B342-C53D5C7B99E1}"/>
    <dgm:cxn modelId="{B7CA8052-9EEA-49D9-881D-256A7B31DB1C}" srcId="{478B7895-4E8C-460C-B2E3-E0F5ACA9398F}" destId="{C105EC6B-4D8D-4B32-889E-CFA1CED4CE50}" srcOrd="1" destOrd="0" parTransId="{F023A079-3405-4A0F-98E0-BDB5D9DAD7E4}" sibTransId="{6F8E2483-D420-4679-92DB-EDE48D3220E8}"/>
    <dgm:cxn modelId="{56F0BDCC-D64C-461B-8485-914041849EC4}" type="presOf" srcId="{6105D752-E583-4809-92CB-0D04FF263F5B}" destId="{5E5EEE82-3776-4DA5-96DC-421DF13731B4}" srcOrd="1" destOrd="0" presId="urn:microsoft.com/office/officeart/2005/8/layout/orgChart1"/>
    <dgm:cxn modelId="{1B70FB8A-BA99-4FB6-A5A7-36E3A58599C1}" type="presOf" srcId="{760A05C9-5DBF-456A-B1BD-544076BB0B6B}" destId="{1CCC2133-A2EA-4E00-9D6C-F7CB6E108FC3}" srcOrd="1" destOrd="0" presId="urn:microsoft.com/office/officeart/2005/8/layout/orgChart1"/>
    <dgm:cxn modelId="{4E5C26A3-6455-4457-8607-E17F5DE1DA3B}" type="presOf" srcId="{BD1E9C83-B45E-4E01-8502-DF3F808A11D4}" destId="{B8B8F5D5-62D3-4090-AB5C-EA44A9161FB4}" srcOrd="1" destOrd="0" presId="urn:microsoft.com/office/officeart/2005/8/layout/orgChart1"/>
    <dgm:cxn modelId="{2B761C84-4CBA-46AF-B015-C84EE137A6F1}" type="presOf" srcId="{C105EC6B-4D8D-4B32-889E-CFA1CED4CE50}" destId="{4DFB7022-5E6C-4363-9E62-622F9B6814E5}" srcOrd="1" destOrd="0" presId="urn:microsoft.com/office/officeart/2005/8/layout/orgChart1"/>
    <dgm:cxn modelId="{8873D7C5-931C-46E4-940D-493F3740D744}" srcId="{478B7895-4E8C-460C-B2E3-E0F5ACA9398F}" destId="{760A05C9-5DBF-456A-B1BD-544076BB0B6B}" srcOrd="2" destOrd="0" parTransId="{A3F31FF0-0788-44D5-A467-2A0CBAC9349A}" sibTransId="{10B3DC9A-920C-4B08-9152-3FCA29F59442}"/>
    <dgm:cxn modelId="{494BA864-9EB2-42E8-9920-540A531E41E0}" type="presOf" srcId="{760A05C9-5DBF-456A-B1BD-544076BB0B6B}" destId="{DD7B6F1D-79FB-40DF-91A7-313D740E9829}" srcOrd="0" destOrd="0" presId="urn:microsoft.com/office/officeart/2005/8/layout/orgChart1"/>
    <dgm:cxn modelId="{D0495CE2-780E-4607-BF44-B112B936FAA1}" type="presParOf" srcId="{E2517172-7ADC-4FEF-A38A-41F72309588D}" destId="{58DEA57A-ACDA-4611-8149-0A9896536E66}" srcOrd="0" destOrd="0" presId="urn:microsoft.com/office/officeart/2005/8/layout/orgChart1"/>
    <dgm:cxn modelId="{225ADF9B-F5C6-489C-A946-18F80A5C0639}" type="presParOf" srcId="{58DEA57A-ACDA-4611-8149-0A9896536E66}" destId="{CFDF7768-B9E6-42A4-9247-68746969BA2D}" srcOrd="0" destOrd="0" presId="urn:microsoft.com/office/officeart/2005/8/layout/orgChart1"/>
    <dgm:cxn modelId="{62117381-3E49-4EAA-ABAF-4CA3116AEA60}" type="presParOf" srcId="{CFDF7768-B9E6-42A4-9247-68746969BA2D}" destId="{6E6614A4-A4DA-446E-8080-87BFD6850629}" srcOrd="0" destOrd="0" presId="urn:microsoft.com/office/officeart/2005/8/layout/orgChart1"/>
    <dgm:cxn modelId="{C99E22ED-04D6-4EB6-A989-4E7C1860C9AB}" type="presParOf" srcId="{CFDF7768-B9E6-42A4-9247-68746969BA2D}" destId="{8658C31E-96DF-4FF7-9D0B-8A9E036DF49D}" srcOrd="1" destOrd="0" presId="urn:microsoft.com/office/officeart/2005/8/layout/orgChart1"/>
    <dgm:cxn modelId="{0FAD64FE-CDA0-44F9-8FC6-B9D03495858D}" type="presParOf" srcId="{58DEA57A-ACDA-4611-8149-0A9896536E66}" destId="{A4A632A3-E348-48F5-94A9-B7F6B7779F56}" srcOrd="1" destOrd="0" presId="urn:microsoft.com/office/officeart/2005/8/layout/orgChart1"/>
    <dgm:cxn modelId="{58CC71FA-1F54-4026-A4B7-EC81A4A34D4C}" type="presParOf" srcId="{A4A632A3-E348-48F5-94A9-B7F6B7779F56}" destId="{1E3F00A3-0FED-4905-BAC4-C43E9EB49EA3}" srcOrd="0" destOrd="0" presId="urn:microsoft.com/office/officeart/2005/8/layout/orgChart1"/>
    <dgm:cxn modelId="{CA0B3286-35E9-4F95-A5DE-21CC1391BFC7}" type="presParOf" srcId="{A4A632A3-E348-48F5-94A9-B7F6B7779F56}" destId="{53C9C379-B2C0-477D-9753-DD06C68F15F2}" srcOrd="1" destOrd="0" presId="urn:microsoft.com/office/officeart/2005/8/layout/orgChart1"/>
    <dgm:cxn modelId="{2F545307-1065-48CC-879F-FCA336C1C394}" type="presParOf" srcId="{53C9C379-B2C0-477D-9753-DD06C68F15F2}" destId="{9BE298D6-355E-4D1C-A74B-D8365B41FEB9}" srcOrd="0" destOrd="0" presId="urn:microsoft.com/office/officeart/2005/8/layout/orgChart1"/>
    <dgm:cxn modelId="{6994DCB2-8918-4193-AAC2-2921197F920B}" type="presParOf" srcId="{9BE298D6-355E-4D1C-A74B-D8365B41FEB9}" destId="{82408298-7E30-4702-B794-826D849E7C3E}" srcOrd="0" destOrd="0" presId="urn:microsoft.com/office/officeart/2005/8/layout/orgChart1"/>
    <dgm:cxn modelId="{F55AEA6F-1CF2-4CF1-91C1-8443EC25D9D8}" type="presParOf" srcId="{9BE298D6-355E-4D1C-A74B-D8365B41FEB9}" destId="{B8B8F5D5-62D3-4090-AB5C-EA44A9161FB4}" srcOrd="1" destOrd="0" presId="urn:microsoft.com/office/officeart/2005/8/layout/orgChart1"/>
    <dgm:cxn modelId="{A13183A1-82FA-4C98-AAAD-6F5AC01A6846}" type="presParOf" srcId="{53C9C379-B2C0-477D-9753-DD06C68F15F2}" destId="{289C5AF7-7A09-49ED-A842-F12531ECC5AA}" srcOrd="1" destOrd="0" presId="urn:microsoft.com/office/officeart/2005/8/layout/orgChart1"/>
    <dgm:cxn modelId="{9A869386-171A-4E79-BA4C-1DA98FE6A882}" type="presParOf" srcId="{53C9C379-B2C0-477D-9753-DD06C68F15F2}" destId="{1316987A-4129-4887-A460-2AD10201E116}" srcOrd="2" destOrd="0" presId="urn:microsoft.com/office/officeart/2005/8/layout/orgChart1"/>
    <dgm:cxn modelId="{3D33AAB2-8A3F-471E-A81F-A4A56484DA10}" type="presParOf" srcId="{A4A632A3-E348-48F5-94A9-B7F6B7779F56}" destId="{1C7414D2-8862-4D64-AA16-BC56BEA0FFCB}" srcOrd="2" destOrd="0" presId="urn:microsoft.com/office/officeart/2005/8/layout/orgChart1"/>
    <dgm:cxn modelId="{6A5A6A9A-3FDA-49D0-BA26-76F1978086F7}" type="presParOf" srcId="{A4A632A3-E348-48F5-94A9-B7F6B7779F56}" destId="{6C7B5721-E06F-49C1-9DC7-1346A3265AC4}" srcOrd="3" destOrd="0" presId="urn:microsoft.com/office/officeart/2005/8/layout/orgChart1"/>
    <dgm:cxn modelId="{37524B94-7BD4-4E26-89D4-46926D4439DF}" type="presParOf" srcId="{6C7B5721-E06F-49C1-9DC7-1346A3265AC4}" destId="{25EEE673-B245-48AC-B50B-166FCCBD7D29}" srcOrd="0" destOrd="0" presId="urn:microsoft.com/office/officeart/2005/8/layout/orgChart1"/>
    <dgm:cxn modelId="{C8115159-D692-4D16-8337-31D1B7D426FB}" type="presParOf" srcId="{25EEE673-B245-48AC-B50B-166FCCBD7D29}" destId="{8B921795-BE84-417B-89EE-7A835EA7845B}" srcOrd="0" destOrd="0" presId="urn:microsoft.com/office/officeart/2005/8/layout/orgChart1"/>
    <dgm:cxn modelId="{6D8F9D92-1350-4EF7-9AE8-846DD1AB1794}" type="presParOf" srcId="{25EEE673-B245-48AC-B50B-166FCCBD7D29}" destId="{4DFB7022-5E6C-4363-9E62-622F9B6814E5}" srcOrd="1" destOrd="0" presId="urn:microsoft.com/office/officeart/2005/8/layout/orgChart1"/>
    <dgm:cxn modelId="{223D4528-C2D2-43AC-8A98-8FD1FCAE76C6}" type="presParOf" srcId="{6C7B5721-E06F-49C1-9DC7-1346A3265AC4}" destId="{C69C3C9F-528C-4E4B-993F-61166A7800DB}" srcOrd="1" destOrd="0" presId="urn:microsoft.com/office/officeart/2005/8/layout/orgChart1"/>
    <dgm:cxn modelId="{1362315D-0797-4AF1-8CEB-E01436100CD9}" type="presParOf" srcId="{6C7B5721-E06F-49C1-9DC7-1346A3265AC4}" destId="{F9428A15-8B44-4A66-A528-B4E20C91A0C0}" srcOrd="2" destOrd="0" presId="urn:microsoft.com/office/officeart/2005/8/layout/orgChart1"/>
    <dgm:cxn modelId="{84FD6E15-1B45-4985-A405-25A3F6BF6BC6}" type="presParOf" srcId="{A4A632A3-E348-48F5-94A9-B7F6B7779F56}" destId="{6E520D4E-71B3-4C75-A51E-5F4E6DBA1BDC}" srcOrd="4" destOrd="0" presId="urn:microsoft.com/office/officeart/2005/8/layout/orgChart1"/>
    <dgm:cxn modelId="{19C46396-3ADE-4E6A-858B-8928B2BAE1DA}" type="presParOf" srcId="{A4A632A3-E348-48F5-94A9-B7F6B7779F56}" destId="{D8155E69-3164-4E5C-BD1D-B8E6E9788CBA}" srcOrd="5" destOrd="0" presId="urn:microsoft.com/office/officeart/2005/8/layout/orgChart1"/>
    <dgm:cxn modelId="{CC3FFD99-D279-4DE2-8E42-D7F292991882}" type="presParOf" srcId="{D8155E69-3164-4E5C-BD1D-B8E6E9788CBA}" destId="{F31E5C46-C113-4EB4-874E-AA7124934178}" srcOrd="0" destOrd="0" presId="urn:microsoft.com/office/officeart/2005/8/layout/orgChart1"/>
    <dgm:cxn modelId="{6CBEEDCB-49BE-4AAB-96D1-AA3393AFA368}" type="presParOf" srcId="{F31E5C46-C113-4EB4-874E-AA7124934178}" destId="{DD7B6F1D-79FB-40DF-91A7-313D740E9829}" srcOrd="0" destOrd="0" presId="urn:microsoft.com/office/officeart/2005/8/layout/orgChart1"/>
    <dgm:cxn modelId="{EA6332C6-63FD-4022-BE12-5FCD7D76F2AE}" type="presParOf" srcId="{F31E5C46-C113-4EB4-874E-AA7124934178}" destId="{1CCC2133-A2EA-4E00-9D6C-F7CB6E108FC3}" srcOrd="1" destOrd="0" presId="urn:microsoft.com/office/officeart/2005/8/layout/orgChart1"/>
    <dgm:cxn modelId="{F633B866-781A-4F31-8096-5757E3F6933E}" type="presParOf" srcId="{D8155E69-3164-4E5C-BD1D-B8E6E9788CBA}" destId="{808211EC-D2BE-4F44-86BA-B419C946BB2B}" srcOrd="1" destOrd="0" presId="urn:microsoft.com/office/officeart/2005/8/layout/orgChart1"/>
    <dgm:cxn modelId="{5E963AAD-CCCE-4BF3-AC4F-01709EF800C4}" type="presParOf" srcId="{D8155E69-3164-4E5C-BD1D-B8E6E9788CBA}" destId="{1F95034F-6C4B-445E-AE8A-10053926CEF0}" srcOrd="2" destOrd="0" presId="urn:microsoft.com/office/officeart/2005/8/layout/orgChart1"/>
    <dgm:cxn modelId="{18F9B050-B406-4707-A88F-5C5D9327F38F}" type="presParOf" srcId="{A4A632A3-E348-48F5-94A9-B7F6B7779F56}" destId="{2C4F1D61-914C-49E5-8B22-B8DF894C58CC}" srcOrd="6" destOrd="0" presId="urn:microsoft.com/office/officeart/2005/8/layout/orgChart1"/>
    <dgm:cxn modelId="{C3CBBDB0-A1E9-43D4-8405-489468188E88}" type="presParOf" srcId="{A4A632A3-E348-48F5-94A9-B7F6B7779F56}" destId="{7DA99DCF-D946-4B4A-9847-69808C83538D}" srcOrd="7" destOrd="0" presId="urn:microsoft.com/office/officeart/2005/8/layout/orgChart1"/>
    <dgm:cxn modelId="{0D05FC66-1EBB-4A4E-A774-15E002EA9A06}" type="presParOf" srcId="{7DA99DCF-D946-4B4A-9847-69808C83538D}" destId="{4F1C9496-E2B7-4783-81CF-B664D12E4FB9}" srcOrd="0" destOrd="0" presId="urn:microsoft.com/office/officeart/2005/8/layout/orgChart1"/>
    <dgm:cxn modelId="{47CC6EC4-23B8-44FD-9B64-44DB699DEB24}" type="presParOf" srcId="{4F1C9496-E2B7-4783-81CF-B664D12E4FB9}" destId="{4AA00D79-DEE2-42E0-B3FC-C2F126DC2925}" srcOrd="0" destOrd="0" presId="urn:microsoft.com/office/officeart/2005/8/layout/orgChart1"/>
    <dgm:cxn modelId="{1C6C8781-EBCE-4F87-97DA-EB98D9BA93D8}" type="presParOf" srcId="{4F1C9496-E2B7-4783-81CF-B664D12E4FB9}" destId="{5E5EEE82-3776-4DA5-96DC-421DF13731B4}" srcOrd="1" destOrd="0" presId="urn:microsoft.com/office/officeart/2005/8/layout/orgChart1"/>
    <dgm:cxn modelId="{A67FD5DA-F371-409A-B351-A0386C77956B}" type="presParOf" srcId="{7DA99DCF-D946-4B4A-9847-69808C83538D}" destId="{9351EEE2-F733-4EEE-BCBA-8A63C2DF2815}" srcOrd="1" destOrd="0" presId="urn:microsoft.com/office/officeart/2005/8/layout/orgChart1"/>
    <dgm:cxn modelId="{8B8547C6-8D6E-4A87-85EA-8218960FF57B}" type="presParOf" srcId="{7DA99DCF-D946-4B4A-9847-69808C83538D}" destId="{5521E100-1C4F-42B1-BE78-8811F84B7D72}" srcOrd="2" destOrd="0" presId="urn:microsoft.com/office/officeart/2005/8/layout/orgChart1"/>
    <dgm:cxn modelId="{7B6F18F3-DEC2-4748-A0CE-0A9E79DFFCD0}" type="presParOf" srcId="{58DEA57A-ACDA-4611-8149-0A9896536E66}" destId="{4810DC14-636D-4377-8368-3118946D2A7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EC32E5-CEF8-4BDF-8769-4CCC7467DFBA}"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en-US"/>
        </a:p>
      </dgm:t>
    </dgm:pt>
    <dgm:pt modelId="{AF429F0B-D190-4452-B2B3-0E43F63DA546}">
      <dgm:prSet/>
      <dgm:spPr>
        <a:solidFill>
          <a:schemeClr val="accent4">
            <a:lumMod val="75000"/>
          </a:schemeClr>
        </a:solidFill>
      </dgm:spPr>
      <dgm:t>
        <a:bodyPr/>
        <a:lstStyle/>
        <a:p>
          <a:pPr rtl="0"/>
          <a:r>
            <a:rPr lang="en-IN" b="0" i="0" dirty="0" smtClean="0"/>
            <a:t>Target Customer</a:t>
          </a:r>
          <a:endParaRPr lang="en-IN" dirty="0"/>
        </a:p>
      </dgm:t>
    </dgm:pt>
    <dgm:pt modelId="{4F58238E-8C89-4CFE-A006-49B5C2D015E2}" type="parTrans" cxnId="{4D5E3761-DA4A-4DF3-A118-30CBB0998478}">
      <dgm:prSet/>
      <dgm:spPr/>
      <dgm:t>
        <a:bodyPr/>
        <a:lstStyle/>
        <a:p>
          <a:endParaRPr lang="en-US"/>
        </a:p>
      </dgm:t>
    </dgm:pt>
    <dgm:pt modelId="{4CB16F93-40C4-455C-BBD1-B6C67710E049}" type="sibTrans" cxnId="{4D5E3761-DA4A-4DF3-A118-30CBB0998478}">
      <dgm:prSet/>
      <dgm:spPr/>
      <dgm:t>
        <a:bodyPr/>
        <a:lstStyle/>
        <a:p>
          <a:endParaRPr lang="en-US"/>
        </a:p>
      </dgm:t>
    </dgm:pt>
    <dgm:pt modelId="{C476C670-09DC-4CF5-8D4E-694B6401C3A9}">
      <dgm:prSet/>
      <dgm:spPr>
        <a:solidFill>
          <a:schemeClr val="accent4">
            <a:lumMod val="75000"/>
          </a:schemeClr>
        </a:solidFill>
      </dgm:spPr>
      <dgm:t>
        <a:bodyPr/>
        <a:lstStyle/>
        <a:p>
          <a:pPr rtl="0"/>
          <a:r>
            <a:rPr lang="en-IN" b="0" i="0" smtClean="0"/>
            <a:t>Gastro</a:t>
          </a:r>
          <a:endParaRPr lang="en-IN"/>
        </a:p>
      </dgm:t>
    </dgm:pt>
    <dgm:pt modelId="{C7BA1535-AA82-4DF7-9A5A-BD5F91DA1AE1}" type="parTrans" cxnId="{6B1E2C48-5BB4-4279-B870-2D6D2EAB868A}">
      <dgm:prSet/>
      <dgm:spPr/>
      <dgm:t>
        <a:bodyPr/>
        <a:lstStyle/>
        <a:p>
          <a:endParaRPr lang="en-US"/>
        </a:p>
      </dgm:t>
    </dgm:pt>
    <dgm:pt modelId="{2CDBBEFA-2951-4F94-8F39-8D48880F18FA}" type="sibTrans" cxnId="{6B1E2C48-5BB4-4279-B870-2D6D2EAB868A}">
      <dgm:prSet/>
      <dgm:spPr/>
      <dgm:t>
        <a:bodyPr/>
        <a:lstStyle/>
        <a:p>
          <a:endParaRPr lang="en-US"/>
        </a:p>
      </dgm:t>
    </dgm:pt>
    <dgm:pt modelId="{D42C7F03-EA51-46E1-81A8-D50DC65BF32F}">
      <dgm:prSet/>
      <dgm:spPr>
        <a:solidFill>
          <a:schemeClr val="accent4">
            <a:lumMod val="75000"/>
          </a:schemeClr>
        </a:solidFill>
      </dgm:spPr>
      <dgm:t>
        <a:bodyPr/>
        <a:lstStyle/>
        <a:p>
          <a:pPr rtl="0"/>
          <a:r>
            <a:rPr lang="en-US" b="0" i="0" smtClean="0"/>
            <a:t>Intensivist</a:t>
          </a:r>
          <a:endParaRPr lang="en-IN"/>
        </a:p>
      </dgm:t>
    </dgm:pt>
    <dgm:pt modelId="{4AA01C0F-28FF-4668-9470-22ADACEE98BF}" type="parTrans" cxnId="{2AFDACD7-1951-447A-962D-279120FFFF3A}">
      <dgm:prSet/>
      <dgm:spPr/>
      <dgm:t>
        <a:bodyPr/>
        <a:lstStyle/>
        <a:p>
          <a:endParaRPr lang="en-US"/>
        </a:p>
      </dgm:t>
    </dgm:pt>
    <dgm:pt modelId="{5A1DEDA2-6384-4945-9A2F-EA985FE25F83}" type="sibTrans" cxnId="{2AFDACD7-1951-447A-962D-279120FFFF3A}">
      <dgm:prSet/>
      <dgm:spPr/>
      <dgm:t>
        <a:bodyPr/>
        <a:lstStyle/>
        <a:p>
          <a:endParaRPr lang="en-US"/>
        </a:p>
      </dgm:t>
    </dgm:pt>
    <dgm:pt modelId="{0AA7E1EB-0872-4320-8138-D8A5434BB2DE}">
      <dgm:prSet/>
      <dgm:spPr>
        <a:solidFill>
          <a:schemeClr val="accent4">
            <a:lumMod val="75000"/>
          </a:schemeClr>
        </a:solidFill>
      </dgm:spPr>
      <dgm:t>
        <a:bodyPr/>
        <a:lstStyle/>
        <a:p>
          <a:pPr rtl="0"/>
          <a:r>
            <a:rPr lang="en-IN" b="0" i="0" smtClean="0"/>
            <a:t>Nephro</a:t>
          </a:r>
          <a:endParaRPr lang="en-IN"/>
        </a:p>
      </dgm:t>
    </dgm:pt>
    <dgm:pt modelId="{C0EA3477-CC34-4787-9189-93C3C698256D}" type="parTrans" cxnId="{02383CE3-F975-4310-8592-3F5BB7263C7E}">
      <dgm:prSet/>
      <dgm:spPr/>
      <dgm:t>
        <a:bodyPr/>
        <a:lstStyle/>
        <a:p>
          <a:endParaRPr lang="en-US"/>
        </a:p>
      </dgm:t>
    </dgm:pt>
    <dgm:pt modelId="{4505DE88-4C1E-4223-972A-8FFCDBB37AC5}" type="sibTrans" cxnId="{02383CE3-F975-4310-8592-3F5BB7263C7E}">
      <dgm:prSet/>
      <dgm:spPr/>
      <dgm:t>
        <a:bodyPr/>
        <a:lstStyle/>
        <a:p>
          <a:endParaRPr lang="en-US"/>
        </a:p>
      </dgm:t>
    </dgm:pt>
    <dgm:pt modelId="{B18E3BBE-0D79-48FD-ACBF-584E87E47412}">
      <dgm:prSet/>
      <dgm:spPr>
        <a:solidFill>
          <a:schemeClr val="accent4">
            <a:lumMod val="75000"/>
          </a:schemeClr>
        </a:solidFill>
      </dgm:spPr>
      <dgm:t>
        <a:bodyPr/>
        <a:lstStyle/>
        <a:p>
          <a:pPr rtl="0"/>
          <a:r>
            <a:rPr lang="en-IN" b="0" i="0" smtClean="0"/>
            <a:t>Physician</a:t>
          </a:r>
          <a:endParaRPr lang="en-IN"/>
        </a:p>
      </dgm:t>
    </dgm:pt>
    <dgm:pt modelId="{43D3D50E-9FB3-4DCE-8CCF-6569A2842087}" type="parTrans" cxnId="{3B695918-8AA9-471A-B4A6-D9B8A2B45E0A}">
      <dgm:prSet/>
      <dgm:spPr/>
      <dgm:t>
        <a:bodyPr/>
        <a:lstStyle/>
        <a:p>
          <a:endParaRPr lang="en-US"/>
        </a:p>
      </dgm:t>
    </dgm:pt>
    <dgm:pt modelId="{BCF21FC2-38D4-4800-82EF-BC987ED9810F}" type="sibTrans" cxnId="{3B695918-8AA9-471A-B4A6-D9B8A2B45E0A}">
      <dgm:prSet/>
      <dgm:spPr/>
      <dgm:t>
        <a:bodyPr/>
        <a:lstStyle/>
        <a:p>
          <a:endParaRPr lang="en-US"/>
        </a:p>
      </dgm:t>
    </dgm:pt>
    <dgm:pt modelId="{98C761A9-39B8-429D-AE77-64BBB54573E6}" type="pres">
      <dgm:prSet presAssocID="{B9EC32E5-CEF8-4BDF-8769-4CCC7467DFBA}" presName="hierChild1" presStyleCnt="0">
        <dgm:presLayoutVars>
          <dgm:orgChart val="1"/>
          <dgm:chPref val="1"/>
          <dgm:dir/>
          <dgm:animOne val="branch"/>
          <dgm:animLvl val="lvl"/>
          <dgm:resizeHandles/>
        </dgm:presLayoutVars>
      </dgm:prSet>
      <dgm:spPr/>
      <dgm:t>
        <a:bodyPr/>
        <a:lstStyle/>
        <a:p>
          <a:endParaRPr lang="en-US"/>
        </a:p>
      </dgm:t>
    </dgm:pt>
    <dgm:pt modelId="{75BD4832-56D9-449E-9709-0C5A78EA1E32}" type="pres">
      <dgm:prSet presAssocID="{AF429F0B-D190-4452-B2B3-0E43F63DA546}" presName="hierRoot1" presStyleCnt="0">
        <dgm:presLayoutVars>
          <dgm:hierBranch val="init"/>
        </dgm:presLayoutVars>
      </dgm:prSet>
      <dgm:spPr/>
      <dgm:t>
        <a:bodyPr/>
        <a:lstStyle/>
        <a:p>
          <a:endParaRPr lang="en-US"/>
        </a:p>
      </dgm:t>
    </dgm:pt>
    <dgm:pt modelId="{298B8AD0-7870-4FF2-8BAF-54991EAAD990}" type="pres">
      <dgm:prSet presAssocID="{AF429F0B-D190-4452-B2B3-0E43F63DA546}" presName="rootComposite1" presStyleCnt="0"/>
      <dgm:spPr/>
      <dgm:t>
        <a:bodyPr/>
        <a:lstStyle/>
        <a:p>
          <a:endParaRPr lang="en-US"/>
        </a:p>
      </dgm:t>
    </dgm:pt>
    <dgm:pt modelId="{034B2711-D7AC-43CF-A3D3-6A1C6588BD2F}" type="pres">
      <dgm:prSet presAssocID="{AF429F0B-D190-4452-B2B3-0E43F63DA546}" presName="rootText1" presStyleLbl="node0" presStyleIdx="0" presStyleCnt="1">
        <dgm:presLayoutVars>
          <dgm:chPref val="3"/>
        </dgm:presLayoutVars>
      </dgm:prSet>
      <dgm:spPr/>
      <dgm:t>
        <a:bodyPr/>
        <a:lstStyle/>
        <a:p>
          <a:endParaRPr lang="en-US"/>
        </a:p>
      </dgm:t>
    </dgm:pt>
    <dgm:pt modelId="{617CAFAF-635A-49D3-9519-622B06C31D31}" type="pres">
      <dgm:prSet presAssocID="{AF429F0B-D190-4452-B2B3-0E43F63DA546}" presName="rootConnector1" presStyleLbl="node1" presStyleIdx="0" presStyleCnt="0"/>
      <dgm:spPr/>
      <dgm:t>
        <a:bodyPr/>
        <a:lstStyle/>
        <a:p>
          <a:endParaRPr lang="en-US"/>
        </a:p>
      </dgm:t>
    </dgm:pt>
    <dgm:pt modelId="{62A43A5E-3DDD-429E-9C52-F064DC5A71C4}" type="pres">
      <dgm:prSet presAssocID="{AF429F0B-D190-4452-B2B3-0E43F63DA546}" presName="hierChild2" presStyleCnt="0"/>
      <dgm:spPr/>
      <dgm:t>
        <a:bodyPr/>
        <a:lstStyle/>
        <a:p>
          <a:endParaRPr lang="en-US"/>
        </a:p>
      </dgm:t>
    </dgm:pt>
    <dgm:pt modelId="{C02CFA12-37A4-4690-99DC-359D90AF568F}" type="pres">
      <dgm:prSet presAssocID="{C7BA1535-AA82-4DF7-9A5A-BD5F91DA1AE1}" presName="Name37" presStyleLbl="parChTrans1D2" presStyleIdx="0" presStyleCnt="4"/>
      <dgm:spPr/>
      <dgm:t>
        <a:bodyPr/>
        <a:lstStyle/>
        <a:p>
          <a:endParaRPr lang="en-US"/>
        </a:p>
      </dgm:t>
    </dgm:pt>
    <dgm:pt modelId="{E0E48C96-2E1A-4485-A950-089D6118A933}" type="pres">
      <dgm:prSet presAssocID="{C476C670-09DC-4CF5-8D4E-694B6401C3A9}" presName="hierRoot2" presStyleCnt="0">
        <dgm:presLayoutVars>
          <dgm:hierBranch val="init"/>
        </dgm:presLayoutVars>
      </dgm:prSet>
      <dgm:spPr/>
      <dgm:t>
        <a:bodyPr/>
        <a:lstStyle/>
        <a:p>
          <a:endParaRPr lang="en-US"/>
        </a:p>
      </dgm:t>
    </dgm:pt>
    <dgm:pt modelId="{4DC6E366-31D1-4468-9F02-A61C899215C5}" type="pres">
      <dgm:prSet presAssocID="{C476C670-09DC-4CF5-8D4E-694B6401C3A9}" presName="rootComposite" presStyleCnt="0"/>
      <dgm:spPr/>
      <dgm:t>
        <a:bodyPr/>
        <a:lstStyle/>
        <a:p>
          <a:endParaRPr lang="en-US"/>
        </a:p>
      </dgm:t>
    </dgm:pt>
    <dgm:pt modelId="{2053FE83-0645-4DC7-AB47-EFC01101AC4B}" type="pres">
      <dgm:prSet presAssocID="{C476C670-09DC-4CF5-8D4E-694B6401C3A9}" presName="rootText" presStyleLbl="node2" presStyleIdx="0" presStyleCnt="4">
        <dgm:presLayoutVars>
          <dgm:chPref val="3"/>
        </dgm:presLayoutVars>
      </dgm:prSet>
      <dgm:spPr/>
      <dgm:t>
        <a:bodyPr/>
        <a:lstStyle/>
        <a:p>
          <a:endParaRPr lang="en-US"/>
        </a:p>
      </dgm:t>
    </dgm:pt>
    <dgm:pt modelId="{50E06F4E-CA67-4438-A3ED-A896328EB51B}" type="pres">
      <dgm:prSet presAssocID="{C476C670-09DC-4CF5-8D4E-694B6401C3A9}" presName="rootConnector" presStyleLbl="node2" presStyleIdx="0" presStyleCnt="4"/>
      <dgm:spPr/>
      <dgm:t>
        <a:bodyPr/>
        <a:lstStyle/>
        <a:p>
          <a:endParaRPr lang="en-US"/>
        </a:p>
      </dgm:t>
    </dgm:pt>
    <dgm:pt modelId="{43C88EC7-85D0-4665-88CD-88DCE5E25310}" type="pres">
      <dgm:prSet presAssocID="{C476C670-09DC-4CF5-8D4E-694B6401C3A9}" presName="hierChild4" presStyleCnt="0"/>
      <dgm:spPr/>
      <dgm:t>
        <a:bodyPr/>
        <a:lstStyle/>
        <a:p>
          <a:endParaRPr lang="en-US"/>
        </a:p>
      </dgm:t>
    </dgm:pt>
    <dgm:pt modelId="{EB75264E-2211-442C-8E79-AB3A1F605C50}" type="pres">
      <dgm:prSet presAssocID="{C476C670-09DC-4CF5-8D4E-694B6401C3A9}" presName="hierChild5" presStyleCnt="0"/>
      <dgm:spPr/>
      <dgm:t>
        <a:bodyPr/>
        <a:lstStyle/>
        <a:p>
          <a:endParaRPr lang="en-US"/>
        </a:p>
      </dgm:t>
    </dgm:pt>
    <dgm:pt modelId="{4D923BA4-EB52-4372-9C3B-B977DDFDC253}" type="pres">
      <dgm:prSet presAssocID="{4AA01C0F-28FF-4668-9470-22ADACEE98BF}" presName="Name37" presStyleLbl="parChTrans1D2" presStyleIdx="1" presStyleCnt="4"/>
      <dgm:spPr/>
      <dgm:t>
        <a:bodyPr/>
        <a:lstStyle/>
        <a:p>
          <a:endParaRPr lang="en-US"/>
        </a:p>
      </dgm:t>
    </dgm:pt>
    <dgm:pt modelId="{D46A282E-AF55-4CF1-99BF-F4FEF59956E9}" type="pres">
      <dgm:prSet presAssocID="{D42C7F03-EA51-46E1-81A8-D50DC65BF32F}" presName="hierRoot2" presStyleCnt="0">
        <dgm:presLayoutVars>
          <dgm:hierBranch val="init"/>
        </dgm:presLayoutVars>
      </dgm:prSet>
      <dgm:spPr/>
      <dgm:t>
        <a:bodyPr/>
        <a:lstStyle/>
        <a:p>
          <a:endParaRPr lang="en-US"/>
        </a:p>
      </dgm:t>
    </dgm:pt>
    <dgm:pt modelId="{189E5BF7-85F4-4C75-AE8A-A7307C0A0FD5}" type="pres">
      <dgm:prSet presAssocID="{D42C7F03-EA51-46E1-81A8-D50DC65BF32F}" presName="rootComposite" presStyleCnt="0"/>
      <dgm:spPr/>
      <dgm:t>
        <a:bodyPr/>
        <a:lstStyle/>
        <a:p>
          <a:endParaRPr lang="en-US"/>
        </a:p>
      </dgm:t>
    </dgm:pt>
    <dgm:pt modelId="{A4D2481A-5402-4D91-932A-3979613E0C4E}" type="pres">
      <dgm:prSet presAssocID="{D42C7F03-EA51-46E1-81A8-D50DC65BF32F}" presName="rootText" presStyleLbl="node2" presStyleIdx="1" presStyleCnt="4">
        <dgm:presLayoutVars>
          <dgm:chPref val="3"/>
        </dgm:presLayoutVars>
      </dgm:prSet>
      <dgm:spPr/>
      <dgm:t>
        <a:bodyPr/>
        <a:lstStyle/>
        <a:p>
          <a:endParaRPr lang="en-US"/>
        </a:p>
      </dgm:t>
    </dgm:pt>
    <dgm:pt modelId="{2E2266C2-6953-449E-B989-4AD71E3D47FD}" type="pres">
      <dgm:prSet presAssocID="{D42C7F03-EA51-46E1-81A8-D50DC65BF32F}" presName="rootConnector" presStyleLbl="node2" presStyleIdx="1" presStyleCnt="4"/>
      <dgm:spPr/>
      <dgm:t>
        <a:bodyPr/>
        <a:lstStyle/>
        <a:p>
          <a:endParaRPr lang="en-US"/>
        </a:p>
      </dgm:t>
    </dgm:pt>
    <dgm:pt modelId="{7A84BFEA-2396-4267-98BA-1CE49FE00BA7}" type="pres">
      <dgm:prSet presAssocID="{D42C7F03-EA51-46E1-81A8-D50DC65BF32F}" presName="hierChild4" presStyleCnt="0"/>
      <dgm:spPr/>
      <dgm:t>
        <a:bodyPr/>
        <a:lstStyle/>
        <a:p>
          <a:endParaRPr lang="en-US"/>
        </a:p>
      </dgm:t>
    </dgm:pt>
    <dgm:pt modelId="{0E06831E-9A74-4125-934D-BB258ABFD48D}" type="pres">
      <dgm:prSet presAssocID="{D42C7F03-EA51-46E1-81A8-D50DC65BF32F}" presName="hierChild5" presStyleCnt="0"/>
      <dgm:spPr/>
      <dgm:t>
        <a:bodyPr/>
        <a:lstStyle/>
        <a:p>
          <a:endParaRPr lang="en-US"/>
        </a:p>
      </dgm:t>
    </dgm:pt>
    <dgm:pt modelId="{D7D5C994-5D3E-430F-BF14-9B320807E7A5}" type="pres">
      <dgm:prSet presAssocID="{C0EA3477-CC34-4787-9189-93C3C698256D}" presName="Name37" presStyleLbl="parChTrans1D2" presStyleIdx="2" presStyleCnt="4"/>
      <dgm:spPr/>
      <dgm:t>
        <a:bodyPr/>
        <a:lstStyle/>
        <a:p>
          <a:endParaRPr lang="en-US"/>
        </a:p>
      </dgm:t>
    </dgm:pt>
    <dgm:pt modelId="{50B98649-5635-4DBB-A977-6CD80E530E7F}" type="pres">
      <dgm:prSet presAssocID="{0AA7E1EB-0872-4320-8138-D8A5434BB2DE}" presName="hierRoot2" presStyleCnt="0">
        <dgm:presLayoutVars>
          <dgm:hierBranch val="init"/>
        </dgm:presLayoutVars>
      </dgm:prSet>
      <dgm:spPr/>
      <dgm:t>
        <a:bodyPr/>
        <a:lstStyle/>
        <a:p>
          <a:endParaRPr lang="en-US"/>
        </a:p>
      </dgm:t>
    </dgm:pt>
    <dgm:pt modelId="{79C1B37E-D33D-4B4E-ADCD-1CD4FB4E2D83}" type="pres">
      <dgm:prSet presAssocID="{0AA7E1EB-0872-4320-8138-D8A5434BB2DE}" presName="rootComposite" presStyleCnt="0"/>
      <dgm:spPr/>
      <dgm:t>
        <a:bodyPr/>
        <a:lstStyle/>
        <a:p>
          <a:endParaRPr lang="en-US"/>
        </a:p>
      </dgm:t>
    </dgm:pt>
    <dgm:pt modelId="{0B9D6483-8C42-4034-A830-DDAE78E460D6}" type="pres">
      <dgm:prSet presAssocID="{0AA7E1EB-0872-4320-8138-D8A5434BB2DE}" presName="rootText" presStyleLbl="node2" presStyleIdx="2" presStyleCnt="4">
        <dgm:presLayoutVars>
          <dgm:chPref val="3"/>
        </dgm:presLayoutVars>
      </dgm:prSet>
      <dgm:spPr/>
      <dgm:t>
        <a:bodyPr/>
        <a:lstStyle/>
        <a:p>
          <a:endParaRPr lang="en-US"/>
        </a:p>
      </dgm:t>
    </dgm:pt>
    <dgm:pt modelId="{A1386094-1CF2-4D6D-80AF-4F2418270264}" type="pres">
      <dgm:prSet presAssocID="{0AA7E1EB-0872-4320-8138-D8A5434BB2DE}" presName="rootConnector" presStyleLbl="node2" presStyleIdx="2" presStyleCnt="4"/>
      <dgm:spPr/>
      <dgm:t>
        <a:bodyPr/>
        <a:lstStyle/>
        <a:p>
          <a:endParaRPr lang="en-US"/>
        </a:p>
      </dgm:t>
    </dgm:pt>
    <dgm:pt modelId="{C77EE466-6BE7-443F-B80E-F4DBAF0586F1}" type="pres">
      <dgm:prSet presAssocID="{0AA7E1EB-0872-4320-8138-D8A5434BB2DE}" presName="hierChild4" presStyleCnt="0"/>
      <dgm:spPr/>
      <dgm:t>
        <a:bodyPr/>
        <a:lstStyle/>
        <a:p>
          <a:endParaRPr lang="en-US"/>
        </a:p>
      </dgm:t>
    </dgm:pt>
    <dgm:pt modelId="{9B1D442A-7B40-422B-B781-0A6C8D51D12A}" type="pres">
      <dgm:prSet presAssocID="{0AA7E1EB-0872-4320-8138-D8A5434BB2DE}" presName="hierChild5" presStyleCnt="0"/>
      <dgm:spPr/>
      <dgm:t>
        <a:bodyPr/>
        <a:lstStyle/>
        <a:p>
          <a:endParaRPr lang="en-US"/>
        </a:p>
      </dgm:t>
    </dgm:pt>
    <dgm:pt modelId="{5963B248-4B69-496E-8A7B-513859486B32}" type="pres">
      <dgm:prSet presAssocID="{43D3D50E-9FB3-4DCE-8CCF-6569A2842087}" presName="Name37" presStyleLbl="parChTrans1D2" presStyleIdx="3" presStyleCnt="4"/>
      <dgm:spPr/>
      <dgm:t>
        <a:bodyPr/>
        <a:lstStyle/>
        <a:p>
          <a:endParaRPr lang="en-US"/>
        </a:p>
      </dgm:t>
    </dgm:pt>
    <dgm:pt modelId="{10AE3140-50B0-4D43-BD1D-40CA66680F5C}" type="pres">
      <dgm:prSet presAssocID="{B18E3BBE-0D79-48FD-ACBF-584E87E47412}" presName="hierRoot2" presStyleCnt="0">
        <dgm:presLayoutVars>
          <dgm:hierBranch val="init"/>
        </dgm:presLayoutVars>
      </dgm:prSet>
      <dgm:spPr/>
      <dgm:t>
        <a:bodyPr/>
        <a:lstStyle/>
        <a:p>
          <a:endParaRPr lang="en-US"/>
        </a:p>
      </dgm:t>
    </dgm:pt>
    <dgm:pt modelId="{809962E0-C712-45B2-84C3-BCB8F08F4BD7}" type="pres">
      <dgm:prSet presAssocID="{B18E3BBE-0D79-48FD-ACBF-584E87E47412}" presName="rootComposite" presStyleCnt="0"/>
      <dgm:spPr/>
      <dgm:t>
        <a:bodyPr/>
        <a:lstStyle/>
        <a:p>
          <a:endParaRPr lang="en-US"/>
        </a:p>
      </dgm:t>
    </dgm:pt>
    <dgm:pt modelId="{76805007-0609-4EDD-AF97-5E47F3CABB93}" type="pres">
      <dgm:prSet presAssocID="{B18E3BBE-0D79-48FD-ACBF-584E87E47412}" presName="rootText" presStyleLbl="node2" presStyleIdx="3" presStyleCnt="4">
        <dgm:presLayoutVars>
          <dgm:chPref val="3"/>
        </dgm:presLayoutVars>
      </dgm:prSet>
      <dgm:spPr/>
      <dgm:t>
        <a:bodyPr/>
        <a:lstStyle/>
        <a:p>
          <a:endParaRPr lang="en-US"/>
        </a:p>
      </dgm:t>
    </dgm:pt>
    <dgm:pt modelId="{FD9F98FF-7249-4A52-8093-0AB8A56DD101}" type="pres">
      <dgm:prSet presAssocID="{B18E3BBE-0D79-48FD-ACBF-584E87E47412}" presName="rootConnector" presStyleLbl="node2" presStyleIdx="3" presStyleCnt="4"/>
      <dgm:spPr/>
      <dgm:t>
        <a:bodyPr/>
        <a:lstStyle/>
        <a:p>
          <a:endParaRPr lang="en-US"/>
        </a:p>
      </dgm:t>
    </dgm:pt>
    <dgm:pt modelId="{263D6A30-AD02-4F1A-83D2-C7CAFBE45D0E}" type="pres">
      <dgm:prSet presAssocID="{B18E3BBE-0D79-48FD-ACBF-584E87E47412}" presName="hierChild4" presStyleCnt="0"/>
      <dgm:spPr/>
      <dgm:t>
        <a:bodyPr/>
        <a:lstStyle/>
        <a:p>
          <a:endParaRPr lang="en-US"/>
        </a:p>
      </dgm:t>
    </dgm:pt>
    <dgm:pt modelId="{8139170B-C428-478E-A204-0F007F21D812}" type="pres">
      <dgm:prSet presAssocID="{B18E3BBE-0D79-48FD-ACBF-584E87E47412}" presName="hierChild5" presStyleCnt="0"/>
      <dgm:spPr/>
      <dgm:t>
        <a:bodyPr/>
        <a:lstStyle/>
        <a:p>
          <a:endParaRPr lang="en-US"/>
        </a:p>
      </dgm:t>
    </dgm:pt>
    <dgm:pt modelId="{D45EC6EF-DD1C-47DF-8B60-3796500D2C27}" type="pres">
      <dgm:prSet presAssocID="{AF429F0B-D190-4452-B2B3-0E43F63DA546}" presName="hierChild3" presStyleCnt="0"/>
      <dgm:spPr/>
      <dgm:t>
        <a:bodyPr/>
        <a:lstStyle/>
        <a:p>
          <a:endParaRPr lang="en-US"/>
        </a:p>
      </dgm:t>
    </dgm:pt>
  </dgm:ptLst>
  <dgm:cxnLst>
    <dgm:cxn modelId="{D7B7390D-23E9-40F0-BC3B-9F2C505B1548}" type="presOf" srcId="{AF429F0B-D190-4452-B2B3-0E43F63DA546}" destId="{034B2711-D7AC-43CF-A3D3-6A1C6588BD2F}" srcOrd="0" destOrd="0" presId="urn:microsoft.com/office/officeart/2005/8/layout/orgChart1"/>
    <dgm:cxn modelId="{C10061BE-C16E-4CF5-8E76-D81D9E95238D}" type="presOf" srcId="{4AA01C0F-28FF-4668-9470-22ADACEE98BF}" destId="{4D923BA4-EB52-4372-9C3B-B977DDFDC253}" srcOrd="0" destOrd="0" presId="urn:microsoft.com/office/officeart/2005/8/layout/orgChart1"/>
    <dgm:cxn modelId="{F636B793-D117-4AAE-A42E-01FA5A522E36}" type="presOf" srcId="{C0EA3477-CC34-4787-9189-93C3C698256D}" destId="{D7D5C994-5D3E-430F-BF14-9B320807E7A5}" srcOrd="0" destOrd="0" presId="urn:microsoft.com/office/officeart/2005/8/layout/orgChart1"/>
    <dgm:cxn modelId="{AF3F1349-53D0-47B0-B902-7955548140F7}" type="presOf" srcId="{D42C7F03-EA51-46E1-81A8-D50DC65BF32F}" destId="{A4D2481A-5402-4D91-932A-3979613E0C4E}" srcOrd="0" destOrd="0" presId="urn:microsoft.com/office/officeart/2005/8/layout/orgChart1"/>
    <dgm:cxn modelId="{8FA53793-193F-485F-B7DF-A4D0634C357C}" type="presOf" srcId="{C476C670-09DC-4CF5-8D4E-694B6401C3A9}" destId="{2053FE83-0645-4DC7-AB47-EFC01101AC4B}" srcOrd="0" destOrd="0" presId="urn:microsoft.com/office/officeart/2005/8/layout/orgChart1"/>
    <dgm:cxn modelId="{99418921-BC1D-4C7E-82DE-431F82E91FD4}" type="presOf" srcId="{0AA7E1EB-0872-4320-8138-D8A5434BB2DE}" destId="{A1386094-1CF2-4D6D-80AF-4F2418270264}" srcOrd="1" destOrd="0" presId="urn:microsoft.com/office/officeart/2005/8/layout/orgChart1"/>
    <dgm:cxn modelId="{2AFDACD7-1951-447A-962D-279120FFFF3A}" srcId="{AF429F0B-D190-4452-B2B3-0E43F63DA546}" destId="{D42C7F03-EA51-46E1-81A8-D50DC65BF32F}" srcOrd="1" destOrd="0" parTransId="{4AA01C0F-28FF-4668-9470-22ADACEE98BF}" sibTransId="{5A1DEDA2-6384-4945-9A2F-EA985FE25F83}"/>
    <dgm:cxn modelId="{C7A2372B-707A-42FE-BA8A-167AF9DAEB95}" type="presOf" srcId="{C476C670-09DC-4CF5-8D4E-694B6401C3A9}" destId="{50E06F4E-CA67-4438-A3ED-A896328EB51B}" srcOrd="1" destOrd="0" presId="urn:microsoft.com/office/officeart/2005/8/layout/orgChart1"/>
    <dgm:cxn modelId="{4B0D7FB8-EF84-48C6-B1A6-18194CF2A6CB}" type="presOf" srcId="{B18E3BBE-0D79-48FD-ACBF-584E87E47412}" destId="{FD9F98FF-7249-4A52-8093-0AB8A56DD101}" srcOrd="1" destOrd="0" presId="urn:microsoft.com/office/officeart/2005/8/layout/orgChart1"/>
    <dgm:cxn modelId="{6B1E2C48-5BB4-4279-B870-2D6D2EAB868A}" srcId="{AF429F0B-D190-4452-B2B3-0E43F63DA546}" destId="{C476C670-09DC-4CF5-8D4E-694B6401C3A9}" srcOrd="0" destOrd="0" parTransId="{C7BA1535-AA82-4DF7-9A5A-BD5F91DA1AE1}" sibTransId="{2CDBBEFA-2951-4F94-8F39-8D48880F18FA}"/>
    <dgm:cxn modelId="{02383CE3-F975-4310-8592-3F5BB7263C7E}" srcId="{AF429F0B-D190-4452-B2B3-0E43F63DA546}" destId="{0AA7E1EB-0872-4320-8138-D8A5434BB2DE}" srcOrd="2" destOrd="0" parTransId="{C0EA3477-CC34-4787-9189-93C3C698256D}" sibTransId="{4505DE88-4C1E-4223-972A-8FFCDBB37AC5}"/>
    <dgm:cxn modelId="{4D5E3761-DA4A-4DF3-A118-30CBB0998478}" srcId="{B9EC32E5-CEF8-4BDF-8769-4CCC7467DFBA}" destId="{AF429F0B-D190-4452-B2B3-0E43F63DA546}" srcOrd="0" destOrd="0" parTransId="{4F58238E-8C89-4CFE-A006-49B5C2D015E2}" sibTransId="{4CB16F93-40C4-455C-BBD1-B6C67710E049}"/>
    <dgm:cxn modelId="{BA40428D-FC8D-4AA7-A876-629B30F4EB0B}" type="presOf" srcId="{B18E3BBE-0D79-48FD-ACBF-584E87E47412}" destId="{76805007-0609-4EDD-AF97-5E47F3CABB93}" srcOrd="0" destOrd="0" presId="urn:microsoft.com/office/officeart/2005/8/layout/orgChart1"/>
    <dgm:cxn modelId="{41AE4DB6-C2B8-4122-B343-6442E35CCF31}" type="presOf" srcId="{D42C7F03-EA51-46E1-81A8-D50DC65BF32F}" destId="{2E2266C2-6953-449E-B989-4AD71E3D47FD}" srcOrd="1" destOrd="0" presId="urn:microsoft.com/office/officeart/2005/8/layout/orgChart1"/>
    <dgm:cxn modelId="{0219518B-302D-47E8-975B-15A5EFC38DAD}" type="presOf" srcId="{C7BA1535-AA82-4DF7-9A5A-BD5F91DA1AE1}" destId="{C02CFA12-37A4-4690-99DC-359D90AF568F}" srcOrd="0" destOrd="0" presId="urn:microsoft.com/office/officeart/2005/8/layout/orgChart1"/>
    <dgm:cxn modelId="{66B237B6-EBE0-496F-B190-8F59F872D23F}" type="presOf" srcId="{0AA7E1EB-0872-4320-8138-D8A5434BB2DE}" destId="{0B9D6483-8C42-4034-A830-DDAE78E460D6}" srcOrd="0" destOrd="0" presId="urn:microsoft.com/office/officeart/2005/8/layout/orgChart1"/>
    <dgm:cxn modelId="{3B695918-8AA9-471A-B4A6-D9B8A2B45E0A}" srcId="{AF429F0B-D190-4452-B2B3-0E43F63DA546}" destId="{B18E3BBE-0D79-48FD-ACBF-584E87E47412}" srcOrd="3" destOrd="0" parTransId="{43D3D50E-9FB3-4DCE-8CCF-6569A2842087}" sibTransId="{BCF21FC2-38D4-4800-82EF-BC987ED9810F}"/>
    <dgm:cxn modelId="{811542BC-12AD-4094-81F4-B57FE6B8273C}" type="presOf" srcId="{43D3D50E-9FB3-4DCE-8CCF-6569A2842087}" destId="{5963B248-4B69-496E-8A7B-513859486B32}" srcOrd="0" destOrd="0" presId="urn:microsoft.com/office/officeart/2005/8/layout/orgChart1"/>
    <dgm:cxn modelId="{F533FDF3-254F-4A96-B141-2B58F3C7D89A}" type="presOf" srcId="{B9EC32E5-CEF8-4BDF-8769-4CCC7467DFBA}" destId="{98C761A9-39B8-429D-AE77-64BBB54573E6}" srcOrd="0" destOrd="0" presId="urn:microsoft.com/office/officeart/2005/8/layout/orgChart1"/>
    <dgm:cxn modelId="{0128D330-EC01-4D32-B0CA-66E136B067E9}" type="presOf" srcId="{AF429F0B-D190-4452-B2B3-0E43F63DA546}" destId="{617CAFAF-635A-49D3-9519-622B06C31D31}" srcOrd="1" destOrd="0" presId="urn:microsoft.com/office/officeart/2005/8/layout/orgChart1"/>
    <dgm:cxn modelId="{47A1A981-FB40-4CEC-B945-03D6B0FC7402}" type="presParOf" srcId="{98C761A9-39B8-429D-AE77-64BBB54573E6}" destId="{75BD4832-56D9-449E-9709-0C5A78EA1E32}" srcOrd="0" destOrd="0" presId="urn:microsoft.com/office/officeart/2005/8/layout/orgChart1"/>
    <dgm:cxn modelId="{12802F07-B70B-41B4-AFED-B01B45D7A857}" type="presParOf" srcId="{75BD4832-56D9-449E-9709-0C5A78EA1E32}" destId="{298B8AD0-7870-4FF2-8BAF-54991EAAD990}" srcOrd="0" destOrd="0" presId="urn:microsoft.com/office/officeart/2005/8/layout/orgChart1"/>
    <dgm:cxn modelId="{6CCC234E-3229-4102-BC1C-7D5605778DE0}" type="presParOf" srcId="{298B8AD0-7870-4FF2-8BAF-54991EAAD990}" destId="{034B2711-D7AC-43CF-A3D3-6A1C6588BD2F}" srcOrd="0" destOrd="0" presId="urn:microsoft.com/office/officeart/2005/8/layout/orgChart1"/>
    <dgm:cxn modelId="{AE908E2D-0D9C-4348-8D50-DDA03B57AC5A}" type="presParOf" srcId="{298B8AD0-7870-4FF2-8BAF-54991EAAD990}" destId="{617CAFAF-635A-49D3-9519-622B06C31D31}" srcOrd="1" destOrd="0" presId="urn:microsoft.com/office/officeart/2005/8/layout/orgChart1"/>
    <dgm:cxn modelId="{42EE1EDA-065C-4926-B612-07E9ADD29F03}" type="presParOf" srcId="{75BD4832-56D9-449E-9709-0C5A78EA1E32}" destId="{62A43A5E-3DDD-429E-9C52-F064DC5A71C4}" srcOrd="1" destOrd="0" presId="urn:microsoft.com/office/officeart/2005/8/layout/orgChart1"/>
    <dgm:cxn modelId="{2A2C2BB6-91CA-4DB0-908F-56CD9A3BF88F}" type="presParOf" srcId="{62A43A5E-3DDD-429E-9C52-F064DC5A71C4}" destId="{C02CFA12-37A4-4690-99DC-359D90AF568F}" srcOrd="0" destOrd="0" presId="urn:microsoft.com/office/officeart/2005/8/layout/orgChart1"/>
    <dgm:cxn modelId="{970E1456-D5E6-4E48-AE4D-DF40097D5E45}" type="presParOf" srcId="{62A43A5E-3DDD-429E-9C52-F064DC5A71C4}" destId="{E0E48C96-2E1A-4485-A950-089D6118A933}" srcOrd="1" destOrd="0" presId="urn:microsoft.com/office/officeart/2005/8/layout/orgChart1"/>
    <dgm:cxn modelId="{8F2BD15A-4566-4693-B841-4E40D50F8114}" type="presParOf" srcId="{E0E48C96-2E1A-4485-A950-089D6118A933}" destId="{4DC6E366-31D1-4468-9F02-A61C899215C5}" srcOrd="0" destOrd="0" presId="urn:microsoft.com/office/officeart/2005/8/layout/orgChart1"/>
    <dgm:cxn modelId="{B36D111C-B67E-4401-B3E3-B03C7CEEB2FA}" type="presParOf" srcId="{4DC6E366-31D1-4468-9F02-A61C899215C5}" destId="{2053FE83-0645-4DC7-AB47-EFC01101AC4B}" srcOrd="0" destOrd="0" presId="urn:microsoft.com/office/officeart/2005/8/layout/orgChart1"/>
    <dgm:cxn modelId="{FDC5FC42-6162-4C6F-B957-6F6692B9EFA9}" type="presParOf" srcId="{4DC6E366-31D1-4468-9F02-A61C899215C5}" destId="{50E06F4E-CA67-4438-A3ED-A896328EB51B}" srcOrd="1" destOrd="0" presId="urn:microsoft.com/office/officeart/2005/8/layout/orgChart1"/>
    <dgm:cxn modelId="{002AC676-4A7D-4D92-AF0F-AEF991D99E7C}" type="presParOf" srcId="{E0E48C96-2E1A-4485-A950-089D6118A933}" destId="{43C88EC7-85D0-4665-88CD-88DCE5E25310}" srcOrd="1" destOrd="0" presId="urn:microsoft.com/office/officeart/2005/8/layout/orgChart1"/>
    <dgm:cxn modelId="{A1CC96BE-066A-4C64-9481-FB1E2EF6EDCA}" type="presParOf" srcId="{E0E48C96-2E1A-4485-A950-089D6118A933}" destId="{EB75264E-2211-442C-8E79-AB3A1F605C50}" srcOrd="2" destOrd="0" presId="urn:microsoft.com/office/officeart/2005/8/layout/orgChart1"/>
    <dgm:cxn modelId="{5EA871FB-FD11-4148-A46C-71A51935C690}" type="presParOf" srcId="{62A43A5E-3DDD-429E-9C52-F064DC5A71C4}" destId="{4D923BA4-EB52-4372-9C3B-B977DDFDC253}" srcOrd="2" destOrd="0" presId="urn:microsoft.com/office/officeart/2005/8/layout/orgChart1"/>
    <dgm:cxn modelId="{B724E497-67E6-4427-B224-BF0BC1994977}" type="presParOf" srcId="{62A43A5E-3DDD-429E-9C52-F064DC5A71C4}" destId="{D46A282E-AF55-4CF1-99BF-F4FEF59956E9}" srcOrd="3" destOrd="0" presId="urn:microsoft.com/office/officeart/2005/8/layout/orgChart1"/>
    <dgm:cxn modelId="{346ED52B-01E7-417B-AD79-BB1EA84A0F7E}" type="presParOf" srcId="{D46A282E-AF55-4CF1-99BF-F4FEF59956E9}" destId="{189E5BF7-85F4-4C75-AE8A-A7307C0A0FD5}" srcOrd="0" destOrd="0" presId="urn:microsoft.com/office/officeart/2005/8/layout/orgChart1"/>
    <dgm:cxn modelId="{8FB98AE6-C531-4770-A665-BF10FA5CFA91}" type="presParOf" srcId="{189E5BF7-85F4-4C75-AE8A-A7307C0A0FD5}" destId="{A4D2481A-5402-4D91-932A-3979613E0C4E}" srcOrd="0" destOrd="0" presId="urn:microsoft.com/office/officeart/2005/8/layout/orgChart1"/>
    <dgm:cxn modelId="{95ADFA5C-9109-48DC-8177-74B879AC4D9E}" type="presParOf" srcId="{189E5BF7-85F4-4C75-AE8A-A7307C0A0FD5}" destId="{2E2266C2-6953-449E-B989-4AD71E3D47FD}" srcOrd="1" destOrd="0" presId="urn:microsoft.com/office/officeart/2005/8/layout/orgChart1"/>
    <dgm:cxn modelId="{CDC5C42E-10DB-431D-A97C-0F3C97A7757F}" type="presParOf" srcId="{D46A282E-AF55-4CF1-99BF-F4FEF59956E9}" destId="{7A84BFEA-2396-4267-98BA-1CE49FE00BA7}" srcOrd="1" destOrd="0" presId="urn:microsoft.com/office/officeart/2005/8/layout/orgChart1"/>
    <dgm:cxn modelId="{202CB5A1-CC84-4198-B8E3-55E782459706}" type="presParOf" srcId="{D46A282E-AF55-4CF1-99BF-F4FEF59956E9}" destId="{0E06831E-9A74-4125-934D-BB258ABFD48D}" srcOrd="2" destOrd="0" presId="urn:microsoft.com/office/officeart/2005/8/layout/orgChart1"/>
    <dgm:cxn modelId="{2B3F1863-2F1E-4E29-AE2F-76E744A66A98}" type="presParOf" srcId="{62A43A5E-3DDD-429E-9C52-F064DC5A71C4}" destId="{D7D5C994-5D3E-430F-BF14-9B320807E7A5}" srcOrd="4" destOrd="0" presId="urn:microsoft.com/office/officeart/2005/8/layout/orgChart1"/>
    <dgm:cxn modelId="{C3B0CC5F-39CC-4103-9F28-D74AC5767312}" type="presParOf" srcId="{62A43A5E-3DDD-429E-9C52-F064DC5A71C4}" destId="{50B98649-5635-4DBB-A977-6CD80E530E7F}" srcOrd="5" destOrd="0" presId="urn:microsoft.com/office/officeart/2005/8/layout/orgChart1"/>
    <dgm:cxn modelId="{9827C8E9-58E6-4687-AAE1-4B2247FBD81D}" type="presParOf" srcId="{50B98649-5635-4DBB-A977-6CD80E530E7F}" destId="{79C1B37E-D33D-4B4E-ADCD-1CD4FB4E2D83}" srcOrd="0" destOrd="0" presId="urn:microsoft.com/office/officeart/2005/8/layout/orgChart1"/>
    <dgm:cxn modelId="{E62C076D-64A8-45CB-9A66-F1A9754683B9}" type="presParOf" srcId="{79C1B37E-D33D-4B4E-ADCD-1CD4FB4E2D83}" destId="{0B9D6483-8C42-4034-A830-DDAE78E460D6}" srcOrd="0" destOrd="0" presId="urn:microsoft.com/office/officeart/2005/8/layout/orgChart1"/>
    <dgm:cxn modelId="{0FC2F175-A406-4742-8FF8-3951A8CAC02A}" type="presParOf" srcId="{79C1B37E-D33D-4B4E-ADCD-1CD4FB4E2D83}" destId="{A1386094-1CF2-4D6D-80AF-4F2418270264}" srcOrd="1" destOrd="0" presId="urn:microsoft.com/office/officeart/2005/8/layout/orgChart1"/>
    <dgm:cxn modelId="{A4281E5E-F8D3-46E6-9FFF-9C5EA5755460}" type="presParOf" srcId="{50B98649-5635-4DBB-A977-6CD80E530E7F}" destId="{C77EE466-6BE7-443F-B80E-F4DBAF0586F1}" srcOrd="1" destOrd="0" presId="urn:microsoft.com/office/officeart/2005/8/layout/orgChart1"/>
    <dgm:cxn modelId="{64629542-BBFC-459A-BFC8-19CA36B9F064}" type="presParOf" srcId="{50B98649-5635-4DBB-A977-6CD80E530E7F}" destId="{9B1D442A-7B40-422B-B781-0A6C8D51D12A}" srcOrd="2" destOrd="0" presId="urn:microsoft.com/office/officeart/2005/8/layout/orgChart1"/>
    <dgm:cxn modelId="{9F2DB7AF-4C9A-47C2-BD7D-3344D7161874}" type="presParOf" srcId="{62A43A5E-3DDD-429E-9C52-F064DC5A71C4}" destId="{5963B248-4B69-496E-8A7B-513859486B32}" srcOrd="6" destOrd="0" presId="urn:microsoft.com/office/officeart/2005/8/layout/orgChart1"/>
    <dgm:cxn modelId="{D3A36010-8789-4230-ADDE-F4A0A9B0FEFD}" type="presParOf" srcId="{62A43A5E-3DDD-429E-9C52-F064DC5A71C4}" destId="{10AE3140-50B0-4D43-BD1D-40CA66680F5C}" srcOrd="7" destOrd="0" presId="urn:microsoft.com/office/officeart/2005/8/layout/orgChart1"/>
    <dgm:cxn modelId="{FAA62AFB-CF4F-42B6-846E-B18BF302BE04}" type="presParOf" srcId="{10AE3140-50B0-4D43-BD1D-40CA66680F5C}" destId="{809962E0-C712-45B2-84C3-BCB8F08F4BD7}" srcOrd="0" destOrd="0" presId="urn:microsoft.com/office/officeart/2005/8/layout/orgChart1"/>
    <dgm:cxn modelId="{B9772987-46EA-47DC-88C9-BA0F6EF1C734}" type="presParOf" srcId="{809962E0-C712-45B2-84C3-BCB8F08F4BD7}" destId="{76805007-0609-4EDD-AF97-5E47F3CABB93}" srcOrd="0" destOrd="0" presId="urn:microsoft.com/office/officeart/2005/8/layout/orgChart1"/>
    <dgm:cxn modelId="{9E4C6A09-7120-438C-835F-21F2AAB56DBE}" type="presParOf" srcId="{809962E0-C712-45B2-84C3-BCB8F08F4BD7}" destId="{FD9F98FF-7249-4A52-8093-0AB8A56DD101}" srcOrd="1" destOrd="0" presId="urn:microsoft.com/office/officeart/2005/8/layout/orgChart1"/>
    <dgm:cxn modelId="{9089E409-C61E-49B3-9894-AEA2941A195D}" type="presParOf" srcId="{10AE3140-50B0-4D43-BD1D-40CA66680F5C}" destId="{263D6A30-AD02-4F1A-83D2-C7CAFBE45D0E}" srcOrd="1" destOrd="0" presId="urn:microsoft.com/office/officeart/2005/8/layout/orgChart1"/>
    <dgm:cxn modelId="{934B9240-8BB4-4AB6-84B1-2DB19B01CDB7}" type="presParOf" srcId="{10AE3140-50B0-4D43-BD1D-40CA66680F5C}" destId="{8139170B-C428-478E-A204-0F007F21D812}" srcOrd="2" destOrd="0" presId="urn:microsoft.com/office/officeart/2005/8/layout/orgChart1"/>
    <dgm:cxn modelId="{8CEFD69B-2123-4EC6-A5F2-2B97AE9A2B08}" type="presParOf" srcId="{75BD4832-56D9-449E-9709-0C5A78EA1E32}" destId="{D45EC6EF-DD1C-47DF-8B60-3796500D2C2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498808-DFD1-43B6-956B-45B2CEF002E5}">
      <dsp:nvSpPr>
        <dsp:cNvPr id="0" name=""/>
        <dsp:cNvSpPr/>
      </dsp:nvSpPr>
      <dsp:spPr>
        <a:xfrm>
          <a:off x="0" y="167124"/>
          <a:ext cx="2410612" cy="2410612"/>
        </a:xfrm>
        <a:prstGeom prst="ellipse">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422400" rtl="0">
            <a:lnSpc>
              <a:spcPct val="90000"/>
            </a:lnSpc>
            <a:spcBef>
              <a:spcPct val="0"/>
            </a:spcBef>
            <a:spcAft>
              <a:spcPct val="35000"/>
            </a:spcAft>
          </a:pPr>
          <a:r>
            <a:rPr lang="en-IN" sz="3200" kern="1200" dirty="0" smtClean="0"/>
            <a:t>Neuro</a:t>
          </a:r>
        </a:p>
        <a:p>
          <a:pPr lvl="0" algn="ctr" defTabSz="1422400" rtl="0">
            <a:lnSpc>
              <a:spcPct val="90000"/>
            </a:lnSpc>
            <a:spcBef>
              <a:spcPct val="0"/>
            </a:spcBef>
            <a:spcAft>
              <a:spcPct val="35000"/>
            </a:spcAft>
          </a:pPr>
          <a:r>
            <a:rPr lang="en-IN" sz="3200" kern="1200" dirty="0" smtClean="0"/>
            <a:t>Surgeon</a:t>
          </a:r>
          <a:endParaRPr lang="en-IN" sz="3200" kern="1200" dirty="0"/>
        </a:p>
      </dsp:txBody>
      <dsp:txXfrm>
        <a:off x="353026" y="520150"/>
        <a:ext cx="1704560" cy="1704560"/>
      </dsp:txXfrm>
    </dsp:sp>
    <dsp:sp modelId="{87024887-8142-4AB5-BFF2-74019F4870BF}">
      <dsp:nvSpPr>
        <dsp:cNvPr id="0" name=""/>
        <dsp:cNvSpPr/>
      </dsp:nvSpPr>
      <dsp:spPr>
        <a:xfrm>
          <a:off x="2410612" y="167124"/>
          <a:ext cx="2410612" cy="2410612"/>
        </a:xfrm>
        <a:prstGeom prst="ellipse">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422400" rtl="0">
            <a:lnSpc>
              <a:spcPct val="90000"/>
            </a:lnSpc>
            <a:spcBef>
              <a:spcPct val="0"/>
            </a:spcBef>
            <a:spcAft>
              <a:spcPct val="35000"/>
            </a:spcAft>
          </a:pPr>
          <a:r>
            <a:rPr lang="en-IN" sz="3200" kern="1200" dirty="0" smtClean="0"/>
            <a:t>Physician </a:t>
          </a:r>
          <a:endParaRPr lang="en-IN" sz="3200" kern="1200" dirty="0"/>
        </a:p>
      </dsp:txBody>
      <dsp:txXfrm>
        <a:off x="2763638" y="520150"/>
        <a:ext cx="1704560" cy="1704560"/>
      </dsp:txXfrm>
    </dsp:sp>
    <dsp:sp modelId="{4DDB1540-49AA-4C31-BC29-4D468ACA503D}">
      <dsp:nvSpPr>
        <dsp:cNvPr id="0" name=""/>
        <dsp:cNvSpPr/>
      </dsp:nvSpPr>
      <dsp:spPr>
        <a:xfrm>
          <a:off x="4821225" y="167124"/>
          <a:ext cx="2410612" cy="2410612"/>
        </a:xfrm>
        <a:prstGeom prst="ellipse">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422400" rtl="0">
            <a:lnSpc>
              <a:spcPct val="90000"/>
            </a:lnSpc>
            <a:spcBef>
              <a:spcPct val="0"/>
            </a:spcBef>
            <a:spcAft>
              <a:spcPct val="35000"/>
            </a:spcAft>
          </a:pPr>
          <a:r>
            <a:rPr lang="en-IN" sz="3200" kern="1200" dirty="0" smtClean="0"/>
            <a:t>Intensivist</a:t>
          </a:r>
          <a:endParaRPr lang="en-IN" sz="3200" kern="1200" dirty="0"/>
        </a:p>
      </dsp:txBody>
      <dsp:txXfrm>
        <a:off x="5174251" y="520150"/>
        <a:ext cx="1704560" cy="1704560"/>
      </dsp:txXfrm>
    </dsp:sp>
    <dsp:sp modelId="{BC87AD08-83DF-47AA-9E49-A7E99F6E8B4B}">
      <dsp:nvSpPr>
        <dsp:cNvPr id="0" name=""/>
        <dsp:cNvSpPr/>
      </dsp:nvSpPr>
      <dsp:spPr>
        <a:xfrm>
          <a:off x="7231838" y="167124"/>
          <a:ext cx="2410612" cy="2410612"/>
        </a:xfrm>
        <a:prstGeom prst="ellipse">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en-IN" sz="3200" kern="1200" dirty="0" smtClean="0"/>
            <a:t>Gastro</a:t>
          </a:r>
          <a:endParaRPr lang="en-IN" sz="3200" kern="1200" dirty="0"/>
        </a:p>
      </dsp:txBody>
      <dsp:txXfrm>
        <a:off x="7584864" y="520150"/>
        <a:ext cx="1704560" cy="1704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498808-DFD1-43B6-956B-45B2CEF002E5}">
      <dsp:nvSpPr>
        <dsp:cNvPr id="0" name=""/>
        <dsp:cNvSpPr/>
      </dsp:nvSpPr>
      <dsp:spPr>
        <a:xfrm>
          <a:off x="0" y="520837"/>
          <a:ext cx="2267286" cy="2267286"/>
        </a:xfrm>
        <a:prstGeom prst="ellipse">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333500" rtl="0">
            <a:lnSpc>
              <a:spcPct val="90000"/>
            </a:lnSpc>
            <a:spcBef>
              <a:spcPct val="0"/>
            </a:spcBef>
            <a:spcAft>
              <a:spcPct val="35000"/>
            </a:spcAft>
          </a:pPr>
          <a:r>
            <a:rPr lang="en-IN" sz="3000" kern="1200" dirty="0" err="1" smtClean="0"/>
            <a:t>Nephro</a:t>
          </a:r>
          <a:endParaRPr lang="en-IN" sz="3000" kern="1200" dirty="0"/>
        </a:p>
      </dsp:txBody>
      <dsp:txXfrm>
        <a:off x="332036" y="852873"/>
        <a:ext cx="1603214" cy="1603214"/>
      </dsp:txXfrm>
    </dsp:sp>
    <dsp:sp modelId="{87024887-8142-4AB5-BFF2-74019F4870BF}">
      <dsp:nvSpPr>
        <dsp:cNvPr id="0" name=""/>
        <dsp:cNvSpPr/>
      </dsp:nvSpPr>
      <dsp:spPr>
        <a:xfrm>
          <a:off x="2267285" y="520837"/>
          <a:ext cx="2267286" cy="2267286"/>
        </a:xfrm>
        <a:prstGeom prst="ellipse">
          <a:avLst/>
        </a:prstGeom>
        <a:gradFill rotWithShape="0">
          <a:gsLst>
            <a:gs pos="0">
              <a:schemeClr val="accent3">
                <a:hueOff val="5865114"/>
                <a:satOff val="-13363"/>
                <a:lumOff val="5360"/>
                <a:alphaOff val="0"/>
                <a:tint val="98000"/>
                <a:lumMod val="114000"/>
              </a:schemeClr>
            </a:gs>
            <a:gs pos="100000">
              <a:schemeClr val="accent3">
                <a:hueOff val="5865114"/>
                <a:satOff val="-13363"/>
                <a:lumOff val="536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333500" rtl="0">
            <a:lnSpc>
              <a:spcPct val="90000"/>
            </a:lnSpc>
            <a:spcBef>
              <a:spcPct val="0"/>
            </a:spcBef>
            <a:spcAft>
              <a:spcPct val="35000"/>
            </a:spcAft>
          </a:pPr>
          <a:r>
            <a:rPr lang="en-IN" sz="3000" kern="1200" dirty="0" smtClean="0"/>
            <a:t>Physician </a:t>
          </a:r>
          <a:endParaRPr lang="en-IN" sz="3000" kern="1200" dirty="0"/>
        </a:p>
      </dsp:txBody>
      <dsp:txXfrm>
        <a:off x="2599321" y="852873"/>
        <a:ext cx="1603214" cy="1603214"/>
      </dsp:txXfrm>
    </dsp:sp>
    <dsp:sp modelId="{4DDB1540-49AA-4C31-BC29-4D468ACA503D}">
      <dsp:nvSpPr>
        <dsp:cNvPr id="0" name=""/>
        <dsp:cNvSpPr/>
      </dsp:nvSpPr>
      <dsp:spPr>
        <a:xfrm>
          <a:off x="4534571" y="520837"/>
          <a:ext cx="2267286" cy="2267286"/>
        </a:xfrm>
        <a:prstGeom prst="ellipse">
          <a:avLst/>
        </a:prstGeom>
        <a:gradFill rotWithShape="0">
          <a:gsLst>
            <a:gs pos="0">
              <a:schemeClr val="accent3">
                <a:hueOff val="11730229"/>
                <a:satOff val="-26725"/>
                <a:lumOff val="10720"/>
                <a:alphaOff val="0"/>
                <a:tint val="98000"/>
                <a:lumMod val="114000"/>
              </a:schemeClr>
            </a:gs>
            <a:gs pos="100000">
              <a:schemeClr val="accent3">
                <a:hueOff val="11730229"/>
                <a:satOff val="-26725"/>
                <a:lumOff val="1072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333500" rtl="0">
            <a:lnSpc>
              <a:spcPct val="90000"/>
            </a:lnSpc>
            <a:spcBef>
              <a:spcPct val="0"/>
            </a:spcBef>
            <a:spcAft>
              <a:spcPct val="35000"/>
            </a:spcAft>
          </a:pPr>
          <a:r>
            <a:rPr lang="en-IN" sz="3000" kern="1200" dirty="0" smtClean="0"/>
            <a:t>Intensivist</a:t>
          </a:r>
          <a:endParaRPr lang="en-IN" sz="3000" kern="1200" dirty="0"/>
        </a:p>
      </dsp:txBody>
      <dsp:txXfrm>
        <a:off x="4866607" y="852873"/>
        <a:ext cx="1603214" cy="1603214"/>
      </dsp:txXfrm>
    </dsp:sp>
    <dsp:sp modelId="{BC87AD08-83DF-47AA-9E49-A7E99F6E8B4B}">
      <dsp:nvSpPr>
        <dsp:cNvPr id="0" name=""/>
        <dsp:cNvSpPr/>
      </dsp:nvSpPr>
      <dsp:spPr>
        <a:xfrm>
          <a:off x="6801858" y="520837"/>
          <a:ext cx="2267286" cy="2267286"/>
        </a:xfrm>
        <a:prstGeom prst="ellipse">
          <a:avLst/>
        </a:prstGeom>
        <a:gradFill rotWithShape="0">
          <a:gsLst>
            <a:gs pos="0">
              <a:schemeClr val="accent3">
                <a:hueOff val="17595342"/>
                <a:satOff val="-40088"/>
                <a:lumOff val="16080"/>
                <a:alphaOff val="0"/>
                <a:tint val="98000"/>
                <a:lumMod val="114000"/>
              </a:schemeClr>
            </a:gs>
            <a:gs pos="100000">
              <a:schemeClr val="accent3">
                <a:hueOff val="17595342"/>
                <a:satOff val="-40088"/>
                <a:lumOff val="1608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en-IN" sz="3000" kern="1200" dirty="0" smtClean="0"/>
            <a:t>Gastro</a:t>
          </a:r>
          <a:endParaRPr lang="en-IN" sz="3000" kern="1200" dirty="0"/>
        </a:p>
      </dsp:txBody>
      <dsp:txXfrm>
        <a:off x="7133894" y="852873"/>
        <a:ext cx="1603214" cy="16032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4F1D61-914C-49E5-8B22-B8DF894C58CC}">
      <dsp:nvSpPr>
        <dsp:cNvPr id="0" name=""/>
        <dsp:cNvSpPr/>
      </dsp:nvSpPr>
      <dsp:spPr>
        <a:xfrm>
          <a:off x="4473270" y="1895059"/>
          <a:ext cx="3503493" cy="405362"/>
        </a:xfrm>
        <a:custGeom>
          <a:avLst/>
          <a:gdLst/>
          <a:ahLst/>
          <a:cxnLst/>
          <a:rect l="0" t="0" r="0" b="0"/>
          <a:pathLst>
            <a:path>
              <a:moveTo>
                <a:pt x="0" y="0"/>
              </a:moveTo>
              <a:lnTo>
                <a:pt x="0" y="202681"/>
              </a:lnTo>
              <a:lnTo>
                <a:pt x="3503493" y="202681"/>
              </a:lnTo>
              <a:lnTo>
                <a:pt x="3503493" y="405362"/>
              </a:lnTo>
            </a:path>
          </a:pathLst>
        </a:custGeom>
        <a:noFill/>
        <a:ln w="19050" cap="rnd"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520D4E-71B3-4C75-A51E-5F4E6DBA1BDC}">
      <dsp:nvSpPr>
        <dsp:cNvPr id="0" name=""/>
        <dsp:cNvSpPr/>
      </dsp:nvSpPr>
      <dsp:spPr>
        <a:xfrm>
          <a:off x="4473270" y="1895059"/>
          <a:ext cx="1167831" cy="405362"/>
        </a:xfrm>
        <a:custGeom>
          <a:avLst/>
          <a:gdLst/>
          <a:ahLst/>
          <a:cxnLst/>
          <a:rect l="0" t="0" r="0" b="0"/>
          <a:pathLst>
            <a:path>
              <a:moveTo>
                <a:pt x="0" y="0"/>
              </a:moveTo>
              <a:lnTo>
                <a:pt x="0" y="202681"/>
              </a:lnTo>
              <a:lnTo>
                <a:pt x="1167831" y="202681"/>
              </a:lnTo>
              <a:lnTo>
                <a:pt x="1167831" y="405362"/>
              </a:lnTo>
            </a:path>
          </a:pathLst>
        </a:custGeom>
        <a:noFill/>
        <a:ln w="19050" cap="rnd"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7414D2-8862-4D64-AA16-BC56BEA0FFCB}">
      <dsp:nvSpPr>
        <dsp:cNvPr id="0" name=""/>
        <dsp:cNvSpPr/>
      </dsp:nvSpPr>
      <dsp:spPr>
        <a:xfrm>
          <a:off x="3305439" y="1895059"/>
          <a:ext cx="1167831" cy="405362"/>
        </a:xfrm>
        <a:custGeom>
          <a:avLst/>
          <a:gdLst/>
          <a:ahLst/>
          <a:cxnLst/>
          <a:rect l="0" t="0" r="0" b="0"/>
          <a:pathLst>
            <a:path>
              <a:moveTo>
                <a:pt x="1167831" y="0"/>
              </a:moveTo>
              <a:lnTo>
                <a:pt x="1167831" y="202681"/>
              </a:lnTo>
              <a:lnTo>
                <a:pt x="0" y="202681"/>
              </a:lnTo>
              <a:lnTo>
                <a:pt x="0" y="405362"/>
              </a:lnTo>
            </a:path>
          </a:pathLst>
        </a:custGeom>
        <a:noFill/>
        <a:ln w="19050" cap="rnd"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3F00A3-0FED-4905-BAC4-C43E9EB49EA3}">
      <dsp:nvSpPr>
        <dsp:cNvPr id="0" name=""/>
        <dsp:cNvSpPr/>
      </dsp:nvSpPr>
      <dsp:spPr>
        <a:xfrm>
          <a:off x="969777" y="1895059"/>
          <a:ext cx="3503493" cy="405362"/>
        </a:xfrm>
        <a:custGeom>
          <a:avLst/>
          <a:gdLst/>
          <a:ahLst/>
          <a:cxnLst/>
          <a:rect l="0" t="0" r="0" b="0"/>
          <a:pathLst>
            <a:path>
              <a:moveTo>
                <a:pt x="3503493" y="0"/>
              </a:moveTo>
              <a:lnTo>
                <a:pt x="3503493" y="202681"/>
              </a:lnTo>
              <a:lnTo>
                <a:pt x="0" y="202681"/>
              </a:lnTo>
              <a:lnTo>
                <a:pt x="0" y="405362"/>
              </a:lnTo>
            </a:path>
          </a:pathLst>
        </a:custGeom>
        <a:noFill/>
        <a:ln w="19050" cap="rnd"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6614A4-A4DA-446E-8080-87BFD6850629}">
      <dsp:nvSpPr>
        <dsp:cNvPr id="0" name=""/>
        <dsp:cNvSpPr/>
      </dsp:nvSpPr>
      <dsp:spPr>
        <a:xfrm>
          <a:off x="3508120" y="929909"/>
          <a:ext cx="1930299" cy="965149"/>
        </a:xfrm>
        <a:prstGeom prst="rect">
          <a:avLst/>
        </a:prstGeom>
        <a:solidFill>
          <a:schemeClr val="accent4">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0">
            <a:lnSpc>
              <a:spcPct val="90000"/>
            </a:lnSpc>
            <a:spcBef>
              <a:spcPct val="0"/>
            </a:spcBef>
            <a:spcAft>
              <a:spcPct val="35000"/>
            </a:spcAft>
          </a:pPr>
          <a:r>
            <a:rPr lang="en-IN" sz="3300" b="0" i="0" kern="1200" dirty="0" smtClean="0"/>
            <a:t>Target Customer</a:t>
          </a:r>
          <a:endParaRPr lang="en-IN" sz="3300" kern="1200" dirty="0"/>
        </a:p>
      </dsp:txBody>
      <dsp:txXfrm>
        <a:off x="3508120" y="929909"/>
        <a:ext cx="1930299" cy="965149"/>
      </dsp:txXfrm>
    </dsp:sp>
    <dsp:sp modelId="{82408298-7E30-4702-B794-826D849E7C3E}">
      <dsp:nvSpPr>
        <dsp:cNvPr id="0" name=""/>
        <dsp:cNvSpPr/>
      </dsp:nvSpPr>
      <dsp:spPr>
        <a:xfrm>
          <a:off x="4627" y="2300421"/>
          <a:ext cx="1930299" cy="965149"/>
        </a:xfrm>
        <a:prstGeom prst="rect">
          <a:avLst/>
        </a:prstGeom>
        <a:solidFill>
          <a:schemeClr val="accent4">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0">
            <a:lnSpc>
              <a:spcPct val="90000"/>
            </a:lnSpc>
            <a:spcBef>
              <a:spcPct val="0"/>
            </a:spcBef>
            <a:spcAft>
              <a:spcPct val="35000"/>
            </a:spcAft>
          </a:pPr>
          <a:r>
            <a:rPr lang="en-IN" sz="3300" b="0" i="0" kern="1200" smtClean="0"/>
            <a:t>Gastro</a:t>
          </a:r>
          <a:endParaRPr lang="en-IN" sz="3300" kern="1200"/>
        </a:p>
      </dsp:txBody>
      <dsp:txXfrm>
        <a:off x="4627" y="2300421"/>
        <a:ext cx="1930299" cy="965149"/>
      </dsp:txXfrm>
    </dsp:sp>
    <dsp:sp modelId="{8B921795-BE84-417B-89EE-7A835EA7845B}">
      <dsp:nvSpPr>
        <dsp:cNvPr id="0" name=""/>
        <dsp:cNvSpPr/>
      </dsp:nvSpPr>
      <dsp:spPr>
        <a:xfrm>
          <a:off x="2340289" y="2300421"/>
          <a:ext cx="1930299" cy="965149"/>
        </a:xfrm>
        <a:prstGeom prst="rect">
          <a:avLst/>
        </a:prstGeom>
        <a:solidFill>
          <a:schemeClr val="accent4">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0">
            <a:lnSpc>
              <a:spcPct val="90000"/>
            </a:lnSpc>
            <a:spcBef>
              <a:spcPct val="0"/>
            </a:spcBef>
            <a:spcAft>
              <a:spcPct val="35000"/>
            </a:spcAft>
          </a:pPr>
          <a:r>
            <a:rPr lang="en-IN" sz="3300" b="0" i="0" kern="1200" smtClean="0"/>
            <a:t>Chest Physician</a:t>
          </a:r>
          <a:endParaRPr lang="en-IN" sz="3300" kern="1200"/>
        </a:p>
      </dsp:txBody>
      <dsp:txXfrm>
        <a:off x="2340289" y="2300421"/>
        <a:ext cx="1930299" cy="965149"/>
      </dsp:txXfrm>
    </dsp:sp>
    <dsp:sp modelId="{DD7B6F1D-79FB-40DF-91A7-313D740E9829}">
      <dsp:nvSpPr>
        <dsp:cNvPr id="0" name=""/>
        <dsp:cNvSpPr/>
      </dsp:nvSpPr>
      <dsp:spPr>
        <a:xfrm>
          <a:off x="4675951" y="2300421"/>
          <a:ext cx="1930299" cy="965149"/>
        </a:xfrm>
        <a:prstGeom prst="rect">
          <a:avLst/>
        </a:prstGeom>
        <a:solidFill>
          <a:schemeClr val="accent4">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0">
            <a:lnSpc>
              <a:spcPct val="90000"/>
            </a:lnSpc>
            <a:spcBef>
              <a:spcPct val="0"/>
            </a:spcBef>
            <a:spcAft>
              <a:spcPct val="35000"/>
            </a:spcAft>
          </a:pPr>
          <a:r>
            <a:rPr lang="en-IN" sz="3300" b="0" i="0" kern="1200" smtClean="0"/>
            <a:t>Physician</a:t>
          </a:r>
          <a:endParaRPr lang="en-IN" sz="3300" kern="1200"/>
        </a:p>
      </dsp:txBody>
      <dsp:txXfrm>
        <a:off x="4675951" y="2300421"/>
        <a:ext cx="1930299" cy="965149"/>
      </dsp:txXfrm>
    </dsp:sp>
    <dsp:sp modelId="{4AA00D79-DEE2-42E0-B3FC-C2F126DC2925}">
      <dsp:nvSpPr>
        <dsp:cNvPr id="0" name=""/>
        <dsp:cNvSpPr/>
      </dsp:nvSpPr>
      <dsp:spPr>
        <a:xfrm>
          <a:off x="7011613" y="2300421"/>
          <a:ext cx="1930299" cy="965149"/>
        </a:xfrm>
        <a:prstGeom prst="rect">
          <a:avLst/>
        </a:prstGeom>
        <a:solidFill>
          <a:schemeClr val="accent4">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0">
            <a:lnSpc>
              <a:spcPct val="90000"/>
            </a:lnSpc>
            <a:spcBef>
              <a:spcPct val="0"/>
            </a:spcBef>
            <a:spcAft>
              <a:spcPct val="35000"/>
            </a:spcAft>
          </a:pPr>
          <a:r>
            <a:rPr lang="en-IN" sz="3300" b="0" i="0" kern="1200" smtClean="0"/>
            <a:t>Intensivist </a:t>
          </a:r>
          <a:endParaRPr lang="en-IN" sz="3300" kern="1200"/>
        </a:p>
      </dsp:txBody>
      <dsp:txXfrm>
        <a:off x="7011613" y="2300421"/>
        <a:ext cx="1930299" cy="9651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63B248-4B69-496E-8A7B-513859486B32}">
      <dsp:nvSpPr>
        <dsp:cNvPr id="0" name=""/>
        <dsp:cNvSpPr/>
      </dsp:nvSpPr>
      <dsp:spPr>
        <a:xfrm>
          <a:off x="4473270" y="1895059"/>
          <a:ext cx="3503493" cy="405362"/>
        </a:xfrm>
        <a:custGeom>
          <a:avLst/>
          <a:gdLst/>
          <a:ahLst/>
          <a:cxnLst/>
          <a:rect l="0" t="0" r="0" b="0"/>
          <a:pathLst>
            <a:path>
              <a:moveTo>
                <a:pt x="0" y="0"/>
              </a:moveTo>
              <a:lnTo>
                <a:pt x="0" y="202681"/>
              </a:lnTo>
              <a:lnTo>
                <a:pt x="3503493" y="202681"/>
              </a:lnTo>
              <a:lnTo>
                <a:pt x="3503493" y="405362"/>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D5C994-5D3E-430F-BF14-9B320807E7A5}">
      <dsp:nvSpPr>
        <dsp:cNvPr id="0" name=""/>
        <dsp:cNvSpPr/>
      </dsp:nvSpPr>
      <dsp:spPr>
        <a:xfrm>
          <a:off x="4473270" y="1895059"/>
          <a:ext cx="1167831" cy="405362"/>
        </a:xfrm>
        <a:custGeom>
          <a:avLst/>
          <a:gdLst/>
          <a:ahLst/>
          <a:cxnLst/>
          <a:rect l="0" t="0" r="0" b="0"/>
          <a:pathLst>
            <a:path>
              <a:moveTo>
                <a:pt x="0" y="0"/>
              </a:moveTo>
              <a:lnTo>
                <a:pt x="0" y="202681"/>
              </a:lnTo>
              <a:lnTo>
                <a:pt x="1167831" y="202681"/>
              </a:lnTo>
              <a:lnTo>
                <a:pt x="1167831" y="405362"/>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923BA4-EB52-4372-9C3B-B977DDFDC253}">
      <dsp:nvSpPr>
        <dsp:cNvPr id="0" name=""/>
        <dsp:cNvSpPr/>
      </dsp:nvSpPr>
      <dsp:spPr>
        <a:xfrm>
          <a:off x="3305439" y="1895059"/>
          <a:ext cx="1167831" cy="405362"/>
        </a:xfrm>
        <a:custGeom>
          <a:avLst/>
          <a:gdLst/>
          <a:ahLst/>
          <a:cxnLst/>
          <a:rect l="0" t="0" r="0" b="0"/>
          <a:pathLst>
            <a:path>
              <a:moveTo>
                <a:pt x="1167831" y="0"/>
              </a:moveTo>
              <a:lnTo>
                <a:pt x="1167831" y="202681"/>
              </a:lnTo>
              <a:lnTo>
                <a:pt x="0" y="202681"/>
              </a:lnTo>
              <a:lnTo>
                <a:pt x="0" y="405362"/>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2CFA12-37A4-4690-99DC-359D90AF568F}">
      <dsp:nvSpPr>
        <dsp:cNvPr id="0" name=""/>
        <dsp:cNvSpPr/>
      </dsp:nvSpPr>
      <dsp:spPr>
        <a:xfrm>
          <a:off x="969777" y="1895059"/>
          <a:ext cx="3503493" cy="405362"/>
        </a:xfrm>
        <a:custGeom>
          <a:avLst/>
          <a:gdLst/>
          <a:ahLst/>
          <a:cxnLst/>
          <a:rect l="0" t="0" r="0" b="0"/>
          <a:pathLst>
            <a:path>
              <a:moveTo>
                <a:pt x="3503493" y="0"/>
              </a:moveTo>
              <a:lnTo>
                <a:pt x="3503493" y="202681"/>
              </a:lnTo>
              <a:lnTo>
                <a:pt x="0" y="202681"/>
              </a:lnTo>
              <a:lnTo>
                <a:pt x="0" y="405362"/>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4B2711-D7AC-43CF-A3D3-6A1C6588BD2F}">
      <dsp:nvSpPr>
        <dsp:cNvPr id="0" name=""/>
        <dsp:cNvSpPr/>
      </dsp:nvSpPr>
      <dsp:spPr>
        <a:xfrm>
          <a:off x="3508120" y="929909"/>
          <a:ext cx="1930299" cy="965149"/>
        </a:xfrm>
        <a:prstGeom prst="rect">
          <a:avLst/>
        </a:prstGeom>
        <a:solidFill>
          <a:schemeClr val="accent4">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0">
            <a:lnSpc>
              <a:spcPct val="90000"/>
            </a:lnSpc>
            <a:spcBef>
              <a:spcPct val="0"/>
            </a:spcBef>
            <a:spcAft>
              <a:spcPct val="35000"/>
            </a:spcAft>
          </a:pPr>
          <a:r>
            <a:rPr lang="en-IN" sz="3300" b="0" i="0" kern="1200" dirty="0" smtClean="0"/>
            <a:t>Target Customer</a:t>
          </a:r>
          <a:endParaRPr lang="en-IN" sz="3300" kern="1200" dirty="0"/>
        </a:p>
      </dsp:txBody>
      <dsp:txXfrm>
        <a:off x="3508120" y="929909"/>
        <a:ext cx="1930299" cy="965149"/>
      </dsp:txXfrm>
    </dsp:sp>
    <dsp:sp modelId="{2053FE83-0645-4DC7-AB47-EFC01101AC4B}">
      <dsp:nvSpPr>
        <dsp:cNvPr id="0" name=""/>
        <dsp:cNvSpPr/>
      </dsp:nvSpPr>
      <dsp:spPr>
        <a:xfrm>
          <a:off x="4627" y="2300421"/>
          <a:ext cx="1930299" cy="965149"/>
        </a:xfrm>
        <a:prstGeom prst="rect">
          <a:avLst/>
        </a:prstGeom>
        <a:solidFill>
          <a:schemeClr val="accent4">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0">
            <a:lnSpc>
              <a:spcPct val="90000"/>
            </a:lnSpc>
            <a:spcBef>
              <a:spcPct val="0"/>
            </a:spcBef>
            <a:spcAft>
              <a:spcPct val="35000"/>
            </a:spcAft>
          </a:pPr>
          <a:r>
            <a:rPr lang="en-IN" sz="3300" b="0" i="0" kern="1200" smtClean="0"/>
            <a:t>Gastro</a:t>
          </a:r>
          <a:endParaRPr lang="en-IN" sz="3300" kern="1200"/>
        </a:p>
      </dsp:txBody>
      <dsp:txXfrm>
        <a:off x="4627" y="2300421"/>
        <a:ext cx="1930299" cy="965149"/>
      </dsp:txXfrm>
    </dsp:sp>
    <dsp:sp modelId="{A4D2481A-5402-4D91-932A-3979613E0C4E}">
      <dsp:nvSpPr>
        <dsp:cNvPr id="0" name=""/>
        <dsp:cNvSpPr/>
      </dsp:nvSpPr>
      <dsp:spPr>
        <a:xfrm>
          <a:off x="2340289" y="2300421"/>
          <a:ext cx="1930299" cy="965149"/>
        </a:xfrm>
        <a:prstGeom prst="rect">
          <a:avLst/>
        </a:prstGeom>
        <a:solidFill>
          <a:schemeClr val="accent4">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0">
            <a:lnSpc>
              <a:spcPct val="90000"/>
            </a:lnSpc>
            <a:spcBef>
              <a:spcPct val="0"/>
            </a:spcBef>
            <a:spcAft>
              <a:spcPct val="35000"/>
            </a:spcAft>
          </a:pPr>
          <a:r>
            <a:rPr lang="en-US" sz="3300" b="0" i="0" kern="1200" smtClean="0"/>
            <a:t>Intensivist</a:t>
          </a:r>
          <a:endParaRPr lang="en-IN" sz="3300" kern="1200"/>
        </a:p>
      </dsp:txBody>
      <dsp:txXfrm>
        <a:off x="2340289" y="2300421"/>
        <a:ext cx="1930299" cy="965149"/>
      </dsp:txXfrm>
    </dsp:sp>
    <dsp:sp modelId="{0B9D6483-8C42-4034-A830-DDAE78E460D6}">
      <dsp:nvSpPr>
        <dsp:cNvPr id="0" name=""/>
        <dsp:cNvSpPr/>
      </dsp:nvSpPr>
      <dsp:spPr>
        <a:xfrm>
          <a:off x="4675951" y="2300421"/>
          <a:ext cx="1930299" cy="965149"/>
        </a:xfrm>
        <a:prstGeom prst="rect">
          <a:avLst/>
        </a:prstGeom>
        <a:solidFill>
          <a:schemeClr val="accent4">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0">
            <a:lnSpc>
              <a:spcPct val="90000"/>
            </a:lnSpc>
            <a:spcBef>
              <a:spcPct val="0"/>
            </a:spcBef>
            <a:spcAft>
              <a:spcPct val="35000"/>
            </a:spcAft>
          </a:pPr>
          <a:r>
            <a:rPr lang="en-IN" sz="3300" b="0" i="0" kern="1200" smtClean="0"/>
            <a:t>Nephro</a:t>
          </a:r>
          <a:endParaRPr lang="en-IN" sz="3300" kern="1200"/>
        </a:p>
      </dsp:txBody>
      <dsp:txXfrm>
        <a:off x="4675951" y="2300421"/>
        <a:ext cx="1930299" cy="965149"/>
      </dsp:txXfrm>
    </dsp:sp>
    <dsp:sp modelId="{76805007-0609-4EDD-AF97-5E47F3CABB93}">
      <dsp:nvSpPr>
        <dsp:cNvPr id="0" name=""/>
        <dsp:cNvSpPr/>
      </dsp:nvSpPr>
      <dsp:spPr>
        <a:xfrm>
          <a:off x="7011613" y="2300421"/>
          <a:ext cx="1930299" cy="965149"/>
        </a:xfrm>
        <a:prstGeom prst="rect">
          <a:avLst/>
        </a:prstGeom>
        <a:solidFill>
          <a:schemeClr val="accent4">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0">
            <a:lnSpc>
              <a:spcPct val="90000"/>
            </a:lnSpc>
            <a:spcBef>
              <a:spcPct val="0"/>
            </a:spcBef>
            <a:spcAft>
              <a:spcPct val="35000"/>
            </a:spcAft>
          </a:pPr>
          <a:r>
            <a:rPr lang="en-IN" sz="3300" b="0" i="0" kern="1200" smtClean="0"/>
            <a:t>Physician</a:t>
          </a:r>
          <a:endParaRPr lang="en-IN" sz="3300" kern="1200"/>
        </a:p>
      </dsp:txBody>
      <dsp:txXfrm>
        <a:off x="7011613" y="2300421"/>
        <a:ext cx="1930299" cy="965149"/>
      </dsp:txXfrm>
    </dsp:sp>
  </dsp:spTree>
</dsp:drawing>
</file>

<file path=ppt/diagrams/layout1.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7186" cy="49702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774010" y="1"/>
            <a:ext cx="2887186" cy="497020"/>
          </a:xfrm>
          <a:prstGeom prst="rect">
            <a:avLst/>
          </a:prstGeom>
        </p:spPr>
        <p:txBody>
          <a:bodyPr vert="horz" lIns="91440" tIns="45720" rIns="91440" bIns="45720" rtlCol="0"/>
          <a:lstStyle>
            <a:lvl1pPr algn="r">
              <a:defRPr sz="1200"/>
            </a:lvl1pPr>
          </a:lstStyle>
          <a:p>
            <a:fld id="{27A7D4C4-2ED0-4AF8-938F-2E68E34E4ADA}" type="datetimeFigureOut">
              <a:rPr lang="en-IN" smtClean="0"/>
              <a:t>03-08-2018</a:t>
            </a:fld>
            <a:endParaRPr lang="en-IN"/>
          </a:p>
        </p:txBody>
      </p:sp>
      <p:sp>
        <p:nvSpPr>
          <p:cNvPr id="4" name="Footer Placeholder 3"/>
          <p:cNvSpPr>
            <a:spLocks noGrp="1"/>
          </p:cNvSpPr>
          <p:nvPr>
            <p:ph type="ftr" sz="quarter" idx="2"/>
          </p:nvPr>
        </p:nvSpPr>
        <p:spPr>
          <a:xfrm>
            <a:off x="0" y="9408981"/>
            <a:ext cx="2887186" cy="497019"/>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774010" y="9408981"/>
            <a:ext cx="2887186" cy="497019"/>
          </a:xfrm>
          <a:prstGeom prst="rect">
            <a:avLst/>
          </a:prstGeom>
        </p:spPr>
        <p:txBody>
          <a:bodyPr vert="horz" lIns="91440" tIns="45720" rIns="91440" bIns="45720" rtlCol="0" anchor="b"/>
          <a:lstStyle>
            <a:lvl1pPr algn="r">
              <a:defRPr sz="1200"/>
            </a:lvl1pPr>
          </a:lstStyle>
          <a:p>
            <a:fld id="{C99177C5-5655-4F9F-A5DA-F81F640502A7}" type="slidenum">
              <a:rPr lang="en-IN" smtClean="0"/>
              <a:t>‹#›</a:t>
            </a:fld>
            <a:endParaRPr lang="en-IN"/>
          </a:p>
        </p:txBody>
      </p:sp>
    </p:spTree>
    <p:extLst>
      <p:ext uri="{BB962C8B-B14F-4D97-AF65-F5344CB8AC3E}">
        <p14:creationId xmlns:p14="http://schemas.microsoft.com/office/powerpoint/2010/main" val="390280324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7186" cy="49702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774010" y="1"/>
            <a:ext cx="2887186" cy="497020"/>
          </a:xfrm>
          <a:prstGeom prst="rect">
            <a:avLst/>
          </a:prstGeom>
        </p:spPr>
        <p:txBody>
          <a:bodyPr vert="horz" lIns="91440" tIns="45720" rIns="91440" bIns="45720" rtlCol="0"/>
          <a:lstStyle>
            <a:lvl1pPr algn="r">
              <a:defRPr sz="1200"/>
            </a:lvl1pPr>
          </a:lstStyle>
          <a:p>
            <a:fld id="{E5241EF1-E479-4236-83BA-885A5E8E40D2}" type="datetimeFigureOut">
              <a:rPr lang="en-IN" smtClean="0"/>
              <a:t>03-08-2018</a:t>
            </a:fld>
            <a:endParaRPr lang="en-IN"/>
          </a:p>
        </p:txBody>
      </p:sp>
      <p:sp>
        <p:nvSpPr>
          <p:cNvPr id="4" name="Slide Image Placeholder 3"/>
          <p:cNvSpPr>
            <a:spLocks noGrp="1" noRot="1" noChangeAspect="1"/>
          </p:cNvSpPr>
          <p:nvPr>
            <p:ph type="sldImg" idx="2"/>
          </p:nvPr>
        </p:nvSpPr>
        <p:spPr>
          <a:xfrm>
            <a:off x="360363" y="1238250"/>
            <a:ext cx="5942012" cy="334327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66274" y="4767262"/>
            <a:ext cx="5330190" cy="390048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9408981"/>
            <a:ext cx="2887186" cy="497019"/>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774010" y="9408981"/>
            <a:ext cx="2887186" cy="497019"/>
          </a:xfrm>
          <a:prstGeom prst="rect">
            <a:avLst/>
          </a:prstGeom>
        </p:spPr>
        <p:txBody>
          <a:bodyPr vert="horz" lIns="91440" tIns="45720" rIns="91440" bIns="45720" rtlCol="0" anchor="b"/>
          <a:lstStyle>
            <a:lvl1pPr algn="r">
              <a:defRPr sz="1200"/>
            </a:lvl1pPr>
          </a:lstStyle>
          <a:p>
            <a:fld id="{B011A26F-9060-4196-A6C4-851C3B4F7841}" type="slidenum">
              <a:rPr lang="en-IN" smtClean="0"/>
              <a:t>‹#›</a:t>
            </a:fld>
            <a:endParaRPr lang="en-IN"/>
          </a:p>
        </p:txBody>
      </p:sp>
    </p:spTree>
    <p:extLst>
      <p:ext uri="{BB962C8B-B14F-4D97-AF65-F5344CB8AC3E}">
        <p14:creationId xmlns:p14="http://schemas.microsoft.com/office/powerpoint/2010/main" val="23198754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2</a:t>
            </a:fld>
            <a:endParaRPr lang="en-IN"/>
          </a:p>
        </p:txBody>
      </p:sp>
    </p:spTree>
    <p:extLst>
      <p:ext uri="{BB962C8B-B14F-4D97-AF65-F5344CB8AC3E}">
        <p14:creationId xmlns:p14="http://schemas.microsoft.com/office/powerpoint/2010/main" val="2840575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B011A26F-9060-4196-A6C4-851C3B4F7841}" type="slidenum">
              <a:rPr lang="en-IN" smtClean="0"/>
              <a:t>3</a:t>
            </a:fld>
            <a:endParaRPr lang="en-IN"/>
          </a:p>
        </p:txBody>
      </p:sp>
    </p:spTree>
    <p:extLst>
      <p:ext uri="{BB962C8B-B14F-4D97-AF65-F5344CB8AC3E}">
        <p14:creationId xmlns:p14="http://schemas.microsoft.com/office/powerpoint/2010/main" val="1690473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err="1" smtClean="0">
                <a:solidFill>
                  <a:schemeClr val="tx1"/>
                </a:solidFill>
                <a:effectLst/>
                <a:latin typeface="+mn-lt"/>
                <a:ea typeface="+mn-ea"/>
                <a:cs typeface="+mn-cs"/>
              </a:rPr>
              <a:t>Empiric:a</a:t>
            </a:r>
            <a:r>
              <a:rPr lang="en-IN" sz="1200" b="0" i="0" kern="1200" dirty="0" smtClean="0">
                <a:solidFill>
                  <a:schemeClr val="tx1"/>
                </a:solidFill>
                <a:effectLst/>
                <a:latin typeface="+mn-lt"/>
                <a:ea typeface="+mn-ea"/>
                <a:cs typeface="+mn-cs"/>
              </a:rPr>
              <a:t> person who, in medicine or other sciences, relies solely on observation and experiment.</a:t>
            </a:r>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5</a:t>
            </a:fld>
            <a:endParaRPr lang="en-IN"/>
          </a:p>
        </p:txBody>
      </p:sp>
    </p:spTree>
    <p:extLst>
      <p:ext uri="{BB962C8B-B14F-4D97-AF65-F5344CB8AC3E}">
        <p14:creationId xmlns:p14="http://schemas.microsoft.com/office/powerpoint/2010/main" val="3688887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dirty="0" smtClean="0"/>
              <a:t>Unlike </a:t>
            </a:r>
            <a:r>
              <a:rPr lang="en-IN" sz="1200" dirty="0" err="1" smtClean="0"/>
              <a:t>imipenem</a:t>
            </a:r>
            <a:r>
              <a:rPr lang="en-IN" sz="1200" dirty="0" smtClean="0"/>
              <a:t>, it is stable to dehydropeptidase-1, so can be given without </a:t>
            </a:r>
            <a:r>
              <a:rPr lang="en-IN" sz="1200" dirty="0" err="1" smtClean="0"/>
              <a:t>cilastatin</a:t>
            </a:r>
            <a:r>
              <a:rPr lang="en-IN" sz="120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IN" sz="1200" b="1" i="0" kern="1200" dirty="0" smtClean="0">
                <a:solidFill>
                  <a:schemeClr val="tx1"/>
                </a:solidFill>
                <a:effectLst/>
                <a:latin typeface="+mn-lt"/>
                <a:ea typeface="+mn-ea"/>
                <a:cs typeface="+mn-cs"/>
              </a:rPr>
              <a:t>Atypical bacteria</a:t>
            </a:r>
            <a:r>
              <a:rPr lang="en-IN" sz="1200" b="0" i="0" kern="1200" dirty="0" smtClean="0">
                <a:solidFill>
                  <a:schemeClr val="tx1"/>
                </a:solidFill>
                <a:effectLst/>
                <a:latin typeface="+mn-lt"/>
                <a:ea typeface="+mn-ea"/>
                <a:cs typeface="+mn-cs"/>
              </a:rPr>
              <a:t> are </a:t>
            </a:r>
            <a:r>
              <a:rPr lang="en-IN" sz="1200" b="1" i="0" kern="1200" dirty="0" smtClean="0">
                <a:solidFill>
                  <a:schemeClr val="tx1"/>
                </a:solidFill>
                <a:effectLst/>
                <a:latin typeface="+mn-lt"/>
                <a:ea typeface="+mn-ea"/>
                <a:cs typeface="+mn-cs"/>
              </a:rPr>
              <a:t>bacteria</a:t>
            </a:r>
            <a:r>
              <a:rPr lang="en-IN" sz="1200" b="0" i="0" kern="1200" dirty="0" smtClean="0">
                <a:solidFill>
                  <a:schemeClr val="tx1"/>
                </a:solidFill>
                <a:effectLst/>
                <a:latin typeface="+mn-lt"/>
                <a:ea typeface="+mn-ea"/>
                <a:cs typeface="+mn-cs"/>
              </a:rPr>
              <a:t> that do not </a:t>
            </a:r>
            <a:r>
              <a:rPr lang="en-IN" sz="1200" b="0" i="0" kern="1200" dirty="0" err="1" smtClean="0">
                <a:solidFill>
                  <a:schemeClr val="tx1"/>
                </a:solidFill>
                <a:effectLst/>
                <a:latin typeface="+mn-lt"/>
                <a:ea typeface="+mn-ea"/>
                <a:cs typeface="+mn-cs"/>
              </a:rPr>
              <a:t>color</a:t>
            </a:r>
            <a:r>
              <a:rPr lang="en-IN" sz="1200" b="0" i="0" kern="1200" dirty="0" smtClean="0">
                <a:solidFill>
                  <a:schemeClr val="tx1"/>
                </a:solidFill>
                <a:effectLst/>
                <a:latin typeface="+mn-lt"/>
                <a:ea typeface="+mn-ea"/>
                <a:cs typeface="+mn-cs"/>
              </a:rPr>
              <a:t> with gram-staining but rather remain </a:t>
            </a:r>
            <a:r>
              <a:rPr lang="en-IN" sz="1200" b="0" i="0" kern="1200" dirty="0" err="1" smtClean="0">
                <a:solidFill>
                  <a:schemeClr val="tx1"/>
                </a:solidFill>
                <a:effectLst/>
                <a:latin typeface="+mn-lt"/>
                <a:ea typeface="+mn-ea"/>
                <a:cs typeface="+mn-cs"/>
              </a:rPr>
              <a:t>colorless</a:t>
            </a:r>
            <a:r>
              <a:rPr lang="en-IN" sz="1200" b="0" i="0" kern="1200" dirty="0" smtClean="0">
                <a:solidFill>
                  <a:schemeClr val="tx1"/>
                </a:solidFill>
                <a:effectLst/>
                <a:latin typeface="+mn-lt"/>
                <a:ea typeface="+mn-ea"/>
                <a:cs typeface="+mn-cs"/>
              </a:rPr>
              <a:t>: they are neither Gram-positive nor Gram-negative. These include the </a:t>
            </a:r>
            <a:r>
              <a:rPr lang="en-IN" sz="1200" b="0" i="0" kern="1200" dirty="0" err="1" smtClean="0">
                <a:solidFill>
                  <a:schemeClr val="tx1"/>
                </a:solidFill>
                <a:effectLst/>
                <a:latin typeface="+mn-lt"/>
                <a:ea typeface="+mn-ea"/>
                <a:cs typeface="+mn-cs"/>
              </a:rPr>
              <a:t>Chlamydiaceae</a:t>
            </a:r>
            <a:r>
              <a:rPr lang="en-IN" sz="1200" b="0" i="0" kern="1200" dirty="0" smtClean="0">
                <a:solidFill>
                  <a:schemeClr val="tx1"/>
                </a:solidFill>
                <a:effectLst/>
                <a:latin typeface="+mn-lt"/>
                <a:ea typeface="+mn-ea"/>
                <a:cs typeface="+mn-cs"/>
              </a:rPr>
              <a:t> and the </a:t>
            </a:r>
            <a:r>
              <a:rPr lang="en-IN" sz="1200" b="0" i="0" kern="1200" dirty="0" err="1" smtClean="0">
                <a:solidFill>
                  <a:schemeClr val="tx1"/>
                </a:solidFill>
                <a:effectLst/>
                <a:latin typeface="+mn-lt"/>
                <a:ea typeface="+mn-ea"/>
                <a:cs typeface="+mn-cs"/>
              </a:rPr>
              <a:t>Mycoplasmataceae</a:t>
            </a:r>
            <a:r>
              <a:rPr lang="en-IN" sz="1200" b="0" i="0" kern="1200" dirty="0" smtClean="0">
                <a:solidFill>
                  <a:schemeClr val="tx1"/>
                </a:solidFill>
                <a:effectLst/>
                <a:latin typeface="+mn-lt"/>
                <a:ea typeface="+mn-ea"/>
                <a:cs typeface="+mn-cs"/>
              </a:rPr>
              <a:t> (including mycoplasma and </a:t>
            </a:r>
            <a:r>
              <a:rPr lang="en-IN" sz="1200" b="0" i="0" kern="1200" dirty="0" err="1" smtClean="0">
                <a:solidFill>
                  <a:schemeClr val="tx1"/>
                </a:solidFill>
                <a:effectLst/>
                <a:latin typeface="+mn-lt"/>
                <a:ea typeface="+mn-ea"/>
                <a:cs typeface="+mn-cs"/>
              </a:rPr>
              <a:t>ureaplasma</a:t>
            </a:r>
            <a:r>
              <a:rPr lang="en-IN" sz="1200" b="0" i="0" kern="1200" dirty="0" smtClean="0">
                <a:solidFill>
                  <a:schemeClr val="tx1"/>
                </a:solidFill>
                <a:effectLst/>
                <a:latin typeface="+mn-lt"/>
                <a:ea typeface="+mn-ea"/>
                <a:cs typeface="+mn-cs"/>
              </a:rPr>
              <a:t>); the </a:t>
            </a:r>
            <a:r>
              <a:rPr lang="en-IN" sz="1200" b="0" i="0" kern="1200" dirty="0" err="1" smtClean="0">
                <a:solidFill>
                  <a:schemeClr val="tx1"/>
                </a:solidFill>
                <a:effectLst/>
                <a:latin typeface="+mn-lt"/>
                <a:ea typeface="+mn-ea"/>
                <a:cs typeface="+mn-cs"/>
              </a:rPr>
              <a:t>Rickettsiaceae</a:t>
            </a:r>
            <a:r>
              <a:rPr lang="en-IN" sz="1200" b="0" i="0" kern="1200" dirty="0" smtClean="0">
                <a:solidFill>
                  <a:schemeClr val="tx1"/>
                </a:solidFill>
                <a:effectLst/>
                <a:latin typeface="+mn-lt"/>
                <a:ea typeface="+mn-ea"/>
                <a:cs typeface="+mn-cs"/>
              </a:rPr>
              <a:t> are also often considered </a:t>
            </a:r>
            <a:r>
              <a:rPr lang="en-IN" sz="1200" b="1" i="0" kern="1200" dirty="0" smtClean="0">
                <a:solidFill>
                  <a:schemeClr val="tx1"/>
                </a:solidFill>
                <a:effectLst/>
                <a:latin typeface="+mn-lt"/>
                <a:ea typeface="+mn-ea"/>
                <a:cs typeface="+mn-cs"/>
              </a:rPr>
              <a:t>atypical</a:t>
            </a:r>
            <a:r>
              <a:rPr lang="en-IN" sz="1200" b="0" i="0" kern="1200" dirty="0" smtClean="0">
                <a:solidFill>
                  <a:schemeClr val="tx1"/>
                </a:solidFill>
                <a:effectLst/>
                <a:latin typeface="+mn-lt"/>
                <a:ea typeface="+mn-ea"/>
                <a:cs typeface="+mn-cs"/>
              </a:rPr>
              <a:t>.</a:t>
            </a:r>
            <a:endParaRPr lang="en-IN" sz="1200" dirty="0" smtClean="0"/>
          </a:p>
          <a:p>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8</a:t>
            </a:fld>
            <a:endParaRPr lang="en-IN"/>
          </a:p>
        </p:txBody>
      </p:sp>
    </p:spTree>
    <p:extLst>
      <p:ext uri="{BB962C8B-B14F-4D97-AF65-F5344CB8AC3E}">
        <p14:creationId xmlns:p14="http://schemas.microsoft.com/office/powerpoint/2010/main" val="583364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dirty="0" smtClean="0"/>
              <a:t>Unlike </a:t>
            </a:r>
            <a:r>
              <a:rPr lang="en-IN" sz="1200" dirty="0" err="1" smtClean="0"/>
              <a:t>imipenem</a:t>
            </a:r>
            <a:r>
              <a:rPr lang="en-IN" sz="1200" dirty="0" smtClean="0"/>
              <a:t>, it is stable to dehydropeptidase-1, so can be given without </a:t>
            </a:r>
            <a:r>
              <a:rPr lang="en-IN" sz="1200" dirty="0" err="1" smtClean="0"/>
              <a:t>cilastatin</a:t>
            </a:r>
            <a:r>
              <a:rPr lang="en-IN" sz="1200" dirty="0" smtClean="0"/>
              <a:t>.</a:t>
            </a:r>
          </a:p>
          <a:p>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9</a:t>
            </a:fld>
            <a:endParaRPr lang="en-IN"/>
          </a:p>
        </p:txBody>
      </p:sp>
    </p:spTree>
    <p:extLst>
      <p:ext uri="{BB962C8B-B14F-4D97-AF65-F5344CB8AC3E}">
        <p14:creationId xmlns:p14="http://schemas.microsoft.com/office/powerpoint/2010/main" val="1217881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smtClean="0">
                <a:solidFill>
                  <a:schemeClr val="tx1"/>
                </a:solidFill>
                <a:effectLst/>
                <a:latin typeface="+mn-lt"/>
                <a:ea typeface="+mn-ea"/>
                <a:cs typeface="+mn-cs"/>
              </a:rPr>
              <a:t>Meropenem is usually given by intravenous infusion over approximately 15 to 30 minutes (see section 6.2, 6.3 and 6.6).</a:t>
            </a:r>
          </a:p>
          <a:p>
            <a:r>
              <a:rPr lang="en-IN" sz="1200" b="0" i="0" kern="1200" dirty="0" smtClean="0">
                <a:solidFill>
                  <a:schemeClr val="tx1"/>
                </a:solidFill>
                <a:effectLst/>
                <a:latin typeface="+mn-lt"/>
                <a:ea typeface="+mn-ea"/>
                <a:cs typeface="+mn-cs"/>
              </a:rPr>
              <a:t>Alternatively, doses up to 1 g can be given as an intravenous bolus injection over approximately 5 minutes. There are limited safety data available to support the administration of a 2 g dose in adults as an intravenous bolus injection.</a:t>
            </a:r>
          </a:p>
          <a:p>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11</a:t>
            </a:fld>
            <a:endParaRPr lang="en-IN"/>
          </a:p>
        </p:txBody>
      </p:sp>
    </p:spTree>
    <p:extLst>
      <p:ext uri="{BB962C8B-B14F-4D97-AF65-F5344CB8AC3E}">
        <p14:creationId xmlns:p14="http://schemas.microsoft.com/office/powerpoint/2010/main" val="1876275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i="0" u="sng" kern="1200" dirty="0" smtClean="0">
                <a:solidFill>
                  <a:schemeClr val="tx1"/>
                </a:solidFill>
                <a:effectLst/>
                <a:latin typeface="+mn-lt"/>
                <a:ea typeface="+mn-ea"/>
                <a:cs typeface="+mn-cs"/>
              </a:rPr>
              <a:t>Pregnancy Categories</a:t>
            </a:r>
          </a:p>
          <a:p>
            <a:r>
              <a:rPr lang="en-IN" sz="1200" b="0" i="0" kern="1200" dirty="0" smtClean="0">
                <a:solidFill>
                  <a:schemeClr val="tx1"/>
                </a:solidFill>
                <a:effectLst/>
                <a:latin typeface="+mn-lt"/>
                <a:ea typeface="+mn-ea"/>
                <a:cs typeface="+mn-cs"/>
              </a:rPr>
              <a:t>S FDA pregnancy category B:</a:t>
            </a:r>
            <a:endParaRPr lang="en-IN" sz="1200" b="1" i="0" u="sng" kern="1200" dirty="0" smtClean="0">
              <a:solidFill>
                <a:schemeClr val="tx1"/>
              </a:solidFill>
              <a:effectLst/>
              <a:latin typeface="+mn-lt"/>
              <a:ea typeface="+mn-ea"/>
              <a:cs typeface="+mn-cs"/>
            </a:endParaRPr>
          </a:p>
          <a:p>
            <a:r>
              <a:rPr lang="en-IN" sz="1200" b="1" i="0" kern="1200" dirty="0" smtClean="0">
                <a:solidFill>
                  <a:schemeClr val="tx1"/>
                </a:solidFill>
                <a:effectLst/>
                <a:latin typeface="+mn-lt"/>
                <a:ea typeface="+mn-ea"/>
                <a:cs typeface="+mn-cs"/>
              </a:rPr>
              <a:t>A:</a:t>
            </a:r>
            <a:r>
              <a:rPr lang="en-IN" sz="1200" b="0" i="0" kern="1200" dirty="0" smtClean="0">
                <a:solidFill>
                  <a:schemeClr val="tx1"/>
                </a:solidFill>
                <a:effectLst/>
                <a:latin typeface="+mn-lt"/>
                <a:ea typeface="+mn-ea"/>
                <a:cs typeface="+mn-cs"/>
              </a:rPr>
              <a:t>Generally acceptable. Controlled studies in pregnant women show no evidence of </a:t>
            </a:r>
            <a:r>
              <a:rPr lang="en-IN" sz="1200" b="0" i="0" kern="1200" dirty="0" err="1" smtClean="0">
                <a:solidFill>
                  <a:schemeClr val="tx1"/>
                </a:solidFill>
                <a:effectLst/>
                <a:latin typeface="+mn-lt"/>
                <a:ea typeface="+mn-ea"/>
                <a:cs typeface="+mn-cs"/>
              </a:rPr>
              <a:t>fetal</a:t>
            </a:r>
            <a:r>
              <a:rPr lang="en-IN" sz="1200" b="0" i="0" kern="1200" dirty="0" smtClean="0">
                <a:solidFill>
                  <a:schemeClr val="tx1"/>
                </a:solidFill>
                <a:effectLst/>
                <a:latin typeface="+mn-lt"/>
                <a:ea typeface="+mn-ea"/>
                <a:cs typeface="+mn-cs"/>
              </a:rPr>
              <a:t> risk.</a:t>
            </a:r>
          </a:p>
          <a:p>
            <a:r>
              <a:rPr lang="en-IN" sz="1200" b="1" i="0" kern="1200" dirty="0" smtClean="0">
                <a:solidFill>
                  <a:schemeClr val="tx1"/>
                </a:solidFill>
                <a:effectLst/>
                <a:latin typeface="+mn-lt"/>
                <a:ea typeface="+mn-ea"/>
                <a:cs typeface="+mn-cs"/>
              </a:rPr>
              <a:t>B:</a:t>
            </a:r>
            <a:r>
              <a:rPr lang="en-IN" sz="1200" b="0" i="0" kern="1200" dirty="0" smtClean="0">
                <a:solidFill>
                  <a:schemeClr val="tx1"/>
                </a:solidFill>
                <a:effectLst/>
                <a:latin typeface="+mn-lt"/>
                <a:ea typeface="+mn-ea"/>
                <a:cs typeface="+mn-cs"/>
              </a:rPr>
              <a:t>May be acceptable. Either animal studies show no risk but human studies not available or animal studies showed minor risks and human studies done and showed no risk.</a:t>
            </a:r>
          </a:p>
          <a:p>
            <a:r>
              <a:rPr lang="en-IN" sz="1200" b="1" i="0" kern="1200" dirty="0" smtClean="0">
                <a:solidFill>
                  <a:schemeClr val="tx1"/>
                </a:solidFill>
                <a:effectLst/>
                <a:latin typeface="+mn-lt"/>
                <a:ea typeface="+mn-ea"/>
                <a:cs typeface="+mn-cs"/>
              </a:rPr>
              <a:t>C:</a:t>
            </a:r>
            <a:r>
              <a:rPr lang="en-IN" sz="1200" b="0" i="0" kern="1200" dirty="0" smtClean="0">
                <a:solidFill>
                  <a:schemeClr val="tx1"/>
                </a:solidFill>
                <a:effectLst/>
                <a:latin typeface="+mn-lt"/>
                <a:ea typeface="+mn-ea"/>
                <a:cs typeface="+mn-cs"/>
              </a:rPr>
              <a:t>Use with caution if benefits outweigh risks. Animal studies show risk and human studies not available or neither animal nor human studies done.</a:t>
            </a:r>
          </a:p>
          <a:p>
            <a:r>
              <a:rPr lang="en-IN" sz="1200" b="1" i="0" kern="1200" dirty="0" smtClean="0">
                <a:solidFill>
                  <a:schemeClr val="tx1"/>
                </a:solidFill>
                <a:effectLst/>
                <a:latin typeface="+mn-lt"/>
                <a:ea typeface="+mn-ea"/>
                <a:cs typeface="+mn-cs"/>
              </a:rPr>
              <a:t>D:</a:t>
            </a:r>
            <a:r>
              <a:rPr lang="en-IN" sz="1200" b="0" i="0" kern="1200" dirty="0" smtClean="0">
                <a:solidFill>
                  <a:schemeClr val="tx1"/>
                </a:solidFill>
                <a:effectLst/>
                <a:latin typeface="+mn-lt"/>
                <a:ea typeface="+mn-ea"/>
                <a:cs typeface="+mn-cs"/>
              </a:rPr>
              <a:t>Use in LIFE-THREATENING emergencies when no safer drug available. Positive evidence of human </a:t>
            </a:r>
            <a:r>
              <a:rPr lang="en-IN" sz="1200" b="0" i="0" kern="1200" dirty="0" err="1" smtClean="0">
                <a:solidFill>
                  <a:schemeClr val="tx1"/>
                </a:solidFill>
                <a:effectLst/>
                <a:latin typeface="+mn-lt"/>
                <a:ea typeface="+mn-ea"/>
                <a:cs typeface="+mn-cs"/>
              </a:rPr>
              <a:t>fetal</a:t>
            </a:r>
            <a:r>
              <a:rPr lang="en-IN" sz="1200" b="0" i="0" kern="1200" dirty="0" smtClean="0">
                <a:solidFill>
                  <a:schemeClr val="tx1"/>
                </a:solidFill>
                <a:effectLst/>
                <a:latin typeface="+mn-lt"/>
                <a:ea typeface="+mn-ea"/>
                <a:cs typeface="+mn-cs"/>
              </a:rPr>
              <a:t> risk.</a:t>
            </a:r>
          </a:p>
          <a:p>
            <a:r>
              <a:rPr lang="en-IN" sz="1200" b="1" i="0" kern="1200" dirty="0" smtClean="0">
                <a:solidFill>
                  <a:schemeClr val="tx1"/>
                </a:solidFill>
                <a:effectLst/>
                <a:latin typeface="+mn-lt"/>
                <a:ea typeface="+mn-ea"/>
                <a:cs typeface="+mn-cs"/>
              </a:rPr>
              <a:t>X:</a:t>
            </a:r>
            <a:r>
              <a:rPr lang="en-IN" sz="1200" b="0" i="0" kern="1200" dirty="0" smtClean="0">
                <a:solidFill>
                  <a:schemeClr val="tx1"/>
                </a:solidFill>
                <a:effectLst/>
                <a:latin typeface="+mn-lt"/>
                <a:ea typeface="+mn-ea"/>
                <a:cs typeface="+mn-cs"/>
              </a:rPr>
              <a:t>Do not use in pregnancy. Risks involved outweigh potential benefits. Safer alternatives exist.</a:t>
            </a:r>
          </a:p>
          <a:p>
            <a:r>
              <a:rPr lang="en-IN" sz="1200" b="1" i="0" kern="1200" dirty="0" err="1" smtClean="0">
                <a:solidFill>
                  <a:schemeClr val="tx1"/>
                </a:solidFill>
                <a:effectLst/>
                <a:latin typeface="+mn-lt"/>
                <a:ea typeface="+mn-ea"/>
                <a:cs typeface="+mn-cs"/>
              </a:rPr>
              <a:t>NA:</a:t>
            </a:r>
            <a:r>
              <a:rPr lang="en-IN" sz="1200" b="0" i="0" kern="1200" dirty="0" err="1" smtClean="0">
                <a:solidFill>
                  <a:schemeClr val="tx1"/>
                </a:solidFill>
                <a:effectLst/>
                <a:latin typeface="+mn-lt"/>
                <a:ea typeface="+mn-ea"/>
                <a:cs typeface="+mn-cs"/>
              </a:rPr>
              <a:t>Information</a:t>
            </a:r>
            <a:r>
              <a:rPr lang="en-IN" sz="1200" b="0" i="0" kern="1200" dirty="0" smtClean="0">
                <a:solidFill>
                  <a:schemeClr val="tx1"/>
                </a:solidFill>
                <a:effectLst/>
                <a:latin typeface="+mn-lt"/>
                <a:ea typeface="+mn-ea"/>
                <a:cs typeface="+mn-cs"/>
              </a:rPr>
              <a:t> not available.</a:t>
            </a:r>
          </a:p>
          <a:p>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14</a:t>
            </a:fld>
            <a:endParaRPr lang="en-IN"/>
          </a:p>
        </p:txBody>
      </p:sp>
    </p:spTree>
    <p:extLst>
      <p:ext uri="{BB962C8B-B14F-4D97-AF65-F5344CB8AC3E}">
        <p14:creationId xmlns:p14="http://schemas.microsoft.com/office/powerpoint/2010/main" val="185240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smtClean="0">
                <a:solidFill>
                  <a:schemeClr val="tx1"/>
                </a:solidFill>
                <a:effectLst/>
                <a:latin typeface="+mn-lt"/>
                <a:ea typeface="+mn-ea"/>
                <a:cs typeface="+mn-cs"/>
              </a:rPr>
              <a:t>intravenous bolus</a:t>
            </a:r>
          </a:p>
          <a:p>
            <a:r>
              <a:rPr lang="en-IN" sz="1200" b="0" i="0" kern="1200" dirty="0" smtClean="0">
                <a:solidFill>
                  <a:schemeClr val="tx1"/>
                </a:solidFill>
                <a:effectLst/>
                <a:latin typeface="+mn-lt"/>
                <a:ea typeface="+mn-ea"/>
                <a:cs typeface="+mn-cs"/>
              </a:rPr>
              <a:t>a relatively large dose of medication administered into a vein in a short period, usually within 1 to 30 minutes. The </a:t>
            </a:r>
            <a:r>
              <a:rPr lang="en-IN" sz="1200" b="0" i="0" kern="1200" dirty="0" err="1" smtClean="0">
                <a:solidFill>
                  <a:schemeClr val="tx1"/>
                </a:solidFill>
                <a:effectLst/>
                <a:latin typeface="+mn-lt"/>
                <a:ea typeface="+mn-ea"/>
                <a:cs typeface="+mn-cs"/>
              </a:rPr>
              <a:t>IVbolus</a:t>
            </a:r>
            <a:r>
              <a:rPr lang="en-IN" sz="1200" b="0" i="0" kern="1200" dirty="0" smtClean="0">
                <a:solidFill>
                  <a:schemeClr val="tx1"/>
                </a:solidFill>
                <a:effectLst/>
                <a:latin typeface="+mn-lt"/>
                <a:ea typeface="+mn-ea"/>
                <a:cs typeface="+mn-cs"/>
              </a:rPr>
              <a:t> is commonly used when rapid administration of a medication is needed, such as in an emergency; </a:t>
            </a:r>
          </a:p>
          <a:p>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16</a:t>
            </a:fld>
            <a:endParaRPr lang="en-IN"/>
          </a:p>
        </p:txBody>
      </p:sp>
    </p:spTree>
    <p:extLst>
      <p:ext uri="{BB962C8B-B14F-4D97-AF65-F5344CB8AC3E}">
        <p14:creationId xmlns:p14="http://schemas.microsoft.com/office/powerpoint/2010/main" val="1301491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smtClean="0">
                <a:solidFill>
                  <a:schemeClr val="tx1"/>
                </a:solidFill>
                <a:effectLst/>
                <a:latin typeface="+mn-lt"/>
                <a:ea typeface="+mn-ea"/>
                <a:cs typeface="+mn-cs"/>
              </a:rPr>
              <a:t>Infusion therapy involves the administration of medication through a needle or catheter. It is prescribed when a patient’s condition cannot be treated effectively by oral medications.</a:t>
            </a:r>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17</a:t>
            </a:fld>
            <a:endParaRPr lang="en-IN"/>
          </a:p>
        </p:txBody>
      </p:sp>
    </p:spTree>
    <p:extLst>
      <p:ext uri="{BB962C8B-B14F-4D97-AF65-F5344CB8AC3E}">
        <p14:creationId xmlns:p14="http://schemas.microsoft.com/office/powerpoint/2010/main" val="3316347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smtClean="0">
                <a:solidFill>
                  <a:schemeClr val="tx1"/>
                </a:solidFill>
                <a:effectLst/>
                <a:latin typeface="+mn-lt"/>
                <a:ea typeface="+mn-ea"/>
                <a:cs typeface="+mn-cs"/>
              </a:rPr>
              <a:t>Thrombophlebitis :inflammation of the wall of a vein with associated thrombosis, often occurring in the legs during pregnancy.</a:t>
            </a:r>
          </a:p>
          <a:p>
            <a:r>
              <a:rPr lang="en-IN" sz="1200" b="0" i="0" kern="1200" dirty="0" err="1" smtClean="0">
                <a:solidFill>
                  <a:schemeClr val="tx1"/>
                </a:solidFill>
                <a:effectLst/>
                <a:latin typeface="+mn-lt"/>
                <a:ea typeface="+mn-ea"/>
                <a:cs typeface="+mn-cs"/>
              </a:rPr>
              <a:t>Edema:a</a:t>
            </a:r>
            <a:r>
              <a:rPr lang="en-IN" sz="1200" b="0" i="0" kern="1200" dirty="0" smtClean="0">
                <a:solidFill>
                  <a:schemeClr val="tx1"/>
                </a:solidFill>
                <a:effectLst/>
                <a:latin typeface="+mn-lt"/>
                <a:ea typeface="+mn-ea"/>
                <a:cs typeface="+mn-cs"/>
              </a:rPr>
              <a:t> condition characterized by an excess of watery fluid collecting in the cavities or tissues of the body.</a:t>
            </a:r>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19</a:t>
            </a:fld>
            <a:endParaRPr lang="en-IN"/>
          </a:p>
        </p:txBody>
      </p:sp>
    </p:spTree>
    <p:extLst>
      <p:ext uri="{BB962C8B-B14F-4D97-AF65-F5344CB8AC3E}">
        <p14:creationId xmlns:p14="http://schemas.microsoft.com/office/powerpoint/2010/main" val="2001670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dirty="0" smtClean="0"/>
              <a:t>This property is due to the </a:t>
            </a:r>
            <a:r>
              <a:rPr lang="en-IN" sz="1200" dirty="0" err="1" smtClean="0"/>
              <a:t>phisico</a:t>
            </a:r>
            <a:r>
              <a:rPr lang="en-IN" sz="1200" dirty="0" smtClean="0"/>
              <a:t>-chemical similarities between membrane </a:t>
            </a:r>
            <a:r>
              <a:rPr lang="en-IN" sz="1200" dirty="0" err="1" smtClean="0"/>
              <a:t>dipeptidase</a:t>
            </a:r>
            <a:r>
              <a:rPr lang="en-IN" sz="1200" dirty="0" smtClean="0"/>
              <a:t> (MDP), the compound it is usually set to target, and the bacterial metallo-beta-lactamase Therefore Cilastatin is considered a beta-lactamase inhibitor</a:t>
            </a:r>
          </a:p>
          <a:p>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48</a:t>
            </a:fld>
            <a:endParaRPr lang="en-IN"/>
          </a:p>
        </p:txBody>
      </p:sp>
    </p:spTree>
    <p:extLst>
      <p:ext uri="{BB962C8B-B14F-4D97-AF65-F5344CB8AC3E}">
        <p14:creationId xmlns:p14="http://schemas.microsoft.com/office/powerpoint/2010/main" val="3825187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dirty="0" smtClean="0"/>
              <a:t>It remains very stable in the presence of β-lactamase produced by some bacteria, and is a strong inhibitor of β-lactamases from some Gram-negative bacteria that are resistant to most β-lactam antibiotics.</a:t>
            </a:r>
          </a:p>
          <a:p>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49</a:t>
            </a:fld>
            <a:endParaRPr lang="en-IN"/>
          </a:p>
        </p:txBody>
      </p:sp>
    </p:spTree>
    <p:extLst>
      <p:ext uri="{BB962C8B-B14F-4D97-AF65-F5344CB8AC3E}">
        <p14:creationId xmlns:p14="http://schemas.microsoft.com/office/powerpoint/2010/main" val="328248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smtClean="0">
                <a:solidFill>
                  <a:schemeClr val="dk1"/>
                </a:solidFill>
                <a:effectLst/>
                <a:latin typeface="+mn-lt"/>
                <a:ea typeface="+mn-ea"/>
                <a:cs typeface="+mn-cs"/>
              </a:rPr>
              <a:t>Cystic fibrosis :</a:t>
            </a:r>
            <a:r>
              <a:rPr lang="en-IN" sz="1200" b="0" i="0" kern="1200" dirty="0" smtClean="0">
                <a:solidFill>
                  <a:schemeClr val="tx1"/>
                </a:solidFill>
                <a:effectLst/>
                <a:latin typeface="+mn-lt"/>
                <a:ea typeface="+mn-ea"/>
                <a:cs typeface="+mn-cs"/>
              </a:rPr>
              <a:t>An inherited life-threatening disorder that damages the lungs and digestive system.</a:t>
            </a:r>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54</a:t>
            </a:fld>
            <a:endParaRPr lang="en-IN"/>
          </a:p>
        </p:txBody>
      </p:sp>
    </p:spTree>
    <p:extLst>
      <p:ext uri="{BB962C8B-B14F-4D97-AF65-F5344CB8AC3E}">
        <p14:creationId xmlns:p14="http://schemas.microsoft.com/office/powerpoint/2010/main" val="2073245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dirty="0" smtClean="0"/>
              <a:t>Hepatotoxicity</a:t>
            </a:r>
            <a:endParaRPr lang="en-IN" sz="1200" dirty="0" smtClean="0"/>
          </a:p>
          <a:p>
            <a:r>
              <a:rPr lang="en-IN" sz="1200" dirty="0" smtClean="0"/>
              <a:t>More serious hepatic injury from </a:t>
            </a:r>
            <a:r>
              <a:rPr lang="en-IN" sz="1200" dirty="0" err="1" smtClean="0"/>
              <a:t>imipenem</a:t>
            </a:r>
            <a:r>
              <a:rPr lang="en-IN" sz="1200" dirty="0" smtClean="0"/>
              <a:t>/</a:t>
            </a:r>
            <a:r>
              <a:rPr lang="en-IN" sz="1200" dirty="0" err="1" smtClean="0"/>
              <a:t>cilastatin</a:t>
            </a:r>
            <a:r>
              <a:rPr lang="en-IN" sz="1200" dirty="0" smtClean="0"/>
              <a:t> is rare, but jaundice and liver test abnormalities have been reported in 0.1% of patients in prospective trials of the agent.  Several instances of </a:t>
            </a:r>
            <a:r>
              <a:rPr lang="en-IN" sz="1200" dirty="0" err="1" smtClean="0"/>
              <a:t>cholestatic</a:t>
            </a:r>
            <a:r>
              <a:rPr lang="en-IN" sz="1200" dirty="0" smtClean="0"/>
              <a:t> jaundice arising during or shortly after therapy have been reported with </a:t>
            </a:r>
            <a:r>
              <a:rPr lang="en-IN" sz="1200" dirty="0" err="1" smtClean="0"/>
              <a:t>imipenem-cilastatin</a:t>
            </a:r>
            <a:endParaRPr lang="en-IN" sz="1200" dirty="0" smtClean="0"/>
          </a:p>
          <a:p>
            <a:r>
              <a:rPr lang="en-IN" sz="1200" b="0" i="0" kern="1200" dirty="0" smtClean="0">
                <a:solidFill>
                  <a:schemeClr val="tx1"/>
                </a:solidFill>
                <a:effectLst/>
                <a:latin typeface="+mn-lt"/>
                <a:ea typeface="+mn-ea"/>
                <a:cs typeface="+mn-cs"/>
              </a:rPr>
              <a:t>Obstructive </a:t>
            </a:r>
            <a:r>
              <a:rPr lang="en-IN" sz="1200" b="1" i="0" kern="1200" dirty="0" smtClean="0">
                <a:solidFill>
                  <a:schemeClr val="tx1"/>
                </a:solidFill>
                <a:effectLst/>
                <a:latin typeface="+mn-lt"/>
                <a:ea typeface="+mn-ea"/>
                <a:cs typeface="+mn-cs"/>
              </a:rPr>
              <a:t>Jaundice</a:t>
            </a:r>
            <a:r>
              <a:rPr lang="en-IN" sz="1200" b="0" i="0" kern="1200" dirty="0" smtClean="0">
                <a:solidFill>
                  <a:schemeClr val="tx1"/>
                </a:solidFill>
                <a:effectLst/>
                <a:latin typeface="+mn-lt"/>
                <a:ea typeface="+mn-ea"/>
                <a:cs typeface="+mn-cs"/>
              </a:rPr>
              <a:t> (</a:t>
            </a:r>
            <a:r>
              <a:rPr lang="en-IN" sz="1200" b="1" i="0" kern="1200" dirty="0" err="1" smtClean="0">
                <a:solidFill>
                  <a:schemeClr val="tx1"/>
                </a:solidFill>
                <a:effectLst/>
                <a:latin typeface="+mn-lt"/>
                <a:ea typeface="+mn-ea"/>
                <a:cs typeface="+mn-cs"/>
              </a:rPr>
              <a:t>Cholestatic</a:t>
            </a:r>
            <a:r>
              <a:rPr lang="en-IN" sz="1200" b="0" i="0" kern="1200" dirty="0" smtClean="0">
                <a:solidFill>
                  <a:schemeClr val="tx1"/>
                </a:solidFill>
                <a:effectLst/>
                <a:latin typeface="+mn-lt"/>
                <a:ea typeface="+mn-ea"/>
                <a:cs typeface="+mn-cs"/>
              </a:rPr>
              <a:t> Liver Disease) This develops when the flow of bile normally excreted by the liver is either reduced or blocked and retained in the bloodstream.</a:t>
            </a:r>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55</a:t>
            </a:fld>
            <a:endParaRPr lang="en-IN"/>
          </a:p>
        </p:txBody>
      </p:sp>
    </p:spTree>
    <p:extLst>
      <p:ext uri="{BB962C8B-B14F-4D97-AF65-F5344CB8AC3E}">
        <p14:creationId xmlns:p14="http://schemas.microsoft.com/office/powerpoint/2010/main" val="49112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smtClean="0">
                <a:solidFill>
                  <a:schemeClr val="tx1"/>
                </a:solidFill>
                <a:effectLst/>
                <a:latin typeface="+mn-lt"/>
                <a:ea typeface="+mn-ea"/>
                <a:cs typeface="+mn-cs"/>
              </a:rPr>
              <a:t>inflammation of the walls of a vein. phlebitis</a:t>
            </a:r>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58</a:t>
            </a:fld>
            <a:endParaRPr lang="en-IN"/>
          </a:p>
        </p:txBody>
      </p:sp>
    </p:spTree>
    <p:extLst>
      <p:ext uri="{BB962C8B-B14F-4D97-AF65-F5344CB8AC3E}">
        <p14:creationId xmlns:p14="http://schemas.microsoft.com/office/powerpoint/2010/main" val="471912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Ganciclovir (INN) /</a:t>
            </a:r>
            <a:r>
              <a:rPr lang="en-IN" dirty="0" err="1" smtClean="0"/>
              <a:t>ɡænˈsaɪkləvɪər</a:t>
            </a:r>
            <a:r>
              <a:rPr lang="en-IN" dirty="0" smtClean="0"/>
              <a:t>/ or DHPG (9-(1,3-dihydroxy-2-propoxymethyl)guanine, alternative spelling: "</a:t>
            </a:r>
            <a:r>
              <a:rPr lang="en-IN" dirty="0" err="1" smtClean="0"/>
              <a:t>Gancyclovir</a:t>
            </a:r>
            <a:r>
              <a:rPr lang="en-IN" dirty="0" smtClean="0"/>
              <a:t>") is an antiviral medication used to treat cytomegalovirus (CMV) infections.</a:t>
            </a:r>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59</a:t>
            </a:fld>
            <a:endParaRPr lang="en-IN"/>
          </a:p>
        </p:txBody>
      </p:sp>
    </p:spTree>
    <p:extLst>
      <p:ext uri="{BB962C8B-B14F-4D97-AF65-F5344CB8AC3E}">
        <p14:creationId xmlns:p14="http://schemas.microsoft.com/office/powerpoint/2010/main" val="2512716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smtClean="0">
                <a:solidFill>
                  <a:schemeClr val="tx1"/>
                </a:solidFill>
                <a:effectLst/>
                <a:latin typeface="+mn-lt"/>
                <a:ea typeface="+mn-ea"/>
                <a:cs typeface="+mn-cs"/>
              </a:rPr>
              <a:t>A </a:t>
            </a:r>
            <a:r>
              <a:rPr lang="en-IN" sz="1200" b="1" i="0" kern="1200" dirty="0" smtClean="0">
                <a:solidFill>
                  <a:schemeClr val="tx1"/>
                </a:solidFill>
                <a:effectLst/>
                <a:latin typeface="+mn-lt"/>
                <a:ea typeface="+mn-ea"/>
                <a:cs typeface="+mn-cs"/>
              </a:rPr>
              <a:t>superinfection</a:t>
            </a:r>
            <a:r>
              <a:rPr lang="en-IN" sz="1200" b="0" i="0" kern="1200" dirty="0" smtClean="0">
                <a:solidFill>
                  <a:schemeClr val="tx1"/>
                </a:solidFill>
                <a:effectLst/>
                <a:latin typeface="+mn-lt"/>
                <a:ea typeface="+mn-ea"/>
                <a:cs typeface="+mn-cs"/>
              </a:rPr>
              <a:t> is generally defined as a second infection superimposed on an earlier one, especially by a different microbial agent of exogenous or endogenous origin, that is resistant to the treatment being used against the first infection.</a:t>
            </a:r>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60</a:t>
            </a:fld>
            <a:endParaRPr lang="en-IN"/>
          </a:p>
        </p:txBody>
      </p:sp>
    </p:spTree>
    <p:extLst>
      <p:ext uri="{BB962C8B-B14F-4D97-AF65-F5344CB8AC3E}">
        <p14:creationId xmlns:p14="http://schemas.microsoft.com/office/powerpoint/2010/main" val="2796648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69</a:t>
            </a:fld>
            <a:endParaRPr lang="en-IN"/>
          </a:p>
        </p:txBody>
      </p:sp>
    </p:spTree>
    <p:extLst>
      <p:ext uri="{BB962C8B-B14F-4D97-AF65-F5344CB8AC3E}">
        <p14:creationId xmlns:p14="http://schemas.microsoft.com/office/powerpoint/2010/main" val="859801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dirty="0" smtClean="0"/>
              <a:t>Because elderly patients are more likely to have decreased renal function 	</a:t>
            </a:r>
          </a:p>
          <a:p>
            <a:endParaRPr lang="en-IN" dirty="0"/>
          </a:p>
        </p:txBody>
      </p:sp>
      <p:sp>
        <p:nvSpPr>
          <p:cNvPr id="4" name="Slide Number Placeholder 3"/>
          <p:cNvSpPr>
            <a:spLocks noGrp="1"/>
          </p:cNvSpPr>
          <p:nvPr>
            <p:ph type="sldNum" sz="quarter" idx="10"/>
          </p:nvPr>
        </p:nvSpPr>
        <p:spPr/>
        <p:txBody>
          <a:bodyPr/>
          <a:lstStyle/>
          <a:p>
            <a:fld id="{B011A26F-9060-4196-A6C4-851C3B4F7841}" type="slidenum">
              <a:rPr lang="en-IN" smtClean="0"/>
              <a:t>77</a:t>
            </a:fld>
            <a:endParaRPr lang="en-IN"/>
          </a:p>
        </p:txBody>
      </p:sp>
    </p:spTree>
    <p:extLst>
      <p:ext uri="{BB962C8B-B14F-4D97-AF65-F5344CB8AC3E}">
        <p14:creationId xmlns:p14="http://schemas.microsoft.com/office/powerpoint/2010/main" val="465878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2E6CD28-34EE-4135-8817-4DFBE779FCAF}" type="datetimeFigureOut">
              <a:rPr lang="en-IN" smtClean="0"/>
              <a:t>03-08-2018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1946509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indent="0">
              <a:buFont typeface="Arial" panose="020B0604020202020204" pitchFamily="34" charset="0"/>
              <a:buNone/>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342900" indent="-342900">
              <a:buFont typeface="Arial" panose="020B0604020202020204" pitchFamily="34" charset="0"/>
              <a:buChar char="•"/>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E6CD28-34EE-4135-8817-4DFBE779FCAF}" type="datetimeFigureOut">
              <a:rPr lang="en-IN" smtClean="0"/>
              <a:t>03-08-2018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3602879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E6CD28-34EE-4135-8817-4DFBE779FCAF}" type="datetimeFigureOut">
              <a:rPr lang="en-IN" smtClean="0"/>
              <a:t>03-08-2018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111139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2E6CD28-34EE-4135-8817-4DFBE779FCAF}" type="datetimeFigureOut">
              <a:rPr lang="en-IN" smtClean="0"/>
              <a:t>03-08-2018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258574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2E6CD28-34EE-4135-8817-4DFBE779FCAF}" type="datetimeFigureOut">
              <a:rPr lang="en-IN" smtClean="0"/>
              <a:t>03-08-2018</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650062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2E6CD28-34EE-4135-8817-4DFBE779FCAF}" type="datetimeFigureOut">
              <a:rPr lang="en-IN" smtClean="0"/>
              <a:t>03-08-2018</a:t>
            </a:fld>
            <a:endParaRPr lang="en-IN"/>
          </a:p>
        </p:txBody>
      </p:sp>
      <p:sp>
        <p:nvSpPr>
          <p:cNvPr id="5" name="Footer Placeholder 3"/>
          <p:cNvSpPr>
            <a:spLocks noGrp="1"/>
          </p:cNvSpPr>
          <p:nvPr>
            <p:ph type="ftr" sz="quarter" idx="11"/>
          </p:nvPr>
        </p:nvSpPr>
        <p:spPr/>
        <p:txBody>
          <a:bodyPr/>
          <a:lstStyle/>
          <a:p>
            <a:endParaRPr lang="en-IN"/>
          </a:p>
        </p:txBody>
      </p:sp>
      <p:sp>
        <p:nvSpPr>
          <p:cNvPr id="6" name="Slide Number Placeholder 4"/>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78970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2E6CD28-34EE-4135-8817-4DFBE779FCAF}" type="datetimeFigureOut">
              <a:rPr lang="en-IN" smtClean="0"/>
              <a:t>03-08-2018</a:t>
            </a:fld>
            <a:endParaRPr lang="en-IN"/>
          </a:p>
        </p:txBody>
      </p:sp>
      <p:sp>
        <p:nvSpPr>
          <p:cNvPr id="5" name="Footer Placeholder 2"/>
          <p:cNvSpPr>
            <a:spLocks noGrp="1"/>
          </p:cNvSpPr>
          <p:nvPr>
            <p:ph type="ftr" sz="quarter" idx="11"/>
          </p:nvPr>
        </p:nvSpPr>
        <p:spPr/>
        <p:txBody>
          <a:bodyPr/>
          <a:lstStyle/>
          <a:p>
            <a:endParaRPr lang="en-IN"/>
          </a:p>
        </p:txBody>
      </p:sp>
      <p:sp>
        <p:nvSpPr>
          <p:cNvPr id="6" name="Slide Number Placeholder 3"/>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4158623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F2E6CD28-34EE-4135-8817-4DFBE779FCAF}" type="datetimeFigureOut">
              <a:rPr lang="en-IN" smtClean="0"/>
              <a:t>03-08-2018</a:t>
            </a:fld>
            <a:endParaRPr lang="en-IN"/>
          </a:p>
        </p:txBody>
      </p:sp>
      <p:sp>
        <p:nvSpPr>
          <p:cNvPr id="5" name="Footer Placeholder 5"/>
          <p:cNvSpPr>
            <a:spLocks noGrp="1"/>
          </p:cNvSpPr>
          <p:nvPr>
            <p:ph type="ftr" sz="quarter" idx="11"/>
          </p:nvPr>
        </p:nvSpPr>
        <p:spPr/>
        <p:txBody>
          <a:bodyPr/>
          <a:lstStyle/>
          <a:p>
            <a:endParaRPr lang="en-IN"/>
          </a:p>
        </p:txBody>
      </p:sp>
      <p:sp>
        <p:nvSpPr>
          <p:cNvPr id="6" name="Slide Number Placeholder 6"/>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755074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E6CD28-34EE-4135-8817-4DFBE779FCAF}" type="datetimeFigureOut">
              <a:rPr lang="en-IN" smtClean="0"/>
              <a:t>03-08-2018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1201156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E6CD28-34EE-4135-8817-4DFBE779FCAF}" type="datetimeFigureOut">
              <a:rPr lang="en-IN" smtClean="0"/>
              <a:t>03-08-2018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1941467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E6CD28-34EE-4135-8817-4DFBE779FCAF}" type="datetimeFigureOut">
              <a:rPr lang="en-IN" smtClean="0"/>
              <a:t>03-08-2018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2543670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E6CD28-34EE-4135-8817-4DFBE779FCAF}" type="datetimeFigureOut">
              <a:rPr lang="en-IN" smtClean="0"/>
              <a:t>03-08-2018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A23274-121D-43EE-92BB-51E26A8883F3}" type="slidenum">
              <a:rPr lang="en-IN" smtClean="0"/>
              <a:t>‹#›</a:t>
            </a:fld>
            <a:endParaRPr lang="en-IN"/>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925903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E6CD28-34EE-4135-8817-4DFBE779FCAF}" type="datetimeFigureOut">
              <a:rPr lang="en-IN" smtClean="0"/>
              <a:t>03-08-2018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1814645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2E6CD28-34EE-4135-8817-4DFBE779FCAF}" type="datetimeFigureOut">
              <a:rPr lang="en-IN" smtClean="0"/>
              <a:t>03-08-2018</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3110000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2E6CD28-34EE-4135-8817-4DFBE779FCAF}" type="datetimeFigureOut">
              <a:rPr lang="en-IN" smtClean="0"/>
              <a:t>03-08-2018</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14886892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E6CD28-34EE-4135-8817-4DFBE779FCAF}" type="datetimeFigureOut">
              <a:rPr lang="en-IN" smtClean="0"/>
              <a:t>03-08-2018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7161843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E6CD28-34EE-4135-8817-4DFBE779FCAF}" type="datetimeFigureOut">
              <a:rPr lang="en-IN" smtClean="0"/>
              <a:t>03-08-2018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A23274-121D-43EE-92BB-51E26A8883F3}" type="slidenum">
              <a:rPr lang="en-IN" smtClean="0"/>
              <a:t>‹#›</a:t>
            </a:fld>
            <a:endParaRPr lang="en-IN"/>
          </a:p>
        </p:txBody>
      </p:sp>
    </p:spTree>
    <p:extLst>
      <p:ext uri="{BB962C8B-B14F-4D97-AF65-F5344CB8AC3E}">
        <p14:creationId xmlns:p14="http://schemas.microsoft.com/office/powerpoint/2010/main" val="4174687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2E6CD28-34EE-4135-8817-4DFBE779FCAF}" type="datetimeFigureOut">
              <a:rPr lang="en-IN" smtClean="0"/>
              <a:t>03-08-2018</a:t>
            </a:fld>
            <a:endParaRPr lang="en-IN"/>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N"/>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5A23274-121D-43EE-92BB-51E26A8883F3}" type="slidenum">
              <a:rPr lang="en-IN" smtClean="0"/>
              <a:t>‹#›</a:t>
            </a:fld>
            <a:endParaRPr lang="en-IN"/>
          </a:p>
        </p:txBody>
      </p:sp>
    </p:spTree>
    <p:extLst>
      <p:ext uri="{BB962C8B-B14F-4D97-AF65-F5344CB8AC3E}">
        <p14:creationId xmlns:p14="http://schemas.microsoft.com/office/powerpoint/2010/main" val="2937461206"/>
      </p:ext>
    </p:extLst>
  </p:cSld>
  <p:clrMap bg1="dk1" tx1="lt1" bg2="dk2"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Lst>
  <p:timing>
    <p:tnLst>
      <p:par>
        <p:cTn id="1" dur="indefinite" restart="never" nodeType="tmRoot"/>
      </p:par>
    </p:tnLst>
  </p:timing>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tx2">
            <a:lumMod val="75000"/>
          </a:schemeClr>
        </a:buClr>
        <a:buSzPct val="80000"/>
        <a:buFont typeface="Wingdings" panose="05000000000000000000" pitchFamily="2"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tx2">
            <a:lumMod val="75000"/>
          </a:schemeClr>
        </a:buClr>
        <a:buSzPct val="80000"/>
        <a:buFont typeface="Wingdings" panose="05000000000000000000" pitchFamily="2" charset="2"/>
        <a:buChar char="§"/>
        <a:defRPr sz="1800" b="0" i="0" kern="1200">
          <a:solidFill>
            <a:schemeClr val="tx1"/>
          </a:solidFill>
          <a:latin typeface="+mj-lt"/>
          <a:ea typeface="+mj-ea"/>
          <a:cs typeface="+mj-cs"/>
        </a:defRPr>
      </a:lvl2pPr>
      <a:lvl3pPr marL="1200150" indent="-285750" algn="l" defTabSz="457200" rtl="0" eaLnBrk="1" latinLnBrk="0" hangingPunct="1">
        <a:spcBef>
          <a:spcPts val="1000"/>
        </a:spcBef>
        <a:spcAft>
          <a:spcPts val="0"/>
        </a:spcAft>
        <a:buClr>
          <a:schemeClr val="tx2">
            <a:lumMod val="75000"/>
          </a:schemeClr>
        </a:buClr>
        <a:buSzPct val="80000"/>
        <a:buFont typeface="Wingdings" panose="05000000000000000000" pitchFamily="2" charset="2"/>
        <a:buChar char="§"/>
        <a:defRPr sz="1600" b="0" i="0" kern="1200">
          <a:solidFill>
            <a:schemeClr val="tx1"/>
          </a:solidFill>
          <a:latin typeface="+mj-lt"/>
          <a:ea typeface="+mj-ea"/>
          <a:cs typeface="+mj-cs"/>
        </a:defRPr>
      </a:lvl3pPr>
      <a:lvl4pPr marL="1657350" indent="-285750" algn="l" defTabSz="457200" rtl="0" eaLnBrk="1" latinLnBrk="0" hangingPunct="1">
        <a:spcBef>
          <a:spcPts val="1000"/>
        </a:spcBef>
        <a:spcAft>
          <a:spcPts val="0"/>
        </a:spcAft>
        <a:buClr>
          <a:schemeClr val="tx2">
            <a:lumMod val="75000"/>
          </a:schemeClr>
        </a:buClr>
        <a:buSzPct val="80000"/>
        <a:buFont typeface="Wingdings" panose="05000000000000000000" pitchFamily="2" charset="2"/>
        <a:buChar char="§"/>
        <a:defRPr sz="1400" b="0" i="0" kern="1200">
          <a:solidFill>
            <a:schemeClr val="tx1"/>
          </a:solidFill>
          <a:latin typeface="+mj-lt"/>
          <a:ea typeface="+mj-ea"/>
          <a:cs typeface="+mj-cs"/>
        </a:defRPr>
      </a:lvl4pPr>
      <a:lvl5pPr marL="2114550" indent="-285750" algn="l" defTabSz="457200" rtl="0" eaLnBrk="1" latinLnBrk="0" hangingPunct="1">
        <a:spcBef>
          <a:spcPts val="1000"/>
        </a:spcBef>
        <a:spcAft>
          <a:spcPts val="0"/>
        </a:spcAft>
        <a:buClr>
          <a:schemeClr val="tx2">
            <a:lumMod val="75000"/>
          </a:schemeClr>
        </a:buClr>
        <a:buSzPct val="80000"/>
        <a:buFont typeface="Wingdings" panose="05000000000000000000" pitchFamily="2"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9.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2.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Carbapenems</a:t>
            </a:r>
            <a:br>
              <a:rPr lang="en-IN" dirty="0" smtClean="0"/>
            </a:br>
            <a:endParaRPr lang="en-IN" dirty="0"/>
          </a:p>
        </p:txBody>
      </p:sp>
    </p:spTree>
    <p:extLst>
      <p:ext uri="{BB962C8B-B14F-4D97-AF65-F5344CB8AC3E}">
        <p14:creationId xmlns:p14="http://schemas.microsoft.com/office/powerpoint/2010/main" val="489734414"/>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395625"/>
            <a:ext cx="9404723" cy="1400530"/>
          </a:xfrm>
        </p:spPr>
        <p:txBody>
          <a:bodyPr/>
          <a:lstStyle/>
          <a:p>
            <a:r>
              <a:rPr lang="en-IN" dirty="0" smtClean="0"/>
              <a:t>Carbapenems </a:t>
            </a:r>
            <a:endParaRPr lang="en-IN" dirty="0"/>
          </a:p>
        </p:txBody>
      </p:sp>
      <p:sp>
        <p:nvSpPr>
          <p:cNvPr id="3" name="Content Placeholder 2"/>
          <p:cNvSpPr>
            <a:spLocks noGrp="1"/>
          </p:cNvSpPr>
          <p:nvPr>
            <p:ph idx="1"/>
          </p:nvPr>
        </p:nvSpPr>
        <p:spPr>
          <a:xfrm>
            <a:off x="838200" y="1474994"/>
            <a:ext cx="10515600" cy="5158854"/>
          </a:xfrm>
        </p:spPr>
        <p:txBody>
          <a:bodyPr>
            <a:normAutofit/>
          </a:bodyPr>
          <a:lstStyle/>
          <a:p>
            <a:pPr marL="0" indent="0">
              <a:buNone/>
            </a:pPr>
            <a:endParaRPr lang="en-IN" sz="3200" dirty="0" smtClean="0">
              <a:latin typeface="+mn-lt"/>
            </a:endParaRPr>
          </a:p>
          <a:p>
            <a:endParaRPr lang="en-IN" sz="3200" dirty="0" smtClean="0">
              <a:latin typeface="+mn-lt"/>
            </a:endParaRPr>
          </a:p>
        </p:txBody>
      </p:sp>
      <p:sp>
        <p:nvSpPr>
          <p:cNvPr id="9" name="Rectangle 8"/>
          <p:cNvSpPr/>
          <p:nvPr/>
        </p:nvSpPr>
        <p:spPr>
          <a:xfrm>
            <a:off x="646111" y="1222258"/>
            <a:ext cx="11226575" cy="2677656"/>
          </a:xfrm>
          <a:prstGeom prst="rect">
            <a:avLst/>
          </a:prstGeom>
        </p:spPr>
        <p:txBody>
          <a:bodyPr wrap="square">
            <a:spAutoFit/>
          </a:bodyPr>
          <a:lstStyle/>
          <a:p>
            <a:pPr marL="457200" indent="-457200">
              <a:buClr>
                <a:schemeClr val="tx2">
                  <a:lumMod val="75000"/>
                </a:schemeClr>
              </a:buClr>
              <a:buFont typeface="Wingdings" panose="05000000000000000000" pitchFamily="2" charset="2"/>
              <a:buChar char="§"/>
            </a:pPr>
            <a:r>
              <a:rPr lang="en-IN" sz="2800" dirty="0"/>
              <a:t>Carbapenem antibiotics were originally developed </a:t>
            </a:r>
            <a:r>
              <a:rPr lang="en-IN" sz="2800" dirty="0" smtClean="0"/>
              <a:t>from </a:t>
            </a:r>
            <a:r>
              <a:rPr lang="en-IN" sz="2800" dirty="0" err="1" smtClean="0"/>
              <a:t>thienamycin</a:t>
            </a:r>
            <a:r>
              <a:rPr lang="en-IN" sz="2800" dirty="0"/>
              <a:t>, </a:t>
            </a:r>
            <a:endParaRPr lang="en-IN" sz="2800" dirty="0" smtClean="0"/>
          </a:p>
          <a:p>
            <a:pPr>
              <a:buClr>
                <a:schemeClr val="tx2">
                  <a:lumMod val="75000"/>
                </a:schemeClr>
              </a:buClr>
            </a:pPr>
            <a:r>
              <a:rPr lang="en-IN" sz="2800" dirty="0"/>
              <a:t> </a:t>
            </a:r>
            <a:r>
              <a:rPr lang="en-IN" sz="2800" dirty="0" smtClean="0"/>
              <a:t>     a </a:t>
            </a:r>
            <a:r>
              <a:rPr lang="en-IN" sz="2800" dirty="0"/>
              <a:t>naturally derived product of Streptomyces </a:t>
            </a:r>
            <a:r>
              <a:rPr lang="en-IN" sz="2800" dirty="0" err="1"/>
              <a:t>cattleya</a:t>
            </a:r>
            <a:r>
              <a:rPr lang="en-IN" sz="2800" dirty="0" smtClean="0"/>
              <a:t>.</a:t>
            </a:r>
          </a:p>
          <a:p>
            <a:pPr marL="457200" indent="-457200">
              <a:buClr>
                <a:schemeClr val="tx2">
                  <a:lumMod val="75000"/>
                </a:schemeClr>
              </a:buClr>
              <a:buFont typeface="Wingdings" panose="05000000000000000000" pitchFamily="2" charset="2"/>
              <a:buChar char="§"/>
            </a:pPr>
            <a:endParaRPr lang="en-IN" sz="2800" dirty="0"/>
          </a:p>
          <a:p>
            <a:pPr marL="457200" indent="-457200">
              <a:buClr>
                <a:schemeClr val="tx2">
                  <a:lumMod val="75000"/>
                </a:schemeClr>
              </a:buClr>
              <a:buFont typeface="Wingdings" panose="05000000000000000000" pitchFamily="2" charset="2"/>
              <a:buChar char="§"/>
            </a:pPr>
            <a:r>
              <a:rPr lang="en-IN" sz="2800" dirty="0" smtClean="0"/>
              <a:t>Carbapenems are </a:t>
            </a:r>
            <a:r>
              <a:rPr lang="en-IN" sz="2800" dirty="0"/>
              <a:t>very similar to the </a:t>
            </a:r>
            <a:r>
              <a:rPr lang="en-IN" sz="2800" dirty="0" err="1"/>
              <a:t>penicillins</a:t>
            </a:r>
            <a:r>
              <a:rPr lang="en-IN" sz="2800" dirty="0"/>
              <a:t> (</a:t>
            </a:r>
            <a:r>
              <a:rPr lang="en-IN" sz="2800" dirty="0" err="1"/>
              <a:t>penams</a:t>
            </a:r>
            <a:r>
              <a:rPr lang="en-IN" sz="2800" dirty="0"/>
              <a:t>), but the </a:t>
            </a:r>
            <a:r>
              <a:rPr lang="en-IN" sz="2800" dirty="0" err="1"/>
              <a:t>sulfur</a:t>
            </a:r>
            <a:r>
              <a:rPr lang="en-IN" sz="2800" dirty="0"/>
              <a:t> atom in position 1 of the structure has been replaced with a carbon atom, </a:t>
            </a:r>
            <a:r>
              <a:rPr lang="en-IN" sz="2800" dirty="0" smtClean="0"/>
              <a:t>hence </a:t>
            </a:r>
            <a:r>
              <a:rPr lang="en-IN" sz="2800" dirty="0"/>
              <a:t>the name of the group, </a:t>
            </a:r>
            <a:r>
              <a:rPr lang="en-IN" sz="2800" dirty="0" smtClean="0"/>
              <a:t>is carbapenems</a:t>
            </a:r>
            <a:r>
              <a:rPr lang="en-IN" sz="2800" dirty="0"/>
              <a:t>.</a:t>
            </a: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0839" y="4368378"/>
            <a:ext cx="8550322" cy="2265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344955452"/>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Spectrum</a:t>
            </a:r>
            <a:endParaRPr lang="en-IN" dirty="0"/>
          </a:p>
        </p:txBody>
      </p:sp>
      <p:sp>
        <p:nvSpPr>
          <p:cNvPr id="3" name="Content Placeholder 2"/>
          <p:cNvSpPr>
            <a:spLocks noGrp="1"/>
          </p:cNvSpPr>
          <p:nvPr>
            <p:ph idx="1"/>
          </p:nvPr>
        </p:nvSpPr>
        <p:spPr>
          <a:xfrm>
            <a:off x="646111" y="1260577"/>
            <a:ext cx="10515600" cy="5158854"/>
          </a:xfrm>
        </p:spPr>
        <p:txBody>
          <a:bodyPr>
            <a:noAutofit/>
          </a:bodyPr>
          <a:lstStyle/>
          <a:p>
            <a:pPr marL="0" indent="0">
              <a:buNone/>
            </a:pPr>
            <a:r>
              <a:rPr lang="en-IN" sz="3200" dirty="0" smtClean="0">
                <a:latin typeface="+mn-lt"/>
              </a:rPr>
              <a:t>Carbapenems are active against</a:t>
            </a:r>
          </a:p>
          <a:p>
            <a:pPr>
              <a:buFont typeface="Wingdings" panose="05000000000000000000" pitchFamily="2" charset="2"/>
              <a:buChar char="§"/>
            </a:pPr>
            <a:r>
              <a:rPr lang="en-IN" sz="2800" dirty="0" smtClean="0">
                <a:latin typeface="+mn-lt"/>
              </a:rPr>
              <a:t>Gram Positive </a:t>
            </a:r>
            <a:r>
              <a:rPr lang="en-IN" sz="2800" dirty="0">
                <a:latin typeface="+mn-lt"/>
              </a:rPr>
              <a:t>strains </a:t>
            </a:r>
            <a:endParaRPr lang="en-IN" sz="2800" dirty="0" smtClean="0">
              <a:latin typeface="+mn-lt"/>
            </a:endParaRPr>
          </a:p>
          <a:p>
            <a:pPr marL="0" indent="0">
              <a:buNone/>
            </a:pPr>
            <a:r>
              <a:rPr lang="en-IN" sz="2800" dirty="0">
                <a:latin typeface="+mn-lt"/>
              </a:rPr>
              <a:t> </a:t>
            </a:r>
            <a:r>
              <a:rPr lang="en-IN" sz="2800" dirty="0" smtClean="0">
                <a:latin typeface="+mn-lt"/>
              </a:rPr>
              <a:t>   (</a:t>
            </a:r>
            <a:r>
              <a:rPr lang="en-IN" sz="2800" dirty="0">
                <a:latin typeface="+mn-lt"/>
              </a:rPr>
              <a:t>Streptococcus and Staphylococcus, </a:t>
            </a:r>
            <a:r>
              <a:rPr lang="en-IN" sz="2800" dirty="0" smtClean="0">
                <a:latin typeface="+mn-lt"/>
              </a:rPr>
              <a:t> </a:t>
            </a:r>
            <a:r>
              <a:rPr lang="en-IN" sz="2800" dirty="0" err="1">
                <a:latin typeface="+mn-lt"/>
              </a:rPr>
              <a:t>Corynebacterium</a:t>
            </a:r>
            <a:r>
              <a:rPr lang="en-IN" sz="2800" dirty="0">
                <a:latin typeface="+mn-lt"/>
              </a:rPr>
              <a:t> and </a:t>
            </a:r>
            <a:r>
              <a:rPr lang="en-IN" sz="2800" dirty="0" smtClean="0">
                <a:latin typeface="+mn-lt"/>
              </a:rPr>
              <a:t>Listeria)</a:t>
            </a:r>
            <a:endParaRPr lang="en-IN" sz="2800" dirty="0">
              <a:latin typeface="+mn-lt"/>
            </a:endParaRPr>
          </a:p>
          <a:p>
            <a:pPr>
              <a:buFont typeface="Wingdings" panose="05000000000000000000" pitchFamily="2" charset="2"/>
              <a:buChar char="§"/>
            </a:pPr>
            <a:r>
              <a:rPr lang="en-IN" sz="2800" dirty="0" smtClean="0">
                <a:latin typeface="+mn-lt"/>
              </a:rPr>
              <a:t>Gram Negative </a:t>
            </a:r>
            <a:r>
              <a:rPr lang="en-IN" sz="2800" dirty="0">
                <a:latin typeface="+mn-lt"/>
              </a:rPr>
              <a:t>strains </a:t>
            </a:r>
            <a:endParaRPr lang="en-IN" sz="2800" dirty="0" smtClean="0">
              <a:latin typeface="+mn-lt"/>
            </a:endParaRPr>
          </a:p>
          <a:p>
            <a:pPr marL="0" indent="0">
              <a:buNone/>
            </a:pPr>
            <a:r>
              <a:rPr lang="en-IN" sz="2800" dirty="0">
                <a:latin typeface="+mn-lt"/>
              </a:rPr>
              <a:t> </a:t>
            </a:r>
            <a:r>
              <a:rPr lang="en-IN" sz="2800" dirty="0" smtClean="0">
                <a:latin typeface="+mn-lt"/>
              </a:rPr>
              <a:t>   (</a:t>
            </a:r>
            <a:r>
              <a:rPr lang="en-IN" sz="2800" dirty="0">
                <a:latin typeface="+mn-lt"/>
              </a:rPr>
              <a:t>Escherichia coli, Proteus mirabilis, </a:t>
            </a:r>
            <a:r>
              <a:rPr lang="en-IN" sz="2800" dirty="0" err="1">
                <a:latin typeface="+mn-lt"/>
              </a:rPr>
              <a:t>Enterobacter</a:t>
            </a:r>
            <a:r>
              <a:rPr lang="en-IN" sz="2800" dirty="0">
                <a:latin typeface="+mn-lt"/>
              </a:rPr>
              <a:t> cloacae, </a:t>
            </a:r>
            <a:r>
              <a:rPr lang="en-IN" sz="2800" dirty="0" err="1">
                <a:latin typeface="+mn-lt"/>
              </a:rPr>
              <a:t>Serratia</a:t>
            </a:r>
            <a:r>
              <a:rPr lang="en-IN" sz="2800" dirty="0">
                <a:latin typeface="+mn-lt"/>
              </a:rPr>
              <a:t> </a:t>
            </a:r>
            <a:r>
              <a:rPr lang="en-IN" sz="2800" dirty="0" smtClean="0">
                <a:latin typeface="+mn-lt"/>
              </a:rPr>
              <a:t>	</a:t>
            </a:r>
            <a:r>
              <a:rPr lang="en-IN" sz="2800" dirty="0" err="1" smtClean="0">
                <a:latin typeface="+mn-lt"/>
              </a:rPr>
              <a:t>marcescens</a:t>
            </a:r>
            <a:r>
              <a:rPr lang="en-IN" sz="2800" dirty="0">
                <a:latin typeface="+mn-lt"/>
              </a:rPr>
              <a:t>, Helicobacter pylori, Salmonella </a:t>
            </a:r>
            <a:r>
              <a:rPr lang="en-IN" sz="2800" dirty="0" err="1">
                <a:latin typeface="+mn-lt"/>
              </a:rPr>
              <a:t>enteritidis</a:t>
            </a:r>
            <a:r>
              <a:rPr lang="en-IN" sz="2800" dirty="0">
                <a:latin typeface="+mn-lt"/>
              </a:rPr>
              <a:t>, Salmonella </a:t>
            </a:r>
            <a:r>
              <a:rPr lang="en-IN" sz="2800" dirty="0" smtClean="0">
                <a:latin typeface="+mn-lt"/>
              </a:rPr>
              <a:t>	</a:t>
            </a:r>
            <a:r>
              <a:rPr lang="en-IN" sz="2800" dirty="0" err="1" smtClean="0">
                <a:latin typeface="+mn-lt"/>
              </a:rPr>
              <a:t>typhi</a:t>
            </a:r>
            <a:r>
              <a:rPr lang="en-IN" sz="2800" dirty="0" smtClean="0">
                <a:latin typeface="+mn-lt"/>
              </a:rPr>
              <a:t>)</a:t>
            </a:r>
          </a:p>
          <a:p>
            <a:pPr>
              <a:buFont typeface="Wingdings" panose="05000000000000000000" pitchFamily="2" charset="2"/>
              <a:buChar char="§"/>
            </a:pPr>
            <a:r>
              <a:rPr lang="en-IN" sz="2800" dirty="0"/>
              <a:t>P. </a:t>
            </a:r>
            <a:r>
              <a:rPr lang="en-IN" sz="2800" dirty="0" smtClean="0"/>
              <a:t>aeruginosa &amp; Acinetobacter Baumannii</a:t>
            </a:r>
          </a:p>
          <a:p>
            <a:pPr>
              <a:buFont typeface="Wingdings" panose="05000000000000000000" pitchFamily="2" charset="2"/>
              <a:buChar char="§"/>
            </a:pPr>
            <a:endParaRPr lang="en-IN" sz="2800" dirty="0" smtClean="0">
              <a:latin typeface="+mn-lt"/>
            </a:endParaRPr>
          </a:p>
          <a:p>
            <a:pPr>
              <a:buFont typeface="Wingdings" panose="05000000000000000000" pitchFamily="2" charset="2"/>
              <a:buChar char="§"/>
            </a:pPr>
            <a:endParaRPr lang="en-IN" sz="2800" dirty="0" smtClean="0">
              <a:latin typeface="+mn-lt"/>
            </a:endParaRPr>
          </a:p>
        </p:txBody>
      </p:sp>
    </p:spTree>
    <p:extLst>
      <p:ext uri="{BB962C8B-B14F-4D97-AF65-F5344CB8AC3E}">
        <p14:creationId xmlns:p14="http://schemas.microsoft.com/office/powerpoint/2010/main" val="907692632"/>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Mechanism of action</a:t>
            </a:r>
            <a:endParaRPr lang="en-IN" dirty="0"/>
          </a:p>
        </p:txBody>
      </p:sp>
      <p:sp>
        <p:nvSpPr>
          <p:cNvPr id="3" name="Content Placeholder 2"/>
          <p:cNvSpPr>
            <a:spLocks noGrp="1"/>
          </p:cNvSpPr>
          <p:nvPr>
            <p:ph idx="1"/>
          </p:nvPr>
        </p:nvSpPr>
        <p:spPr>
          <a:xfrm>
            <a:off x="646111" y="1853248"/>
            <a:ext cx="9938761" cy="4195481"/>
          </a:xfrm>
        </p:spPr>
        <p:txBody>
          <a:bodyPr>
            <a:normAutofit/>
          </a:bodyPr>
          <a:lstStyle/>
          <a:p>
            <a:pPr>
              <a:buFont typeface="Wingdings" panose="05000000000000000000" pitchFamily="2" charset="2"/>
              <a:buChar char="§"/>
            </a:pPr>
            <a:r>
              <a:rPr lang="en-IN" sz="3600" dirty="0" smtClean="0">
                <a:latin typeface="+mn-lt"/>
              </a:rPr>
              <a:t>Carbapenems are bactericidal.</a:t>
            </a:r>
          </a:p>
          <a:p>
            <a:pPr>
              <a:buFont typeface="Wingdings" panose="05000000000000000000" pitchFamily="2" charset="2"/>
              <a:buChar char="§"/>
            </a:pPr>
            <a:endParaRPr lang="en-IN" sz="3600" dirty="0" smtClean="0">
              <a:latin typeface="+mn-lt"/>
            </a:endParaRPr>
          </a:p>
          <a:p>
            <a:pPr>
              <a:buFont typeface="Wingdings" panose="05000000000000000000" pitchFamily="2" charset="2"/>
              <a:buChar char="§"/>
            </a:pPr>
            <a:r>
              <a:rPr lang="en-IN" sz="3600" dirty="0" smtClean="0">
                <a:latin typeface="+mn-lt"/>
              </a:rPr>
              <a:t>Kills bacteria </a:t>
            </a:r>
            <a:r>
              <a:rPr lang="en-IN" sz="3600" dirty="0">
                <a:latin typeface="+mn-lt"/>
              </a:rPr>
              <a:t>by binding to penicillin-binding proteins </a:t>
            </a:r>
            <a:r>
              <a:rPr lang="en-IN" sz="3600" dirty="0" smtClean="0">
                <a:latin typeface="+mn-lt"/>
              </a:rPr>
              <a:t>thus </a:t>
            </a:r>
            <a:r>
              <a:rPr lang="en-IN" sz="3600" dirty="0">
                <a:latin typeface="+mn-lt"/>
              </a:rPr>
              <a:t>inhibiting cell wall synthesis.</a:t>
            </a:r>
          </a:p>
        </p:txBody>
      </p:sp>
    </p:spTree>
    <p:extLst>
      <p:ext uri="{BB962C8B-B14F-4D97-AF65-F5344CB8AC3E}">
        <p14:creationId xmlns:p14="http://schemas.microsoft.com/office/powerpoint/2010/main" val="30655159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46111" y="452718"/>
            <a:ext cx="9404723" cy="140053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dirty="0" smtClean="0"/>
              <a:t>Carbapenems</a:t>
            </a:r>
            <a:endParaRPr lang="en-IN" dirty="0"/>
          </a:p>
        </p:txBody>
      </p:sp>
      <p:graphicFrame>
        <p:nvGraphicFramePr>
          <p:cNvPr id="5" name="Content Placeholder 4"/>
          <p:cNvGraphicFramePr>
            <a:graphicFrameLocks/>
          </p:cNvGraphicFramePr>
          <p:nvPr>
            <p:extLst>
              <p:ext uri="{D42A27DB-BD31-4B8C-83A1-F6EECF244321}">
                <p14:modId xmlns:p14="http://schemas.microsoft.com/office/powerpoint/2010/main" val="176488273"/>
              </p:ext>
            </p:extLst>
          </p:nvPr>
        </p:nvGraphicFramePr>
        <p:xfrm>
          <a:off x="1117549" y="2022907"/>
          <a:ext cx="10000394" cy="3507035"/>
        </p:xfrm>
        <a:graphic>
          <a:graphicData uri="http://schemas.openxmlformats.org/drawingml/2006/table">
            <a:tbl>
              <a:tblPr firstRow="1" bandRow="1">
                <a:tableStyleId>{1FECB4D8-DB02-4DC6-A0A2-4F2EBAE1DC90}</a:tableStyleId>
              </a:tblPr>
              <a:tblGrid>
                <a:gridCol w="3250121">
                  <a:extLst>
                    <a:ext uri="{9D8B030D-6E8A-4147-A177-3AD203B41FA5}">
                      <a16:colId xmlns:a16="http://schemas.microsoft.com/office/drawing/2014/main" val="20000"/>
                    </a:ext>
                  </a:extLst>
                </a:gridCol>
                <a:gridCol w="6750273">
                  <a:extLst>
                    <a:ext uri="{9D8B030D-6E8A-4147-A177-3AD203B41FA5}">
                      <a16:colId xmlns:a16="http://schemas.microsoft.com/office/drawing/2014/main" val="20001"/>
                    </a:ext>
                  </a:extLst>
                </a:gridCol>
              </a:tblGrid>
              <a:tr h="701407">
                <a:tc>
                  <a:txBody>
                    <a:bodyPr/>
                    <a:lstStyle/>
                    <a:p>
                      <a:pPr algn="ctr"/>
                      <a:r>
                        <a:rPr lang="en-IN" sz="2400" dirty="0" smtClean="0"/>
                        <a:t>Carbapenems</a:t>
                      </a:r>
                      <a:endParaRPr lang="en-IN" sz="2400" dirty="0"/>
                    </a:p>
                  </a:txBody>
                  <a:tcPr anchor="ctr"/>
                </a:tc>
                <a:tc>
                  <a:txBody>
                    <a:bodyPr/>
                    <a:lstStyle/>
                    <a:p>
                      <a:pPr algn="ctr"/>
                      <a:r>
                        <a:rPr lang="en-IN" sz="2400" dirty="0" smtClean="0"/>
                        <a:t>Microbiology</a:t>
                      </a:r>
                      <a:endParaRPr lang="en-IN" sz="2400" dirty="0"/>
                    </a:p>
                  </a:txBody>
                  <a:tcPr anchor="ctr"/>
                </a:tc>
                <a:extLst>
                  <a:ext uri="{0D108BD9-81ED-4DB2-BD59-A6C34878D82A}">
                    <a16:rowId xmlns:a16="http://schemas.microsoft.com/office/drawing/2014/main" val="10000"/>
                  </a:ext>
                </a:extLst>
              </a:tr>
              <a:tr h="701407">
                <a:tc>
                  <a:txBody>
                    <a:bodyPr/>
                    <a:lstStyle/>
                    <a:p>
                      <a:pPr algn="ctr"/>
                      <a:r>
                        <a:rPr lang="en-IN" sz="2800" dirty="0" err="1" smtClean="0"/>
                        <a:t>Ertapenem</a:t>
                      </a:r>
                      <a:endParaRPr lang="en-IN" sz="2800" dirty="0"/>
                    </a:p>
                  </a:txBody>
                  <a:tcPr anchor="ctr"/>
                </a:tc>
                <a:tc rowSpan="4">
                  <a:txBody>
                    <a:bodyPr/>
                    <a:lstStyle/>
                    <a:p>
                      <a:pPr algn="l"/>
                      <a:r>
                        <a:rPr lang="en-IN" sz="2800" kern="1200" dirty="0" smtClean="0">
                          <a:effectLst/>
                        </a:rPr>
                        <a:t>Bactericidal for both Gram-positive and Gram-negative organisms and therefore useful for empiric broad-spectrum antibacterial coverage.</a:t>
                      </a:r>
                    </a:p>
                    <a:p>
                      <a:pPr algn="l"/>
                      <a:r>
                        <a:rPr lang="en-IN" sz="2800" kern="1200" dirty="0" smtClean="0">
                          <a:effectLst/>
                        </a:rPr>
                        <a:t> (Note: MRSA resistance to this class.)</a:t>
                      </a:r>
                      <a:endParaRPr lang="en-IN" sz="2800" dirty="0"/>
                    </a:p>
                  </a:txBody>
                  <a:tcPr anchor="ctr"/>
                </a:tc>
                <a:extLst>
                  <a:ext uri="{0D108BD9-81ED-4DB2-BD59-A6C34878D82A}">
                    <a16:rowId xmlns:a16="http://schemas.microsoft.com/office/drawing/2014/main" val="10001"/>
                  </a:ext>
                </a:extLst>
              </a:tr>
              <a:tr h="701407">
                <a:tc>
                  <a:txBody>
                    <a:bodyPr/>
                    <a:lstStyle/>
                    <a:p>
                      <a:pPr algn="ctr"/>
                      <a:r>
                        <a:rPr lang="en-IN" sz="2800" dirty="0" err="1" smtClean="0"/>
                        <a:t>Doripenem</a:t>
                      </a:r>
                      <a:endParaRPr lang="en-IN" sz="2800" dirty="0"/>
                    </a:p>
                  </a:txBody>
                  <a:tcPr anchor="ctr"/>
                </a:tc>
                <a:tc vMerge="1">
                  <a:txBody>
                    <a:bodyPr/>
                    <a:lstStyle/>
                    <a:p>
                      <a:endParaRPr lang="en-IN" dirty="0"/>
                    </a:p>
                  </a:txBody>
                  <a:tcPr/>
                </a:tc>
                <a:extLst>
                  <a:ext uri="{0D108BD9-81ED-4DB2-BD59-A6C34878D82A}">
                    <a16:rowId xmlns:a16="http://schemas.microsoft.com/office/drawing/2014/main" val="10002"/>
                  </a:ext>
                </a:extLst>
              </a:tr>
              <a:tr h="701407">
                <a:tc>
                  <a:txBody>
                    <a:bodyPr/>
                    <a:lstStyle/>
                    <a:p>
                      <a:pPr algn="ctr"/>
                      <a:r>
                        <a:rPr lang="en-IN" sz="2800" dirty="0" smtClean="0"/>
                        <a:t>Imipenem/</a:t>
                      </a:r>
                      <a:r>
                        <a:rPr lang="en-IN" sz="2800" dirty="0" err="1" smtClean="0"/>
                        <a:t>Cilastatin</a:t>
                      </a:r>
                      <a:endParaRPr lang="en-IN" sz="2800" dirty="0"/>
                    </a:p>
                  </a:txBody>
                  <a:tcPr anchor="ctr"/>
                </a:tc>
                <a:tc vMerge="1">
                  <a:txBody>
                    <a:bodyPr/>
                    <a:lstStyle/>
                    <a:p>
                      <a:endParaRPr lang="en-IN" dirty="0"/>
                    </a:p>
                  </a:txBody>
                  <a:tcPr/>
                </a:tc>
                <a:extLst>
                  <a:ext uri="{0D108BD9-81ED-4DB2-BD59-A6C34878D82A}">
                    <a16:rowId xmlns:a16="http://schemas.microsoft.com/office/drawing/2014/main" val="10003"/>
                  </a:ext>
                </a:extLst>
              </a:tr>
              <a:tr h="701407">
                <a:tc>
                  <a:txBody>
                    <a:bodyPr/>
                    <a:lstStyle/>
                    <a:p>
                      <a:pPr algn="ctr"/>
                      <a:r>
                        <a:rPr lang="en-IN" sz="2800" dirty="0" smtClean="0"/>
                        <a:t>Meropenem</a:t>
                      </a:r>
                      <a:endParaRPr lang="en-IN" sz="2800" dirty="0"/>
                    </a:p>
                  </a:txBody>
                  <a:tcPr anchor="ctr"/>
                </a:tc>
                <a:tc vMerge="1">
                  <a:txBody>
                    <a:bodyPr/>
                    <a:lstStyle/>
                    <a:p>
                      <a:endParaRPr lang="en-IN"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106081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92276" y="2396718"/>
            <a:ext cx="4938531" cy="1200329"/>
          </a:xfrm>
          <a:prstGeom prst="rect">
            <a:avLst/>
          </a:prstGeom>
          <a:noFill/>
        </p:spPr>
        <p:txBody>
          <a:bodyPr wrap="none" rtlCol="0">
            <a:spAutoFit/>
          </a:bodyPr>
          <a:lstStyle/>
          <a:p>
            <a:r>
              <a:rPr lang="en-IN" sz="7200" b="1" dirty="0" smtClean="0"/>
              <a:t>Meropenem</a:t>
            </a:r>
            <a:endParaRPr lang="en-IN" sz="7200" b="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3042" y="2023060"/>
            <a:ext cx="2560927" cy="1947643"/>
          </a:xfrm>
          <a:prstGeom prst="roundRect">
            <a:avLst>
              <a:gd name="adj" fmla="val 4167"/>
            </a:avLst>
          </a:prstGeom>
          <a:solidFill>
            <a:srgbClr val="FFFFFF"/>
          </a:solidFill>
          <a:ln w="31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7284638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46111" y="1337481"/>
            <a:ext cx="11650522" cy="4832092"/>
          </a:xfrm>
          <a:prstGeom prst="rect">
            <a:avLst/>
          </a:prstGeom>
        </p:spPr>
        <p:txBody>
          <a:bodyPr wrap="square">
            <a:spAutoFit/>
          </a:bodyPr>
          <a:lstStyle/>
          <a:p>
            <a:pPr marL="457200" indent="-457200">
              <a:buClr>
                <a:schemeClr val="tx2">
                  <a:lumMod val="75000"/>
                </a:schemeClr>
              </a:buClr>
              <a:buFont typeface="Wingdings" panose="05000000000000000000" pitchFamily="2" charset="2"/>
              <a:buChar char="§"/>
            </a:pPr>
            <a:r>
              <a:rPr lang="en-IN" sz="2800" dirty="0"/>
              <a:t> It is a β-lactam and belongs to the subgroup of carbapenem</a:t>
            </a:r>
          </a:p>
          <a:p>
            <a:pPr marL="457200" indent="-457200">
              <a:buClr>
                <a:schemeClr val="tx2">
                  <a:lumMod val="75000"/>
                </a:schemeClr>
              </a:buClr>
              <a:buFont typeface="Wingdings" panose="05000000000000000000" pitchFamily="2" charset="2"/>
              <a:buChar char="§"/>
            </a:pPr>
            <a:endParaRPr lang="en-IN" sz="2800" dirty="0" smtClean="0"/>
          </a:p>
          <a:p>
            <a:pPr marL="457200" indent="-457200">
              <a:buClr>
                <a:schemeClr val="tx2">
                  <a:lumMod val="75000"/>
                </a:schemeClr>
              </a:buClr>
              <a:buFont typeface="Wingdings" panose="05000000000000000000" pitchFamily="2" charset="2"/>
              <a:buChar char="§"/>
            </a:pPr>
            <a:r>
              <a:rPr lang="en-IN" sz="2800" dirty="0" smtClean="0"/>
              <a:t>Meropenem </a:t>
            </a:r>
            <a:r>
              <a:rPr lang="en-IN" sz="2800" dirty="0"/>
              <a:t>is an </a:t>
            </a:r>
            <a:r>
              <a:rPr lang="en-IN" sz="2800" dirty="0" smtClean="0"/>
              <a:t>ultra-broad-spectrum antibiotic </a:t>
            </a:r>
          </a:p>
          <a:p>
            <a:pPr marL="457200" indent="-457200">
              <a:buClr>
                <a:schemeClr val="tx2">
                  <a:lumMod val="75000"/>
                </a:schemeClr>
              </a:buClr>
              <a:buFont typeface="Wingdings" panose="05000000000000000000" pitchFamily="2" charset="2"/>
              <a:buChar char="§"/>
            </a:pPr>
            <a:endParaRPr lang="en-IN" sz="2800" dirty="0"/>
          </a:p>
          <a:p>
            <a:pPr marL="457200" indent="-457200">
              <a:buClr>
                <a:schemeClr val="tx2">
                  <a:lumMod val="75000"/>
                </a:schemeClr>
              </a:buClr>
              <a:buFont typeface="Wingdings" panose="05000000000000000000" pitchFamily="2" charset="2"/>
              <a:buChar char="§"/>
            </a:pPr>
            <a:r>
              <a:rPr lang="en-IN" sz="2800" dirty="0" smtClean="0"/>
              <a:t>Active against gram positive, gram negative, aerobic, anaerobic </a:t>
            </a:r>
            <a:r>
              <a:rPr lang="en-IN" sz="2800" dirty="0"/>
              <a:t>and </a:t>
            </a:r>
            <a:r>
              <a:rPr lang="en-IN" sz="2800" dirty="0" smtClean="0"/>
              <a:t>atypical </a:t>
            </a:r>
            <a:r>
              <a:rPr lang="en-IN" sz="2800" dirty="0"/>
              <a:t>bacteria. </a:t>
            </a:r>
          </a:p>
          <a:p>
            <a:pPr marL="457200" indent="-457200">
              <a:buClr>
                <a:schemeClr val="tx2">
                  <a:lumMod val="75000"/>
                </a:schemeClr>
              </a:buClr>
              <a:buFont typeface="Wingdings" panose="05000000000000000000" pitchFamily="2" charset="2"/>
              <a:buChar char="§"/>
            </a:pPr>
            <a:endParaRPr lang="en-IN" sz="2800" dirty="0"/>
          </a:p>
          <a:p>
            <a:pPr marL="457200" indent="-457200">
              <a:buClr>
                <a:schemeClr val="tx2">
                  <a:lumMod val="75000"/>
                </a:schemeClr>
              </a:buClr>
              <a:buFont typeface="Wingdings" panose="05000000000000000000" pitchFamily="2" charset="2"/>
              <a:buChar char="§"/>
            </a:pPr>
            <a:r>
              <a:rPr lang="en-IN" sz="2800" dirty="0" smtClean="0"/>
              <a:t>It </a:t>
            </a:r>
            <a:r>
              <a:rPr lang="en-IN" sz="2800" dirty="0"/>
              <a:t>penetrates well into many tissues and body fluids, including cerebrospinal fluid, bile, heart valve, lung, and peritoneal </a:t>
            </a:r>
            <a:r>
              <a:rPr lang="en-IN" sz="2800" dirty="0" smtClean="0"/>
              <a:t>fluid</a:t>
            </a:r>
          </a:p>
          <a:p>
            <a:pPr marL="457200" indent="-457200">
              <a:buClr>
                <a:schemeClr val="tx2">
                  <a:lumMod val="75000"/>
                </a:schemeClr>
              </a:buClr>
              <a:buFont typeface="Wingdings" panose="05000000000000000000" pitchFamily="2" charset="2"/>
              <a:buChar char="§"/>
            </a:pPr>
            <a:endParaRPr lang="en-IN" sz="2800" dirty="0" smtClean="0"/>
          </a:p>
          <a:p>
            <a:pPr marL="414772" indent="-414772">
              <a:buClr>
                <a:schemeClr val="tx2">
                  <a:lumMod val="75000"/>
                </a:schemeClr>
              </a:buClr>
              <a:buFont typeface="Wingdings" panose="05000000000000000000" pitchFamily="2" charset="2"/>
              <a:buChar char="§"/>
            </a:pPr>
            <a:r>
              <a:rPr lang="en-IN" sz="2800" dirty="0" smtClean="0"/>
              <a:t>Meropenem is the only drug recommended in 3 months children</a:t>
            </a:r>
            <a:endParaRPr lang="en-IN" sz="2800" dirty="0"/>
          </a:p>
        </p:txBody>
      </p:sp>
      <p:sp>
        <p:nvSpPr>
          <p:cNvPr id="4" name="Title 3"/>
          <p:cNvSpPr>
            <a:spLocks noGrp="1"/>
          </p:cNvSpPr>
          <p:nvPr>
            <p:ph type="title"/>
          </p:nvPr>
        </p:nvSpPr>
        <p:spPr>
          <a:xfrm>
            <a:off x="646111" y="452718"/>
            <a:ext cx="9404723" cy="884763"/>
          </a:xfrm>
        </p:spPr>
        <p:txBody>
          <a:bodyPr/>
          <a:lstStyle/>
          <a:p>
            <a:r>
              <a:rPr lang="en-IN" dirty="0" smtClean="0"/>
              <a:t>Meropenem</a:t>
            </a:r>
            <a:endParaRPr lang="en-IN" dirty="0"/>
          </a:p>
        </p:txBody>
      </p:sp>
    </p:spTree>
    <p:extLst>
      <p:ext uri="{BB962C8B-B14F-4D97-AF65-F5344CB8AC3E}">
        <p14:creationId xmlns:p14="http://schemas.microsoft.com/office/powerpoint/2010/main" val="3432500050"/>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Spectrum</a:t>
            </a:r>
            <a:endParaRPr lang="en-IN" dirty="0"/>
          </a:p>
        </p:txBody>
      </p:sp>
      <p:graphicFrame>
        <p:nvGraphicFramePr>
          <p:cNvPr id="3" name="Table 2"/>
          <p:cNvGraphicFramePr>
            <a:graphicFrameLocks noGrp="1"/>
          </p:cNvGraphicFramePr>
          <p:nvPr>
            <p:extLst>
              <p:ext uri="{D42A27DB-BD31-4B8C-83A1-F6EECF244321}">
                <p14:modId xmlns:p14="http://schemas.microsoft.com/office/powerpoint/2010/main" val="1845288303"/>
              </p:ext>
            </p:extLst>
          </p:nvPr>
        </p:nvGraphicFramePr>
        <p:xfrm>
          <a:off x="646111" y="1304784"/>
          <a:ext cx="10592164" cy="5127624"/>
        </p:xfrm>
        <a:graphic>
          <a:graphicData uri="http://schemas.openxmlformats.org/drawingml/2006/table">
            <a:tbl>
              <a:tblPr firstRow="1" bandRow="1">
                <a:tableStyleId>{1E171933-4619-4E11-9A3F-F7608DF75F80}</a:tableStyleId>
              </a:tblPr>
              <a:tblGrid>
                <a:gridCol w="2318762">
                  <a:extLst>
                    <a:ext uri="{9D8B030D-6E8A-4147-A177-3AD203B41FA5}">
                      <a16:colId xmlns:a16="http://schemas.microsoft.com/office/drawing/2014/main" val="20000"/>
                    </a:ext>
                  </a:extLst>
                </a:gridCol>
                <a:gridCol w="8273402">
                  <a:extLst>
                    <a:ext uri="{9D8B030D-6E8A-4147-A177-3AD203B41FA5}">
                      <a16:colId xmlns:a16="http://schemas.microsoft.com/office/drawing/2014/main" val="20001"/>
                    </a:ext>
                  </a:extLst>
                </a:gridCol>
              </a:tblGrid>
              <a:tr h="0">
                <a:tc gridSpan="2">
                  <a:txBody>
                    <a:bodyPr/>
                    <a:lstStyle/>
                    <a:p>
                      <a:pPr algn="ctr"/>
                      <a:r>
                        <a:rPr lang="en-IN" sz="2800" dirty="0" smtClean="0"/>
                        <a:t>Meropenem Active against</a:t>
                      </a:r>
                      <a:endParaRPr lang="en-IN" sz="2800" dirty="0">
                        <a:solidFill>
                          <a:schemeClr val="tx1"/>
                        </a:solidFill>
                        <a:latin typeface="+mj-lt"/>
                      </a:endParaRPr>
                    </a:p>
                  </a:txBody>
                  <a:tcPr anchor="ctr"/>
                </a:tc>
                <a:tc hMerge="1">
                  <a:txBody>
                    <a:bodyPr/>
                    <a:lstStyle/>
                    <a:p>
                      <a:endParaRPr lang="en-IN" sz="2400" dirty="0">
                        <a:latin typeface="+mj-lt"/>
                      </a:endParaRPr>
                    </a:p>
                  </a:txBody>
                  <a:tcPr/>
                </a:tc>
                <a:extLst>
                  <a:ext uri="{0D108BD9-81ED-4DB2-BD59-A6C34878D82A}">
                    <a16:rowId xmlns:a16="http://schemas.microsoft.com/office/drawing/2014/main" val="10000"/>
                  </a:ext>
                </a:extLst>
              </a:tr>
              <a:tr h="1126758">
                <a:tc>
                  <a:txBody>
                    <a:bodyPr/>
                    <a:lstStyle/>
                    <a:p>
                      <a:pPr algn="ctr"/>
                      <a:r>
                        <a:rPr lang="en-IN" sz="2000" dirty="0" smtClean="0"/>
                        <a:t>Gram-positive aerobes</a:t>
                      </a:r>
                      <a:endParaRPr lang="en-IN" sz="2000" dirty="0">
                        <a:latin typeface="+mj-lt"/>
                      </a:endParaRPr>
                    </a:p>
                  </a:txBody>
                  <a:tcPr anchor="ctr"/>
                </a:tc>
                <a:tc>
                  <a:txBody>
                    <a:bodyPr/>
                    <a:lstStyle/>
                    <a:p>
                      <a:pPr algn="l"/>
                      <a:r>
                        <a:rPr lang="en-IN" sz="2000" dirty="0" smtClean="0"/>
                        <a:t>Enterococcus </a:t>
                      </a:r>
                      <a:r>
                        <a:rPr lang="en-IN" sz="2000" dirty="0" err="1" smtClean="0"/>
                        <a:t>faecalis</a:t>
                      </a:r>
                      <a:r>
                        <a:rPr lang="en-IN" sz="2000" dirty="0" smtClean="0"/>
                        <a:t>, Staphylococcus aureus, Streptococcus </a:t>
                      </a:r>
                      <a:r>
                        <a:rPr lang="en-IN" sz="2000" dirty="0" err="1" smtClean="0"/>
                        <a:t>agalactiae</a:t>
                      </a:r>
                      <a:r>
                        <a:rPr lang="en-IN" sz="2000" dirty="0" smtClean="0"/>
                        <a:t>, Streptococcus </a:t>
                      </a:r>
                      <a:r>
                        <a:rPr lang="en-IN" sz="2000" dirty="0" err="1" smtClean="0"/>
                        <a:t>milleri</a:t>
                      </a:r>
                      <a:r>
                        <a:rPr lang="en-IN" sz="2000" dirty="0" smtClean="0"/>
                        <a:t> Streptococcus pneumoniae, Streptococcus pyogenes </a:t>
                      </a:r>
                      <a:endParaRPr lang="en-IN" sz="2000" dirty="0">
                        <a:latin typeface="+mj-lt"/>
                      </a:endParaRPr>
                    </a:p>
                  </a:txBody>
                  <a:tcPr anchor="ctr"/>
                </a:tc>
                <a:extLst>
                  <a:ext uri="{0D108BD9-81ED-4DB2-BD59-A6C34878D82A}">
                    <a16:rowId xmlns:a16="http://schemas.microsoft.com/office/drawing/2014/main" val="10001"/>
                  </a:ext>
                </a:extLst>
              </a:tr>
              <a:tr h="1126758">
                <a:tc>
                  <a:txBody>
                    <a:bodyPr/>
                    <a:lstStyle/>
                    <a:p>
                      <a:pPr algn="ctr"/>
                      <a:r>
                        <a:rPr lang="en-IN" sz="2000" dirty="0" smtClean="0"/>
                        <a:t>Gram-negative aerobes </a:t>
                      </a:r>
                      <a:endParaRPr lang="en-IN" sz="2000" dirty="0">
                        <a:latin typeface="+mj-lt"/>
                      </a:endParaRPr>
                    </a:p>
                  </a:txBody>
                  <a:tcPr anchor="ctr"/>
                </a:tc>
                <a:tc>
                  <a:txBody>
                    <a:bodyPr/>
                    <a:lstStyle/>
                    <a:p>
                      <a:pPr algn="l"/>
                      <a:r>
                        <a:rPr lang="en-IN" sz="2000" dirty="0" err="1" smtClean="0"/>
                        <a:t>Citrobacter</a:t>
                      </a:r>
                      <a:r>
                        <a:rPr lang="en-IN" sz="2000" dirty="0" smtClean="0"/>
                        <a:t> </a:t>
                      </a:r>
                      <a:r>
                        <a:rPr lang="en-IN" sz="2000" dirty="0" err="1" smtClean="0"/>
                        <a:t>freundii</a:t>
                      </a:r>
                      <a:r>
                        <a:rPr lang="en-IN" sz="2000" dirty="0" smtClean="0"/>
                        <a:t>, </a:t>
                      </a:r>
                      <a:r>
                        <a:rPr lang="en-IN" sz="2000" dirty="0" err="1" smtClean="0"/>
                        <a:t>Citrobacter</a:t>
                      </a:r>
                      <a:r>
                        <a:rPr lang="en-IN" sz="2000" dirty="0" smtClean="0"/>
                        <a:t> </a:t>
                      </a:r>
                      <a:r>
                        <a:rPr lang="en-IN" sz="2000" dirty="0" err="1" smtClean="0"/>
                        <a:t>koseri</a:t>
                      </a:r>
                      <a:r>
                        <a:rPr lang="en-IN" sz="2000" dirty="0" smtClean="0"/>
                        <a:t>, Enterobacter </a:t>
                      </a:r>
                      <a:r>
                        <a:rPr lang="en-IN" sz="2000" dirty="0" err="1" smtClean="0"/>
                        <a:t>aerogenes</a:t>
                      </a:r>
                      <a:r>
                        <a:rPr lang="en-IN" sz="2000" dirty="0" smtClean="0"/>
                        <a:t>, Enterobacter cloacae, Escherichia coli, Haemophilus </a:t>
                      </a:r>
                      <a:r>
                        <a:rPr lang="en-IN" sz="2000" dirty="0" err="1" smtClean="0"/>
                        <a:t>influenzae</a:t>
                      </a:r>
                      <a:r>
                        <a:rPr lang="en-IN" sz="2000" dirty="0" smtClean="0"/>
                        <a:t>, </a:t>
                      </a:r>
                      <a:r>
                        <a:rPr lang="en-IN" sz="2000" dirty="0" err="1" smtClean="0"/>
                        <a:t>Klebsiella</a:t>
                      </a:r>
                      <a:r>
                        <a:rPr lang="en-IN" sz="2000" dirty="0" smtClean="0"/>
                        <a:t> </a:t>
                      </a:r>
                      <a:r>
                        <a:rPr lang="en-IN" sz="2000" dirty="0" err="1" smtClean="0"/>
                        <a:t>oxytoca</a:t>
                      </a:r>
                      <a:r>
                        <a:rPr lang="en-IN" sz="2000" dirty="0" smtClean="0"/>
                        <a:t>, </a:t>
                      </a:r>
                      <a:endParaRPr lang="en-IN" sz="2000" dirty="0">
                        <a:latin typeface="+mj-lt"/>
                      </a:endParaRPr>
                    </a:p>
                  </a:txBody>
                  <a:tcPr anchor="ctr"/>
                </a:tc>
                <a:extLst>
                  <a:ext uri="{0D108BD9-81ED-4DB2-BD59-A6C34878D82A}">
                    <a16:rowId xmlns:a16="http://schemas.microsoft.com/office/drawing/2014/main" val="10002"/>
                  </a:ext>
                </a:extLst>
              </a:tr>
              <a:tr h="785316">
                <a:tc>
                  <a:txBody>
                    <a:bodyPr/>
                    <a:lstStyle/>
                    <a:p>
                      <a:pPr algn="ctr"/>
                      <a:r>
                        <a:rPr lang="en-IN" sz="2000" dirty="0" smtClean="0"/>
                        <a:t>Gram-positive anaerobes </a:t>
                      </a:r>
                      <a:endParaRPr lang="en-IN" sz="2000" dirty="0">
                        <a:latin typeface="+mj-lt"/>
                      </a:endParaRPr>
                    </a:p>
                  </a:txBody>
                  <a:tcPr anchor="ctr"/>
                </a:tc>
                <a:tc>
                  <a:txBody>
                    <a:bodyPr/>
                    <a:lstStyle/>
                    <a:p>
                      <a:pPr algn="l"/>
                      <a:r>
                        <a:rPr lang="en-IN" sz="2000" dirty="0" smtClean="0"/>
                        <a:t>Clostridium perfringens, </a:t>
                      </a:r>
                      <a:r>
                        <a:rPr lang="en-IN" sz="2000" dirty="0" err="1" smtClean="0"/>
                        <a:t>Peptoniphilus</a:t>
                      </a:r>
                      <a:r>
                        <a:rPr lang="en-IN" sz="2000" dirty="0" smtClean="0"/>
                        <a:t> </a:t>
                      </a:r>
                      <a:r>
                        <a:rPr lang="en-IN" sz="2000" dirty="0" err="1" smtClean="0"/>
                        <a:t>asaccharolyticus</a:t>
                      </a:r>
                      <a:r>
                        <a:rPr lang="en-IN" sz="2000" dirty="0" smtClean="0"/>
                        <a:t>, </a:t>
                      </a:r>
                      <a:r>
                        <a:rPr lang="en-IN" sz="2000" dirty="0" err="1" smtClean="0"/>
                        <a:t>Peptostreptococcus</a:t>
                      </a:r>
                      <a:r>
                        <a:rPr lang="en-IN" sz="2000" dirty="0" smtClean="0"/>
                        <a:t> species </a:t>
                      </a:r>
                      <a:endParaRPr lang="en-IN" sz="2000" dirty="0">
                        <a:latin typeface="+mj-lt"/>
                      </a:endParaRPr>
                    </a:p>
                  </a:txBody>
                  <a:tcPr anchor="ctr"/>
                </a:tc>
                <a:extLst>
                  <a:ext uri="{0D108BD9-81ED-4DB2-BD59-A6C34878D82A}">
                    <a16:rowId xmlns:a16="http://schemas.microsoft.com/office/drawing/2014/main" val="10003"/>
                  </a:ext>
                </a:extLst>
              </a:tr>
              <a:tr h="785316">
                <a:tc>
                  <a:txBody>
                    <a:bodyPr/>
                    <a:lstStyle/>
                    <a:p>
                      <a:pPr algn="ctr"/>
                      <a:r>
                        <a:rPr lang="en-IN" sz="2000" dirty="0" smtClean="0"/>
                        <a:t>Gram-negative anaerobes </a:t>
                      </a:r>
                      <a:endParaRPr lang="en-IN" sz="2000" dirty="0">
                        <a:latin typeface="+mj-lt"/>
                      </a:endParaRPr>
                    </a:p>
                  </a:txBody>
                  <a:tcPr anchor="ctr"/>
                </a:tc>
                <a:tc>
                  <a:txBody>
                    <a:bodyPr/>
                    <a:lstStyle/>
                    <a:p>
                      <a:pPr algn="l"/>
                      <a:r>
                        <a:rPr lang="en-IN" sz="2000" dirty="0" err="1" smtClean="0"/>
                        <a:t>Bacteroides</a:t>
                      </a:r>
                      <a:r>
                        <a:rPr lang="en-IN" sz="2000" dirty="0" smtClean="0"/>
                        <a:t> </a:t>
                      </a:r>
                      <a:r>
                        <a:rPr lang="en-IN" sz="2000" dirty="0" err="1" smtClean="0"/>
                        <a:t>caccae</a:t>
                      </a:r>
                      <a:r>
                        <a:rPr lang="en-IN" sz="2000" dirty="0" smtClean="0"/>
                        <a:t>, </a:t>
                      </a:r>
                      <a:r>
                        <a:rPr lang="en-IN" sz="2000" dirty="0" err="1" smtClean="0"/>
                        <a:t>Bacteroides</a:t>
                      </a:r>
                      <a:r>
                        <a:rPr lang="en-IN" sz="2000" dirty="0" smtClean="0"/>
                        <a:t> </a:t>
                      </a:r>
                      <a:r>
                        <a:rPr lang="en-IN" sz="2000" dirty="0" err="1" smtClean="0"/>
                        <a:t>fragilis</a:t>
                      </a:r>
                      <a:r>
                        <a:rPr lang="en-IN" sz="2000" dirty="0" smtClean="0"/>
                        <a:t> group, </a:t>
                      </a:r>
                      <a:r>
                        <a:rPr lang="en-IN" sz="2000" dirty="0" err="1" smtClean="0"/>
                        <a:t>Prevotella</a:t>
                      </a:r>
                      <a:r>
                        <a:rPr lang="en-IN" sz="2000" dirty="0" smtClean="0"/>
                        <a:t> </a:t>
                      </a:r>
                      <a:r>
                        <a:rPr lang="en-IN" sz="2000" dirty="0" err="1" smtClean="0"/>
                        <a:t>bivia</a:t>
                      </a:r>
                      <a:r>
                        <a:rPr lang="en-IN" sz="2000" dirty="0" smtClean="0"/>
                        <a:t>, </a:t>
                      </a:r>
                      <a:r>
                        <a:rPr lang="en-IN" sz="2000" dirty="0" err="1" smtClean="0"/>
                        <a:t>Prevotella</a:t>
                      </a:r>
                      <a:r>
                        <a:rPr lang="en-IN" sz="2000" dirty="0" smtClean="0"/>
                        <a:t> </a:t>
                      </a:r>
                      <a:r>
                        <a:rPr lang="en-IN" sz="2000" dirty="0" err="1" smtClean="0"/>
                        <a:t>disiens</a:t>
                      </a:r>
                      <a:r>
                        <a:rPr lang="en-IN" sz="2000" dirty="0" smtClean="0"/>
                        <a:t>. </a:t>
                      </a:r>
                      <a:endParaRPr lang="en-IN" sz="2000" dirty="0">
                        <a:latin typeface="+mj-lt"/>
                      </a:endParaRPr>
                    </a:p>
                  </a:txBody>
                  <a:tcPr anchor="ctr"/>
                </a:tc>
                <a:extLst>
                  <a:ext uri="{0D108BD9-81ED-4DB2-BD59-A6C34878D82A}">
                    <a16:rowId xmlns:a16="http://schemas.microsoft.com/office/drawing/2014/main" val="10004"/>
                  </a:ext>
                </a:extLst>
              </a:tr>
              <a:tr h="785316">
                <a:tc>
                  <a:txBody>
                    <a:bodyPr/>
                    <a:lstStyle/>
                    <a:p>
                      <a:pPr algn="ctr"/>
                      <a:r>
                        <a:rPr lang="en-IN" sz="2000" dirty="0" smtClean="0"/>
                        <a:t>Atypical bacteria</a:t>
                      </a:r>
                      <a:endParaRPr lang="en-IN" sz="2000" dirty="0">
                        <a:latin typeface="+mj-lt"/>
                      </a:endParaRPr>
                    </a:p>
                  </a:txBody>
                  <a:tcPr anchor="ctr"/>
                </a:tc>
                <a:tc>
                  <a:txBody>
                    <a:bodyPr/>
                    <a:lstStyle/>
                    <a:p>
                      <a:pPr algn="l"/>
                      <a:r>
                        <a:rPr lang="en-IN" sz="2000" kern="1200" dirty="0" err="1" smtClean="0">
                          <a:effectLst/>
                        </a:rPr>
                        <a:t>Chlamydiaceae</a:t>
                      </a:r>
                      <a:r>
                        <a:rPr lang="en-IN" sz="2000" kern="1200" dirty="0" smtClean="0">
                          <a:effectLst/>
                        </a:rPr>
                        <a:t> and </a:t>
                      </a:r>
                      <a:r>
                        <a:rPr lang="en-IN" sz="2000" kern="1200" dirty="0" err="1" smtClean="0">
                          <a:effectLst/>
                        </a:rPr>
                        <a:t>Mycoplasmataceae</a:t>
                      </a:r>
                      <a:r>
                        <a:rPr lang="en-IN" sz="2000" kern="1200" dirty="0" smtClean="0">
                          <a:effectLst/>
                        </a:rPr>
                        <a:t> </a:t>
                      </a:r>
                      <a:endParaRPr lang="en-IN" sz="2000" dirty="0">
                        <a:latin typeface="+mj-lt"/>
                      </a:endParaRPr>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956463843"/>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44512" y="2124417"/>
            <a:ext cx="5650172" cy="3520964"/>
          </a:xfrm>
          <a:prstGeom prst="rect">
            <a:avLst/>
          </a:prstGeom>
        </p:spPr>
        <p:txBody>
          <a:bodyPr wrap="square">
            <a:spAutoFit/>
          </a:bodyPr>
          <a:lstStyle/>
          <a:p>
            <a:pPr>
              <a:buClr>
                <a:schemeClr val="accent2"/>
              </a:buClr>
            </a:pPr>
            <a:r>
              <a:rPr lang="en-IN" sz="2800" dirty="0" smtClean="0"/>
              <a:t>Meropenem </a:t>
            </a:r>
            <a:r>
              <a:rPr lang="en-IN" sz="2800" dirty="0"/>
              <a:t>exerts its bactericidal activity by inhibiting bacterial cell wall synthesis in Gram-positive and Gram-negative bacteria through binding to penicillin-binding </a:t>
            </a:r>
            <a:r>
              <a:rPr lang="en-IN" sz="3200" dirty="0"/>
              <a:t>proteins</a:t>
            </a:r>
            <a:r>
              <a:rPr lang="en-IN" sz="2800" dirty="0"/>
              <a:t> (PBPs).</a:t>
            </a:r>
          </a:p>
          <a:p>
            <a:pPr>
              <a:buClr>
                <a:schemeClr val="accent2"/>
              </a:buClr>
            </a:pPr>
            <a:endParaRPr lang="en-IN" sz="2540" dirty="0"/>
          </a:p>
          <a:p>
            <a:pPr>
              <a:buClr>
                <a:schemeClr val="accent2"/>
              </a:buClr>
            </a:pPr>
            <a:endParaRPr lang="en-IN" sz="2540" dirty="0"/>
          </a:p>
        </p:txBody>
      </p:sp>
      <p:sp>
        <p:nvSpPr>
          <p:cNvPr id="2" name="Title 1"/>
          <p:cNvSpPr>
            <a:spLocks noGrp="1"/>
          </p:cNvSpPr>
          <p:nvPr>
            <p:ph type="title"/>
          </p:nvPr>
        </p:nvSpPr>
        <p:spPr/>
        <p:txBody>
          <a:bodyPr/>
          <a:lstStyle/>
          <a:p>
            <a:r>
              <a:rPr lang="en-IN" sz="4400" dirty="0"/>
              <a:t>Mechanism of action</a:t>
            </a:r>
            <a:br>
              <a:rPr lang="en-IN" sz="4400" dirty="0"/>
            </a:br>
            <a:endParaRPr lang="en-IN"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 b="46666"/>
          <a:stretch/>
        </p:blipFill>
        <p:spPr>
          <a:xfrm>
            <a:off x="6093084" y="1674868"/>
            <a:ext cx="2885498" cy="4241683"/>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52324"/>
          <a:stretch/>
        </p:blipFill>
        <p:spPr>
          <a:xfrm>
            <a:off x="9014559" y="1674868"/>
            <a:ext cx="2743211" cy="4241683"/>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72864388"/>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837401596"/>
              </p:ext>
            </p:extLst>
          </p:nvPr>
        </p:nvGraphicFramePr>
        <p:xfrm>
          <a:off x="1804322" y="2049702"/>
          <a:ext cx="8531366" cy="2524464"/>
        </p:xfrm>
        <a:graphic>
          <a:graphicData uri="http://schemas.openxmlformats.org/drawingml/2006/table">
            <a:tbl>
              <a:tblPr firstRow="1" bandRow="1">
                <a:tableStyleId>{1E171933-4619-4E11-9A3F-F7608DF75F80}</a:tableStyleId>
              </a:tblPr>
              <a:tblGrid>
                <a:gridCol w="4265683">
                  <a:extLst>
                    <a:ext uri="{9D8B030D-6E8A-4147-A177-3AD203B41FA5}">
                      <a16:colId xmlns:a16="http://schemas.microsoft.com/office/drawing/2014/main" val="20000"/>
                    </a:ext>
                  </a:extLst>
                </a:gridCol>
                <a:gridCol w="4265683">
                  <a:extLst>
                    <a:ext uri="{9D8B030D-6E8A-4147-A177-3AD203B41FA5}">
                      <a16:colId xmlns:a16="http://schemas.microsoft.com/office/drawing/2014/main" val="20001"/>
                    </a:ext>
                  </a:extLst>
                </a:gridCol>
              </a:tblGrid>
              <a:tr h="631116">
                <a:tc>
                  <a:txBody>
                    <a:bodyPr/>
                    <a:lstStyle/>
                    <a:p>
                      <a:pPr algn="ctr"/>
                      <a:r>
                        <a:rPr lang="en-IN" sz="2800" dirty="0" err="1" smtClean="0"/>
                        <a:t>Pk</a:t>
                      </a:r>
                      <a:r>
                        <a:rPr lang="en-IN" sz="2800" dirty="0" smtClean="0"/>
                        <a:t> Parameters</a:t>
                      </a:r>
                      <a:endParaRPr lang="en-IN" sz="2800" dirty="0"/>
                    </a:p>
                  </a:txBody>
                  <a:tcPr anchor="ctr"/>
                </a:tc>
                <a:tc>
                  <a:txBody>
                    <a:bodyPr/>
                    <a:lstStyle/>
                    <a:p>
                      <a:pPr algn="ctr"/>
                      <a:r>
                        <a:rPr lang="en-IN" sz="2800" dirty="0" smtClean="0"/>
                        <a:t>Meropenem</a:t>
                      </a:r>
                      <a:endParaRPr lang="en-IN" sz="2800" dirty="0"/>
                    </a:p>
                  </a:txBody>
                  <a:tcPr anchor="ctr"/>
                </a:tc>
                <a:extLst>
                  <a:ext uri="{0D108BD9-81ED-4DB2-BD59-A6C34878D82A}">
                    <a16:rowId xmlns:a16="http://schemas.microsoft.com/office/drawing/2014/main" val="10000"/>
                  </a:ext>
                </a:extLst>
              </a:tr>
              <a:tr h="631116">
                <a:tc>
                  <a:txBody>
                    <a:bodyPr/>
                    <a:lstStyle/>
                    <a:p>
                      <a:pPr algn="ctr"/>
                      <a:r>
                        <a:rPr lang="en-IN" sz="2800" dirty="0" smtClean="0"/>
                        <a:t>Peak Concentration</a:t>
                      </a:r>
                      <a:endParaRPr lang="en-IN" sz="2800" dirty="0"/>
                    </a:p>
                  </a:txBody>
                  <a:tcPr anchor="ctr"/>
                </a:tc>
                <a:tc>
                  <a:txBody>
                    <a:bodyPr/>
                    <a:lstStyle/>
                    <a:p>
                      <a:pPr algn="ctr"/>
                      <a:r>
                        <a:rPr lang="en-IN" sz="2800" dirty="0" smtClean="0"/>
                        <a:t>1h(range: 0.5 -1.5 hours) </a:t>
                      </a:r>
                      <a:endParaRPr lang="en-IN" sz="2800" dirty="0"/>
                    </a:p>
                  </a:txBody>
                  <a:tcPr anchor="ctr"/>
                </a:tc>
                <a:extLst>
                  <a:ext uri="{0D108BD9-81ED-4DB2-BD59-A6C34878D82A}">
                    <a16:rowId xmlns:a16="http://schemas.microsoft.com/office/drawing/2014/main" val="10001"/>
                  </a:ext>
                </a:extLst>
              </a:tr>
              <a:tr h="631116">
                <a:tc>
                  <a:txBody>
                    <a:bodyPr/>
                    <a:lstStyle/>
                    <a:p>
                      <a:pPr algn="ctr"/>
                      <a:r>
                        <a:rPr lang="en-IN" sz="2800" dirty="0" smtClean="0"/>
                        <a:t>T1/2</a:t>
                      </a:r>
                      <a:endParaRPr lang="en-IN" sz="2800" dirty="0"/>
                    </a:p>
                  </a:txBody>
                  <a:tcPr anchor="ctr"/>
                </a:tc>
                <a:tc>
                  <a:txBody>
                    <a:bodyPr/>
                    <a:lstStyle/>
                    <a:p>
                      <a:pPr algn="ctr"/>
                      <a:r>
                        <a:rPr lang="en-IN" sz="2800" dirty="0" smtClean="0"/>
                        <a:t>1 h</a:t>
                      </a:r>
                      <a:endParaRPr lang="en-IN" sz="2800" dirty="0"/>
                    </a:p>
                  </a:txBody>
                  <a:tcPr anchor="ctr"/>
                </a:tc>
                <a:extLst>
                  <a:ext uri="{0D108BD9-81ED-4DB2-BD59-A6C34878D82A}">
                    <a16:rowId xmlns:a16="http://schemas.microsoft.com/office/drawing/2014/main" val="10002"/>
                  </a:ext>
                </a:extLst>
              </a:tr>
              <a:tr h="631116">
                <a:tc>
                  <a:txBody>
                    <a:bodyPr/>
                    <a:lstStyle/>
                    <a:p>
                      <a:pPr algn="ctr"/>
                      <a:r>
                        <a:rPr lang="en-IN" sz="2800" dirty="0" smtClean="0"/>
                        <a:t>Excretion</a:t>
                      </a:r>
                      <a:endParaRPr lang="en-IN" sz="2800" dirty="0"/>
                    </a:p>
                  </a:txBody>
                  <a:tcPr anchor="ctr"/>
                </a:tc>
                <a:tc>
                  <a:txBody>
                    <a:bodyPr/>
                    <a:lstStyle/>
                    <a:p>
                      <a:pPr algn="ctr"/>
                      <a:r>
                        <a:rPr lang="en-IN" sz="2800" dirty="0" smtClean="0"/>
                        <a:t>Urine 70%,Faecal</a:t>
                      </a:r>
                      <a:r>
                        <a:rPr lang="en-IN" sz="2800" baseline="0" dirty="0" smtClean="0"/>
                        <a:t> 2%</a:t>
                      </a:r>
                      <a:endParaRPr lang="en-IN" sz="2800" dirty="0"/>
                    </a:p>
                  </a:txBody>
                  <a:tcPr anchor="ctr"/>
                </a:tc>
                <a:extLst>
                  <a:ext uri="{0D108BD9-81ED-4DB2-BD59-A6C34878D82A}">
                    <a16:rowId xmlns:a16="http://schemas.microsoft.com/office/drawing/2014/main" val="10003"/>
                  </a:ext>
                </a:extLst>
              </a:tr>
            </a:tbl>
          </a:graphicData>
        </a:graphic>
      </p:graphicFrame>
      <p:sp>
        <p:nvSpPr>
          <p:cNvPr id="4" name="Title 1"/>
          <p:cNvSpPr>
            <a:spLocks noGrp="1"/>
          </p:cNvSpPr>
          <p:nvPr>
            <p:ph type="title"/>
          </p:nvPr>
        </p:nvSpPr>
        <p:spPr>
          <a:xfrm>
            <a:off x="646111" y="452718"/>
            <a:ext cx="9404723" cy="1400530"/>
          </a:xfrm>
        </p:spPr>
        <p:txBody>
          <a:bodyPr/>
          <a:lstStyle/>
          <a:p>
            <a:r>
              <a:rPr lang="en-IN" dirty="0" smtClean="0"/>
              <a:t>Pharmacokinetic </a:t>
            </a:r>
            <a:r>
              <a:rPr lang="en-IN" dirty="0"/>
              <a:t>Parameters</a:t>
            </a:r>
          </a:p>
        </p:txBody>
      </p:sp>
    </p:spTree>
    <p:extLst>
      <p:ext uri="{BB962C8B-B14F-4D97-AF65-F5344CB8AC3E}">
        <p14:creationId xmlns:p14="http://schemas.microsoft.com/office/powerpoint/2010/main" val="615571265"/>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076" y="175627"/>
            <a:ext cx="9404723" cy="1400530"/>
          </a:xfrm>
        </p:spPr>
        <p:txBody>
          <a:bodyPr/>
          <a:lstStyle/>
          <a:p>
            <a:r>
              <a:rPr lang="en-IN" sz="4400" dirty="0">
                <a:solidFill>
                  <a:schemeClr val="tx2">
                    <a:lumMod val="90000"/>
                  </a:schemeClr>
                </a:solidFill>
              </a:rPr>
              <a:t>Adult  Dose</a:t>
            </a:r>
            <a:br>
              <a:rPr lang="en-IN" sz="4400" dirty="0">
                <a:solidFill>
                  <a:schemeClr val="tx2">
                    <a:lumMod val="90000"/>
                  </a:schemeClr>
                </a:solidFill>
              </a:rPr>
            </a:br>
            <a:endParaRPr lang="en-IN"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120455718"/>
              </p:ext>
            </p:extLst>
          </p:nvPr>
        </p:nvGraphicFramePr>
        <p:xfrm>
          <a:off x="429492" y="1251093"/>
          <a:ext cx="11277600" cy="5063032"/>
        </p:xfrm>
        <a:graphic>
          <a:graphicData uri="http://schemas.openxmlformats.org/drawingml/2006/table">
            <a:tbl>
              <a:tblPr firstRow="1" bandRow="1">
                <a:tableStyleId>{1E171933-4619-4E11-9A3F-F7608DF75F80}</a:tableStyleId>
              </a:tblPr>
              <a:tblGrid>
                <a:gridCol w="6591430">
                  <a:extLst>
                    <a:ext uri="{9D8B030D-6E8A-4147-A177-3AD203B41FA5}">
                      <a16:colId xmlns:a16="http://schemas.microsoft.com/office/drawing/2014/main" val="20000"/>
                    </a:ext>
                  </a:extLst>
                </a:gridCol>
                <a:gridCol w="2457938">
                  <a:extLst>
                    <a:ext uri="{9D8B030D-6E8A-4147-A177-3AD203B41FA5}">
                      <a16:colId xmlns:a16="http://schemas.microsoft.com/office/drawing/2014/main" val="20001"/>
                    </a:ext>
                  </a:extLst>
                </a:gridCol>
                <a:gridCol w="2228232">
                  <a:extLst>
                    <a:ext uri="{9D8B030D-6E8A-4147-A177-3AD203B41FA5}">
                      <a16:colId xmlns:a16="http://schemas.microsoft.com/office/drawing/2014/main" val="20003"/>
                    </a:ext>
                  </a:extLst>
                </a:gridCol>
              </a:tblGrid>
              <a:tr h="736979">
                <a:tc>
                  <a:txBody>
                    <a:bodyPr/>
                    <a:lstStyle/>
                    <a:p>
                      <a:pPr algn="ctr"/>
                      <a:r>
                        <a:rPr lang="en-IN" sz="2800" dirty="0" smtClean="0"/>
                        <a:t>Indication</a:t>
                      </a:r>
                      <a:endParaRPr lang="en-IN" sz="2800" dirty="0"/>
                    </a:p>
                  </a:txBody>
                  <a:tcPr marL="82951" marR="82951" marT="41475" marB="41475" anchor="ctr"/>
                </a:tc>
                <a:tc>
                  <a:txBody>
                    <a:bodyPr/>
                    <a:lstStyle/>
                    <a:p>
                      <a:pPr algn="ctr"/>
                      <a:r>
                        <a:rPr lang="en-IN" sz="2800" kern="1200" dirty="0" smtClean="0">
                          <a:effectLst/>
                        </a:rPr>
                        <a:t>Administered every 8 hours</a:t>
                      </a:r>
                      <a:endParaRPr lang="en-IN" sz="2800" dirty="0"/>
                    </a:p>
                  </a:txBody>
                  <a:tcPr marL="82951" marR="82951" marT="41475" marB="41475" anchor="ctr"/>
                </a:tc>
                <a:tc>
                  <a:txBody>
                    <a:bodyPr/>
                    <a:lstStyle/>
                    <a:p>
                      <a:pPr algn="ctr"/>
                      <a:r>
                        <a:rPr lang="en-IN" sz="2800" dirty="0" smtClean="0"/>
                        <a:t>Duration </a:t>
                      </a:r>
                      <a:endParaRPr lang="en-IN" sz="2800" dirty="0"/>
                    </a:p>
                  </a:txBody>
                  <a:tcPr marL="82951" marR="82951" marT="41475" marB="41475" anchor="ctr"/>
                </a:tc>
                <a:extLst>
                  <a:ext uri="{0D108BD9-81ED-4DB2-BD59-A6C34878D82A}">
                    <a16:rowId xmlns:a16="http://schemas.microsoft.com/office/drawing/2014/main" val="10000"/>
                  </a:ext>
                </a:extLst>
              </a:tr>
              <a:tr h="808140">
                <a:tc>
                  <a:txBody>
                    <a:bodyPr/>
                    <a:lstStyle/>
                    <a:p>
                      <a:pPr algn="ctr"/>
                      <a:r>
                        <a:rPr lang="en-IN" sz="2400" kern="1200" dirty="0" smtClean="0">
                          <a:effectLst/>
                        </a:rPr>
                        <a:t>Severe pneumonia including hospital and ventilator-associated pneumonia.</a:t>
                      </a:r>
                      <a:endParaRPr lang="en-IN" sz="2400" dirty="0"/>
                    </a:p>
                  </a:txBody>
                  <a:tcPr marL="82951" marR="82951" marT="41475" marB="41475" anchor="ctr"/>
                </a:tc>
                <a:tc>
                  <a:txBody>
                    <a:bodyPr/>
                    <a:lstStyle/>
                    <a:p>
                      <a:pPr algn="ctr"/>
                      <a:r>
                        <a:rPr lang="en-IN" sz="2200" kern="1200" dirty="0" smtClean="0">
                          <a:effectLst/>
                        </a:rPr>
                        <a:t>500 mg or 1 g</a:t>
                      </a:r>
                      <a:endParaRPr lang="en-IN" sz="2200" dirty="0"/>
                    </a:p>
                  </a:txBody>
                  <a:tcPr marL="82951" marR="82951" marT="41475" marB="41475" anchor="ctr"/>
                </a:tc>
                <a:tc>
                  <a:txBody>
                    <a:bodyPr/>
                    <a:lstStyle/>
                    <a:p>
                      <a:pPr algn="ctr"/>
                      <a:r>
                        <a:rPr lang="en-IN" sz="2200" dirty="0" smtClean="0"/>
                        <a:t>10-14 days</a:t>
                      </a:r>
                      <a:endParaRPr lang="en-IN" sz="2200" dirty="0"/>
                    </a:p>
                  </a:txBody>
                  <a:tcPr marL="82951" marR="82951" marT="41475" marB="41475" anchor="ctr"/>
                </a:tc>
                <a:extLst>
                  <a:ext uri="{0D108BD9-81ED-4DB2-BD59-A6C34878D82A}">
                    <a16:rowId xmlns:a16="http://schemas.microsoft.com/office/drawing/2014/main" val="10001"/>
                  </a:ext>
                </a:extLst>
              </a:tr>
              <a:tr h="352714">
                <a:tc>
                  <a:txBody>
                    <a:bodyPr/>
                    <a:lstStyle/>
                    <a:p>
                      <a:r>
                        <a:rPr lang="en-IN" sz="2400" kern="1200" dirty="0" smtClean="0">
                          <a:effectLst/>
                        </a:rPr>
                        <a:t>Broncho-pulmonary infections in cystic fibrosis</a:t>
                      </a:r>
                      <a:endParaRPr lang="en-IN" sz="2400" b="1" i="0" kern="1200" dirty="0">
                        <a:solidFill>
                          <a:schemeClr val="tx1"/>
                        </a:solidFill>
                        <a:effectLst/>
                        <a:latin typeface="+mn-lt"/>
                        <a:ea typeface="+mn-ea"/>
                        <a:cs typeface="+mn-cs"/>
                      </a:endParaRPr>
                    </a:p>
                  </a:txBody>
                  <a:tcPr marL="82951" marR="82951" marT="41475" marB="41475" anchor="ctr"/>
                </a:tc>
                <a:tc>
                  <a:txBody>
                    <a:bodyPr/>
                    <a:lstStyle/>
                    <a:p>
                      <a:pPr algn="ctr"/>
                      <a:r>
                        <a:rPr lang="en-IN" sz="2200" kern="1200" dirty="0" smtClean="0">
                          <a:effectLst/>
                        </a:rPr>
                        <a:t>2 g</a:t>
                      </a:r>
                      <a:endParaRPr lang="en-IN" sz="2200" dirty="0"/>
                    </a:p>
                  </a:txBody>
                  <a:tcPr marL="82951" marR="82951" marT="41475" marB="4147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200" dirty="0" smtClean="0"/>
                        <a:t>10-14 days</a:t>
                      </a:r>
                    </a:p>
                    <a:p>
                      <a:pPr algn="ctr"/>
                      <a:r>
                        <a:rPr lang="en-IN" sz="2200" dirty="0" smtClean="0"/>
                        <a:t> </a:t>
                      </a:r>
                      <a:endParaRPr lang="en-IN" sz="2200" dirty="0"/>
                    </a:p>
                  </a:txBody>
                  <a:tcPr marL="82951" marR="82951" marT="41475" marB="41475" anchor="ctr"/>
                </a:tc>
                <a:extLst>
                  <a:ext uri="{0D108BD9-81ED-4DB2-BD59-A6C34878D82A}">
                    <a16:rowId xmlns:a16="http://schemas.microsoft.com/office/drawing/2014/main" val="10002"/>
                  </a:ext>
                </a:extLst>
              </a:tr>
              <a:tr h="508012">
                <a:tc>
                  <a:txBody>
                    <a:bodyPr/>
                    <a:lstStyle/>
                    <a:p>
                      <a:pPr algn="ctr"/>
                      <a:r>
                        <a:rPr lang="en-IN" sz="2400" kern="1200" dirty="0" smtClean="0">
                          <a:effectLst/>
                        </a:rPr>
                        <a:t>Complicated urinary tract infections</a:t>
                      </a:r>
                      <a:endParaRPr lang="en-IN" sz="2400" dirty="0"/>
                    </a:p>
                  </a:txBody>
                  <a:tcPr marL="82951" marR="82951" marT="41475" marB="41475" anchor="ctr"/>
                </a:tc>
                <a:tc>
                  <a:txBody>
                    <a:bodyPr/>
                    <a:lstStyle/>
                    <a:p>
                      <a:pPr algn="ctr"/>
                      <a:r>
                        <a:rPr lang="en-IN" sz="2200" kern="1200" dirty="0" smtClean="0">
                          <a:effectLst/>
                        </a:rPr>
                        <a:t>500 mg or 1 g</a:t>
                      </a:r>
                      <a:endParaRPr lang="en-IN" sz="2200" dirty="0"/>
                    </a:p>
                  </a:txBody>
                  <a:tcPr marL="82951" marR="82951" marT="41475" marB="41475"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2200" u="none" strike="noStrike" kern="1200" cap="none" spc="0" normalizeH="0" baseline="0" noProof="0" dirty="0" smtClean="0">
                          <a:ln>
                            <a:noFill/>
                          </a:ln>
                          <a:effectLst/>
                          <a:uLnTx/>
                          <a:uFillTx/>
                        </a:rPr>
                        <a:t>10-14 days</a:t>
                      </a:r>
                      <a:endParaRPr kumimoji="0" lang="en-IN" sz="2200" b="0" i="0" u="none" strike="noStrike" kern="1200" cap="none" spc="0" normalizeH="0" baseline="0" noProof="0" dirty="0" smtClean="0">
                        <a:ln>
                          <a:noFill/>
                        </a:ln>
                        <a:solidFill>
                          <a:prstClr val="white"/>
                        </a:solidFill>
                        <a:effectLst/>
                        <a:uLnTx/>
                        <a:uFillTx/>
                        <a:latin typeface="Times New Roman"/>
                        <a:ea typeface="+mn-ea"/>
                        <a:cs typeface="+mn-cs"/>
                      </a:endParaRPr>
                    </a:p>
                  </a:txBody>
                  <a:tcPr marL="82951" marR="82951" marT="41475" marB="41475" anchor="ctr"/>
                </a:tc>
                <a:extLst>
                  <a:ext uri="{0D108BD9-81ED-4DB2-BD59-A6C34878D82A}">
                    <a16:rowId xmlns:a16="http://schemas.microsoft.com/office/drawing/2014/main" val="10003"/>
                  </a:ext>
                </a:extLst>
              </a:tr>
              <a:tr h="84512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400" kern="1200" dirty="0" smtClean="0">
                          <a:effectLst/>
                        </a:rPr>
                        <a:t>Complicated intra-abdominal infections</a:t>
                      </a:r>
                      <a:endParaRPr lang="en-IN" sz="2400" dirty="0"/>
                    </a:p>
                  </a:txBody>
                  <a:tcPr marL="82951" marR="82951" marT="41475" marB="41475" anchor="ctr"/>
                </a:tc>
                <a:tc>
                  <a:txBody>
                    <a:bodyPr/>
                    <a:lstStyle/>
                    <a:p>
                      <a:pPr algn="ctr"/>
                      <a:r>
                        <a:rPr lang="en-IN" sz="2200" kern="1200" dirty="0" smtClean="0">
                          <a:effectLst/>
                        </a:rPr>
                        <a:t>500 mg or 1 g</a:t>
                      </a:r>
                      <a:endParaRPr lang="en-IN" sz="2200" dirty="0"/>
                    </a:p>
                  </a:txBody>
                  <a:tcPr marL="82951" marR="82951" marT="41475" marB="41475"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2200" u="none" strike="noStrike" kern="1200" cap="none" spc="0" normalizeH="0" baseline="0" noProof="0" dirty="0" smtClean="0">
                          <a:ln>
                            <a:noFill/>
                          </a:ln>
                          <a:effectLst/>
                          <a:uLnTx/>
                          <a:uFillTx/>
                        </a:rPr>
                        <a:t>10-14 days</a:t>
                      </a:r>
                      <a:endParaRPr kumimoji="0" lang="en-IN" sz="2200" b="0" i="0" u="none" strike="noStrike" kern="1200" cap="none" spc="0" normalizeH="0" baseline="0" noProof="0" dirty="0" smtClean="0">
                        <a:ln>
                          <a:noFill/>
                        </a:ln>
                        <a:solidFill>
                          <a:prstClr val="white"/>
                        </a:solidFill>
                        <a:effectLst/>
                        <a:uLnTx/>
                        <a:uFillTx/>
                        <a:latin typeface="Times New Roman"/>
                        <a:ea typeface="+mn-ea"/>
                        <a:cs typeface="+mn-cs"/>
                      </a:endParaRPr>
                    </a:p>
                  </a:txBody>
                  <a:tcPr marL="82951" marR="82951" marT="41475" marB="41475" anchor="ctr"/>
                </a:tc>
                <a:extLst>
                  <a:ext uri="{0D108BD9-81ED-4DB2-BD59-A6C34878D82A}">
                    <a16:rowId xmlns:a16="http://schemas.microsoft.com/office/drawing/2014/main" val="10004"/>
                  </a:ext>
                </a:extLst>
              </a:tr>
              <a:tr h="678873">
                <a:tc>
                  <a:txBody>
                    <a:bodyPr/>
                    <a:lstStyle/>
                    <a:p>
                      <a:pPr algn="ctr"/>
                      <a:r>
                        <a:rPr lang="en-IN" sz="2400" kern="1200" dirty="0" smtClean="0">
                          <a:effectLst/>
                        </a:rPr>
                        <a:t>Complicated skin and soft tissue infections</a:t>
                      </a:r>
                      <a:endParaRPr lang="en-IN" sz="2400" dirty="0"/>
                    </a:p>
                  </a:txBody>
                  <a:tcPr marL="82951" marR="82951" marT="41475" marB="41475" anchor="ctr"/>
                </a:tc>
                <a:tc>
                  <a:txBody>
                    <a:bodyPr/>
                    <a:lstStyle/>
                    <a:p>
                      <a:pPr algn="ctr"/>
                      <a:r>
                        <a:rPr lang="en-IN" sz="2200" kern="1200" dirty="0" smtClean="0">
                          <a:effectLst/>
                        </a:rPr>
                        <a:t>500 mg or 1 g</a:t>
                      </a:r>
                      <a:endParaRPr lang="en-IN" sz="2200" dirty="0"/>
                    </a:p>
                  </a:txBody>
                  <a:tcPr marL="82951" marR="82951" marT="41475" marB="41475"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2200" u="none" strike="noStrike" kern="1200" cap="none" spc="0" normalizeH="0" baseline="0" noProof="0" dirty="0" smtClean="0">
                          <a:ln>
                            <a:noFill/>
                          </a:ln>
                          <a:effectLst/>
                          <a:uLnTx/>
                          <a:uFillTx/>
                        </a:rPr>
                        <a:t>10-14 days</a:t>
                      </a:r>
                      <a:endParaRPr kumimoji="0" lang="en-IN" sz="2200" b="0" i="0" u="none" strike="noStrike" kern="1200" cap="none" spc="0" normalizeH="0" baseline="0" noProof="0" dirty="0" smtClean="0">
                        <a:ln>
                          <a:noFill/>
                        </a:ln>
                        <a:solidFill>
                          <a:prstClr val="white"/>
                        </a:solidFill>
                        <a:effectLst/>
                        <a:uLnTx/>
                        <a:uFillTx/>
                        <a:latin typeface="Times New Roman"/>
                        <a:ea typeface="+mn-ea"/>
                        <a:cs typeface="+mn-cs"/>
                      </a:endParaRPr>
                    </a:p>
                  </a:txBody>
                  <a:tcPr marL="82951" marR="82951" marT="41475" marB="41475" anchor="ctr"/>
                </a:tc>
                <a:extLst>
                  <a:ext uri="{0D108BD9-81ED-4DB2-BD59-A6C34878D82A}">
                    <a16:rowId xmlns:a16="http://schemas.microsoft.com/office/drawing/2014/main" val="10006"/>
                  </a:ext>
                </a:extLst>
              </a:tr>
              <a:tr h="526650">
                <a:tc>
                  <a:txBody>
                    <a:bodyPr/>
                    <a:lstStyle/>
                    <a:p>
                      <a:pPr algn="ctr"/>
                      <a:r>
                        <a:rPr lang="en-IN" sz="2400" kern="1200" dirty="0" smtClean="0">
                          <a:effectLst/>
                        </a:rPr>
                        <a:t>Bacterial Meningitis</a:t>
                      </a:r>
                      <a:endParaRPr lang="en-IN" sz="2400" b="0" i="0" kern="1200" dirty="0">
                        <a:solidFill>
                          <a:schemeClr val="dk1"/>
                        </a:solidFill>
                        <a:effectLst/>
                        <a:latin typeface="+mn-lt"/>
                        <a:ea typeface="+mn-ea"/>
                        <a:cs typeface="+mn-cs"/>
                      </a:endParaRPr>
                    </a:p>
                  </a:txBody>
                  <a:tcPr marL="82951" marR="82951" marT="41475" marB="41475" anchor="ctr"/>
                </a:tc>
                <a:tc>
                  <a:txBody>
                    <a:bodyPr/>
                    <a:lstStyle/>
                    <a:p>
                      <a:pPr algn="ctr"/>
                      <a:r>
                        <a:rPr lang="en-IN" sz="2200" kern="1200" dirty="0" smtClean="0">
                          <a:effectLst/>
                        </a:rPr>
                        <a:t>2 g IV </a:t>
                      </a:r>
                      <a:endParaRPr lang="en-IN" sz="2200" dirty="0"/>
                    </a:p>
                  </a:txBody>
                  <a:tcPr marL="82951" marR="82951" marT="41475" marB="41475"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2200" kern="1200" dirty="0" smtClean="0">
                          <a:effectLst/>
                        </a:rPr>
                        <a:t> 7 to 21 days</a:t>
                      </a:r>
                      <a:endParaRPr kumimoji="0" lang="en-IN" sz="2200" b="0" i="0" u="none" strike="noStrike" kern="1200" cap="none" spc="0" normalizeH="0" baseline="0" noProof="0" dirty="0" smtClean="0">
                        <a:ln>
                          <a:noFill/>
                        </a:ln>
                        <a:solidFill>
                          <a:prstClr val="white"/>
                        </a:solidFill>
                        <a:effectLst/>
                        <a:uLnTx/>
                        <a:uFillTx/>
                        <a:latin typeface="Times New Roman"/>
                        <a:ea typeface="+mn-ea"/>
                        <a:cs typeface="+mn-cs"/>
                      </a:endParaRPr>
                    </a:p>
                  </a:txBody>
                  <a:tcPr marL="82951" marR="82951" marT="41475" marB="41475"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386048260"/>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Paediatric Dose</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59573551"/>
              </p:ext>
            </p:extLst>
          </p:nvPr>
        </p:nvGraphicFramePr>
        <p:xfrm>
          <a:off x="646111" y="2161309"/>
          <a:ext cx="10963626" cy="4308762"/>
        </p:xfrm>
        <a:graphic>
          <a:graphicData uri="http://schemas.openxmlformats.org/drawingml/2006/table">
            <a:tbl>
              <a:tblPr firstRow="1" bandRow="1">
                <a:tableStyleId>{1E171933-4619-4E11-9A3F-F7608DF75F80}</a:tableStyleId>
              </a:tblPr>
              <a:tblGrid>
                <a:gridCol w="5481813">
                  <a:extLst>
                    <a:ext uri="{9D8B030D-6E8A-4147-A177-3AD203B41FA5}">
                      <a16:colId xmlns:a16="http://schemas.microsoft.com/office/drawing/2014/main" val="4241663880"/>
                    </a:ext>
                  </a:extLst>
                </a:gridCol>
                <a:gridCol w="5481813">
                  <a:extLst>
                    <a:ext uri="{9D8B030D-6E8A-4147-A177-3AD203B41FA5}">
                      <a16:colId xmlns:a16="http://schemas.microsoft.com/office/drawing/2014/main" val="2227351315"/>
                    </a:ext>
                  </a:extLst>
                </a:gridCol>
              </a:tblGrid>
              <a:tr h="521221">
                <a:tc>
                  <a:txBody>
                    <a:bodyPr/>
                    <a:lstStyle/>
                    <a:p>
                      <a:pPr algn="ctr"/>
                      <a:r>
                        <a:rPr lang="en-IN" sz="2400" kern="1200" dirty="0" smtClean="0">
                          <a:effectLst/>
                        </a:rPr>
                        <a:t>Infection</a:t>
                      </a:r>
                      <a:endParaRPr lang="en-IN" sz="2400" dirty="0">
                        <a:solidFill>
                          <a:schemeClr val="bg1"/>
                        </a:solidFill>
                      </a:endParaRPr>
                    </a:p>
                  </a:txBody>
                  <a:tcPr/>
                </a:tc>
                <a:tc>
                  <a:txBody>
                    <a:bodyPr/>
                    <a:lstStyle/>
                    <a:p>
                      <a:pPr algn="ctr"/>
                      <a:r>
                        <a:rPr lang="en-IN" sz="2400" dirty="0" smtClean="0"/>
                        <a:t> </a:t>
                      </a:r>
                      <a:r>
                        <a:rPr lang="en-IN" sz="2400" kern="1200" dirty="0" smtClean="0">
                          <a:effectLst/>
                        </a:rPr>
                        <a:t>Dose to be administered every 8 hours</a:t>
                      </a:r>
                      <a:endParaRPr lang="en-IN" sz="2400" dirty="0">
                        <a:solidFill>
                          <a:schemeClr val="bg1"/>
                        </a:solidFill>
                      </a:endParaRPr>
                    </a:p>
                  </a:txBody>
                  <a:tcPr/>
                </a:tc>
                <a:extLst>
                  <a:ext uri="{0D108BD9-81ED-4DB2-BD59-A6C34878D82A}">
                    <a16:rowId xmlns:a16="http://schemas.microsoft.com/office/drawing/2014/main" val="3627249361"/>
                  </a:ext>
                </a:extLst>
              </a:tr>
              <a:tr h="868703">
                <a:tc>
                  <a:txBody>
                    <a:bodyPr/>
                    <a:lstStyle/>
                    <a:p>
                      <a:pPr algn="ctr"/>
                      <a:r>
                        <a:rPr lang="en-IN" sz="2200" kern="1200" dirty="0" smtClean="0">
                          <a:effectLst/>
                        </a:rPr>
                        <a:t>Severe pneumonia including hospital and ventilator-associated pneumonia</a:t>
                      </a:r>
                      <a:endParaRPr lang="en-IN" sz="2200" dirty="0"/>
                    </a:p>
                  </a:txBody>
                  <a:tcPr/>
                </a:tc>
                <a:tc>
                  <a:txBody>
                    <a:bodyPr/>
                    <a:lstStyle/>
                    <a:p>
                      <a:pPr algn="ctr"/>
                      <a:r>
                        <a:rPr lang="en-IN" sz="2200" kern="1200" dirty="0" smtClean="0">
                          <a:effectLst/>
                        </a:rPr>
                        <a:t>10 or 20 mg/kg</a:t>
                      </a:r>
                      <a:endParaRPr lang="en-IN" sz="2200" dirty="0"/>
                    </a:p>
                  </a:txBody>
                  <a:tcPr anchor="ctr"/>
                </a:tc>
                <a:extLst>
                  <a:ext uri="{0D108BD9-81ED-4DB2-BD59-A6C34878D82A}">
                    <a16:rowId xmlns:a16="http://schemas.microsoft.com/office/drawing/2014/main" val="305040926"/>
                  </a:ext>
                </a:extLst>
              </a:tr>
              <a:tr h="486473">
                <a:tc>
                  <a:txBody>
                    <a:bodyPr/>
                    <a:lstStyle/>
                    <a:p>
                      <a:pPr algn="ctr"/>
                      <a:r>
                        <a:rPr lang="en-IN" sz="2200" kern="1200" dirty="0" smtClean="0">
                          <a:effectLst/>
                        </a:rPr>
                        <a:t>Broncho-pulmonary infections in cystic fibrosis</a:t>
                      </a:r>
                      <a:endParaRPr lang="en-IN" sz="2200" dirty="0"/>
                    </a:p>
                  </a:txBody>
                  <a:tcPr/>
                </a:tc>
                <a:tc>
                  <a:txBody>
                    <a:bodyPr/>
                    <a:lstStyle/>
                    <a:p>
                      <a:pPr algn="ctr"/>
                      <a:r>
                        <a:rPr lang="en-IN" sz="2200" kern="1200" dirty="0" smtClean="0">
                          <a:effectLst/>
                        </a:rPr>
                        <a:t>40 mg/kg</a:t>
                      </a:r>
                      <a:endParaRPr lang="en-IN" sz="2200" dirty="0"/>
                    </a:p>
                  </a:txBody>
                  <a:tcPr/>
                </a:tc>
                <a:extLst>
                  <a:ext uri="{0D108BD9-81ED-4DB2-BD59-A6C34878D82A}">
                    <a16:rowId xmlns:a16="http://schemas.microsoft.com/office/drawing/2014/main" val="3088063329"/>
                  </a:ext>
                </a:extLst>
              </a:tr>
              <a:tr h="486473">
                <a:tc>
                  <a:txBody>
                    <a:bodyPr/>
                    <a:lstStyle/>
                    <a:p>
                      <a:pPr algn="ctr"/>
                      <a:r>
                        <a:rPr lang="en-IN" sz="2200" kern="1200" dirty="0" smtClean="0">
                          <a:effectLst/>
                        </a:rPr>
                        <a:t>Complicated urinary tract infections</a:t>
                      </a:r>
                      <a:endParaRPr lang="en-IN" sz="2200" dirty="0"/>
                    </a:p>
                  </a:txBody>
                  <a:tcPr/>
                </a:tc>
                <a:tc>
                  <a:txBody>
                    <a:bodyPr/>
                    <a:lstStyle/>
                    <a:p>
                      <a:pPr algn="ctr"/>
                      <a:r>
                        <a:rPr lang="en-IN" sz="2200" kern="1200" dirty="0" smtClean="0">
                          <a:effectLst/>
                        </a:rPr>
                        <a:t>10 or 20 mg/kg</a:t>
                      </a:r>
                      <a:endParaRPr lang="en-IN" sz="2200" dirty="0"/>
                    </a:p>
                  </a:txBody>
                  <a:tcPr/>
                </a:tc>
                <a:extLst>
                  <a:ext uri="{0D108BD9-81ED-4DB2-BD59-A6C34878D82A}">
                    <a16:rowId xmlns:a16="http://schemas.microsoft.com/office/drawing/2014/main" val="2633998133"/>
                  </a:ext>
                </a:extLst>
              </a:tr>
              <a:tr h="486473">
                <a:tc>
                  <a:txBody>
                    <a:bodyPr/>
                    <a:lstStyle/>
                    <a:p>
                      <a:pPr algn="ctr"/>
                      <a:r>
                        <a:rPr lang="en-IN" sz="2200" kern="1200" dirty="0" smtClean="0">
                          <a:effectLst/>
                        </a:rPr>
                        <a:t>Complicated intra-abdominal infections</a:t>
                      </a:r>
                      <a:endParaRPr lang="en-IN" sz="2200" dirty="0"/>
                    </a:p>
                  </a:txBody>
                  <a:tcPr/>
                </a:tc>
                <a:tc>
                  <a:txBody>
                    <a:bodyPr/>
                    <a:lstStyle/>
                    <a:p>
                      <a:pPr algn="ctr"/>
                      <a:r>
                        <a:rPr lang="en-IN" sz="2200" kern="1200" dirty="0" smtClean="0">
                          <a:effectLst/>
                        </a:rPr>
                        <a:t>10 or 20 mg/kg</a:t>
                      </a:r>
                      <a:endParaRPr lang="en-IN" sz="2200" dirty="0"/>
                    </a:p>
                  </a:txBody>
                  <a:tcPr/>
                </a:tc>
                <a:extLst>
                  <a:ext uri="{0D108BD9-81ED-4DB2-BD59-A6C34878D82A}">
                    <a16:rowId xmlns:a16="http://schemas.microsoft.com/office/drawing/2014/main" val="3496279127"/>
                  </a:ext>
                </a:extLst>
              </a:tr>
              <a:tr h="486473">
                <a:tc>
                  <a:txBody>
                    <a:bodyPr/>
                    <a:lstStyle/>
                    <a:p>
                      <a:pPr algn="ctr"/>
                      <a:r>
                        <a:rPr lang="en-IN" sz="2200" kern="1200" dirty="0" smtClean="0">
                          <a:effectLst/>
                        </a:rPr>
                        <a:t>Complicated skin and soft tissue infections</a:t>
                      </a:r>
                      <a:endParaRPr lang="en-IN" sz="2200" dirty="0"/>
                    </a:p>
                  </a:txBody>
                  <a:tcPr/>
                </a:tc>
                <a:tc>
                  <a:txBody>
                    <a:bodyPr/>
                    <a:lstStyle/>
                    <a:p>
                      <a:pPr algn="ctr"/>
                      <a:r>
                        <a:rPr lang="en-IN" sz="2200" kern="1200" dirty="0" smtClean="0">
                          <a:effectLst/>
                        </a:rPr>
                        <a:t>10 or 20 mg/kg</a:t>
                      </a:r>
                      <a:endParaRPr lang="en-IN" sz="2200" dirty="0"/>
                    </a:p>
                  </a:txBody>
                  <a:tcPr/>
                </a:tc>
                <a:extLst>
                  <a:ext uri="{0D108BD9-81ED-4DB2-BD59-A6C34878D82A}">
                    <a16:rowId xmlns:a16="http://schemas.microsoft.com/office/drawing/2014/main" val="3204190756"/>
                  </a:ext>
                </a:extLst>
              </a:tr>
              <a:tr h="486473">
                <a:tc>
                  <a:txBody>
                    <a:bodyPr/>
                    <a:lstStyle/>
                    <a:p>
                      <a:pPr algn="ctr"/>
                      <a:r>
                        <a:rPr lang="en-IN" sz="2200" kern="1200" dirty="0" smtClean="0">
                          <a:effectLst/>
                        </a:rPr>
                        <a:t>Acute bacterial meningitis</a:t>
                      </a:r>
                      <a:endParaRPr lang="en-IN" sz="2200" dirty="0"/>
                    </a:p>
                  </a:txBody>
                  <a:tcPr/>
                </a:tc>
                <a:tc>
                  <a:txBody>
                    <a:bodyPr/>
                    <a:lstStyle/>
                    <a:p>
                      <a:pPr algn="ctr"/>
                      <a:r>
                        <a:rPr lang="en-IN" sz="2200" kern="1200" dirty="0" smtClean="0">
                          <a:effectLst/>
                        </a:rPr>
                        <a:t>40 mg/kg</a:t>
                      </a:r>
                      <a:endParaRPr lang="en-IN" sz="2200" dirty="0"/>
                    </a:p>
                  </a:txBody>
                  <a:tcPr/>
                </a:tc>
                <a:extLst>
                  <a:ext uri="{0D108BD9-81ED-4DB2-BD59-A6C34878D82A}">
                    <a16:rowId xmlns:a16="http://schemas.microsoft.com/office/drawing/2014/main" val="1127167908"/>
                  </a:ext>
                </a:extLst>
              </a:tr>
              <a:tr h="486473">
                <a:tc>
                  <a:txBody>
                    <a:bodyPr/>
                    <a:lstStyle/>
                    <a:p>
                      <a:pPr algn="ctr"/>
                      <a:r>
                        <a:rPr lang="en-IN" sz="2200" kern="1200" dirty="0" smtClean="0">
                          <a:effectLst/>
                        </a:rPr>
                        <a:t>Management of febrile neutropenic patients</a:t>
                      </a:r>
                      <a:endParaRPr lang="en-IN" sz="22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200" kern="1200" dirty="0" smtClean="0">
                          <a:effectLst/>
                        </a:rPr>
                        <a:t>20 mg/kg</a:t>
                      </a:r>
                      <a:endParaRPr lang="en-IN" sz="2200" dirty="0"/>
                    </a:p>
                  </a:txBody>
                  <a:tcPr/>
                </a:tc>
                <a:extLst>
                  <a:ext uri="{0D108BD9-81ED-4DB2-BD59-A6C34878D82A}">
                    <a16:rowId xmlns:a16="http://schemas.microsoft.com/office/drawing/2014/main" val="2740991313"/>
                  </a:ext>
                </a:extLst>
              </a:tr>
            </a:tbl>
          </a:graphicData>
        </a:graphic>
      </p:graphicFrame>
      <p:sp>
        <p:nvSpPr>
          <p:cNvPr id="6" name="Rectangle 5"/>
          <p:cNvSpPr/>
          <p:nvPr/>
        </p:nvSpPr>
        <p:spPr>
          <a:xfrm>
            <a:off x="776739" y="1466006"/>
            <a:ext cx="11082751" cy="584775"/>
          </a:xfrm>
          <a:prstGeom prst="rect">
            <a:avLst/>
          </a:prstGeom>
        </p:spPr>
        <p:txBody>
          <a:bodyPr wrap="square">
            <a:spAutoFit/>
          </a:bodyPr>
          <a:lstStyle/>
          <a:p>
            <a:r>
              <a:rPr lang="en-IN" sz="3200" dirty="0" smtClean="0"/>
              <a:t>The </a:t>
            </a:r>
            <a:r>
              <a:rPr lang="en-IN" sz="3200" dirty="0"/>
              <a:t>recommended dose regimens are shown in the table </a:t>
            </a:r>
            <a:r>
              <a:rPr lang="en-IN" sz="3200" dirty="0" smtClean="0"/>
              <a:t>below</a:t>
            </a:r>
            <a:endParaRPr lang="en-IN" sz="3200" dirty="0"/>
          </a:p>
        </p:txBody>
      </p:sp>
    </p:spTree>
    <p:extLst>
      <p:ext uri="{BB962C8B-B14F-4D97-AF65-F5344CB8AC3E}">
        <p14:creationId xmlns:p14="http://schemas.microsoft.com/office/powerpoint/2010/main" val="19285474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Paediatric Dose </a:t>
            </a:r>
            <a:endParaRPr lang="en-IN" dirty="0"/>
          </a:p>
        </p:txBody>
      </p:sp>
      <p:sp>
        <p:nvSpPr>
          <p:cNvPr id="3" name="Content Placeholder 2"/>
          <p:cNvSpPr>
            <a:spLocks noGrp="1"/>
          </p:cNvSpPr>
          <p:nvPr>
            <p:ph idx="1"/>
          </p:nvPr>
        </p:nvSpPr>
        <p:spPr>
          <a:xfrm>
            <a:off x="646111" y="1663676"/>
            <a:ext cx="10201016" cy="4195481"/>
          </a:xfrm>
        </p:spPr>
        <p:txBody>
          <a:bodyPr>
            <a:normAutofit lnSpcReduction="10000"/>
          </a:bodyPr>
          <a:lstStyle/>
          <a:p>
            <a:pPr marL="0" indent="0">
              <a:buNone/>
            </a:pPr>
            <a:r>
              <a:rPr lang="en-IN" sz="2800" dirty="0" smtClean="0"/>
              <a:t>Children </a:t>
            </a:r>
            <a:r>
              <a:rPr lang="en-IN" sz="2800" dirty="0"/>
              <a:t>under 3 months of age</a:t>
            </a:r>
          </a:p>
          <a:p>
            <a:pPr marL="0" indent="0">
              <a:buNone/>
            </a:pPr>
            <a:r>
              <a:rPr lang="en-IN" sz="2800" dirty="0"/>
              <a:t>The safety and efficacy of meropenem in children under 3 months of age have not been </a:t>
            </a:r>
            <a:r>
              <a:rPr lang="en-IN" sz="2800" dirty="0" smtClean="0"/>
              <a:t>established</a:t>
            </a:r>
            <a:r>
              <a:rPr lang="en-IN" sz="2800" dirty="0"/>
              <a:t>, limited pharmacokinetic data suggest that 20 mg/kg every 8 hours may be an appropriate </a:t>
            </a:r>
            <a:r>
              <a:rPr lang="en-IN" sz="2800" dirty="0" smtClean="0"/>
              <a:t>regimen</a:t>
            </a:r>
          </a:p>
          <a:p>
            <a:pPr marL="0" indent="0">
              <a:buNone/>
            </a:pPr>
            <a:endParaRPr lang="en-IN" sz="2800" dirty="0"/>
          </a:p>
          <a:p>
            <a:pPr marL="0" indent="0">
              <a:buNone/>
            </a:pPr>
            <a:r>
              <a:rPr lang="en-IN" sz="2800" dirty="0"/>
              <a:t>Children over 50 kg body weight</a:t>
            </a:r>
          </a:p>
          <a:p>
            <a:pPr marL="0" indent="0">
              <a:buNone/>
            </a:pPr>
            <a:r>
              <a:rPr lang="en-IN" sz="2800" dirty="0"/>
              <a:t>The adult dose should be administered</a:t>
            </a:r>
            <a:r>
              <a:rPr lang="en-IN" sz="2800" dirty="0" smtClean="0"/>
              <a:t>. There </a:t>
            </a:r>
            <a:r>
              <a:rPr lang="en-IN" sz="2800" dirty="0"/>
              <a:t>is no experience in children with renal impairment.</a:t>
            </a:r>
          </a:p>
          <a:p>
            <a:pPr marL="0" indent="0">
              <a:buNone/>
            </a:pPr>
            <a:endParaRPr lang="en-IN" sz="2800" dirty="0"/>
          </a:p>
        </p:txBody>
      </p:sp>
    </p:spTree>
    <p:extLst>
      <p:ext uri="{BB962C8B-B14F-4D97-AF65-F5344CB8AC3E}">
        <p14:creationId xmlns:p14="http://schemas.microsoft.com/office/powerpoint/2010/main" val="2057051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46111" y="452718"/>
            <a:ext cx="9404723" cy="1400530"/>
          </a:xfrm>
        </p:spPr>
        <p:txBody>
          <a:bodyPr/>
          <a:lstStyle/>
          <a:p>
            <a:r>
              <a:rPr lang="en-IN" sz="4400" dirty="0"/>
              <a:t>Special population</a:t>
            </a:r>
            <a:endParaRPr lang="en-IN" dirty="0"/>
          </a:p>
        </p:txBody>
      </p:sp>
      <p:sp>
        <p:nvSpPr>
          <p:cNvPr id="2" name="Content Placeholder 1"/>
          <p:cNvSpPr>
            <a:spLocks noGrp="1"/>
          </p:cNvSpPr>
          <p:nvPr>
            <p:ph idx="1"/>
          </p:nvPr>
        </p:nvSpPr>
        <p:spPr>
          <a:xfrm>
            <a:off x="769484" y="1486861"/>
            <a:ext cx="10535825" cy="4195481"/>
          </a:xfrm>
        </p:spPr>
        <p:txBody>
          <a:bodyPr>
            <a:noAutofit/>
          </a:bodyPr>
          <a:lstStyle/>
          <a:p>
            <a:pPr marL="0" indent="0">
              <a:buNone/>
            </a:pPr>
            <a:r>
              <a:rPr lang="en-IN" sz="2800" dirty="0" smtClean="0">
                <a:latin typeface="+mn-lt"/>
              </a:rPr>
              <a:t>Pregnancy : Category B</a:t>
            </a:r>
          </a:p>
          <a:p>
            <a:pPr marL="0" indent="0">
              <a:buNone/>
            </a:pPr>
            <a:r>
              <a:rPr lang="en-IN" sz="2800" dirty="0" smtClean="0">
                <a:latin typeface="+mn-lt"/>
              </a:rPr>
              <a:t>This </a:t>
            </a:r>
            <a:r>
              <a:rPr lang="en-IN" sz="2800" dirty="0">
                <a:latin typeface="+mn-lt"/>
              </a:rPr>
              <a:t>drug should not be used during pregnancy unless the benefit outweighs the risk to the </a:t>
            </a:r>
            <a:r>
              <a:rPr lang="en-IN" sz="2800" dirty="0" smtClean="0">
                <a:latin typeface="+mn-lt"/>
              </a:rPr>
              <a:t>foetus</a:t>
            </a:r>
          </a:p>
          <a:p>
            <a:pPr marL="0" indent="0">
              <a:buNone/>
            </a:pPr>
            <a:r>
              <a:rPr lang="en-IN" sz="2800" dirty="0">
                <a:latin typeface="+mn-lt"/>
              </a:rPr>
              <a:t>Not recommended in lactating mothers</a:t>
            </a:r>
          </a:p>
          <a:p>
            <a:pPr marL="0" indent="0">
              <a:buNone/>
            </a:pPr>
            <a:endParaRPr lang="en-IN" sz="2800" dirty="0" smtClean="0">
              <a:latin typeface="+mn-lt"/>
            </a:endParaRPr>
          </a:p>
          <a:p>
            <a:pPr marL="0" indent="0">
              <a:buNone/>
            </a:pPr>
            <a:r>
              <a:rPr lang="en-IN" sz="2800" dirty="0">
                <a:latin typeface="+mn-lt"/>
              </a:rPr>
              <a:t>Dose in elderly </a:t>
            </a:r>
            <a:r>
              <a:rPr lang="en-IN" sz="2800" dirty="0" smtClean="0">
                <a:latin typeface="+mn-lt"/>
              </a:rPr>
              <a:t>patients</a:t>
            </a:r>
          </a:p>
          <a:p>
            <a:pPr marL="0" indent="0">
              <a:buNone/>
            </a:pPr>
            <a:r>
              <a:rPr lang="en-IN" sz="2800" dirty="0">
                <a:latin typeface="+mn-lt"/>
              </a:rPr>
              <a:t>No dose adjustment is required for the elderly with normal renal function or creatinine clearance values above 50 ml/min</a:t>
            </a:r>
            <a:r>
              <a:rPr lang="en-IN" sz="2800" dirty="0" smtClean="0">
                <a:latin typeface="+mn-lt"/>
              </a:rPr>
              <a:t>.</a:t>
            </a:r>
          </a:p>
          <a:p>
            <a:pPr marL="0" indent="0">
              <a:buNone/>
            </a:pPr>
            <a:endParaRPr lang="en-IN" sz="2800" dirty="0">
              <a:latin typeface="+mn-lt"/>
            </a:endParaRPr>
          </a:p>
        </p:txBody>
      </p:sp>
    </p:spTree>
    <p:extLst>
      <p:ext uri="{BB962C8B-B14F-4D97-AF65-F5344CB8AC3E}">
        <p14:creationId xmlns:p14="http://schemas.microsoft.com/office/powerpoint/2010/main" val="3138128218"/>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88054" y="5073693"/>
            <a:ext cx="12073603" cy="1384995"/>
          </a:xfrm>
          <a:prstGeom prst="rect">
            <a:avLst/>
          </a:prstGeom>
        </p:spPr>
        <p:txBody>
          <a:bodyPr wrap="square">
            <a:spAutoFit/>
          </a:bodyPr>
          <a:lstStyle/>
          <a:p>
            <a:r>
              <a:rPr lang="en-IN" sz="2800" dirty="0" smtClean="0"/>
              <a:t>Hepatic insufficiency</a:t>
            </a:r>
          </a:p>
          <a:p>
            <a:r>
              <a:rPr lang="en-IN" sz="2800" b="1" dirty="0" smtClean="0"/>
              <a:t> </a:t>
            </a:r>
          </a:p>
          <a:p>
            <a:r>
              <a:rPr lang="en-IN" sz="2800" dirty="0" smtClean="0"/>
              <a:t>No dose adjustment required in Hepatic impairment</a:t>
            </a:r>
            <a:endParaRPr lang="en-IN" sz="2800" b="0" i="0" dirty="0">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273873597"/>
              </p:ext>
            </p:extLst>
          </p:nvPr>
        </p:nvGraphicFramePr>
        <p:xfrm>
          <a:off x="1799771" y="1603868"/>
          <a:ext cx="8128000" cy="2853335"/>
        </p:xfrm>
        <a:graphic>
          <a:graphicData uri="http://schemas.openxmlformats.org/drawingml/2006/table">
            <a:tbl>
              <a:tblPr firstRow="1" bandRow="1">
                <a:tableStyleId>{1E171933-4619-4E11-9A3F-F7608DF75F80}</a:tableStyleId>
              </a:tblPr>
              <a:tblGrid>
                <a:gridCol w="4064000">
                  <a:extLst>
                    <a:ext uri="{9D8B030D-6E8A-4147-A177-3AD203B41FA5}">
                      <a16:colId xmlns:a16="http://schemas.microsoft.com/office/drawing/2014/main" val="1505901517"/>
                    </a:ext>
                  </a:extLst>
                </a:gridCol>
                <a:gridCol w="4064000">
                  <a:extLst>
                    <a:ext uri="{9D8B030D-6E8A-4147-A177-3AD203B41FA5}">
                      <a16:colId xmlns:a16="http://schemas.microsoft.com/office/drawing/2014/main" val="497338663"/>
                    </a:ext>
                  </a:extLst>
                </a:gridCol>
              </a:tblGrid>
              <a:tr h="875023">
                <a:tc>
                  <a:txBody>
                    <a:bodyPr/>
                    <a:lstStyle/>
                    <a:p>
                      <a:pPr algn="ctr"/>
                      <a:r>
                        <a:rPr lang="en-IN" sz="2400" dirty="0" smtClean="0"/>
                        <a:t>Renal impairment Creatinine clearance</a:t>
                      </a:r>
                      <a:endParaRPr lang="en-IN" sz="2400" dirty="0"/>
                    </a:p>
                  </a:txBody>
                  <a:tcPr anchor="ctr"/>
                </a:tc>
                <a:tc>
                  <a:txBody>
                    <a:bodyPr/>
                    <a:lstStyle/>
                    <a:p>
                      <a:pPr algn="ctr"/>
                      <a:r>
                        <a:rPr lang="en-IN" sz="2400" dirty="0" smtClean="0"/>
                        <a:t>Dosage</a:t>
                      </a:r>
                      <a:endParaRPr lang="en-IN" sz="2400" dirty="0"/>
                    </a:p>
                  </a:txBody>
                  <a:tcPr anchor="ctr"/>
                </a:tc>
                <a:extLst>
                  <a:ext uri="{0D108BD9-81ED-4DB2-BD59-A6C34878D82A}">
                    <a16:rowId xmlns:a16="http://schemas.microsoft.com/office/drawing/2014/main" val="3579580680"/>
                  </a:ext>
                </a:extLst>
              </a:tr>
              <a:tr h="494578">
                <a:tc>
                  <a:txBody>
                    <a:bodyPr/>
                    <a:lstStyle/>
                    <a:p>
                      <a:pPr algn="ctr"/>
                      <a:r>
                        <a:rPr lang="en-IN" sz="2400" dirty="0" err="1" smtClean="0"/>
                        <a:t>CrCl</a:t>
                      </a:r>
                      <a:r>
                        <a:rPr lang="en-IN" sz="2400" dirty="0" smtClean="0"/>
                        <a:t> &gt;50 mL/min</a:t>
                      </a:r>
                      <a:endParaRPr lang="en-IN" sz="2400" dirty="0"/>
                    </a:p>
                  </a:txBody>
                  <a:tcPr anchor="ctr"/>
                </a:tc>
                <a:tc>
                  <a:txBody>
                    <a:bodyPr/>
                    <a:lstStyle/>
                    <a:p>
                      <a:pPr algn="ctr"/>
                      <a:r>
                        <a:rPr lang="en-IN" sz="2400" dirty="0" smtClean="0"/>
                        <a:t>0.5-1 g   IV  q 8hr</a:t>
                      </a:r>
                      <a:endParaRPr lang="en-IN" sz="2400" dirty="0"/>
                    </a:p>
                  </a:txBody>
                  <a:tcPr anchor="ctr"/>
                </a:tc>
                <a:extLst>
                  <a:ext uri="{0D108BD9-81ED-4DB2-BD59-A6C34878D82A}">
                    <a16:rowId xmlns:a16="http://schemas.microsoft.com/office/drawing/2014/main" val="2492923322"/>
                  </a:ext>
                </a:extLst>
              </a:tr>
              <a:tr h="494578">
                <a:tc>
                  <a:txBody>
                    <a:bodyPr/>
                    <a:lstStyle/>
                    <a:p>
                      <a:pPr algn="ctr"/>
                      <a:r>
                        <a:rPr lang="en-IN" sz="2400" dirty="0" err="1" smtClean="0"/>
                        <a:t>CrCl</a:t>
                      </a:r>
                      <a:r>
                        <a:rPr lang="en-IN" sz="2400" dirty="0" smtClean="0"/>
                        <a:t> 26-50 mL/min</a:t>
                      </a:r>
                      <a:endParaRPr lang="en-IN" sz="2400" dirty="0"/>
                    </a:p>
                  </a:txBody>
                  <a:tcPr anchor="ctr"/>
                </a:tc>
                <a:tc>
                  <a:txBody>
                    <a:bodyPr/>
                    <a:lstStyle/>
                    <a:p>
                      <a:pPr algn="ctr"/>
                      <a:r>
                        <a:rPr lang="en-IN" sz="2400" dirty="0" smtClean="0"/>
                        <a:t>0.5-1 g  IV q 12hr</a:t>
                      </a:r>
                      <a:endParaRPr lang="en-IN" sz="2400" dirty="0"/>
                    </a:p>
                  </a:txBody>
                  <a:tcPr anchor="ctr"/>
                </a:tc>
                <a:extLst>
                  <a:ext uri="{0D108BD9-81ED-4DB2-BD59-A6C34878D82A}">
                    <a16:rowId xmlns:a16="http://schemas.microsoft.com/office/drawing/2014/main" val="4248255322"/>
                  </a:ext>
                </a:extLst>
              </a:tr>
              <a:tr h="494578">
                <a:tc>
                  <a:txBody>
                    <a:bodyPr/>
                    <a:lstStyle/>
                    <a:p>
                      <a:pPr algn="ctr"/>
                      <a:r>
                        <a:rPr lang="en-IN" sz="2400" dirty="0" err="1" smtClean="0"/>
                        <a:t>CrCl</a:t>
                      </a:r>
                      <a:r>
                        <a:rPr lang="en-IN" sz="2400" dirty="0" smtClean="0"/>
                        <a:t> 10-25 mL/min</a:t>
                      </a:r>
                      <a:endParaRPr lang="en-IN" sz="24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400" dirty="0" smtClean="0"/>
                        <a:t>0.25-0.5 g IV q 12hr</a:t>
                      </a:r>
                      <a:endParaRPr lang="en-IN" sz="2400" dirty="0"/>
                    </a:p>
                  </a:txBody>
                  <a:tcPr anchor="ctr"/>
                </a:tc>
                <a:extLst>
                  <a:ext uri="{0D108BD9-81ED-4DB2-BD59-A6C34878D82A}">
                    <a16:rowId xmlns:a16="http://schemas.microsoft.com/office/drawing/2014/main" val="1099919564"/>
                  </a:ext>
                </a:extLst>
              </a:tr>
              <a:tr h="494578">
                <a:tc>
                  <a:txBody>
                    <a:bodyPr/>
                    <a:lstStyle/>
                    <a:p>
                      <a:pPr algn="ctr"/>
                      <a:r>
                        <a:rPr lang="en-IN" sz="2400" dirty="0" err="1" smtClean="0"/>
                        <a:t>CrCl</a:t>
                      </a:r>
                      <a:r>
                        <a:rPr lang="en-IN" sz="2400" dirty="0" smtClean="0"/>
                        <a:t> &lt;10 mL/min</a:t>
                      </a:r>
                      <a:endParaRPr lang="en-IN" sz="24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400" dirty="0" smtClean="0"/>
                        <a:t>0.25-0.5 g  IV q 24hr</a:t>
                      </a:r>
                      <a:endParaRPr lang="en-IN" sz="2400" dirty="0"/>
                    </a:p>
                  </a:txBody>
                  <a:tcPr anchor="ctr"/>
                </a:tc>
                <a:extLst>
                  <a:ext uri="{0D108BD9-81ED-4DB2-BD59-A6C34878D82A}">
                    <a16:rowId xmlns:a16="http://schemas.microsoft.com/office/drawing/2014/main" val="2415949960"/>
                  </a:ext>
                </a:extLst>
              </a:tr>
            </a:tbl>
          </a:graphicData>
        </a:graphic>
      </p:graphicFrame>
      <p:sp>
        <p:nvSpPr>
          <p:cNvPr id="2" name="Title 1"/>
          <p:cNvSpPr>
            <a:spLocks noGrp="1"/>
          </p:cNvSpPr>
          <p:nvPr>
            <p:ph type="title"/>
          </p:nvPr>
        </p:nvSpPr>
        <p:spPr/>
        <p:txBody>
          <a:bodyPr/>
          <a:lstStyle/>
          <a:p>
            <a:r>
              <a:rPr lang="en-IN" dirty="0" smtClean="0"/>
              <a:t>Renal Insufficiency</a:t>
            </a:r>
            <a:endParaRPr lang="en-IN" dirty="0"/>
          </a:p>
        </p:txBody>
      </p:sp>
    </p:spTree>
    <p:extLst>
      <p:ext uri="{BB962C8B-B14F-4D97-AF65-F5344CB8AC3E}">
        <p14:creationId xmlns:p14="http://schemas.microsoft.com/office/powerpoint/2010/main" val="14490707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74" y="442125"/>
            <a:ext cx="10515600" cy="1325528"/>
          </a:xfrm>
        </p:spPr>
        <p:txBody>
          <a:bodyPr/>
          <a:lstStyle/>
          <a:p>
            <a:pPr fontAlgn="base"/>
            <a:r>
              <a:rPr lang="en-IN" dirty="0" smtClean="0"/>
              <a:t>    Preparation </a:t>
            </a:r>
            <a:r>
              <a:rPr lang="en-IN" dirty="0"/>
              <a:t>Of Solution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159551026"/>
              </p:ext>
            </p:extLst>
          </p:nvPr>
        </p:nvGraphicFramePr>
        <p:xfrm>
          <a:off x="1354363" y="3676444"/>
          <a:ext cx="9937092" cy="2600865"/>
        </p:xfrm>
        <a:graphic>
          <a:graphicData uri="http://schemas.openxmlformats.org/drawingml/2006/table">
            <a:tbl>
              <a:tblPr firstRow="1" bandRow="1">
                <a:tableStyleId>{1E171933-4619-4E11-9A3F-F7608DF75F80}</a:tableStyleId>
              </a:tblPr>
              <a:tblGrid>
                <a:gridCol w="2732728">
                  <a:extLst>
                    <a:ext uri="{9D8B030D-6E8A-4147-A177-3AD203B41FA5}">
                      <a16:colId xmlns:a16="http://schemas.microsoft.com/office/drawing/2014/main" val="20000"/>
                    </a:ext>
                  </a:extLst>
                </a:gridCol>
                <a:gridCol w="3892000">
                  <a:extLst>
                    <a:ext uri="{9D8B030D-6E8A-4147-A177-3AD203B41FA5}">
                      <a16:colId xmlns:a16="http://schemas.microsoft.com/office/drawing/2014/main" val="20001"/>
                    </a:ext>
                  </a:extLst>
                </a:gridCol>
                <a:gridCol w="3312364">
                  <a:extLst>
                    <a:ext uri="{9D8B030D-6E8A-4147-A177-3AD203B41FA5}">
                      <a16:colId xmlns:a16="http://schemas.microsoft.com/office/drawing/2014/main" val="20003"/>
                    </a:ext>
                  </a:extLst>
                </a:gridCol>
              </a:tblGrid>
              <a:tr h="828751">
                <a:tc>
                  <a:txBody>
                    <a:bodyPr/>
                    <a:lstStyle/>
                    <a:p>
                      <a:pPr algn="ctr" fontAlgn="base"/>
                      <a:r>
                        <a:rPr lang="en-IN" sz="2000" cap="all" dirty="0">
                          <a:effectLst/>
                        </a:rPr>
                        <a:t>VIAL </a:t>
                      </a:r>
                      <a:r>
                        <a:rPr lang="en-IN" sz="2000" cap="all" dirty="0" smtClean="0">
                          <a:effectLst/>
                        </a:rPr>
                        <a:t>strength </a:t>
                      </a:r>
                      <a:endParaRPr lang="en-IN" sz="2000" b="1" cap="all" dirty="0">
                        <a:solidFill>
                          <a:schemeClr val="tx1"/>
                        </a:solidFill>
                        <a:effectLst/>
                        <a:latin typeface="+mj-lt"/>
                      </a:endParaRPr>
                    </a:p>
                  </a:txBody>
                  <a:tcPr marL="34563" marR="34563" marT="34563" marB="34563" anchor="ctr"/>
                </a:tc>
                <a:tc>
                  <a:txBody>
                    <a:bodyPr/>
                    <a:lstStyle/>
                    <a:p>
                      <a:pPr algn="ctr" fontAlgn="base"/>
                      <a:r>
                        <a:rPr lang="en-IN" sz="2000" cap="all" dirty="0">
                          <a:effectLst/>
                        </a:rPr>
                        <a:t>AMOUNT OF DILUENT ADDED (ML)</a:t>
                      </a:r>
                      <a:endParaRPr lang="en-IN" sz="2000" b="1" cap="all" dirty="0">
                        <a:solidFill>
                          <a:schemeClr val="tx1"/>
                        </a:solidFill>
                        <a:effectLst/>
                        <a:latin typeface="+mj-lt"/>
                      </a:endParaRPr>
                    </a:p>
                  </a:txBody>
                  <a:tcPr marL="34563" marR="34563" marT="34563" marB="34563" anchor="ctr"/>
                </a:tc>
                <a:tc>
                  <a:txBody>
                    <a:bodyPr/>
                    <a:lstStyle/>
                    <a:p>
                      <a:pPr algn="ctr" fontAlgn="base"/>
                      <a:r>
                        <a:rPr lang="en-IN" sz="2000" cap="all" dirty="0">
                          <a:effectLst/>
                        </a:rPr>
                        <a:t>APPROXIMATE AVERAGE CONCENTRATION (</a:t>
                      </a:r>
                      <a:r>
                        <a:rPr lang="en-IN" sz="2000" cap="all" dirty="0" smtClean="0">
                          <a:effectLst/>
                        </a:rPr>
                        <a:t>MG/ML)</a:t>
                      </a:r>
                      <a:endParaRPr lang="en-IN" sz="2000" b="1" cap="all" dirty="0">
                        <a:solidFill>
                          <a:schemeClr val="tx1"/>
                        </a:solidFill>
                        <a:effectLst/>
                        <a:latin typeface="+mj-lt"/>
                      </a:endParaRPr>
                    </a:p>
                  </a:txBody>
                  <a:tcPr marL="34563" marR="34563" marT="34563" marB="34563" anchor="ctr"/>
                </a:tc>
                <a:extLst>
                  <a:ext uri="{0D108BD9-81ED-4DB2-BD59-A6C34878D82A}">
                    <a16:rowId xmlns:a16="http://schemas.microsoft.com/office/drawing/2014/main" val="10000"/>
                  </a:ext>
                </a:extLst>
              </a:tr>
              <a:tr h="886057">
                <a:tc>
                  <a:txBody>
                    <a:bodyPr/>
                    <a:lstStyle/>
                    <a:p>
                      <a:pPr algn="ctr" fontAlgn="base"/>
                      <a:r>
                        <a:rPr lang="en-IN" sz="2500" dirty="0">
                          <a:effectLst/>
                        </a:rPr>
                        <a:t>500 mg</a:t>
                      </a:r>
                      <a:endParaRPr lang="en-IN" sz="2500" dirty="0">
                        <a:effectLst/>
                        <a:latin typeface="+mj-lt"/>
                      </a:endParaRPr>
                    </a:p>
                  </a:txBody>
                  <a:tcPr marL="34563" marR="34563" marT="34563" marB="34563" anchor="ctr"/>
                </a:tc>
                <a:tc>
                  <a:txBody>
                    <a:bodyPr/>
                    <a:lstStyle/>
                    <a:p>
                      <a:pPr algn="ctr" fontAlgn="base"/>
                      <a:r>
                        <a:rPr lang="en-IN" sz="2500" dirty="0">
                          <a:effectLst/>
                        </a:rPr>
                        <a:t>10</a:t>
                      </a:r>
                      <a:endParaRPr lang="en-IN" sz="2500" dirty="0">
                        <a:effectLst/>
                        <a:latin typeface="+mj-lt"/>
                      </a:endParaRPr>
                    </a:p>
                  </a:txBody>
                  <a:tcPr marL="34563" marR="34563" marT="34563" marB="34563" anchor="ctr"/>
                </a:tc>
                <a:tc>
                  <a:txBody>
                    <a:bodyPr/>
                    <a:lstStyle/>
                    <a:p>
                      <a:pPr algn="ctr" fontAlgn="base"/>
                      <a:r>
                        <a:rPr lang="en-IN" sz="2500" dirty="0">
                          <a:effectLst/>
                        </a:rPr>
                        <a:t>50</a:t>
                      </a:r>
                      <a:endParaRPr lang="en-IN" sz="2500" dirty="0">
                        <a:effectLst/>
                        <a:latin typeface="+mj-lt"/>
                      </a:endParaRPr>
                    </a:p>
                  </a:txBody>
                  <a:tcPr marL="34563" marR="34563" marT="34563" marB="34563" anchor="ctr"/>
                </a:tc>
                <a:extLst>
                  <a:ext uri="{0D108BD9-81ED-4DB2-BD59-A6C34878D82A}">
                    <a16:rowId xmlns:a16="http://schemas.microsoft.com/office/drawing/2014/main" val="10001"/>
                  </a:ext>
                </a:extLst>
              </a:tr>
              <a:tr h="886057">
                <a:tc>
                  <a:txBody>
                    <a:bodyPr/>
                    <a:lstStyle/>
                    <a:p>
                      <a:pPr algn="ctr" fontAlgn="base"/>
                      <a:r>
                        <a:rPr lang="en-IN" sz="2500">
                          <a:effectLst/>
                        </a:rPr>
                        <a:t>1 gram</a:t>
                      </a:r>
                      <a:endParaRPr lang="en-IN" sz="2500">
                        <a:effectLst/>
                        <a:latin typeface="+mj-lt"/>
                      </a:endParaRPr>
                    </a:p>
                  </a:txBody>
                  <a:tcPr marL="34563" marR="34563" marT="34563" marB="34563" anchor="ctr"/>
                </a:tc>
                <a:tc>
                  <a:txBody>
                    <a:bodyPr/>
                    <a:lstStyle/>
                    <a:p>
                      <a:pPr algn="ctr" fontAlgn="base"/>
                      <a:r>
                        <a:rPr lang="en-IN" sz="2500" dirty="0">
                          <a:effectLst/>
                        </a:rPr>
                        <a:t>20</a:t>
                      </a:r>
                      <a:endParaRPr lang="en-IN" sz="2500" dirty="0">
                        <a:effectLst/>
                        <a:latin typeface="+mj-lt"/>
                      </a:endParaRPr>
                    </a:p>
                  </a:txBody>
                  <a:tcPr marL="34563" marR="34563" marT="34563" marB="34563" anchor="ctr"/>
                </a:tc>
                <a:tc>
                  <a:txBody>
                    <a:bodyPr/>
                    <a:lstStyle/>
                    <a:p>
                      <a:pPr algn="ctr" fontAlgn="base"/>
                      <a:r>
                        <a:rPr lang="en-IN" sz="2500" dirty="0">
                          <a:effectLst/>
                        </a:rPr>
                        <a:t>50</a:t>
                      </a:r>
                      <a:endParaRPr lang="en-IN" sz="2500" dirty="0">
                        <a:effectLst/>
                        <a:latin typeface="+mj-lt"/>
                      </a:endParaRPr>
                    </a:p>
                  </a:txBody>
                  <a:tcPr marL="34563" marR="34563" marT="34563" marB="34563" anchor="ctr"/>
                </a:tc>
                <a:extLst>
                  <a:ext uri="{0D108BD9-81ED-4DB2-BD59-A6C34878D82A}">
                    <a16:rowId xmlns:a16="http://schemas.microsoft.com/office/drawing/2014/main" val="10002"/>
                  </a:ext>
                </a:extLst>
              </a:tr>
            </a:tbl>
          </a:graphicData>
        </a:graphic>
      </p:graphicFrame>
      <p:sp>
        <p:nvSpPr>
          <p:cNvPr id="3" name="TextBox 2"/>
          <p:cNvSpPr txBox="1"/>
          <p:nvPr/>
        </p:nvSpPr>
        <p:spPr>
          <a:xfrm>
            <a:off x="803564" y="1274761"/>
            <a:ext cx="6758429" cy="985783"/>
          </a:xfrm>
          <a:prstGeom prst="rect">
            <a:avLst/>
          </a:prstGeom>
          <a:noFill/>
        </p:spPr>
        <p:txBody>
          <a:bodyPr wrap="square" rtlCol="0">
            <a:spAutoFit/>
          </a:bodyPr>
          <a:lstStyle/>
          <a:p>
            <a:r>
              <a:rPr lang="en-IN" sz="2903" dirty="0"/>
              <a:t>For Intravenous Bolus Administration</a:t>
            </a:r>
          </a:p>
          <a:p>
            <a:endParaRPr lang="en-IN" sz="2903" dirty="0"/>
          </a:p>
        </p:txBody>
      </p:sp>
      <p:sp>
        <p:nvSpPr>
          <p:cNvPr id="7" name="Title 1"/>
          <p:cNvSpPr txBox="1">
            <a:spLocks/>
          </p:cNvSpPr>
          <p:nvPr/>
        </p:nvSpPr>
        <p:spPr>
          <a:xfrm>
            <a:off x="646111" y="452718"/>
            <a:ext cx="9404723" cy="1400530"/>
          </a:xfrm>
          <a:prstGeom prst="rect">
            <a:avLst/>
          </a:prstGeom>
        </p:spPr>
        <p:txBody>
          <a:bodyPr vert="horz" lIns="91440" tIns="45720" rIns="91440" bIns="45720" rtlCol="0" anchor="t">
            <a:noAutofit/>
          </a:bodyPr>
          <a:lstStyle>
            <a:lvl1pPr marL="0" indent="0" algn="l" defTabSz="457200" rtl="0" eaLnBrk="1" latinLnBrk="0" hangingPunct="1">
              <a:spcBef>
                <a:spcPct val="0"/>
              </a:spcBef>
              <a:buFont typeface="Arial" panose="020B0604020202020204" pitchFamily="34" charset="0"/>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IN" dirty="0"/>
          </a:p>
        </p:txBody>
      </p:sp>
      <p:sp>
        <p:nvSpPr>
          <p:cNvPr id="4" name="Rectangle 3"/>
          <p:cNvSpPr/>
          <p:nvPr/>
        </p:nvSpPr>
        <p:spPr>
          <a:xfrm>
            <a:off x="803564" y="2098801"/>
            <a:ext cx="10723418" cy="1246495"/>
          </a:xfrm>
          <a:prstGeom prst="rect">
            <a:avLst/>
          </a:prstGeom>
        </p:spPr>
        <p:txBody>
          <a:bodyPr wrap="square">
            <a:spAutoFit/>
          </a:bodyPr>
          <a:lstStyle/>
          <a:p>
            <a:r>
              <a:rPr lang="en-IN" sz="2500" dirty="0"/>
              <a:t>Constitute injection vials (500 mg and 1 g) with </a:t>
            </a:r>
            <a:r>
              <a:rPr lang="en-IN" sz="2500" dirty="0" smtClean="0"/>
              <a:t>Water </a:t>
            </a:r>
            <a:r>
              <a:rPr lang="en-IN" sz="2500" dirty="0"/>
              <a:t>for </a:t>
            </a:r>
            <a:r>
              <a:rPr lang="en-IN" sz="2500" dirty="0" smtClean="0"/>
              <a:t>Injection.</a:t>
            </a:r>
          </a:p>
          <a:p>
            <a:endParaRPr lang="en-IN" sz="2500" dirty="0"/>
          </a:p>
          <a:p>
            <a:r>
              <a:rPr lang="en-IN" sz="2500" dirty="0" smtClean="0"/>
              <a:t>Shake </a:t>
            </a:r>
            <a:r>
              <a:rPr lang="en-IN" sz="2500" dirty="0"/>
              <a:t>to dissolve and let stand until clear.</a:t>
            </a:r>
          </a:p>
        </p:txBody>
      </p:sp>
    </p:spTree>
    <p:extLst>
      <p:ext uri="{BB962C8B-B14F-4D97-AF65-F5344CB8AC3E}">
        <p14:creationId xmlns:p14="http://schemas.microsoft.com/office/powerpoint/2010/main" val="2042546551"/>
      </p:ext>
    </p:extLst>
  </p:cSld>
  <p:clrMapOvr>
    <a:masterClrMapping/>
  </p:clrMapOvr>
  <p:transition spd="med">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982" y="710095"/>
            <a:ext cx="6864289" cy="1400530"/>
          </a:xfrm>
        </p:spPr>
        <p:txBody>
          <a:bodyPr/>
          <a:lstStyle/>
          <a:p>
            <a:pPr algn="ctr" fontAlgn="base"/>
            <a:r>
              <a:rPr lang="en-IN" dirty="0"/>
              <a:t>Preparation Of Solution</a:t>
            </a:r>
          </a:p>
        </p:txBody>
      </p:sp>
      <p:sp>
        <p:nvSpPr>
          <p:cNvPr id="3" name="TextBox 2"/>
          <p:cNvSpPr txBox="1"/>
          <p:nvPr/>
        </p:nvSpPr>
        <p:spPr>
          <a:xfrm>
            <a:off x="646111" y="1621020"/>
            <a:ext cx="10603780" cy="5006307"/>
          </a:xfrm>
          <a:prstGeom prst="rect">
            <a:avLst/>
          </a:prstGeom>
          <a:noFill/>
        </p:spPr>
        <p:txBody>
          <a:bodyPr wrap="square" rtlCol="0">
            <a:spAutoFit/>
          </a:bodyPr>
          <a:lstStyle/>
          <a:p>
            <a:pPr fontAlgn="base">
              <a:buClr>
                <a:schemeClr val="tx2">
                  <a:lumMod val="75000"/>
                </a:schemeClr>
              </a:buClr>
            </a:pPr>
            <a:r>
              <a:rPr lang="en-IN" sz="2903" b="1" i="1" dirty="0"/>
              <a:t>For Infusion</a:t>
            </a:r>
          </a:p>
          <a:p>
            <a:pPr marL="457200" indent="-457200" fontAlgn="base">
              <a:buClr>
                <a:schemeClr val="tx2">
                  <a:lumMod val="75000"/>
                </a:schemeClr>
              </a:buClr>
              <a:buFont typeface="Wingdings" panose="05000000000000000000" pitchFamily="2" charset="2"/>
              <a:buChar char="§"/>
            </a:pPr>
            <a:endParaRPr lang="en-IN" sz="2903" b="1" i="1" dirty="0"/>
          </a:p>
          <a:p>
            <a:pPr marL="457200" indent="-457200">
              <a:buClr>
                <a:schemeClr val="tx2">
                  <a:lumMod val="75000"/>
                </a:schemeClr>
              </a:buClr>
              <a:buFont typeface="Wingdings" panose="05000000000000000000" pitchFamily="2" charset="2"/>
              <a:buChar char="§"/>
            </a:pPr>
            <a:r>
              <a:rPr lang="en-IN" sz="2903" dirty="0"/>
              <a:t>Infusion vials (500 mg and 1 gram) may be directly constituted with a compatible infusion fluid. </a:t>
            </a:r>
            <a:r>
              <a:rPr lang="en-IN" sz="2903" dirty="0" smtClean="0"/>
              <a:t>Alternatively</a:t>
            </a:r>
            <a:r>
              <a:rPr lang="en-IN" sz="2903" dirty="0"/>
              <a:t>, an injection vial may be constituted, then the resulting solution added to an intravenous </a:t>
            </a:r>
            <a:r>
              <a:rPr lang="en-IN" sz="2903" dirty="0" smtClean="0"/>
              <a:t>container </a:t>
            </a:r>
            <a:r>
              <a:rPr lang="en-IN" sz="2903" dirty="0"/>
              <a:t>and further diluted with an appropriate infusion </a:t>
            </a:r>
            <a:r>
              <a:rPr lang="en-IN" sz="2903" dirty="0" smtClean="0"/>
              <a:t>fluid</a:t>
            </a:r>
          </a:p>
          <a:p>
            <a:pPr marL="457200" indent="-457200">
              <a:buClr>
                <a:schemeClr val="tx2">
                  <a:lumMod val="75000"/>
                </a:schemeClr>
              </a:buClr>
              <a:buFont typeface="Wingdings" panose="05000000000000000000" pitchFamily="2" charset="2"/>
              <a:buChar char="§"/>
            </a:pPr>
            <a:endParaRPr lang="en-IN" sz="2903" dirty="0" smtClean="0"/>
          </a:p>
          <a:p>
            <a:pPr marL="457200" indent="-457200">
              <a:buClr>
                <a:schemeClr val="tx2">
                  <a:lumMod val="75000"/>
                </a:schemeClr>
              </a:buClr>
              <a:buFont typeface="Wingdings" panose="05000000000000000000" pitchFamily="2" charset="2"/>
              <a:buChar char="§"/>
            </a:pPr>
            <a:r>
              <a:rPr lang="en-IN" sz="2903" dirty="0" smtClean="0"/>
              <a:t>Compatible fluids are 0.9% </a:t>
            </a:r>
            <a:r>
              <a:rPr lang="en-IN" sz="2903" dirty="0" err="1" smtClean="0"/>
              <a:t>Nacl</a:t>
            </a:r>
            <a:r>
              <a:rPr lang="en-IN" sz="2903" dirty="0" smtClean="0"/>
              <a:t>, 5% Dextrose and water for injection</a:t>
            </a:r>
            <a:endParaRPr lang="en-IN" sz="2903" dirty="0"/>
          </a:p>
          <a:p>
            <a:pPr marL="457200" indent="-457200">
              <a:buClr>
                <a:schemeClr val="tx2">
                  <a:lumMod val="75000"/>
                </a:schemeClr>
              </a:buClr>
              <a:buFont typeface="Wingdings" panose="05000000000000000000" pitchFamily="2" charset="2"/>
              <a:buChar char="§"/>
            </a:pPr>
            <a:endParaRPr lang="en-IN" sz="2903" dirty="0"/>
          </a:p>
        </p:txBody>
      </p:sp>
      <p:sp>
        <p:nvSpPr>
          <p:cNvPr id="5" name="Title 1"/>
          <p:cNvSpPr txBox="1">
            <a:spLocks/>
          </p:cNvSpPr>
          <p:nvPr/>
        </p:nvSpPr>
        <p:spPr>
          <a:xfrm>
            <a:off x="646111" y="452718"/>
            <a:ext cx="9404723" cy="1400530"/>
          </a:xfrm>
          <a:prstGeom prst="rect">
            <a:avLst/>
          </a:prstGeom>
        </p:spPr>
        <p:txBody>
          <a:bodyPr vert="horz" lIns="91440" tIns="45720" rIns="91440" bIns="45720" rtlCol="0" anchor="t">
            <a:noAutofit/>
          </a:bodyPr>
          <a:lstStyle>
            <a:lvl1pPr marL="0" indent="0" algn="l" defTabSz="457200" rtl="0" eaLnBrk="1" latinLnBrk="0" hangingPunct="1">
              <a:spcBef>
                <a:spcPct val="0"/>
              </a:spcBef>
              <a:buFont typeface="Arial" panose="020B0604020202020204" pitchFamily="34" charset="0"/>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IN" dirty="0"/>
          </a:p>
        </p:txBody>
      </p:sp>
    </p:spTree>
    <p:extLst>
      <p:ext uri="{BB962C8B-B14F-4D97-AF65-F5344CB8AC3E}">
        <p14:creationId xmlns:p14="http://schemas.microsoft.com/office/powerpoint/2010/main" val="7621848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After Reconstitution</a:t>
            </a:r>
            <a:endParaRPr lang="en-IN" dirty="0"/>
          </a:p>
        </p:txBody>
      </p:sp>
      <p:sp>
        <p:nvSpPr>
          <p:cNvPr id="3" name="Content Placeholder 2"/>
          <p:cNvSpPr>
            <a:spLocks noGrp="1"/>
          </p:cNvSpPr>
          <p:nvPr>
            <p:ph idx="1"/>
          </p:nvPr>
        </p:nvSpPr>
        <p:spPr>
          <a:xfrm>
            <a:off x="646111" y="1472347"/>
            <a:ext cx="10979832" cy="4195481"/>
          </a:xfrm>
        </p:spPr>
        <p:txBody>
          <a:bodyPr>
            <a:normAutofit/>
          </a:bodyPr>
          <a:lstStyle/>
          <a:p>
            <a:pPr>
              <a:buFont typeface="Wingdings" panose="05000000000000000000" pitchFamily="2" charset="2"/>
              <a:buChar char="§"/>
            </a:pPr>
            <a:r>
              <a:rPr lang="en-IN" sz="2800" dirty="0" smtClean="0">
                <a:latin typeface="+mn-lt"/>
              </a:rPr>
              <a:t>The reconstitution solutions for intravenous injection or infusion should be used immediately.</a:t>
            </a:r>
          </a:p>
          <a:p>
            <a:pPr>
              <a:buFont typeface="Wingdings" panose="05000000000000000000" pitchFamily="2" charset="2"/>
              <a:buChar char="§"/>
            </a:pPr>
            <a:endParaRPr lang="en-IN" sz="2800" dirty="0" smtClean="0">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2576442685"/>
              </p:ext>
            </p:extLst>
          </p:nvPr>
        </p:nvGraphicFramePr>
        <p:xfrm>
          <a:off x="850519" y="3116496"/>
          <a:ext cx="10571016" cy="2799192"/>
        </p:xfrm>
        <a:graphic>
          <a:graphicData uri="http://schemas.openxmlformats.org/drawingml/2006/table">
            <a:tbl>
              <a:tblPr firstRow="1" bandRow="1">
                <a:tableStyleId>{1E171933-4619-4E11-9A3F-F7608DF75F80}</a:tableStyleId>
              </a:tblPr>
              <a:tblGrid>
                <a:gridCol w="3402826">
                  <a:extLst>
                    <a:ext uri="{9D8B030D-6E8A-4147-A177-3AD203B41FA5}">
                      <a16:colId xmlns:a16="http://schemas.microsoft.com/office/drawing/2014/main" val="912425267"/>
                    </a:ext>
                  </a:extLst>
                </a:gridCol>
                <a:gridCol w="3976255">
                  <a:extLst>
                    <a:ext uri="{9D8B030D-6E8A-4147-A177-3AD203B41FA5}">
                      <a16:colId xmlns:a16="http://schemas.microsoft.com/office/drawing/2014/main" val="2485042711"/>
                    </a:ext>
                  </a:extLst>
                </a:gridCol>
                <a:gridCol w="3191935">
                  <a:extLst>
                    <a:ext uri="{9D8B030D-6E8A-4147-A177-3AD203B41FA5}">
                      <a16:colId xmlns:a16="http://schemas.microsoft.com/office/drawing/2014/main" val="963305822"/>
                    </a:ext>
                  </a:extLst>
                </a:gridCol>
              </a:tblGrid>
              <a:tr h="1196138">
                <a:tc>
                  <a:txBody>
                    <a:bodyPr/>
                    <a:lstStyle/>
                    <a:p>
                      <a:pPr algn="ctr"/>
                      <a:r>
                        <a:rPr lang="en-IN" sz="2400" dirty="0">
                          <a:effectLst/>
                        </a:rPr>
                        <a:t> </a:t>
                      </a:r>
                      <a:r>
                        <a:rPr lang="en-IN" sz="2400" dirty="0" smtClean="0">
                          <a:effectLst/>
                        </a:rPr>
                        <a:t>Diluent</a:t>
                      </a:r>
                      <a:endParaRPr lang="en-IN" sz="2400" dirty="0">
                        <a:effectLst/>
                        <a:latin typeface="+mn-lt"/>
                      </a:endParaRPr>
                    </a:p>
                  </a:txBody>
                  <a:tcPr marL="19050" marR="19050" marT="19050" marB="19050" anchor="ctr"/>
                </a:tc>
                <a:tc>
                  <a:txBody>
                    <a:bodyPr/>
                    <a:lstStyle/>
                    <a:p>
                      <a:pPr algn="ctr"/>
                      <a:r>
                        <a:rPr lang="en-IN" sz="2400" dirty="0">
                          <a:effectLst/>
                        </a:rPr>
                        <a:t>Number of Hours Stable at Controlled Room Temperature 15-25°C (59-77°F)</a:t>
                      </a:r>
                      <a:endParaRPr lang="en-IN" sz="2400" dirty="0">
                        <a:effectLst/>
                        <a:latin typeface="+mn-lt"/>
                      </a:endParaRPr>
                    </a:p>
                  </a:txBody>
                  <a:tcPr marL="19050" marR="19050" marT="19050" marB="19050" anchor="ctr"/>
                </a:tc>
                <a:tc>
                  <a:txBody>
                    <a:bodyPr/>
                    <a:lstStyle/>
                    <a:p>
                      <a:pPr algn="ctr"/>
                      <a:r>
                        <a:rPr lang="en-IN" sz="2400" dirty="0">
                          <a:effectLst/>
                        </a:rPr>
                        <a:t>Number of Hours Stable at 4°C (39°F)</a:t>
                      </a:r>
                      <a:endParaRPr lang="en-IN" sz="2400" dirty="0">
                        <a:effectLst/>
                        <a:latin typeface="+mn-lt"/>
                      </a:endParaRPr>
                    </a:p>
                  </a:txBody>
                  <a:tcPr marL="19050" marR="19050" marT="19050" marB="19050" anchor="ctr"/>
                </a:tc>
                <a:extLst>
                  <a:ext uri="{0D108BD9-81ED-4DB2-BD59-A6C34878D82A}">
                    <a16:rowId xmlns:a16="http://schemas.microsoft.com/office/drawing/2014/main" val="541050873"/>
                  </a:ext>
                </a:extLst>
              </a:tr>
              <a:tr h="618138">
                <a:tc>
                  <a:txBody>
                    <a:bodyPr/>
                    <a:lstStyle/>
                    <a:p>
                      <a:pPr algn="ctr"/>
                      <a:r>
                        <a:rPr lang="en-IN" sz="2400">
                          <a:effectLst/>
                        </a:rPr>
                        <a:t>Sodium Chloride Injection 0.9%</a:t>
                      </a:r>
                      <a:endParaRPr lang="en-IN" sz="2400">
                        <a:effectLst/>
                        <a:latin typeface="+mn-lt"/>
                      </a:endParaRPr>
                    </a:p>
                  </a:txBody>
                  <a:tcPr marL="19050" marR="19050" marT="19050" marB="19050" anchor="ctr"/>
                </a:tc>
                <a:tc>
                  <a:txBody>
                    <a:bodyPr/>
                    <a:lstStyle/>
                    <a:p>
                      <a:pPr algn="ctr"/>
                      <a:r>
                        <a:rPr lang="en-IN" sz="2400">
                          <a:effectLst/>
                        </a:rPr>
                        <a:t>4</a:t>
                      </a:r>
                      <a:endParaRPr lang="en-IN" sz="2400">
                        <a:effectLst/>
                        <a:latin typeface="+mn-lt"/>
                      </a:endParaRPr>
                    </a:p>
                  </a:txBody>
                  <a:tcPr marL="19050" marR="19050" marT="19050" marB="19050" anchor="ctr"/>
                </a:tc>
                <a:tc>
                  <a:txBody>
                    <a:bodyPr/>
                    <a:lstStyle/>
                    <a:p>
                      <a:pPr algn="ctr"/>
                      <a:r>
                        <a:rPr lang="en-IN" sz="2400">
                          <a:effectLst/>
                        </a:rPr>
                        <a:t>24</a:t>
                      </a:r>
                      <a:endParaRPr lang="en-IN" sz="2400">
                        <a:effectLst/>
                        <a:latin typeface="+mn-lt"/>
                      </a:endParaRPr>
                    </a:p>
                  </a:txBody>
                  <a:tcPr marL="19050" marR="19050" marT="19050" marB="19050" anchor="ctr"/>
                </a:tc>
                <a:extLst>
                  <a:ext uri="{0D108BD9-81ED-4DB2-BD59-A6C34878D82A}">
                    <a16:rowId xmlns:a16="http://schemas.microsoft.com/office/drawing/2014/main" val="1158870718"/>
                  </a:ext>
                </a:extLst>
              </a:tr>
              <a:tr h="833434">
                <a:tc>
                  <a:txBody>
                    <a:bodyPr/>
                    <a:lstStyle/>
                    <a:p>
                      <a:pPr algn="ctr"/>
                      <a:r>
                        <a:rPr lang="en-IN" sz="2400">
                          <a:effectLst/>
                        </a:rPr>
                        <a:t>Dextrose Injection 5.0%</a:t>
                      </a:r>
                      <a:endParaRPr lang="en-IN" sz="2400">
                        <a:effectLst/>
                        <a:latin typeface="+mn-lt"/>
                      </a:endParaRPr>
                    </a:p>
                  </a:txBody>
                  <a:tcPr marL="19050" marR="19050" marT="19050" marB="19050" anchor="ctr"/>
                </a:tc>
                <a:tc>
                  <a:txBody>
                    <a:bodyPr/>
                    <a:lstStyle/>
                    <a:p>
                      <a:pPr algn="ctr"/>
                      <a:r>
                        <a:rPr lang="en-IN" sz="2400">
                          <a:effectLst/>
                        </a:rPr>
                        <a:t>1</a:t>
                      </a:r>
                      <a:endParaRPr lang="en-IN" sz="2400">
                        <a:effectLst/>
                        <a:latin typeface="+mn-lt"/>
                      </a:endParaRPr>
                    </a:p>
                  </a:txBody>
                  <a:tcPr marL="19050" marR="19050" marT="19050" marB="19050" anchor="ctr"/>
                </a:tc>
                <a:tc>
                  <a:txBody>
                    <a:bodyPr/>
                    <a:lstStyle/>
                    <a:p>
                      <a:pPr algn="ctr"/>
                      <a:r>
                        <a:rPr lang="en-IN" sz="2400" dirty="0">
                          <a:effectLst/>
                        </a:rPr>
                        <a:t>4</a:t>
                      </a:r>
                      <a:endParaRPr lang="en-IN" sz="2400" dirty="0">
                        <a:effectLst/>
                        <a:latin typeface="+mn-lt"/>
                      </a:endParaRPr>
                    </a:p>
                  </a:txBody>
                  <a:tcPr marL="19050" marR="19050" marT="19050" marB="19050" anchor="ctr"/>
                </a:tc>
                <a:extLst>
                  <a:ext uri="{0D108BD9-81ED-4DB2-BD59-A6C34878D82A}">
                    <a16:rowId xmlns:a16="http://schemas.microsoft.com/office/drawing/2014/main" val="1434826366"/>
                  </a:ext>
                </a:extLst>
              </a:tr>
            </a:tbl>
          </a:graphicData>
        </a:graphic>
      </p:graphicFrame>
    </p:spTree>
    <p:extLst>
      <p:ext uri="{BB962C8B-B14F-4D97-AF65-F5344CB8AC3E}">
        <p14:creationId xmlns:p14="http://schemas.microsoft.com/office/powerpoint/2010/main" val="19669473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847276375"/>
              </p:ext>
            </p:extLst>
          </p:nvPr>
        </p:nvGraphicFramePr>
        <p:xfrm>
          <a:off x="646111" y="1466638"/>
          <a:ext cx="8276216" cy="3657422"/>
        </p:xfrm>
        <a:graphic>
          <a:graphicData uri="http://schemas.openxmlformats.org/drawingml/2006/table">
            <a:tbl>
              <a:tblPr firstRow="1" bandRow="1">
                <a:tableStyleId>{1FECB4D8-DB02-4DC6-A0A2-4F2EBAE1DC90}</a:tableStyleId>
              </a:tblPr>
              <a:tblGrid>
                <a:gridCol w="8276216">
                  <a:extLst>
                    <a:ext uri="{9D8B030D-6E8A-4147-A177-3AD203B41FA5}">
                      <a16:colId xmlns:a16="http://schemas.microsoft.com/office/drawing/2014/main" val="20000"/>
                    </a:ext>
                  </a:extLst>
                </a:gridCol>
              </a:tblGrid>
              <a:tr h="488380">
                <a:tc>
                  <a:txBody>
                    <a:bodyPr/>
                    <a:lstStyle/>
                    <a:p>
                      <a:pPr marL="342900" indent="-342900" algn="ctr">
                        <a:buClr>
                          <a:schemeClr val="tx2">
                            <a:lumMod val="75000"/>
                          </a:schemeClr>
                        </a:buClr>
                        <a:buFont typeface="Wingdings" panose="05000000000000000000" pitchFamily="2" charset="2"/>
                        <a:buChar char="§"/>
                      </a:pPr>
                      <a:endParaRPr lang="en-IN" sz="2800" dirty="0">
                        <a:solidFill>
                          <a:schemeClr val="tx1"/>
                        </a:solidFill>
                      </a:endParaRPr>
                    </a:p>
                  </a:txBody>
                  <a:tcPr marL="82951" marR="82951" marT="41475" marB="41475">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23332">
                <a:tc>
                  <a:txBody>
                    <a:bodyPr/>
                    <a:lstStyle/>
                    <a:p>
                      <a:pPr marL="342900" indent="-342900" fontAlgn="base">
                        <a:buClr>
                          <a:schemeClr val="tx2">
                            <a:lumMod val="75000"/>
                          </a:schemeClr>
                        </a:buClr>
                        <a:buFont typeface="Wingdings" panose="05000000000000000000" pitchFamily="2" charset="2"/>
                        <a:buChar char="§"/>
                      </a:pPr>
                      <a:r>
                        <a:rPr lang="en-IN" sz="2800" dirty="0">
                          <a:solidFill>
                            <a:schemeClr val="tx1"/>
                          </a:solidFill>
                          <a:effectLst/>
                        </a:rPr>
                        <a:t>Inflammation at the injection site</a:t>
                      </a:r>
                    </a:p>
                  </a:txBody>
                  <a:tcPr marL="38100" marR="38100" marT="38100" marB="381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08140">
                <a:tc>
                  <a:txBody>
                    <a:bodyPr/>
                    <a:lstStyle/>
                    <a:p>
                      <a:pPr marL="342900" indent="-342900" fontAlgn="base">
                        <a:buClr>
                          <a:schemeClr val="tx2">
                            <a:lumMod val="75000"/>
                          </a:schemeClr>
                        </a:buClr>
                        <a:buFont typeface="Wingdings" panose="05000000000000000000" pitchFamily="2" charset="2"/>
                        <a:buChar char="§"/>
                      </a:pPr>
                      <a:r>
                        <a:rPr lang="en-IN" sz="2800" dirty="0">
                          <a:solidFill>
                            <a:schemeClr val="tx1"/>
                          </a:solidFill>
                          <a:effectLst/>
                        </a:rPr>
                        <a:t>Injection site reaction</a:t>
                      </a:r>
                    </a:p>
                  </a:txBody>
                  <a:tcPr marL="38100" marR="38100" marT="38100" marB="381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08140">
                <a:tc>
                  <a:txBody>
                    <a:bodyPr/>
                    <a:lstStyle/>
                    <a:p>
                      <a:pPr marL="342900" indent="-342900" fontAlgn="base">
                        <a:buClr>
                          <a:schemeClr val="tx2">
                            <a:lumMod val="75000"/>
                          </a:schemeClr>
                        </a:buClr>
                        <a:buFont typeface="Wingdings" panose="05000000000000000000" pitchFamily="2" charset="2"/>
                        <a:buChar char="§"/>
                      </a:pPr>
                      <a:r>
                        <a:rPr lang="en-IN" sz="2800" dirty="0">
                          <a:solidFill>
                            <a:schemeClr val="tx1"/>
                          </a:solidFill>
                          <a:effectLst/>
                        </a:rPr>
                        <a:t>Pain at the injection site</a:t>
                      </a:r>
                    </a:p>
                  </a:txBody>
                  <a:tcPr marL="38100" marR="38100" marT="38100" marB="381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808140">
                <a:tc>
                  <a:txBody>
                    <a:bodyPr/>
                    <a:lstStyle/>
                    <a:p>
                      <a:pPr marL="342900" indent="-342900" fontAlgn="base">
                        <a:buClr>
                          <a:schemeClr val="tx2">
                            <a:lumMod val="75000"/>
                          </a:schemeClr>
                        </a:buClr>
                        <a:buFont typeface="Wingdings" panose="05000000000000000000" pitchFamily="2" charset="2"/>
                        <a:buChar char="§"/>
                      </a:pPr>
                      <a:r>
                        <a:rPr lang="en-IN" sz="2800" dirty="0" err="1" smtClean="0">
                          <a:solidFill>
                            <a:schemeClr val="tx1"/>
                          </a:solidFill>
                          <a:effectLst/>
                        </a:rPr>
                        <a:t>Edema</a:t>
                      </a:r>
                      <a:r>
                        <a:rPr lang="en-IN" sz="2800" dirty="0" smtClean="0">
                          <a:solidFill>
                            <a:schemeClr val="tx1"/>
                          </a:solidFill>
                          <a:effectLst/>
                        </a:rPr>
                        <a:t> </a:t>
                      </a:r>
                      <a:r>
                        <a:rPr lang="en-IN" sz="2800" dirty="0">
                          <a:solidFill>
                            <a:schemeClr val="tx1"/>
                          </a:solidFill>
                          <a:effectLst/>
                        </a:rPr>
                        <a:t>at the injection site</a:t>
                      </a:r>
                    </a:p>
                  </a:txBody>
                  <a:tcPr marL="38100" marR="38100" marT="38100" marB="381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5" name="Title 1"/>
          <p:cNvSpPr>
            <a:spLocks noGrp="1"/>
          </p:cNvSpPr>
          <p:nvPr>
            <p:ph type="title"/>
          </p:nvPr>
        </p:nvSpPr>
        <p:spPr>
          <a:xfrm>
            <a:off x="646111" y="452718"/>
            <a:ext cx="9404723" cy="1400530"/>
          </a:xfrm>
        </p:spPr>
        <p:txBody>
          <a:bodyPr/>
          <a:lstStyle/>
          <a:p>
            <a:r>
              <a:rPr lang="en-IN" sz="4400" dirty="0"/>
              <a:t>Adverse Reactions</a:t>
            </a:r>
          </a:p>
        </p:txBody>
      </p:sp>
    </p:spTree>
    <p:extLst>
      <p:ext uri="{BB962C8B-B14F-4D97-AF65-F5344CB8AC3E}">
        <p14:creationId xmlns:p14="http://schemas.microsoft.com/office/powerpoint/2010/main" val="3900184100"/>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Warnings and Precautions</a:t>
            </a:r>
          </a:p>
        </p:txBody>
      </p:sp>
      <p:sp>
        <p:nvSpPr>
          <p:cNvPr id="3" name="Content Placeholder 2"/>
          <p:cNvSpPr>
            <a:spLocks noGrp="1"/>
          </p:cNvSpPr>
          <p:nvPr>
            <p:ph idx="1"/>
          </p:nvPr>
        </p:nvSpPr>
        <p:spPr>
          <a:xfrm>
            <a:off x="714064" y="1331157"/>
            <a:ext cx="10868334" cy="5028079"/>
          </a:xfrm>
        </p:spPr>
        <p:txBody>
          <a:bodyPr anchor="ctr">
            <a:normAutofit/>
          </a:bodyPr>
          <a:lstStyle/>
          <a:p>
            <a:pPr marL="0" indent="0">
              <a:buNone/>
            </a:pPr>
            <a:endParaRPr lang="en-IN" sz="2800" dirty="0" smtClean="0"/>
          </a:p>
          <a:p>
            <a:pPr>
              <a:buFont typeface="Wingdings" panose="05000000000000000000" pitchFamily="2" charset="2"/>
              <a:buChar char="§"/>
            </a:pPr>
            <a:r>
              <a:rPr lang="en-IN" sz="2800" dirty="0" smtClean="0"/>
              <a:t>The </a:t>
            </a:r>
            <a:r>
              <a:rPr lang="en-IN" sz="2800" dirty="0"/>
              <a:t>concomitant use of </a:t>
            </a:r>
            <a:r>
              <a:rPr lang="en-IN" sz="2800" dirty="0" err="1"/>
              <a:t>valproic</a:t>
            </a:r>
            <a:r>
              <a:rPr lang="en-IN" sz="2800" dirty="0"/>
              <a:t> acid/sodium valproate and meropenem is </a:t>
            </a:r>
            <a:r>
              <a:rPr lang="en-IN" sz="2800" dirty="0" smtClean="0"/>
              <a:t>not recommended</a:t>
            </a:r>
          </a:p>
          <a:p>
            <a:pPr>
              <a:buFont typeface="Wingdings" panose="05000000000000000000" pitchFamily="2" charset="2"/>
              <a:buChar char="§"/>
            </a:pPr>
            <a:endParaRPr lang="en-IN" sz="2800" dirty="0"/>
          </a:p>
          <a:p>
            <a:pPr>
              <a:buFont typeface="Wingdings" panose="05000000000000000000" pitchFamily="2" charset="2"/>
              <a:buChar char="§"/>
            </a:pPr>
            <a:r>
              <a:rPr lang="en-IN" sz="2800" dirty="0" smtClean="0"/>
              <a:t>Meropenem </a:t>
            </a:r>
            <a:r>
              <a:rPr lang="en-IN" sz="2800" dirty="0"/>
              <a:t>may reduce serum </a:t>
            </a:r>
            <a:r>
              <a:rPr lang="en-IN" sz="2800" dirty="0" err="1"/>
              <a:t>valproic</a:t>
            </a:r>
            <a:r>
              <a:rPr lang="en-IN" sz="2800" dirty="0"/>
              <a:t> </a:t>
            </a:r>
            <a:r>
              <a:rPr lang="en-IN" sz="2800" dirty="0" smtClean="0"/>
              <a:t>acid levels.</a:t>
            </a:r>
          </a:p>
          <a:p>
            <a:pPr>
              <a:buFont typeface="Wingdings" panose="05000000000000000000" pitchFamily="2" charset="2"/>
              <a:buChar char="§"/>
            </a:pPr>
            <a:endParaRPr lang="en-IN" sz="2800" dirty="0"/>
          </a:p>
          <a:p>
            <a:pPr>
              <a:buFont typeface="Wingdings" panose="05000000000000000000" pitchFamily="2" charset="2"/>
              <a:buChar char="§"/>
            </a:pPr>
            <a:r>
              <a:rPr lang="en-IN" sz="2800" dirty="0" smtClean="0"/>
              <a:t>Contraindicated in hypersensitivity</a:t>
            </a:r>
          </a:p>
          <a:p>
            <a:pPr>
              <a:buFont typeface="Wingdings" panose="05000000000000000000" pitchFamily="2" charset="2"/>
              <a:buChar char="§"/>
            </a:pPr>
            <a:endParaRPr lang="en-IN" sz="2800" dirty="0" smtClean="0"/>
          </a:p>
          <a:p>
            <a:pPr marL="0" indent="0">
              <a:buNone/>
            </a:pPr>
            <a:r>
              <a:rPr lang="en-IN" sz="2800" dirty="0" smtClean="0"/>
              <a:t>    </a:t>
            </a:r>
            <a:endParaRPr lang="en-IN" sz="2800" dirty="0"/>
          </a:p>
        </p:txBody>
      </p:sp>
    </p:spTree>
    <p:extLst>
      <p:ext uri="{BB962C8B-B14F-4D97-AF65-F5344CB8AC3E}">
        <p14:creationId xmlns:p14="http://schemas.microsoft.com/office/powerpoint/2010/main" val="21148484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400" dirty="0"/>
              <a:t>Interaction</a:t>
            </a:r>
          </a:p>
        </p:txBody>
      </p:sp>
      <p:sp>
        <p:nvSpPr>
          <p:cNvPr id="3" name="Content Placeholder 2"/>
          <p:cNvSpPr>
            <a:spLocks noGrp="1"/>
          </p:cNvSpPr>
          <p:nvPr>
            <p:ph idx="1"/>
          </p:nvPr>
        </p:nvSpPr>
        <p:spPr>
          <a:xfrm>
            <a:off x="833637" y="5250538"/>
            <a:ext cx="10513235" cy="1080655"/>
          </a:xfrm>
        </p:spPr>
        <p:txBody>
          <a:bodyPr>
            <a:normAutofit/>
          </a:bodyPr>
          <a:lstStyle/>
          <a:p>
            <a:pPr>
              <a:buFont typeface="Wingdings" panose="05000000000000000000" pitchFamily="2" charset="2"/>
              <a:buChar char="§"/>
            </a:pPr>
            <a:r>
              <a:rPr lang="en-IN" sz="3200" dirty="0" smtClean="0">
                <a:latin typeface="+mn-lt"/>
              </a:rPr>
              <a:t>Store below </a:t>
            </a:r>
            <a:r>
              <a:rPr lang="en-IN" sz="3200" dirty="0">
                <a:latin typeface="+mn-lt"/>
              </a:rPr>
              <a:t>below 25°C</a:t>
            </a:r>
            <a:r>
              <a:rPr lang="en-IN" sz="3200" dirty="0" smtClean="0">
                <a:latin typeface="+mn-lt"/>
              </a:rPr>
              <a:t>.</a:t>
            </a:r>
            <a:endParaRPr lang="en-IN" sz="3200" dirty="0">
              <a:latin typeface="+mn-lt"/>
            </a:endParaRPr>
          </a:p>
          <a:p>
            <a:pPr marL="0" indent="0">
              <a:buNone/>
            </a:pPr>
            <a:endParaRPr lang="en-IN" sz="3200" dirty="0">
              <a:latin typeface="+mn-lt"/>
            </a:endParaRPr>
          </a:p>
        </p:txBody>
      </p:sp>
      <p:graphicFrame>
        <p:nvGraphicFramePr>
          <p:cNvPr id="4" name="Content Placeholder 3"/>
          <p:cNvGraphicFramePr>
            <a:graphicFrameLocks/>
          </p:cNvGraphicFramePr>
          <p:nvPr>
            <p:extLst>
              <p:ext uri="{D42A27DB-BD31-4B8C-83A1-F6EECF244321}">
                <p14:modId xmlns:p14="http://schemas.microsoft.com/office/powerpoint/2010/main" val="3927078222"/>
              </p:ext>
            </p:extLst>
          </p:nvPr>
        </p:nvGraphicFramePr>
        <p:xfrm>
          <a:off x="703627" y="1521592"/>
          <a:ext cx="10856381" cy="3200400"/>
        </p:xfrm>
        <a:graphic>
          <a:graphicData uri="http://schemas.openxmlformats.org/drawingml/2006/table">
            <a:tbl>
              <a:tblPr firstRow="1" bandRow="1">
                <a:tableStyleId>{1E171933-4619-4E11-9A3F-F7608DF75F80}</a:tableStyleId>
              </a:tblPr>
              <a:tblGrid>
                <a:gridCol w="3159096">
                  <a:extLst>
                    <a:ext uri="{9D8B030D-6E8A-4147-A177-3AD203B41FA5}">
                      <a16:colId xmlns:a16="http://schemas.microsoft.com/office/drawing/2014/main" val="20000"/>
                    </a:ext>
                  </a:extLst>
                </a:gridCol>
                <a:gridCol w="7697285">
                  <a:extLst>
                    <a:ext uri="{9D8B030D-6E8A-4147-A177-3AD203B41FA5}">
                      <a16:colId xmlns:a16="http://schemas.microsoft.com/office/drawing/2014/main" val="20001"/>
                    </a:ext>
                  </a:extLst>
                </a:gridCol>
              </a:tblGrid>
              <a:tr h="370840">
                <a:tc>
                  <a:txBody>
                    <a:bodyPr/>
                    <a:lstStyle/>
                    <a:p>
                      <a:pPr algn="ctr"/>
                      <a:r>
                        <a:rPr lang="en-IN" sz="2400" dirty="0" smtClean="0"/>
                        <a:t>Interacting drugs</a:t>
                      </a:r>
                      <a:endParaRPr lang="en-IN" sz="2400" dirty="0"/>
                    </a:p>
                  </a:txBody>
                  <a:tcPr anchor="b"/>
                </a:tc>
                <a:tc>
                  <a:txBody>
                    <a:bodyPr/>
                    <a:lstStyle/>
                    <a:p>
                      <a:pPr algn="ctr"/>
                      <a:r>
                        <a:rPr lang="en-IN" sz="2400" dirty="0" smtClean="0"/>
                        <a:t>Interactions </a:t>
                      </a:r>
                      <a:endParaRPr lang="en-IN" sz="2400" dirty="0"/>
                    </a:p>
                  </a:txBody>
                  <a:tcPr/>
                </a:tc>
                <a:extLst>
                  <a:ext uri="{0D108BD9-81ED-4DB2-BD59-A6C34878D82A}">
                    <a16:rowId xmlns:a16="http://schemas.microsoft.com/office/drawing/2014/main" val="10000"/>
                  </a:ext>
                </a:extLst>
              </a:tr>
              <a:tr h="370840">
                <a:tc>
                  <a:txBody>
                    <a:bodyPr/>
                    <a:lstStyle/>
                    <a:p>
                      <a:pPr algn="ctr"/>
                      <a:endParaRPr lang="en-IN" sz="2400" dirty="0" smtClean="0"/>
                    </a:p>
                    <a:p>
                      <a:pPr algn="ctr"/>
                      <a:r>
                        <a:rPr lang="en-IN" sz="2400" dirty="0" err="1" smtClean="0"/>
                        <a:t>Valproic</a:t>
                      </a:r>
                      <a:r>
                        <a:rPr lang="en-IN" sz="2400" dirty="0" smtClean="0"/>
                        <a:t> acid </a:t>
                      </a:r>
                      <a:endParaRPr lang="en-IN" sz="2400" dirty="0"/>
                    </a:p>
                  </a:txBody>
                  <a:tcPr/>
                </a:tc>
                <a:tc>
                  <a:txBody>
                    <a:bodyPr/>
                    <a:lstStyle/>
                    <a:p>
                      <a:pPr algn="l"/>
                      <a:r>
                        <a:rPr lang="en-IN" sz="2400" dirty="0" smtClean="0"/>
                        <a:t>Meropenem reduced the serum concentrations of </a:t>
                      </a:r>
                      <a:r>
                        <a:rPr lang="en-IN" sz="2400" dirty="0" err="1" smtClean="0"/>
                        <a:t>valproic</a:t>
                      </a:r>
                      <a:r>
                        <a:rPr lang="en-IN" sz="2400" dirty="0" smtClean="0"/>
                        <a:t> acid to below the therapeutic concentration range </a:t>
                      </a:r>
                      <a:r>
                        <a:rPr lang="en-IN" sz="2400" kern="1200" dirty="0" smtClean="0">
                          <a:effectLst/>
                        </a:rPr>
                        <a:t>, therefore increasing the risk of breakthrough seizures. </a:t>
                      </a:r>
                      <a:endParaRPr lang="en-IN" sz="2400" dirty="0"/>
                    </a:p>
                  </a:txBody>
                  <a:tcPr/>
                </a:tc>
                <a:extLst>
                  <a:ext uri="{0D108BD9-81ED-4DB2-BD59-A6C34878D82A}">
                    <a16:rowId xmlns:a16="http://schemas.microsoft.com/office/drawing/2014/main" val="10001"/>
                  </a:ext>
                </a:extLst>
              </a:tr>
              <a:tr h="1053551">
                <a:tc>
                  <a:txBody>
                    <a:bodyPr/>
                    <a:lstStyle/>
                    <a:p>
                      <a:pPr algn="ctr"/>
                      <a:endParaRPr lang="en-IN" sz="2400" dirty="0" smtClean="0"/>
                    </a:p>
                    <a:p>
                      <a:pPr algn="ctr"/>
                      <a:r>
                        <a:rPr lang="en-IN" sz="2400" dirty="0" smtClean="0"/>
                        <a:t>Probenecid</a:t>
                      </a:r>
                      <a:endParaRPr lang="en-IN" sz="2400" dirty="0"/>
                    </a:p>
                  </a:txBody>
                  <a:tcPr/>
                </a:tc>
                <a:tc>
                  <a:txBody>
                    <a:bodyPr/>
                    <a:lstStyle/>
                    <a:p>
                      <a:pPr algn="l"/>
                      <a:r>
                        <a:rPr lang="en-IN" sz="2400" dirty="0" smtClean="0"/>
                        <a:t>Probenecid competes with meropenem for active tubular secretion, resulting in increased plasma concentrations of meropenem. Co-administration of probenecid with meropenem is not recommended.</a:t>
                      </a:r>
                      <a:endParaRPr lang="en-IN" sz="24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839506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5447" t="5555" r="4690"/>
          <a:stretch/>
        </p:blipFill>
        <p:spPr>
          <a:xfrm>
            <a:off x="8488908" y="3521120"/>
            <a:ext cx="3452884" cy="24892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p:cNvSpPr txBox="1"/>
          <p:nvPr/>
        </p:nvSpPr>
        <p:spPr>
          <a:xfrm>
            <a:off x="706582" y="762000"/>
            <a:ext cx="2815001" cy="630942"/>
          </a:xfrm>
          <a:prstGeom prst="rect">
            <a:avLst/>
          </a:prstGeom>
          <a:noFill/>
        </p:spPr>
        <p:txBody>
          <a:bodyPr wrap="none" rtlCol="0">
            <a:spAutoFit/>
          </a:bodyPr>
          <a:lstStyle/>
          <a:p>
            <a:r>
              <a:rPr lang="en-IN" sz="3500" dirty="0" smtClean="0"/>
              <a:t>Introducing…..</a:t>
            </a:r>
            <a:endParaRPr lang="en-IN" sz="3500" dirty="0"/>
          </a:p>
        </p:txBody>
      </p:sp>
      <p:pic>
        <p:nvPicPr>
          <p:cNvPr id="3" name="Picture 2"/>
          <p:cNvPicPr>
            <a:picLocks noChangeAspect="1"/>
          </p:cNvPicPr>
          <p:nvPr/>
        </p:nvPicPr>
        <p:blipFill>
          <a:blip r:embed="rId3"/>
          <a:stretch>
            <a:fillRect/>
          </a:stretch>
        </p:blipFill>
        <p:spPr>
          <a:xfrm>
            <a:off x="863650" y="1699186"/>
            <a:ext cx="7388992" cy="3066554"/>
          </a:xfrm>
          <a:prstGeom prst="rect">
            <a:avLst/>
          </a:prstGeom>
        </p:spPr>
      </p:pic>
    </p:spTree>
    <p:extLst>
      <p:ext uri="{BB962C8B-B14F-4D97-AF65-F5344CB8AC3E}">
        <p14:creationId xmlns:p14="http://schemas.microsoft.com/office/powerpoint/2010/main" val="19849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25832327"/>
              </p:ext>
            </p:extLst>
          </p:nvPr>
        </p:nvGraphicFramePr>
        <p:xfrm>
          <a:off x="2645510" y="2612196"/>
          <a:ext cx="6730502" cy="2651190"/>
        </p:xfrm>
        <a:graphic>
          <a:graphicData uri="http://schemas.openxmlformats.org/drawingml/2006/table">
            <a:tbl>
              <a:tblPr firstRow="1" bandRow="1">
                <a:tableStyleId>{1E171933-4619-4E11-9A3F-F7608DF75F80}</a:tableStyleId>
              </a:tblPr>
              <a:tblGrid>
                <a:gridCol w="6730502">
                  <a:extLst>
                    <a:ext uri="{9D8B030D-6E8A-4147-A177-3AD203B41FA5}">
                      <a16:colId xmlns:a16="http://schemas.microsoft.com/office/drawing/2014/main" val="20000"/>
                    </a:ext>
                  </a:extLst>
                </a:gridCol>
              </a:tblGrid>
              <a:tr h="736979">
                <a:tc>
                  <a:txBody>
                    <a:bodyPr/>
                    <a:lstStyle/>
                    <a:p>
                      <a:pPr algn="ctr"/>
                      <a:r>
                        <a:rPr lang="en-IN" sz="3200" dirty="0" smtClean="0"/>
                        <a:t>Indication</a:t>
                      </a:r>
                      <a:endParaRPr lang="en-IN" sz="3200" dirty="0"/>
                    </a:p>
                  </a:txBody>
                  <a:tcPr marL="82951" marR="82951" marT="41475" marB="41475" anchor="ctr"/>
                </a:tc>
                <a:extLst>
                  <a:ext uri="{0D108BD9-81ED-4DB2-BD59-A6C34878D82A}">
                    <a16:rowId xmlns:a16="http://schemas.microsoft.com/office/drawing/2014/main" val="10000"/>
                  </a:ext>
                </a:extLst>
              </a:tr>
              <a:tr h="808140">
                <a:tc>
                  <a:txBody>
                    <a:bodyPr/>
                    <a:lstStyle/>
                    <a:p>
                      <a:pPr algn="ctr"/>
                      <a:r>
                        <a:rPr lang="en-IN" sz="2400" dirty="0" smtClean="0"/>
                        <a:t>Complicated Skin and soft tissue infection</a:t>
                      </a:r>
                      <a:endParaRPr lang="en-IN" sz="2400" dirty="0"/>
                    </a:p>
                  </a:txBody>
                  <a:tcPr marL="82951" marR="82951" marT="41475" marB="41475" anchor="ctr"/>
                </a:tc>
                <a:extLst>
                  <a:ext uri="{0D108BD9-81ED-4DB2-BD59-A6C34878D82A}">
                    <a16:rowId xmlns:a16="http://schemas.microsoft.com/office/drawing/2014/main" val="10001"/>
                  </a:ext>
                </a:extLst>
              </a:tr>
              <a:tr h="352714">
                <a:tc>
                  <a:txBody>
                    <a:bodyPr/>
                    <a:lstStyle/>
                    <a:p>
                      <a:pPr algn="ctr"/>
                      <a:r>
                        <a:rPr lang="en-IN" sz="2400" dirty="0" smtClean="0"/>
                        <a:t>Septicaemia</a:t>
                      </a:r>
                      <a:endParaRPr lang="en-IN" sz="2400" dirty="0"/>
                    </a:p>
                  </a:txBody>
                  <a:tcPr marL="82951" marR="82951" marT="41475" marB="41475" anchor="ctr"/>
                </a:tc>
                <a:extLst>
                  <a:ext uri="{0D108BD9-81ED-4DB2-BD59-A6C34878D82A}">
                    <a16:rowId xmlns:a16="http://schemas.microsoft.com/office/drawing/2014/main" val="10002"/>
                  </a:ext>
                </a:extLst>
              </a:tr>
              <a:tr h="657361">
                <a:tc>
                  <a:txBody>
                    <a:bodyPr/>
                    <a:lstStyle/>
                    <a:p>
                      <a:pPr algn="ctr"/>
                      <a:r>
                        <a:rPr lang="en-IN" sz="2400" dirty="0" smtClean="0"/>
                        <a:t>Bacterial Meningitis</a:t>
                      </a:r>
                      <a:endParaRPr lang="en-IN" sz="2400" dirty="0"/>
                    </a:p>
                  </a:txBody>
                  <a:tcPr marL="82951" marR="82951" marT="41475" marB="41475" anchor="ctr"/>
                </a:tc>
                <a:extLst>
                  <a:ext uri="{0D108BD9-81ED-4DB2-BD59-A6C34878D82A}">
                    <a16:rowId xmlns:a16="http://schemas.microsoft.com/office/drawing/2014/main" val="10003"/>
                  </a:ext>
                </a:extLst>
              </a:tr>
            </a:tbl>
          </a:graphicData>
        </a:graphic>
      </p:graphicFrame>
      <p:pic>
        <p:nvPicPr>
          <p:cNvPr id="4" name="Content Placeholder 1"/>
          <p:cNvPicPr>
            <a:picLocks noChangeAspect="1"/>
          </p:cNvPicPr>
          <p:nvPr/>
        </p:nvPicPr>
        <p:blipFill rotWithShape="1">
          <a:blip r:embed="rId2" cstate="print">
            <a:extLst>
              <a:ext uri="{28A0092B-C50C-407E-A947-70E740481C1C}">
                <a14:useLocalDpi xmlns:a14="http://schemas.microsoft.com/office/drawing/2010/main" val="0"/>
              </a:ext>
            </a:extLst>
          </a:blip>
          <a:srcRect l="50347" t="10085" r="5350" b="67109"/>
          <a:stretch/>
        </p:blipFill>
        <p:spPr>
          <a:xfrm>
            <a:off x="750627" y="573205"/>
            <a:ext cx="3111690" cy="11327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37879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510811876"/>
              </p:ext>
            </p:extLst>
          </p:nvPr>
        </p:nvGraphicFramePr>
        <p:xfrm>
          <a:off x="1420888" y="2927501"/>
          <a:ext cx="9642451" cy="2744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5" name="TextBox 34"/>
          <p:cNvSpPr txBox="1"/>
          <p:nvPr/>
        </p:nvSpPr>
        <p:spPr>
          <a:xfrm>
            <a:off x="4252686" y="2047721"/>
            <a:ext cx="3724994" cy="707886"/>
          </a:xfrm>
          <a:prstGeom prst="rect">
            <a:avLst/>
          </a:prstGeom>
          <a:noFill/>
        </p:spPr>
        <p:txBody>
          <a:bodyPr wrap="none" rtlCol="0">
            <a:spAutoFit/>
          </a:bodyPr>
          <a:lstStyle/>
          <a:p>
            <a:r>
              <a:rPr lang="en-IN" sz="4000" dirty="0" smtClean="0"/>
              <a:t>Target Customer </a:t>
            </a:r>
            <a:endParaRPr lang="en-IN" sz="4000" dirty="0"/>
          </a:p>
        </p:txBody>
      </p:sp>
      <p:pic>
        <p:nvPicPr>
          <p:cNvPr id="6" name="Picture 5"/>
          <p:cNvPicPr>
            <a:picLocks noChangeAspect="1"/>
          </p:cNvPicPr>
          <p:nvPr/>
        </p:nvPicPr>
        <p:blipFill>
          <a:blip r:embed="rId7"/>
          <a:stretch>
            <a:fillRect/>
          </a:stretch>
        </p:blipFill>
        <p:spPr>
          <a:xfrm>
            <a:off x="718507" y="409085"/>
            <a:ext cx="3534179" cy="1466743"/>
          </a:xfrm>
          <a:prstGeom prst="rect">
            <a:avLst/>
          </a:prstGeom>
        </p:spPr>
      </p:pic>
    </p:spTree>
    <p:extLst>
      <p:ext uri="{BB962C8B-B14F-4D97-AF65-F5344CB8AC3E}">
        <p14:creationId xmlns:p14="http://schemas.microsoft.com/office/powerpoint/2010/main" val="2013649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2535590" y="2556166"/>
            <a:ext cx="7851508" cy="1200329"/>
          </a:xfrm>
          <a:prstGeom prst="rect">
            <a:avLst/>
          </a:prstGeom>
          <a:noFill/>
        </p:spPr>
        <p:txBody>
          <a:bodyPr wrap="none" rtlCol="0">
            <a:spAutoFit/>
          </a:bodyPr>
          <a:lstStyle/>
          <a:p>
            <a:r>
              <a:rPr lang="en-IN" sz="7200" i="1" dirty="0" smtClean="0"/>
              <a:t>Market Opportunity </a:t>
            </a:r>
            <a:endParaRPr lang="en-IN" sz="7200" i="1" dirty="0"/>
          </a:p>
        </p:txBody>
      </p:sp>
    </p:spTree>
    <p:extLst>
      <p:ext uri="{BB962C8B-B14F-4D97-AF65-F5344CB8AC3E}">
        <p14:creationId xmlns:p14="http://schemas.microsoft.com/office/powerpoint/2010/main" val="32949087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18507" y="409085"/>
            <a:ext cx="3921609" cy="1627533"/>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499828218"/>
              </p:ext>
            </p:extLst>
          </p:nvPr>
        </p:nvGraphicFramePr>
        <p:xfrm>
          <a:off x="825912" y="2297744"/>
          <a:ext cx="10441855" cy="2909570"/>
        </p:xfrm>
        <a:graphic>
          <a:graphicData uri="http://schemas.openxmlformats.org/drawingml/2006/table">
            <a:tbl>
              <a:tblPr firstRow="1" bandRow="1">
                <a:tableStyleId>{5C22544A-7EE6-4342-B048-85BDC9FD1C3A}</a:tableStyleId>
              </a:tblPr>
              <a:tblGrid>
                <a:gridCol w="613322">
                  <a:extLst>
                    <a:ext uri="{9D8B030D-6E8A-4147-A177-3AD203B41FA5}">
                      <a16:colId xmlns:a16="http://schemas.microsoft.com/office/drawing/2014/main" val="3034495486"/>
                    </a:ext>
                  </a:extLst>
                </a:gridCol>
                <a:gridCol w="1257317">
                  <a:extLst>
                    <a:ext uri="{9D8B030D-6E8A-4147-A177-3AD203B41FA5}">
                      <a16:colId xmlns:a16="http://schemas.microsoft.com/office/drawing/2014/main" val="2325078389"/>
                    </a:ext>
                  </a:extLst>
                </a:gridCol>
                <a:gridCol w="1609980">
                  <a:extLst>
                    <a:ext uri="{9D8B030D-6E8A-4147-A177-3AD203B41FA5}">
                      <a16:colId xmlns:a16="http://schemas.microsoft.com/office/drawing/2014/main" val="1020307824"/>
                    </a:ext>
                  </a:extLst>
                </a:gridCol>
                <a:gridCol w="1160206">
                  <a:extLst>
                    <a:ext uri="{9D8B030D-6E8A-4147-A177-3AD203B41FA5}">
                      <a16:colId xmlns:a16="http://schemas.microsoft.com/office/drawing/2014/main" val="994839011"/>
                    </a:ext>
                  </a:extLst>
                </a:gridCol>
                <a:gridCol w="1160206">
                  <a:extLst>
                    <a:ext uri="{9D8B030D-6E8A-4147-A177-3AD203B41FA5}">
                      <a16:colId xmlns:a16="http://schemas.microsoft.com/office/drawing/2014/main" val="4276436643"/>
                    </a:ext>
                  </a:extLst>
                </a:gridCol>
                <a:gridCol w="1160206">
                  <a:extLst>
                    <a:ext uri="{9D8B030D-6E8A-4147-A177-3AD203B41FA5}">
                      <a16:colId xmlns:a16="http://schemas.microsoft.com/office/drawing/2014/main" val="2971225914"/>
                    </a:ext>
                  </a:extLst>
                </a:gridCol>
                <a:gridCol w="1160206">
                  <a:extLst>
                    <a:ext uri="{9D8B030D-6E8A-4147-A177-3AD203B41FA5}">
                      <a16:colId xmlns:a16="http://schemas.microsoft.com/office/drawing/2014/main" val="1144274433"/>
                    </a:ext>
                  </a:extLst>
                </a:gridCol>
                <a:gridCol w="1160206">
                  <a:extLst>
                    <a:ext uri="{9D8B030D-6E8A-4147-A177-3AD203B41FA5}">
                      <a16:colId xmlns:a16="http://schemas.microsoft.com/office/drawing/2014/main" val="2377428327"/>
                    </a:ext>
                  </a:extLst>
                </a:gridCol>
                <a:gridCol w="1160206">
                  <a:extLst>
                    <a:ext uri="{9D8B030D-6E8A-4147-A177-3AD203B41FA5}">
                      <a16:colId xmlns:a16="http://schemas.microsoft.com/office/drawing/2014/main" val="3621536545"/>
                    </a:ext>
                  </a:extLst>
                </a:gridCol>
              </a:tblGrid>
              <a:tr h="370840">
                <a:tc>
                  <a:txBody>
                    <a:bodyPr/>
                    <a:lstStyle/>
                    <a:p>
                      <a:pPr algn="ctr" fontAlgn="ctr"/>
                      <a:r>
                        <a:rPr lang="en-IN" sz="2800" b="1" u="none" strike="noStrike" dirty="0" err="1">
                          <a:effectLst/>
                        </a:rPr>
                        <a:t>s.n</a:t>
                      </a:r>
                      <a:endParaRPr lang="en-IN" sz="2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IN" sz="2000" b="1" u="none" strike="noStrike" dirty="0">
                          <a:effectLst/>
                        </a:rPr>
                        <a:t>BRAND</a:t>
                      </a:r>
                      <a:endParaRPr lang="en-IN" sz="2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IN" sz="2000" b="1" u="none" strike="noStrike">
                          <a:effectLst/>
                        </a:rPr>
                        <a:t>COMPANY</a:t>
                      </a:r>
                      <a:endParaRPr lang="en-IN" sz="20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n-IN" sz="2000" b="1" u="none" strike="noStrike">
                          <a:effectLst/>
                        </a:rPr>
                        <a:t>MAT UNIT DEC 15</a:t>
                      </a:r>
                      <a:endParaRPr lang="en-IN" sz="20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n-IN" sz="2000" b="1" u="none" strike="noStrike">
                          <a:effectLst/>
                        </a:rPr>
                        <a:t> MAT UNIT DEC 16</a:t>
                      </a:r>
                      <a:endParaRPr lang="en-IN" sz="20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sv-SE" sz="2000" b="1" u="none" strike="noStrike">
                          <a:effectLst/>
                        </a:rPr>
                        <a:t> MAT UNIT GR DEC 16</a:t>
                      </a:r>
                      <a:endParaRPr lang="sv-SE" sz="20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n-IN" sz="2000" b="1" u="none" strike="noStrike">
                          <a:effectLst/>
                        </a:rPr>
                        <a:t> MAT VAL DEC 15</a:t>
                      </a:r>
                      <a:endParaRPr lang="en-IN" sz="20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n-IN" sz="2000" b="1" u="none" strike="noStrike">
                          <a:effectLst/>
                        </a:rPr>
                        <a:t> MAT VAL DEC 16</a:t>
                      </a:r>
                      <a:endParaRPr lang="en-IN" sz="20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n-IN" sz="2000" b="1" u="none" strike="noStrike" dirty="0">
                          <a:effectLst/>
                        </a:rPr>
                        <a:t> MAT VAL GR DEC 16</a:t>
                      </a:r>
                      <a:endParaRPr lang="en-IN" sz="2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85410696"/>
                  </a:ext>
                </a:extLst>
              </a:tr>
              <a:tr h="370840">
                <a:tc>
                  <a:txBody>
                    <a:bodyPr/>
                    <a:lstStyle/>
                    <a:p>
                      <a:pPr algn="ctr" fontAlgn="ctr"/>
                      <a:r>
                        <a:rPr lang="en-IN" sz="2800" b="1" u="none" strike="noStrike">
                          <a:effectLst/>
                        </a:rPr>
                        <a:t> </a:t>
                      </a:r>
                      <a:endParaRPr lang="en-IN" sz="28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n-IN" sz="2000" b="1" u="none" strike="noStrike" dirty="0">
                          <a:effectLst/>
                        </a:rPr>
                        <a:t>Total</a:t>
                      </a:r>
                      <a:endParaRPr lang="en-IN" sz="2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IN" sz="2000" b="1" u="none" strike="noStrike">
                          <a:effectLst/>
                        </a:rPr>
                        <a:t> </a:t>
                      </a:r>
                      <a:endParaRPr lang="en-IN" sz="20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IN" sz="2000" b="1" u="none" strike="noStrike">
                          <a:effectLst/>
                        </a:rPr>
                        <a:t>8014.18</a:t>
                      </a:r>
                      <a:endParaRPr lang="en-IN" sz="20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IN" sz="2000" b="1" u="none" strike="noStrike">
                          <a:effectLst/>
                        </a:rPr>
                        <a:t>10346.90</a:t>
                      </a:r>
                      <a:endParaRPr lang="en-IN" sz="20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IN" sz="2000" b="1" u="none" strike="noStrike">
                          <a:effectLst/>
                        </a:rPr>
                        <a:t>29.11</a:t>
                      </a:r>
                      <a:endParaRPr lang="en-IN" sz="20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IN" sz="2000" b="1" u="none" strike="noStrike">
                          <a:effectLst/>
                        </a:rPr>
                        <a:t>496.17</a:t>
                      </a:r>
                      <a:endParaRPr lang="en-IN" sz="20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IN" sz="2000" b="1" u="none" strike="noStrike">
                          <a:effectLst/>
                        </a:rPr>
                        <a:t>652.47</a:t>
                      </a:r>
                      <a:endParaRPr lang="en-IN" sz="20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IN" sz="2000" b="1" u="none" strike="noStrike" dirty="0">
                          <a:effectLst/>
                        </a:rPr>
                        <a:t>31.50</a:t>
                      </a:r>
                      <a:endParaRPr lang="en-IN" sz="2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08096057"/>
                  </a:ext>
                </a:extLst>
              </a:tr>
              <a:tr h="370840">
                <a:tc>
                  <a:txBody>
                    <a:bodyPr/>
                    <a:lstStyle/>
                    <a:p>
                      <a:pPr algn="ctr" fontAlgn="b"/>
                      <a:r>
                        <a:rPr lang="en-IN" sz="2000" u="none" strike="noStrike">
                          <a:effectLst/>
                        </a:rPr>
                        <a:t>1</a:t>
                      </a:r>
                      <a:endParaRPr lang="en-IN"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ctr"/>
                      <a:r>
                        <a:rPr lang="en-IN" sz="2000" u="none" strike="noStrike" dirty="0">
                          <a:effectLst/>
                        </a:rPr>
                        <a:t>MERO</a:t>
                      </a:r>
                      <a:endParaRPr lang="en-IN"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IN" sz="2000" u="none" strike="noStrike" dirty="0">
                          <a:effectLst/>
                        </a:rPr>
                        <a:t>ARISTO </a:t>
                      </a:r>
                      <a:endParaRPr lang="en-IN"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1936.22</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2506.71</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29.46</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66.00</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84.44</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27.94</a:t>
                      </a:r>
                      <a:endParaRPr lang="en-IN"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185002530"/>
                  </a:ext>
                </a:extLst>
              </a:tr>
              <a:tr h="370840">
                <a:tc>
                  <a:txBody>
                    <a:bodyPr/>
                    <a:lstStyle/>
                    <a:p>
                      <a:pPr algn="ctr" fontAlgn="b"/>
                      <a:r>
                        <a:rPr lang="en-IN" sz="2000" u="none" strike="noStrike">
                          <a:effectLst/>
                        </a:rPr>
                        <a:t>2</a:t>
                      </a:r>
                      <a:endParaRPr lang="en-IN"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ctr"/>
                      <a:r>
                        <a:rPr lang="en-IN" sz="2000" u="none" strike="noStrike">
                          <a:effectLst/>
                        </a:rPr>
                        <a:t>MEROMAC</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IN" sz="2000" u="none" strike="noStrike" dirty="0">
                          <a:effectLst/>
                        </a:rPr>
                        <a:t>MACLEODS</a:t>
                      </a:r>
                      <a:endParaRPr lang="en-IN"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dirty="0">
                          <a:effectLst/>
                        </a:rPr>
                        <a:t>1296.68</a:t>
                      </a:r>
                      <a:endParaRPr lang="en-IN"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1575.75</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43.98</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42.68</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52.70</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45.97</a:t>
                      </a:r>
                      <a:endParaRPr lang="en-IN"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119508040"/>
                  </a:ext>
                </a:extLst>
              </a:tr>
              <a:tr h="370840">
                <a:tc>
                  <a:txBody>
                    <a:bodyPr/>
                    <a:lstStyle/>
                    <a:p>
                      <a:pPr algn="ctr" fontAlgn="b"/>
                      <a:r>
                        <a:rPr lang="en-IN" sz="2000" u="none" strike="noStrike">
                          <a:effectLst/>
                        </a:rPr>
                        <a:t>3</a:t>
                      </a:r>
                      <a:endParaRPr lang="en-IN"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ctr"/>
                      <a:r>
                        <a:rPr lang="en-IN" sz="2000" u="none" strike="noStrike">
                          <a:effectLst/>
                        </a:rPr>
                        <a:t>MEROTEC</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IN" sz="2000" u="none" strike="noStrike">
                          <a:effectLst/>
                        </a:rPr>
                        <a:t>ZUVENTUS </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913.66</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dirty="0">
                          <a:effectLst/>
                        </a:rPr>
                        <a:t>1066.40</a:t>
                      </a:r>
                      <a:endParaRPr lang="en-IN"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16.72</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33.32</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41.98</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25.99</a:t>
                      </a:r>
                      <a:endParaRPr lang="en-IN"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06151064"/>
                  </a:ext>
                </a:extLst>
              </a:tr>
              <a:tr h="370840">
                <a:tc>
                  <a:txBody>
                    <a:bodyPr/>
                    <a:lstStyle/>
                    <a:p>
                      <a:pPr algn="ctr" fontAlgn="b"/>
                      <a:r>
                        <a:rPr lang="en-IN" sz="2000" u="none" strike="noStrike">
                          <a:effectLst/>
                        </a:rPr>
                        <a:t>4</a:t>
                      </a:r>
                      <a:endParaRPr lang="en-IN"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ctr"/>
                      <a:r>
                        <a:rPr lang="en-IN" sz="2000" u="none" strike="noStrike">
                          <a:effectLst/>
                        </a:rPr>
                        <a:t>MEROTROL</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IN" sz="2000" u="none" strike="noStrike">
                          <a:effectLst/>
                        </a:rPr>
                        <a:t>LUPIN </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797.76</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959.50</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dirty="0">
                          <a:effectLst/>
                        </a:rPr>
                        <a:t>20.27</a:t>
                      </a:r>
                      <a:endParaRPr lang="en-IN"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37.34</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39.48</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5.74</a:t>
                      </a:r>
                      <a:endParaRPr lang="en-IN"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810528106"/>
                  </a:ext>
                </a:extLst>
              </a:tr>
              <a:tr h="370840">
                <a:tc>
                  <a:txBody>
                    <a:bodyPr/>
                    <a:lstStyle/>
                    <a:p>
                      <a:pPr algn="ctr" fontAlgn="b"/>
                      <a:r>
                        <a:rPr lang="en-IN" sz="2000" u="none" strike="noStrike">
                          <a:effectLst/>
                        </a:rPr>
                        <a:t>5</a:t>
                      </a:r>
                      <a:endParaRPr lang="en-IN"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ctr"/>
                      <a:r>
                        <a:rPr lang="en-IN" sz="2000" u="none" strike="noStrike">
                          <a:effectLst/>
                        </a:rPr>
                        <a:t>MERONEM</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IN" sz="2000" u="none" strike="noStrike">
                          <a:effectLst/>
                        </a:rPr>
                        <a:t>ASTRAZENECA </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627.91</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944.42</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a:effectLst/>
                        </a:rPr>
                        <a:t>50.41</a:t>
                      </a:r>
                      <a:endParaRPr lang="en-IN"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dirty="0">
                          <a:effectLst/>
                        </a:rPr>
                        <a:t>112.70</a:t>
                      </a:r>
                      <a:endParaRPr lang="en-IN"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dirty="0">
                          <a:effectLst/>
                        </a:rPr>
                        <a:t>170.64</a:t>
                      </a:r>
                      <a:endParaRPr lang="en-IN"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ctr"/>
                      <a:r>
                        <a:rPr lang="en-IN" sz="2000" u="none" strike="noStrike" dirty="0">
                          <a:effectLst/>
                        </a:rPr>
                        <a:t>51.41</a:t>
                      </a:r>
                      <a:endParaRPr lang="en-IN" sz="2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716993381"/>
                  </a:ext>
                </a:extLst>
              </a:tr>
            </a:tbl>
          </a:graphicData>
        </a:graphic>
      </p:graphicFrame>
    </p:spTree>
    <p:extLst>
      <p:ext uri="{BB962C8B-B14F-4D97-AF65-F5344CB8AC3E}">
        <p14:creationId xmlns:p14="http://schemas.microsoft.com/office/powerpoint/2010/main" val="1613402175"/>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49605670"/>
              </p:ext>
            </p:extLst>
          </p:nvPr>
        </p:nvGraphicFramePr>
        <p:xfrm>
          <a:off x="1052943" y="2268686"/>
          <a:ext cx="10266220" cy="3810000"/>
        </p:xfrm>
        <a:graphic>
          <a:graphicData uri="http://schemas.openxmlformats.org/drawingml/2006/table">
            <a:tbl>
              <a:tblPr firstRow="1" bandRow="1">
                <a:tableStyleId>{00A15C55-8517-42AA-B614-E9B94910E393}</a:tableStyleId>
              </a:tblPr>
              <a:tblGrid>
                <a:gridCol w="2479966">
                  <a:extLst>
                    <a:ext uri="{9D8B030D-6E8A-4147-A177-3AD203B41FA5}">
                      <a16:colId xmlns:a16="http://schemas.microsoft.com/office/drawing/2014/main" val="20000"/>
                    </a:ext>
                  </a:extLst>
                </a:gridCol>
                <a:gridCol w="2653144">
                  <a:extLst>
                    <a:ext uri="{9D8B030D-6E8A-4147-A177-3AD203B41FA5}">
                      <a16:colId xmlns:a16="http://schemas.microsoft.com/office/drawing/2014/main" val="20001"/>
                    </a:ext>
                  </a:extLst>
                </a:gridCol>
                <a:gridCol w="2566555">
                  <a:extLst>
                    <a:ext uri="{9D8B030D-6E8A-4147-A177-3AD203B41FA5}">
                      <a16:colId xmlns:a16="http://schemas.microsoft.com/office/drawing/2014/main" val="20002"/>
                    </a:ext>
                  </a:extLst>
                </a:gridCol>
                <a:gridCol w="2566555">
                  <a:extLst>
                    <a:ext uri="{9D8B030D-6E8A-4147-A177-3AD203B41FA5}">
                      <a16:colId xmlns:a16="http://schemas.microsoft.com/office/drawing/2014/main" val="20003"/>
                    </a:ext>
                  </a:extLst>
                </a:gridCol>
              </a:tblGrid>
              <a:tr h="370840">
                <a:tc>
                  <a:txBody>
                    <a:bodyPr/>
                    <a:lstStyle/>
                    <a:p>
                      <a:pPr algn="ctr"/>
                      <a:r>
                        <a:rPr lang="en-IN" sz="2600" dirty="0" smtClean="0"/>
                        <a:t>BRAND NAME</a:t>
                      </a:r>
                      <a:endParaRPr lang="en-IN" sz="2600" dirty="0"/>
                    </a:p>
                  </a:txBody>
                  <a:tcPr anchor="ctr"/>
                </a:tc>
                <a:tc>
                  <a:txBody>
                    <a:bodyPr/>
                    <a:lstStyle/>
                    <a:p>
                      <a:pPr algn="ctr"/>
                      <a:r>
                        <a:rPr lang="en-IN" sz="2600" dirty="0" smtClean="0"/>
                        <a:t>COMPANY</a:t>
                      </a:r>
                      <a:endParaRPr lang="en-IN" sz="2600" dirty="0"/>
                    </a:p>
                  </a:txBody>
                  <a:tcPr anchor="ctr"/>
                </a:tc>
                <a:tc>
                  <a:txBody>
                    <a:bodyPr/>
                    <a:lstStyle/>
                    <a:p>
                      <a:pPr algn="ctr"/>
                      <a:r>
                        <a:rPr lang="en-IN" sz="2600" dirty="0" smtClean="0"/>
                        <a:t>MEROPENEM</a:t>
                      </a:r>
                      <a:r>
                        <a:rPr lang="en-IN" sz="2600" baseline="0" dirty="0" smtClean="0"/>
                        <a:t> 500MG PRICE</a:t>
                      </a:r>
                      <a:endParaRPr lang="en-IN" sz="2600" dirty="0"/>
                    </a:p>
                  </a:txBody>
                  <a:tcPr anchor="ctr"/>
                </a:tc>
                <a:tc>
                  <a:txBody>
                    <a:bodyPr/>
                    <a:lstStyle/>
                    <a:p>
                      <a:pPr algn="ctr"/>
                      <a:r>
                        <a:rPr lang="en-IN" sz="2600" dirty="0" smtClean="0"/>
                        <a:t>MEROPENEM</a:t>
                      </a:r>
                      <a:r>
                        <a:rPr lang="en-IN" sz="2600" baseline="0" dirty="0" smtClean="0"/>
                        <a:t> 1G PRICE</a:t>
                      </a:r>
                      <a:endParaRPr lang="en-IN" sz="2600" dirty="0"/>
                    </a:p>
                  </a:txBody>
                  <a:tcPr anchor="ctr"/>
                </a:tc>
                <a:extLst>
                  <a:ext uri="{0D108BD9-81ED-4DB2-BD59-A6C34878D82A}">
                    <a16:rowId xmlns:a16="http://schemas.microsoft.com/office/drawing/2014/main" val="10000"/>
                  </a:ext>
                </a:extLst>
              </a:tr>
              <a:tr h="370840">
                <a:tc>
                  <a:txBody>
                    <a:bodyPr/>
                    <a:lstStyle/>
                    <a:p>
                      <a:pPr algn="ctr"/>
                      <a:r>
                        <a:rPr lang="en-IN" sz="2600" dirty="0" smtClean="0"/>
                        <a:t>MERONEM</a:t>
                      </a:r>
                      <a:endParaRPr lang="en-IN" sz="2600" dirty="0"/>
                    </a:p>
                  </a:txBody>
                  <a:tcPr anchor="ctr"/>
                </a:tc>
                <a:tc>
                  <a:txBody>
                    <a:bodyPr/>
                    <a:lstStyle/>
                    <a:p>
                      <a:pPr algn="ctr"/>
                      <a:r>
                        <a:rPr lang="en-IN" sz="2600" dirty="0" smtClean="0"/>
                        <a:t>ASTRAZENECA</a:t>
                      </a:r>
                      <a:endParaRPr lang="en-IN" sz="2600" dirty="0"/>
                    </a:p>
                  </a:txBody>
                  <a:tcPr anchor="ctr"/>
                </a:tc>
                <a:tc>
                  <a:txBody>
                    <a:bodyPr/>
                    <a:lstStyle/>
                    <a:p>
                      <a:pPr algn="ctr"/>
                      <a:r>
                        <a:rPr lang="en-IN" sz="2600" dirty="0" smtClean="0"/>
                        <a:t>1347</a:t>
                      </a:r>
                      <a:endParaRPr lang="en-IN" sz="2600" dirty="0"/>
                    </a:p>
                  </a:txBody>
                  <a:tcPr anchor="ctr"/>
                </a:tc>
                <a:tc>
                  <a:txBody>
                    <a:bodyPr/>
                    <a:lstStyle/>
                    <a:p>
                      <a:pPr algn="ctr"/>
                      <a:r>
                        <a:rPr lang="en-IN" sz="2600" dirty="0" smtClean="0"/>
                        <a:t>2496</a:t>
                      </a:r>
                      <a:endParaRPr lang="en-IN" sz="2600" dirty="0"/>
                    </a:p>
                  </a:txBody>
                  <a:tcPr anchor="ctr"/>
                </a:tc>
                <a:extLst>
                  <a:ext uri="{0D108BD9-81ED-4DB2-BD59-A6C34878D82A}">
                    <a16:rowId xmlns:a16="http://schemas.microsoft.com/office/drawing/2014/main" val="10002"/>
                  </a:ext>
                </a:extLst>
              </a:tr>
              <a:tr h="370840">
                <a:tc>
                  <a:txBody>
                    <a:bodyPr/>
                    <a:lstStyle/>
                    <a:p>
                      <a:pPr algn="ctr"/>
                      <a:r>
                        <a:rPr lang="en-IN" sz="2600" dirty="0" smtClean="0"/>
                        <a:t>MERO</a:t>
                      </a:r>
                      <a:endParaRPr lang="en-IN" sz="2600" dirty="0"/>
                    </a:p>
                  </a:txBody>
                  <a:tcPr anchor="ctr"/>
                </a:tc>
                <a:tc>
                  <a:txBody>
                    <a:bodyPr/>
                    <a:lstStyle/>
                    <a:p>
                      <a:pPr algn="ctr"/>
                      <a:r>
                        <a:rPr lang="en-IN" sz="2600" dirty="0" smtClean="0"/>
                        <a:t>ARISTO</a:t>
                      </a:r>
                      <a:endParaRPr lang="en-IN" sz="2600" dirty="0"/>
                    </a:p>
                  </a:txBody>
                  <a:tcPr anchor="ctr"/>
                </a:tc>
                <a:tc>
                  <a:txBody>
                    <a:bodyPr/>
                    <a:lstStyle/>
                    <a:p>
                      <a:pPr algn="ctr"/>
                      <a:r>
                        <a:rPr lang="en-IN" sz="2600" dirty="0" smtClean="0"/>
                        <a:t>499</a:t>
                      </a:r>
                      <a:endParaRPr lang="en-IN" sz="2600" dirty="0"/>
                    </a:p>
                  </a:txBody>
                  <a:tcPr anchor="ctr"/>
                </a:tc>
                <a:tc>
                  <a:txBody>
                    <a:bodyPr/>
                    <a:lstStyle/>
                    <a:p>
                      <a:pPr algn="ctr"/>
                      <a:r>
                        <a:rPr lang="en-IN" sz="2600" dirty="0" smtClean="0"/>
                        <a:t>648</a:t>
                      </a:r>
                      <a:endParaRPr lang="en-IN" sz="2600" dirty="0"/>
                    </a:p>
                  </a:txBody>
                  <a:tcPr anchor="ctr"/>
                </a:tc>
                <a:extLst>
                  <a:ext uri="{0D108BD9-81ED-4DB2-BD59-A6C34878D82A}">
                    <a16:rowId xmlns:a16="http://schemas.microsoft.com/office/drawing/2014/main" val="10003"/>
                  </a:ext>
                </a:extLst>
              </a:tr>
              <a:tr h="370840">
                <a:tc>
                  <a:txBody>
                    <a:bodyPr/>
                    <a:lstStyle/>
                    <a:p>
                      <a:pPr algn="ctr" fontAlgn="b"/>
                      <a:r>
                        <a:rPr lang="en-IN" sz="2600" u="none" strike="noStrike" dirty="0">
                          <a:effectLst/>
                        </a:rPr>
                        <a:t>MEROTROL</a:t>
                      </a:r>
                      <a:endParaRPr lang="en-IN" sz="26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b"/>
                      <a:r>
                        <a:rPr lang="en-IN" sz="2600" u="none" strike="noStrike" dirty="0">
                          <a:effectLst/>
                        </a:rPr>
                        <a:t>LUPIN</a:t>
                      </a:r>
                      <a:endParaRPr lang="en-IN" sz="26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ctr"/>
                      <a:r>
                        <a:rPr lang="en-IN" sz="2600" dirty="0" smtClean="0"/>
                        <a:t>599</a:t>
                      </a:r>
                      <a:endParaRPr lang="en-IN" sz="2600" dirty="0"/>
                    </a:p>
                  </a:txBody>
                  <a:tcPr anchor="ctr"/>
                </a:tc>
                <a:tc>
                  <a:txBody>
                    <a:bodyPr/>
                    <a:lstStyle/>
                    <a:p>
                      <a:pPr algn="ctr"/>
                      <a:r>
                        <a:rPr lang="en-IN" sz="2600" dirty="0" smtClean="0"/>
                        <a:t>889</a:t>
                      </a:r>
                      <a:endParaRPr lang="en-IN" sz="2600" dirty="0"/>
                    </a:p>
                  </a:txBody>
                  <a:tcPr anchor="ctr"/>
                </a:tc>
                <a:extLst>
                  <a:ext uri="{0D108BD9-81ED-4DB2-BD59-A6C34878D82A}">
                    <a16:rowId xmlns:a16="http://schemas.microsoft.com/office/drawing/2014/main" val="10004"/>
                  </a:ext>
                </a:extLst>
              </a:tr>
              <a:tr h="370840">
                <a:tc>
                  <a:txBody>
                    <a:bodyPr/>
                    <a:lstStyle/>
                    <a:p>
                      <a:pPr algn="ctr" fontAlgn="b"/>
                      <a:r>
                        <a:rPr lang="en-IN" sz="2600" u="none" strike="noStrike" dirty="0">
                          <a:effectLst/>
                        </a:rPr>
                        <a:t>MEROMAC</a:t>
                      </a:r>
                      <a:endParaRPr lang="en-IN" sz="26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b"/>
                      <a:r>
                        <a:rPr lang="en-IN" sz="2600" u="none" strike="noStrike" dirty="0">
                          <a:effectLst/>
                        </a:rPr>
                        <a:t>MACLEODS</a:t>
                      </a:r>
                      <a:endParaRPr lang="en-IN" sz="26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ctr"/>
                      <a:r>
                        <a:rPr lang="en-IN" sz="2600" dirty="0" smtClean="0"/>
                        <a:t>349</a:t>
                      </a:r>
                      <a:endParaRPr lang="en-IN" sz="2600" dirty="0"/>
                    </a:p>
                  </a:txBody>
                  <a:tcPr anchor="ctr"/>
                </a:tc>
                <a:tc>
                  <a:txBody>
                    <a:bodyPr/>
                    <a:lstStyle/>
                    <a:p>
                      <a:pPr algn="ctr"/>
                      <a:r>
                        <a:rPr lang="en-IN" sz="2600" dirty="0" smtClean="0"/>
                        <a:t>592</a:t>
                      </a:r>
                      <a:endParaRPr lang="en-IN" sz="2600" dirty="0"/>
                    </a:p>
                  </a:txBody>
                  <a:tcPr anchor="ctr"/>
                </a:tc>
                <a:extLst>
                  <a:ext uri="{0D108BD9-81ED-4DB2-BD59-A6C34878D82A}">
                    <a16:rowId xmlns:a16="http://schemas.microsoft.com/office/drawing/2014/main" val="10005"/>
                  </a:ext>
                </a:extLst>
              </a:tr>
              <a:tr h="370840">
                <a:tc>
                  <a:txBody>
                    <a:bodyPr/>
                    <a:lstStyle/>
                    <a:p>
                      <a:pPr algn="ctr" fontAlgn="b"/>
                      <a:r>
                        <a:rPr lang="en-IN" sz="2600" u="none" strike="noStrike" dirty="0">
                          <a:effectLst/>
                        </a:rPr>
                        <a:t>MEROCRIT</a:t>
                      </a:r>
                      <a:endParaRPr lang="en-IN" sz="26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b"/>
                      <a:r>
                        <a:rPr lang="en-IN" sz="2600" u="none" strike="noStrike" dirty="0">
                          <a:effectLst/>
                        </a:rPr>
                        <a:t>CIPLA</a:t>
                      </a:r>
                      <a:endParaRPr lang="en-IN" sz="26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ctr"/>
                      <a:r>
                        <a:rPr lang="en-IN" sz="2600" dirty="0" smtClean="0"/>
                        <a:t>1290</a:t>
                      </a:r>
                      <a:endParaRPr lang="en-IN" sz="2600" dirty="0"/>
                    </a:p>
                  </a:txBody>
                  <a:tcPr anchor="ctr"/>
                </a:tc>
                <a:tc>
                  <a:txBody>
                    <a:bodyPr/>
                    <a:lstStyle/>
                    <a:p>
                      <a:pPr algn="ctr"/>
                      <a:r>
                        <a:rPr lang="en-IN" sz="2600" dirty="0" smtClean="0"/>
                        <a:t>2425</a:t>
                      </a:r>
                      <a:endParaRPr lang="en-IN" sz="2600" dirty="0"/>
                    </a:p>
                  </a:txBody>
                  <a:tcPr anchor="ctr"/>
                </a:tc>
                <a:extLst>
                  <a:ext uri="{0D108BD9-81ED-4DB2-BD59-A6C34878D82A}">
                    <a16:rowId xmlns:a16="http://schemas.microsoft.com/office/drawing/2014/main" val="10006"/>
                  </a:ext>
                </a:extLst>
              </a:tr>
              <a:tr h="370840">
                <a:tc>
                  <a:txBody>
                    <a:bodyPr/>
                    <a:lstStyle/>
                    <a:p>
                      <a:pPr algn="ctr"/>
                      <a:r>
                        <a:rPr lang="en-IN" sz="2600" dirty="0" smtClean="0"/>
                        <a:t>KUPEN</a:t>
                      </a:r>
                      <a:endParaRPr lang="en-IN" sz="2600" dirty="0"/>
                    </a:p>
                  </a:txBody>
                  <a:tcPr anchor="ctr"/>
                </a:tc>
                <a:tc>
                  <a:txBody>
                    <a:bodyPr/>
                    <a:lstStyle/>
                    <a:p>
                      <a:pPr algn="ctr"/>
                      <a:r>
                        <a:rPr lang="en-IN" sz="2600" dirty="0" smtClean="0"/>
                        <a:t>HETERO</a:t>
                      </a:r>
                      <a:endParaRPr lang="en-IN" sz="2600" dirty="0"/>
                    </a:p>
                  </a:txBody>
                  <a:tcPr anchor="ctr"/>
                </a:tc>
                <a:tc>
                  <a:txBody>
                    <a:bodyPr/>
                    <a:lstStyle/>
                    <a:p>
                      <a:pPr algn="ctr"/>
                      <a:r>
                        <a:rPr lang="en-IN" sz="2600" dirty="0" smtClean="0"/>
                        <a:t>378</a:t>
                      </a:r>
                      <a:endParaRPr lang="en-IN" sz="2600" dirty="0"/>
                    </a:p>
                  </a:txBody>
                  <a:tcPr anchor="ctr"/>
                </a:tc>
                <a:tc>
                  <a:txBody>
                    <a:bodyPr/>
                    <a:lstStyle/>
                    <a:p>
                      <a:pPr algn="ctr"/>
                      <a:r>
                        <a:rPr lang="en-IN" sz="2600" dirty="0" smtClean="0"/>
                        <a:t>599</a:t>
                      </a:r>
                      <a:endParaRPr lang="en-IN" sz="2600" dirty="0"/>
                    </a:p>
                  </a:txBody>
                  <a:tcPr anchor="ctr"/>
                </a:tc>
                <a:extLst>
                  <a:ext uri="{0D108BD9-81ED-4DB2-BD59-A6C34878D82A}">
                    <a16:rowId xmlns:a16="http://schemas.microsoft.com/office/drawing/2014/main" val="521709226"/>
                  </a:ext>
                </a:extLst>
              </a:tr>
            </a:tbl>
          </a:graphicData>
        </a:graphic>
      </p:graphicFrame>
      <p:pic>
        <p:nvPicPr>
          <p:cNvPr id="4" name="Picture 3"/>
          <p:cNvPicPr>
            <a:picLocks noChangeAspect="1"/>
          </p:cNvPicPr>
          <p:nvPr/>
        </p:nvPicPr>
        <p:blipFill>
          <a:blip r:embed="rId2"/>
          <a:stretch>
            <a:fillRect/>
          </a:stretch>
        </p:blipFill>
        <p:spPr>
          <a:xfrm>
            <a:off x="718507" y="409085"/>
            <a:ext cx="3954993" cy="1641388"/>
          </a:xfrm>
          <a:prstGeom prst="rect">
            <a:avLst/>
          </a:prstGeom>
        </p:spPr>
      </p:pic>
    </p:spTree>
    <p:extLst>
      <p:ext uri="{BB962C8B-B14F-4D97-AF65-F5344CB8AC3E}">
        <p14:creationId xmlns:p14="http://schemas.microsoft.com/office/powerpoint/2010/main" val="2287421146"/>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473397" y="2281520"/>
            <a:ext cx="9404723" cy="140053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IN" sz="8000" smtClean="0"/>
              <a:t>Sulbactam </a:t>
            </a:r>
            <a:endParaRPr lang="en-IN" sz="8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0052" y="1812055"/>
            <a:ext cx="2371074" cy="2339460"/>
          </a:xfrm>
          <a:prstGeom prst="roundRect">
            <a:avLst>
              <a:gd name="adj" fmla="val 4167"/>
            </a:avLst>
          </a:prstGeom>
          <a:solidFill>
            <a:srgbClr val="FFFFFF"/>
          </a:solidFill>
          <a:ln w="3175"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948886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Sulbactam </a:t>
            </a:r>
            <a:endParaRPr lang="en-IN" dirty="0"/>
          </a:p>
        </p:txBody>
      </p:sp>
      <p:sp>
        <p:nvSpPr>
          <p:cNvPr id="3" name="Content Placeholder 2"/>
          <p:cNvSpPr>
            <a:spLocks noGrp="1"/>
          </p:cNvSpPr>
          <p:nvPr>
            <p:ph idx="1"/>
          </p:nvPr>
        </p:nvSpPr>
        <p:spPr>
          <a:xfrm>
            <a:off x="1103312" y="2052918"/>
            <a:ext cx="9994179" cy="4195481"/>
          </a:xfrm>
        </p:spPr>
        <p:txBody>
          <a:bodyPr>
            <a:normAutofit/>
          </a:bodyPr>
          <a:lstStyle/>
          <a:p>
            <a:pPr>
              <a:buFont typeface="Wingdings" panose="05000000000000000000" pitchFamily="2" charset="2"/>
              <a:buChar char="§"/>
            </a:pPr>
            <a:r>
              <a:rPr lang="en-IN" sz="2800" dirty="0"/>
              <a:t>Sulbactam is a β-lactamase inhibitor. </a:t>
            </a:r>
            <a:endParaRPr lang="en-IN" sz="2800" dirty="0" smtClean="0"/>
          </a:p>
          <a:p>
            <a:pPr>
              <a:buFont typeface="Wingdings" panose="05000000000000000000" pitchFamily="2" charset="2"/>
              <a:buChar char="§"/>
            </a:pPr>
            <a:endParaRPr lang="en-IN" sz="2800" dirty="0"/>
          </a:p>
          <a:p>
            <a:pPr>
              <a:buFont typeface="Wingdings" panose="05000000000000000000" pitchFamily="2" charset="2"/>
              <a:buChar char="§"/>
            </a:pPr>
            <a:r>
              <a:rPr lang="en-IN" sz="2800" dirty="0" smtClean="0"/>
              <a:t>This </a:t>
            </a:r>
            <a:r>
              <a:rPr lang="en-IN" sz="2800" dirty="0"/>
              <a:t>drug is given in combination with β-lactam antibiotics to inhibit β-lactamase, an enzyme produced by bacteria that destroys the antibiotics. </a:t>
            </a:r>
          </a:p>
          <a:p>
            <a:pPr>
              <a:buFont typeface="Wingdings" panose="05000000000000000000" pitchFamily="2" charset="2"/>
              <a:buChar char="§"/>
            </a:pPr>
            <a:endParaRPr lang="en-IN" sz="2800" dirty="0"/>
          </a:p>
        </p:txBody>
      </p:sp>
    </p:spTree>
    <p:extLst>
      <p:ext uri="{BB962C8B-B14F-4D97-AF65-F5344CB8AC3E}">
        <p14:creationId xmlns:p14="http://schemas.microsoft.com/office/powerpoint/2010/main" val="25672979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Mechanism of action</a:t>
            </a:r>
            <a:br>
              <a:rPr lang="en-IN" dirty="0"/>
            </a:br>
            <a:endParaRPr lang="en-IN" dirty="0"/>
          </a:p>
        </p:txBody>
      </p:sp>
      <p:sp>
        <p:nvSpPr>
          <p:cNvPr id="3" name="Content Placeholder 2"/>
          <p:cNvSpPr>
            <a:spLocks noGrp="1"/>
          </p:cNvSpPr>
          <p:nvPr>
            <p:ph idx="1"/>
          </p:nvPr>
        </p:nvSpPr>
        <p:spPr>
          <a:xfrm>
            <a:off x="1103312" y="2052918"/>
            <a:ext cx="10811597" cy="4195481"/>
          </a:xfrm>
        </p:spPr>
        <p:txBody>
          <a:bodyPr>
            <a:normAutofit/>
          </a:bodyPr>
          <a:lstStyle/>
          <a:p>
            <a:pPr>
              <a:buFont typeface="Wingdings" panose="05000000000000000000" pitchFamily="2" charset="2"/>
              <a:buChar char="§"/>
            </a:pPr>
            <a:r>
              <a:rPr lang="en-IN" sz="3200" dirty="0" smtClean="0"/>
              <a:t>Sulbactam </a:t>
            </a:r>
            <a:r>
              <a:rPr lang="en-IN" sz="3200" dirty="0"/>
              <a:t>is an irreversible inhibitor of β-lactamase it binds to the enzyme and does not allow it to degrade the antibiotic.</a:t>
            </a:r>
          </a:p>
          <a:p>
            <a:pPr>
              <a:buFont typeface="Wingdings" panose="05000000000000000000" pitchFamily="2" charset="2"/>
              <a:buChar char="§"/>
            </a:pPr>
            <a:endParaRPr lang="en-IN" sz="3200" dirty="0"/>
          </a:p>
        </p:txBody>
      </p:sp>
    </p:spTree>
    <p:extLst>
      <p:ext uri="{BB962C8B-B14F-4D97-AF65-F5344CB8AC3E}">
        <p14:creationId xmlns:p14="http://schemas.microsoft.com/office/powerpoint/2010/main" val="20676227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Sulbactam </a:t>
            </a: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2429049639"/>
              </p:ext>
            </p:extLst>
          </p:nvPr>
        </p:nvGraphicFramePr>
        <p:xfrm>
          <a:off x="1883191" y="1968031"/>
          <a:ext cx="8167643" cy="2838228"/>
        </p:xfrm>
        <a:graphic>
          <a:graphicData uri="http://schemas.openxmlformats.org/drawingml/2006/table">
            <a:tbl>
              <a:tblPr firstRow="1" bandRow="1">
                <a:tableStyleId>{1E171933-4619-4E11-9A3F-F7608DF75F80}</a:tableStyleId>
              </a:tblPr>
              <a:tblGrid>
                <a:gridCol w="4462231">
                  <a:extLst>
                    <a:ext uri="{9D8B030D-6E8A-4147-A177-3AD203B41FA5}">
                      <a16:colId xmlns:a16="http://schemas.microsoft.com/office/drawing/2014/main" val="20000"/>
                    </a:ext>
                  </a:extLst>
                </a:gridCol>
                <a:gridCol w="3705412">
                  <a:extLst>
                    <a:ext uri="{9D8B030D-6E8A-4147-A177-3AD203B41FA5}">
                      <a16:colId xmlns:a16="http://schemas.microsoft.com/office/drawing/2014/main" val="20001"/>
                    </a:ext>
                  </a:extLst>
                </a:gridCol>
              </a:tblGrid>
              <a:tr h="631116">
                <a:tc>
                  <a:txBody>
                    <a:bodyPr/>
                    <a:lstStyle/>
                    <a:p>
                      <a:pPr algn="ctr"/>
                      <a:r>
                        <a:rPr lang="en-IN" sz="2800" dirty="0" err="1" smtClean="0"/>
                        <a:t>Pk</a:t>
                      </a:r>
                      <a:r>
                        <a:rPr lang="en-IN" sz="2800" dirty="0" smtClean="0"/>
                        <a:t> Parameters</a:t>
                      </a:r>
                      <a:endParaRPr lang="en-IN" sz="2800" dirty="0"/>
                    </a:p>
                  </a:txBody>
                  <a:tcPr/>
                </a:tc>
                <a:tc>
                  <a:txBody>
                    <a:bodyPr/>
                    <a:lstStyle/>
                    <a:p>
                      <a:pPr algn="ctr"/>
                      <a:r>
                        <a:rPr lang="en-IN" sz="2800" dirty="0" smtClean="0"/>
                        <a:t>Sulbactam</a:t>
                      </a:r>
                      <a:endParaRPr lang="en-IN" sz="2800" dirty="0"/>
                    </a:p>
                  </a:txBody>
                  <a:tcPr/>
                </a:tc>
                <a:extLst>
                  <a:ext uri="{0D108BD9-81ED-4DB2-BD59-A6C34878D82A}">
                    <a16:rowId xmlns:a16="http://schemas.microsoft.com/office/drawing/2014/main" val="10000"/>
                  </a:ext>
                </a:extLst>
              </a:tr>
              <a:tr h="631116">
                <a:tc>
                  <a:txBody>
                    <a:bodyPr/>
                    <a:lstStyle/>
                    <a:p>
                      <a:pPr algn="ctr"/>
                      <a:r>
                        <a:rPr lang="en-IN" sz="2800" dirty="0" smtClean="0"/>
                        <a:t>Peak Concentration</a:t>
                      </a:r>
                      <a:endParaRPr lang="en-IN" sz="2800" dirty="0"/>
                    </a:p>
                  </a:txBody>
                  <a:tcPr/>
                </a:tc>
                <a:tc>
                  <a:txBody>
                    <a:bodyPr/>
                    <a:lstStyle/>
                    <a:p>
                      <a:pPr algn="ctr"/>
                      <a:r>
                        <a:rPr lang="en-IN" sz="2800" dirty="0" smtClean="0"/>
                        <a:t>30 min</a:t>
                      </a:r>
                      <a:endParaRPr lang="en-IN" sz="2800" dirty="0"/>
                    </a:p>
                  </a:txBody>
                  <a:tcPr/>
                </a:tc>
                <a:extLst>
                  <a:ext uri="{0D108BD9-81ED-4DB2-BD59-A6C34878D82A}">
                    <a16:rowId xmlns:a16="http://schemas.microsoft.com/office/drawing/2014/main" val="10001"/>
                  </a:ext>
                </a:extLst>
              </a:tr>
              <a:tr h="631116">
                <a:tc>
                  <a:txBody>
                    <a:bodyPr/>
                    <a:lstStyle/>
                    <a:p>
                      <a:pPr algn="ctr"/>
                      <a:r>
                        <a:rPr lang="en-IN" sz="2800" dirty="0" smtClean="0"/>
                        <a:t>Volume of distribution </a:t>
                      </a:r>
                      <a:endParaRPr lang="en-IN" sz="2800" dirty="0"/>
                    </a:p>
                  </a:txBody>
                  <a:tcPr/>
                </a:tc>
                <a:tc>
                  <a:txBody>
                    <a:bodyPr/>
                    <a:lstStyle/>
                    <a:p>
                      <a:pPr algn="ctr"/>
                      <a:r>
                        <a:rPr lang="en-IN" sz="2800" dirty="0" smtClean="0"/>
                        <a:t>13.9L</a:t>
                      </a:r>
                      <a:endParaRPr lang="en-IN" sz="2800" dirty="0"/>
                    </a:p>
                  </a:txBody>
                  <a:tcPr/>
                </a:tc>
                <a:extLst>
                  <a:ext uri="{0D108BD9-81ED-4DB2-BD59-A6C34878D82A}">
                    <a16:rowId xmlns:a16="http://schemas.microsoft.com/office/drawing/2014/main" val="10002"/>
                  </a:ext>
                </a:extLst>
              </a:tr>
              <a:tr h="631116">
                <a:tc>
                  <a:txBody>
                    <a:bodyPr/>
                    <a:lstStyle/>
                    <a:p>
                      <a:pPr algn="ctr"/>
                      <a:r>
                        <a:rPr lang="en-IN" sz="2800" dirty="0" smtClean="0"/>
                        <a:t>Excretion</a:t>
                      </a:r>
                      <a:endParaRPr lang="en-IN" sz="28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800" dirty="0" smtClean="0"/>
                        <a:t>Urine</a:t>
                      </a:r>
                    </a:p>
                    <a:p>
                      <a:pPr algn="ctr"/>
                      <a:endParaRPr lang="en-IN" sz="28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30944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Meropenem Resistance</a:t>
            </a:r>
            <a:endParaRPr lang="en-IN" dirty="0"/>
          </a:p>
        </p:txBody>
      </p:sp>
      <p:sp>
        <p:nvSpPr>
          <p:cNvPr id="3" name="Content Placeholder 2"/>
          <p:cNvSpPr>
            <a:spLocks noGrp="1"/>
          </p:cNvSpPr>
          <p:nvPr>
            <p:ph idx="1"/>
          </p:nvPr>
        </p:nvSpPr>
        <p:spPr>
          <a:xfrm>
            <a:off x="1103312" y="2052918"/>
            <a:ext cx="10188802" cy="4195481"/>
          </a:xfrm>
        </p:spPr>
        <p:txBody>
          <a:bodyPr>
            <a:normAutofit/>
          </a:bodyPr>
          <a:lstStyle/>
          <a:p>
            <a:pPr>
              <a:buFont typeface="Wingdings" panose="05000000000000000000" pitchFamily="2" charset="2"/>
              <a:buChar char="§"/>
            </a:pPr>
            <a:r>
              <a:rPr lang="en-IN" sz="2800" dirty="0"/>
              <a:t>Resistance arises due to mutations in penicillin-binding proteins, production of </a:t>
            </a:r>
            <a:r>
              <a:rPr lang="en-IN" sz="2800" dirty="0" smtClean="0"/>
              <a:t>metallo-β-lactamases</a:t>
            </a:r>
          </a:p>
          <a:p>
            <a:pPr>
              <a:buFont typeface="Wingdings" panose="05000000000000000000" pitchFamily="2" charset="2"/>
              <a:buChar char="§"/>
            </a:pPr>
            <a:endParaRPr lang="en-IN" sz="2800" dirty="0"/>
          </a:p>
          <a:p>
            <a:pPr>
              <a:buFont typeface="Wingdings" panose="05000000000000000000" pitchFamily="2" charset="2"/>
              <a:buChar char="§"/>
            </a:pPr>
            <a:r>
              <a:rPr lang="en-IN" sz="2800" dirty="0" smtClean="0"/>
              <a:t>Percentage of resistance for Meropenem is 84% in MDR bacteria like </a:t>
            </a:r>
            <a:r>
              <a:rPr lang="en-IN" sz="2800" b="1" dirty="0"/>
              <a:t>Acinetobacter </a:t>
            </a:r>
            <a:r>
              <a:rPr lang="en-IN" sz="2800" b="1" dirty="0" err="1"/>
              <a:t>bauma</a:t>
            </a:r>
            <a:r>
              <a:rPr lang="en-IN" sz="2800" b="1" i="1" dirty="0" err="1"/>
              <a:t>nnii</a:t>
            </a:r>
            <a:r>
              <a:rPr lang="en-IN" dirty="0"/>
              <a:t> </a:t>
            </a:r>
            <a:r>
              <a:rPr lang="en-IN" dirty="0" smtClean="0"/>
              <a:t> </a:t>
            </a:r>
            <a:r>
              <a:rPr lang="en-IN" sz="2800" dirty="0" smtClean="0"/>
              <a:t>&amp; </a:t>
            </a:r>
            <a:r>
              <a:rPr lang="en-IN" sz="2800" b="1" dirty="0"/>
              <a:t>Pseudomonas aeruginosa</a:t>
            </a:r>
            <a:endParaRPr lang="en-IN" sz="3600" b="1" dirty="0"/>
          </a:p>
        </p:txBody>
      </p:sp>
    </p:spTree>
    <p:extLst>
      <p:ext uri="{BB962C8B-B14F-4D97-AF65-F5344CB8AC3E}">
        <p14:creationId xmlns:p14="http://schemas.microsoft.com/office/powerpoint/2010/main" val="17096333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256" y="291667"/>
            <a:ext cx="9404723" cy="1400530"/>
          </a:xfrm>
        </p:spPr>
        <p:txBody>
          <a:bodyPr/>
          <a:lstStyle/>
          <a:p>
            <a:r>
              <a:rPr lang="en-IN" dirty="0" smtClean="0"/>
              <a:t>Meropenem + Sulbactam</a:t>
            </a:r>
            <a:endParaRPr lang="en-IN"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7882" y="1366004"/>
            <a:ext cx="8914481" cy="5077018"/>
          </a:xfrm>
          <a:prstGeom prst="rect">
            <a:avLst/>
          </a:prstGeom>
        </p:spPr>
      </p:pic>
    </p:spTree>
    <p:extLst>
      <p:ext uri="{BB962C8B-B14F-4D97-AF65-F5344CB8AC3E}">
        <p14:creationId xmlns:p14="http://schemas.microsoft.com/office/powerpoint/2010/main" val="8776153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Meropenem + Sulbactam</a:t>
            </a:r>
          </a:p>
        </p:txBody>
      </p:sp>
      <p:sp>
        <p:nvSpPr>
          <p:cNvPr id="5" name="Content Placeholder 4"/>
          <p:cNvSpPr>
            <a:spLocks noGrp="1"/>
          </p:cNvSpPr>
          <p:nvPr>
            <p:ph idx="1"/>
          </p:nvPr>
        </p:nvSpPr>
        <p:spPr/>
        <p:txBody>
          <a:bodyPr>
            <a:normAutofit/>
          </a:bodyPr>
          <a:lstStyle/>
          <a:p>
            <a:r>
              <a:rPr lang="en-IN" sz="2800" dirty="0" smtClean="0"/>
              <a:t>Meropenem combined </a:t>
            </a:r>
            <a:r>
              <a:rPr lang="en-IN" sz="2800" dirty="0"/>
              <a:t>with </a:t>
            </a:r>
            <a:r>
              <a:rPr lang="en-IN" sz="2800" dirty="0" err="1" smtClean="0"/>
              <a:t>sulbactam</a:t>
            </a:r>
            <a:r>
              <a:rPr lang="en-IN" sz="2800" dirty="0"/>
              <a:t>, was active against </a:t>
            </a:r>
            <a:r>
              <a:rPr lang="en-IN" sz="2800" dirty="0" err="1"/>
              <a:t>carpabenem</a:t>
            </a:r>
            <a:r>
              <a:rPr lang="en-IN" sz="2800" dirty="0"/>
              <a:t>-resistant strains and, in one instance, even against MBL-producing strains </a:t>
            </a:r>
            <a:endParaRPr lang="en-IN" sz="2800" dirty="0" smtClean="0"/>
          </a:p>
          <a:p>
            <a:endParaRPr lang="en-IN" sz="3200" dirty="0" smtClean="0"/>
          </a:p>
          <a:p>
            <a:r>
              <a:rPr lang="en-IN" sz="2800" dirty="0" smtClean="0"/>
              <a:t>Meropenem with </a:t>
            </a:r>
            <a:r>
              <a:rPr lang="en-IN" sz="2800" dirty="0" err="1" smtClean="0"/>
              <a:t>sulbactam</a:t>
            </a:r>
            <a:r>
              <a:rPr lang="en-IN" sz="2800" dirty="0" smtClean="0"/>
              <a:t> for </a:t>
            </a:r>
            <a:r>
              <a:rPr lang="en-IN" sz="2800" dirty="0"/>
              <a:t>the treatment of infections with MDR </a:t>
            </a:r>
            <a:r>
              <a:rPr lang="en-IN" sz="2800" i="1" dirty="0"/>
              <a:t>A. </a:t>
            </a:r>
            <a:r>
              <a:rPr lang="en-IN" sz="2800" i="1" dirty="0" err="1"/>
              <a:t>baumannii</a:t>
            </a:r>
            <a:r>
              <a:rPr lang="en-IN" sz="2800" dirty="0"/>
              <a:t>, especially VAP, have been published, </a:t>
            </a:r>
            <a:r>
              <a:rPr lang="en-IN" sz="2800" dirty="0" smtClean="0"/>
              <a:t>achieving defined </a:t>
            </a:r>
            <a:r>
              <a:rPr lang="en-IN" sz="2800" dirty="0"/>
              <a:t>“</a:t>
            </a:r>
            <a:r>
              <a:rPr lang="en-IN" sz="2800" dirty="0" err="1"/>
              <a:t>favorable</a:t>
            </a:r>
            <a:r>
              <a:rPr lang="en-IN" sz="2800" dirty="0"/>
              <a:t> outcomes”</a:t>
            </a:r>
          </a:p>
        </p:txBody>
      </p:sp>
      <p:sp>
        <p:nvSpPr>
          <p:cNvPr id="6" name="TextBox 5"/>
          <p:cNvSpPr txBox="1"/>
          <p:nvPr/>
        </p:nvSpPr>
        <p:spPr>
          <a:xfrm>
            <a:off x="4897329" y="6124903"/>
            <a:ext cx="7191392" cy="646331"/>
          </a:xfrm>
          <a:prstGeom prst="rect">
            <a:avLst/>
          </a:prstGeom>
          <a:noFill/>
        </p:spPr>
        <p:txBody>
          <a:bodyPr wrap="none" rtlCol="0">
            <a:spAutoFit/>
          </a:bodyPr>
          <a:lstStyle/>
          <a:p>
            <a:r>
              <a:rPr lang="en-IN" b="1" dirty="0" smtClean="0">
                <a:solidFill>
                  <a:schemeClr val="tx2">
                    <a:lumMod val="75000"/>
                  </a:schemeClr>
                </a:solidFill>
              </a:rPr>
              <a:t>Ref: Global </a:t>
            </a:r>
            <a:r>
              <a:rPr lang="en-IN" b="1" dirty="0">
                <a:solidFill>
                  <a:schemeClr val="tx2">
                    <a:lumMod val="75000"/>
                  </a:schemeClr>
                </a:solidFill>
              </a:rPr>
              <a:t>Challenge of </a:t>
            </a:r>
            <a:r>
              <a:rPr lang="en-IN" b="1" dirty="0" smtClean="0">
                <a:solidFill>
                  <a:schemeClr val="tx2">
                    <a:lumMod val="75000"/>
                  </a:schemeClr>
                </a:solidFill>
              </a:rPr>
              <a:t>Multidrug-Resistant </a:t>
            </a:r>
            <a:r>
              <a:rPr lang="en-IN" b="1" i="1" dirty="0" smtClean="0">
                <a:solidFill>
                  <a:schemeClr val="tx2">
                    <a:lumMod val="75000"/>
                  </a:schemeClr>
                </a:solidFill>
              </a:rPr>
              <a:t>Acinetobacter </a:t>
            </a:r>
            <a:r>
              <a:rPr lang="en-IN" b="1" i="1" dirty="0" err="1" smtClean="0">
                <a:solidFill>
                  <a:schemeClr val="tx2">
                    <a:lumMod val="75000"/>
                  </a:schemeClr>
                </a:solidFill>
              </a:rPr>
              <a:t>baumannii</a:t>
            </a:r>
            <a:endParaRPr lang="en-IN" b="1" dirty="0">
              <a:solidFill>
                <a:schemeClr val="tx2">
                  <a:lumMod val="75000"/>
                </a:schemeClr>
              </a:solidFill>
            </a:endParaRPr>
          </a:p>
          <a:p>
            <a:endParaRPr lang="en-IN" dirty="0">
              <a:solidFill>
                <a:schemeClr val="tx2">
                  <a:lumMod val="75000"/>
                </a:schemeClr>
              </a:solidFill>
            </a:endParaRPr>
          </a:p>
        </p:txBody>
      </p:sp>
    </p:spTree>
    <p:extLst>
      <p:ext uri="{BB962C8B-B14F-4D97-AF65-F5344CB8AC3E}">
        <p14:creationId xmlns:p14="http://schemas.microsoft.com/office/powerpoint/2010/main" val="8138563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257860450"/>
              </p:ext>
            </p:extLst>
          </p:nvPr>
        </p:nvGraphicFramePr>
        <p:xfrm>
          <a:off x="1603946" y="2000209"/>
          <a:ext cx="9271872" cy="3176055"/>
        </p:xfrm>
        <a:graphic>
          <a:graphicData uri="http://schemas.openxmlformats.org/drawingml/2006/table">
            <a:tbl>
              <a:tblPr firstRow="1" bandRow="1">
                <a:tableStyleId>{1E171933-4619-4E11-9A3F-F7608DF75F80}</a:tableStyleId>
              </a:tblPr>
              <a:tblGrid>
                <a:gridCol w="3090624">
                  <a:extLst>
                    <a:ext uri="{9D8B030D-6E8A-4147-A177-3AD203B41FA5}">
                      <a16:colId xmlns:a16="http://schemas.microsoft.com/office/drawing/2014/main" val="20000"/>
                    </a:ext>
                  </a:extLst>
                </a:gridCol>
                <a:gridCol w="3090624">
                  <a:extLst>
                    <a:ext uri="{9D8B030D-6E8A-4147-A177-3AD203B41FA5}">
                      <a16:colId xmlns:a16="http://schemas.microsoft.com/office/drawing/2014/main" val="20001"/>
                    </a:ext>
                  </a:extLst>
                </a:gridCol>
                <a:gridCol w="3090624">
                  <a:extLst>
                    <a:ext uri="{9D8B030D-6E8A-4147-A177-3AD203B41FA5}">
                      <a16:colId xmlns:a16="http://schemas.microsoft.com/office/drawing/2014/main" val="20002"/>
                    </a:ext>
                  </a:extLst>
                </a:gridCol>
              </a:tblGrid>
              <a:tr h="746555">
                <a:tc>
                  <a:txBody>
                    <a:bodyPr/>
                    <a:lstStyle/>
                    <a:p>
                      <a:pPr algn="ctr">
                        <a:buClr>
                          <a:schemeClr val="accent2"/>
                        </a:buClr>
                      </a:pPr>
                      <a:r>
                        <a:rPr lang="en-IN" sz="2800" dirty="0" smtClean="0"/>
                        <a:t>Indication</a:t>
                      </a:r>
                      <a:endParaRPr lang="en-IN" sz="2800" dirty="0"/>
                    </a:p>
                  </a:txBody>
                  <a:tcPr marL="82951" marR="82951" marT="41475" marB="41475" anchor="ctr"/>
                </a:tc>
                <a:tc>
                  <a:txBody>
                    <a:bodyPr/>
                    <a:lstStyle/>
                    <a:p>
                      <a:pPr algn="ctr"/>
                      <a:r>
                        <a:rPr lang="en-IN" sz="2800" dirty="0" smtClean="0"/>
                        <a:t>Dose and Administration</a:t>
                      </a:r>
                      <a:endParaRPr lang="en-IN" sz="2800" dirty="0"/>
                    </a:p>
                  </a:txBody>
                  <a:tcPr marL="82951" marR="82951" marT="41475" marB="41475" anchor="ctr"/>
                </a:tc>
                <a:tc>
                  <a:txBody>
                    <a:bodyPr/>
                    <a:lstStyle/>
                    <a:p>
                      <a:pPr algn="ctr"/>
                      <a:r>
                        <a:rPr lang="en-IN" sz="2800" dirty="0" smtClean="0"/>
                        <a:t>Duration </a:t>
                      </a:r>
                      <a:endParaRPr lang="en-IN" sz="2800" dirty="0"/>
                    </a:p>
                  </a:txBody>
                  <a:tcPr marL="82951" marR="82951" marT="41475" marB="41475" anchor="ctr"/>
                </a:tc>
                <a:extLst>
                  <a:ext uri="{0D108BD9-81ED-4DB2-BD59-A6C34878D82A}">
                    <a16:rowId xmlns:a16="http://schemas.microsoft.com/office/drawing/2014/main" val="10000"/>
                  </a:ext>
                </a:extLst>
              </a:tr>
              <a:tr h="746555">
                <a:tc>
                  <a:txBody>
                    <a:bodyPr/>
                    <a:lstStyle/>
                    <a:p>
                      <a:pPr marL="0" indent="0" algn="ctr">
                        <a:buClr>
                          <a:schemeClr val="accent2"/>
                        </a:buClr>
                        <a:buFont typeface="Wingdings" panose="05000000000000000000" pitchFamily="2" charset="2"/>
                        <a:buNone/>
                      </a:pPr>
                      <a:r>
                        <a:rPr lang="en-IN" sz="2800" dirty="0" smtClean="0"/>
                        <a:t>Severe Pneumonia</a:t>
                      </a:r>
                      <a:endParaRPr lang="en-IN" sz="2800" dirty="0"/>
                    </a:p>
                  </a:txBody>
                  <a:tcPr marL="82951" marR="82951" marT="41475" marB="41475" anchor="ctr"/>
                </a:tc>
                <a:tc>
                  <a:txBody>
                    <a:bodyPr/>
                    <a:lstStyle/>
                    <a:p>
                      <a:pPr algn="ctr"/>
                      <a:r>
                        <a:rPr lang="en-IN" sz="2800" dirty="0" smtClean="0"/>
                        <a:t>1.5g q8h</a:t>
                      </a:r>
                      <a:endParaRPr lang="en-IN" sz="2800" dirty="0"/>
                    </a:p>
                  </a:txBody>
                  <a:tcPr marL="82951" marR="82951" marT="41475" marB="41475" anchor="ctr"/>
                </a:tc>
                <a:tc>
                  <a:txBody>
                    <a:bodyPr/>
                    <a:lstStyle/>
                    <a:p>
                      <a:pPr algn="ctr"/>
                      <a:r>
                        <a:rPr lang="en-IN" sz="2800" dirty="0" smtClean="0"/>
                        <a:t>7-10 days</a:t>
                      </a:r>
                      <a:endParaRPr lang="en-IN" sz="2800" dirty="0"/>
                    </a:p>
                  </a:txBody>
                  <a:tcPr marL="82951" marR="82951" marT="41475" marB="41475" anchor="ctr"/>
                </a:tc>
                <a:extLst>
                  <a:ext uri="{0D108BD9-81ED-4DB2-BD59-A6C34878D82A}">
                    <a16:rowId xmlns:a16="http://schemas.microsoft.com/office/drawing/2014/main" val="10001"/>
                  </a:ext>
                </a:extLst>
              </a:tr>
              <a:tr h="746555">
                <a:tc>
                  <a:txBody>
                    <a:bodyPr/>
                    <a:lstStyle/>
                    <a:p>
                      <a:pPr marL="0" marR="0" indent="0" algn="ctr" defTabSz="1007943" rtl="0" eaLnBrk="1" fontAlgn="auto" latinLnBrk="0" hangingPunct="1">
                        <a:lnSpc>
                          <a:spcPct val="100000"/>
                        </a:lnSpc>
                        <a:spcBef>
                          <a:spcPts val="0"/>
                        </a:spcBef>
                        <a:spcAft>
                          <a:spcPts val="0"/>
                        </a:spcAft>
                        <a:buClrTx/>
                        <a:buSzTx/>
                        <a:buFontTx/>
                        <a:buNone/>
                        <a:tabLst/>
                        <a:defRPr/>
                      </a:pPr>
                      <a:r>
                        <a:rPr lang="en-IN" sz="2800" dirty="0" smtClean="0"/>
                        <a:t>Septicaemia</a:t>
                      </a:r>
                      <a:endParaRPr lang="en-IN" sz="2800" dirty="0"/>
                    </a:p>
                  </a:txBody>
                  <a:tcPr marL="82951" marR="82951" marT="41475" marB="41475" anchor="ctr"/>
                </a:tc>
                <a:tc>
                  <a:txBody>
                    <a:bodyPr/>
                    <a:lstStyle/>
                    <a:p>
                      <a:pPr marL="0" marR="0" indent="0" algn="ctr" defTabSz="1007943" rtl="0" eaLnBrk="1" fontAlgn="auto" latinLnBrk="0" hangingPunct="1">
                        <a:lnSpc>
                          <a:spcPct val="100000"/>
                        </a:lnSpc>
                        <a:spcBef>
                          <a:spcPts val="0"/>
                        </a:spcBef>
                        <a:spcAft>
                          <a:spcPts val="0"/>
                        </a:spcAft>
                        <a:buClrTx/>
                        <a:buSzTx/>
                        <a:buFontTx/>
                        <a:buNone/>
                        <a:tabLst/>
                        <a:defRPr/>
                      </a:pPr>
                      <a:r>
                        <a:rPr lang="en-IN" sz="2800" dirty="0" smtClean="0"/>
                        <a:t>1.5g q8h</a:t>
                      </a:r>
                      <a:endParaRPr lang="en-IN" sz="2800" dirty="0"/>
                    </a:p>
                  </a:txBody>
                  <a:tcPr marL="82951" marR="82951" marT="41475" marB="41475" anchor="ctr"/>
                </a:tc>
                <a:tc>
                  <a:txBody>
                    <a:bodyPr/>
                    <a:lstStyle/>
                    <a:p>
                      <a:pPr marL="0" marR="0" indent="0" algn="ctr" defTabSz="1007943" rtl="0" eaLnBrk="1" fontAlgn="auto" latinLnBrk="0" hangingPunct="1">
                        <a:lnSpc>
                          <a:spcPct val="100000"/>
                        </a:lnSpc>
                        <a:spcBef>
                          <a:spcPts val="0"/>
                        </a:spcBef>
                        <a:spcAft>
                          <a:spcPts val="0"/>
                        </a:spcAft>
                        <a:buClrTx/>
                        <a:buSzTx/>
                        <a:buFontTx/>
                        <a:buNone/>
                        <a:tabLst/>
                        <a:defRPr/>
                      </a:pPr>
                      <a:r>
                        <a:rPr lang="en-IN" sz="2800" dirty="0" smtClean="0"/>
                        <a:t>7-10 days</a:t>
                      </a:r>
                      <a:endParaRPr lang="en-IN" sz="2800" dirty="0"/>
                    </a:p>
                  </a:txBody>
                  <a:tcPr marL="82951" marR="82951" marT="41475" marB="41475" anchor="ctr"/>
                </a:tc>
                <a:extLst>
                  <a:ext uri="{0D108BD9-81ED-4DB2-BD59-A6C34878D82A}">
                    <a16:rowId xmlns:a16="http://schemas.microsoft.com/office/drawing/2014/main" val="10002"/>
                  </a:ext>
                </a:extLst>
              </a:tr>
              <a:tr h="746555">
                <a:tc>
                  <a:txBody>
                    <a:bodyPr/>
                    <a:lstStyle/>
                    <a:p>
                      <a:pPr marL="0" indent="0" algn="ctr">
                        <a:buClr>
                          <a:schemeClr val="accent2"/>
                        </a:buClr>
                        <a:buFont typeface="Wingdings" panose="05000000000000000000" pitchFamily="2" charset="2"/>
                        <a:buNone/>
                      </a:pPr>
                      <a:r>
                        <a:rPr lang="en-IN" sz="2800" dirty="0" err="1" smtClean="0"/>
                        <a:t>cSSTIs</a:t>
                      </a:r>
                      <a:endParaRPr lang="en-IN" sz="2800" dirty="0" smtClean="0"/>
                    </a:p>
                  </a:txBody>
                  <a:tcPr marL="82951" marR="82951" marT="41475" marB="41475" anchor="ctr"/>
                </a:tc>
                <a:tc>
                  <a:txBody>
                    <a:bodyPr/>
                    <a:lstStyle/>
                    <a:p>
                      <a:pPr marL="0" marR="0" indent="0" algn="ctr" defTabSz="1007943" rtl="0" eaLnBrk="1" fontAlgn="auto" latinLnBrk="0" hangingPunct="1">
                        <a:lnSpc>
                          <a:spcPct val="100000"/>
                        </a:lnSpc>
                        <a:spcBef>
                          <a:spcPts val="0"/>
                        </a:spcBef>
                        <a:spcAft>
                          <a:spcPts val="0"/>
                        </a:spcAft>
                        <a:buClrTx/>
                        <a:buSzTx/>
                        <a:buFontTx/>
                        <a:buNone/>
                        <a:tabLst/>
                        <a:defRPr/>
                      </a:pPr>
                      <a:r>
                        <a:rPr lang="en-IN" sz="2800" dirty="0" smtClean="0"/>
                        <a:t>1.5g q8h</a:t>
                      </a:r>
                      <a:endParaRPr lang="en-IN" sz="2800" dirty="0"/>
                    </a:p>
                  </a:txBody>
                  <a:tcPr marL="82951" marR="82951" marT="41475" marB="41475" anchor="ctr"/>
                </a:tc>
                <a:tc>
                  <a:txBody>
                    <a:bodyPr/>
                    <a:lstStyle/>
                    <a:p>
                      <a:pPr marL="0" marR="0" indent="0" algn="ctr" defTabSz="1007943" rtl="0" eaLnBrk="1" fontAlgn="auto" latinLnBrk="0" hangingPunct="1">
                        <a:lnSpc>
                          <a:spcPct val="100000"/>
                        </a:lnSpc>
                        <a:spcBef>
                          <a:spcPts val="0"/>
                        </a:spcBef>
                        <a:spcAft>
                          <a:spcPts val="0"/>
                        </a:spcAft>
                        <a:buClrTx/>
                        <a:buSzTx/>
                        <a:buFontTx/>
                        <a:buNone/>
                        <a:tabLst/>
                        <a:defRPr/>
                      </a:pPr>
                      <a:r>
                        <a:rPr lang="en-IN" sz="2800" dirty="0" smtClean="0"/>
                        <a:t>7-10 days</a:t>
                      </a:r>
                      <a:endParaRPr lang="en-IN" sz="2800" dirty="0"/>
                    </a:p>
                  </a:txBody>
                  <a:tcPr marL="82951" marR="82951" marT="41475" marB="41475" anchor="ct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p:txBody>
          <a:bodyPr/>
          <a:lstStyle/>
          <a:p>
            <a:r>
              <a:rPr lang="en-IN" dirty="0" smtClean="0"/>
              <a:t>Indication</a:t>
            </a:r>
            <a:endParaRPr lang="en-IN" dirty="0"/>
          </a:p>
        </p:txBody>
      </p:sp>
    </p:spTree>
    <p:extLst>
      <p:ext uri="{BB962C8B-B14F-4D97-AF65-F5344CB8AC3E}">
        <p14:creationId xmlns:p14="http://schemas.microsoft.com/office/powerpoint/2010/main" val="10762215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Renal </a:t>
            </a:r>
            <a:r>
              <a:rPr lang="en-IN" dirty="0" err="1" smtClean="0"/>
              <a:t>imapairment</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8598657"/>
              </p:ext>
            </p:extLst>
          </p:nvPr>
        </p:nvGraphicFramePr>
        <p:xfrm>
          <a:off x="895495" y="1853248"/>
          <a:ext cx="10576068" cy="3601405"/>
        </p:xfrm>
        <a:graphic>
          <a:graphicData uri="http://schemas.openxmlformats.org/drawingml/2006/table">
            <a:tbl>
              <a:tblPr firstRow="1" bandRow="1">
                <a:tableStyleId>{00A15C55-8517-42AA-B614-E9B94910E393}</a:tableStyleId>
              </a:tblPr>
              <a:tblGrid>
                <a:gridCol w="3191597">
                  <a:extLst>
                    <a:ext uri="{9D8B030D-6E8A-4147-A177-3AD203B41FA5}">
                      <a16:colId xmlns:a16="http://schemas.microsoft.com/office/drawing/2014/main" val="993316733"/>
                    </a:ext>
                  </a:extLst>
                </a:gridCol>
                <a:gridCol w="4613563">
                  <a:extLst>
                    <a:ext uri="{9D8B030D-6E8A-4147-A177-3AD203B41FA5}">
                      <a16:colId xmlns:a16="http://schemas.microsoft.com/office/drawing/2014/main" val="558056804"/>
                    </a:ext>
                  </a:extLst>
                </a:gridCol>
                <a:gridCol w="2770908">
                  <a:extLst>
                    <a:ext uri="{9D8B030D-6E8A-4147-A177-3AD203B41FA5}">
                      <a16:colId xmlns:a16="http://schemas.microsoft.com/office/drawing/2014/main" val="3407724426"/>
                    </a:ext>
                  </a:extLst>
                </a:gridCol>
              </a:tblGrid>
              <a:tr h="732127">
                <a:tc>
                  <a:txBody>
                    <a:bodyPr/>
                    <a:lstStyle/>
                    <a:p>
                      <a:pPr algn="ctr"/>
                      <a:r>
                        <a:rPr lang="en-IN" sz="2400" dirty="0" smtClean="0"/>
                        <a:t>Creatinine clearance</a:t>
                      </a:r>
                      <a:endParaRPr lang="en-IN" sz="2400" dirty="0"/>
                    </a:p>
                  </a:txBody>
                  <a:tcPr anchor="ctr"/>
                </a:tc>
                <a:tc>
                  <a:txBody>
                    <a:bodyPr/>
                    <a:lstStyle/>
                    <a:p>
                      <a:pPr algn="ctr"/>
                      <a:r>
                        <a:rPr lang="en-IN" sz="2400" dirty="0" smtClean="0"/>
                        <a:t>Dose</a:t>
                      </a:r>
                      <a:endParaRPr lang="en-IN" sz="2400" dirty="0"/>
                    </a:p>
                  </a:txBody>
                  <a:tcPr anchor="ctr"/>
                </a:tc>
                <a:tc>
                  <a:txBody>
                    <a:bodyPr/>
                    <a:lstStyle/>
                    <a:p>
                      <a:pPr algn="ctr"/>
                      <a:r>
                        <a:rPr lang="en-IN" sz="2400" dirty="0" smtClean="0"/>
                        <a:t>Doing interval </a:t>
                      </a:r>
                      <a:endParaRPr lang="en-IN" sz="2400" dirty="0"/>
                    </a:p>
                  </a:txBody>
                  <a:tcPr anchor="ctr"/>
                </a:tc>
                <a:extLst>
                  <a:ext uri="{0D108BD9-81ED-4DB2-BD59-A6C34878D82A}">
                    <a16:rowId xmlns:a16="http://schemas.microsoft.com/office/drawing/2014/main" val="12792558"/>
                  </a:ext>
                </a:extLst>
              </a:tr>
              <a:tr h="611679">
                <a:tc>
                  <a:txBody>
                    <a:bodyPr/>
                    <a:lstStyle/>
                    <a:p>
                      <a:pPr algn="ctr"/>
                      <a:r>
                        <a:rPr lang="en-IN" sz="2400" dirty="0" err="1" smtClean="0"/>
                        <a:t>CrCl</a:t>
                      </a:r>
                      <a:r>
                        <a:rPr lang="en-IN" sz="2400" dirty="0" smtClean="0"/>
                        <a:t> &gt;50 mL/min</a:t>
                      </a:r>
                      <a:endParaRPr lang="en-IN" sz="2400" dirty="0"/>
                    </a:p>
                  </a:txBody>
                  <a:tcPr anchor="ctr"/>
                </a:tc>
                <a:tc>
                  <a:txBody>
                    <a:bodyPr/>
                    <a:lstStyle/>
                    <a:p>
                      <a:pPr algn="ctr"/>
                      <a:r>
                        <a:rPr lang="en-IN" sz="2400" dirty="0" smtClean="0"/>
                        <a:t>Recommended dose 0.5-</a:t>
                      </a:r>
                      <a:r>
                        <a:rPr lang="en-IN" sz="2400" baseline="0" dirty="0" smtClean="0"/>
                        <a:t>1g </a:t>
                      </a:r>
                      <a:endParaRPr lang="en-IN" sz="2400" dirty="0"/>
                    </a:p>
                  </a:txBody>
                  <a:tcPr/>
                </a:tc>
                <a:tc>
                  <a:txBody>
                    <a:bodyPr/>
                    <a:lstStyle/>
                    <a:p>
                      <a:pPr algn="ctr"/>
                      <a:r>
                        <a:rPr lang="en-IN" sz="2400" dirty="0" smtClean="0"/>
                        <a:t>q 8 h</a:t>
                      </a:r>
                      <a:endParaRPr lang="en-IN" sz="2400" dirty="0"/>
                    </a:p>
                  </a:txBody>
                  <a:tcPr/>
                </a:tc>
                <a:extLst>
                  <a:ext uri="{0D108BD9-81ED-4DB2-BD59-A6C34878D82A}">
                    <a16:rowId xmlns:a16="http://schemas.microsoft.com/office/drawing/2014/main" val="1125593117"/>
                  </a:ext>
                </a:extLst>
              </a:tr>
              <a:tr h="611679">
                <a:tc>
                  <a:txBody>
                    <a:bodyPr/>
                    <a:lstStyle/>
                    <a:p>
                      <a:pPr algn="ctr"/>
                      <a:r>
                        <a:rPr lang="en-IN" sz="2400" dirty="0" err="1" smtClean="0"/>
                        <a:t>CrCl</a:t>
                      </a:r>
                      <a:r>
                        <a:rPr lang="en-IN" sz="2400" dirty="0" smtClean="0"/>
                        <a:t> 26-50 mL/min</a:t>
                      </a:r>
                      <a:endParaRPr lang="en-IN" sz="24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400" dirty="0" smtClean="0"/>
                        <a:t>Recommended dose 0.25-1g</a:t>
                      </a:r>
                      <a:endParaRPr lang="en-IN" sz="2400" dirty="0"/>
                    </a:p>
                  </a:txBody>
                  <a:tcPr/>
                </a:tc>
                <a:tc>
                  <a:txBody>
                    <a:bodyPr/>
                    <a:lstStyle/>
                    <a:p>
                      <a:pPr algn="ctr"/>
                      <a:r>
                        <a:rPr lang="en-IN" sz="2400" dirty="0" smtClean="0"/>
                        <a:t>q 12 h</a:t>
                      </a:r>
                      <a:endParaRPr lang="en-IN" sz="2400" dirty="0"/>
                    </a:p>
                  </a:txBody>
                  <a:tcPr/>
                </a:tc>
                <a:extLst>
                  <a:ext uri="{0D108BD9-81ED-4DB2-BD59-A6C34878D82A}">
                    <a16:rowId xmlns:a16="http://schemas.microsoft.com/office/drawing/2014/main" val="542301372"/>
                  </a:ext>
                </a:extLst>
              </a:tr>
              <a:tr h="611679">
                <a:tc>
                  <a:txBody>
                    <a:bodyPr/>
                    <a:lstStyle/>
                    <a:p>
                      <a:pPr algn="ctr"/>
                      <a:r>
                        <a:rPr lang="en-IN" sz="2400" dirty="0" err="1" smtClean="0"/>
                        <a:t>CrCl</a:t>
                      </a:r>
                      <a:r>
                        <a:rPr lang="en-IN" sz="2400" dirty="0" smtClean="0"/>
                        <a:t> 10-25 mL/min</a:t>
                      </a:r>
                      <a:endParaRPr lang="en-IN" sz="2400" dirty="0"/>
                    </a:p>
                  </a:txBody>
                  <a:tcPr anchor="ctr"/>
                </a:tc>
                <a:tc>
                  <a:txBody>
                    <a:bodyPr/>
                    <a:lstStyle/>
                    <a:p>
                      <a:pPr algn="ctr"/>
                      <a:r>
                        <a:rPr lang="en-IN" sz="2400" dirty="0" smtClean="0"/>
                        <a:t>One-half recommended</a:t>
                      </a:r>
                      <a:r>
                        <a:rPr lang="en-IN" sz="2400" baseline="0" dirty="0" smtClean="0"/>
                        <a:t> dose</a:t>
                      </a:r>
                      <a:endParaRPr lang="en-IN" sz="24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400" dirty="0" smtClean="0"/>
                        <a:t>q 12 h</a:t>
                      </a:r>
                    </a:p>
                    <a:p>
                      <a:pPr algn="ctr"/>
                      <a:endParaRPr lang="en-IN" sz="2400" dirty="0"/>
                    </a:p>
                  </a:txBody>
                  <a:tcPr/>
                </a:tc>
                <a:extLst>
                  <a:ext uri="{0D108BD9-81ED-4DB2-BD59-A6C34878D82A}">
                    <a16:rowId xmlns:a16="http://schemas.microsoft.com/office/drawing/2014/main" val="3602596317"/>
                  </a:ext>
                </a:extLst>
              </a:tr>
              <a:tr h="611679">
                <a:tc>
                  <a:txBody>
                    <a:bodyPr/>
                    <a:lstStyle/>
                    <a:p>
                      <a:pPr algn="ctr"/>
                      <a:r>
                        <a:rPr lang="en-IN" sz="2400" dirty="0" err="1" smtClean="0"/>
                        <a:t>CrCl</a:t>
                      </a:r>
                      <a:r>
                        <a:rPr lang="en-IN" sz="2400" dirty="0" smtClean="0"/>
                        <a:t> &lt;10 mL/min</a:t>
                      </a:r>
                      <a:endParaRPr lang="en-IN" sz="24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400" dirty="0" smtClean="0"/>
                        <a:t>One-half recommended</a:t>
                      </a:r>
                      <a:r>
                        <a:rPr lang="en-IN" sz="2400" baseline="0" dirty="0" smtClean="0"/>
                        <a:t> dose</a:t>
                      </a:r>
                      <a:endParaRPr lang="en-IN" sz="2400" dirty="0" smtClean="0"/>
                    </a:p>
                    <a:p>
                      <a:pPr algn="ctr"/>
                      <a:endParaRPr lang="en-IN" sz="24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400" dirty="0" smtClean="0"/>
                        <a:t>q 24 h</a:t>
                      </a:r>
                    </a:p>
                    <a:p>
                      <a:pPr algn="ctr"/>
                      <a:endParaRPr lang="en-IN" sz="2400" dirty="0"/>
                    </a:p>
                  </a:txBody>
                  <a:tcPr/>
                </a:tc>
                <a:extLst>
                  <a:ext uri="{0D108BD9-81ED-4DB2-BD59-A6C34878D82A}">
                    <a16:rowId xmlns:a16="http://schemas.microsoft.com/office/drawing/2014/main" val="3895150241"/>
                  </a:ext>
                </a:extLst>
              </a:tr>
            </a:tbl>
          </a:graphicData>
        </a:graphic>
      </p:graphicFrame>
    </p:spTree>
    <p:extLst>
      <p:ext uri="{BB962C8B-B14F-4D97-AF65-F5344CB8AC3E}">
        <p14:creationId xmlns:p14="http://schemas.microsoft.com/office/powerpoint/2010/main" val="30286455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Special Populations</a:t>
            </a:r>
            <a:endParaRPr lang="en-IN" dirty="0"/>
          </a:p>
        </p:txBody>
      </p:sp>
      <p:sp>
        <p:nvSpPr>
          <p:cNvPr id="3" name="Content Placeholder 2"/>
          <p:cNvSpPr>
            <a:spLocks noGrp="1"/>
          </p:cNvSpPr>
          <p:nvPr>
            <p:ph idx="1"/>
          </p:nvPr>
        </p:nvSpPr>
        <p:spPr>
          <a:xfrm>
            <a:off x="784658" y="1704110"/>
            <a:ext cx="10950142" cy="4344620"/>
          </a:xfrm>
        </p:spPr>
        <p:txBody>
          <a:bodyPr>
            <a:noAutofit/>
          </a:bodyPr>
          <a:lstStyle/>
          <a:p>
            <a:pPr>
              <a:buFont typeface="Wingdings" panose="05000000000000000000" pitchFamily="2" charset="2"/>
              <a:buChar char="§"/>
            </a:pPr>
            <a:r>
              <a:rPr lang="en-IN" sz="2800" dirty="0" smtClean="0">
                <a:latin typeface="+mn-lt"/>
              </a:rPr>
              <a:t>Pregnancy category B</a:t>
            </a:r>
          </a:p>
          <a:p>
            <a:pPr marL="0" indent="0">
              <a:buNone/>
            </a:pPr>
            <a:r>
              <a:rPr lang="en-IN" sz="2800" dirty="0" smtClean="0">
                <a:latin typeface="+mn-lt"/>
              </a:rPr>
              <a:t>Benefit justifies the potential risk of foetus</a:t>
            </a:r>
          </a:p>
          <a:p>
            <a:pPr marL="0" indent="0">
              <a:buNone/>
            </a:pPr>
            <a:r>
              <a:rPr lang="en-IN" sz="2800" dirty="0" smtClean="0">
                <a:latin typeface="+mn-lt"/>
              </a:rPr>
              <a:t>Not recommended in lactating mothers</a:t>
            </a:r>
          </a:p>
          <a:p>
            <a:pPr>
              <a:buFont typeface="Wingdings" panose="05000000000000000000" pitchFamily="2" charset="2"/>
              <a:buChar char="§"/>
            </a:pPr>
            <a:r>
              <a:rPr lang="en-IN" sz="2800" dirty="0" smtClean="0">
                <a:latin typeface="+mn-lt"/>
              </a:rPr>
              <a:t>Paediatric use</a:t>
            </a:r>
          </a:p>
          <a:p>
            <a:pPr marL="0" indent="0">
              <a:buNone/>
            </a:pPr>
            <a:r>
              <a:rPr lang="en-IN" sz="2800" dirty="0" smtClean="0">
                <a:latin typeface="+mn-lt"/>
              </a:rPr>
              <a:t>Not recommended in Paediatric patients</a:t>
            </a:r>
          </a:p>
          <a:p>
            <a:pPr>
              <a:buFont typeface="Wingdings" panose="05000000000000000000" pitchFamily="2" charset="2"/>
              <a:buChar char="§"/>
            </a:pPr>
            <a:r>
              <a:rPr lang="en-IN" sz="2800" dirty="0" smtClean="0">
                <a:latin typeface="+mn-lt"/>
              </a:rPr>
              <a:t>Geriatric use</a:t>
            </a:r>
          </a:p>
          <a:p>
            <a:pPr marL="0" indent="0">
              <a:buNone/>
            </a:pPr>
            <a:r>
              <a:rPr lang="en-IN" sz="2800" dirty="0">
                <a:latin typeface="+mn-lt"/>
              </a:rPr>
              <a:t>No dose adjustment is required for the elderly with normal renal function or creatinine clearance values above 50 ml/min.</a:t>
            </a:r>
          </a:p>
          <a:p>
            <a:pPr marL="0" indent="0">
              <a:buNone/>
            </a:pPr>
            <a:endParaRPr lang="en-IN" sz="2800" dirty="0">
              <a:latin typeface="+mn-lt"/>
            </a:endParaRPr>
          </a:p>
          <a:p>
            <a:pPr>
              <a:buFont typeface="Wingdings" panose="05000000000000000000" pitchFamily="2" charset="2"/>
              <a:buChar char="§"/>
            </a:pPr>
            <a:endParaRPr lang="en-IN" sz="2800" dirty="0" smtClean="0">
              <a:latin typeface="+mn-lt"/>
            </a:endParaRPr>
          </a:p>
          <a:p>
            <a:pPr>
              <a:buFont typeface="Wingdings" panose="05000000000000000000" pitchFamily="2" charset="2"/>
              <a:buChar char="§"/>
            </a:pPr>
            <a:endParaRPr lang="en-IN" sz="2800" dirty="0">
              <a:latin typeface="+mn-lt"/>
            </a:endParaRPr>
          </a:p>
        </p:txBody>
      </p:sp>
    </p:spTree>
    <p:extLst>
      <p:ext uri="{BB962C8B-B14F-4D97-AF65-F5344CB8AC3E}">
        <p14:creationId xmlns:p14="http://schemas.microsoft.com/office/powerpoint/2010/main" val="41089144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IN" dirty="0" err="1" smtClean="0"/>
              <a:t>Preparaion</a:t>
            </a:r>
            <a:r>
              <a:rPr lang="en-IN" dirty="0" smtClean="0"/>
              <a:t> of solution</a:t>
            </a:r>
            <a:endParaRPr lang="en-IN" dirty="0"/>
          </a:p>
        </p:txBody>
      </p:sp>
      <p:sp>
        <p:nvSpPr>
          <p:cNvPr id="3" name="Content Placeholder 2"/>
          <p:cNvSpPr>
            <a:spLocks noGrp="1"/>
          </p:cNvSpPr>
          <p:nvPr>
            <p:ph idx="4294967295"/>
          </p:nvPr>
        </p:nvSpPr>
        <p:spPr>
          <a:xfrm>
            <a:off x="646111" y="1371122"/>
            <a:ext cx="10963998" cy="4195762"/>
          </a:xfrm>
        </p:spPr>
        <p:txBody>
          <a:bodyPr>
            <a:normAutofit/>
          </a:bodyPr>
          <a:lstStyle/>
          <a:p>
            <a:r>
              <a:rPr lang="en-IN" sz="2800" b="1" dirty="0" smtClean="0">
                <a:latin typeface="+mn-lt"/>
              </a:rPr>
              <a:t>Intravenous bolus administration</a:t>
            </a:r>
            <a:r>
              <a:rPr lang="en-IN" sz="2800" dirty="0" smtClean="0">
                <a:latin typeface="+mn-lt"/>
              </a:rPr>
              <a:t>: Constitute injection vial  (1.5g) with water for injection. Shake to dissolve. Constituted solutions are clear , and </a:t>
            </a:r>
            <a:r>
              <a:rPr lang="en-IN" sz="2800" dirty="0" err="1" smtClean="0">
                <a:latin typeface="+mn-lt"/>
              </a:rPr>
              <a:t>colorless</a:t>
            </a:r>
            <a:r>
              <a:rPr lang="en-IN" sz="2800" dirty="0" smtClean="0">
                <a:latin typeface="+mn-lt"/>
              </a:rPr>
              <a:t> or pale yellow</a:t>
            </a:r>
          </a:p>
          <a:p>
            <a:endParaRPr lang="en-IN" sz="2800" dirty="0" smtClean="0">
              <a:latin typeface="+mn-lt"/>
            </a:endParaRPr>
          </a:p>
          <a:p>
            <a:r>
              <a:rPr lang="en-IN" sz="2800" dirty="0" smtClean="0">
                <a:latin typeface="+mn-lt"/>
              </a:rPr>
              <a:t>Injection vial </a:t>
            </a:r>
            <a:r>
              <a:rPr lang="en-IN" sz="2800" dirty="0">
                <a:latin typeface="+mn-lt"/>
              </a:rPr>
              <a:t>constituted with </a:t>
            </a:r>
            <a:r>
              <a:rPr lang="en-IN" sz="2800" dirty="0" smtClean="0">
                <a:latin typeface="+mn-lt"/>
              </a:rPr>
              <a:t>water </a:t>
            </a:r>
            <a:r>
              <a:rPr lang="en-IN" sz="2800" dirty="0">
                <a:latin typeface="+mn-lt"/>
              </a:rPr>
              <a:t>for injection for bolus administration </a:t>
            </a:r>
            <a:r>
              <a:rPr lang="en-IN" sz="2800" dirty="0" err="1">
                <a:latin typeface="+mn-lt"/>
              </a:rPr>
              <a:t>upto</a:t>
            </a:r>
            <a:r>
              <a:rPr lang="en-IN" sz="2800" dirty="0">
                <a:latin typeface="+mn-lt"/>
              </a:rPr>
              <a:t> 50mg/ml of meropenem may be stored for </a:t>
            </a:r>
            <a:r>
              <a:rPr lang="en-IN" sz="2800" dirty="0" err="1">
                <a:latin typeface="+mn-lt"/>
              </a:rPr>
              <a:t>upto</a:t>
            </a:r>
            <a:r>
              <a:rPr lang="en-IN" sz="2800" dirty="0">
                <a:latin typeface="+mn-lt"/>
              </a:rPr>
              <a:t> </a:t>
            </a:r>
          </a:p>
          <a:p>
            <a:pPr marL="0" indent="0">
              <a:buNone/>
            </a:pPr>
            <a:r>
              <a:rPr lang="en-IN" sz="2800" dirty="0" smtClean="0">
                <a:latin typeface="+mn-lt"/>
              </a:rPr>
              <a:t>    2 </a:t>
            </a:r>
            <a:r>
              <a:rPr lang="en-IN" sz="2800" dirty="0">
                <a:latin typeface="+mn-lt"/>
              </a:rPr>
              <a:t>hr controlled room temperature 15-25</a:t>
            </a:r>
            <a:r>
              <a:rPr lang="en-IN" sz="2800" baseline="30000" dirty="0">
                <a:latin typeface="+mn-lt"/>
              </a:rPr>
              <a:t>0</a:t>
            </a:r>
            <a:r>
              <a:rPr lang="en-IN" sz="2800" dirty="0">
                <a:latin typeface="+mn-lt"/>
              </a:rPr>
              <a:t> C or 12 hr at 4</a:t>
            </a:r>
            <a:r>
              <a:rPr lang="en-IN" sz="2800" baseline="30000" dirty="0">
                <a:latin typeface="+mn-lt"/>
              </a:rPr>
              <a:t>0 </a:t>
            </a:r>
            <a:r>
              <a:rPr lang="en-IN" sz="2800" dirty="0">
                <a:latin typeface="+mn-lt"/>
              </a:rPr>
              <a:t> C </a:t>
            </a:r>
          </a:p>
          <a:p>
            <a:endParaRPr lang="en-IN" sz="2800" dirty="0" smtClean="0">
              <a:latin typeface="+mn-lt"/>
            </a:endParaRPr>
          </a:p>
          <a:p>
            <a:endParaRPr lang="en-IN" sz="2800" dirty="0">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3486848887"/>
              </p:ext>
            </p:extLst>
          </p:nvPr>
        </p:nvGraphicFramePr>
        <p:xfrm>
          <a:off x="646111" y="5056758"/>
          <a:ext cx="10963998" cy="1391388"/>
        </p:xfrm>
        <a:graphic>
          <a:graphicData uri="http://schemas.openxmlformats.org/drawingml/2006/table">
            <a:tbl>
              <a:tblPr firstRow="1" bandRow="1">
                <a:tableStyleId>{1E171933-4619-4E11-9A3F-F7608DF75F80}</a:tableStyleId>
              </a:tblPr>
              <a:tblGrid>
                <a:gridCol w="2318762">
                  <a:extLst>
                    <a:ext uri="{9D8B030D-6E8A-4147-A177-3AD203B41FA5}">
                      <a16:colId xmlns:a16="http://schemas.microsoft.com/office/drawing/2014/main" val="20000"/>
                    </a:ext>
                  </a:extLst>
                </a:gridCol>
                <a:gridCol w="4447309">
                  <a:extLst>
                    <a:ext uri="{9D8B030D-6E8A-4147-A177-3AD203B41FA5}">
                      <a16:colId xmlns:a16="http://schemas.microsoft.com/office/drawing/2014/main" val="20001"/>
                    </a:ext>
                  </a:extLst>
                </a:gridCol>
                <a:gridCol w="4197927">
                  <a:extLst>
                    <a:ext uri="{9D8B030D-6E8A-4147-A177-3AD203B41FA5}">
                      <a16:colId xmlns:a16="http://schemas.microsoft.com/office/drawing/2014/main" val="20003"/>
                    </a:ext>
                  </a:extLst>
                </a:gridCol>
              </a:tblGrid>
              <a:tr h="665168">
                <a:tc>
                  <a:txBody>
                    <a:bodyPr/>
                    <a:lstStyle/>
                    <a:p>
                      <a:pPr algn="ctr"/>
                      <a:r>
                        <a:rPr lang="en-IN" sz="2400" dirty="0" smtClean="0"/>
                        <a:t>Vial Size(mg)</a:t>
                      </a:r>
                      <a:endParaRPr lang="en-IN" sz="2400" dirty="0"/>
                    </a:p>
                  </a:txBody>
                  <a:tcPr anchor="ctr"/>
                </a:tc>
                <a:tc>
                  <a:txBody>
                    <a:bodyPr/>
                    <a:lstStyle/>
                    <a:p>
                      <a:pPr algn="ctr"/>
                      <a:r>
                        <a:rPr lang="en-IN" sz="2400" dirty="0" smtClean="0"/>
                        <a:t>Amount Diluent Added (mL)</a:t>
                      </a:r>
                      <a:endParaRPr lang="en-IN" sz="2400" dirty="0"/>
                    </a:p>
                  </a:txBody>
                  <a:tcPr anchor="ctr"/>
                </a:tc>
                <a:tc>
                  <a:txBody>
                    <a:bodyPr/>
                    <a:lstStyle/>
                    <a:p>
                      <a:pPr algn="ctr"/>
                      <a:r>
                        <a:rPr lang="en-IN" sz="2400" dirty="0" err="1" smtClean="0"/>
                        <a:t>Approx</a:t>
                      </a:r>
                      <a:r>
                        <a:rPr lang="en-IN" sz="2400" dirty="0" smtClean="0"/>
                        <a:t>  </a:t>
                      </a:r>
                      <a:r>
                        <a:rPr lang="en-IN" sz="2400" dirty="0" err="1" smtClean="0"/>
                        <a:t>avg</a:t>
                      </a:r>
                      <a:r>
                        <a:rPr lang="en-IN" sz="2400" dirty="0" smtClean="0"/>
                        <a:t> concentration (mg/mL)</a:t>
                      </a:r>
                      <a:endParaRPr lang="en-IN" sz="2400" dirty="0"/>
                    </a:p>
                  </a:txBody>
                  <a:tcPr anchor="ctr"/>
                </a:tc>
                <a:extLst>
                  <a:ext uri="{0D108BD9-81ED-4DB2-BD59-A6C34878D82A}">
                    <a16:rowId xmlns:a16="http://schemas.microsoft.com/office/drawing/2014/main" val="10000"/>
                  </a:ext>
                </a:extLst>
              </a:tr>
              <a:tr h="568428">
                <a:tc>
                  <a:txBody>
                    <a:bodyPr/>
                    <a:lstStyle/>
                    <a:p>
                      <a:pPr algn="ctr"/>
                      <a:r>
                        <a:rPr lang="en-IN" sz="2400" dirty="0" smtClean="0"/>
                        <a:t>1.5g</a:t>
                      </a:r>
                      <a:endParaRPr lang="en-IN" sz="2400" dirty="0"/>
                    </a:p>
                  </a:txBody>
                  <a:tcPr/>
                </a:tc>
                <a:tc>
                  <a:txBody>
                    <a:bodyPr/>
                    <a:lstStyle/>
                    <a:p>
                      <a:pPr algn="ctr"/>
                      <a:r>
                        <a:rPr lang="en-IN" sz="2400" dirty="0" smtClean="0"/>
                        <a:t>20</a:t>
                      </a:r>
                      <a:endParaRPr lang="en-IN" sz="2400" dirty="0"/>
                    </a:p>
                  </a:txBody>
                  <a:tcPr/>
                </a:tc>
                <a:tc>
                  <a:txBody>
                    <a:bodyPr/>
                    <a:lstStyle/>
                    <a:p>
                      <a:pPr algn="ctr"/>
                      <a:r>
                        <a:rPr lang="en-IN" sz="2400" dirty="0" smtClean="0"/>
                        <a:t>75</a:t>
                      </a:r>
                      <a:endParaRPr lang="en-IN" sz="240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14059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smtClean="0"/>
              <a:t>For Infusion</a:t>
            </a:r>
            <a:endParaRPr lang="en-IN" dirty="0"/>
          </a:p>
        </p:txBody>
      </p:sp>
      <p:sp>
        <p:nvSpPr>
          <p:cNvPr id="3" name="Content Placeholder 2"/>
          <p:cNvSpPr>
            <a:spLocks noGrp="1"/>
          </p:cNvSpPr>
          <p:nvPr>
            <p:ph idx="4294967295"/>
          </p:nvPr>
        </p:nvSpPr>
        <p:spPr>
          <a:xfrm>
            <a:off x="646111" y="1548448"/>
            <a:ext cx="10720779" cy="4796934"/>
          </a:xfrm>
        </p:spPr>
        <p:txBody>
          <a:bodyPr>
            <a:normAutofit lnSpcReduction="10000"/>
          </a:bodyPr>
          <a:lstStyle/>
          <a:p>
            <a:r>
              <a:rPr lang="en-IN" sz="2800" dirty="0" smtClean="0">
                <a:latin typeface="+mn-lt"/>
              </a:rPr>
              <a:t>Infusion vial (1.5g) may be directly constituted infusion fluid. Alternately an injection vial may be constituted then the resulting solution added to an  I.V. container and further diluted with an appropriate infusion fluid.</a:t>
            </a:r>
          </a:p>
          <a:p>
            <a:endParaRPr lang="en-IN" sz="2800" dirty="0" smtClean="0">
              <a:latin typeface="+mn-lt"/>
            </a:endParaRPr>
          </a:p>
          <a:p>
            <a:r>
              <a:rPr lang="en-IN" sz="2800" dirty="0" smtClean="0">
                <a:latin typeface="+mn-lt"/>
              </a:rPr>
              <a:t>After reconstitute 0.9% </a:t>
            </a:r>
            <a:r>
              <a:rPr lang="en-IN" sz="2800" dirty="0" err="1" smtClean="0">
                <a:latin typeface="+mn-lt"/>
              </a:rPr>
              <a:t>Nacl</a:t>
            </a:r>
            <a:r>
              <a:rPr lang="en-IN" sz="2800" dirty="0" smtClean="0">
                <a:latin typeface="+mn-lt"/>
              </a:rPr>
              <a:t> solution and  water for injection, </a:t>
            </a:r>
            <a:r>
              <a:rPr lang="en-IN" sz="2800" dirty="0" err="1" smtClean="0">
                <a:latin typeface="+mn-lt"/>
              </a:rPr>
              <a:t>Merpenem</a:t>
            </a:r>
            <a:r>
              <a:rPr lang="en-IN" sz="2800" dirty="0" smtClean="0">
                <a:latin typeface="+mn-lt"/>
              </a:rPr>
              <a:t> stable at room temp for 8h and under refrigerator for 18hr Solution of I.V. Meropenem should not be frozen</a:t>
            </a:r>
          </a:p>
          <a:p>
            <a:endParaRPr lang="en-IN" sz="2800" dirty="0" smtClean="0">
              <a:latin typeface="+mn-lt"/>
            </a:endParaRPr>
          </a:p>
          <a:p>
            <a:r>
              <a:rPr lang="en-IN" sz="2800" dirty="0" smtClean="0">
                <a:latin typeface="+mn-lt"/>
              </a:rPr>
              <a:t>Store </a:t>
            </a:r>
            <a:r>
              <a:rPr lang="en-IN" sz="2800" dirty="0">
                <a:latin typeface="+mn-lt"/>
              </a:rPr>
              <a:t>at 25</a:t>
            </a:r>
            <a:r>
              <a:rPr lang="en-IN" sz="2800" baseline="30000" dirty="0">
                <a:latin typeface="+mn-lt"/>
              </a:rPr>
              <a:t>0</a:t>
            </a:r>
            <a:r>
              <a:rPr lang="en-IN" sz="2800" dirty="0">
                <a:latin typeface="+mn-lt"/>
              </a:rPr>
              <a:t> C</a:t>
            </a:r>
          </a:p>
          <a:p>
            <a:endParaRPr lang="en-IN" sz="2800" dirty="0">
              <a:latin typeface="+mn-lt"/>
            </a:endParaRPr>
          </a:p>
          <a:p>
            <a:endParaRPr lang="en-IN" sz="2800" dirty="0">
              <a:latin typeface="+mn-lt"/>
            </a:endParaRPr>
          </a:p>
        </p:txBody>
      </p:sp>
    </p:spTree>
    <p:extLst>
      <p:ext uri="{BB962C8B-B14F-4D97-AF65-F5344CB8AC3E}">
        <p14:creationId xmlns:p14="http://schemas.microsoft.com/office/powerpoint/2010/main" val="12682918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921227" y="2119498"/>
            <a:ext cx="2420062" cy="3977858"/>
          </a:xfrm>
          <a:prstGeom prst="roundRect">
            <a:avLst>
              <a:gd name="adj" fmla="val 38483"/>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706582" y="762000"/>
            <a:ext cx="2888419" cy="646331"/>
          </a:xfrm>
          <a:prstGeom prst="rect">
            <a:avLst/>
          </a:prstGeom>
          <a:noFill/>
        </p:spPr>
        <p:txBody>
          <a:bodyPr wrap="none" rtlCol="0">
            <a:spAutoFit/>
          </a:bodyPr>
          <a:lstStyle/>
          <a:p>
            <a:r>
              <a:rPr lang="en-IN" sz="3600" dirty="0" smtClean="0"/>
              <a:t>Introducing…..</a:t>
            </a:r>
            <a:endParaRPr lang="en-IN" sz="3600" dirty="0"/>
          </a:p>
        </p:txBody>
      </p:sp>
      <p:pic>
        <p:nvPicPr>
          <p:cNvPr id="6" name="Picture 5"/>
          <p:cNvPicPr>
            <a:picLocks noChangeAspect="1"/>
          </p:cNvPicPr>
          <p:nvPr/>
        </p:nvPicPr>
        <p:blipFill>
          <a:blip r:embed="rId3"/>
          <a:stretch>
            <a:fillRect/>
          </a:stretch>
        </p:blipFill>
        <p:spPr>
          <a:xfrm>
            <a:off x="851804" y="1642577"/>
            <a:ext cx="7614564" cy="3456732"/>
          </a:xfrm>
          <a:prstGeom prst="rect">
            <a:avLst/>
          </a:prstGeom>
        </p:spPr>
      </p:pic>
    </p:spTree>
    <p:extLst>
      <p:ext uri="{BB962C8B-B14F-4D97-AF65-F5344CB8AC3E}">
        <p14:creationId xmlns:p14="http://schemas.microsoft.com/office/powerpoint/2010/main" val="331723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79943421"/>
              </p:ext>
            </p:extLst>
          </p:nvPr>
        </p:nvGraphicFramePr>
        <p:xfrm>
          <a:off x="1546658" y="2482129"/>
          <a:ext cx="8947150" cy="2499360"/>
        </p:xfrm>
        <a:graphic>
          <a:graphicData uri="http://schemas.openxmlformats.org/drawingml/2006/table">
            <a:tbl>
              <a:tblPr firstRow="1" bandRow="1">
                <a:tableStyleId>{00A15C55-8517-42AA-B614-E9B94910E393}</a:tableStyleId>
              </a:tblPr>
              <a:tblGrid>
                <a:gridCol w="8947150">
                  <a:extLst>
                    <a:ext uri="{9D8B030D-6E8A-4147-A177-3AD203B41FA5}">
                      <a16:colId xmlns:a16="http://schemas.microsoft.com/office/drawing/2014/main" val="1955539476"/>
                    </a:ext>
                  </a:extLst>
                </a:gridCol>
              </a:tblGrid>
              <a:tr h="370840">
                <a:tc>
                  <a:txBody>
                    <a:bodyPr/>
                    <a:lstStyle/>
                    <a:p>
                      <a:pPr algn="ctr"/>
                      <a:r>
                        <a:rPr lang="en-IN" sz="3200" dirty="0" smtClean="0"/>
                        <a:t>Indications</a:t>
                      </a:r>
                      <a:endParaRPr lang="en-IN" sz="3600" dirty="0"/>
                    </a:p>
                  </a:txBody>
                  <a:tcPr/>
                </a:tc>
                <a:extLst>
                  <a:ext uri="{0D108BD9-81ED-4DB2-BD59-A6C34878D82A}">
                    <a16:rowId xmlns:a16="http://schemas.microsoft.com/office/drawing/2014/main" val="2155936899"/>
                  </a:ext>
                </a:extLst>
              </a:tr>
              <a:tr h="370840">
                <a:tc>
                  <a:txBody>
                    <a:bodyPr/>
                    <a:lstStyle/>
                    <a:p>
                      <a:pPr algn="ctr"/>
                      <a:r>
                        <a:rPr lang="en-IN" sz="3600" dirty="0" smtClean="0"/>
                        <a:t>Severe Pneumonia</a:t>
                      </a:r>
                      <a:endParaRPr lang="en-IN" sz="3600" dirty="0"/>
                    </a:p>
                  </a:txBody>
                  <a:tcPr/>
                </a:tc>
                <a:extLst>
                  <a:ext uri="{0D108BD9-81ED-4DB2-BD59-A6C34878D82A}">
                    <a16:rowId xmlns:a16="http://schemas.microsoft.com/office/drawing/2014/main" val="3689316492"/>
                  </a:ext>
                </a:extLst>
              </a:tr>
              <a:tr h="370840">
                <a:tc>
                  <a:txBody>
                    <a:bodyPr/>
                    <a:lstStyle/>
                    <a:p>
                      <a:pPr algn="ctr"/>
                      <a:r>
                        <a:rPr lang="en-IN" sz="3600" dirty="0" smtClean="0"/>
                        <a:t>Bacteraemia/Septicaemia</a:t>
                      </a:r>
                      <a:endParaRPr lang="en-IN" sz="3600" dirty="0"/>
                    </a:p>
                  </a:txBody>
                  <a:tcPr/>
                </a:tc>
                <a:extLst>
                  <a:ext uri="{0D108BD9-81ED-4DB2-BD59-A6C34878D82A}">
                    <a16:rowId xmlns:a16="http://schemas.microsoft.com/office/drawing/2014/main" val="2100266186"/>
                  </a:ext>
                </a:extLst>
              </a:tr>
              <a:tr h="370840">
                <a:tc>
                  <a:txBody>
                    <a:bodyPr/>
                    <a:lstStyle/>
                    <a:p>
                      <a:pPr algn="ctr"/>
                      <a:r>
                        <a:rPr lang="en-IN" sz="3600" dirty="0" smtClean="0"/>
                        <a:t>Severe UTIs</a:t>
                      </a:r>
                      <a:endParaRPr lang="en-IN" sz="3600" dirty="0"/>
                    </a:p>
                  </a:txBody>
                  <a:tcPr/>
                </a:tc>
                <a:extLst>
                  <a:ext uri="{0D108BD9-81ED-4DB2-BD59-A6C34878D82A}">
                    <a16:rowId xmlns:a16="http://schemas.microsoft.com/office/drawing/2014/main" val="2013952919"/>
                  </a:ext>
                </a:extLst>
              </a:tr>
            </a:tbl>
          </a:graphicData>
        </a:graphic>
      </p:graphicFrame>
      <p:pic>
        <p:nvPicPr>
          <p:cNvPr id="6" name="Picture 5"/>
          <p:cNvPicPr>
            <a:picLocks noChangeAspect="1"/>
          </p:cNvPicPr>
          <p:nvPr/>
        </p:nvPicPr>
        <p:blipFill>
          <a:blip r:embed="rId2"/>
          <a:stretch>
            <a:fillRect/>
          </a:stretch>
        </p:blipFill>
        <p:spPr>
          <a:xfrm>
            <a:off x="6323690" y="265456"/>
            <a:ext cx="3947336" cy="1791945"/>
          </a:xfrm>
          <a:prstGeom prst="rect">
            <a:avLst/>
          </a:prstGeom>
        </p:spPr>
      </p:pic>
    </p:spTree>
    <p:extLst>
      <p:ext uri="{BB962C8B-B14F-4D97-AF65-F5344CB8AC3E}">
        <p14:creationId xmlns:p14="http://schemas.microsoft.com/office/powerpoint/2010/main" val="8021788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51230756"/>
              </p:ext>
            </p:extLst>
          </p:nvPr>
        </p:nvGraphicFramePr>
        <p:xfrm>
          <a:off x="1357746" y="2593075"/>
          <a:ext cx="9069144" cy="33089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3962606" y="2057401"/>
            <a:ext cx="4083939" cy="769441"/>
          </a:xfrm>
          <a:prstGeom prst="rect">
            <a:avLst/>
          </a:prstGeom>
          <a:noFill/>
        </p:spPr>
        <p:txBody>
          <a:bodyPr wrap="none" rtlCol="0">
            <a:spAutoFit/>
          </a:bodyPr>
          <a:lstStyle/>
          <a:p>
            <a:r>
              <a:rPr lang="en-IN" sz="4400" dirty="0" smtClean="0"/>
              <a:t>Target Customer </a:t>
            </a:r>
            <a:endParaRPr lang="en-IN" sz="4400" dirty="0"/>
          </a:p>
        </p:txBody>
      </p:sp>
      <p:pic>
        <p:nvPicPr>
          <p:cNvPr id="7" name="Picture 6"/>
          <p:cNvPicPr>
            <a:picLocks noChangeAspect="1"/>
          </p:cNvPicPr>
          <p:nvPr/>
        </p:nvPicPr>
        <p:blipFill>
          <a:blip r:embed="rId7"/>
          <a:stretch>
            <a:fillRect/>
          </a:stretch>
        </p:blipFill>
        <p:spPr>
          <a:xfrm>
            <a:off x="6323690" y="265456"/>
            <a:ext cx="3947336" cy="1791945"/>
          </a:xfrm>
          <a:prstGeom prst="rect">
            <a:avLst/>
          </a:prstGeom>
        </p:spPr>
      </p:pic>
    </p:spTree>
    <p:extLst>
      <p:ext uri="{BB962C8B-B14F-4D97-AF65-F5344CB8AC3E}">
        <p14:creationId xmlns:p14="http://schemas.microsoft.com/office/powerpoint/2010/main" val="128287623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51427" y="2786206"/>
            <a:ext cx="9404350" cy="1400175"/>
          </a:xfrm>
        </p:spPr>
        <p:txBody>
          <a:bodyPr/>
          <a:lstStyle/>
          <a:p>
            <a:r>
              <a:rPr lang="en-IN" sz="6600" b="1" dirty="0" smtClean="0">
                <a:solidFill>
                  <a:schemeClr val="tx1"/>
                </a:solidFill>
                <a:latin typeface="Andalus" panose="02020603050405020304" pitchFamily="18" charset="-78"/>
                <a:cs typeface="Andalus" panose="02020603050405020304" pitchFamily="18" charset="-78"/>
              </a:rPr>
              <a:t>Market opportunity</a:t>
            </a:r>
            <a:endParaRPr lang="en-IN" sz="6600" b="1" dirty="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16024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3"/>
          <p:cNvGraphicFramePr>
            <a:graphicFrameLocks noGrp="1"/>
          </p:cNvGraphicFramePr>
          <p:nvPr>
            <p:ph idx="1"/>
            <p:extLst>
              <p:ext uri="{D42A27DB-BD31-4B8C-83A1-F6EECF244321}">
                <p14:modId xmlns:p14="http://schemas.microsoft.com/office/powerpoint/2010/main" val="4181311307"/>
              </p:ext>
            </p:extLst>
          </p:nvPr>
        </p:nvGraphicFramePr>
        <p:xfrm>
          <a:off x="221675" y="2578008"/>
          <a:ext cx="11582396" cy="3808044"/>
        </p:xfrm>
        <a:graphic>
          <a:graphicData uri="http://schemas.openxmlformats.org/drawingml/2006/table">
            <a:tbl>
              <a:tblPr firstRow="1" bandRow="1">
                <a:tableStyleId>{1E171933-4619-4E11-9A3F-F7608DF75F80}</a:tableStyleId>
              </a:tblPr>
              <a:tblGrid>
                <a:gridCol w="485949">
                  <a:extLst>
                    <a:ext uri="{9D8B030D-6E8A-4147-A177-3AD203B41FA5}">
                      <a16:colId xmlns:a16="http://schemas.microsoft.com/office/drawing/2014/main" val="20000"/>
                    </a:ext>
                  </a:extLst>
                </a:gridCol>
                <a:gridCol w="1873609">
                  <a:extLst>
                    <a:ext uri="{9D8B030D-6E8A-4147-A177-3AD203B41FA5}">
                      <a16:colId xmlns:a16="http://schemas.microsoft.com/office/drawing/2014/main" val="20001"/>
                    </a:ext>
                  </a:extLst>
                </a:gridCol>
                <a:gridCol w="1855592">
                  <a:extLst>
                    <a:ext uri="{9D8B030D-6E8A-4147-A177-3AD203B41FA5}">
                      <a16:colId xmlns:a16="http://schemas.microsoft.com/office/drawing/2014/main" val="20002"/>
                    </a:ext>
                  </a:extLst>
                </a:gridCol>
                <a:gridCol w="1124011">
                  <a:extLst>
                    <a:ext uri="{9D8B030D-6E8A-4147-A177-3AD203B41FA5}">
                      <a16:colId xmlns:a16="http://schemas.microsoft.com/office/drawing/2014/main" val="20003"/>
                    </a:ext>
                  </a:extLst>
                </a:gridCol>
                <a:gridCol w="1248647">
                  <a:extLst>
                    <a:ext uri="{9D8B030D-6E8A-4147-A177-3AD203B41FA5}">
                      <a16:colId xmlns:a16="http://schemas.microsoft.com/office/drawing/2014/main" val="20004"/>
                    </a:ext>
                  </a:extLst>
                </a:gridCol>
                <a:gridCol w="1248647">
                  <a:extLst>
                    <a:ext uri="{9D8B030D-6E8A-4147-A177-3AD203B41FA5}">
                      <a16:colId xmlns:a16="http://schemas.microsoft.com/office/drawing/2014/main" val="20005"/>
                    </a:ext>
                  </a:extLst>
                </a:gridCol>
                <a:gridCol w="1248647">
                  <a:extLst>
                    <a:ext uri="{9D8B030D-6E8A-4147-A177-3AD203B41FA5}">
                      <a16:colId xmlns:a16="http://schemas.microsoft.com/office/drawing/2014/main" val="20006"/>
                    </a:ext>
                  </a:extLst>
                </a:gridCol>
                <a:gridCol w="1248647">
                  <a:extLst>
                    <a:ext uri="{9D8B030D-6E8A-4147-A177-3AD203B41FA5}">
                      <a16:colId xmlns:a16="http://schemas.microsoft.com/office/drawing/2014/main" val="20007"/>
                    </a:ext>
                  </a:extLst>
                </a:gridCol>
                <a:gridCol w="1248647">
                  <a:extLst>
                    <a:ext uri="{9D8B030D-6E8A-4147-A177-3AD203B41FA5}">
                      <a16:colId xmlns:a16="http://schemas.microsoft.com/office/drawing/2014/main" val="20008"/>
                    </a:ext>
                  </a:extLst>
                </a:gridCol>
              </a:tblGrid>
              <a:tr h="676843">
                <a:tc>
                  <a:txBody>
                    <a:bodyPr/>
                    <a:lstStyle/>
                    <a:p>
                      <a:pPr algn="ctr" fontAlgn="ctr"/>
                      <a:r>
                        <a:rPr lang="en-IN" sz="2400" b="1" i="0" u="none" strike="noStrike" dirty="0" err="1">
                          <a:solidFill>
                            <a:schemeClr val="tx1"/>
                          </a:solidFill>
                          <a:effectLst/>
                          <a:latin typeface="Calibri" panose="020F0502020204030204" pitchFamily="34" charset="0"/>
                        </a:rPr>
                        <a:t>s.n</a:t>
                      </a:r>
                      <a:endParaRPr lang="en-IN" sz="2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n-IN" sz="1800" b="1" i="0" u="none" strike="noStrike">
                          <a:solidFill>
                            <a:schemeClr val="tx1"/>
                          </a:solidFill>
                          <a:effectLst/>
                          <a:latin typeface="Calibri" panose="020F0502020204030204" pitchFamily="34" charset="0"/>
                        </a:rPr>
                        <a:t>BRAND</a:t>
                      </a:r>
                    </a:p>
                  </a:txBody>
                  <a:tcPr marL="9525" marR="9525" marT="9525" marB="0" anchor="ctr"/>
                </a:tc>
                <a:tc>
                  <a:txBody>
                    <a:bodyPr/>
                    <a:lstStyle/>
                    <a:p>
                      <a:pPr algn="ctr" fontAlgn="ctr"/>
                      <a:r>
                        <a:rPr lang="en-IN" sz="1800" b="1" i="0" u="none" strike="noStrike">
                          <a:solidFill>
                            <a:schemeClr val="tx1"/>
                          </a:solidFill>
                          <a:effectLst/>
                          <a:latin typeface="Calibri" panose="020F0502020204030204" pitchFamily="34" charset="0"/>
                        </a:rPr>
                        <a:t>COMPANY</a:t>
                      </a:r>
                    </a:p>
                  </a:txBody>
                  <a:tcPr marL="9525" marR="9525" marT="9525" marB="0" anchor="ctr"/>
                </a:tc>
                <a:tc>
                  <a:txBody>
                    <a:bodyPr/>
                    <a:lstStyle/>
                    <a:p>
                      <a:pPr algn="ctr" fontAlgn="ctr"/>
                      <a:r>
                        <a:rPr lang="en-IN" sz="1800" b="1" i="0" u="none" strike="noStrike">
                          <a:solidFill>
                            <a:schemeClr val="tx1"/>
                          </a:solidFill>
                          <a:effectLst/>
                          <a:latin typeface="Calibri" panose="020F0502020204030204" pitchFamily="34" charset="0"/>
                        </a:rPr>
                        <a:t>MAT UNIT DEC 15</a:t>
                      </a:r>
                    </a:p>
                  </a:txBody>
                  <a:tcPr marL="9525" marR="9525" marT="9525" marB="0" anchor="ctr"/>
                </a:tc>
                <a:tc>
                  <a:txBody>
                    <a:bodyPr/>
                    <a:lstStyle/>
                    <a:p>
                      <a:pPr algn="ctr" fontAlgn="ctr"/>
                      <a:r>
                        <a:rPr lang="en-IN" sz="1800" b="1" i="0" u="none" strike="noStrike">
                          <a:solidFill>
                            <a:schemeClr val="tx1"/>
                          </a:solidFill>
                          <a:effectLst/>
                          <a:latin typeface="Calibri" panose="020F0502020204030204" pitchFamily="34" charset="0"/>
                        </a:rPr>
                        <a:t> MAT UNIT DEC 16</a:t>
                      </a:r>
                    </a:p>
                  </a:txBody>
                  <a:tcPr marL="9525" marR="9525" marT="9525" marB="0" anchor="ctr"/>
                </a:tc>
                <a:tc>
                  <a:txBody>
                    <a:bodyPr/>
                    <a:lstStyle/>
                    <a:p>
                      <a:pPr algn="ctr" fontAlgn="ctr"/>
                      <a:r>
                        <a:rPr lang="sv-SE" sz="1800" b="1" i="0" u="none" strike="noStrike">
                          <a:solidFill>
                            <a:schemeClr val="tx1"/>
                          </a:solidFill>
                          <a:effectLst/>
                          <a:latin typeface="Calibri" panose="020F0502020204030204" pitchFamily="34" charset="0"/>
                        </a:rPr>
                        <a:t> MAT UNIT GR DEC 16</a:t>
                      </a:r>
                    </a:p>
                  </a:txBody>
                  <a:tcPr marL="9525" marR="9525" marT="9525" marB="0" anchor="ctr"/>
                </a:tc>
                <a:tc>
                  <a:txBody>
                    <a:bodyPr/>
                    <a:lstStyle/>
                    <a:p>
                      <a:pPr algn="ctr" fontAlgn="ctr"/>
                      <a:r>
                        <a:rPr lang="en-IN" sz="1800" b="1" i="0" u="none" strike="noStrike">
                          <a:solidFill>
                            <a:schemeClr val="tx1"/>
                          </a:solidFill>
                          <a:effectLst/>
                          <a:latin typeface="Calibri" panose="020F0502020204030204" pitchFamily="34" charset="0"/>
                        </a:rPr>
                        <a:t> MAT VAL DEC 15</a:t>
                      </a:r>
                    </a:p>
                  </a:txBody>
                  <a:tcPr marL="9525" marR="9525" marT="9525" marB="0" anchor="ctr"/>
                </a:tc>
                <a:tc>
                  <a:txBody>
                    <a:bodyPr/>
                    <a:lstStyle/>
                    <a:p>
                      <a:pPr algn="ctr" fontAlgn="ctr"/>
                      <a:r>
                        <a:rPr lang="en-IN" sz="1800" b="1" i="0" u="none" strike="noStrike">
                          <a:solidFill>
                            <a:schemeClr val="tx1"/>
                          </a:solidFill>
                          <a:effectLst/>
                          <a:latin typeface="Calibri" panose="020F0502020204030204" pitchFamily="34" charset="0"/>
                        </a:rPr>
                        <a:t> MAT VAL DEC 16</a:t>
                      </a:r>
                    </a:p>
                  </a:txBody>
                  <a:tcPr marL="9525" marR="9525" marT="9525" marB="0" anchor="ctr"/>
                </a:tc>
                <a:tc>
                  <a:txBody>
                    <a:bodyPr/>
                    <a:lstStyle/>
                    <a:p>
                      <a:pPr algn="ctr" fontAlgn="ctr"/>
                      <a:r>
                        <a:rPr lang="en-IN" sz="1800" b="1" i="0" u="none" strike="noStrike" dirty="0">
                          <a:solidFill>
                            <a:schemeClr val="tx1"/>
                          </a:solidFill>
                          <a:effectLst/>
                          <a:latin typeface="Calibri" panose="020F0502020204030204" pitchFamily="34" charset="0"/>
                        </a:rPr>
                        <a:t> MAT VAL GR DEC 16</a:t>
                      </a:r>
                    </a:p>
                  </a:txBody>
                  <a:tcPr marL="9525" marR="9525" marT="9525" marB="0" anchor="ctr"/>
                </a:tc>
                <a:extLst>
                  <a:ext uri="{0D108BD9-81ED-4DB2-BD59-A6C34878D82A}">
                    <a16:rowId xmlns:a16="http://schemas.microsoft.com/office/drawing/2014/main" val="10000"/>
                  </a:ext>
                </a:extLst>
              </a:tr>
              <a:tr h="504823">
                <a:tc>
                  <a:txBody>
                    <a:bodyPr/>
                    <a:lstStyle/>
                    <a:p>
                      <a:pPr algn="ctr" fontAlgn="ctr"/>
                      <a:r>
                        <a:rPr lang="en-IN" sz="2400" b="1" i="0" u="none" strike="noStrike">
                          <a:solidFill>
                            <a:srgbClr val="000000"/>
                          </a:solidFill>
                          <a:effectLst/>
                          <a:latin typeface="Calibri" panose="020F0502020204030204" pitchFamily="34" charset="0"/>
                        </a:rPr>
                        <a:t> </a:t>
                      </a:r>
                    </a:p>
                  </a:txBody>
                  <a:tcPr marL="9525" marR="9525" marT="9525" marB="0" anchor="ctr"/>
                </a:tc>
                <a:tc>
                  <a:txBody>
                    <a:bodyPr/>
                    <a:lstStyle/>
                    <a:p>
                      <a:pPr algn="ctr" fontAlgn="ctr"/>
                      <a:r>
                        <a:rPr lang="en-IN" sz="1800" b="1" i="0" u="none" strike="noStrike">
                          <a:solidFill>
                            <a:srgbClr val="000000"/>
                          </a:solidFill>
                          <a:effectLst/>
                          <a:latin typeface="Calibri" panose="020F0502020204030204" pitchFamily="34" charset="0"/>
                        </a:rPr>
                        <a:t>Total</a:t>
                      </a:r>
                    </a:p>
                  </a:txBody>
                  <a:tcPr marL="9525" marR="9525" marT="9525" marB="0" anchor="ctr"/>
                </a:tc>
                <a:tc>
                  <a:txBody>
                    <a:bodyPr/>
                    <a:lstStyle/>
                    <a:p>
                      <a:pPr algn="ctr" fontAlgn="ctr"/>
                      <a:r>
                        <a:rPr lang="en-IN" sz="1800" b="1" i="0" u="none" strike="noStrike">
                          <a:solidFill>
                            <a:srgbClr val="000000"/>
                          </a:solidFill>
                          <a:effectLst/>
                          <a:latin typeface="Calibri" panose="020F0502020204030204" pitchFamily="34" charset="0"/>
                        </a:rPr>
                        <a:t> </a:t>
                      </a:r>
                    </a:p>
                  </a:txBody>
                  <a:tcPr marL="9525" marR="9525" marT="9525" marB="0" anchor="ctr"/>
                </a:tc>
                <a:tc>
                  <a:txBody>
                    <a:bodyPr/>
                    <a:lstStyle/>
                    <a:p>
                      <a:pPr algn="r" fontAlgn="b"/>
                      <a:r>
                        <a:rPr lang="en-IN" sz="1800" b="1" i="0" u="none" strike="noStrike">
                          <a:solidFill>
                            <a:srgbClr val="000000"/>
                          </a:solidFill>
                          <a:effectLst/>
                          <a:latin typeface="Calibri" panose="020F0502020204030204" pitchFamily="34" charset="0"/>
                        </a:rPr>
                        <a:t>576.74</a:t>
                      </a:r>
                    </a:p>
                  </a:txBody>
                  <a:tcPr marL="9525" marR="9525" marT="9525" marB="0" anchor="b"/>
                </a:tc>
                <a:tc>
                  <a:txBody>
                    <a:bodyPr/>
                    <a:lstStyle/>
                    <a:p>
                      <a:pPr algn="r" fontAlgn="b"/>
                      <a:r>
                        <a:rPr lang="en-IN" sz="1800" b="1" i="0" u="none" strike="noStrike">
                          <a:solidFill>
                            <a:srgbClr val="000000"/>
                          </a:solidFill>
                          <a:effectLst/>
                          <a:latin typeface="Calibri" panose="020F0502020204030204" pitchFamily="34" charset="0"/>
                        </a:rPr>
                        <a:t>651.84</a:t>
                      </a:r>
                    </a:p>
                  </a:txBody>
                  <a:tcPr marL="9525" marR="9525" marT="9525" marB="0" anchor="b"/>
                </a:tc>
                <a:tc>
                  <a:txBody>
                    <a:bodyPr/>
                    <a:lstStyle/>
                    <a:p>
                      <a:pPr algn="r" fontAlgn="b"/>
                      <a:r>
                        <a:rPr lang="en-IN" sz="1800" b="1" i="0" u="none" strike="noStrike">
                          <a:solidFill>
                            <a:srgbClr val="000000"/>
                          </a:solidFill>
                          <a:effectLst/>
                          <a:latin typeface="Calibri" panose="020F0502020204030204" pitchFamily="34" charset="0"/>
                        </a:rPr>
                        <a:t>13.02</a:t>
                      </a:r>
                    </a:p>
                  </a:txBody>
                  <a:tcPr marL="9525" marR="9525" marT="9525" marB="0" anchor="b"/>
                </a:tc>
                <a:tc>
                  <a:txBody>
                    <a:bodyPr/>
                    <a:lstStyle/>
                    <a:p>
                      <a:pPr algn="r" fontAlgn="b"/>
                      <a:r>
                        <a:rPr lang="en-IN" sz="1800" b="1" i="0" u="none" strike="noStrike">
                          <a:solidFill>
                            <a:srgbClr val="000000"/>
                          </a:solidFill>
                          <a:effectLst/>
                          <a:latin typeface="Calibri" panose="020F0502020204030204" pitchFamily="34" charset="0"/>
                        </a:rPr>
                        <a:t>44.28</a:t>
                      </a:r>
                    </a:p>
                  </a:txBody>
                  <a:tcPr marL="9525" marR="9525" marT="9525" marB="0" anchor="b"/>
                </a:tc>
                <a:tc>
                  <a:txBody>
                    <a:bodyPr/>
                    <a:lstStyle/>
                    <a:p>
                      <a:pPr algn="r" fontAlgn="b"/>
                      <a:r>
                        <a:rPr lang="en-IN" sz="1800" b="1" i="0" u="none" strike="noStrike">
                          <a:solidFill>
                            <a:srgbClr val="000000"/>
                          </a:solidFill>
                          <a:effectLst/>
                          <a:latin typeface="Calibri" panose="020F0502020204030204" pitchFamily="34" charset="0"/>
                        </a:rPr>
                        <a:t>48.54</a:t>
                      </a:r>
                    </a:p>
                  </a:txBody>
                  <a:tcPr marL="9525" marR="9525" marT="9525" marB="0" anchor="b"/>
                </a:tc>
                <a:tc>
                  <a:txBody>
                    <a:bodyPr/>
                    <a:lstStyle/>
                    <a:p>
                      <a:pPr algn="r" fontAlgn="b"/>
                      <a:r>
                        <a:rPr lang="en-IN" sz="1800" b="1" i="0" u="none" strike="noStrike">
                          <a:solidFill>
                            <a:srgbClr val="000000"/>
                          </a:solidFill>
                          <a:effectLst/>
                          <a:latin typeface="Calibri" panose="020F0502020204030204" pitchFamily="34" charset="0"/>
                        </a:rPr>
                        <a:t>9.63</a:t>
                      </a:r>
                    </a:p>
                  </a:txBody>
                  <a:tcPr marL="9525" marR="9525" marT="9525" marB="0" anchor="b"/>
                </a:tc>
                <a:extLst>
                  <a:ext uri="{0D108BD9-81ED-4DB2-BD59-A6C34878D82A}">
                    <a16:rowId xmlns:a16="http://schemas.microsoft.com/office/drawing/2014/main" val="10001"/>
                  </a:ext>
                </a:extLst>
              </a:tr>
              <a:tr h="504823">
                <a:tc>
                  <a:txBody>
                    <a:bodyPr/>
                    <a:lstStyle/>
                    <a:p>
                      <a:pPr algn="ctr" fontAlgn="b"/>
                      <a:r>
                        <a:rPr lang="en-IN" sz="1800" b="0" i="0" u="none" strike="noStrike">
                          <a:solidFill>
                            <a:srgbClr val="000000"/>
                          </a:solidFill>
                          <a:effectLst/>
                          <a:latin typeface="Calibri" panose="020F0502020204030204" pitchFamily="34" charset="0"/>
                        </a:rPr>
                        <a:t>1</a:t>
                      </a:r>
                    </a:p>
                  </a:txBody>
                  <a:tcPr marL="9525" marR="9525" marT="9525" marB="0" anchor="b"/>
                </a:tc>
                <a:tc>
                  <a:txBody>
                    <a:bodyPr/>
                    <a:lstStyle/>
                    <a:p>
                      <a:pPr algn="l" fontAlgn="b"/>
                      <a:r>
                        <a:rPr lang="en-IN" sz="1800" b="1" i="0" u="none" strike="noStrike">
                          <a:solidFill>
                            <a:srgbClr val="000000"/>
                          </a:solidFill>
                          <a:effectLst/>
                          <a:latin typeface="Calibri" panose="020F0502020204030204" pitchFamily="34" charset="0"/>
                        </a:rPr>
                        <a:t>MERO SB</a:t>
                      </a:r>
                    </a:p>
                  </a:txBody>
                  <a:tcPr marL="9525" marR="9525" marT="9525" marB="0" anchor="b"/>
                </a:tc>
                <a:tc>
                  <a:txBody>
                    <a:bodyPr/>
                    <a:lstStyle/>
                    <a:p>
                      <a:pPr algn="l" fontAlgn="b"/>
                      <a:r>
                        <a:rPr lang="en-IN" sz="1800" b="0" i="0" u="none" strike="noStrike">
                          <a:solidFill>
                            <a:srgbClr val="000000"/>
                          </a:solidFill>
                          <a:effectLst/>
                          <a:latin typeface="Calibri" panose="020F0502020204030204" pitchFamily="34" charset="0"/>
                        </a:rPr>
                        <a:t>ARISTO </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311.77</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350.21</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12.33</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19.23</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22.66</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17.85</a:t>
                      </a:r>
                    </a:p>
                  </a:txBody>
                  <a:tcPr marL="9525" marR="9525" marT="9525" marB="0" anchor="b"/>
                </a:tc>
                <a:extLst>
                  <a:ext uri="{0D108BD9-81ED-4DB2-BD59-A6C34878D82A}">
                    <a16:rowId xmlns:a16="http://schemas.microsoft.com/office/drawing/2014/main" val="10002"/>
                  </a:ext>
                </a:extLst>
              </a:tr>
              <a:tr h="504823">
                <a:tc>
                  <a:txBody>
                    <a:bodyPr/>
                    <a:lstStyle/>
                    <a:p>
                      <a:pPr algn="ctr" fontAlgn="b"/>
                      <a:r>
                        <a:rPr lang="en-IN" sz="1800" b="0" i="0" u="none" strike="noStrike">
                          <a:solidFill>
                            <a:srgbClr val="000000"/>
                          </a:solidFill>
                          <a:effectLst/>
                          <a:latin typeface="Calibri" panose="020F0502020204030204" pitchFamily="34" charset="0"/>
                        </a:rPr>
                        <a:t>2</a:t>
                      </a:r>
                    </a:p>
                  </a:txBody>
                  <a:tcPr marL="9525" marR="9525" marT="9525" marB="0" anchor="b"/>
                </a:tc>
                <a:tc>
                  <a:txBody>
                    <a:bodyPr/>
                    <a:lstStyle/>
                    <a:p>
                      <a:pPr algn="l" fontAlgn="b"/>
                      <a:r>
                        <a:rPr lang="en-IN" sz="1800" b="1" i="0" u="none" strike="noStrike">
                          <a:solidFill>
                            <a:srgbClr val="000000"/>
                          </a:solidFill>
                          <a:effectLst/>
                          <a:latin typeface="Calibri" panose="020F0502020204030204" pitchFamily="34" charset="0"/>
                        </a:rPr>
                        <a:t>MEROMAC PLUS</a:t>
                      </a:r>
                    </a:p>
                  </a:txBody>
                  <a:tcPr marL="9525" marR="9525" marT="9525" marB="0" anchor="b"/>
                </a:tc>
                <a:tc>
                  <a:txBody>
                    <a:bodyPr/>
                    <a:lstStyle/>
                    <a:p>
                      <a:pPr algn="l" fontAlgn="b"/>
                      <a:r>
                        <a:rPr lang="en-IN" sz="1800" b="0" i="0" u="none" strike="noStrike">
                          <a:solidFill>
                            <a:srgbClr val="000000"/>
                          </a:solidFill>
                          <a:effectLst/>
                          <a:latin typeface="Calibri" panose="020F0502020204030204" pitchFamily="34" charset="0"/>
                        </a:rPr>
                        <a:t>MACLEODS</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80.94</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77.36</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-4.42</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4.76</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4.55</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-4.42</a:t>
                      </a:r>
                    </a:p>
                  </a:txBody>
                  <a:tcPr marL="9525" marR="9525" marT="9525" marB="0" anchor="b"/>
                </a:tc>
                <a:extLst>
                  <a:ext uri="{0D108BD9-81ED-4DB2-BD59-A6C34878D82A}">
                    <a16:rowId xmlns:a16="http://schemas.microsoft.com/office/drawing/2014/main" val="10003"/>
                  </a:ext>
                </a:extLst>
              </a:tr>
              <a:tr h="504823">
                <a:tc>
                  <a:txBody>
                    <a:bodyPr/>
                    <a:lstStyle/>
                    <a:p>
                      <a:pPr algn="ctr" fontAlgn="b"/>
                      <a:r>
                        <a:rPr lang="en-IN" sz="1800" b="0" i="0" u="none" strike="noStrike">
                          <a:solidFill>
                            <a:srgbClr val="000000"/>
                          </a:solidFill>
                          <a:effectLst/>
                          <a:latin typeface="Calibri" panose="020F0502020204030204" pitchFamily="34" charset="0"/>
                        </a:rPr>
                        <a:t>3</a:t>
                      </a:r>
                    </a:p>
                  </a:txBody>
                  <a:tcPr marL="9525" marR="9525" marT="9525" marB="0" anchor="b"/>
                </a:tc>
                <a:tc>
                  <a:txBody>
                    <a:bodyPr/>
                    <a:lstStyle/>
                    <a:p>
                      <a:pPr algn="l" fontAlgn="b"/>
                      <a:r>
                        <a:rPr lang="en-IN" sz="1800" b="1" i="0" u="none" strike="noStrike">
                          <a:solidFill>
                            <a:srgbClr val="000000"/>
                          </a:solidFill>
                          <a:effectLst/>
                          <a:latin typeface="Calibri" panose="020F0502020204030204" pitchFamily="34" charset="0"/>
                        </a:rPr>
                        <a:t>MEROBAX SB</a:t>
                      </a:r>
                    </a:p>
                  </a:txBody>
                  <a:tcPr marL="9525" marR="9525" marT="9525" marB="0" anchor="b"/>
                </a:tc>
                <a:tc>
                  <a:txBody>
                    <a:bodyPr/>
                    <a:lstStyle/>
                    <a:p>
                      <a:pPr algn="l" fontAlgn="b"/>
                      <a:r>
                        <a:rPr lang="en-IN" sz="1800" b="0" i="0" u="none" strike="noStrike">
                          <a:solidFill>
                            <a:srgbClr val="000000"/>
                          </a:solidFill>
                          <a:effectLst/>
                          <a:latin typeface="Calibri" panose="020F0502020204030204" pitchFamily="34" charset="0"/>
                        </a:rPr>
                        <a:t>ARISTO </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62.93</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56.86</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-9.64</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5.28</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5.16</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-2.22</a:t>
                      </a:r>
                    </a:p>
                  </a:txBody>
                  <a:tcPr marL="9525" marR="9525" marT="9525" marB="0" anchor="b"/>
                </a:tc>
                <a:extLst>
                  <a:ext uri="{0D108BD9-81ED-4DB2-BD59-A6C34878D82A}">
                    <a16:rowId xmlns:a16="http://schemas.microsoft.com/office/drawing/2014/main" val="10004"/>
                  </a:ext>
                </a:extLst>
              </a:tr>
              <a:tr h="504823">
                <a:tc>
                  <a:txBody>
                    <a:bodyPr/>
                    <a:lstStyle/>
                    <a:p>
                      <a:pPr algn="ctr" fontAlgn="b"/>
                      <a:r>
                        <a:rPr lang="en-IN" sz="1800" b="0" i="0" u="none" strike="noStrike">
                          <a:solidFill>
                            <a:srgbClr val="000000"/>
                          </a:solidFill>
                          <a:effectLst/>
                          <a:latin typeface="Calibri" panose="020F0502020204030204" pitchFamily="34" charset="0"/>
                        </a:rPr>
                        <a:t>4</a:t>
                      </a:r>
                    </a:p>
                  </a:txBody>
                  <a:tcPr marL="9525" marR="9525" marT="9525" marB="0" anchor="b"/>
                </a:tc>
                <a:tc>
                  <a:txBody>
                    <a:bodyPr/>
                    <a:lstStyle/>
                    <a:p>
                      <a:pPr algn="l" fontAlgn="b"/>
                      <a:r>
                        <a:rPr lang="en-IN" sz="1800" b="1" i="0" u="none" strike="noStrike">
                          <a:solidFill>
                            <a:srgbClr val="000000"/>
                          </a:solidFill>
                          <a:effectLst/>
                          <a:latin typeface="Calibri" panose="020F0502020204030204" pitchFamily="34" charset="0"/>
                        </a:rPr>
                        <a:t>MEROTROL-S</a:t>
                      </a:r>
                    </a:p>
                  </a:txBody>
                  <a:tcPr marL="9525" marR="9525" marT="9525" marB="0" anchor="b"/>
                </a:tc>
                <a:tc>
                  <a:txBody>
                    <a:bodyPr/>
                    <a:lstStyle/>
                    <a:p>
                      <a:pPr algn="l" fontAlgn="b"/>
                      <a:r>
                        <a:rPr lang="en-IN" sz="1800" b="0" i="0" u="none" strike="noStrike">
                          <a:solidFill>
                            <a:srgbClr val="000000"/>
                          </a:solidFill>
                          <a:effectLst/>
                          <a:latin typeface="Calibri" panose="020F0502020204030204" pitchFamily="34" charset="0"/>
                        </a:rPr>
                        <a:t>LUPIN LTD</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39.03</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48.65</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24.65</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4.07</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4.43</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8.68</a:t>
                      </a:r>
                    </a:p>
                  </a:txBody>
                  <a:tcPr marL="9525" marR="9525" marT="9525" marB="0" anchor="b"/>
                </a:tc>
                <a:extLst>
                  <a:ext uri="{0D108BD9-81ED-4DB2-BD59-A6C34878D82A}">
                    <a16:rowId xmlns:a16="http://schemas.microsoft.com/office/drawing/2014/main" val="10005"/>
                  </a:ext>
                </a:extLst>
              </a:tr>
              <a:tr h="607086">
                <a:tc>
                  <a:txBody>
                    <a:bodyPr/>
                    <a:lstStyle/>
                    <a:p>
                      <a:pPr algn="ctr" fontAlgn="b"/>
                      <a:r>
                        <a:rPr lang="en-IN" sz="1800" b="0" i="0" u="none" strike="noStrike">
                          <a:solidFill>
                            <a:srgbClr val="000000"/>
                          </a:solidFill>
                          <a:effectLst/>
                          <a:latin typeface="Calibri" panose="020F0502020204030204" pitchFamily="34" charset="0"/>
                        </a:rPr>
                        <a:t>5</a:t>
                      </a:r>
                    </a:p>
                  </a:txBody>
                  <a:tcPr marL="9525" marR="9525" marT="9525" marB="0" anchor="b"/>
                </a:tc>
                <a:tc>
                  <a:txBody>
                    <a:bodyPr/>
                    <a:lstStyle/>
                    <a:p>
                      <a:pPr algn="l" fontAlgn="b"/>
                      <a:r>
                        <a:rPr lang="en-IN" sz="1800" b="1" i="0" u="none" strike="noStrike">
                          <a:solidFill>
                            <a:srgbClr val="000000"/>
                          </a:solidFill>
                          <a:effectLst/>
                          <a:latin typeface="Calibri" panose="020F0502020204030204" pitchFamily="34" charset="0"/>
                        </a:rPr>
                        <a:t>MEROTEC XP</a:t>
                      </a:r>
                    </a:p>
                  </a:txBody>
                  <a:tcPr marL="9525" marR="9525" marT="9525" marB="0" anchor="b"/>
                </a:tc>
                <a:tc>
                  <a:txBody>
                    <a:bodyPr/>
                    <a:lstStyle/>
                    <a:p>
                      <a:pPr algn="l" fontAlgn="b"/>
                      <a:r>
                        <a:rPr lang="en-IN" sz="1800" b="0" i="0" u="none" strike="noStrike">
                          <a:solidFill>
                            <a:srgbClr val="000000"/>
                          </a:solidFill>
                          <a:effectLst/>
                          <a:latin typeface="Calibri" panose="020F0502020204030204" pitchFamily="34" charset="0"/>
                        </a:rPr>
                        <a:t>ZUVENTUS HEALTHCARE LTD</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25.71</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42.71</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66.12</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1.86</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3.09</a:t>
                      </a:r>
                    </a:p>
                  </a:txBody>
                  <a:tcPr marL="9525" marR="9525" marT="9525" marB="0" anchor="b"/>
                </a:tc>
                <a:tc>
                  <a:txBody>
                    <a:bodyPr/>
                    <a:lstStyle/>
                    <a:p>
                      <a:pPr algn="r" fontAlgn="b"/>
                      <a:r>
                        <a:rPr lang="en-IN" sz="1800" b="0" i="0" u="none" strike="noStrike" dirty="0">
                          <a:solidFill>
                            <a:srgbClr val="000000"/>
                          </a:solidFill>
                          <a:effectLst/>
                          <a:latin typeface="Calibri" panose="020F0502020204030204" pitchFamily="34" charset="0"/>
                        </a:rPr>
                        <a:t>66.12</a:t>
                      </a:r>
                    </a:p>
                  </a:txBody>
                  <a:tcPr marL="9525" marR="9525" marT="9525" marB="0" anchor="b"/>
                </a:tc>
                <a:extLst>
                  <a:ext uri="{0D108BD9-81ED-4DB2-BD59-A6C34878D82A}">
                    <a16:rowId xmlns:a16="http://schemas.microsoft.com/office/drawing/2014/main" val="10006"/>
                  </a:ext>
                </a:extLst>
              </a:tr>
            </a:tbl>
          </a:graphicData>
        </a:graphic>
      </p:graphicFrame>
      <p:pic>
        <p:nvPicPr>
          <p:cNvPr id="7" name="Picture 6"/>
          <p:cNvPicPr>
            <a:picLocks noChangeAspect="1"/>
          </p:cNvPicPr>
          <p:nvPr/>
        </p:nvPicPr>
        <p:blipFill>
          <a:blip r:embed="rId2"/>
          <a:stretch>
            <a:fillRect/>
          </a:stretch>
        </p:blipFill>
        <p:spPr>
          <a:xfrm>
            <a:off x="6323690" y="265456"/>
            <a:ext cx="3947336" cy="1791945"/>
          </a:xfrm>
          <a:prstGeom prst="rect">
            <a:avLst/>
          </a:prstGeom>
        </p:spPr>
      </p:pic>
    </p:spTree>
    <p:extLst>
      <p:ext uri="{BB962C8B-B14F-4D97-AF65-F5344CB8AC3E}">
        <p14:creationId xmlns:p14="http://schemas.microsoft.com/office/powerpoint/2010/main" val="28195706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747211697"/>
              </p:ext>
            </p:extLst>
          </p:nvPr>
        </p:nvGraphicFramePr>
        <p:xfrm>
          <a:off x="1407294" y="2156952"/>
          <a:ext cx="9260913" cy="4278396"/>
        </p:xfrm>
        <a:graphic>
          <a:graphicData uri="http://schemas.openxmlformats.org/drawingml/2006/table">
            <a:tbl>
              <a:tblPr firstRow="1" bandRow="1">
                <a:tableStyleId>{1E171933-4619-4E11-9A3F-F7608DF75F80}</a:tableStyleId>
              </a:tblPr>
              <a:tblGrid>
                <a:gridCol w="3086971">
                  <a:extLst>
                    <a:ext uri="{9D8B030D-6E8A-4147-A177-3AD203B41FA5}">
                      <a16:colId xmlns:a16="http://schemas.microsoft.com/office/drawing/2014/main" val="20000"/>
                    </a:ext>
                  </a:extLst>
                </a:gridCol>
                <a:gridCol w="3086971">
                  <a:extLst>
                    <a:ext uri="{9D8B030D-6E8A-4147-A177-3AD203B41FA5}">
                      <a16:colId xmlns:a16="http://schemas.microsoft.com/office/drawing/2014/main" val="20001"/>
                    </a:ext>
                  </a:extLst>
                </a:gridCol>
                <a:gridCol w="3086971">
                  <a:extLst>
                    <a:ext uri="{9D8B030D-6E8A-4147-A177-3AD203B41FA5}">
                      <a16:colId xmlns:a16="http://schemas.microsoft.com/office/drawing/2014/main" val="20002"/>
                    </a:ext>
                  </a:extLst>
                </a:gridCol>
              </a:tblGrid>
              <a:tr h="746555">
                <a:tc>
                  <a:txBody>
                    <a:bodyPr/>
                    <a:lstStyle/>
                    <a:p>
                      <a:pPr algn="ctr" fontAlgn="b"/>
                      <a:r>
                        <a:rPr lang="en-IN" sz="2400" u="none" strike="noStrike" dirty="0" smtClean="0">
                          <a:effectLst/>
                        </a:rPr>
                        <a:t>BRAND NAME</a:t>
                      </a:r>
                      <a:endParaRPr lang="en-IN" sz="24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dirty="0" smtClean="0">
                          <a:effectLst/>
                        </a:rPr>
                        <a:t>COMPANY</a:t>
                      </a:r>
                      <a:endParaRPr lang="en-IN" sz="24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dirty="0" smtClean="0">
                          <a:effectLst/>
                        </a:rPr>
                        <a:t>PRICE</a:t>
                      </a:r>
                      <a:endParaRPr lang="en-IN" sz="2400" b="0" i="0" u="none" strike="noStrike" dirty="0">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0"/>
                  </a:ext>
                </a:extLst>
              </a:tr>
              <a:tr h="362380">
                <a:tc>
                  <a:txBody>
                    <a:bodyPr/>
                    <a:lstStyle/>
                    <a:p>
                      <a:pPr algn="ctr" fontAlgn="b"/>
                      <a:r>
                        <a:rPr lang="en-IN" sz="2400" u="none" strike="noStrike" dirty="0" smtClean="0">
                          <a:effectLst/>
                        </a:rPr>
                        <a:t>MERO</a:t>
                      </a:r>
                      <a:r>
                        <a:rPr lang="en-IN" sz="2400" u="none" strike="noStrike" baseline="0" dirty="0" smtClean="0">
                          <a:effectLst/>
                        </a:rPr>
                        <a:t> SB</a:t>
                      </a:r>
                      <a:endParaRPr lang="en-IN" sz="24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dirty="0" smtClean="0">
                          <a:effectLst/>
                        </a:rPr>
                        <a:t>ARISTO</a:t>
                      </a:r>
                      <a:endParaRPr lang="en-IN" sz="24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dirty="0" smtClean="0">
                          <a:effectLst/>
                        </a:rPr>
                        <a:t>848</a:t>
                      </a:r>
                      <a:endParaRPr lang="en-IN" sz="2400" b="0" i="0" u="none" strike="noStrike" dirty="0">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2"/>
                  </a:ext>
                </a:extLst>
              </a:tr>
              <a:tr h="362380">
                <a:tc>
                  <a:txBody>
                    <a:bodyPr/>
                    <a:lstStyle/>
                    <a:p>
                      <a:pPr algn="ctr" fontAlgn="b"/>
                      <a:r>
                        <a:rPr lang="en-IN" sz="2400" u="none" strike="noStrike" dirty="0" smtClean="0">
                          <a:effectLst/>
                        </a:rPr>
                        <a:t>MEROBAX</a:t>
                      </a:r>
                      <a:r>
                        <a:rPr lang="en-IN" sz="2400" u="none" strike="noStrike" baseline="0" dirty="0" smtClean="0">
                          <a:effectLst/>
                        </a:rPr>
                        <a:t> SB</a:t>
                      </a:r>
                      <a:endParaRPr lang="en-IN" sz="24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dirty="0" smtClean="0">
                          <a:effectLst/>
                        </a:rPr>
                        <a:t>ARISTO</a:t>
                      </a:r>
                      <a:endParaRPr lang="en-IN" sz="24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dirty="0" smtClean="0">
                          <a:effectLst/>
                        </a:rPr>
                        <a:t>1149</a:t>
                      </a:r>
                      <a:endParaRPr lang="en-IN" sz="2400" b="0" i="0" u="none" strike="noStrike" dirty="0">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3"/>
                  </a:ext>
                </a:extLst>
              </a:tr>
              <a:tr h="448339">
                <a:tc>
                  <a:txBody>
                    <a:bodyPr/>
                    <a:lstStyle/>
                    <a:p>
                      <a:pPr algn="ctr" fontAlgn="b"/>
                      <a:r>
                        <a:rPr lang="en-IN" sz="2400" u="none" strike="noStrike" dirty="0">
                          <a:effectLst/>
                        </a:rPr>
                        <a:t>MEROMAC PLUS</a:t>
                      </a:r>
                      <a:endParaRPr lang="en-IN" sz="24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a:effectLst/>
                        </a:rPr>
                        <a:t>MACLEODS</a:t>
                      </a:r>
                      <a:endParaRPr lang="en-IN" sz="24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a:effectLst/>
                        </a:rPr>
                        <a:t>1390</a:t>
                      </a:r>
                      <a:endParaRPr lang="en-IN" sz="2400" b="0" i="0" u="none" strike="noStrike">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4"/>
                  </a:ext>
                </a:extLst>
              </a:tr>
              <a:tr h="448339">
                <a:tc>
                  <a:txBody>
                    <a:bodyPr/>
                    <a:lstStyle/>
                    <a:p>
                      <a:pPr algn="ctr" fontAlgn="b"/>
                      <a:r>
                        <a:rPr lang="en-IN" sz="2400" u="none" strike="noStrike" dirty="0" smtClean="0">
                          <a:effectLst/>
                        </a:rPr>
                        <a:t>MERIMIX</a:t>
                      </a:r>
                      <a:endParaRPr lang="en-IN" sz="24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dirty="0" smtClean="0">
                          <a:effectLst/>
                        </a:rPr>
                        <a:t>WOCKHARDT</a:t>
                      </a:r>
                      <a:endParaRPr lang="en-IN" sz="24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dirty="0" smtClean="0">
                          <a:effectLst/>
                        </a:rPr>
                        <a:t>2950</a:t>
                      </a:r>
                      <a:endParaRPr lang="en-IN" sz="2400" b="0" i="0" u="none" strike="noStrike" dirty="0">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5"/>
                  </a:ext>
                </a:extLst>
              </a:tr>
              <a:tr h="493354">
                <a:tc>
                  <a:txBody>
                    <a:bodyPr/>
                    <a:lstStyle/>
                    <a:p>
                      <a:pPr algn="ctr" fontAlgn="b"/>
                      <a:r>
                        <a:rPr lang="en-IN" sz="2400" u="none" strike="noStrike">
                          <a:effectLst/>
                        </a:rPr>
                        <a:t>MEROTROL S 1.5G</a:t>
                      </a:r>
                      <a:endParaRPr lang="en-IN" sz="24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a:effectLst/>
                        </a:rPr>
                        <a:t>LUPIN</a:t>
                      </a:r>
                      <a:endParaRPr lang="en-IN" sz="24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a:effectLst/>
                        </a:rPr>
                        <a:t>1265</a:t>
                      </a:r>
                      <a:endParaRPr lang="en-IN" sz="2400" b="0" i="0" u="none" strike="noStrike">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6"/>
                  </a:ext>
                </a:extLst>
              </a:tr>
              <a:tr h="552017">
                <a:tc>
                  <a:txBody>
                    <a:bodyPr/>
                    <a:lstStyle/>
                    <a:p>
                      <a:pPr algn="ctr" fontAlgn="b"/>
                      <a:r>
                        <a:rPr lang="en-IN" sz="2400" u="none" strike="noStrike">
                          <a:effectLst/>
                        </a:rPr>
                        <a:t>MEROPLAN 1.5G</a:t>
                      </a:r>
                      <a:endParaRPr lang="en-IN" sz="24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a:effectLst/>
                        </a:rPr>
                        <a:t>ABBOTT</a:t>
                      </a:r>
                      <a:endParaRPr lang="en-IN" sz="24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a:effectLst/>
                        </a:rPr>
                        <a:t>2690</a:t>
                      </a:r>
                      <a:endParaRPr lang="en-IN" sz="2400" b="0" i="0" u="none" strike="noStrike">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7"/>
                  </a:ext>
                </a:extLst>
              </a:tr>
              <a:tr h="419611">
                <a:tc>
                  <a:txBody>
                    <a:bodyPr/>
                    <a:lstStyle/>
                    <a:p>
                      <a:pPr algn="ctr" fontAlgn="b"/>
                      <a:r>
                        <a:rPr lang="en-IN" sz="2400" u="none" strike="noStrike" dirty="0">
                          <a:effectLst/>
                        </a:rPr>
                        <a:t>ZAXTER XP</a:t>
                      </a:r>
                      <a:endParaRPr lang="en-IN" sz="24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a:effectLst/>
                        </a:rPr>
                        <a:t>ALKEM</a:t>
                      </a:r>
                      <a:endParaRPr lang="en-IN" sz="24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dirty="0">
                          <a:effectLst/>
                        </a:rPr>
                        <a:t>899</a:t>
                      </a:r>
                      <a:endParaRPr lang="en-IN" sz="2400" b="0" i="0" u="none" strike="noStrike" dirty="0">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8"/>
                  </a:ext>
                </a:extLst>
              </a:tr>
              <a:tr h="419611">
                <a:tc>
                  <a:txBody>
                    <a:bodyPr/>
                    <a:lstStyle/>
                    <a:p>
                      <a:pPr algn="ctr" fontAlgn="b"/>
                      <a:r>
                        <a:rPr lang="en-IN" sz="2400" u="none" strike="noStrike" dirty="0">
                          <a:effectLst/>
                        </a:rPr>
                        <a:t>KUPEN SB</a:t>
                      </a:r>
                      <a:endParaRPr lang="en-IN" sz="24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dirty="0">
                          <a:effectLst/>
                        </a:rPr>
                        <a:t>HHCL</a:t>
                      </a:r>
                      <a:endParaRPr lang="en-IN" sz="24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400" u="none" strike="noStrike" dirty="0">
                          <a:effectLst/>
                        </a:rPr>
                        <a:t>899</a:t>
                      </a:r>
                      <a:endParaRPr lang="en-IN" sz="2400" b="0" i="0" u="none" strike="noStrike" dirty="0">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244011470"/>
                  </a:ext>
                </a:extLst>
              </a:tr>
            </a:tbl>
          </a:graphicData>
        </a:graphic>
      </p:graphicFrame>
      <p:pic>
        <p:nvPicPr>
          <p:cNvPr id="6" name="Picture 5"/>
          <p:cNvPicPr>
            <a:picLocks noChangeAspect="1"/>
          </p:cNvPicPr>
          <p:nvPr/>
        </p:nvPicPr>
        <p:blipFill>
          <a:blip r:embed="rId2"/>
          <a:stretch>
            <a:fillRect/>
          </a:stretch>
        </p:blipFill>
        <p:spPr>
          <a:xfrm>
            <a:off x="6323690" y="265456"/>
            <a:ext cx="3947336" cy="1791945"/>
          </a:xfrm>
          <a:prstGeom prst="rect">
            <a:avLst/>
          </a:prstGeom>
        </p:spPr>
      </p:pic>
    </p:spTree>
    <p:extLst>
      <p:ext uri="{BB962C8B-B14F-4D97-AF65-F5344CB8AC3E}">
        <p14:creationId xmlns:p14="http://schemas.microsoft.com/office/powerpoint/2010/main" val="30161952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54770" y="1359182"/>
            <a:ext cx="8318496" cy="1200329"/>
          </a:xfrm>
          <a:prstGeom prst="rect">
            <a:avLst/>
          </a:prstGeom>
          <a:noFill/>
        </p:spPr>
        <p:txBody>
          <a:bodyPr wrap="none" rtlCol="0">
            <a:spAutoFit/>
          </a:bodyPr>
          <a:lstStyle/>
          <a:p>
            <a:r>
              <a:rPr lang="en-IN" sz="7200" dirty="0" smtClean="0"/>
              <a:t>Imipenem + Cilastatin</a:t>
            </a:r>
            <a:endParaRPr lang="en-IN" sz="72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3823" y="2796592"/>
            <a:ext cx="3489175" cy="1691404"/>
          </a:xfrm>
          <a:prstGeom prst="roundRect">
            <a:avLst>
              <a:gd name="adj" fmla="val 4167"/>
            </a:avLst>
          </a:prstGeom>
          <a:solidFill>
            <a:srgbClr val="FFFFFF"/>
          </a:solidFill>
          <a:ln w="3175"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1969" y="2796592"/>
            <a:ext cx="3489175" cy="1691404"/>
          </a:xfrm>
          <a:prstGeom prst="roundRect">
            <a:avLst>
              <a:gd name="adj" fmla="val 4167"/>
            </a:avLst>
          </a:prstGeom>
          <a:solidFill>
            <a:srgbClr val="FFFFFF"/>
          </a:solidFill>
          <a:ln w="3175"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6915112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000" dirty="0"/>
              <a:t>Imipenem </a:t>
            </a:r>
            <a:br>
              <a:rPr lang="en-IN" sz="4000" dirty="0"/>
            </a:br>
            <a:endParaRPr lang="en-IN" dirty="0"/>
          </a:p>
        </p:txBody>
      </p:sp>
      <p:sp>
        <p:nvSpPr>
          <p:cNvPr id="3" name="Content Placeholder 2"/>
          <p:cNvSpPr>
            <a:spLocks noGrp="1"/>
          </p:cNvSpPr>
          <p:nvPr>
            <p:ph idx="4294967295"/>
          </p:nvPr>
        </p:nvSpPr>
        <p:spPr>
          <a:xfrm>
            <a:off x="646111" y="1302328"/>
            <a:ext cx="11471275" cy="4516438"/>
          </a:xfrm>
        </p:spPr>
        <p:txBody>
          <a:bodyPr>
            <a:noAutofit/>
          </a:bodyPr>
          <a:lstStyle/>
          <a:p>
            <a:pPr>
              <a:buClr>
                <a:schemeClr val="tx2">
                  <a:lumMod val="50000"/>
                </a:schemeClr>
              </a:buClr>
              <a:buFont typeface="Wingdings" panose="05000000000000000000" pitchFamily="2" charset="2"/>
              <a:buChar char="§"/>
            </a:pPr>
            <a:r>
              <a:rPr lang="en-IN" sz="2800" dirty="0" smtClean="0">
                <a:latin typeface="+mn-lt"/>
              </a:rPr>
              <a:t>Imipenem  </a:t>
            </a:r>
            <a:r>
              <a:rPr lang="en-IN" sz="2800" dirty="0">
                <a:latin typeface="+mn-lt"/>
              </a:rPr>
              <a:t>is an intravenous β-lactam antibiotic </a:t>
            </a:r>
            <a:endParaRPr lang="en-IN" sz="2800" dirty="0" smtClean="0">
              <a:latin typeface="+mn-lt"/>
            </a:endParaRPr>
          </a:p>
          <a:p>
            <a:pPr>
              <a:buClr>
                <a:schemeClr val="tx2">
                  <a:lumMod val="50000"/>
                </a:schemeClr>
              </a:buClr>
              <a:buFont typeface="Wingdings" panose="05000000000000000000" pitchFamily="2" charset="2"/>
              <a:buChar char="§"/>
            </a:pPr>
            <a:endParaRPr lang="en-IN" sz="2800" dirty="0">
              <a:latin typeface="+mn-lt"/>
            </a:endParaRPr>
          </a:p>
          <a:p>
            <a:pPr>
              <a:buClr>
                <a:schemeClr val="tx2">
                  <a:lumMod val="50000"/>
                </a:schemeClr>
              </a:buClr>
              <a:buFont typeface="Wingdings" panose="05000000000000000000" pitchFamily="2" charset="2"/>
              <a:buChar char="§"/>
            </a:pPr>
            <a:r>
              <a:rPr lang="en-IN" sz="2800" dirty="0">
                <a:latin typeface="+mn-lt"/>
              </a:rPr>
              <a:t> It was the first member of the </a:t>
            </a:r>
            <a:r>
              <a:rPr lang="en-IN" sz="2800" dirty="0" smtClean="0">
                <a:latin typeface="+mn-lt"/>
              </a:rPr>
              <a:t>carbapenem </a:t>
            </a:r>
            <a:r>
              <a:rPr lang="en-IN" sz="2800" dirty="0">
                <a:latin typeface="+mn-lt"/>
              </a:rPr>
              <a:t>class of antibiotics. </a:t>
            </a:r>
            <a:endParaRPr lang="en-IN" sz="2800" dirty="0" smtClean="0">
              <a:latin typeface="+mn-lt"/>
            </a:endParaRPr>
          </a:p>
          <a:p>
            <a:pPr>
              <a:buClr>
                <a:schemeClr val="tx2">
                  <a:lumMod val="50000"/>
                </a:schemeClr>
              </a:buClr>
              <a:buFont typeface="Wingdings" panose="05000000000000000000" pitchFamily="2" charset="2"/>
              <a:buChar char="§"/>
            </a:pPr>
            <a:endParaRPr lang="en-IN" sz="2800" dirty="0">
              <a:latin typeface="+mn-lt"/>
            </a:endParaRPr>
          </a:p>
          <a:p>
            <a:pPr>
              <a:buClr>
                <a:schemeClr val="tx2">
                  <a:lumMod val="50000"/>
                </a:schemeClr>
              </a:buClr>
              <a:buFont typeface="Wingdings" panose="05000000000000000000" pitchFamily="2" charset="2"/>
              <a:buChar char="§"/>
            </a:pPr>
            <a:r>
              <a:rPr lang="en-IN" sz="2800" dirty="0" smtClean="0">
                <a:latin typeface="+mn-lt"/>
              </a:rPr>
              <a:t>It </a:t>
            </a:r>
            <a:r>
              <a:rPr lang="en-IN" sz="2800" dirty="0">
                <a:latin typeface="+mn-lt"/>
              </a:rPr>
              <a:t>is particularly important for its activity against Pseudomonas Aeruginosa and the Enterococcus species</a:t>
            </a:r>
            <a:r>
              <a:rPr lang="en-IN" sz="2800" dirty="0" smtClean="0">
                <a:latin typeface="+mn-lt"/>
              </a:rPr>
              <a:t>.</a:t>
            </a:r>
          </a:p>
          <a:p>
            <a:pPr>
              <a:buClr>
                <a:schemeClr val="tx2">
                  <a:lumMod val="50000"/>
                </a:schemeClr>
              </a:buClr>
              <a:buFont typeface="Wingdings" panose="05000000000000000000" pitchFamily="2" charset="2"/>
              <a:buChar char="§"/>
            </a:pPr>
            <a:endParaRPr lang="en-IN" sz="2800" dirty="0" smtClean="0">
              <a:latin typeface="+mn-lt"/>
            </a:endParaRPr>
          </a:p>
          <a:p>
            <a:pPr>
              <a:buClr>
                <a:schemeClr val="tx2">
                  <a:lumMod val="50000"/>
                </a:schemeClr>
              </a:buClr>
              <a:buFont typeface="Wingdings" panose="05000000000000000000" pitchFamily="2" charset="2"/>
              <a:buChar char="§"/>
            </a:pPr>
            <a:r>
              <a:rPr lang="en-IN" sz="2800" dirty="0" smtClean="0">
                <a:latin typeface="+mn-lt"/>
              </a:rPr>
              <a:t>Imipenem </a:t>
            </a:r>
            <a:r>
              <a:rPr lang="en-IN" sz="2800" dirty="0">
                <a:latin typeface="+mn-lt"/>
              </a:rPr>
              <a:t>is rapidly degraded by the renal enzyme </a:t>
            </a:r>
            <a:r>
              <a:rPr lang="en-IN" sz="2800" dirty="0" err="1">
                <a:latin typeface="+mn-lt"/>
              </a:rPr>
              <a:t>dehydropeptidase</a:t>
            </a:r>
            <a:r>
              <a:rPr lang="en-IN" sz="2800" dirty="0">
                <a:latin typeface="+mn-lt"/>
              </a:rPr>
              <a:t> 1 when administered alone, and is always </a:t>
            </a:r>
            <a:r>
              <a:rPr lang="en-IN" sz="2800" dirty="0" smtClean="0">
                <a:latin typeface="+mn-lt"/>
              </a:rPr>
              <a:t>co-administered with </a:t>
            </a:r>
            <a:r>
              <a:rPr lang="en-IN" sz="2800" dirty="0" err="1" smtClean="0">
                <a:latin typeface="+mn-lt"/>
              </a:rPr>
              <a:t>cilastatin</a:t>
            </a:r>
            <a:r>
              <a:rPr lang="en-IN" sz="2800" dirty="0" smtClean="0">
                <a:latin typeface="+mn-lt"/>
              </a:rPr>
              <a:t> to </a:t>
            </a:r>
            <a:r>
              <a:rPr lang="en-IN" sz="2800" dirty="0">
                <a:latin typeface="+mn-lt"/>
              </a:rPr>
              <a:t>prevent this inactivation</a:t>
            </a:r>
          </a:p>
          <a:p>
            <a:pPr>
              <a:buClr>
                <a:schemeClr val="tx2">
                  <a:lumMod val="50000"/>
                </a:schemeClr>
              </a:buClr>
              <a:buFont typeface="Wingdings" panose="05000000000000000000" pitchFamily="2" charset="2"/>
              <a:buChar char="§"/>
            </a:pPr>
            <a:endParaRPr lang="en-IN" sz="2800" dirty="0">
              <a:latin typeface="+mn-lt"/>
            </a:endParaRPr>
          </a:p>
        </p:txBody>
      </p:sp>
    </p:spTree>
    <p:extLst>
      <p:ext uri="{BB962C8B-B14F-4D97-AF65-F5344CB8AC3E}">
        <p14:creationId xmlns:p14="http://schemas.microsoft.com/office/powerpoint/2010/main" val="3443911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000" dirty="0"/>
              <a:t>Cilastatin</a:t>
            </a:r>
            <a:endParaRPr lang="en-IN" dirty="0"/>
          </a:p>
        </p:txBody>
      </p:sp>
      <p:sp>
        <p:nvSpPr>
          <p:cNvPr id="3" name="Content Placeholder 2"/>
          <p:cNvSpPr>
            <a:spLocks noGrp="1"/>
          </p:cNvSpPr>
          <p:nvPr>
            <p:ph idx="4294967295"/>
          </p:nvPr>
        </p:nvSpPr>
        <p:spPr>
          <a:xfrm>
            <a:off x="646111" y="1642564"/>
            <a:ext cx="11761788" cy="5268913"/>
          </a:xfrm>
        </p:spPr>
        <p:txBody>
          <a:bodyPr numCol="1">
            <a:noAutofit/>
          </a:bodyPr>
          <a:lstStyle/>
          <a:p>
            <a:pPr>
              <a:buFont typeface="Wingdings" panose="05000000000000000000" pitchFamily="2" charset="2"/>
              <a:buChar char="§"/>
            </a:pPr>
            <a:r>
              <a:rPr lang="en-IN" sz="2800" dirty="0">
                <a:latin typeface="+mn-lt"/>
              </a:rPr>
              <a:t>Cilastatin is a chemical compound which inhibits the human enzyme </a:t>
            </a:r>
            <a:r>
              <a:rPr lang="en-IN" sz="2800" dirty="0" err="1">
                <a:latin typeface="+mn-lt"/>
              </a:rPr>
              <a:t>dehydropeptidase</a:t>
            </a:r>
            <a:r>
              <a:rPr lang="en-IN" sz="2800" dirty="0" smtClean="0">
                <a:latin typeface="+mn-lt"/>
              </a:rPr>
              <a:t>.</a:t>
            </a:r>
          </a:p>
          <a:p>
            <a:pPr>
              <a:buFont typeface="Wingdings" panose="05000000000000000000" pitchFamily="2" charset="2"/>
              <a:buChar char="§"/>
            </a:pPr>
            <a:endParaRPr lang="en-IN" sz="2800" dirty="0">
              <a:latin typeface="+mn-lt"/>
            </a:endParaRPr>
          </a:p>
          <a:p>
            <a:pPr>
              <a:buFont typeface="Wingdings" panose="05000000000000000000" pitchFamily="2" charset="2"/>
              <a:buChar char="§"/>
            </a:pPr>
            <a:r>
              <a:rPr lang="en-IN" sz="2800" dirty="0" err="1">
                <a:latin typeface="+mn-lt"/>
              </a:rPr>
              <a:t>Dehydropeptidase</a:t>
            </a:r>
            <a:r>
              <a:rPr lang="en-IN" sz="2800" dirty="0">
                <a:latin typeface="+mn-lt"/>
              </a:rPr>
              <a:t> is an enzyme found in the kidney and is responsible for degrading the antibiotic </a:t>
            </a:r>
            <a:r>
              <a:rPr lang="en-IN" sz="2800" dirty="0" err="1">
                <a:latin typeface="+mn-lt"/>
              </a:rPr>
              <a:t>imipenem</a:t>
            </a:r>
            <a:r>
              <a:rPr lang="en-IN" sz="2800" dirty="0">
                <a:latin typeface="+mn-lt"/>
              </a:rPr>
              <a:t>. </a:t>
            </a:r>
            <a:endParaRPr lang="en-IN" sz="2800" dirty="0" smtClean="0">
              <a:latin typeface="+mn-lt"/>
            </a:endParaRPr>
          </a:p>
          <a:p>
            <a:pPr>
              <a:buFont typeface="Wingdings" panose="05000000000000000000" pitchFamily="2" charset="2"/>
              <a:buChar char="§"/>
            </a:pPr>
            <a:endParaRPr lang="en-IN" sz="2800" dirty="0">
              <a:latin typeface="+mn-lt"/>
            </a:endParaRPr>
          </a:p>
          <a:p>
            <a:pPr>
              <a:buFont typeface="Wingdings" panose="05000000000000000000" pitchFamily="2" charset="2"/>
              <a:buChar char="§"/>
            </a:pPr>
            <a:r>
              <a:rPr lang="en-IN" sz="2800" dirty="0">
                <a:latin typeface="+mn-lt"/>
              </a:rPr>
              <a:t>Cilastatin with </a:t>
            </a:r>
            <a:r>
              <a:rPr lang="en-IN" sz="2800" dirty="0" err="1">
                <a:latin typeface="+mn-lt"/>
              </a:rPr>
              <a:t>imipenem</a:t>
            </a:r>
            <a:r>
              <a:rPr lang="en-IN" sz="2800" dirty="0">
                <a:latin typeface="+mn-lt"/>
              </a:rPr>
              <a:t> in order to protect it from </a:t>
            </a:r>
            <a:r>
              <a:rPr lang="en-IN" sz="2800" dirty="0" err="1">
                <a:latin typeface="+mn-lt"/>
              </a:rPr>
              <a:t>dehydropeptidase</a:t>
            </a:r>
            <a:r>
              <a:rPr lang="en-IN" sz="2800" dirty="0">
                <a:latin typeface="+mn-lt"/>
              </a:rPr>
              <a:t> and </a:t>
            </a:r>
            <a:r>
              <a:rPr lang="en-IN" sz="2800" dirty="0" smtClean="0">
                <a:latin typeface="+mn-lt"/>
              </a:rPr>
              <a:t>prolong</a:t>
            </a:r>
          </a:p>
          <a:p>
            <a:pPr marL="0" indent="0">
              <a:buNone/>
            </a:pPr>
            <a:r>
              <a:rPr lang="en-IN" sz="2800" dirty="0">
                <a:latin typeface="+mn-lt"/>
              </a:rPr>
              <a:t> </a:t>
            </a:r>
            <a:r>
              <a:rPr lang="en-IN" sz="2800" dirty="0" smtClean="0">
                <a:latin typeface="+mn-lt"/>
              </a:rPr>
              <a:t>    </a:t>
            </a:r>
            <a:r>
              <a:rPr lang="en-IN" sz="2800" dirty="0">
                <a:latin typeface="+mn-lt"/>
              </a:rPr>
              <a:t>its </a:t>
            </a:r>
            <a:r>
              <a:rPr lang="en-IN" sz="2800" dirty="0" smtClean="0">
                <a:latin typeface="+mn-lt"/>
              </a:rPr>
              <a:t>antibacterial effect.</a:t>
            </a:r>
          </a:p>
          <a:p>
            <a:pPr>
              <a:buFont typeface="Wingdings" panose="05000000000000000000" pitchFamily="2" charset="2"/>
              <a:buChar char="§"/>
            </a:pPr>
            <a:endParaRPr lang="en-IN" sz="2800" dirty="0" smtClean="0">
              <a:latin typeface="+mn-lt"/>
            </a:endParaRPr>
          </a:p>
        </p:txBody>
      </p:sp>
    </p:spTree>
    <p:extLst>
      <p:ext uri="{BB962C8B-B14F-4D97-AF65-F5344CB8AC3E}">
        <p14:creationId xmlns:p14="http://schemas.microsoft.com/office/powerpoint/2010/main" val="293980010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000" dirty="0"/>
              <a:t>Mechanism of action</a:t>
            </a:r>
            <a:br>
              <a:rPr lang="en-IN" sz="4000" dirty="0"/>
            </a:br>
            <a:endParaRPr lang="en-IN" dirty="0"/>
          </a:p>
        </p:txBody>
      </p:sp>
      <p:sp>
        <p:nvSpPr>
          <p:cNvPr id="3" name="Content Placeholder 2"/>
          <p:cNvSpPr>
            <a:spLocks noGrp="1"/>
          </p:cNvSpPr>
          <p:nvPr>
            <p:ph idx="4294967295"/>
          </p:nvPr>
        </p:nvSpPr>
        <p:spPr>
          <a:xfrm>
            <a:off x="646111" y="1533525"/>
            <a:ext cx="10972800" cy="4516438"/>
          </a:xfrm>
        </p:spPr>
        <p:txBody>
          <a:bodyPr>
            <a:normAutofit/>
          </a:bodyPr>
          <a:lstStyle/>
          <a:p>
            <a:r>
              <a:rPr lang="en-IN" sz="2800" dirty="0" smtClean="0">
                <a:latin typeface="+mn-lt"/>
              </a:rPr>
              <a:t>Imipenem </a:t>
            </a:r>
            <a:r>
              <a:rPr lang="en-IN" sz="2800" dirty="0">
                <a:latin typeface="+mn-lt"/>
              </a:rPr>
              <a:t>acts as an antimicrobial through inhibiting cell wall synthesis of various Gram-positive and Gram-negative bacteria. </a:t>
            </a:r>
            <a:endParaRPr lang="en-IN" sz="2800" dirty="0" smtClean="0">
              <a:latin typeface="+mn-lt"/>
            </a:endParaRPr>
          </a:p>
          <a:p>
            <a:endParaRPr lang="en-IN" sz="2800" dirty="0" smtClean="0">
              <a:latin typeface="+mn-lt"/>
            </a:endParaRPr>
          </a:p>
          <a:p>
            <a:r>
              <a:rPr lang="en-IN" sz="2800" dirty="0">
                <a:latin typeface="+mn-lt"/>
              </a:rPr>
              <a:t>Bactericidal effects result through inhibition of cellular growth and division and the loss of cell wall integrity, eventually causing cell wall lysis. </a:t>
            </a:r>
            <a:endParaRPr lang="en-IN" sz="2800" dirty="0" smtClean="0">
              <a:latin typeface="+mn-lt"/>
            </a:endParaRPr>
          </a:p>
          <a:p>
            <a:endParaRPr lang="en-IN" sz="2800" dirty="0" smtClean="0">
              <a:latin typeface="+mn-lt"/>
            </a:endParaRPr>
          </a:p>
          <a:p>
            <a:r>
              <a:rPr lang="en-IN" sz="2800" dirty="0" smtClean="0">
                <a:latin typeface="+mn-lt"/>
              </a:rPr>
              <a:t>Cilastatin prevents </a:t>
            </a:r>
            <a:r>
              <a:rPr lang="en-IN" sz="2800" dirty="0">
                <a:latin typeface="+mn-lt"/>
              </a:rPr>
              <a:t>renal metabolism of </a:t>
            </a:r>
            <a:r>
              <a:rPr lang="en-IN" sz="2800" dirty="0" smtClean="0">
                <a:latin typeface="+mn-lt"/>
              </a:rPr>
              <a:t>Imipenem</a:t>
            </a:r>
          </a:p>
          <a:p>
            <a:endParaRPr lang="en-IN" sz="2800" dirty="0" smtClean="0">
              <a:latin typeface="+mn-lt"/>
            </a:endParaRPr>
          </a:p>
          <a:p>
            <a:endParaRPr lang="en-IN" sz="2800" dirty="0">
              <a:latin typeface="+mn-lt"/>
            </a:endParaRPr>
          </a:p>
        </p:txBody>
      </p:sp>
    </p:spTree>
    <p:extLst>
      <p:ext uri="{BB962C8B-B14F-4D97-AF65-F5344CB8AC3E}">
        <p14:creationId xmlns:p14="http://schemas.microsoft.com/office/powerpoint/2010/main" val="26407268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Spectrum</a:t>
            </a:r>
            <a:r>
              <a:rPr lang="en-IN" dirty="0"/>
              <a:t/>
            </a:r>
            <a:br>
              <a:rPr lang="en-IN" dirty="0"/>
            </a:b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2345472676"/>
              </p:ext>
            </p:extLst>
          </p:nvPr>
        </p:nvGraphicFramePr>
        <p:xfrm>
          <a:off x="189337" y="1853248"/>
          <a:ext cx="11864114" cy="3926868"/>
        </p:xfrm>
        <a:graphic>
          <a:graphicData uri="http://schemas.openxmlformats.org/drawingml/2006/table">
            <a:tbl>
              <a:tblPr firstRow="1" bandRow="1">
                <a:tableStyleId>{00A15C55-8517-42AA-B614-E9B94910E393}</a:tableStyleId>
              </a:tblPr>
              <a:tblGrid>
                <a:gridCol w="2332190">
                  <a:extLst>
                    <a:ext uri="{9D8B030D-6E8A-4147-A177-3AD203B41FA5}">
                      <a16:colId xmlns:a16="http://schemas.microsoft.com/office/drawing/2014/main" val="4254886709"/>
                    </a:ext>
                  </a:extLst>
                </a:gridCol>
                <a:gridCol w="9531924">
                  <a:extLst>
                    <a:ext uri="{9D8B030D-6E8A-4147-A177-3AD203B41FA5}">
                      <a16:colId xmlns:a16="http://schemas.microsoft.com/office/drawing/2014/main" val="1786365721"/>
                    </a:ext>
                  </a:extLst>
                </a:gridCol>
              </a:tblGrid>
              <a:tr h="370840">
                <a:tc gridSpan="2">
                  <a:txBody>
                    <a:bodyPr/>
                    <a:lstStyle/>
                    <a:p>
                      <a:pPr algn="ctr"/>
                      <a:r>
                        <a:rPr lang="en-IN" sz="2400" dirty="0" smtClean="0"/>
                        <a:t>Imipenem</a:t>
                      </a:r>
                      <a:r>
                        <a:rPr lang="en-IN" sz="2400" baseline="0" dirty="0" smtClean="0"/>
                        <a:t> Spectrum of activity against</a:t>
                      </a:r>
                      <a:endParaRPr lang="en-IN" sz="2400" dirty="0">
                        <a:solidFill>
                          <a:schemeClr val="bg1"/>
                        </a:solidFill>
                      </a:endParaRPr>
                    </a:p>
                  </a:txBody>
                  <a:tcPr anchor="ctr"/>
                </a:tc>
                <a:tc hMerge="1">
                  <a:txBody>
                    <a:bodyPr/>
                    <a:lstStyle/>
                    <a:p>
                      <a:endParaRPr lang="en-IN" sz="2200" dirty="0"/>
                    </a:p>
                  </a:txBody>
                  <a:tcPr anchor="ctr"/>
                </a:tc>
                <a:extLst>
                  <a:ext uri="{0D108BD9-81ED-4DB2-BD59-A6C34878D82A}">
                    <a16:rowId xmlns:a16="http://schemas.microsoft.com/office/drawing/2014/main" val="2686055483"/>
                  </a:ext>
                </a:extLst>
              </a:tr>
              <a:tr h="370840">
                <a:tc>
                  <a:txBody>
                    <a:bodyPr/>
                    <a:lstStyle/>
                    <a:p>
                      <a:r>
                        <a:rPr lang="en-IN" sz="2200" dirty="0" smtClean="0"/>
                        <a:t>Aerobic gram-positive </a:t>
                      </a:r>
                      <a:endParaRPr lang="en-IN" sz="2200" dirty="0"/>
                    </a:p>
                  </a:txBody>
                  <a:tcPr anchor="ctr"/>
                </a:tc>
                <a:tc>
                  <a:txBody>
                    <a:bodyPr/>
                    <a:lstStyle/>
                    <a:p>
                      <a:r>
                        <a:rPr lang="en-IN" sz="2200" dirty="0" smtClean="0"/>
                        <a:t>S. aureus including </a:t>
                      </a:r>
                      <a:r>
                        <a:rPr lang="en-IN" sz="2200" dirty="0" err="1" smtClean="0"/>
                        <a:t>penicillinase</a:t>
                      </a:r>
                      <a:r>
                        <a:rPr lang="en-IN" sz="2200" dirty="0" smtClean="0"/>
                        <a:t>-producing strains, Group D streptococcus including E., Streptococcus </a:t>
                      </a:r>
                      <a:r>
                        <a:rPr lang="en-IN" sz="2200" dirty="0" err="1" smtClean="0"/>
                        <a:t>pneumoniae</a:t>
                      </a:r>
                      <a:r>
                        <a:rPr lang="en-IN" sz="2200" dirty="0" smtClean="0"/>
                        <a:t>, S. </a:t>
                      </a:r>
                      <a:r>
                        <a:rPr lang="en-IN" sz="2200" dirty="0" err="1" smtClean="0"/>
                        <a:t>pyogenes</a:t>
                      </a:r>
                      <a:r>
                        <a:rPr lang="en-IN" sz="2200" dirty="0" smtClean="0"/>
                        <a:t> (Group A streptococci), S. </a:t>
                      </a:r>
                      <a:r>
                        <a:rPr lang="en-IN" sz="2200" dirty="0" err="1" smtClean="0"/>
                        <a:t>viridans</a:t>
                      </a:r>
                      <a:r>
                        <a:rPr lang="en-IN" sz="2200" dirty="0" smtClean="0"/>
                        <a:t> group</a:t>
                      </a:r>
                      <a:endParaRPr lang="en-IN" sz="2200" dirty="0"/>
                    </a:p>
                  </a:txBody>
                  <a:tcPr anchor="ctr"/>
                </a:tc>
                <a:extLst>
                  <a:ext uri="{0D108BD9-81ED-4DB2-BD59-A6C34878D82A}">
                    <a16:rowId xmlns:a16="http://schemas.microsoft.com/office/drawing/2014/main" val="1632612126"/>
                  </a:ext>
                </a:extLst>
              </a:tr>
              <a:tr h="1610388">
                <a:tc>
                  <a:txBody>
                    <a:bodyPr/>
                    <a:lstStyle/>
                    <a:p>
                      <a:r>
                        <a:rPr lang="en-IN" sz="2200" dirty="0" smtClean="0"/>
                        <a:t>Aerobic gram-negative</a:t>
                      </a:r>
                      <a:endParaRPr lang="en-IN" sz="2200"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N" sz="2200" dirty="0" smtClean="0"/>
                        <a:t>Acinetobacter spp., including A. </a:t>
                      </a:r>
                      <a:r>
                        <a:rPr lang="en-IN" sz="2200" dirty="0" err="1" smtClean="0"/>
                        <a:t>calcoaceticus</a:t>
                      </a:r>
                      <a:r>
                        <a:rPr lang="en-IN" sz="2200" dirty="0" smtClean="0"/>
                        <a:t>, </a:t>
                      </a:r>
                      <a:r>
                        <a:rPr lang="en-IN" sz="2200" dirty="0" err="1" smtClean="0"/>
                        <a:t>Citrobacter</a:t>
                      </a:r>
                      <a:r>
                        <a:rPr lang="en-IN" sz="2200" dirty="0" smtClean="0"/>
                        <a:t> spp., </a:t>
                      </a:r>
                      <a:r>
                        <a:rPr lang="en-IN" sz="2200" dirty="0" err="1" smtClean="0"/>
                        <a:t>Enterobacter</a:t>
                      </a:r>
                      <a:r>
                        <a:rPr lang="en-IN" sz="2200" dirty="0" smtClean="0"/>
                        <a:t> cloacae, E. coli, H. </a:t>
                      </a:r>
                      <a:r>
                        <a:rPr lang="en-IN" sz="2200" dirty="0" err="1" smtClean="0"/>
                        <a:t>influenzae</a:t>
                      </a:r>
                      <a:r>
                        <a:rPr lang="en-IN" sz="2200" dirty="0" smtClean="0"/>
                        <a:t>, K. </a:t>
                      </a:r>
                      <a:r>
                        <a:rPr lang="en-IN" sz="2200" dirty="0" err="1" smtClean="0"/>
                        <a:t>pneumoniae</a:t>
                      </a:r>
                      <a:r>
                        <a:rPr lang="en-IN" sz="2200" dirty="0" smtClean="0"/>
                        <a:t>, Pseudomonas aeruginosa Anaerobic gram-positive microorganisms: </a:t>
                      </a:r>
                      <a:r>
                        <a:rPr lang="en-IN" sz="2200" dirty="0" err="1" smtClean="0"/>
                        <a:t>Peptostreptococcus</a:t>
                      </a:r>
                      <a:r>
                        <a:rPr lang="en-IN" sz="2200" dirty="0" smtClean="0"/>
                        <a:t> spp.</a:t>
                      </a:r>
                    </a:p>
                    <a:p>
                      <a:endParaRPr lang="en-IN" sz="2200" dirty="0"/>
                    </a:p>
                  </a:txBody>
                  <a:tcPr anchor="ctr"/>
                </a:tc>
                <a:extLst>
                  <a:ext uri="{0D108BD9-81ED-4DB2-BD59-A6C34878D82A}">
                    <a16:rowId xmlns:a16="http://schemas.microsoft.com/office/drawing/2014/main" val="1809909397"/>
                  </a:ext>
                </a:extLst>
              </a:tr>
              <a:tr h="370840">
                <a:tc>
                  <a:txBody>
                    <a:bodyPr/>
                    <a:lstStyle/>
                    <a:p>
                      <a:r>
                        <a:rPr lang="en-IN" sz="2200" dirty="0" smtClean="0"/>
                        <a:t>Anaerobic gram-negative</a:t>
                      </a:r>
                      <a:endParaRPr lang="en-IN" sz="2200"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N" sz="2200" dirty="0" err="1" smtClean="0"/>
                        <a:t>Bacteroides</a:t>
                      </a:r>
                      <a:r>
                        <a:rPr lang="en-IN" sz="2200" dirty="0" smtClean="0"/>
                        <a:t> spp., </a:t>
                      </a:r>
                      <a:r>
                        <a:rPr lang="en-IN" sz="2200" dirty="0" err="1" smtClean="0"/>
                        <a:t>Fusobacterium</a:t>
                      </a:r>
                      <a:r>
                        <a:rPr lang="en-IN" sz="2200" dirty="0" smtClean="0"/>
                        <a:t> spp. </a:t>
                      </a:r>
                    </a:p>
                    <a:p>
                      <a:endParaRPr lang="en-IN" sz="2200" dirty="0"/>
                    </a:p>
                  </a:txBody>
                  <a:tcPr anchor="ctr"/>
                </a:tc>
                <a:extLst>
                  <a:ext uri="{0D108BD9-81ED-4DB2-BD59-A6C34878D82A}">
                    <a16:rowId xmlns:a16="http://schemas.microsoft.com/office/drawing/2014/main" val="2868352624"/>
                  </a:ext>
                </a:extLst>
              </a:tr>
            </a:tbl>
          </a:graphicData>
        </a:graphic>
      </p:graphicFrame>
    </p:spTree>
    <p:extLst>
      <p:ext uri="{BB962C8B-B14F-4D97-AF65-F5344CB8AC3E}">
        <p14:creationId xmlns:p14="http://schemas.microsoft.com/office/powerpoint/2010/main" val="25023856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000" dirty="0"/>
              <a:t>Pharmacokinetics</a:t>
            </a:r>
            <a:r>
              <a:rPr lang="en-IN" sz="4800" dirty="0"/>
              <a:t/>
            </a:r>
            <a:br>
              <a:rPr lang="en-IN" sz="4800" dirty="0"/>
            </a:br>
            <a:endParaRPr lang="en-IN"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2300444"/>
              </p:ext>
            </p:extLst>
          </p:nvPr>
        </p:nvGraphicFramePr>
        <p:xfrm>
          <a:off x="1851678" y="2176463"/>
          <a:ext cx="8608503" cy="2777713"/>
        </p:xfrm>
        <a:graphic>
          <a:graphicData uri="http://schemas.openxmlformats.org/drawingml/2006/table">
            <a:tbl>
              <a:tblPr firstRow="1" bandRow="1">
                <a:tableStyleId>{1E171933-4619-4E11-9A3F-F7608DF75F80}</a:tableStyleId>
              </a:tblPr>
              <a:tblGrid>
                <a:gridCol w="2869501">
                  <a:extLst>
                    <a:ext uri="{9D8B030D-6E8A-4147-A177-3AD203B41FA5}">
                      <a16:colId xmlns:a16="http://schemas.microsoft.com/office/drawing/2014/main" val="20000"/>
                    </a:ext>
                  </a:extLst>
                </a:gridCol>
                <a:gridCol w="2869501">
                  <a:extLst>
                    <a:ext uri="{9D8B030D-6E8A-4147-A177-3AD203B41FA5}">
                      <a16:colId xmlns:a16="http://schemas.microsoft.com/office/drawing/2014/main" val="20001"/>
                    </a:ext>
                  </a:extLst>
                </a:gridCol>
                <a:gridCol w="2869501">
                  <a:extLst>
                    <a:ext uri="{9D8B030D-6E8A-4147-A177-3AD203B41FA5}">
                      <a16:colId xmlns:a16="http://schemas.microsoft.com/office/drawing/2014/main" val="20002"/>
                    </a:ext>
                  </a:extLst>
                </a:gridCol>
              </a:tblGrid>
              <a:tr h="689852">
                <a:tc>
                  <a:txBody>
                    <a:bodyPr/>
                    <a:lstStyle/>
                    <a:p>
                      <a:pPr algn="ctr"/>
                      <a:r>
                        <a:rPr lang="en-IN" sz="2800" dirty="0" smtClean="0"/>
                        <a:t>PK Parameters</a:t>
                      </a:r>
                      <a:endParaRPr lang="en-IN" sz="2800" dirty="0">
                        <a:solidFill>
                          <a:schemeClr val="tx1"/>
                        </a:solidFill>
                      </a:endParaRPr>
                    </a:p>
                  </a:txBody>
                  <a:tcPr marL="82951" marR="82951" marT="41475" marB="41475"/>
                </a:tc>
                <a:tc>
                  <a:txBody>
                    <a:bodyPr/>
                    <a:lstStyle/>
                    <a:p>
                      <a:pPr algn="ctr"/>
                      <a:r>
                        <a:rPr lang="en-IN" sz="2800" dirty="0" smtClean="0"/>
                        <a:t>Imipenem</a:t>
                      </a:r>
                      <a:endParaRPr lang="en-IN" sz="2800" dirty="0">
                        <a:solidFill>
                          <a:schemeClr val="tx1"/>
                        </a:solidFill>
                      </a:endParaRPr>
                    </a:p>
                  </a:txBody>
                  <a:tcPr marL="82951" marR="82951" marT="41475" marB="41475"/>
                </a:tc>
                <a:tc>
                  <a:txBody>
                    <a:bodyPr/>
                    <a:lstStyle/>
                    <a:p>
                      <a:pPr algn="ctr"/>
                      <a:r>
                        <a:rPr lang="en-IN" sz="2800" dirty="0" smtClean="0"/>
                        <a:t>Cilastatin</a:t>
                      </a:r>
                      <a:endParaRPr lang="en-IN" sz="2800" dirty="0">
                        <a:solidFill>
                          <a:schemeClr val="tx1"/>
                        </a:solidFill>
                      </a:endParaRPr>
                    </a:p>
                  </a:txBody>
                  <a:tcPr marL="82951" marR="82951" marT="41475" marB="41475"/>
                </a:tc>
                <a:extLst>
                  <a:ext uri="{0D108BD9-81ED-4DB2-BD59-A6C34878D82A}">
                    <a16:rowId xmlns:a16="http://schemas.microsoft.com/office/drawing/2014/main" val="10000"/>
                  </a:ext>
                </a:extLst>
              </a:tr>
              <a:tr h="708157">
                <a:tc>
                  <a:txBody>
                    <a:bodyPr/>
                    <a:lstStyle/>
                    <a:p>
                      <a:pPr algn="ctr"/>
                      <a:r>
                        <a:rPr lang="en-IN" sz="3200" dirty="0" smtClean="0"/>
                        <a:t>Half-life</a:t>
                      </a:r>
                      <a:endParaRPr lang="en-IN" sz="2800" dirty="0"/>
                    </a:p>
                  </a:txBody>
                  <a:tcPr marL="82951" marR="82951" marT="41475" marB="41475"/>
                </a:tc>
                <a:tc>
                  <a:txBody>
                    <a:bodyPr/>
                    <a:lstStyle/>
                    <a:p>
                      <a:pPr algn="ctr"/>
                      <a:r>
                        <a:rPr lang="en-IN" sz="3200" dirty="0" smtClean="0"/>
                        <a:t>1.11h</a:t>
                      </a:r>
                      <a:endParaRPr lang="en-IN" sz="2800" dirty="0"/>
                    </a:p>
                  </a:txBody>
                  <a:tcPr marL="82951" marR="82951" marT="41475" marB="41475"/>
                </a:tc>
                <a:tc>
                  <a:txBody>
                    <a:bodyPr/>
                    <a:lstStyle/>
                    <a:p>
                      <a:pPr algn="ctr"/>
                      <a:r>
                        <a:rPr lang="en-IN" sz="2800" kern="1200" dirty="0" smtClean="0">
                          <a:effectLst/>
                        </a:rPr>
                        <a:t>1.2 h</a:t>
                      </a:r>
                      <a:endParaRPr lang="en-IN" sz="2800" dirty="0"/>
                    </a:p>
                  </a:txBody>
                  <a:tcPr marL="82951" marR="82951" marT="41475" marB="41475"/>
                </a:tc>
                <a:extLst>
                  <a:ext uri="{0D108BD9-81ED-4DB2-BD59-A6C34878D82A}">
                    <a16:rowId xmlns:a16="http://schemas.microsoft.com/office/drawing/2014/main" val="10002"/>
                  </a:ext>
                </a:extLst>
              </a:tr>
              <a:tr h="689852">
                <a:tc>
                  <a:txBody>
                    <a:bodyPr/>
                    <a:lstStyle/>
                    <a:p>
                      <a:pPr algn="ctr"/>
                      <a:r>
                        <a:rPr lang="en-IN" sz="2800" dirty="0" smtClean="0"/>
                        <a:t>C max</a:t>
                      </a:r>
                      <a:endParaRPr lang="en-IN" sz="2800" dirty="0"/>
                    </a:p>
                  </a:txBody>
                  <a:tcPr marL="82951" marR="82951" marT="41475" marB="41475"/>
                </a:tc>
                <a:tc>
                  <a:txBody>
                    <a:bodyPr/>
                    <a:lstStyle/>
                    <a:p>
                      <a:pPr algn="ctr"/>
                      <a:r>
                        <a:rPr lang="en-IN" sz="2800" kern="1200" dirty="0" smtClean="0">
                          <a:effectLst/>
                        </a:rPr>
                        <a:t>21 to 58 </a:t>
                      </a:r>
                      <a:r>
                        <a:rPr lang="el-GR" sz="2800" kern="1200" dirty="0" smtClean="0">
                          <a:effectLst/>
                        </a:rPr>
                        <a:t>μ</a:t>
                      </a:r>
                      <a:r>
                        <a:rPr lang="en-IN" sz="2800" kern="1200" dirty="0" smtClean="0">
                          <a:effectLst/>
                        </a:rPr>
                        <a:t>g/ml </a:t>
                      </a:r>
                      <a:endParaRPr lang="en-IN" sz="2800" dirty="0"/>
                    </a:p>
                  </a:txBody>
                  <a:tcPr marL="82951" marR="82951" marT="41475" marB="41475"/>
                </a:tc>
                <a:tc>
                  <a:txBody>
                    <a:bodyPr/>
                    <a:lstStyle/>
                    <a:p>
                      <a:pPr algn="ctr"/>
                      <a:r>
                        <a:rPr lang="en-IN" sz="2800" kern="1200" dirty="0" smtClean="0">
                          <a:effectLst/>
                        </a:rPr>
                        <a:t>21 to 55 </a:t>
                      </a:r>
                      <a:r>
                        <a:rPr lang="el-GR" sz="2800" kern="1200" dirty="0" smtClean="0">
                          <a:effectLst/>
                        </a:rPr>
                        <a:t>μ</a:t>
                      </a:r>
                      <a:r>
                        <a:rPr lang="en-IN" sz="2800" kern="1200" dirty="0" smtClean="0">
                          <a:effectLst/>
                        </a:rPr>
                        <a:t>g/ml</a:t>
                      </a:r>
                      <a:endParaRPr lang="en-IN" sz="2800" dirty="0"/>
                    </a:p>
                  </a:txBody>
                  <a:tcPr marL="82951" marR="82951" marT="41475" marB="41475"/>
                </a:tc>
                <a:extLst>
                  <a:ext uri="{0D108BD9-81ED-4DB2-BD59-A6C34878D82A}">
                    <a16:rowId xmlns:a16="http://schemas.microsoft.com/office/drawing/2014/main" val="10003"/>
                  </a:ext>
                </a:extLst>
              </a:tr>
              <a:tr h="689852">
                <a:tc>
                  <a:txBody>
                    <a:bodyPr/>
                    <a:lstStyle/>
                    <a:p>
                      <a:pPr algn="ctr"/>
                      <a:r>
                        <a:rPr lang="en-IN" sz="2800" dirty="0" smtClean="0"/>
                        <a:t>Excretion</a:t>
                      </a:r>
                      <a:endParaRPr lang="en-IN" sz="2800" dirty="0"/>
                    </a:p>
                  </a:txBody>
                  <a:tcPr marL="82951" marR="82951" marT="41475" marB="41475"/>
                </a:tc>
                <a:tc>
                  <a:txBody>
                    <a:bodyPr/>
                    <a:lstStyle/>
                    <a:p>
                      <a:pPr algn="ctr"/>
                      <a:r>
                        <a:rPr lang="en-IN" sz="2800" dirty="0" smtClean="0"/>
                        <a:t>Urine 70%</a:t>
                      </a:r>
                      <a:endParaRPr lang="en-IN" sz="2800" dirty="0"/>
                    </a:p>
                  </a:txBody>
                  <a:tcPr marL="82951" marR="82951" marT="41475" marB="41475"/>
                </a:tc>
                <a:tc>
                  <a:txBody>
                    <a:bodyPr/>
                    <a:lstStyle/>
                    <a:p>
                      <a:pPr algn="ctr"/>
                      <a:r>
                        <a:rPr lang="en-IN" sz="2800" dirty="0" smtClean="0"/>
                        <a:t>Urine 70%</a:t>
                      </a:r>
                      <a:endParaRPr lang="en-IN" sz="2800" dirty="0"/>
                    </a:p>
                  </a:txBody>
                  <a:tcPr marL="82951" marR="82951" marT="41475" marB="41475"/>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236787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724421863"/>
              </p:ext>
            </p:extLst>
          </p:nvPr>
        </p:nvGraphicFramePr>
        <p:xfrm>
          <a:off x="493711" y="875002"/>
          <a:ext cx="10991706" cy="5547360"/>
        </p:xfrm>
        <a:graphic>
          <a:graphicData uri="http://schemas.openxmlformats.org/drawingml/2006/table">
            <a:tbl>
              <a:tblPr firstRow="1" bandRow="1">
                <a:tableStyleId>{1E171933-4619-4E11-9A3F-F7608DF75F80}</a:tableStyleId>
              </a:tblPr>
              <a:tblGrid>
                <a:gridCol w="2445091">
                  <a:extLst>
                    <a:ext uri="{9D8B030D-6E8A-4147-A177-3AD203B41FA5}">
                      <a16:colId xmlns:a16="http://schemas.microsoft.com/office/drawing/2014/main" val="3700574923"/>
                    </a:ext>
                  </a:extLst>
                </a:gridCol>
                <a:gridCol w="4836345">
                  <a:extLst>
                    <a:ext uri="{9D8B030D-6E8A-4147-A177-3AD203B41FA5}">
                      <a16:colId xmlns:a16="http://schemas.microsoft.com/office/drawing/2014/main" val="346600622"/>
                    </a:ext>
                  </a:extLst>
                </a:gridCol>
                <a:gridCol w="3710270">
                  <a:extLst>
                    <a:ext uri="{9D8B030D-6E8A-4147-A177-3AD203B41FA5}">
                      <a16:colId xmlns:a16="http://schemas.microsoft.com/office/drawing/2014/main" val="4219821993"/>
                    </a:ext>
                  </a:extLst>
                </a:gridCol>
              </a:tblGrid>
              <a:tr h="370840">
                <a:tc gridSpan="3">
                  <a:txBody>
                    <a:bodyPr/>
                    <a:lstStyle/>
                    <a:p>
                      <a:pPr algn="ctr"/>
                      <a:r>
                        <a:rPr lang="en-IN" sz="2800" kern="1200" dirty="0" smtClean="0">
                          <a:effectLst/>
                        </a:rPr>
                        <a:t>Imipenem + Cilastatin Dosing </a:t>
                      </a:r>
                      <a:endParaRPr lang="en-IN" sz="2800" b="1" i="0" kern="1200" dirty="0">
                        <a:solidFill>
                          <a:schemeClr val="lt1"/>
                        </a:solidFill>
                        <a:effectLst/>
                        <a:latin typeface="+mn-lt"/>
                        <a:ea typeface="+mn-ea"/>
                        <a:cs typeface="+mn-cs"/>
                      </a:endParaRPr>
                    </a:p>
                  </a:txBody>
                  <a:tcPr anchor="ctr"/>
                </a:tc>
                <a:tc hMerge="1">
                  <a:txBody>
                    <a:bodyPr/>
                    <a:lstStyle/>
                    <a:p>
                      <a:pPr algn="ctr"/>
                      <a:endParaRPr lang="en-IN" sz="2200" dirty="0"/>
                    </a:p>
                  </a:txBody>
                  <a:tcPr anchor="ctr"/>
                </a:tc>
                <a:tc hMerge="1">
                  <a:txBody>
                    <a:bodyPr/>
                    <a:lstStyle/>
                    <a:p>
                      <a:pPr algn="ctr"/>
                      <a:endParaRPr lang="en-IN" sz="2200" dirty="0"/>
                    </a:p>
                  </a:txBody>
                  <a:tcPr anchor="ctr"/>
                </a:tc>
                <a:extLst>
                  <a:ext uri="{0D108BD9-81ED-4DB2-BD59-A6C34878D82A}">
                    <a16:rowId xmlns:a16="http://schemas.microsoft.com/office/drawing/2014/main" val="4240678858"/>
                  </a:ext>
                </a:extLst>
              </a:tr>
              <a:tr h="370840">
                <a:tc>
                  <a:txBody>
                    <a:bodyPr/>
                    <a:lstStyle/>
                    <a:p>
                      <a:pPr algn="ctr"/>
                      <a:r>
                        <a:rPr lang="en-IN" sz="2400" kern="1200" dirty="0" smtClean="0">
                          <a:effectLst/>
                        </a:rPr>
                        <a:t>Mild infections</a:t>
                      </a:r>
                      <a:endParaRPr lang="en-IN" sz="24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400" kern="1200" dirty="0" smtClean="0">
                          <a:effectLst/>
                        </a:rPr>
                        <a:t>Fully susceptible organisms: 250 mg IV q6hr</a:t>
                      </a:r>
                    </a:p>
                    <a:p>
                      <a:pPr algn="ctr"/>
                      <a:endParaRPr lang="en-IN" sz="24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400" kern="1200" dirty="0" smtClean="0">
                          <a:effectLst/>
                        </a:rPr>
                        <a:t>Moderately susceptible organisms: 500 mg IV q6hr</a:t>
                      </a:r>
                    </a:p>
                    <a:p>
                      <a:pPr algn="ctr"/>
                      <a:endParaRPr lang="en-IN" sz="2400" dirty="0"/>
                    </a:p>
                  </a:txBody>
                  <a:tcPr anchor="ctr"/>
                </a:tc>
                <a:extLst>
                  <a:ext uri="{0D108BD9-81ED-4DB2-BD59-A6C34878D82A}">
                    <a16:rowId xmlns:a16="http://schemas.microsoft.com/office/drawing/2014/main" val="574121359"/>
                  </a:ext>
                </a:extLst>
              </a:tr>
              <a:tr h="370840">
                <a:tc>
                  <a:txBody>
                    <a:bodyPr/>
                    <a:lstStyle/>
                    <a:p>
                      <a:pPr algn="ctr"/>
                      <a:r>
                        <a:rPr lang="en-IN" sz="2400" kern="1200" dirty="0" smtClean="0">
                          <a:effectLst/>
                        </a:rPr>
                        <a:t>Moderate infections</a:t>
                      </a:r>
                      <a:endParaRPr lang="en-IN" sz="2400" dirty="0"/>
                    </a:p>
                  </a:txBody>
                  <a:tcPr anchor="ctr"/>
                </a:tc>
                <a:tc>
                  <a:txBody>
                    <a:bodyPr/>
                    <a:lstStyle/>
                    <a:p>
                      <a:pPr algn="ctr"/>
                      <a:r>
                        <a:rPr lang="en-IN" sz="2400" kern="1200" dirty="0" smtClean="0">
                          <a:effectLst/>
                        </a:rPr>
                        <a:t> Fully susceptible organisms: 500 mg IV q6-8hr</a:t>
                      </a:r>
                      <a:endParaRPr lang="en-IN" sz="24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400" kern="1200" dirty="0" smtClean="0">
                          <a:effectLst/>
                        </a:rPr>
                        <a:t>Moderately susceptible organisms: 500 mg IV q6hr or 1 g IV q8hr</a:t>
                      </a:r>
                    </a:p>
                    <a:p>
                      <a:pPr algn="ctr"/>
                      <a:endParaRPr lang="en-IN" sz="2400" dirty="0"/>
                    </a:p>
                  </a:txBody>
                  <a:tcPr anchor="ctr"/>
                </a:tc>
                <a:extLst>
                  <a:ext uri="{0D108BD9-81ED-4DB2-BD59-A6C34878D82A}">
                    <a16:rowId xmlns:a16="http://schemas.microsoft.com/office/drawing/2014/main" val="2389682278"/>
                  </a:ext>
                </a:extLst>
              </a:tr>
              <a:tr h="370840">
                <a:tc>
                  <a:txBody>
                    <a:bodyPr/>
                    <a:lstStyle/>
                    <a:p>
                      <a:pPr algn="ctr"/>
                      <a:r>
                        <a:rPr lang="en-IN" sz="2400" kern="1200" dirty="0" smtClean="0">
                          <a:effectLst/>
                        </a:rPr>
                        <a:t>Severe infections</a:t>
                      </a:r>
                      <a:endParaRPr lang="en-IN" sz="24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400" kern="1200" dirty="0" smtClean="0">
                          <a:effectLst/>
                        </a:rPr>
                        <a:t>Fully susceptible organisms: 500 mg IV q6hr</a:t>
                      </a:r>
                    </a:p>
                    <a:p>
                      <a:pPr algn="ctr"/>
                      <a:endParaRPr lang="en-IN" sz="24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400" kern="1200" dirty="0" smtClean="0">
                          <a:effectLst/>
                        </a:rPr>
                        <a:t>Moderately susceptible organisms: 1 g IV q6-8hr; not to exceed 50 mg/kg/day or 4 g/day, whichever is lower</a:t>
                      </a:r>
                    </a:p>
                    <a:p>
                      <a:pPr algn="ctr"/>
                      <a:endParaRPr lang="en-IN" sz="2400" dirty="0"/>
                    </a:p>
                  </a:txBody>
                  <a:tcPr anchor="ctr"/>
                </a:tc>
                <a:extLst>
                  <a:ext uri="{0D108BD9-81ED-4DB2-BD59-A6C34878D82A}">
                    <a16:rowId xmlns:a16="http://schemas.microsoft.com/office/drawing/2014/main" val="2516070863"/>
                  </a:ext>
                </a:extLst>
              </a:tr>
            </a:tbl>
          </a:graphicData>
        </a:graphic>
      </p:graphicFrame>
    </p:spTree>
    <p:extLst>
      <p:ext uri="{BB962C8B-B14F-4D97-AF65-F5344CB8AC3E}">
        <p14:creationId xmlns:p14="http://schemas.microsoft.com/office/powerpoint/2010/main" val="1909178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N" sz="4000" dirty="0"/>
              <a:t>Adult Dose</a:t>
            </a:r>
            <a:r>
              <a:rPr lang="en-IN" sz="4800" dirty="0"/>
              <a:t/>
            </a:r>
            <a:br>
              <a:rPr lang="en-IN" sz="4800" dirty="0"/>
            </a:br>
            <a:endParaRPr lang="en-IN" dirty="0"/>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176692584"/>
              </p:ext>
            </p:extLst>
          </p:nvPr>
        </p:nvGraphicFramePr>
        <p:xfrm>
          <a:off x="471055" y="1443841"/>
          <a:ext cx="10921310" cy="4414036"/>
        </p:xfrm>
        <a:graphic>
          <a:graphicData uri="http://schemas.openxmlformats.org/drawingml/2006/table">
            <a:tbl>
              <a:tblPr firstRow="1" bandRow="1">
                <a:tableStyleId>{1E171933-4619-4E11-9A3F-F7608DF75F80}</a:tableStyleId>
              </a:tblPr>
              <a:tblGrid>
                <a:gridCol w="3784255">
                  <a:extLst>
                    <a:ext uri="{9D8B030D-6E8A-4147-A177-3AD203B41FA5}">
                      <a16:colId xmlns:a16="http://schemas.microsoft.com/office/drawing/2014/main" val="20000"/>
                    </a:ext>
                  </a:extLst>
                </a:gridCol>
                <a:gridCol w="4005022">
                  <a:extLst>
                    <a:ext uri="{9D8B030D-6E8A-4147-A177-3AD203B41FA5}">
                      <a16:colId xmlns:a16="http://schemas.microsoft.com/office/drawing/2014/main" val="20001"/>
                    </a:ext>
                  </a:extLst>
                </a:gridCol>
                <a:gridCol w="3132033">
                  <a:extLst>
                    <a:ext uri="{9D8B030D-6E8A-4147-A177-3AD203B41FA5}">
                      <a16:colId xmlns:a16="http://schemas.microsoft.com/office/drawing/2014/main" val="20002"/>
                    </a:ext>
                  </a:extLst>
                </a:gridCol>
              </a:tblGrid>
              <a:tr h="523227">
                <a:tc>
                  <a:txBody>
                    <a:bodyPr/>
                    <a:lstStyle/>
                    <a:p>
                      <a:pPr algn="ctr"/>
                      <a:r>
                        <a:rPr lang="en-IN" sz="2000" dirty="0" smtClean="0"/>
                        <a:t>Indication</a:t>
                      </a:r>
                      <a:endParaRPr lang="en-IN" sz="2000" b="0" dirty="0">
                        <a:solidFill>
                          <a:schemeClr val="tx1"/>
                        </a:solidFill>
                        <a:latin typeface="+mn-lt"/>
                      </a:endParaRPr>
                    </a:p>
                  </a:txBody>
                  <a:tcPr marL="82951" marR="82951" marT="41475" marB="41475" anchor="ctr"/>
                </a:tc>
                <a:tc>
                  <a:txBody>
                    <a:bodyPr/>
                    <a:lstStyle/>
                    <a:p>
                      <a:pPr algn="ctr"/>
                      <a:r>
                        <a:rPr lang="en-IN" sz="2000" dirty="0" smtClean="0"/>
                        <a:t>Dose </a:t>
                      </a:r>
                      <a:endParaRPr lang="en-IN" sz="2000" b="0" dirty="0">
                        <a:solidFill>
                          <a:schemeClr val="tx1"/>
                        </a:solidFill>
                        <a:latin typeface="+mn-lt"/>
                      </a:endParaRPr>
                    </a:p>
                  </a:txBody>
                  <a:tcPr marL="82951" marR="82951" marT="41475" marB="41475" anchor="ctr"/>
                </a:tc>
                <a:tc>
                  <a:txBody>
                    <a:bodyPr/>
                    <a:lstStyle/>
                    <a:p>
                      <a:pPr algn="ctr"/>
                      <a:r>
                        <a:rPr lang="en-IN" sz="2000" dirty="0" smtClean="0"/>
                        <a:t>Duration</a:t>
                      </a:r>
                      <a:endParaRPr lang="en-IN" sz="2000" b="0" dirty="0">
                        <a:solidFill>
                          <a:schemeClr val="tx1"/>
                        </a:solidFill>
                        <a:latin typeface="+mn-lt"/>
                      </a:endParaRPr>
                    </a:p>
                  </a:txBody>
                  <a:tcPr marL="82951" marR="82951" marT="41475" marB="41475" anchor="ctr"/>
                </a:tc>
                <a:extLst>
                  <a:ext uri="{0D108BD9-81ED-4DB2-BD59-A6C34878D82A}">
                    <a16:rowId xmlns:a16="http://schemas.microsoft.com/office/drawing/2014/main" val="10000"/>
                  </a:ext>
                </a:extLst>
              </a:tr>
              <a:tr h="107835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000" kern="1200" dirty="0" smtClean="0">
                          <a:effectLst/>
                        </a:rPr>
                        <a:t>Lower Respiratory Tract, Skin/Skin Structure, &amp; </a:t>
                      </a:r>
                      <a:r>
                        <a:rPr lang="en-IN" sz="2000" kern="1200" dirty="0" err="1" smtClean="0">
                          <a:effectLst/>
                        </a:rPr>
                        <a:t>Gynecologic</a:t>
                      </a:r>
                      <a:r>
                        <a:rPr lang="en-IN" sz="2000" kern="1200" dirty="0" smtClean="0">
                          <a:effectLst/>
                        </a:rPr>
                        <a:t> Infections</a:t>
                      </a:r>
                    </a:p>
                    <a:p>
                      <a:pPr algn="ctr"/>
                      <a:endParaRPr lang="en-IN" sz="2000" b="0" dirty="0">
                        <a:latin typeface="+mn-lt"/>
                      </a:endParaRPr>
                    </a:p>
                  </a:txBody>
                  <a:tcPr marL="82951" marR="82951" marT="41475" marB="41475" anchor="ctr"/>
                </a:tc>
                <a:tc>
                  <a:txBody>
                    <a:bodyPr/>
                    <a:lstStyle/>
                    <a:p>
                      <a:pPr algn="ctr"/>
                      <a:r>
                        <a:rPr lang="en-IN" sz="2000" kern="1200" dirty="0" smtClean="0">
                          <a:effectLst/>
                        </a:rPr>
                        <a:t>500 mg IV q12hr</a:t>
                      </a:r>
                      <a:endParaRPr lang="en-IN" sz="2000" b="0" dirty="0">
                        <a:latin typeface="+mn-lt"/>
                      </a:endParaRPr>
                    </a:p>
                  </a:txBody>
                  <a:tcPr marL="82951" marR="82951" marT="41475" marB="41475" anchor="ctr"/>
                </a:tc>
                <a:tc>
                  <a:txBody>
                    <a:bodyPr/>
                    <a:lstStyle/>
                    <a:p>
                      <a:pPr algn="ctr"/>
                      <a:r>
                        <a:rPr lang="en-IN" sz="2000" kern="1200" dirty="0" smtClean="0">
                          <a:effectLst/>
                        </a:rPr>
                        <a:t>depending on organism sensitivity</a:t>
                      </a:r>
                      <a:endParaRPr lang="en-IN" sz="2000" dirty="0" smtClean="0"/>
                    </a:p>
                    <a:p>
                      <a:pPr algn="ctr"/>
                      <a:endParaRPr lang="en-IN" sz="2000" b="0" dirty="0">
                        <a:latin typeface="+mn-lt"/>
                      </a:endParaRPr>
                    </a:p>
                  </a:txBody>
                  <a:tcPr marL="82951" marR="82951" marT="41475" marB="41475" anchor="ctr"/>
                </a:tc>
                <a:extLst>
                  <a:ext uri="{0D108BD9-81ED-4DB2-BD59-A6C34878D82A}">
                    <a16:rowId xmlns:a16="http://schemas.microsoft.com/office/drawing/2014/main" val="10001"/>
                  </a:ext>
                </a:extLst>
              </a:tr>
              <a:tr h="84475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000" kern="1200" dirty="0" smtClean="0">
                          <a:effectLst/>
                        </a:rPr>
                        <a:t>Intra-abdominal Infections</a:t>
                      </a:r>
                    </a:p>
                    <a:p>
                      <a:pPr algn="ctr"/>
                      <a:endParaRPr lang="en-IN" sz="2000" b="0" dirty="0">
                        <a:latin typeface="+mn-lt"/>
                      </a:endParaRPr>
                    </a:p>
                  </a:txBody>
                  <a:tcPr marL="82951" marR="82951" marT="41475" marB="41475" anchor="ctr"/>
                </a:tc>
                <a:tc>
                  <a:txBody>
                    <a:bodyPr/>
                    <a:lstStyle/>
                    <a:p>
                      <a:pPr algn="ctr"/>
                      <a:r>
                        <a:rPr lang="en-IN" sz="2000" kern="1200" dirty="0" smtClean="0">
                          <a:effectLst/>
                        </a:rPr>
                        <a:t>Mild to moderate: 500 mg IV q6hr</a:t>
                      </a:r>
                    </a:p>
                    <a:p>
                      <a:pPr algn="ctr"/>
                      <a:r>
                        <a:rPr lang="en-IN" sz="2000" kern="1200" dirty="0" smtClean="0">
                          <a:effectLst/>
                        </a:rPr>
                        <a:t>Severe: 500 mg IV q6hr or 1 g q8hr </a:t>
                      </a:r>
                      <a:endParaRPr lang="en-IN" sz="2000" b="0" dirty="0">
                        <a:latin typeface="+mn-lt"/>
                      </a:endParaRPr>
                    </a:p>
                  </a:txBody>
                  <a:tcPr marL="82951" marR="82951" marT="41475" marB="41475" anchor="ctr"/>
                </a:tc>
                <a:tc>
                  <a:txBody>
                    <a:bodyPr/>
                    <a:lstStyle/>
                    <a:p>
                      <a:pPr algn="ctr"/>
                      <a:r>
                        <a:rPr lang="en-IN" sz="2000" kern="1200" dirty="0" smtClean="0">
                          <a:effectLst/>
                        </a:rPr>
                        <a:t>4-7 days</a:t>
                      </a:r>
                      <a:endParaRPr lang="en-IN" sz="2000" b="0" dirty="0">
                        <a:latin typeface="+mn-lt"/>
                      </a:endParaRPr>
                    </a:p>
                  </a:txBody>
                  <a:tcPr marL="82951" marR="82951" marT="41475" marB="41475" anchor="ctr"/>
                </a:tc>
                <a:extLst>
                  <a:ext uri="{0D108BD9-81ED-4DB2-BD59-A6C34878D82A}">
                    <a16:rowId xmlns:a16="http://schemas.microsoft.com/office/drawing/2014/main" val="10002"/>
                  </a:ext>
                </a:extLst>
              </a:tr>
              <a:tr h="746555">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000" kern="1200" dirty="0" smtClean="0">
                          <a:effectLst/>
                        </a:rPr>
                        <a:t>Pseudomonas Infections</a:t>
                      </a:r>
                    </a:p>
                    <a:p>
                      <a:pPr marL="0" marR="0" indent="0" algn="ctr" defTabSz="457200" rtl="0" eaLnBrk="1" fontAlgn="auto" latinLnBrk="0" hangingPunct="1">
                        <a:lnSpc>
                          <a:spcPct val="100000"/>
                        </a:lnSpc>
                        <a:spcBef>
                          <a:spcPts val="0"/>
                        </a:spcBef>
                        <a:spcAft>
                          <a:spcPts val="0"/>
                        </a:spcAft>
                        <a:buClrTx/>
                        <a:buSzTx/>
                        <a:buFontTx/>
                        <a:buNone/>
                        <a:tabLst/>
                        <a:defRPr/>
                      </a:pPr>
                      <a:r>
                        <a:rPr lang="en-IN" sz="2000" kern="1200" dirty="0" smtClean="0">
                          <a:effectLst/>
                        </a:rPr>
                        <a:t>(Pneumonia, </a:t>
                      </a:r>
                      <a:r>
                        <a:rPr lang="en-IN" sz="1800" kern="1200" dirty="0" smtClean="0">
                          <a:effectLst/>
                        </a:rPr>
                        <a:t>folliculitis, bacteraemia)</a:t>
                      </a:r>
                      <a:endParaRPr lang="en-IN" sz="2000" kern="1200" dirty="0" smtClean="0">
                        <a:effectLst/>
                      </a:endParaRPr>
                    </a:p>
                    <a:p>
                      <a:pPr algn="ctr"/>
                      <a:endParaRPr lang="en-IN" sz="2000" b="0" dirty="0">
                        <a:latin typeface="+mn-lt"/>
                      </a:endParaRPr>
                    </a:p>
                  </a:txBody>
                  <a:tcPr marL="82951" marR="82951" marT="41475" marB="41475" anchor="ctr"/>
                </a:tc>
                <a:tc>
                  <a:txBody>
                    <a:bodyPr/>
                    <a:lstStyle/>
                    <a:p>
                      <a:pPr algn="ctr"/>
                      <a:r>
                        <a:rPr lang="en-IN" sz="2000" kern="1200" dirty="0" smtClean="0">
                          <a:effectLst/>
                        </a:rPr>
                        <a:t>500 mg IV q6hr</a:t>
                      </a:r>
                      <a:endParaRPr lang="en-IN" sz="2000" b="0" dirty="0">
                        <a:latin typeface="+mn-lt"/>
                      </a:endParaRPr>
                    </a:p>
                  </a:txBody>
                  <a:tcPr marL="82951" marR="82951" marT="41475" marB="41475" anchor="ctr"/>
                </a:tc>
                <a:tc>
                  <a:txBody>
                    <a:bodyPr/>
                    <a:lstStyle/>
                    <a:p>
                      <a:pPr algn="ctr"/>
                      <a:r>
                        <a:rPr lang="en-IN" sz="2000" kern="1200" dirty="0" smtClean="0">
                          <a:effectLst/>
                        </a:rPr>
                        <a:t>depending on organism sensitivity</a:t>
                      </a:r>
                      <a:endParaRPr lang="en-IN" sz="2000" b="0" dirty="0">
                        <a:latin typeface="+mn-lt"/>
                      </a:endParaRPr>
                    </a:p>
                  </a:txBody>
                  <a:tcPr marL="82951" marR="82951" marT="41475" marB="41475" anchor="ctr"/>
                </a:tc>
                <a:extLst>
                  <a:ext uri="{0D108BD9-81ED-4DB2-BD59-A6C34878D82A}">
                    <a16:rowId xmlns:a16="http://schemas.microsoft.com/office/drawing/2014/main" val="10003"/>
                  </a:ext>
                </a:extLst>
              </a:tr>
              <a:tr h="746555">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000" kern="1200" dirty="0" smtClean="0">
                          <a:effectLst/>
                        </a:rPr>
                        <a:t>Urinary Tract Infections</a:t>
                      </a:r>
                    </a:p>
                    <a:p>
                      <a:pPr algn="ctr"/>
                      <a:endParaRPr lang="en-IN" sz="2000" b="0" dirty="0">
                        <a:latin typeface="+mn-lt"/>
                      </a:endParaRPr>
                    </a:p>
                  </a:txBody>
                  <a:tcPr marL="82951" marR="82951" marT="41475" marB="41475" anchor="ctr"/>
                </a:tc>
                <a:tc>
                  <a:txBody>
                    <a:bodyPr/>
                    <a:lstStyle/>
                    <a:p>
                      <a:pPr algn="ctr"/>
                      <a:r>
                        <a:rPr lang="en-IN" sz="2000" kern="1200" dirty="0" smtClean="0">
                          <a:effectLst/>
                        </a:rPr>
                        <a:t>Uncomplicated: 250 mg IV q6hr</a:t>
                      </a:r>
                    </a:p>
                    <a:p>
                      <a:pPr algn="ctr"/>
                      <a:r>
                        <a:rPr lang="en-IN" sz="2000" kern="1200" dirty="0" smtClean="0">
                          <a:effectLst/>
                        </a:rPr>
                        <a:t>Complicated: 500 mg IV q6hr</a:t>
                      </a:r>
                      <a:endParaRPr lang="en-IN" sz="2000" b="0" dirty="0">
                        <a:latin typeface="+mn-lt"/>
                      </a:endParaRPr>
                    </a:p>
                  </a:txBody>
                  <a:tcPr marL="82951" marR="82951" marT="41475" marB="41475" anchor="ctr"/>
                </a:tc>
                <a:tc>
                  <a:txBody>
                    <a:bodyPr/>
                    <a:lstStyle/>
                    <a:p>
                      <a:pPr algn="ctr"/>
                      <a:r>
                        <a:rPr lang="en-IN" sz="2000" kern="1200" dirty="0" smtClean="0">
                          <a:effectLst/>
                        </a:rPr>
                        <a:t>depending on organism sensitivity</a:t>
                      </a:r>
                      <a:endParaRPr lang="en-IN" sz="2000" b="0" dirty="0">
                        <a:latin typeface="+mn-lt"/>
                      </a:endParaRPr>
                    </a:p>
                  </a:txBody>
                  <a:tcPr marL="82951" marR="82951" marT="41475" marB="41475" anchor="ctr"/>
                </a:tc>
                <a:extLst>
                  <a:ext uri="{0D108BD9-81ED-4DB2-BD59-A6C34878D82A}">
                    <a16:rowId xmlns:a16="http://schemas.microsoft.com/office/drawing/2014/main" val="10004"/>
                  </a:ext>
                </a:extLst>
              </a:tr>
            </a:tbl>
          </a:graphicData>
        </a:graphic>
      </p:graphicFrame>
      <p:sp>
        <p:nvSpPr>
          <p:cNvPr id="2" name="Rectangle 1"/>
          <p:cNvSpPr/>
          <p:nvPr/>
        </p:nvSpPr>
        <p:spPr>
          <a:xfrm>
            <a:off x="204521" y="5831996"/>
            <a:ext cx="12205195" cy="830997"/>
          </a:xfrm>
          <a:prstGeom prst="rect">
            <a:avLst/>
          </a:prstGeom>
        </p:spPr>
        <p:txBody>
          <a:bodyPr wrap="square">
            <a:spAutoFit/>
          </a:bodyPr>
          <a:lstStyle/>
          <a:p>
            <a:r>
              <a:rPr lang="en-US" sz="2400" dirty="0" smtClean="0">
                <a:latin typeface="Times New Roman" panose="02020603050405020304" pitchFamily="18" charset="0"/>
                <a:ea typeface="Calibri" panose="020F0502020204030204" pitchFamily="34" charset="0"/>
              </a:rPr>
              <a:t>*IMIPENEM </a:t>
            </a:r>
            <a:r>
              <a:rPr lang="en-US" sz="2400" dirty="0">
                <a:latin typeface="Times New Roman" panose="02020603050405020304" pitchFamily="18" charset="0"/>
                <a:ea typeface="Calibri" panose="020F0502020204030204" pitchFamily="34" charset="0"/>
              </a:rPr>
              <a:t>AND </a:t>
            </a:r>
            <a:r>
              <a:rPr lang="en-US" sz="2400" dirty="0" smtClean="0">
                <a:latin typeface="Times New Roman" panose="02020603050405020304" pitchFamily="18" charset="0"/>
                <a:ea typeface="Calibri" panose="020F0502020204030204" pitchFamily="34" charset="0"/>
              </a:rPr>
              <a:t>CILASTATIN </a:t>
            </a:r>
          </a:p>
          <a:p>
            <a:r>
              <a:rPr lang="en-US" sz="2400" dirty="0" smtClean="0">
                <a:latin typeface="Times New Roman" panose="02020603050405020304" pitchFamily="18" charset="0"/>
                <a:ea typeface="Calibri" panose="020F0502020204030204" pitchFamily="34" charset="0"/>
              </a:rPr>
              <a:t>Is not </a:t>
            </a:r>
            <a:r>
              <a:rPr lang="en-US" sz="2400" dirty="0">
                <a:latin typeface="Times New Roman" panose="02020603050405020304" pitchFamily="18" charset="0"/>
                <a:ea typeface="Calibri" panose="020F0502020204030204" pitchFamily="34" charset="0"/>
              </a:rPr>
              <a:t>indicated in patients with meningitis because safety and efficacy have not been established</a:t>
            </a:r>
            <a:endParaRPr lang="en-IN" sz="2400" dirty="0"/>
          </a:p>
        </p:txBody>
      </p:sp>
    </p:spTree>
    <p:extLst>
      <p:ext uri="{BB962C8B-B14F-4D97-AF65-F5344CB8AC3E}">
        <p14:creationId xmlns:p14="http://schemas.microsoft.com/office/powerpoint/2010/main" val="427560892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000" dirty="0" smtClean="0"/>
              <a:t>Paediatric Dose</a:t>
            </a:r>
            <a:endParaRPr lang="en-IN" sz="4000" dirty="0"/>
          </a:p>
        </p:txBody>
      </p:sp>
      <p:sp>
        <p:nvSpPr>
          <p:cNvPr id="3" name="Content Placeholder 2"/>
          <p:cNvSpPr>
            <a:spLocks noGrp="1"/>
          </p:cNvSpPr>
          <p:nvPr>
            <p:ph idx="1"/>
          </p:nvPr>
        </p:nvSpPr>
        <p:spPr>
          <a:xfrm>
            <a:off x="646111" y="1326767"/>
            <a:ext cx="11227233" cy="4195481"/>
          </a:xfrm>
        </p:spPr>
        <p:txBody>
          <a:bodyPr>
            <a:noAutofit/>
          </a:bodyPr>
          <a:lstStyle/>
          <a:p>
            <a:pPr>
              <a:buFont typeface="Wingdings" panose="05000000000000000000" pitchFamily="2" charset="2"/>
              <a:buChar char="§"/>
            </a:pPr>
            <a:r>
              <a:rPr lang="en-IN" sz="2600" dirty="0"/>
              <a:t>For children and infants the following dosage schedule is recommended</a:t>
            </a:r>
            <a:r>
              <a:rPr lang="en-IN" sz="2600" dirty="0" smtClean="0"/>
              <a:t>:</a:t>
            </a:r>
          </a:p>
          <a:p>
            <a:pPr marL="0" indent="0">
              <a:buNone/>
            </a:pPr>
            <a:r>
              <a:rPr lang="en-IN" sz="2600" dirty="0" smtClean="0"/>
              <a:t>      (</a:t>
            </a:r>
            <a:r>
              <a:rPr lang="en-IN" sz="2600" dirty="0"/>
              <a:t>a) CHILDREN ≥ 40 kg body weight should receive adult doses</a:t>
            </a:r>
            <a:r>
              <a:rPr lang="en-IN" sz="2600" dirty="0" smtClean="0"/>
              <a:t>.</a:t>
            </a:r>
          </a:p>
          <a:p>
            <a:pPr marL="0" indent="0">
              <a:buNone/>
            </a:pPr>
            <a:r>
              <a:rPr lang="en-IN" sz="2600" dirty="0" smtClean="0"/>
              <a:t>      </a:t>
            </a:r>
            <a:r>
              <a:rPr lang="en-IN" sz="2600" dirty="0"/>
              <a:t>(b) CHILDREN AND INFANTS &lt; 40 kg body weight should receive 15 mg/kg </a:t>
            </a:r>
            <a:r>
              <a:rPr lang="en-IN" sz="2600" dirty="0" smtClean="0"/>
              <a:t>  	at </a:t>
            </a:r>
            <a:r>
              <a:rPr lang="en-IN" sz="2600" dirty="0"/>
              <a:t>six hour intervals. The total daily dose should not exceed 2 gm. </a:t>
            </a:r>
            <a:endParaRPr lang="en-IN" sz="2600" dirty="0" smtClean="0"/>
          </a:p>
          <a:p>
            <a:pPr>
              <a:buFont typeface="Wingdings" panose="05000000000000000000" pitchFamily="2" charset="2"/>
              <a:buChar char="§"/>
            </a:pPr>
            <a:endParaRPr lang="en-IN" sz="2600" dirty="0" smtClean="0"/>
          </a:p>
          <a:p>
            <a:pPr>
              <a:buFont typeface="Wingdings" panose="05000000000000000000" pitchFamily="2" charset="2"/>
              <a:buChar char="§"/>
            </a:pPr>
            <a:r>
              <a:rPr lang="en-IN" sz="2600" dirty="0" smtClean="0"/>
              <a:t>Clinical </a:t>
            </a:r>
            <a:r>
              <a:rPr lang="en-IN" sz="2600" dirty="0"/>
              <a:t>data are insufficient to recommend dosing for children less than 3 months of </a:t>
            </a:r>
            <a:r>
              <a:rPr lang="en-IN" sz="2600" dirty="0" smtClean="0"/>
              <a:t>age and paediatric </a:t>
            </a:r>
            <a:r>
              <a:rPr lang="en-IN" sz="2600" dirty="0"/>
              <a:t>patients with impaired renal function </a:t>
            </a:r>
            <a:endParaRPr lang="en-IN" sz="2600" dirty="0" smtClean="0"/>
          </a:p>
          <a:p>
            <a:pPr>
              <a:buFont typeface="Wingdings" panose="05000000000000000000" pitchFamily="2" charset="2"/>
              <a:buChar char="§"/>
            </a:pPr>
            <a:endParaRPr lang="en-IN" sz="2600" dirty="0" smtClean="0"/>
          </a:p>
          <a:p>
            <a:pPr>
              <a:buFont typeface="Wingdings" panose="05000000000000000000" pitchFamily="2" charset="2"/>
              <a:buChar char="§"/>
            </a:pPr>
            <a:r>
              <a:rPr lang="en-IN" sz="2600" dirty="0" smtClean="0"/>
              <a:t>Pregnancy </a:t>
            </a:r>
            <a:r>
              <a:rPr lang="en-IN" sz="2600" dirty="0"/>
              <a:t>Category  C  </a:t>
            </a:r>
          </a:p>
          <a:p>
            <a:pPr marL="0" indent="0">
              <a:buNone/>
            </a:pPr>
            <a:r>
              <a:rPr lang="en-IN" sz="2600" dirty="0"/>
              <a:t>    Use with caution if benefits outweigh risks</a:t>
            </a:r>
          </a:p>
          <a:p>
            <a:pPr>
              <a:buFont typeface="Wingdings" panose="05000000000000000000" pitchFamily="2" charset="2"/>
              <a:buChar char="§"/>
            </a:pPr>
            <a:endParaRPr lang="en-IN" sz="2600" dirty="0" smtClean="0"/>
          </a:p>
          <a:p>
            <a:pPr>
              <a:buFont typeface="Wingdings" panose="05000000000000000000" pitchFamily="2" charset="2"/>
              <a:buChar char="§"/>
            </a:pPr>
            <a:endParaRPr lang="en-IN" sz="2600" dirty="0"/>
          </a:p>
        </p:txBody>
      </p:sp>
    </p:spTree>
    <p:extLst>
      <p:ext uri="{BB962C8B-B14F-4D97-AF65-F5344CB8AC3E}">
        <p14:creationId xmlns:p14="http://schemas.microsoft.com/office/powerpoint/2010/main" val="28955317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82720" y="4717811"/>
            <a:ext cx="10627057" cy="707886"/>
          </a:xfrm>
          <a:prstGeom prst="rect">
            <a:avLst/>
          </a:prstGeom>
        </p:spPr>
        <p:txBody>
          <a:bodyPr wrap="square">
            <a:spAutoFit/>
          </a:bodyPr>
          <a:lstStyle/>
          <a:p>
            <a:endParaRPr lang="en-IN" sz="2000" dirty="0" smtClean="0"/>
          </a:p>
          <a:p>
            <a:endParaRPr lang="en-IN" sz="2000" dirty="0"/>
          </a:p>
        </p:txBody>
      </p:sp>
      <p:graphicFrame>
        <p:nvGraphicFramePr>
          <p:cNvPr id="2" name="Table 1"/>
          <p:cNvGraphicFramePr>
            <a:graphicFrameLocks noGrp="1"/>
          </p:cNvGraphicFramePr>
          <p:nvPr>
            <p:extLst>
              <p:ext uri="{D42A27DB-BD31-4B8C-83A1-F6EECF244321}">
                <p14:modId xmlns:p14="http://schemas.microsoft.com/office/powerpoint/2010/main" val="3126856019"/>
              </p:ext>
            </p:extLst>
          </p:nvPr>
        </p:nvGraphicFramePr>
        <p:xfrm>
          <a:off x="1013000" y="1028561"/>
          <a:ext cx="8989534" cy="3992880"/>
        </p:xfrm>
        <a:graphic>
          <a:graphicData uri="http://schemas.openxmlformats.org/drawingml/2006/table">
            <a:tbl>
              <a:tblPr firstRow="1" bandRow="1">
                <a:tableStyleId>{00A15C55-8517-42AA-B614-E9B94910E393}</a:tableStyleId>
              </a:tblPr>
              <a:tblGrid>
                <a:gridCol w="3934196">
                  <a:extLst>
                    <a:ext uri="{9D8B030D-6E8A-4147-A177-3AD203B41FA5}">
                      <a16:colId xmlns:a16="http://schemas.microsoft.com/office/drawing/2014/main" val="2772864446"/>
                    </a:ext>
                  </a:extLst>
                </a:gridCol>
                <a:gridCol w="5055338">
                  <a:extLst>
                    <a:ext uri="{9D8B030D-6E8A-4147-A177-3AD203B41FA5}">
                      <a16:colId xmlns:a16="http://schemas.microsoft.com/office/drawing/2014/main" val="4048909973"/>
                    </a:ext>
                  </a:extLst>
                </a:gridCol>
              </a:tblGrid>
              <a:tr h="392977">
                <a:tc>
                  <a:txBody>
                    <a:bodyPr/>
                    <a:lstStyle/>
                    <a:p>
                      <a:pPr algn="ctr"/>
                      <a:r>
                        <a:rPr lang="en-IN" sz="2000" dirty="0" smtClean="0"/>
                        <a:t>Creatinine Clearance </a:t>
                      </a:r>
                      <a:endParaRPr lang="en-IN" sz="2000" dirty="0"/>
                    </a:p>
                  </a:txBody>
                  <a:tcPr anchor="ctr"/>
                </a:tc>
                <a:tc>
                  <a:txBody>
                    <a:bodyPr/>
                    <a:lstStyle/>
                    <a:p>
                      <a:pPr algn="ctr"/>
                      <a:r>
                        <a:rPr lang="en-IN" sz="2000" dirty="0" smtClean="0"/>
                        <a:t>Dose</a:t>
                      </a:r>
                      <a:endParaRPr lang="en-IN" sz="2000" dirty="0"/>
                    </a:p>
                  </a:txBody>
                  <a:tcPr anchor="ctr"/>
                </a:tc>
                <a:extLst>
                  <a:ext uri="{0D108BD9-81ED-4DB2-BD59-A6C34878D82A}">
                    <a16:rowId xmlns:a16="http://schemas.microsoft.com/office/drawing/2014/main" val="1257720643"/>
                  </a:ext>
                </a:extLst>
              </a:tr>
              <a:tr h="695267">
                <a:tc>
                  <a:txBody>
                    <a:bodyPr/>
                    <a:lstStyle/>
                    <a:p>
                      <a:pPr algn="ctr"/>
                      <a:r>
                        <a:rPr lang="en-IN" sz="2000" dirty="0" err="1" smtClean="0"/>
                        <a:t>CrCl</a:t>
                      </a:r>
                      <a:r>
                        <a:rPr lang="en-IN" sz="2000" dirty="0" smtClean="0"/>
                        <a:t> ≥71 mL/min/1.73 m²</a:t>
                      </a:r>
                      <a:endParaRPr lang="en-IN" sz="20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000" dirty="0" smtClean="0"/>
                        <a:t>250 mg  IV q 6hr</a:t>
                      </a:r>
                    </a:p>
                    <a:p>
                      <a:pPr algn="ctr"/>
                      <a:endParaRPr lang="en-IN" sz="2000" dirty="0"/>
                    </a:p>
                  </a:txBody>
                  <a:tcPr anchor="ctr"/>
                </a:tc>
                <a:extLst>
                  <a:ext uri="{0D108BD9-81ED-4DB2-BD59-A6C34878D82A}">
                    <a16:rowId xmlns:a16="http://schemas.microsoft.com/office/drawing/2014/main" val="1714321380"/>
                  </a:ext>
                </a:extLst>
              </a:tr>
              <a:tr h="695267">
                <a:tc>
                  <a:txBody>
                    <a:bodyPr/>
                    <a:lstStyle/>
                    <a:p>
                      <a:pPr algn="ctr"/>
                      <a:r>
                        <a:rPr lang="en-IN" sz="2000" dirty="0" err="1" smtClean="0"/>
                        <a:t>CrCl</a:t>
                      </a:r>
                      <a:r>
                        <a:rPr lang="en-IN" sz="2000" dirty="0" smtClean="0"/>
                        <a:t> 41-70 mL/min/1.73m²</a:t>
                      </a:r>
                      <a:endParaRPr lang="en-IN" sz="20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000" dirty="0" smtClean="0"/>
                        <a:t>250 mg  IV q 8hr</a:t>
                      </a:r>
                    </a:p>
                    <a:p>
                      <a:pPr algn="ctr"/>
                      <a:endParaRPr lang="en-IN" sz="2000" dirty="0"/>
                    </a:p>
                  </a:txBody>
                  <a:tcPr anchor="ctr"/>
                </a:tc>
                <a:extLst>
                  <a:ext uri="{0D108BD9-81ED-4DB2-BD59-A6C34878D82A}">
                    <a16:rowId xmlns:a16="http://schemas.microsoft.com/office/drawing/2014/main" val="3628765109"/>
                  </a:ext>
                </a:extLst>
              </a:tr>
              <a:tr h="695267">
                <a:tc>
                  <a:txBody>
                    <a:bodyPr/>
                    <a:lstStyle/>
                    <a:p>
                      <a:pPr algn="ctr"/>
                      <a:r>
                        <a:rPr lang="en-IN" sz="2000" kern="1200" dirty="0" err="1" smtClean="0">
                          <a:effectLst/>
                        </a:rPr>
                        <a:t>CrCl</a:t>
                      </a:r>
                      <a:r>
                        <a:rPr lang="en-IN" sz="2000" kern="1200" dirty="0" smtClean="0">
                          <a:effectLst/>
                        </a:rPr>
                        <a:t> 21-40 mL/min/1.73 m²</a:t>
                      </a:r>
                      <a:endParaRPr lang="en-IN" sz="20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2000" dirty="0" smtClean="0"/>
                        <a:t>125-250 mg  IV q12hr</a:t>
                      </a:r>
                    </a:p>
                    <a:p>
                      <a:pPr algn="ctr"/>
                      <a:endParaRPr lang="en-IN" sz="2000" dirty="0"/>
                    </a:p>
                  </a:txBody>
                  <a:tcPr anchor="ctr"/>
                </a:tc>
                <a:extLst>
                  <a:ext uri="{0D108BD9-81ED-4DB2-BD59-A6C34878D82A}">
                    <a16:rowId xmlns:a16="http://schemas.microsoft.com/office/drawing/2014/main" val="1129342733"/>
                  </a:ext>
                </a:extLst>
              </a:tr>
              <a:tr h="392977">
                <a:tc>
                  <a:txBody>
                    <a:bodyPr/>
                    <a:lstStyle/>
                    <a:p>
                      <a:pPr algn="ctr"/>
                      <a:r>
                        <a:rPr lang="en-IN" sz="2000" dirty="0" err="1" smtClean="0"/>
                        <a:t>CrCl</a:t>
                      </a:r>
                      <a:r>
                        <a:rPr lang="en-IN" sz="2000" dirty="0" smtClean="0"/>
                        <a:t> ≤20 mL/min/1.73 m²</a:t>
                      </a:r>
                      <a:endParaRPr lang="en-IN" sz="2000" dirty="0"/>
                    </a:p>
                  </a:txBody>
                  <a:tcPr anchor="ctr"/>
                </a:tc>
                <a:tc>
                  <a:txBody>
                    <a:bodyPr/>
                    <a:lstStyle/>
                    <a:p>
                      <a:pPr algn="ctr"/>
                      <a:r>
                        <a:rPr lang="en-IN" sz="2000" dirty="0" smtClean="0"/>
                        <a:t>125-250 mg IV q12hr</a:t>
                      </a:r>
                      <a:endParaRPr lang="en-IN" sz="2000" dirty="0"/>
                    </a:p>
                  </a:txBody>
                  <a:tcPr anchor="ctr"/>
                </a:tc>
                <a:extLst>
                  <a:ext uri="{0D108BD9-81ED-4DB2-BD59-A6C34878D82A}">
                    <a16:rowId xmlns:a16="http://schemas.microsoft.com/office/drawing/2014/main" val="878910770"/>
                  </a:ext>
                </a:extLst>
              </a:tr>
              <a:tr h="695267">
                <a:tc>
                  <a:txBody>
                    <a:bodyPr/>
                    <a:lstStyle/>
                    <a:p>
                      <a:pPr algn="ctr"/>
                      <a:r>
                        <a:rPr lang="en-IN" sz="2000" dirty="0" err="1" smtClean="0"/>
                        <a:t>CrCl</a:t>
                      </a:r>
                      <a:r>
                        <a:rPr lang="en-IN" sz="2000" dirty="0" smtClean="0"/>
                        <a:t> &lt;5 mL/min/1.73 m²</a:t>
                      </a:r>
                      <a:endParaRPr lang="en-IN" sz="2000" dirty="0"/>
                    </a:p>
                  </a:txBody>
                  <a:tcPr anchor="ctr"/>
                </a:tc>
                <a:tc>
                  <a:txBody>
                    <a:bodyPr/>
                    <a:lstStyle/>
                    <a:p>
                      <a:pPr algn="ctr"/>
                      <a:r>
                        <a:rPr lang="en-IN" sz="2000" kern="1200" dirty="0" smtClean="0">
                          <a:effectLst/>
                        </a:rPr>
                        <a:t>Use IV only if </a:t>
                      </a:r>
                      <a:r>
                        <a:rPr lang="en-IN" sz="2000" kern="1200" dirty="0" err="1" smtClean="0">
                          <a:effectLst/>
                        </a:rPr>
                        <a:t>hemodialysis</a:t>
                      </a:r>
                      <a:r>
                        <a:rPr lang="en-IN" sz="2000" kern="1200" dirty="0" smtClean="0">
                          <a:effectLst/>
                        </a:rPr>
                        <a:t> is instituted within 48 hours</a:t>
                      </a:r>
                      <a:endParaRPr lang="en-IN" sz="2000" dirty="0"/>
                    </a:p>
                  </a:txBody>
                  <a:tcPr anchor="ctr"/>
                </a:tc>
                <a:extLst>
                  <a:ext uri="{0D108BD9-81ED-4DB2-BD59-A6C34878D82A}">
                    <a16:rowId xmlns:a16="http://schemas.microsoft.com/office/drawing/2014/main" val="1608820364"/>
                  </a:ext>
                </a:extLst>
              </a:tr>
              <a:tr h="392977">
                <a:tc gridSpan="2">
                  <a:txBody>
                    <a:bodyPr/>
                    <a:lstStyle/>
                    <a:p>
                      <a:pPr algn="ctr"/>
                      <a:r>
                        <a:rPr lang="en-IN" sz="2000" kern="1200" dirty="0" err="1" smtClean="0">
                          <a:effectLst/>
                        </a:rPr>
                        <a:t>Hemodialysis</a:t>
                      </a:r>
                      <a:r>
                        <a:rPr lang="en-IN" sz="2000" kern="1200" dirty="0" smtClean="0">
                          <a:effectLst/>
                        </a:rPr>
                        <a:t>: Give supplemental dose after each dialysis, then q12hr</a:t>
                      </a:r>
                      <a:endParaRPr lang="en-IN" sz="2000" b="0" i="0" kern="1200" dirty="0">
                        <a:solidFill>
                          <a:schemeClr val="dk1"/>
                        </a:solidFill>
                        <a:effectLst/>
                        <a:latin typeface="+mn-lt"/>
                        <a:ea typeface="+mn-ea"/>
                        <a:cs typeface="+mn-cs"/>
                      </a:endParaRPr>
                    </a:p>
                  </a:txBody>
                  <a:tcPr anchor="ctr"/>
                </a:tc>
                <a:tc hMerge="1">
                  <a:txBody>
                    <a:bodyPr/>
                    <a:lstStyle/>
                    <a:p>
                      <a:endParaRPr lang="en-IN" dirty="0"/>
                    </a:p>
                  </a:txBody>
                  <a:tcPr/>
                </a:tc>
                <a:extLst>
                  <a:ext uri="{0D108BD9-81ED-4DB2-BD59-A6C34878D82A}">
                    <a16:rowId xmlns:a16="http://schemas.microsoft.com/office/drawing/2014/main" val="2395823120"/>
                  </a:ext>
                </a:extLst>
              </a:tr>
            </a:tbl>
          </a:graphicData>
        </a:graphic>
      </p:graphicFrame>
      <p:sp>
        <p:nvSpPr>
          <p:cNvPr id="4" name="Rectangle 3"/>
          <p:cNvSpPr/>
          <p:nvPr/>
        </p:nvSpPr>
        <p:spPr>
          <a:xfrm>
            <a:off x="597811" y="5325071"/>
            <a:ext cx="11263745" cy="1200329"/>
          </a:xfrm>
          <a:prstGeom prst="rect">
            <a:avLst/>
          </a:prstGeom>
        </p:spPr>
        <p:txBody>
          <a:bodyPr wrap="square">
            <a:spAutoFit/>
          </a:bodyPr>
          <a:lstStyle/>
          <a:p>
            <a:r>
              <a:rPr lang="en-IN" sz="2400" b="1" dirty="0">
                <a:latin typeface="Arial" panose="020B0604020202020204" pitchFamily="34" charset="0"/>
              </a:rPr>
              <a:t>Hepatic </a:t>
            </a:r>
            <a:r>
              <a:rPr lang="en-IN" sz="2400" b="1" dirty="0" smtClean="0">
                <a:latin typeface="Arial" panose="020B0604020202020204" pitchFamily="34" charset="0"/>
              </a:rPr>
              <a:t>impairment</a:t>
            </a:r>
          </a:p>
          <a:p>
            <a:endParaRPr lang="en-IN" sz="2400" b="1" dirty="0">
              <a:latin typeface="Arial" panose="020B0604020202020204" pitchFamily="34" charset="0"/>
            </a:endParaRPr>
          </a:p>
          <a:p>
            <a:r>
              <a:rPr lang="en-IN" sz="2400" dirty="0">
                <a:latin typeface="Arial" panose="020B0604020202020204" pitchFamily="34" charset="0"/>
              </a:rPr>
              <a:t>No dose adjustment is recommended in patients with impaired hepatic function</a:t>
            </a:r>
            <a:endParaRPr lang="en-IN" sz="2400" b="0" i="0" dirty="0">
              <a:effectLst/>
              <a:latin typeface="Arial" panose="020B0604020202020204" pitchFamily="34" charset="0"/>
            </a:endParaRPr>
          </a:p>
        </p:txBody>
      </p:sp>
      <p:sp>
        <p:nvSpPr>
          <p:cNvPr id="6" name="Title 5"/>
          <p:cNvSpPr>
            <a:spLocks noGrp="1"/>
          </p:cNvSpPr>
          <p:nvPr>
            <p:ph type="title"/>
          </p:nvPr>
        </p:nvSpPr>
        <p:spPr>
          <a:xfrm>
            <a:off x="597811" y="143943"/>
            <a:ext cx="9404723" cy="1400530"/>
          </a:xfrm>
        </p:spPr>
        <p:txBody>
          <a:bodyPr/>
          <a:lstStyle/>
          <a:p>
            <a:r>
              <a:rPr lang="en-IN" dirty="0" smtClean="0"/>
              <a:t>Renal </a:t>
            </a:r>
            <a:r>
              <a:rPr lang="en-IN" dirty="0" err="1" smtClean="0"/>
              <a:t>Imapairment</a:t>
            </a:r>
            <a:endParaRPr lang="en-IN" dirty="0"/>
          </a:p>
        </p:txBody>
      </p:sp>
    </p:spTree>
    <p:extLst>
      <p:ext uri="{BB962C8B-B14F-4D97-AF65-F5344CB8AC3E}">
        <p14:creationId xmlns:p14="http://schemas.microsoft.com/office/powerpoint/2010/main" val="41878906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Reconstitution </a:t>
            </a:r>
            <a:r>
              <a:rPr lang="en-IN" dirty="0" smtClean="0"/>
              <a:t>solutions </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77650991"/>
              </p:ext>
            </p:extLst>
          </p:nvPr>
        </p:nvGraphicFramePr>
        <p:xfrm>
          <a:off x="881640" y="3396546"/>
          <a:ext cx="10548360" cy="1645920"/>
        </p:xfrm>
        <a:graphic>
          <a:graphicData uri="http://schemas.openxmlformats.org/drawingml/2006/table">
            <a:tbl>
              <a:tblPr firstRow="1" bandRow="1">
                <a:tableStyleId>{00A15C55-8517-42AA-B614-E9B94910E393}</a:tableStyleId>
              </a:tblPr>
              <a:tblGrid>
                <a:gridCol w="3516120">
                  <a:extLst>
                    <a:ext uri="{9D8B030D-6E8A-4147-A177-3AD203B41FA5}">
                      <a16:colId xmlns:a16="http://schemas.microsoft.com/office/drawing/2014/main" val="1660146617"/>
                    </a:ext>
                  </a:extLst>
                </a:gridCol>
                <a:gridCol w="3516120">
                  <a:extLst>
                    <a:ext uri="{9D8B030D-6E8A-4147-A177-3AD203B41FA5}">
                      <a16:colId xmlns:a16="http://schemas.microsoft.com/office/drawing/2014/main" val="4206498273"/>
                    </a:ext>
                  </a:extLst>
                </a:gridCol>
                <a:gridCol w="3516120">
                  <a:extLst>
                    <a:ext uri="{9D8B030D-6E8A-4147-A177-3AD203B41FA5}">
                      <a16:colId xmlns:a16="http://schemas.microsoft.com/office/drawing/2014/main" val="154156080"/>
                    </a:ext>
                  </a:extLst>
                </a:gridCol>
              </a:tblGrid>
              <a:tr h="370840">
                <a:tc>
                  <a:txBody>
                    <a:bodyPr/>
                    <a:lstStyle/>
                    <a:p>
                      <a:pPr algn="ctr"/>
                      <a:r>
                        <a:rPr lang="en-IN" sz="2400" kern="1200" dirty="0" smtClean="0">
                          <a:effectLst/>
                        </a:rPr>
                        <a:t>Dose ( mg)</a:t>
                      </a:r>
                      <a:endParaRPr lang="en-IN" sz="2400" dirty="0"/>
                    </a:p>
                  </a:txBody>
                  <a:tcPr anchor="ctr"/>
                </a:tc>
                <a:tc>
                  <a:txBody>
                    <a:bodyPr/>
                    <a:lstStyle/>
                    <a:p>
                      <a:pPr algn="ctr"/>
                      <a:r>
                        <a:rPr lang="en-IN" sz="2400" kern="1200" dirty="0" smtClean="0">
                          <a:effectLst/>
                        </a:rPr>
                        <a:t>Volume of solvent to be added (ml)</a:t>
                      </a:r>
                      <a:endParaRPr lang="en-IN" sz="2400" dirty="0"/>
                    </a:p>
                  </a:txBody>
                  <a:tcPr anchor="ctr"/>
                </a:tc>
                <a:tc>
                  <a:txBody>
                    <a:bodyPr/>
                    <a:lstStyle/>
                    <a:p>
                      <a:pPr algn="ctr"/>
                      <a:r>
                        <a:rPr lang="en-IN" sz="2400" kern="1200" dirty="0" smtClean="0">
                          <a:effectLst/>
                        </a:rPr>
                        <a:t>Mean approximate concentration of product (mg/ml of </a:t>
                      </a:r>
                      <a:r>
                        <a:rPr lang="en-IN" sz="2400" kern="1200" dirty="0" err="1" smtClean="0">
                          <a:effectLst/>
                        </a:rPr>
                        <a:t>imipenem</a:t>
                      </a:r>
                      <a:r>
                        <a:rPr lang="en-IN" sz="2400" kern="1200" dirty="0" smtClean="0">
                          <a:effectLst/>
                        </a:rPr>
                        <a:t>)</a:t>
                      </a:r>
                      <a:endParaRPr lang="en-IN" sz="2400" dirty="0"/>
                    </a:p>
                  </a:txBody>
                  <a:tcPr anchor="ctr"/>
                </a:tc>
                <a:extLst>
                  <a:ext uri="{0D108BD9-81ED-4DB2-BD59-A6C34878D82A}">
                    <a16:rowId xmlns:a16="http://schemas.microsoft.com/office/drawing/2014/main" val="3915442695"/>
                  </a:ext>
                </a:extLst>
              </a:tr>
              <a:tr h="370840">
                <a:tc>
                  <a:txBody>
                    <a:bodyPr/>
                    <a:lstStyle/>
                    <a:p>
                      <a:pPr algn="ctr"/>
                      <a:r>
                        <a:rPr lang="en-IN" sz="2400" kern="1200" dirty="0" smtClean="0">
                          <a:effectLst/>
                        </a:rPr>
                        <a:t>500</a:t>
                      </a:r>
                      <a:endParaRPr lang="en-IN" sz="2400" dirty="0"/>
                    </a:p>
                  </a:txBody>
                  <a:tcPr anchor="ctr"/>
                </a:tc>
                <a:tc>
                  <a:txBody>
                    <a:bodyPr/>
                    <a:lstStyle/>
                    <a:p>
                      <a:pPr algn="ctr"/>
                      <a:r>
                        <a:rPr lang="en-IN" sz="2400" dirty="0" smtClean="0"/>
                        <a:t>10</a:t>
                      </a:r>
                      <a:endParaRPr lang="en-IN" sz="2400" dirty="0"/>
                    </a:p>
                  </a:txBody>
                  <a:tcPr anchor="ctr"/>
                </a:tc>
                <a:tc>
                  <a:txBody>
                    <a:bodyPr/>
                    <a:lstStyle/>
                    <a:p>
                      <a:pPr algn="ctr"/>
                      <a:r>
                        <a:rPr lang="en-IN" sz="2400" dirty="0" smtClean="0"/>
                        <a:t>5</a:t>
                      </a:r>
                      <a:endParaRPr lang="en-IN" sz="2400" dirty="0"/>
                    </a:p>
                  </a:txBody>
                  <a:tcPr anchor="ctr"/>
                </a:tc>
                <a:extLst>
                  <a:ext uri="{0D108BD9-81ED-4DB2-BD59-A6C34878D82A}">
                    <a16:rowId xmlns:a16="http://schemas.microsoft.com/office/drawing/2014/main" val="1804319861"/>
                  </a:ext>
                </a:extLst>
              </a:tr>
            </a:tbl>
          </a:graphicData>
        </a:graphic>
      </p:graphicFrame>
      <p:sp>
        <p:nvSpPr>
          <p:cNvPr id="5" name="TextBox 4"/>
          <p:cNvSpPr txBox="1"/>
          <p:nvPr/>
        </p:nvSpPr>
        <p:spPr>
          <a:xfrm>
            <a:off x="1080656" y="5246649"/>
            <a:ext cx="6783524" cy="2246769"/>
          </a:xfrm>
          <a:prstGeom prst="rect">
            <a:avLst/>
          </a:prstGeom>
          <a:noFill/>
        </p:spPr>
        <p:txBody>
          <a:bodyPr wrap="none" rtlCol="0">
            <a:spAutoFit/>
          </a:bodyPr>
          <a:lstStyle/>
          <a:p>
            <a:pPr marL="457200" indent="-457200">
              <a:buClr>
                <a:schemeClr val="tx2">
                  <a:lumMod val="75000"/>
                </a:schemeClr>
              </a:buClr>
              <a:buFont typeface="Wingdings" panose="05000000000000000000" pitchFamily="2" charset="2"/>
              <a:buChar char="§"/>
            </a:pPr>
            <a:r>
              <a:rPr lang="en-IN" sz="2800" dirty="0" smtClean="0"/>
              <a:t>Diluents: 0.9% </a:t>
            </a:r>
            <a:r>
              <a:rPr lang="en-IN" sz="2800" dirty="0" err="1" smtClean="0"/>
              <a:t>Nacl</a:t>
            </a:r>
            <a:r>
              <a:rPr lang="en-IN" sz="2800" dirty="0" smtClean="0"/>
              <a:t> &amp; 5% or 10% Dextrose</a:t>
            </a:r>
          </a:p>
          <a:p>
            <a:endParaRPr lang="en-IN" sz="2800" dirty="0"/>
          </a:p>
          <a:p>
            <a:pPr marL="457200" indent="-457200">
              <a:buClr>
                <a:schemeClr val="tx2">
                  <a:lumMod val="75000"/>
                </a:schemeClr>
              </a:buClr>
              <a:buFont typeface="Wingdings" panose="05000000000000000000" pitchFamily="2" charset="2"/>
              <a:buChar char="§"/>
            </a:pPr>
            <a:r>
              <a:rPr lang="en-IN" sz="2800" dirty="0"/>
              <a:t>Store at 25</a:t>
            </a:r>
            <a:r>
              <a:rPr lang="en-IN" sz="2800" baseline="30000" dirty="0"/>
              <a:t>0</a:t>
            </a:r>
            <a:r>
              <a:rPr lang="en-IN" sz="2800" dirty="0"/>
              <a:t> C</a:t>
            </a:r>
          </a:p>
          <a:p>
            <a:pPr marL="571500" indent="-571500">
              <a:buClr>
                <a:schemeClr val="tx2">
                  <a:lumMod val="75000"/>
                </a:schemeClr>
              </a:buClr>
              <a:buFont typeface="Wingdings" panose="05000000000000000000" pitchFamily="2" charset="2"/>
              <a:buChar char="§"/>
            </a:pPr>
            <a:endParaRPr lang="en-IN" sz="2800" b="1" dirty="0"/>
          </a:p>
          <a:p>
            <a:endParaRPr lang="en-IN" sz="2800" dirty="0"/>
          </a:p>
        </p:txBody>
      </p:sp>
      <p:sp>
        <p:nvSpPr>
          <p:cNvPr id="3" name="Rectangle 2"/>
          <p:cNvSpPr/>
          <p:nvPr/>
        </p:nvSpPr>
        <p:spPr>
          <a:xfrm>
            <a:off x="867785" y="1530082"/>
            <a:ext cx="10853160" cy="2246769"/>
          </a:xfrm>
          <a:prstGeom prst="rect">
            <a:avLst/>
          </a:prstGeom>
        </p:spPr>
        <p:txBody>
          <a:bodyPr wrap="square">
            <a:spAutoFit/>
          </a:bodyPr>
          <a:lstStyle/>
          <a:p>
            <a:r>
              <a:rPr lang="en-IN" sz="2800" b="1" dirty="0"/>
              <a:t>Reconstitution of infusion </a:t>
            </a:r>
            <a:r>
              <a:rPr lang="en-IN" sz="2800" b="1" dirty="0" smtClean="0"/>
              <a:t>bottles</a:t>
            </a:r>
          </a:p>
          <a:p>
            <a:endParaRPr lang="en-IN" sz="2800" dirty="0" smtClean="0"/>
          </a:p>
          <a:p>
            <a:r>
              <a:rPr lang="en-IN" sz="2800" dirty="0" smtClean="0"/>
              <a:t>Reconstitute </a:t>
            </a:r>
            <a:r>
              <a:rPr lang="en-IN" sz="2800" dirty="0"/>
              <a:t>infusion bottles with 100 mL of compatible diluent It should be shaken until a clear solution is obtained.</a:t>
            </a:r>
          </a:p>
          <a:p>
            <a:r>
              <a:rPr lang="en-IN" sz="2800" dirty="0" smtClean="0"/>
              <a:t> </a:t>
            </a:r>
            <a:endParaRPr lang="en-IN" sz="2800" dirty="0"/>
          </a:p>
        </p:txBody>
      </p:sp>
    </p:spTree>
    <p:extLst>
      <p:ext uri="{BB962C8B-B14F-4D97-AF65-F5344CB8AC3E}">
        <p14:creationId xmlns:p14="http://schemas.microsoft.com/office/powerpoint/2010/main" val="95697804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2739" y="1721144"/>
            <a:ext cx="11710606" cy="2985433"/>
          </a:xfrm>
          <a:prstGeom prst="rect">
            <a:avLst/>
          </a:prstGeom>
          <a:noFill/>
        </p:spPr>
        <p:txBody>
          <a:bodyPr wrap="square" rtlCol="0">
            <a:spAutoFit/>
          </a:bodyPr>
          <a:lstStyle/>
          <a:p>
            <a:pPr marL="342900" indent="-342900">
              <a:buClr>
                <a:schemeClr val="tx2">
                  <a:lumMod val="75000"/>
                </a:schemeClr>
              </a:buClr>
              <a:buFont typeface="Wingdings" panose="05000000000000000000" pitchFamily="2" charset="2"/>
              <a:buChar char="§"/>
            </a:pPr>
            <a:r>
              <a:rPr lang="en-IN" sz="2400" b="1" dirty="0" smtClean="0"/>
              <a:t> </a:t>
            </a:r>
            <a:r>
              <a:rPr lang="en-IN" sz="2800" dirty="0" smtClean="0"/>
              <a:t>For</a:t>
            </a:r>
            <a:r>
              <a:rPr lang="en-IN" sz="2800" b="1" dirty="0" smtClean="0"/>
              <a:t> </a:t>
            </a:r>
            <a:r>
              <a:rPr lang="en-IN" sz="2800" dirty="0" smtClean="0"/>
              <a:t>I.V. administration Constitute </a:t>
            </a:r>
            <a:r>
              <a:rPr lang="en-IN" sz="2800" dirty="0"/>
              <a:t>injection vial </a:t>
            </a:r>
            <a:r>
              <a:rPr lang="en-IN" sz="2800" dirty="0" smtClean="0"/>
              <a:t> </a:t>
            </a:r>
            <a:r>
              <a:rPr lang="en-IN" sz="2800" dirty="0"/>
              <a:t>with </a:t>
            </a:r>
            <a:r>
              <a:rPr lang="en-IN" sz="2800" dirty="0" smtClean="0"/>
              <a:t>compatible diluent </a:t>
            </a:r>
            <a:endParaRPr lang="en-IN" sz="2400" dirty="0" smtClean="0"/>
          </a:p>
          <a:p>
            <a:pPr marL="342900" indent="-342900">
              <a:buClr>
                <a:schemeClr val="tx2">
                  <a:lumMod val="75000"/>
                </a:schemeClr>
              </a:buClr>
              <a:buFont typeface="Wingdings" panose="05000000000000000000" pitchFamily="2" charset="2"/>
              <a:buChar char="§"/>
            </a:pPr>
            <a:endParaRPr lang="en-IN" sz="2400" dirty="0"/>
          </a:p>
          <a:p>
            <a:pPr marL="342900" indent="-342900">
              <a:buClr>
                <a:schemeClr val="tx2">
                  <a:lumMod val="75000"/>
                </a:schemeClr>
              </a:buClr>
              <a:buFont typeface="Wingdings" panose="05000000000000000000" pitchFamily="2" charset="2"/>
              <a:buChar char="§"/>
            </a:pPr>
            <a:r>
              <a:rPr lang="en-IN" sz="2800" dirty="0" smtClean="0"/>
              <a:t>Reconstitute </a:t>
            </a:r>
            <a:r>
              <a:rPr lang="en-IN" sz="2800" dirty="0"/>
              <a:t>vials with a portion </a:t>
            </a:r>
            <a:r>
              <a:rPr lang="en-IN" sz="2800" dirty="0" smtClean="0"/>
              <a:t>usually </a:t>
            </a:r>
            <a:r>
              <a:rPr lang="en-IN" sz="2800" dirty="0"/>
              <a:t>10 </a:t>
            </a:r>
            <a:r>
              <a:rPr lang="en-IN" sz="2800" dirty="0" smtClean="0"/>
              <a:t>mL </a:t>
            </a:r>
            <a:r>
              <a:rPr lang="en-IN" sz="2800" dirty="0"/>
              <a:t>of IV </a:t>
            </a:r>
            <a:r>
              <a:rPr lang="en-IN" sz="2800" dirty="0" smtClean="0"/>
              <a:t>fluid </a:t>
            </a:r>
          </a:p>
          <a:p>
            <a:pPr marL="457200" indent="-457200">
              <a:buClr>
                <a:schemeClr val="tx2">
                  <a:lumMod val="75000"/>
                </a:schemeClr>
              </a:buClr>
              <a:buFont typeface="Wingdings" panose="05000000000000000000" pitchFamily="2" charset="2"/>
              <a:buChar char="§"/>
            </a:pPr>
            <a:endParaRPr lang="en-IN" sz="2800" dirty="0" smtClean="0"/>
          </a:p>
          <a:p>
            <a:pPr marL="457200" indent="-457200">
              <a:buClr>
                <a:schemeClr val="tx2">
                  <a:lumMod val="75000"/>
                </a:schemeClr>
              </a:buClr>
              <a:buFont typeface="Wingdings" panose="05000000000000000000" pitchFamily="2" charset="2"/>
              <a:buChar char="§"/>
            </a:pPr>
            <a:r>
              <a:rPr lang="en-IN" sz="2800" dirty="0" smtClean="0"/>
              <a:t>Normal colour </a:t>
            </a:r>
            <a:r>
              <a:rPr lang="en-IN" sz="2800" dirty="0"/>
              <a:t>ranges from clear to </a:t>
            </a:r>
            <a:r>
              <a:rPr lang="en-IN" sz="2800" dirty="0" smtClean="0"/>
              <a:t>yellow, </a:t>
            </a:r>
            <a:r>
              <a:rPr lang="en-IN" sz="2800" dirty="0"/>
              <a:t>but solution should be discarded if brown</a:t>
            </a:r>
          </a:p>
          <a:p>
            <a:pPr marL="342900" indent="-342900">
              <a:buClr>
                <a:schemeClr val="tx2">
                  <a:lumMod val="75000"/>
                </a:schemeClr>
              </a:buClr>
              <a:buFont typeface="Wingdings" panose="05000000000000000000" pitchFamily="2" charset="2"/>
              <a:buChar char="§"/>
            </a:pPr>
            <a:endParaRPr lang="en-IN" sz="2400" b="1" dirty="0" smtClean="0"/>
          </a:p>
        </p:txBody>
      </p:sp>
      <p:sp>
        <p:nvSpPr>
          <p:cNvPr id="3" name="Title 1"/>
          <p:cNvSpPr txBox="1">
            <a:spLocks/>
          </p:cNvSpPr>
          <p:nvPr/>
        </p:nvSpPr>
        <p:spPr>
          <a:xfrm>
            <a:off x="646111" y="452718"/>
            <a:ext cx="9404723" cy="140053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sz="4400" dirty="0"/>
              <a:t>I.V. Preparation of solution</a:t>
            </a:r>
          </a:p>
        </p:txBody>
      </p:sp>
      <p:graphicFrame>
        <p:nvGraphicFramePr>
          <p:cNvPr id="2" name="Table 1"/>
          <p:cNvGraphicFramePr>
            <a:graphicFrameLocks noGrp="1"/>
          </p:cNvGraphicFramePr>
          <p:nvPr>
            <p:extLst>
              <p:ext uri="{D42A27DB-BD31-4B8C-83A1-F6EECF244321}">
                <p14:modId xmlns:p14="http://schemas.microsoft.com/office/powerpoint/2010/main" val="3524960775"/>
              </p:ext>
            </p:extLst>
          </p:nvPr>
        </p:nvGraphicFramePr>
        <p:xfrm>
          <a:off x="1519381" y="4645021"/>
          <a:ext cx="9702801" cy="1737360"/>
        </p:xfrm>
        <a:graphic>
          <a:graphicData uri="http://schemas.openxmlformats.org/drawingml/2006/table">
            <a:tbl>
              <a:tblPr firstRow="1" bandRow="1">
                <a:tableStyleId>{00A15C55-8517-42AA-B614-E9B94910E393}</a:tableStyleId>
              </a:tblPr>
              <a:tblGrid>
                <a:gridCol w="3828472">
                  <a:extLst>
                    <a:ext uri="{9D8B030D-6E8A-4147-A177-3AD203B41FA5}">
                      <a16:colId xmlns:a16="http://schemas.microsoft.com/office/drawing/2014/main" val="617329298"/>
                    </a:ext>
                  </a:extLst>
                </a:gridCol>
                <a:gridCol w="2640062">
                  <a:extLst>
                    <a:ext uri="{9D8B030D-6E8A-4147-A177-3AD203B41FA5}">
                      <a16:colId xmlns:a16="http://schemas.microsoft.com/office/drawing/2014/main" val="2155135791"/>
                    </a:ext>
                  </a:extLst>
                </a:gridCol>
                <a:gridCol w="3234267">
                  <a:extLst>
                    <a:ext uri="{9D8B030D-6E8A-4147-A177-3AD203B41FA5}">
                      <a16:colId xmlns:a16="http://schemas.microsoft.com/office/drawing/2014/main" val="3954063378"/>
                    </a:ext>
                  </a:extLst>
                </a:gridCol>
              </a:tblGrid>
              <a:tr h="370840">
                <a:tc>
                  <a:txBody>
                    <a:bodyPr/>
                    <a:lstStyle/>
                    <a:p>
                      <a:pPr algn="ctr"/>
                      <a:r>
                        <a:rPr lang="en-IN" sz="2400" dirty="0" smtClean="0"/>
                        <a:t>Diluent</a:t>
                      </a:r>
                      <a:endParaRPr lang="en-IN" sz="2400" dirty="0"/>
                    </a:p>
                  </a:txBody>
                  <a:tcPr anchor="ctr"/>
                </a:tc>
                <a:tc>
                  <a:txBody>
                    <a:bodyPr/>
                    <a:lstStyle/>
                    <a:p>
                      <a:pPr algn="ctr"/>
                      <a:r>
                        <a:rPr lang="en-IN" sz="2400" dirty="0" smtClean="0"/>
                        <a:t>Room Temperature (25°C)</a:t>
                      </a:r>
                      <a:endParaRPr lang="en-IN" sz="2400" dirty="0"/>
                    </a:p>
                  </a:txBody>
                  <a:tcPr anchor="ctr"/>
                </a:tc>
                <a:tc>
                  <a:txBody>
                    <a:bodyPr/>
                    <a:lstStyle/>
                    <a:p>
                      <a:pPr algn="ctr"/>
                      <a:r>
                        <a:rPr lang="en-IN" sz="2400" dirty="0" smtClean="0"/>
                        <a:t>Refrigeration (4°C)</a:t>
                      </a:r>
                      <a:endParaRPr lang="en-IN" sz="2400" dirty="0"/>
                    </a:p>
                  </a:txBody>
                  <a:tcPr anchor="ctr"/>
                </a:tc>
                <a:extLst>
                  <a:ext uri="{0D108BD9-81ED-4DB2-BD59-A6C34878D82A}">
                    <a16:rowId xmlns:a16="http://schemas.microsoft.com/office/drawing/2014/main" val="465509232"/>
                  </a:ext>
                </a:extLst>
              </a:tr>
              <a:tr h="343394">
                <a:tc>
                  <a:txBody>
                    <a:bodyPr/>
                    <a:lstStyle/>
                    <a:p>
                      <a:pPr algn="ctr"/>
                      <a:r>
                        <a:rPr lang="en-IN" sz="2400" dirty="0" smtClean="0"/>
                        <a:t>0.9%Sodium Chloride</a:t>
                      </a:r>
                      <a:endParaRPr lang="en-IN" sz="2400" dirty="0"/>
                    </a:p>
                  </a:txBody>
                  <a:tcPr anchor="ctr"/>
                </a:tc>
                <a:tc>
                  <a:txBody>
                    <a:bodyPr/>
                    <a:lstStyle/>
                    <a:p>
                      <a:pPr algn="ctr"/>
                      <a:r>
                        <a:rPr lang="en-IN" sz="2400" dirty="0" smtClean="0"/>
                        <a:t>4h</a:t>
                      </a:r>
                      <a:endParaRPr lang="en-IN" sz="2400" dirty="0"/>
                    </a:p>
                  </a:txBody>
                  <a:tcPr anchor="ctr"/>
                </a:tc>
                <a:tc>
                  <a:txBody>
                    <a:bodyPr/>
                    <a:lstStyle/>
                    <a:p>
                      <a:pPr algn="ctr"/>
                      <a:r>
                        <a:rPr lang="en-IN" sz="2400" dirty="0" smtClean="0"/>
                        <a:t>24h</a:t>
                      </a:r>
                      <a:endParaRPr lang="en-IN" sz="2400" dirty="0"/>
                    </a:p>
                  </a:txBody>
                  <a:tcPr anchor="ctr"/>
                </a:tc>
                <a:extLst>
                  <a:ext uri="{0D108BD9-81ED-4DB2-BD59-A6C34878D82A}">
                    <a16:rowId xmlns:a16="http://schemas.microsoft.com/office/drawing/2014/main" val="1852045898"/>
                  </a:ext>
                </a:extLst>
              </a:tr>
              <a:tr h="370840">
                <a:tc>
                  <a:txBody>
                    <a:bodyPr/>
                    <a:lstStyle/>
                    <a:p>
                      <a:pPr algn="ctr"/>
                      <a:r>
                        <a:rPr lang="en-IN" sz="2400" dirty="0" smtClean="0"/>
                        <a:t>5% or 10% Dextrose </a:t>
                      </a:r>
                      <a:endParaRPr lang="en-IN" sz="2400" dirty="0"/>
                    </a:p>
                  </a:txBody>
                  <a:tcPr anchor="ctr"/>
                </a:tc>
                <a:tc>
                  <a:txBody>
                    <a:bodyPr/>
                    <a:lstStyle/>
                    <a:p>
                      <a:pPr algn="ctr"/>
                      <a:r>
                        <a:rPr lang="en-IN" sz="2400" dirty="0" smtClean="0"/>
                        <a:t>4h</a:t>
                      </a:r>
                      <a:endParaRPr lang="en-IN" sz="2400" dirty="0"/>
                    </a:p>
                  </a:txBody>
                  <a:tcPr anchor="ctr"/>
                </a:tc>
                <a:tc>
                  <a:txBody>
                    <a:bodyPr/>
                    <a:lstStyle/>
                    <a:p>
                      <a:pPr algn="ctr"/>
                      <a:r>
                        <a:rPr lang="en-IN" sz="2400" dirty="0" smtClean="0"/>
                        <a:t>24h</a:t>
                      </a:r>
                      <a:endParaRPr lang="en-IN" sz="2400" dirty="0"/>
                    </a:p>
                  </a:txBody>
                  <a:tcPr anchor="ctr"/>
                </a:tc>
                <a:extLst>
                  <a:ext uri="{0D108BD9-81ED-4DB2-BD59-A6C34878D82A}">
                    <a16:rowId xmlns:a16="http://schemas.microsoft.com/office/drawing/2014/main" val="3496924020"/>
                  </a:ext>
                </a:extLst>
              </a:tr>
            </a:tbl>
          </a:graphicData>
        </a:graphic>
      </p:graphicFrame>
    </p:spTree>
    <p:extLst>
      <p:ext uri="{BB962C8B-B14F-4D97-AF65-F5344CB8AC3E}">
        <p14:creationId xmlns:p14="http://schemas.microsoft.com/office/powerpoint/2010/main" val="137571382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27635" y="1540593"/>
            <a:ext cx="9444251" cy="3970318"/>
          </a:xfrm>
          <a:prstGeom prst="rect">
            <a:avLst/>
          </a:prstGeom>
        </p:spPr>
        <p:txBody>
          <a:bodyPr wrap="square" anchor="ctr">
            <a:spAutoFit/>
          </a:bodyPr>
          <a:lstStyle/>
          <a:p>
            <a:pPr marL="457200" indent="-457200">
              <a:buClr>
                <a:schemeClr val="tx2">
                  <a:lumMod val="75000"/>
                </a:schemeClr>
              </a:buClr>
              <a:buFont typeface="Wingdings" panose="05000000000000000000" pitchFamily="2" charset="2"/>
              <a:buChar char="§"/>
            </a:pPr>
            <a:endParaRPr lang="en-IN" sz="2800" dirty="0" smtClean="0"/>
          </a:p>
          <a:p>
            <a:pPr marL="457200" indent="-457200">
              <a:buClr>
                <a:schemeClr val="tx2">
                  <a:lumMod val="75000"/>
                </a:schemeClr>
              </a:buClr>
              <a:buFont typeface="Wingdings" panose="05000000000000000000" pitchFamily="2" charset="2"/>
              <a:buChar char="§"/>
            </a:pPr>
            <a:r>
              <a:rPr lang="en-IN" sz="2800" dirty="0"/>
              <a:t>Phlebitis </a:t>
            </a:r>
            <a:r>
              <a:rPr lang="en-IN" sz="2800" dirty="0" smtClean="0"/>
              <a:t>	</a:t>
            </a:r>
          </a:p>
          <a:p>
            <a:pPr marL="457200" indent="-457200">
              <a:buClr>
                <a:schemeClr val="tx2">
                  <a:lumMod val="75000"/>
                </a:schemeClr>
              </a:buClr>
              <a:buFont typeface="Wingdings" panose="05000000000000000000" pitchFamily="2" charset="2"/>
              <a:buChar char="§"/>
            </a:pPr>
            <a:r>
              <a:rPr lang="en-IN" sz="2800" dirty="0" smtClean="0"/>
              <a:t>Eosinophilia </a:t>
            </a:r>
            <a:endParaRPr lang="en-IN" sz="2800" dirty="0"/>
          </a:p>
          <a:p>
            <a:pPr marL="457200" indent="-457200">
              <a:buClr>
                <a:schemeClr val="tx2">
                  <a:lumMod val="75000"/>
                </a:schemeClr>
              </a:buClr>
              <a:buFont typeface="Wingdings" panose="05000000000000000000" pitchFamily="2" charset="2"/>
              <a:buChar char="§"/>
            </a:pPr>
            <a:r>
              <a:rPr lang="en-IN" sz="2800" dirty="0"/>
              <a:t>Miscellaneous dermatologic </a:t>
            </a:r>
            <a:r>
              <a:rPr lang="en-IN" sz="2800" dirty="0" smtClean="0"/>
              <a:t>effects</a:t>
            </a:r>
            <a:endParaRPr lang="en-IN" sz="2800" dirty="0"/>
          </a:p>
          <a:p>
            <a:pPr marL="457200" indent="-457200">
              <a:buClr>
                <a:schemeClr val="tx2">
                  <a:lumMod val="75000"/>
                </a:schemeClr>
              </a:buClr>
              <a:buFont typeface="Wingdings" panose="05000000000000000000" pitchFamily="2" charset="2"/>
              <a:buChar char="§"/>
            </a:pPr>
            <a:r>
              <a:rPr lang="en-IN" sz="2800" dirty="0"/>
              <a:t>Potentially false-positive Coombs test </a:t>
            </a:r>
          </a:p>
          <a:p>
            <a:pPr marL="457200" indent="-457200">
              <a:buClr>
                <a:schemeClr val="tx2">
                  <a:lumMod val="75000"/>
                </a:schemeClr>
              </a:buClr>
              <a:buFont typeface="Wingdings" panose="05000000000000000000" pitchFamily="2" charset="2"/>
              <a:buChar char="§"/>
            </a:pPr>
            <a:r>
              <a:rPr lang="en-IN" sz="2800" dirty="0"/>
              <a:t>Miscellaneous hematologic effects </a:t>
            </a:r>
          </a:p>
          <a:p>
            <a:pPr marL="457200" indent="-457200">
              <a:buClr>
                <a:schemeClr val="tx2">
                  <a:lumMod val="75000"/>
                </a:schemeClr>
              </a:buClr>
              <a:buFont typeface="Wingdings" panose="05000000000000000000" pitchFamily="2" charset="2"/>
              <a:buChar char="§"/>
            </a:pPr>
            <a:r>
              <a:rPr lang="en-IN" sz="2800" dirty="0"/>
              <a:t>Transient increase in blood urea nitrogen </a:t>
            </a:r>
          </a:p>
          <a:p>
            <a:pPr marL="457200" indent="-457200">
              <a:buClr>
                <a:schemeClr val="tx2">
                  <a:lumMod val="75000"/>
                </a:schemeClr>
              </a:buClr>
              <a:buFont typeface="Wingdings" panose="05000000000000000000" pitchFamily="2" charset="2"/>
              <a:buChar char="§"/>
            </a:pPr>
            <a:r>
              <a:rPr lang="en-IN" sz="2800" dirty="0" smtClean="0"/>
              <a:t>Seizures</a:t>
            </a:r>
            <a:endParaRPr lang="en-IN" sz="2800" dirty="0"/>
          </a:p>
          <a:p>
            <a:pPr marL="457200" indent="-457200">
              <a:buClr>
                <a:schemeClr val="tx2">
                  <a:lumMod val="75000"/>
                </a:schemeClr>
              </a:buClr>
              <a:buFont typeface="Wingdings" panose="05000000000000000000" pitchFamily="2" charset="2"/>
              <a:buChar char="§"/>
            </a:pPr>
            <a:r>
              <a:rPr lang="en-IN" sz="2800" dirty="0"/>
              <a:t>Nausea, </a:t>
            </a:r>
            <a:r>
              <a:rPr lang="en-IN" sz="2800" dirty="0" smtClean="0"/>
              <a:t>diarrhoea, </a:t>
            </a:r>
            <a:r>
              <a:rPr lang="en-IN" sz="2800" dirty="0"/>
              <a:t>vomiting </a:t>
            </a:r>
          </a:p>
        </p:txBody>
      </p:sp>
      <p:sp>
        <p:nvSpPr>
          <p:cNvPr id="2" name="Title 1"/>
          <p:cNvSpPr>
            <a:spLocks noGrp="1"/>
          </p:cNvSpPr>
          <p:nvPr>
            <p:ph type="title"/>
          </p:nvPr>
        </p:nvSpPr>
        <p:spPr/>
        <p:txBody>
          <a:bodyPr/>
          <a:lstStyle/>
          <a:p>
            <a:r>
              <a:rPr lang="en-IN" dirty="0" smtClean="0"/>
              <a:t>Adverse Reaction	</a:t>
            </a:r>
            <a:endParaRPr lang="en-IN" dirty="0"/>
          </a:p>
        </p:txBody>
      </p:sp>
    </p:spTree>
    <p:extLst>
      <p:ext uri="{BB962C8B-B14F-4D97-AF65-F5344CB8AC3E}">
        <p14:creationId xmlns:p14="http://schemas.microsoft.com/office/powerpoint/2010/main" val="57919018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Drug interactions</a:t>
            </a:r>
            <a:endParaRPr lang="en-IN" dirty="0"/>
          </a:p>
        </p:txBody>
      </p:sp>
      <p:sp>
        <p:nvSpPr>
          <p:cNvPr id="3" name="Content Placeholder 2"/>
          <p:cNvSpPr>
            <a:spLocks noGrp="1"/>
          </p:cNvSpPr>
          <p:nvPr>
            <p:ph idx="1"/>
          </p:nvPr>
        </p:nvSpPr>
        <p:spPr>
          <a:xfrm>
            <a:off x="535275" y="1609572"/>
            <a:ext cx="11088688" cy="4195481"/>
          </a:xfrm>
        </p:spPr>
        <p:txBody>
          <a:bodyPr>
            <a:noAutofit/>
          </a:bodyPr>
          <a:lstStyle/>
          <a:p>
            <a:pPr>
              <a:buFont typeface="Wingdings" panose="05000000000000000000" pitchFamily="2" charset="2"/>
              <a:buChar char="§"/>
            </a:pPr>
            <a:r>
              <a:rPr lang="en-US" sz="2800" dirty="0"/>
              <a:t>Generalized seizures have been reported in patients who received ganciclovir and IMIPENEM AND </a:t>
            </a:r>
            <a:r>
              <a:rPr lang="en-US" sz="2800" dirty="0" smtClean="0"/>
              <a:t>CILASTATIN</a:t>
            </a:r>
          </a:p>
          <a:p>
            <a:pPr>
              <a:buFont typeface="Wingdings" panose="05000000000000000000" pitchFamily="2" charset="2"/>
              <a:buChar char="§"/>
            </a:pPr>
            <a:endParaRPr lang="en-US" sz="2800" dirty="0" smtClean="0"/>
          </a:p>
          <a:p>
            <a:pPr>
              <a:buFont typeface="Wingdings" panose="05000000000000000000" pitchFamily="2" charset="2"/>
              <a:buChar char="§"/>
            </a:pPr>
            <a:r>
              <a:rPr lang="en-US" sz="2800" dirty="0"/>
              <a:t>IMIPENEM AND CILASTATIN and probenecid results in only minimal increases in plasma levels of imipenem and plasma half-life, it is not recommended that probenecid be given with IMIPENEM AND CILASTATIN</a:t>
            </a:r>
            <a:r>
              <a:rPr lang="en-US" sz="2800" dirty="0" smtClean="0"/>
              <a:t>.</a:t>
            </a:r>
          </a:p>
          <a:p>
            <a:pPr>
              <a:buFont typeface="Wingdings" panose="05000000000000000000" pitchFamily="2" charset="2"/>
              <a:buChar char="§"/>
            </a:pPr>
            <a:endParaRPr lang="en-IN" sz="2800" dirty="0"/>
          </a:p>
          <a:p>
            <a:pPr>
              <a:buFont typeface="Wingdings" panose="05000000000000000000" pitchFamily="2" charset="2"/>
              <a:buChar char="§"/>
            </a:pPr>
            <a:r>
              <a:rPr lang="en-US" sz="2800" dirty="0"/>
              <a:t>IMIPENEM AND CILASTATIN should not be mixed with or physically added to other antibiotics.</a:t>
            </a:r>
            <a:endParaRPr lang="en-IN" sz="2800" dirty="0"/>
          </a:p>
        </p:txBody>
      </p:sp>
    </p:spTree>
    <p:extLst>
      <p:ext uri="{BB962C8B-B14F-4D97-AF65-F5344CB8AC3E}">
        <p14:creationId xmlns:p14="http://schemas.microsoft.com/office/powerpoint/2010/main" val="32039877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Warnings</a:t>
            </a:r>
            <a:br>
              <a:rPr lang="en-IN" dirty="0"/>
            </a:br>
            <a:endParaRPr lang="en-IN" dirty="0"/>
          </a:p>
        </p:txBody>
      </p:sp>
      <p:sp>
        <p:nvSpPr>
          <p:cNvPr id="3" name="Content Placeholder 2"/>
          <p:cNvSpPr>
            <a:spLocks noGrp="1"/>
          </p:cNvSpPr>
          <p:nvPr>
            <p:ph idx="1"/>
          </p:nvPr>
        </p:nvSpPr>
        <p:spPr>
          <a:xfrm>
            <a:off x="646111" y="1562963"/>
            <a:ext cx="10271270" cy="4195481"/>
          </a:xfrm>
        </p:spPr>
        <p:txBody>
          <a:bodyPr>
            <a:noAutofit/>
          </a:bodyPr>
          <a:lstStyle/>
          <a:p>
            <a:pPr>
              <a:buFont typeface="Wingdings" panose="05000000000000000000" pitchFamily="2" charset="2"/>
              <a:buChar char="§"/>
            </a:pPr>
            <a:r>
              <a:rPr lang="en-IN" sz="2800" b="1" dirty="0" smtClean="0"/>
              <a:t>Contraindications</a:t>
            </a:r>
            <a:endParaRPr lang="en-IN" sz="2800" b="1" dirty="0"/>
          </a:p>
          <a:p>
            <a:pPr>
              <a:buFont typeface="Wingdings" panose="05000000000000000000" pitchFamily="2" charset="2"/>
              <a:buChar char="§"/>
            </a:pPr>
            <a:r>
              <a:rPr lang="en-IN" sz="2800" dirty="0"/>
              <a:t>Hypersensitivity to </a:t>
            </a:r>
            <a:r>
              <a:rPr lang="en-IN" sz="2800" dirty="0" err="1"/>
              <a:t>imipenem</a:t>
            </a:r>
            <a:r>
              <a:rPr lang="en-IN" sz="2800" dirty="0"/>
              <a:t> or </a:t>
            </a:r>
            <a:r>
              <a:rPr lang="en-IN" sz="2800" dirty="0" err="1"/>
              <a:t>cilastatin</a:t>
            </a:r>
            <a:endParaRPr lang="en-IN" sz="2800" dirty="0"/>
          </a:p>
          <a:p>
            <a:pPr>
              <a:buFont typeface="Wingdings" panose="05000000000000000000" pitchFamily="2" charset="2"/>
              <a:buChar char="§"/>
            </a:pPr>
            <a:r>
              <a:rPr lang="en-IN" sz="2800" b="1" dirty="0"/>
              <a:t>Cautions</a:t>
            </a:r>
          </a:p>
          <a:p>
            <a:pPr>
              <a:buFont typeface="Wingdings" panose="05000000000000000000" pitchFamily="2" charset="2"/>
              <a:buChar char="§"/>
            </a:pPr>
            <a:r>
              <a:rPr lang="en-IN" sz="2800" dirty="0"/>
              <a:t>History of hypersensitivity to </a:t>
            </a:r>
            <a:r>
              <a:rPr lang="en-IN" sz="2800" dirty="0" err="1"/>
              <a:t>penicillins</a:t>
            </a:r>
            <a:endParaRPr lang="en-IN" sz="2800" dirty="0"/>
          </a:p>
          <a:p>
            <a:pPr>
              <a:buFont typeface="Wingdings" panose="05000000000000000000" pitchFamily="2" charset="2"/>
              <a:buChar char="§"/>
            </a:pPr>
            <a:r>
              <a:rPr lang="en-IN" sz="2800" dirty="0"/>
              <a:t>Use with caution in CNS disorders (</a:t>
            </a:r>
            <a:r>
              <a:rPr lang="en-IN" sz="2800" dirty="0" err="1"/>
              <a:t>eg</a:t>
            </a:r>
            <a:r>
              <a:rPr lang="en-IN" sz="2800" dirty="0"/>
              <a:t>., history of seizures); adjust dosage in renal impairment to avoid risk of seizures; carbapenem use has been associated with seizures</a:t>
            </a:r>
          </a:p>
          <a:p>
            <a:pPr>
              <a:buFont typeface="Wingdings" panose="05000000000000000000" pitchFamily="2" charset="2"/>
              <a:buChar char="§"/>
            </a:pPr>
            <a:r>
              <a:rPr lang="en-IN" sz="2800" dirty="0"/>
              <a:t>Prolonged use increases risk of superinfections</a:t>
            </a:r>
          </a:p>
          <a:p>
            <a:pPr>
              <a:buFont typeface="Wingdings" panose="05000000000000000000" pitchFamily="2" charset="2"/>
              <a:buChar char="§"/>
            </a:pPr>
            <a:endParaRPr lang="en-IN" sz="2800" dirty="0"/>
          </a:p>
        </p:txBody>
      </p:sp>
    </p:spTree>
    <p:extLst>
      <p:ext uri="{BB962C8B-B14F-4D97-AF65-F5344CB8AC3E}">
        <p14:creationId xmlns:p14="http://schemas.microsoft.com/office/powerpoint/2010/main" val="316628542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78054" t="62461" r="7746" b="11365"/>
          <a:stretch/>
        </p:blipFill>
        <p:spPr>
          <a:xfrm>
            <a:off x="8417441" y="2778861"/>
            <a:ext cx="2080562" cy="27121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706582" y="762000"/>
            <a:ext cx="3068276" cy="707886"/>
          </a:xfrm>
          <a:prstGeom prst="rect">
            <a:avLst/>
          </a:prstGeom>
          <a:noFill/>
        </p:spPr>
        <p:txBody>
          <a:bodyPr wrap="none" rtlCol="0">
            <a:spAutoFit/>
          </a:bodyPr>
          <a:lstStyle/>
          <a:p>
            <a:r>
              <a:rPr lang="en-IN" sz="4000" dirty="0" smtClean="0"/>
              <a:t>Introducing</a:t>
            </a:r>
            <a:r>
              <a:rPr lang="en-IN" sz="3200" dirty="0" smtClean="0"/>
              <a:t>…..</a:t>
            </a:r>
            <a:endParaRPr lang="en-IN" sz="3200" dirty="0"/>
          </a:p>
        </p:txBody>
      </p:sp>
      <p:pic>
        <p:nvPicPr>
          <p:cNvPr id="2" name="Picture 1"/>
          <p:cNvPicPr>
            <a:picLocks noChangeAspect="1"/>
          </p:cNvPicPr>
          <p:nvPr/>
        </p:nvPicPr>
        <p:blipFill>
          <a:blip r:embed="rId3"/>
          <a:stretch>
            <a:fillRect/>
          </a:stretch>
        </p:blipFill>
        <p:spPr>
          <a:xfrm>
            <a:off x="1650638" y="1988557"/>
            <a:ext cx="6230652" cy="2853175"/>
          </a:xfrm>
          <a:prstGeom prst="rect">
            <a:avLst/>
          </a:prstGeom>
        </p:spPr>
      </p:pic>
    </p:spTree>
    <p:extLst>
      <p:ext uri="{BB962C8B-B14F-4D97-AF65-F5344CB8AC3E}">
        <p14:creationId xmlns:p14="http://schemas.microsoft.com/office/powerpoint/2010/main" val="15375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09040846"/>
              </p:ext>
            </p:extLst>
          </p:nvPr>
        </p:nvGraphicFramePr>
        <p:xfrm>
          <a:off x="2797910" y="2764596"/>
          <a:ext cx="6730502" cy="2712150"/>
        </p:xfrm>
        <a:graphic>
          <a:graphicData uri="http://schemas.openxmlformats.org/drawingml/2006/table">
            <a:tbl>
              <a:tblPr firstRow="1" bandRow="1">
                <a:tableStyleId>{1E171933-4619-4E11-9A3F-F7608DF75F80}</a:tableStyleId>
              </a:tblPr>
              <a:tblGrid>
                <a:gridCol w="6730502">
                  <a:extLst>
                    <a:ext uri="{9D8B030D-6E8A-4147-A177-3AD203B41FA5}">
                      <a16:colId xmlns:a16="http://schemas.microsoft.com/office/drawing/2014/main" val="20000"/>
                    </a:ext>
                  </a:extLst>
                </a:gridCol>
              </a:tblGrid>
              <a:tr h="736979">
                <a:tc>
                  <a:txBody>
                    <a:bodyPr/>
                    <a:lstStyle/>
                    <a:p>
                      <a:pPr algn="ctr"/>
                      <a:r>
                        <a:rPr lang="en-IN" sz="2800" dirty="0" smtClean="0"/>
                        <a:t>Indication</a:t>
                      </a:r>
                      <a:endParaRPr lang="en-IN" sz="2800" dirty="0"/>
                    </a:p>
                  </a:txBody>
                  <a:tcPr marL="82951" marR="82951" marT="41475" marB="41475" anchor="ctr"/>
                </a:tc>
                <a:extLst>
                  <a:ext uri="{0D108BD9-81ED-4DB2-BD59-A6C34878D82A}">
                    <a16:rowId xmlns:a16="http://schemas.microsoft.com/office/drawing/2014/main" val="10000"/>
                  </a:ext>
                </a:extLst>
              </a:tr>
              <a:tr h="808140">
                <a:tc>
                  <a:txBody>
                    <a:bodyPr/>
                    <a:lstStyle/>
                    <a:p>
                      <a:pPr algn="ctr"/>
                      <a:r>
                        <a:rPr lang="en-IN" sz="2800" dirty="0" smtClean="0"/>
                        <a:t>Complicated Skin and soft tissue infection</a:t>
                      </a:r>
                      <a:endParaRPr lang="en-IN" sz="2800" dirty="0"/>
                    </a:p>
                  </a:txBody>
                  <a:tcPr marL="82951" marR="82951" marT="41475" marB="41475" anchor="ctr"/>
                </a:tc>
                <a:extLst>
                  <a:ext uri="{0D108BD9-81ED-4DB2-BD59-A6C34878D82A}">
                    <a16:rowId xmlns:a16="http://schemas.microsoft.com/office/drawing/2014/main" val="10001"/>
                  </a:ext>
                </a:extLst>
              </a:tr>
              <a:tr h="352714">
                <a:tc>
                  <a:txBody>
                    <a:bodyPr/>
                    <a:lstStyle/>
                    <a:p>
                      <a:pPr algn="ctr"/>
                      <a:r>
                        <a:rPr lang="en-IN" sz="2800" dirty="0" smtClean="0"/>
                        <a:t>IAI</a:t>
                      </a:r>
                      <a:endParaRPr lang="en-IN" sz="2800" dirty="0"/>
                    </a:p>
                  </a:txBody>
                  <a:tcPr marL="82951" marR="82951" marT="41475" marB="41475" anchor="ctr"/>
                </a:tc>
                <a:extLst>
                  <a:ext uri="{0D108BD9-81ED-4DB2-BD59-A6C34878D82A}">
                    <a16:rowId xmlns:a16="http://schemas.microsoft.com/office/drawing/2014/main" val="10002"/>
                  </a:ext>
                </a:extLst>
              </a:tr>
              <a:tr h="657361">
                <a:tc>
                  <a:txBody>
                    <a:bodyPr/>
                    <a:lstStyle/>
                    <a:p>
                      <a:pPr algn="ctr"/>
                      <a:r>
                        <a:rPr lang="en-IN" sz="2800" dirty="0" smtClean="0"/>
                        <a:t>RTIs</a:t>
                      </a:r>
                      <a:endParaRPr lang="en-IN" sz="2800" dirty="0"/>
                    </a:p>
                  </a:txBody>
                  <a:tcPr marL="82951" marR="82951" marT="41475" marB="41475" anchor="ctr"/>
                </a:tc>
                <a:extLst>
                  <a:ext uri="{0D108BD9-81ED-4DB2-BD59-A6C34878D82A}">
                    <a16:rowId xmlns:a16="http://schemas.microsoft.com/office/drawing/2014/main" val="10003"/>
                  </a:ext>
                </a:extLst>
              </a:tr>
            </a:tbl>
          </a:graphicData>
        </a:graphic>
      </p:graphicFrame>
      <p:pic>
        <p:nvPicPr>
          <p:cNvPr id="4" name="Picture 3"/>
          <p:cNvPicPr>
            <a:picLocks noChangeAspect="1"/>
          </p:cNvPicPr>
          <p:nvPr/>
        </p:nvPicPr>
        <p:blipFill>
          <a:blip r:embed="rId2"/>
          <a:stretch>
            <a:fillRect/>
          </a:stretch>
        </p:blipFill>
        <p:spPr>
          <a:xfrm>
            <a:off x="4132581" y="595186"/>
            <a:ext cx="3342276" cy="1530514"/>
          </a:xfrm>
          <a:prstGeom prst="rect">
            <a:avLst/>
          </a:prstGeom>
        </p:spPr>
      </p:pic>
    </p:spTree>
    <p:extLst>
      <p:ext uri="{BB962C8B-B14F-4D97-AF65-F5344CB8AC3E}">
        <p14:creationId xmlns:p14="http://schemas.microsoft.com/office/powerpoint/2010/main" val="122039335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154014060"/>
              </p:ext>
            </p:extLst>
          </p:nvPr>
        </p:nvGraphicFramePr>
        <p:xfrm>
          <a:off x="1689890" y="208930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a:stretch>
            <a:fillRect/>
          </a:stretch>
        </p:blipFill>
        <p:spPr>
          <a:xfrm>
            <a:off x="4132581" y="595186"/>
            <a:ext cx="3342276" cy="1530514"/>
          </a:xfrm>
          <a:prstGeom prst="rect">
            <a:avLst/>
          </a:prstGeom>
        </p:spPr>
      </p:pic>
    </p:spTree>
    <p:extLst>
      <p:ext uri="{BB962C8B-B14F-4D97-AF65-F5344CB8AC3E}">
        <p14:creationId xmlns:p14="http://schemas.microsoft.com/office/powerpoint/2010/main" val="288850571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4685" y="2964872"/>
            <a:ext cx="7596951" cy="1200329"/>
          </a:xfrm>
          <a:prstGeom prst="rect">
            <a:avLst/>
          </a:prstGeom>
          <a:noFill/>
        </p:spPr>
        <p:txBody>
          <a:bodyPr wrap="none" rtlCol="0">
            <a:spAutoFit/>
          </a:bodyPr>
          <a:lstStyle/>
          <a:p>
            <a:r>
              <a:rPr lang="en-IN" sz="7200" i="1" dirty="0" smtClean="0"/>
              <a:t>Market Opportunity</a:t>
            </a:r>
            <a:endParaRPr lang="en-IN" sz="7200" i="1" dirty="0"/>
          </a:p>
        </p:txBody>
      </p:sp>
    </p:spTree>
    <p:extLst>
      <p:ext uri="{BB962C8B-B14F-4D97-AF65-F5344CB8AC3E}">
        <p14:creationId xmlns:p14="http://schemas.microsoft.com/office/powerpoint/2010/main" val="345813911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3"/>
          <p:cNvGraphicFramePr>
            <a:graphicFrameLocks/>
          </p:cNvGraphicFramePr>
          <p:nvPr>
            <p:extLst>
              <p:ext uri="{D42A27DB-BD31-4B8C-83A1-F6EECF244321}">
                <p14:modId xmlns:p14="http://schemas.microsoft.com/office/powerpoint/2010/main" val="1303479474"/>
              </p:ext>
            </p:extLst>
          </p:nvPr>
        </p:nvGraphicFramePr>
        <p:xfrm>
          <a:off x="1229917" y="2471167"/>
          <a:ext cx="9728135" cy="3665421"/>
        </p:xfrm>
        <a:graphic>
          <a:graphicData uri="http://schemas.openxmlformats.org/drawingml/2006/table">
            <a:tbl>
              <a:tblPr firstRow="1" bandRow="1">
                <a:tableStyleId>{00A15C55-8517-42AA-B614-E9B94910E393}</a:tableStyleId>
              </a:tblPr>
              <a:tblGrid>
                <a:gridCol w="469533">
                  <a:extLst>
                    <a:ext uri="{9D8B030D-6E8A-4147-A177-3AD203B41FA5}">
                      <a16:colId xmlns:a16="http://schemas.microsoft.com/office/drawing/2014/main" val="20000"/>
                    </a:ext>
                  </a:extLst>
                </a:gridCol>
                <a:gridCol w="1220731">
                  <a:extLst>
                    <a:ext uri="{9D8B030D-6E8A-4147-A177-3AD203B41FA5}">
                      <a16:colId xmlns:a16="http://schemas.microsoft.com/office/drawing/2014/main" val="20001"/>
                    </a:ext>
                  </a:extLst>
                </a:gridCol>
                <a:gridCol w="1489587">
                  <a:extLst>
                    <a:ext uri="{9D8B030D-6E8A-4147-A177-3AD203B41FA5}">
                      <a16:colId xmlns:a16="http://schemas.microsoft.com/office/drawing/2014/main" val="20002"/>
                    </a:ext>
                  </a:extLst>
                </a:gridCol>
                <a:gridCol w="1091381">
                  <a:extLst>
                    <a:ext uri="{9D8B030D-6E8A-4147-A177-3AD203B41FA5}">
                      <a16:colId xmlns:a16="http://schemas.microsoft.com/office/drawing/2014/main" val="20003"/>
                    </a:ext>
                  </a:extLst>
                </a:gridCol>
                <a:gridCol w="1209368">
                  <a:extLst>
                    <a:ext uri="{9D8B030D-6E8A-4147-A177-3AD203B41FA5}">
                      <a16:colId xmlns:a16="http://schemas.microsoft.com/office/drawing/2014/main" val="20004"/>
                    </a:ext>
                  </a:extLst>
                </a:gridCol>
                <a:gridCol w="988142">
                  <a:extLst>
                    <a:ext uri="{9D8B030D-6E8A-4147-A177-3AD203B41FA5}">
                      <a16:colId xmlns:a16="http://schemas.microsoft.com/office/drawing/2014/main" val="20005"/>
                    </a:ext>
                  </a:extLst>
                </a:gridCol>
                <a:gridCol w="1297858">
                  <a:extLst>
                    <a:ext uri="{9D8B030D-6E8A-4147-A177-3AD203B41FA5}">
                      <a16:colId xmlns:a16="http://schemas.microsoft.com/office/drawing/2014/main" val="20006"/>
                    </a:ext>
                  </a:extLst>
                </a:gridCol>
                <a:gridCol w="914400">
                  <a:extLst>
                    <a:ext uri="{9D8B030D-6E8A-4147-A177-3AD203B41FA5}">
                      <a16:colId xmlns:a16="http://schemas.microsoft.com/office/drawing/2014/main" val="20007"/>
                    </a:ext>
                  </a:extLst>
                </a:gridCol>
                <a:gridCol w="1047135">
                  <a:extLst>
                    <a:ext uri="{9D8B030D-6E8A-4147-A177-3AD203B41FA5}">
                      <a16:colId xmlns:a16="http://schemas.microsoft.com/office/drawing/2014/main" val="20008"/>
                    </a:ext>
                  </a:extLst>
                </a:gridCol>
              </a:tblGrid>
              <a:tr h="778937">
                <a:tc>
                  <a:txBody>
                    <a:bodyPr/>
                    <a:lstStyle/>
                    <a:p>
                      <a:pPr algn="ctr" fontAlgn="b"/>
                      <a:r>
                        <a:rPr lang="en-IN" sz="2400" b="0" i="0" u="none" strike="noStrike" dirty="0" err="1" smtClean="0">
                          <a:solidFill>
                            <a:srgbClr val="000000"/>
                          </a:solidFill>
                          <a:effectLst/>
                          <a:latin typeface="+mn-lt"/>
                          <a:cs typeface="Times New Roman" panose="02020603050405020304" pitchFamily="18" charset="0"/>
                        </a:rPr>
                        <a:t>s.n</a:t>
                      </a:r>
                      <a:endParaRPr lang="en-IN" sz="24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b"/>
                      <a:r>
                        <a:rPr lang="en-IN" sz="1800" b="1" i="0" u="none" strike="noStrike" dirty="0">
                          <a:solidFill>
                            <a:srgbClr val="000000"/>
                          </a:solidFill>
                          <a:effectLst/>
                          <a:latin typeface="Calibri" panose="020F0502020204030204" pitchFamily="34" charset="0"/>
                        </a:rPr>
                        <a:t>BRAND</a:t>
                      </a:r>
                    </a:p>
                  </a:txBody>
                  <a:tcPr marL="9525" marR="9525" marT="9525" marB="0" anchor="ctr"/>
                </a:tc>
                <a:tc>
                  <a:txBody>
                    <a:bodyPr/>
                    <a:lstStyle/>
                    <a:p>
                      <a:pPr algn="ctr" fontAlgn="b"/>
                      <a:r>
                        <a:rPr lang="en-IN" sz="1800" b="1" i="0" u="none" strike="noStrike">
                          <a:solidFill>
                            <a:srgbClr val="000000"/>
                          </a:solidFill>
                          <a:effectLst/>
                          <a:latin typeface="Calibri" panose="020F0502020204030204" pitchFamily="34" charset="0"/>
                        </a:rPr>
                        <a:t>COMPANY</a:t>
                      </a:r>
                    </a:p>
                  </a:txBody>
                  <a:tcPr marL="9525" marR="9525" marT="9525" marB="0" anchor="ctr"/>
                </a:tc>
                <a:tc>
                  <a:txBody>
                    <a:bodyPr/>
                    <a:lstStyle/>
                    <a:p>
                      <a:pPr algn="ctr" fontAlgn="b"/>
                      <a:r>
                        <a:rPr lang="en-IN" sz="1800" b="1" i="0" u="none" strike="noStrike" dirty="0">
                          <a:solidFill>
                            <a:srgbClr val="000000"/>
                          </a:solidFill>
                          <a:effectLst/>
                          <a:latin typeface="Calibri" panose="020F0502020204030204" pitchFamily="34" charset="0"/>
                        </a:rPr>
                        <a:t> MAT UNIT DEC 15</a:t>
                      </a:r>
                    </a:p>
                  </a:txBody>
                  <a:tcPr marL="9525" marR="9525" marT="9525" marB="0" anchor="ctr"/>
                </a:tc>
                <a:tc>
                  <a:txBody>
                    <a:bodyPr/>
                    <a:lstStyle/>
                    <a:p>
                      <a:pPr algn="ctr" fontAlgn="b"/>
                      <a:r>
                        <a:rPr lang="en-IN" sz="1800" b="1" i="0" u="none" strike="noStrike">
                          <a:solidFill>
                            <a:srgbClr val="000000"/>
                          </a:solidFill>
                          <a:effectLst/>
                          <a:latin typeface="Calibri" panose="020F0502020204030204" pitchFamily="34" charset="0"/>
                        </a:rPr>
                        <a:t>MAT UNIT DEC 16</a:t>
                      </a:r>
                    </a:p>
                  </a:txBody>
                  <a:tcPr marL="9525" marR="9525" marT="9525" marB="0" anchor="ctr"/>
                </a:tc>
                <a:tc>
                  <a:txBody>
                    <a:bodyPr/>
                    <a:lstStyle/>
                    <a:p>
                      <a:pPr algn="ctr" fontAlgn="b"/>
                      <a:r>
                        <a:rPr lang="sv-SE" sz="1800" b="1" i="0" u="none" strike="noStrike">
                          <a:solidFill>
                            <a:srgbClr val="000000"/>
                          </a:solidFill>
                          <a:effectLst/>
                          <a:latin typeface="Calibri" panose="020F0502020204030204" pitchFamily="34" charset="0"/>
                        </a:rPr>
                        <a:t>MAT UNIT GR DEC 16</a:t>
                      </a:r>
                    </a:p>
                  </a:txBody>
                  <a:tcPr marL="9525" marR="9525" marT="9525" marB="0" anchor="ctr"/>
                </a:tc>
                <a:tc>
                  <a:txBody>
                    <a:bodyPr/>
                    <a:lstStyle/>
                    <a:p>
                      <a:pPr algn="ctr" fontAlgn="b"/>
                      <a:r>
                        <a:rPr lang="en-IN" sz="1800" b="1" i="0" u="none" strike="noStrike">
                          <a:solidFill>
                            <a:srgbClr val="000000"/>
                          </a:solidFill>
                          <a:effectLst/>
                          <a:latin typeface="Calibri" panose="020F0502020204030204" pitchFamily="34" charset="0"/>
                        </a:rPr>
                        <a:t> MAT VAL DEC 15</a:t>
                      </a:r>
                    </a:p>
                  </a:txBody>
                  <a:tcPr marL="9525" marR="9525" marT="9525" marB="0" anchor="ctr"/>
                </a:tc>
                <a:tc>
                  <a:txBody>
                    <a:bodyPr/>
                    <a:lstStyle/>
                    <a:p>
                      <a:pPr algn="ctr" fontAlgn="b"/>
                      <a:r>
                        <a:rPr lang="en-IN" sz="1800" b="1" i="0" u="none" strike="noStrike">
                          <a:solidFill>
                            <a:srgbClr val="000000"/>
                          </a:solidFill>
                          <a:effectLst/>
                          <a:latin typeface="Calibri" panose="020F0502020204030204" pitchFamily="34" charset="0"/>
                        </a:rPr>
                        <a:t> MAT VAL DEC 16</a:t>
                      </a:r>
                    </a:p>
                  </a:txBody>
                  <a:tcPr marL="9525" marR="9525" marT="9525" marB="0" anchor="ctr"/>
                </a:tc>
                <a:tc>
                  <a:txBody>
                    <a:bodyPr/>
                    <a:lstStyle/>
                    <a:p>
                      <a:pPr algn="ctr" fontAlgn="b"/>
                      <a:r>
                        <a:rPr lang="en-IN" sz="1800" b="1" i="0" u="none" strike="noStrike" dirty="0">
                          <a:solidFill>
                            <a:srgbClr val="000000"/>
                          </a:solidFill>
                          <a:effectLst/>
                          <a:latin typeface="Calibri" panose="020F0502020204030204" pitchFamily="34" charset="0"/>
                        </a:rPr>
                        <a:t>MAT VAL GR DEC 16</a:t>
                      </a:r>
                    </a:p>
                  </a:txBody>
                  <a:tcPr marL="9525" marR="9525" marT="9525" marB="0" anchor="ctr"/>
                </a:tc>
                <a:extLst>
                  <a:ext uri="{0D108BD9-81ED-4DB2-BD59-A6C34878D82A}">
                    <a16:rowId xmlns:a16="http://schemas.microsoft.com/office/drawing/2014/main" val="10000"/>
                  </a:ext>
                </a:extLst>
              </a:tr>
              <a:tr h="472156">
                <a:tc>
                  <a:txBody>
                    <a:bodyPr/>
                    <a:lstStyle/>
                    <a:p>
                      <a:pPr algn="ctr"/>
                      <a:endParaRPr lang="en-IN" sz="2800" b="1" dirty="0">
                        <a:latin typeface="+mn-lt"/>
                        <a:cs typeface="Times New Roman" panose="02020603050405020304" pitchFamily="18" charset="0"/>
                      </a:endParaRPr>
                    </a:p>
                  </a:txBody>
                  <a:tcPr marL="9525" marR="9525" marT="9525" marB="0" anchor="b"/>
                </a:tc>
                <a:tc>
                  <a:txBody>
                    <a:bodyPr/>
                    <a:lstStyle/>
                    <a:p>
                      <a:pPr algn="l" fontAlgn="b"/>
                      <a:r>
                        <a:rPr lang="en-IN" sz="1800" b="1" i="0" u="none" strike="noStrike">
                          <a:solidFill>
                            <a:srgbClr val="000000"/>
                          </a:solidFill>
                          <a:effectLst/>
                          <a:latin typeface="Calibri" panose="020F0502020204030204" pitchFamily="34" charset="0"/>
                        </a:rPr>
                        <a:t> Total </a:t>
                      </a:r>
                    </a:p>
                  </a:txBody>
                  <a:tcPr marL="9525" marR="9525" marT="9525" marB="0" anchor="b"/>
                </a:tc>
                <a:tc>
                  <a:txBody>
                    <a:bodyPr/>
                    <a:lstStyle/>
                    <a:p>
                      <a:pPr algn="l" fontAlgn="b"/>
                      <a:r>
                        <a:rPr lang="en-IN" sz="1800" b="0" i="0" u="none" strike="noStrike" dirty="0">
                          <a:solidFill>
                            <a:srgbClr val="000000"/>
                          </a:solidFill>
                          <a:effectLst/>
                          <a:latin typeface="Calibri" panose="020F0502020204030204" pitchFamily="34" charset="0"/>
                        </a:rPr>
                        <a:t> </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2533.36</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2044.49</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-19.30</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236.76</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187.44</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-20.83</a:t>
                      </a:r>
                    </a:p>
                  </a:txBody>
                  <a:tcPr marL="9525" marR="9525" marT="9525" marB="0" anchor="b"/>
                </a:tc>
                <a:extLst>
                  <a:ext uri="{0D108BD9-81ED-4DB2-BD59-A6C34878D82A}">
                    <a16:rowId xmlns:a16="http://schemas.microsoft.com/office/drawing/2014/main" val="10001"/>
                  </a:ext>
                </a:extLst>
              </a:tr>
              <a:tr h="472156">
                <a:tc>
                  <a:txBody>
                    <a:bodyPr/>
                    <a:lstStyle/>
                    <a:p>
                      <a:pPr algn="ctr" fontAlgn="b"/>
                      <a:r>
                        <a:rPr lang="en-IN" sz="2800" b="0" i="0" u="none" strike="noStrike" dirty="0" smtClean="0">
                          <a:solidFill>
                            <a:srgbClr val="000000"/>
                          </a:solidFill>
                          <a:effectLst/>
                          <a:latin typeface="+mn-lt"/>
                          <a:cs typeface="Times New Roman" panose="02020603050405020304" pitchFamily="18" charset="0"/>
                        </a:rPr>
                        <a:t>1</a:t>
                      </a:r>
                      <a:endParaRPr lang="en-IN" sz="2800" b="0" i="0" u="none" strike="noStrike" dirty="0">
                        <a:solidFill>
                          <a:srgbClr val="000000"/>
                        </a:solidFill>
                        <a:effectLst/>
                        <a:latin typeface="+mn-lt"/>
                        <a:cs typeface="Times New Roman" panose="02020603050405020304" pitchFamily="18" charset="0"/>
                      </a:endParaRPr>
                    </a:p>
                  </a:txBody>
                  <a:tcPr marL="9525" marR="9525" marT="9525" marB="0" anchor="b"/>
                </a:tc>
                <a:tc>
                  <a:txBody>
                    <a:bodyPr/>
                    <a:lstStyle/>
                    <a:p>
                      <a:pPr algn="l" fontAlgn="b"/>
                      <a:r>
                        <a:rPr lang="en-IN" sz="1800" b="1" i="0" u="none" strike="noStrike">
                          <a:solidFill>
                            <a:srgbClr val="000000"/>
                          </a:solidFill>
                          <a:effectLst/>
                          <a:latin typeface="Calibri" panose="020F0502020204030204" pitchFamily="34" charset="0"/>
                        </a:rPr>
                        <a:t>ZIENAM</a:t>
                      </a:r>
                    </a:p>
                  </a:txBody>
                  <a:tcPr marL="9525" marR="9525" marT="9525" marB="0" anchor="b"/>
                </a:tc>
                <a:tc>
                  <a:txBody>
                    <a:bodyPr/>
                    <a:lstStyle/>
                    <a:p>
                      <a:pPr algn="l" fontAlgn="b"/>
                      <a:r>
                        <a:rPr lang="en-IN" sz="1800" b="0" i="0" u="none" strike="noStrike" dirty="0">
                          <a:solidFill>
                            <a:srgbClr val="000000"/>
                          </a:solidFill>
                          <a:effectLst/>
                          <a:latin typeface="Calibri" panose="020F0502020204030204" pitchFamily="34" charset="0"/>
                        </a:rPr>
                        <a:t>MSD</a:t>
                      </a:r>
                    </a:p>
                  </a:txBody>
                  <a:tcPr marL="9525" marR="9525" marT="9525" marB="0" anchor="b"/>
                </a:tc>
                <a:tc>
                  <a:txBody>
                    <a:bodyPr/>
                    <a:lstStyle/>
                    <a:p>
                      <a:pPr algn="r" fontAlgn="b"/>
                      <a:r>
                        <a:rPr lang="en-IN" sz="1800" b="0" i="0" u="none" strike="noStrike" dirty="0">
                          <a:solidFill>
                            <a:srgbClr val="000000"/>
                          </a:solidFill>
                          <a:effectLst/>
                          <a:latin typeface="Calibri" panose="020F0502020204030204" pitchFamily="34" charset="0"/>
                        </a:rPr>
                        <a:t>708.99</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365.70</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-48.42</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93.40</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51.97</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-44.36</a:t>
                      </a:r>
                    </a:p>
                  </a:txBody>
                  <a:tcPr marL="9525" marR="9525" marT="9525" marB="0" anchor="b"/>
                </a:tc>
                <a:extLst>
                  <a:ext uri="{0D108BD9-81ED-4DB2-BD59-A6C34878D82A}">
                    <a16:rowId xmlns:a16="http://schemas.microsoft.com/office/drawing/2014/main" val="10002"/>
                  </a:ext>
                </a:extLst>
              </a:tr>
              <a:tr h="472156">
                <a:tc>
                  <a:txBody>
                    <a:bodyPr/>
                    <a:lstStyle/>
                    <a:p>
                      <a:pPr algn="ctr" fontAlgn="b"/>
                      <a:r>
                        <a:rPr lang="en-IN" sz="2800" b="0" i="0" u="none" strike="noStrike" dirty="0" smtClean="0">
                          <a:solidFill>
                            <a:srgbClr val="000000"/>
                          </a:solidFill>
                          <a:effectLst/>
                          <a:latin typeface="+mn-lt"/>
                          <a:cs typeface="Times New Roman" panose="02020603050405020304" pitchFamily="18" charset="0"/>
                        </a:rPr>
                        <a:t>2</a:t>
                      </a:r>
                      <a:endParaRPr lang="en-IN" sz="2800" b="0" i="0" u="none" strike="noStrike" dirty="0">
                        <a:solidFill>
                          <a:srgbClr val="000000"/>
                        </a:solidFill>
                        <a:effectLst/>
                        <a:latin typeface="+mn-lt"/>
                        <a:cs typeface="Times New Roman" panose="02020603050405020304" pitchFamily="18" charset="0"/>
                      </a:endParaRPr>
                    </a:p>
                  </a:txBody>
                  <a:tcPr marL="9525" marR="9525" marT="9525" marB="0" anchor="b"/>
                </a:tc>
                <a:tc>
                  <a:txBody>
                    <a:bodyPr/>
                    <a:lstStyle/>
                    <a:p>
                      <a:pPr algn="l" fontAlgn="b"/>
                      <a:r>
                        <a:rPr lang="en-IN" sz="1800" b="1" i="0" u="none" strike="noStrike">
                          <a:solidFill>
                            <a:srgbClr val="000000"/>
                          </a:solidFill>
                          <a:effectLst/>
                          <a:latin typeface="Calibri" panose="020F0502020204030204" pitchFamily="34" charset="0"/>
                        </a:rPr>
                        <a:t>LUPINEM</a:t>
                      </a:r>
                    </a:p>
                  </a:txBody>
                  <a:tcPr marL="9525" marR="9525" marT="9525" marB="0" anchor="b"/>
                </a:tc>
                <a:tc>
                  <a:txBody>
                    <a:bodyPr/>
                    <a:lstStyle/>
                    <a:p>
                      <a:pPr algn="l" fontAlgn="b"/>
                      <a:r>
                        <a:rPr lang="en-IN" sz="1800" b="0" i="0" u="none" strike="noStrike">
                          <a:solidFill>
                            <a:srgbClr val="000000"/>
                          </a:solidFill>
                          <a:effectLst/>
                          <a:latin typeface="Calibri" panose="020F0502020204030204" pitchFamily="34" charset="0"/>
                        </a:rPr>
                        <a:t>LUPIN</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603.28</a:t>
                      </a:r>
                    </a:p>
                  </a:txBody>
                  <a:tcPr marL="9525" marR="9525" marT="9525" marB="0" anchor="b"/>
                </a:tc>
                <a:tc>
                  <a:txBody>
                    <a:bodyPr/>
                    <a:lstStyle/>
                    <a:p>
                      <a:pPr algn="r" fontAlgn="b"/>
                      <a:r>
                        <a:rPr lang="en-IN" sz="1800" b="0" i="0" u="none" strike="noStrike" dirty="0">
                          <a:solidFill>
                            <a:srgbClr val="000000"/>
                          </a:solidFill>
                          <a:effectLst/>
                          <a:latin typeface="Calibri" panose="020F0502020204030204" pitchFamily="34" charset="0"/>
                        </a:rPr>
                        <a:t>649.64</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7.68</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25.23</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27.17</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7.68</a:t>
                      </a:r>
                    </a:p>
                  </a:txBody>
                  <a:tcPr marL="9525" marR="9525" marT="9525" marB="0" anchor="b"/>
                </a:tc>
                <a:extLst>
                  <a:ext uri="{0D108BD9-81ED-4DB2-BD59-A6C34878D82A}">
                    <a16:rowId xmlns:a16="http://schemas.microsoft.com/office/drawing/2014/main" val="10003"/>
                  </a:ext>
                </a:extLst>
              </a:tr>
              <a:tr h="472156">
                <a:tc>
                  <a:txBody>
                    <a:bodyPr/>
                    <a:lstStyle/>
                    <a:p>
                      <a:pPr algn="ctr" fontAlgn="b"/>
                      <a:r>
                        <a:rPr lang="en-IN" sz="2800" b="0" i="0" u="none" strike="noStrike" dirty="0" smtClean="0">
                          <a:solidFill>
                            <a:srgbClr val="000000"/>
                          </a:solidFill>
                          <a:effectLst/>
                          <a:latin typeface="+mn-lt"/>
                          <a:cs typeface="Times New Roman" panose="02020603050405020304" pitchFamily="18" charset="0"/>
                        </a:rPr>
                        <a:t>3</a:t>
                      </a:r>
                      <a:endParaRPr lang="en-IN" sz="2800" b="0" i="0" u="none" strike="noStrike" dirty="0">
                        <a:solidFill>
                          <a:srgbClr val="000000"/>
                        </a:solidFill>
                        <a:effectLst/>
                        <a:latin typeface="+mn-lt"/>
                        <a:cs typeface="Times New Roman" panose="02020603050405020304" pitchFamily="18" charset="0"/>
                      </a:endParaRPr>
                    </a:p>
                  </a:txBody>
                  <a:tcPr marL="9525" marR="9525" marT="9525" marB="0" anchor="b"/>
                </a:tc>
                <a:tc>
                  <a:txBody>
                    <a:bodyPr/>
                    <a:lstStyle/>
                    <a:p>
                      <a:pPr algn="l" fontAlgn="b"/>
                      <a:r>
                        <a:rPr lang="en-IN" sz="1800" b="1" i="0" u="none" strike="noStrike">
                          <a:solidFill>
                            <a:srgbClr val="000000"/>
                          </a:solidFill>
                          <a:effectLst/>
                          <a:latin typeface="Calibri" panose="020F0502020204030204" pitchFamily="34" charset="0"/>
                        </a:rPr>
                        <a:t>IMICRIT</a:t>
                      </a:r>
                    </a:p>
                  </a:txBody>
                  <a:tcPr marL="9525" marR="9525" marT="9525" marB="0" anchor="b"/>
                </a:tc>
                <a:tc>
                  <a:txBody>
                    <a:bodyPr/>
                    <a:lstStyle/>
                    <a:p>
                      <a:pPr algn="l" fontAlgn="b"/>
                      <a:r>
                        <a:rPr lang="en-IN" sz="1800" b="0" i="0" u="none" strike="noStrike">
                          <a:solidFill>
                            <a:srgbClr val="000000"/>
                          </a:solidFill>
                          <a:effectLst/>
                          <a:latin typeface="Calibri" panose="020F0502020204030204" pitchFamily="34" charset="0"/>
                        </a:rPr>
                        <a:t>CIPLA </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354.46</a:t>
                      </a:r>
                    </a:p>
                  </a:txBody>
                  <a:tcPr marL="9525" marR="9525" marT="9525" marB="0" anchor="b"/>
                </a:tc>
                <a:tc>
                  <a:txBody>
                    <a:bodyPr/>
                    <a:lstStyle/>
                    <a:p>
                      <a:pPr algn="r" fontAlgn="b"/>
                      <a:r>
                        <a:rPr lang="en-IN" sz="1800" b="0" i="0" u="none" strike="noStrike" dirty="0">
                          <a:solidFill>
                            <a:srgbClr val="000000"/>
                          </a:solidFill>
                          <a:effectLst/>
                          <a:latin typeface="Calibri" panose="020F0502020204030204" pitchFamily="34" charset="0"/>
                        </a:rPr>
                        <a:t>445.29</a:t>
                      </a:r>
                    </a:p>
                  </a:txBody>
                  <a:tcPr marL="9525" marR="9525" marT="9525" marB="0" anchor="b"/>
                </a:tc>
                <a:tc>
                  <a:txBody>
                    <a:bodyPr/>
                    <a:lstStyle/>
                    <a:p>
                      <a:pPr algn="r" fontAlgn="b"/>
                      <a:r>
                        <a:rPr lang="en-IN" sz="1800" b="0" i="0" u="none" strike="noStrike" dirty="0">
                          <a:solidFill>
                            <a:srgbClr val="000000"/>
                          </a:solidFill>
                          <a:effectLst/>
                          <a:latin typeface="Calibri" panose="020F0502020204030204" pitchFamily="34" charset="0"/>
                        </a:rPr>
                        <a:t>25.62</a:t>
                      </a:r>
                    </a:p>
                  </a:txBody>
                  <a:tcPr marL="9525" marR="9525" marT="9525" marB="0" anchor="b"/>
                </a:tc>
                <a:tc>
                  <a:txBody>
                    <a:bodyPr/>
                    <a:lstStyle/>
                    <a:p>
                      <a:pPr algn="r" fontAlgn="b"/>
                      <a:r>
                        <a:rPr lang="en-IN" sz="1800" b="0" i="0" u="none" strike="noStrike" dirty="0">
                          <a:solidFill>
                            <a:srgbClr val="000000"/>
                          </a:solidFill>
                          <a:effectLst/>
                          <a:latin typeface="Calibri" panose="020F0502020204030204" pitchFamily="34" charset="0"/>
                        </a:rPr>
                        <a:t>40.14</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56.11</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39.78</a:t>
                      </a:r>
                    </a:p>
                  </a:txBody>
                  <a:tcPr marL="9525" marR="9525" marT="9525" marB="0" anchor="b"/>
                </a:tc>
                <a:extLst>
                  <a:ext uri="{0D108BD9-81ED-4DB2-BD59-A6C34878D82A}">
                    <a16:rowId xmlns:a16="http://schemas.microsoft.com/office/drawing/2014/main" val="10004"/>
                  </a:ext>
                </a:extLst>
              </a:tr>
              <a:tr h="472156">
                <a:tc>
                  <a:txBody>
                    <a:bodyPr/>
                    <a:lstStyle/>
                    <a:p>
                      <a:pPr algn="ctr" fontAlgn="b"/>
                      <a:r>
                        <a:rPr lang="en-IN" sz="2800" b="0" i="0" u="none" strike="noStrike" dirty="0" smtClean="0">
                          <a:solidFill>
                            <a:srgbClr val="000000"/>
                          </a:solidFill>
                          <a:effectLst/>
                          <a:latin typeface="+mn-lt"/>
                          <a:cs typeface="Times New Roman" panose="02020603050405020304" pitchFamily="18" charset="0"/>
                        </a:rPr>
                        <a:t>4</a:t>
                      </a:r>
                      <a:endParaRPr lang="en-IN" sz="2800" b="0" i="0" u="none" strike="noStrike" dirty="0">
                        <a:solidFill>
                          <a:srgbClr val="000000"/>
                        </a:solidFill>
                        <a:effectLst/>
                        <a:latin typeface="+mn-lt"/>
                        <a:cs typeface="Times New Roman" panose="02020603050405020304" pitchFamily="18" charset="0"/>
                      </a:endParaRPr>
                    </a:p>
                  </a:txBody>
                  <a:tcPr marL="9525" marR="9525" marT="9525" marB="0" anchor="b"/>
                </a:tc>
                <a:tc>
                  <a:txBody>
                    <a:bodyPr/>
                    <a:lstStyle/>
                    <a:p>
                      <a:pPr algn="l" fontAlgn="b"/>
                      <a:r>
                        <a:rPr lang="en-IN" sz="1800" b="1" i="0" u="none" strike="noStrike">
                          <a:solidFill>
                            <a:srgbClr val="000000"/>
                          </a:solidFill>
                          <a:effectLst/>
                          <a:latin typeface="Calibri" panose="020F0502020204030204" pitchFamily="34" charset="0"/>
                        </a:rPr>
                        <a:t>CILANEM</a:t>
                      </a:r>
                    </a:p>
                  </a:txBody>
                  <a:tcPr marL="9525" marR="9525" marT="9525" marB="0" anchor="b"/>
                </a:tc>
                <a:tc>
                  <a:txBody>
                    <a:bodyPr/>
                    <a:lstStyle/>
                    <a:p>
                      <a:pPr algn="l" fontAlgn="b"/>
                      <a:r>
                        <a:rPr lang="en-IN" sz="1800" b="0" i="0" u="none" strike="noStrike">
                          <a:solidFill>
                            <a:srgbClr val="000000"/>
                          </a:solidFill>
                          <a:effectLst/>
                          <a:latin typeface="Calibri" panose="020F0502020204030204" pitchFamily="34" charset="0"/>
                        </a:rPr>
                        <a:t>RANBAXY </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242.73</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132.79</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-45.29</a:t>
                      </a:r>
                    </a:p>
                  </a:txBody>
                  <a:tcPr marL="9525" marR="9525" marT="9525" marB="0" anchor="b"/>
                </a:tc>
                <a:tc>
                  <a:txBody>
                    <a:bodyPr/>
                    <a:lstStyle/>
                    <a:p>
                      <a:pPr algn="r" fontAlgn="b"/>
                      <a:r>
                        <a:rPr lang="en-IN" sz="1800" b="0" i="0" u="none" strike="noStrike" dirty="0">
                          <a:solidFill>
                            <a:srgbClr val="000000"/>
                          </a:solidFill>
                          <a:effectLst/>
                          <a:latin typeface="Calibri" panose="020F0502020204030204" pitchFamily="34" charset="0"/>
                        </a:rPr>
                        <a:t>24.56</a:t>
                      </a:r>
                    </a:p>
                  </a:txBody>
                  <a:tcPr marL="9525" marR="9525" marT="9525" marB="0" anchor="b"/>
                </a:tc>
                <a:tc>
                  <a:txBody>
                    <a:bodyPr/>
                    <a:lstStyle/>
                    <a:p>
                      <a:pPr algn="r" fontAlgn="b"/>
                      <a:r>
                        <a:rPr lang="en-IN" sz="1800" b="0" i="0" u="none" strike="noStrike" dirty="0">
                          <a:solidFill>
                            <a:srgbClr val="000000"/>
                          </a:solidFill>
                          <a:effectLst/>
                          <a:latin typeface="Calibri" panose="020F0502020204030204" pitchFamily="34" charset="0"/>
                        </a:rPr>
                        <a:t>14.34</a:t>
                      </a:r>
                    </a:p>
                  </a:txBody>
                  <a:tcPr marL="9525" marR="9525" marT="9525" marB="0" anchor="b"/>
                </a:tc>
                <a:tc>
                  <a:txBody>
                    <a:bodyPr/>
                    <a:lstStyle/>
                    <a:p>
                      <a:pPr algn="r" fontAlgn="b"/>
                      <a:r>
                        <a:rPr lang="en-IN" sz="1800" b="0" i="0" u="none" strike="noStrike" dirty="0">
                          <a:solidFill>
                            <a:srgbClr val="000000"/>
                          </a:solidFill>
                          <a:effectLst/>
                          <a:latin typeface="Calibri" panose="020F0502020204030204" pitchFamily="34" charset="0"/>
                        </a:rPr>
                        <a:t>-41.60</a:t>
                      </a:r>
                    </a:p>
                  </a:txBody>
                  <a:tcPr marL="9525" marR="9525" marT="9525" marB="0" anchor="b"/>
                </a:tc>
                <a:extLst>
                  <a:ext uri="{0D108BD9-81ED-4DB2-BD59-A6C34878D82A}">
                    <a16:rowId xmlns:a16="http://schemas.microsoft.com/office/drawing/2014/main" val="10005"/>
                  </a:ext>
                </a:extLst>
              </a:tr>
              <a:tr h="472156">
                <a:tc>
                  <a:txBody>
                    <a:bodyPr/>
                    <a:lstStyle/>
                    <a:p>
                      <a:pPr algn="ctr" fontAlgn="b"/>
                      <a:r>
                        <a:rPr lang="en-IN" sz="2800" b="0" i="0" u="none" strike="noStrike" dirty="0" smtClean="0">
                          <a:solidFill>
                            <a:srgbClr val="000000"/>
                          </a:solidFill>
                          <a:effectLst/>
                          <a:latin typeface="+mn-lt"/>
                          <a:cs typeface="Times New Roman" panose="02020603050405020304" pitchFamily="18" charset="0"/>
                        </a:rPr>
                        <a:t>5</a:t>
                      </a:r>
                      <a:endParaRPr lang="en-IN" sz="2800" b="0" i="0" u="none" strike="noStrike" dirty="0">
                        <a:solidFill>
                          <a:srgbClr val="000000"/>
                        </a:solidFill>
                        <a:effectLst/>
                        <a:latin typeface="+mn-lt"/>
                        <a:cs typeface="Times New Roman" panose="02020603050405020304" pitchFamily="18" charset="0"/>
                      </a:endParaRPr>
                    </a:p>
                  </a:txBody>
                  <a:tcPr marL="9525" marR="9525" marT="9525" marB="0" anchor="b"/>
                </a:tc>
                <a:tc>
                  <a:txBody>
                    <a:bodyPr/>
                    <a:lstStyle/>
                    <a:p>
                      <a:pPr algn="l" fontAlgn="b"/>
                      <a:r>
                        <a:rPr lang="en-IN" sz="1800" b="1" i="0" u="none" strike="noStrike">
                          <a:solidFill>
                            <a:srgbClr val="000000"/>
                          </a:solidFill>
                          <a:effectLst/>
                          <a:latin typeface="Calibri" panose="020F0502020204030204" pitchFamily="34" charset="0"/>
                        </a:rPr>
                        <a:t>ZILAMAC</a:t>
                      </a:r>
                    </a:p>
                  </a:txBody>
                  <a:tcPr marL="9525" marR="9525" marT="9525" marB="0" anchor="b"/>
                </a:tc>
                <a:tc>
                  <a:txBody>
                    <a:bodyPr/>
                    <a:lstStyle/>
                    <a:p>
                      <a:pPr algn="l" fontAlgn="b"/>
                      <a:r>
                        <a:rPr lang="en-IN" sz="1800" b="0" i="0" u="none" strike="noStrike">
                          <a:solidFill>
                            <a:srgbClr val="000000"/>
                          </a:solidFill>
                          <a:effectLst/>
                          <a:latin typeface="Calibri" panose="020F0502020204030204" pitchFamily="34" charset="0"/>
                        </a:rPr>
                        <a:t>MACLEODS </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105.83</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156.77</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48.14</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7.00</a:t>
                      </a:r>
                    </a:p>
                  </a:txBody>
                  <a:tcPr marL="9525" marR="9525" marT="9525" marB="0" anchor="b"/>
                </a:tc>
                <a:tc>
                  <a:txBody>
                    <a:bodyPr/>
                    <a:lstStyle/>
                    <a:p>
                      <a:pPr algn="r" fontAlgn="b"/>
                      <a:r>
                        <a:rPr lang="en-IN" sz="1800" b="0" i="0" u="none" strike="noStrike">
                          <a:solidFill>
                            <a:srgbClr val="000000"/>
                          </a:solidFill>
                          <a:effectLst/>
                          <a:latin typeface="Calibri" panose="020F0502020204030204" pitchFamily="34" charset="0"/>
                        </a:rPr>
                        <a:t>10.37</a:t>
                      </a:r>
                    </a:p>
                  </a:txBody>
                  <a:tcPr marL="9525" marR="9525" marT="9525" marB="0" anchor="b"/>
                </a:tc>
                <a:tc>
                  <a:txBody>
                    <a:bodyPr/>
                    <a:lstStyle/>
                    <a:p>
                      <a:pPr algn="r" fontAlgn="b"/>
                      <a:r>
                        <a:rPr lang="en-IN" sz="1800" b="0" i="0" u="none" strike="noStrike" dirty="0">
                          <a:solidFill>
                            <a:srgbClr val="000000"/>
                          </a:solidFill>
                          <a:effectLst/>
                          <a:latin typeface="Calibri" panose="020F0502020204030204" pitchFamily="34" charset="0"/>
                        </a:rPr>
                        <a:t>48.09</a:t>
                      </a:r>
                    </a:p>
                  </a:txBody>
                  <a:tcPr marL="9525" marR="9525" marT="9525" marB="0" anchor="b"/>
                </a:tc>
                <a:extLst>
                  <a:ext uri="{0D108BD9-81ED-4DB2-BD59-A6C34878D82A}">
                    <a16:rowId xmlns:a16="http://schemas.microsoft.com/office/drawing/2014/main" val="10006"/>
                  </a:ext>
                </a:extLst>
              </a:tr>
            </a:tbl>
          </a:graphicData>
        </a:graphic>
      </p:graphicFrame>
      <p:pic>
        <p:nvPicPr>
          <p:cNvPr id="4" name="Picture 3"/>
          <p:cNvPicPr>
            <a:picLocks noChangeAspect="1"/>
          </p:cNvPicPr>
          <p:nvPr/>
        </p:nvPicPr>
        <p:blipFill>
          <a:blip r:embed="rId2"/>
          <a:stretch>
            <a:fillRect/>
          </a:stretch>
        </p:blipFill>
        <p:spPr>
          <a:xfrm>
            <a:off x="4132581" y="595186"/>
            <a:ext cx="3342276" cy="1530514"/>
          </a:xfrm>
          <a:prstGeom prst="rect">
            <a:avLst/>
          </a:prstGeom>
        </p:spPr>
      </p:pic>
    </p:spTree>
    <p:extLst>
      <p:ext uri="{BB962C8B-B14F-4D97-AF65-F5344CB8AC3E}">
        <p14:creationId xmlns:p14="http://schemas.microsoft.com/office/powerpoint/2010/main" val="145563341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3931761009"/>
              </p:ext>
            </p:extLst>
          </p:nvPr>
        </p:nvGraphicFramePr>
        <p:xfrm>
          <a:off x="2018044" y="2632986"/>
          <a:ext cx="8081919" cy="3504576"/>
        </p:xfrm>
        <a:graphic>
          <a:graphicData uri="http://schemas.openxmlformats.org/drawingml/2006/table">
            <a:tbl>
              <a:tblPr>
                <a:tableStyleId>{1FECB4D8-DB02-4DC6-A0A2-4F2EBAE1DC90}</a:tableStyleId>
              </a:tblPr>
              <a:tblGrid>
                <a:gridCol w="3077103">
                  <a:extLst>
                    <a:ext uri="{9D8B030D-6E8A-4147-A177-3AD203B41FA5}">
                      <a16:colId xmlns:a16="http://schemas.microsoft.com/office/drawing/2014/main" val="20000"/>
                    </a:ext>
                  </a:extLst>
                </a:gridCol>
                <a:gridCol w="2796543">
                  <a:extLst>
                    <a:ext uri="{9D8B030D-6E8A-4147-A177-3AD203B41FA5}">
                      <a16:colId xmlns:a16="http://schemas.microsoft.com/office/drawing/2014/main" val="20001"/>
                    </a:ext>
                  </a:extLst>
                </a:gridCol>
                <a:gridCol w="2208273">
                  <a:extLst>
                    <a:ext uri="{9D8B030D-6E8A-4147-A177-3AD203B41FA5}">
                      <a16:colId xmlns:a16="http://schemas.microsoft.com/office/drawing/2014/main" val="20002"/>
                    </a:ext>
                  </a:extLst>
                </a:gridCol>
              </a:tblGrid>
              <a:tr h="438072">
                <a:tc>
                  <a:txBody>
                    <a:bodyPr/>
                    <a:lstStyle/>
                    <a:p>
                      <a:pPr algn="ctr" fontAlgn="b"/>
                      <a:r>
                        <a:rPr lang="en-IN" sz="2400" u="none" strike="noStrike" dirty="0" smtClean="0">
                          <a:solidFill>
                            <a:schemeClr val="tx1"/>
                          </a:solidFill>
                          <a:effectLst/>
                        </a:rPr>
                        <a:t>BRAND NAME</a:t>
                      </a:r>
                      <a:endParaRPr lang="en-IN" sz="2400" b="1" i="0" u="none" strike="noStrike" dirty="0">
                        <a:solidFill>
                          <a:schemeClr val="tx1"/>
                        </a:solidFill>
                        <a:effectLst/>
                        <a:latin typeface="Cambria" panose="02040503050406030204" pitchFamily="18" charset="0"/>
                      </a:endParaRPr>
                    </a:p>
                  </a:txBody>
                  <a:tcPr marL="9525" marR="9525" marT="9525" marB="0" anchor="b">
                    <a:solidFill>
                      <a:schemeClr val="accent4">
                        <a:lumMod val="75000"/>
                      </a:schemeClr>
                    </a:solidFill>
                  </a:tcPr>
                </a:tc>
                <a:tc>
                  <a:txBody>
                    <a:bodyPr/>
                    <a:lstStyle/>
                    <a:p>
                      <a:pPr algn="ctr" fontAlgn="b"/>
                      <a:r>
                        <a:rPr lang="en-IN" sz="2400" u="none" strike="noStrike">
                          <a:solidFill>
                            <a:schemeClr val="tx1"/>
                          </a:solidFill>
                          <a:effectLst/>
                        </a:rPr>
                        <a:t>COMAPANY</a:t>
                      </a:r>
                      <a:endParaRPr lang="en-IN" sz="2400" b="1" i="0" u="none" strike="noStrike">
                        <a:solidFill>
                          <a:schemeClr val="tx1"/>
                        </a:solidFill>
                        <a:effectLst/>
                        <a:latin typeface="Cambria" panose="02040503050406030204" pitchFamily="18" charset="0"/>
                      </a:endParaRPr>
                    </a:p>
                  </a:txBody>
                  <a:tcPr marL="9525" marR="9525" marT="9525" marB="0" anchor="b">
                    <a:solidFill>
                      <a:schemeClr val="accent4">
                        <a:lumMod val="75000"/>
                      </a:schemeClr>
                    </a:solidFill>
                  </a:tcPr>
                </a:tc>
                <a:tc>
                  <a:txBody>
                    <a:bodyPr/>
                    <a:lstStyle/>
                    <a:p>
                      <a:pPr algn="ctr" fontAlgn="b"/>
                      <a:r>
                        <a:rPr lang="en-IN" sz="2400" u="none" strike="noStrike" dirty="0">
                          <a:solidFill>
                            <a:schemeClr val="tx1"/>
                          </a:solidFill>
                          <a:effectLst/>
                        </a:rPr>
                        <a:t>MRP</a:t>
                      </a:r>
                      <a:endParaRPr lang="en-IN" sz="2400" b="1" i="0" u="none" strike="noStrike" dirty="0">
                        <a:solidFill>
                          <a:schemeClr val="tx1"/>
                        </a:solidFill>
                        <a:effectLst/>
                        <a:latin typeface="Cambria" panose="02040503050406030204" pitchFamily="18" charset="0"/>
                      </a:endParaRPr>
                    </a:p>
                  </a:txBody>
                  <a:tcPr marL="9525" marR="9525" marT="9525" marB="0" anchor="b">
                    <a:solidFill>
                      <a:schemeClr val="accent4">
                        <a:lumMod val="75000"/>
                      </a:schemeClr>
                    </a:solidFill>
                  </a:tcPr>
                </a:tc>
                <a:extLst>
                  <a:ext uri="{0D108BD9-81ED-4DB2-BD59-A6C34878D82A}">
                    <a16:rowId xmlns:a16="http://schemas.microsoft.com/office/drawing/2014/main" val="10000"/>
                  </a:ext>
                </a:extLst>
              </a:tr>
              <a:tr h="438072">
                <a:tc>
                  <a:txBody>
                    <a:bodyPr/>
                    <a:lstStyle/>
                    <a:p>
                      <a:pPr algn="ctr" fontAlgn="t"/>
                      <a:r>
                        <a:rPr lang="en-IN" sz="2400" u="none" strike="noStrike" dirty="0">
                          <a:effectLst/>
                        </a:rPr>
                        <a:t>CILANEM</a:t>
                      </a:r>
                      <a:endParaRPr lang="en-IN" sz="2400" b="0" i="0" u="none" strike="noStrike" dirty="0">
                        <a:solidFill>
                          <a:schemeClr val="tx1"/>
                        </a:solidFill>
                        <a:effectLst/>
                        <a:latin typeface="Times New Roman" panose="02020603050405020304" pitchFamily="18" charset="0"/>
                      </a:endParaRPr>
                    </a:p>
                  </a:txBody>
                  <a:tcPr marL="9525" marR="9525" marT="9525" marB="0"/>
                </a:tc>
                <a:tc>
                  <a:txBody>
                    <a:bodyPr/>
                    <a:lstStyle/>
                    <a:p>
                      <a:pPr algn="ctr" fontAlgn="t"/>
                      <a:r>
                        <a:rPr lang="en-IN" sz="2400" u="none" strike="noStrike" dirty="0">
                          <a:effectLst/>
                        </a:rPr>
                        <a:t>RANBAXY</a:t>
                      </a:r>
                      <a:endParaRPr lang="en-IN" sz="2400" b="0" i="0" u="none" strike="noStrike" dirty="0">
                        <a:solidFill>
                          <a:schemeClr val="tx1"/>
                        </a:solidFill>
                        <a:effectLst/>
                        <a:latin typeface="Times New Roman" panose="02020603050405020304" pitchFamily="18" charset="0"/>
                      </a:endParaRPr>
                    </a:p>
                  </a:txBody>
                  <a:tcPr marL="9525" marR="9525" marT="9525" marB="0"/>
                </a:tc>
                <a:tc>
                  <a:txBody>
                    <a:bodyPr/>
                    <a:lstStyle/>
                    <a:p>
                      <a:pPr algn="ctr" fontAlgn="t"/>
                      <a:r>
                        <a:rPr lang="en-IN" sz="2400" u="none" strike="noStrike" dirty="0">
                          <a:effectLst/>
                        </a:rPr>
                        <a:t>1089</a:t>
                      </a:r>
                      <a:endParaRPr lang="en-IN" sz="2400" b="0" i="0" u="none" strike="noStrike" dirty="0">
                        <a:solidFill>
                          <a:schemeClr val="tx1"/>
                        </a:solidFill>
                        <a:effectLst/>
                        <a:latin typeface="Cambria" panose="02040503050406030204" pitchFamily="18" charset="0"/>
                      </a:endParaRPr>
                    </a:p>
                  </a:txBody>
                  <a:tcPr marL="9525" marR="9525" marT="9525" marB="0"/>
                </a:tc>
                <a:extLst>
                  <a:ext uri="{0D108BD9-81ED-4DB2-BD59-A6C34878D82A}">
                    <a16:rowId xmlns:a16="http://schemas.microsoft.com/office/drawing/2014/main" val="10002"/>
                  </a:ext>
                </a:extLst>
              </a:tr>
              <a:tr h="438072">
                <a:tc>
                  <a:txBody>
                    <a:bodyPr/>
                    <a:lstStyle/>
                    <a:p>
                      <a:pPr algn="ctr" fontAlgn="t"/>
                      <a:r>
                        <a:rPr lang="en-IN" sz="2400" u="none" strike="noStrike">
                          <a:effectLst/>
                        </a:rPr>
                        <a:t>I-NEM</a:t>
                      </a:r>
                      <a:endParaRPr lang="en-IN" sz="2400" b="0" i="0" u="none" strike="noStrike">
                        <a:solidFill>
                          <a:schemeClr val="tx1"/>
                        </a:solidFill>
                        <a:effectLst/>
                        <a:latin typeface="Times New Roman" panose="02020603050405020304" pitchFamily="18" charset="0"/>
                      </a:endParaRPr>
                    </a:p>
                  </a:txBody>
                  <a:tcPr marL="9525" marR="9525" marT="9525" marB="0"/>
                </a:tc>
                <a:tc>
                  <a:txBody>
                    <a:bodyPr/>
                    <a:lstStyle/>
                    <a:p>
                      <a:pPr algn="ctr" fontAlgn="t"/>
                      <a:r>
                        <a:rPr lang="en-IN" sz="2400" u="none" strike="noStrike">
                          <a:effectLst/>
                        </a:rPr>
                        <a:t>GLENMARK</a:t>
                      </a:r>
                      <a:endParaRPr lang="en-IN" sz="2400" b="0" i="0" u="none" strike="noStrike">
                        <a:solidFill>
                          <a:schemeClr val="tx1"/>
                        </a:solidFill>
                        <a:effectLst/>
                        <a:latin typeface="Times New Roman" panose="02020603050405020304" pitchFamily="18" charset="0"/>
                      </a:endParaRPr>
                    </a:p>
                  </a:txBody>
                  <a:tcPr marL="9525" marR="9525" marT="9525" marB="0"/>
                </a:tc>
                <a:tc>
                  <a:txBody>
                    <a:bodyPr/>
                    <a:lstStyle/>
                    <a:p>
                      <a:pPr algn="ctr" fontAlgn="t"/>
                      <a:r>
                        <a:rPr lang="en-IN" sz="2400" u="none" strike="noStrike">
                          <a:effectLst/>
                        </a:rPr>
                        <a:t>1200</a:t>
                      </a:r>
                      <a:endParaRPr lang="en-IN" sz="2400" b="0" i="0" u="none" strike="noStrike">
                        <a:solidFill>
                          <a:schemeClr val="tx1"/>
                        </a:solidFill>
                        <a:effectLst/>
                        <a:latin typeface="Cambria" panose="02040503050406030204" pitchFamily="18" charset="0"/>
                      </a:endParaRPr>
                    </a:p>
                  </a:txBody>
                  <a:tcPr marL="9525" marR="9525" marT="9525" marB="0"/>
                </a:tc>
                <a:extLst>
                  <a:ext uri="{0D108BD9-81ED-4DB2-BD59-A6C34878D82A}">
                    <a16:rowId xmlns:a16="http://schemas.microsoft.com/office/drawing/2014/main" val="10003"/>
                  </a:ext>
                </a:extLst>
              </a:tr>
              <a:tr h="438072">
                <a:tc>
                  <a:txBody>
                    <a:bodyPr/>
                    <a:lstStyle/>
                    <a:p>
                      <a:pPr algn="ctr" fontAlgn="t"/>
                      <a:r>
                        <a:rPr lang="en-IN" sz="2400" u="none" strike="noStrike" dirty="0">
                          <a:effectLst/>
                        </a:rPr>
                        <a:t>CILAXTAR</a:t>
                      </a:r>
                      <a:endParaRPr lang="en-IN" sz="2400" b="0" i="0" u="none" strike="noStrike" dirty="0">
                        <a:solidFill>
                          <a:schemeClr val="tx1"/>
                        </a:solidFill>
                        <a:effectLst/>
                        <a:latin typeface="Times New Roman" panose="02020603050405020304" pitchFamily="18" charset="0"/>
                      </a:endParaRPr>
                    </a:p>
                  </a:txBody>
                  <a:tcPr marL="9525" marR="9525" marT="9525" marB="0"/>
                </a:tc>
                <a:tc>
                  <a:txBody>
                    <a:bodyPr/>
                    <a:lstStyle/>
                    <a:p>
                      <a:pPr algn="ctr" fontAlgn="t"/>
                      <a:r>
                        <a:rPr lang="en-IN" sz="2400" u="none" strike="noStrike">
                          <a:effectLst/>
                        </a:rPr>
                        <a:t>ALKEM</a:t>
                      </a:r>
                      <a:endParaRPr lang="en-IN" sz="2400" b="0" i="0" u="none" strike="noStrike">
                        <a:solidFill>
                          <a:schemeClr val="tx1"/>
                        </a:solidFill>
                        <a:effectLst/>
                        <a:latin typeface="Times New Roman" panose="02020603050405020304" pitchFamily="18" charset="0"/>
                      </a:endParaRPr>
                    </a:p>
                  </a:txBody>
                  <a:tcPr marL="9525" marR="9525" marT="9525" marB="0"/>
                </a:tc>
                <a:tc>
                  <a:txBody>
                    <a:bodyPr/>
                    <a:lstStyle/>
                    <a:p>
                      <a:pPr algn="ctr" fontAlgn="t"/>
                      <a:r>
                        <a:rPr lang="en-IN" sz="2400" u="none" strike="noStrike">
                          <a:effectLst/>
                        </a:rPr>
                        <a:t>1203</a:t>
                      </a:r>
                      <a:endParaRPr lang="en-IN" sz="2400" b="0" i="0" u="none" strike="noStrike">
                        <a:solidFill>
                          <a:schemeClr val="tx1"/>
                        </a:solidFill>
                        <a:effectLst/>
                        <a:latin typeface="Cambria" panose="02040503050406030204" pitchFamily="18" charset="0"/>
                      </a:endParaRPr>
                    </a:p>
                  </a:txBody>
                  <a:tcPr marL="9525" marR="9525" marT="9525" marB="0"/>
                </a:tc>
                <a:extLst>
                  <a:ext uri="{0D108BD9-81ED-4DB2-BD59-A6C34878D82A}">
                    <a16:rowId xmlns:a16="http://schemas.microsoft.com/office/drawing/2014/main" val="10004"/>
                  </a:ext>
                </a:extLst>
              </a:tr>
              <a:tr h="438072">
                <a:tc>
                  <a:txBody>
                    <a:bodyPr/>
                    <a:lstStyle/>
                    <a:p>
                      <a:pPr algn="ctr" fontAlgn="t"/>
                      <a:r>
                        <a:rPr lang="en-IN" sz="2400" u="none" strike="noStrike">
                          <a:effectLst/>
                        </a:rPr>
                        <a:t>IMICRIT</a:t>
                      </a:r>
                      <a:endParaRPr lang="en-IN" sz="2400" b="0" i="0" u="none" strike="noStrike">
                        <a:solidFill>
                          <a:schemeClr val="tx1"/>
                        </a:solidFill>
                        <a:effectLst/>
                        <a:latin typeface="Times New Roman" panose="02020603050405020304" pitchFamily="18" charset="0"/>
                      </a:endParaRPr>
                    </a:p>
                  </a:txBody>
                  <a:tcPr marL="9525" marR="9525" marT="9525" marB="0"/>
                </a:tc>
                <a:tc>
                  <a:txBody>
                    <a:bodyPr/>
                    <a:lstStyle/>
                    <a:p>
                      <a:pPr algn="ctr" fontAlgn="t"/>
                      <a:r>
                        <a:rPr lang="en-IN" sz="2400" u="none" strike="noStrike">
                          <a:effectLst/>
                        </a:rPr>
                        <a:t>CIPLA</a:t>
                      </a:r>
                      <a:endParaRPr lang="en-IN" sz="2400" b="0" i="0" u="none" strike="noStrike">
                        <a:solidFill>
                          <a:schemeClr val="tx1"/>
                        </a:solidFill>
                        <a:effectLst/>
                        <a:latin typeface="Times New Roman" panose="02020603050405020304" pitchFamily="18" charset="0"/>
                      </a:endParaRPr>
                    </a:p>
                  </a:txBody>
                  <a:tcPr marL="9525" marR="9525" marT="9525" marB="0"/>
                </a:tc>
                <a:tc>
                  <a:txBody>
                    <a:bodyPr/>
                    <a:lstStyle/>
                    <a:p>
                      <a:pPr algn="ctr" fontAlgn="t"/>
                      <a:r>
                        <a:rPr lang="en-IN" sz="2400" u="none" strike="noStrike" dirty="0">
                          <a:effectLst/>
                        </a:rPr>
                        <a:t>1268</a:t>
                      </a:r>
                      <a:endParaRPr lang="en-IN" sz="2400" b="0" i="0" u="none" strike="noStrike" dirty="0">
                        <a:solidFill>
                          <a:schemeClr val="tx1"/>
                        </a:solidFill>
                        <a:effectLst/>
                        <a:latin typeface="Cambria" panose="02040503050406030204" pitchFamily="18" charset="0"/>
                      </a:endParaRPr>
                    </a:p>
                  </a:txBody>
                  <a:tcPr marL="9525" marR="9525" marT="9525" marB="0"/>
                </a:tc>
                <a:extLst>
                  <a:ext uri="{0D108BD9-81ED-4DB2-BD59-A6C34878D82A}">
                    <a16:rowId xmlns:a16="http://schemas.microsoft.com/office/drawing/2014/main" val="10005"/>
                  </a:ext>
                </a:extLst>
              </a:tr>
              <a:tr h="438072">
                <a:tc>
                  <a:txBody>
                    <a:bodyPr/>
                    <a:lstStyle/>
                    <a:p>
                      <a:pPr algn="ctr" fontAlgn="t"/>
                      <a:r>
                        <a:rPr lang="en-IN" sz="2400" u="none" strike="noStrike">
                          <a:effectLst/>
                        </a:rPr>
                        <a:t>PRIMAPEN</a:t>
                      </a:r>
                      <a:endParaRPr lang="en-IN" sz="2400" b="0" i="0" u="none" strike="noStrike">
                        <a:solidFill>
                          <a:schemeClr val="tx1"/>
                        </a:solidFill>
                        <a:effectLst/>
                        <a:latin typeface="Times New Roman" panose="02020603050405020304" pitchFamily="18" charset="0"/>
                      </a:endParaRPr>
                    </a:p>
                  </a:txBody>
                  <a:tcPr marL="9525" marR="9525" marT="9525" marB="0"/>
                </a:tc>
                <a:tc>
                  <a:txBody>
                    <a:bodyPr/>
                    <a:lstStyle/>
                    <a:p>
                      <a:pPr algn="ctr" fontAlgn="t"/>
                      <a:r>
                        <a:rPr lang="en-IN" sz="2400" u="none" strike="noStrike">
                          <a:effectLst/>
                        </a:rPr>
                        <a:t>BIOCON</a:t>
                      </a:r>
                      <a:endParaRPr lang="en-IN" sz="2400" b="0" i="0" u="none" strike="noStrike">
                        <a:solidFill>
                          <a:schemeClr val="tx1"/>
                        </a:solidFill>
                        <a:effectLst/>
                        <a:latin typeface="Times New Roman" panose="02020603050405020304" pitchFamily="18" charset="0"/>
                      </a:endParaRPr>
                    </a:p>
                  </a:txBody>
                  <a:tcPr marL="9525" marR="9525" marT="9525" marB="0"/>
                </a:tc>
                <a:tc>
                  <a:txBody>
                    <a:bodyPr/>
                    <a:lstStyle/>
                    <a:p>
                      <a:pPr algn="ctr" fontAlgn="t"/>
                      <a:r>
                        <a:rPr lang="en-IN" sz="2400" u="none" strike="noStrike">
                          <a:effectLst/>
                        </a:rPr>
                        <a:t>1287</a:t>
                      </a:r>
                      <a:endParaRPr lang="en-IN" sz="2400" b="0" i="0" u="none" strike="noStrike">
                        <a:solidFill>
                          <a:schemeClr val="tx1"/>
                        </a:solidFill>
                        <a:effectLst/>
                        <a:latin typeface="Cambria" panose="02040503050406030204" pitchFamily="18" charset="0"/>
                      </a:endParaRPr>
                    </a:p>
                  </a:txBody>
                  <a:tcPr marL="9525" marR="9525" marT="9525" marB="0"/>
                </a:tc>
                <a:extLst>
                  <a:ext uri="{0D108BD9-81ED-4DB2-BD59-A6C34878D82A}">
                    <a16:rowId xmlns:a16="http://schemas.microsoft.com/office/drawing/2014/main" val="10006"/>
                  </a:ext>
                </a:extLst>
              </a:tr>
              <a:tr h="438072">
                <a:tc>
                  <a:txBody>
                    <a:bodyPr/>
                    <a:lstStyle/>
                    <a:p>
                      <a:pPr algn="ctr" fontAlgn="t"/>
                      <a:r>
                        <a:rPr lang="en-IN" sz="2400" u="none" strike="noStrike" dirty="0">
                          <a:effectLst/>
                        </a:rPr>
                        <a:t>ZIENAM</a:t>
                      </a:r>
                      <a:endParaRPr lang="en-IN" sz="2400" b="0" i="0" u="none" strike="noStrike" dirty="0">
                        <a:solidFill>
                          <a:schemeClr val="tx1"/>
                        </a:solidFill>
                        <a:effectLst/>
                        <a:latin typeface="Times New Roman" panose="02020603050405020304" pitchFamily="18" charset="0"/>
                      </a:endParaRPr>
                    </a:p>
                  </a:txBody>
                  <a:tcPr marL="9525" marR="9525" marT="9525" marB="0"/>
                </a:tc>
                <a:tc>
                  <a:txBody>
                    <a:bodyPr/>
                    <a:lstStyle/>
                    <a:p>
                      <a:pPr algn="ctr" fontAlgn="t"/>
                      <a:r>
                        <a:rPr lang="en-IN" sz="2400" u="none" strike="noStrike">
                          <a:effectLst/>
                        </a:rPr>
                        <a:t>MSD</a:t>
                      </a:r>
                      <a:endParaRPr lang="en-IN" sz="2400" b="0" i="0" u="none" strike="noStrike">
                        <a:solidFill>
                          <a:schemeClr val="tx1"/>
                        </a:solidFill>
                        <a:effectLst/>
                        <a:latin typeface="Times New Roman" panose="02020603050405020304" pitchFamily="18" charset="0"/>
                      </a:endParaRPr>
                    </a:p>
                  </a:txBody>
                  <a:tcPr marL="9525" marR="9525" marT="9525" marB="0"/>
                </a:tc>
                <a:tc>
                  <a:txBody>
                    <a:bodyPr/>
                    <a:lstStyle/>
                    <a:p>
                      <a:pPr algn="ctr" fontAlgn="t"/>
                      <a:r>
                        <a:rPr lang="en-IN" sz="2400" u="none" strike="noStrike" dirty="0">
                          <a:effectLst/>
                        </a:rPr>
                        <a:t>1325</a:t>
                      </a:r>
                      <a:endParaRPr lang="en-IN" sz="2400" b="0" i="0" u="none" strike="noStrike" dirty="0">
                        <a:solidFill>
                          <a:schemeClr val="tx1"/>
                        </a:solidFill>
                        <a:effectLst/>
                        <a:latin typeface="Cambria" panose="02040503050406030204" pitchFamily="18" charset="0"/>
                      </a:endParaRPr>
                    </a:p>
                  </a:txBody>
                  <a:tcPr marL="9525" marR="9525" marT="9525" marB="0"/>
                </a:tc>
                <a:extLst>
                  <a:ext uri="{0D108BD9-81ED-4DB2-BD59-A6C34878D82A}">
                    <a16:rowId xmlns:a16="http://schemas.microsoft.com/office/drawing/2014/main" val="10007"/>
                  </a:ext>
                </a:extLst>
              </a:tr>
              <a:tr h="438072">
                <a:tc>
                  <a:txBody>
                    <a:bodyPr/>
                    <a:lstStyle/>
                    <a:p>
                      <a:pPr algn="ctr" fontAlgn="b"/>
                      <a:r>
                        <a:rPr lang="en-IN" sz="2400" u="none" strike="noStrike" dirty="0">
                          <a:effectLst/>
                        </a:rPr>
                        <a:t>XIPENZ 500 MG</a:t>
                      </a:r>
                      <a:endParaRPr lang="en-IN" sz="2400" b="0" i="0" u="none" strike="noStrike" dirty="0">
                        <a:solidFill>
                          <a:schemeClr val="tx1"/>
                        </a:solidFill>
                        <a:effectLst/>
                        <a:latin typeface="Cambria" panose="02040503050406030204" pitchFamily="18" charset="0"/>
                      </a:endParaRPr>
                    </a:p>
                  </a:txBody>
                  <a:tcPr marL="9525" marR="9525" marT="9525" marB="0" anchor="b"/>
                </a:tc>
                <a:tc>
                  <a:txBody>
                    <a:bodyPr/>
                    <a:lstStyle/>
                    <a:p>
                      <a:pPr algn="ctr" fontAlgn="b"/>
                      <a:r>
                        <a:rPr lang="en-IN" sz="2400" u="none" strike="noStrike" dirty="0">
                          <a:effectLst/>
                        </a:rPr>
                        <a:t>HHCL</a:t>
                      </a:r>
                      <a:endParaRPr lang="en-IN" sz="2400" b="0" i="0" u="none" strike="noStrike" dirty="0">
                        <a:solidFill>
                          <a:schemeClr val="tx1"/>
                        </a:solidFill>
                        <a:effectLst/>
                        <a:latin typeface="Cambria" panose="02040503050406030204" pitchFamily="18" charset="0"/>
                      </a:endParaRPr>
                    </a:p>
                  </a:txBody>
                  <a:tcPr marL="9525" marR="9525" marT="9525" marB="0" anchor="b"/>
                </a:tc>
                <a:tc>
                  <a:txBody>
                    <a:bodyPr/>
                    <a:lstStyle/>
                    <a:p>
                      <a:pPr algn="ctr" fontAlgn="b"/>
                      <a:r>
                        <a:rPr lang="en-IN" sz="2400" u="none" strike="noStrike" dirty="0">
                          <a:effectLst/>
                        </a:rPr>
                        <a:t>1089</a:t>
                      </a:r>
                      <a:endParaRPr lang="en-IN" sz="2400" b="0" i="0" u="none" strike="noStrike" dirty="0">
                        <a:solidFill>
                          <a:schemeClr val="tx1"/>
                        </a:solidFill>
                        <a:effectLst/>
                        <a:latin typeface="Cambria" panose="02040503050406030204" pitchFamily="18" charset="0"/>
                      </a:endParaRPr>
                    </a:p>
                  </a:txBody>
                  <a:tcPr marL="9525" marR="9525" marT="9525" marB="0" anchor="b"/>
                </a:tc>
                <a:extLst>
                  <a:ext uri="{0D108BD9-81ED-4DB2-BD59-A6C34878D82A}">
                    <a16:rowId xmlns:a16="http://schemas.microsoft.com/office/drawing/2014/main" val="618521155"/>
                  </a:ext>
                </a:extLst>
              </a:tr>
            </a:tbl>
          </a:graphicData>
        </a:graphic>
      </p:graphicFrame>
      <p:pic>
        <p:nvPicPr>
          <p:cNvPr id="6" name="Picture 5"/>
          <p:cNvPicPr>
            <a:picLocks noChangeAspect="1"/>
          </p:cNvPicPr>
          <p:nvPr/>
        </p:nvPicPr>
        <p:blipFill>
          <a:blip r:embed="rId2"/>
          <a:stretch>
            <a:fillRect/>
          </a:stretch>
        </p:blipFill>
        <p:spPr>
          <a:xfrm>
            <a:off x="4132581" y="595186"/>
            <a:ext cx="3342276" cy="1530514"/>
          </a:xfrm>
          <a:prstGeom prst="rect">
            <a:avLst/>
          </a:prstGeom>
        </p:spPr>
      </p:pic>
    </p:spTree>
    <p:extLst>
      <p:ext uri="{BB962C8B-B14F-4D97-AF65-F5344CB8AC3E}">
        <p14:creationId xmlns:p14="http://schemas.microsoft.com/office/powerpoint/2010/main" val="335797619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58856" y="2579427"/>
            <a:ext cx="4402167" cy="1200329"/>
          </a:xfrm>
          <a:prstGeom prst="rect">
            <a:avLst/>
          </a:prstGeom>
          <a:noFill/>
        </p:spPr>
        <p:txBody>
          <a:bodyPr wrap="none" rtlCol="0">
            <a:spAutoFit/>
          </a:bodyPr>
          <a:lstStyle/>
          <a:p>
            <a:r>
              <a:rPr lang="en-IN" sz="7200" dirty="0" err="1" smtClean="0"/>
              <a:t>Doripenem</a:t>
            </a:r>
            <a:endParaRPr lang="en-IN" sz="72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1534" y="2299331"/>
            <a:ext cx="3427559" cy="1760519"/>
          </a:xfrm>
          <a:prstGeom prst="roundRect">
            <a:avLst>
              <a:gd name="adj" fmla="val 4167"/>
            </a:avLst>
          </a:prstGeom>
          <a:solidFill>
            <a:srgbClr val="FFFFFF"/>
          </a:solidFill>
          <a:ln w="3175"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18257622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25223" y="2220147"/>
            <a:ext cx="11436824" cy="2677656"/>
          </a:xfrm>
          <a:prstGeom prst="rect">
            <a:avLst/>
          </a:prstGeom>
        </p:spPr>
        <p:txBody>
          <a:bodyPr wrap="square">
            <a:spAutoFit/>
          </a:bodyPr>
          <a:lstStyle/>
          <a:p>
            <a:pPr marL="457200" indent="-457200">
              <a:buClr>
                <a:schemeClr val="tx2">
                  <a:lumMod val="75000"/>
                </a:schemeClr>
              </a:buClr>
              <a:buFont typeface="Wingdings" panose="05000000000000000000" pitchFamily="2" charset="2"/>
              <a:buChar char="§"/>
            </a:pPr>
            <a:r>
              <a:rPr lang="en-IN" sz="2800" dirty="0" err="1" smtClean="0"/>
              <a:t>Doripenem</a:t>
            </a:r>
            <a:r>
              <a:rPr lang="en-IN" sz="2800" dirty="0" smtClean="0"/>
              <a:t> </a:t>
            </a:r>
            <a:r>
              <a:rPr lang="en-IN" sz="2800" dirty="0"/>
              <a:t>is a beta-lactam and belongs to the subgroup of carbapenems.</a:t>
            </a:r>
          </a:p>
          <a:p>
            <a:pPr marL="457200" indent="-457200">
              <a:buClr>
                <a:schemeClr val="tx2">
                  <a:lumMod val="75000"/>
                </a:schemeClr>
              </a:buClr>
              <a:buFont typeface="Wingdings" panose="05000000000000000000" pitchFamily="2" charset="2"/>
              <a:buChar char="§"/>
            </a:pPr>
            <a:endParaRPr lang="en-IN" sz="2800" dirty="0"/>
          </a:p>
          <a:p>
            <a:pPr marL="457200" indent="-457200">
              <a:buClr>
                <a:schemeClr val="tx2">
                  <a:lumMod val="75000"/>
                </a:schemeClr>
              </a:buClr>
              <a:buFont typeface="Wingdings" panose="05000000000000000000" pitchFamily="2" charset="2"/>
              <a:buChar char="§"/>
            </a:pPr>
            <a:r>
              <a:rPr lang="en-IN" sz="2800" dirty="0" smtClean="0"/>
              <a:t>An ultra-broad-spectrum antibiotic</a:t>
            </a:r>
            <a:r>
              <a:rPr lang="en-IN" sz="2800" dirty="0"/>
              <a:t>. </a:t>
            </a:r>
            <a:endParaRPr lang="en-IN" sz="2800" dirty="0" smtClean="0"/>
          </a:p>
          <a:p>
            <a:pPr marL="457200" indent="-457200">
              <a:buClr>
                <a:schemeClr val="tx2">
                  <a:lumMod val="75000"/>
                </a:schemeClr>
              </a:buClr>
              <a:buFont typeface="Wingdings" panose="05000000000000000000" pitchFamily="2" charset="2"/>
              <a:buChar char="§"/>
            </a:pPr>
            <a:endParaRPr lang="en-IN" sz="2800" dirty="0"/>
          </a:p>
          <a:p>
            <a:pPr marL="457200" indent="-457200">
              <a:buClr>
                <a:schemeClr val="tx2">
                  <a:lumMod val="75000"/>
                </a:schemeClr>
              </a:buClr>
              <a:buFont typeface="Wingdings" panose="05000000000000000000" pitchFamily="2" charset="2"/>
              <a:buChar char="§"/>
            </a:pPr>
            <a:r>
              <a:rPr lang="en-IN" sz="2800" dirty="0" smtClean="0"/>
              <a:t>More </a:t>
            </a:r>
            <a:r>
              <a:rPr lang="en-IN" sz="2800" dirty="0"/>
              <a:t>active against Pseudomonas aeruginosa then other </a:t>
            </a:r>
            <a:r>
              <a:rPr lang="en-IN" sz="2800" dirty="0" smtClean="0"/>
              <a:t>carbapenems</a:t>
            </a:r>
          </a:p>
          <a:p>
            <a:pPr marL="457200" indent="-457200">
              <a:buClr>
                <a:schemeClr val="tx2">
                  <a:lumMod val="75000"/>
                </a:schemeClr>
              </a:buClr>
              <a:buFont typeface="Wingdings" panose="05000000000000000000" pitchFamily="2" charset="2"/>
              <a:buChar char="§"/>
            </a:pPr>
            <a:endParaRPr lang="en-IN" sz="2800" dirty="0" smtClean="0"/>
          </a:p>
        </p:txBody>
      </p:sp>
      <p:sp>
        <p:nvSpPr>
          <p:cNvPr id="5" name="Title 4"/>
          <p:cNvSpPr txBox="1">
            <a:spLocks noGrp="1"/>
          </p:cNvSpPr>
          <p:nvPr>
            <p:ph type="title"/>
          </p:nvPr>
        </p:nvSpPr>
        <p:spPr>
          <a:prstGeom prst="rect">
            <a:avLst/>
          </a:prstGeom>
          <a:noFill/>
        </p:spPr>
        <p:txBody>
          <a:bodyPr wrap="none" rtlCol="0">
            <a:spAutoFit/>
          </a:bodyPr>
          <a:lstStyle/>
          <a:p>
            <a:r>
              <a:rPr lang="en-IN" sz="6000" dirty="0" err="1" smtClean="0"/>
              <a:t>Doripenem</a:t>
            </a:r>
            <a:endParaRPr lang="en-IN" sz="6000" dirty="0"/>
          </a:p>
        </p:txBody>
      </p:sp>
    </p:spTree>
    <p:extLst>
      <p:ext uri="{BB962C8B-B14F-4D97-AF65-F5344CB8AC3E}">
        <p14:creationId xmlns:p14="http://schemas.microsoft.com/office/powerpoint/2010/main" val="22489251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83659" y="1527419"/>
            <a:ext cx="11436824" cy="3970318"/>
          </a:xfrm>
          <a:prstGeom prst="rect">
            <a:avLst/>
          </a:prstGeom>
        </p:spPr>
        <p:txBody>
          <a:bodyPr wrap="square">
            <a:spAutoFit/>
          </a:bodyPr>
          <a:lstStyle/>
          <a:p>
            <a:pPr marL="457200" indent="-457200">
              <a:buClr>
                <a:schemeClr val="tx2">
                  <a:lumMod val="75000"/>
                </a:schemeClr>
              </a:buClr>
              <a:buFont typeface="Wingdings" panose="05000000000000000000" pitchFamily="2" charset="2"/>
              <a:buChar char="§"/>
            </a:pPr>
            <a:endParaRPr lang="en-IN" sz="2800" dirty="0" smtClean="0"/>
          </a:p>
          <a:p>
            <a:pPr marL="457200" indent="-457200">
              <a:buClr>
                <a:schemeClr val="tx2">
                  <a:lumMod val="75000"/>
                </a:schemeClr>
              </a:buClr>
              <a:buFont typeface="Wingdings" panose="05000000000000000000" pitchFamily="2" charset="2"/>
              <a:buChar char="§"/>
            </a:pPr>
            <a:r>
              <a:rPr lang="en-IN" sz="2800" dirty="0" err="1"/>
              <a:t>Doripenem</a:t>
            </a:r>
            <a:r>
              <a:rPr lang="en-IN" sz="2800" dirty="0"/>
              <a:t> exerts its bactericidal activity by inhibiting bacterial cell wall biosynthesis. </a:t>
            </a:r>
            <a:endParaRPr lang="en-IN" sz="2800" dirty="0" smtClean="0"/>
          </a:p>
          <a:p>
            <a:pPr marL="457200" indent="-457200">
              <a:buClr>
                <a:schemeClr val="tx2">
                  <a:lumMod val="75000"/>
                </a:schemeClr>
              </a:buClr>
              <a:buFont typeface="Wingdings" panose="05000000000000000000" pitchFamily="2" charset="2"/>
              <a:buChar char="§"/>
            </a:pPr>
            <a:endParaRPr lang="en-IN" sz="2800" dirty="0"/>
          </a:p>
          <a:p>
            <a:pPr marL="457200" indent="-457200">
              <a:buClr>
                <a:schemeClr val="tx2">
                  <a:lumMod val="75000"/>
                </a:schemeClr>
              </a:buClr>
              <a:buFont typeface="Wingdings" panose="05000000000000000000" pitchFamily="2" charset="2"/>
              <a:buChar char="§"/>
            </a:pPr>
            <a:r>
              <a:rPr lang="en-IN" sz="2800" dirty="0" err="1" smtClean="0"/>
              <a:t>Doripenem</a:t>
            </a:r>
            <a:r>
              <a:rPr lang="en-IN" sz="2800" dirty="0" smtClean="0"/>
              <a:t> </a:t>
            </a:r>
            <a:r>
              <a:rPr lang="en-IN" sz="2800" dirty="0"/>
              <a:t>inactivates multiple essential penicillin-binding proteins (PBPs</a:t>
            </a:r>
            <a:r>
              <a:rPr lang="en-IN" sz="2800" dirty="0" smtClean="0"/>
              <a:t>). </a:t>
            </a:r>
          </a:p>
          <a:p>
            <a:pPr marL="457200" indent="-457200">
              <a:buClr>
                <a:schemeClr val="tx2">
                  <a:lumMod val="75000"/>
                </a:schemeClr>
              </a:buClr>
              <a:buFont typeface="Wingdings" panose="05000000000000000000" pitchFamily="2" charset="2"/>
              <a:buChar char="§"/>
            </a:pPr>
            <a:endParaRPr lang="en-IN" sz="2800" dirty="0"/>
          </a:p>
          <a:p>
            <a:pPr marL="457200" indent="-457200">
              <a:buClr>
                <a:schemeClr val="tx2">
                  <a:lumMod val="75000"/>
                </a:schemeClr>
              </a:buClr>
              <a:buFont typeface="Wingdings" panose="05000000000000000000" pitchFamily="2" charset="2"/>
              <a:buChar char="§"/>
            </a:pPr>
            <a:r>
              <a:rPr lang="en-IN" sz="2800" dirty="0" smtClean="0"/>
              <a:t>In E. coli and P. aeruginosa, </a:t>
            </a:r>
            <a:r>
              <a:rPr lang="en-IN" sz="2800" dirty="0" err="1" smtClean="0"/>
              <a:t>doripenem</a:t>
            </a:r>
            <a:r>
              <a:rPr lang="en-IN" sz="2800" dirty="0" smtClean="0"/>
              <a:t> binds to PBP 2, which is involved in the maintenance of cell shape, as well as to PBPs 3 and 4. </a:t>
            </a:r>
          </a:p>
          <a:p>
            <a:pPr marL="457200" indent="-457200">
              <a:buClr>
                <a:schemeClr val="tx2">
                  <a:lumMod val="75000"/>
                </a:schemeClr>
              </a:buClr>
              <a:buFont typeface="Wingdings" panose="05000000000000000000" pitchFamily="2" charset="2"/>
              <a:buChar char="§"/>
            </a:pPr>
            <a:endParaRPr lang="en-IN" sz="2800" dirty="0" smtClean="0"/>
          </a:p>
        </p:txBody>
      </p:sp>
      <p:sp>
        <p:nvSpPr>
          <p:cNvPr id="2" name="Title 1"/>
          <p:cNvSpPr>
            <a:spLocks noGrp="1"/>
          </p:cNvSpPr>
          <p:nvPr>
            <p:ph type="title"/>
          </p:nvPr>
        </p:nvSpPr>
        <p:spPr/>
        <p:txBody>
          <a:bodyPr/>
          <a:lstStyle/>
          <a:p>
            <a:r>
              <a:rPr lang="en-IN" dirty="0" smtClean="0"/>
              <a:t>Mechanism of action	</a:t>
            </a:r>
            <a:endParaRPr lang="en-IN" dirty="0"/>
          </a:p>
        </p:txBody>
      </p:sp>
    </p:spTree>
    <p:extLst>
      <p:ext uri="{BB962C8B-B14F-4D97-AF65-F5344CB8AC3E}">
        <p14:creationId xmlns:p14="http://schemas.microsoft.com/office/powerpoint/2010/main" val="258404164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916016907"/>
              </p:ext>
            </p:extLst>
          </p:nvPr>
        </p:nvGraphicFramePr>
        <p:xfrm>
          <a:off x="646111" y="2133600"/>
          <a:ext cx="11033271" cy="3378970"/>
        </p:xfrm>
        <a:graphic>
          <a:graphicData uri="http://schemas.openxmlformats.org/drawingml/2006/table">
            <a:tbl>
              <a:tblPr firstRow="1" bandRow="1">
                <a:tableStyleId>{00A15C55-8517-42AA-B614-E9B94910E393}</a:tableStyleId>
              </a:tblPr>
              <a:tblGrid>
                <a:gridCol w="3524107">
                  <a:extLst>
                    <a:ext uri="{9D8B030D-6E8A-4147-A177-3AD203B41FA5}">
                      <a16:colId xmlns:a16="http://schemas.microsoft.com/office/drawing/2014/main" val="1786796875"/>
                    </a:ext>
                  </a:extLst>
                </a:gridCol>
                <a:gridCol w="7509164">
                  <a:extLst>
                    <a:ext uri="{9D8B030D-6E8A-4147-A177-3AD203B41FA5}">
                      <a16:colId xmlns:a16="http://schemas.microsoft.com/office/drawing/2014/main" val="2803817003"/>
                    </a:ext>
                  </a:extLst>
                </a:gridCol>
              </a:tblGrid>
              <a:tr h="227525">
                <a:tc gridSpan="2">
                  <a:txBody>
                    <a:bodyPr/>
                    <a:lstStyle/>
                    <a:p>
                      <a:pPr algn="ctr"/>
                      <a:r>
                        <a:rPr lang="en-IN" sz="2400" dirty="0" err="1" smtClean="0"/>
                        <a:t>Doripenem</a:t>
                      </a:r>
                      <a:r>
                        <a:rPr lang="en-IN" sz="2400" dirty="0" smtClean="0"/>
                        <a:t> active  against </a:t>
                      </a:r>
                      <a:endParaRPr lang="en-IN" sz="2400" dirty="0"/>
                    </a:p>
                  </a:txBody>
                  <a:tcPr/>
                </a:tc>
                <a:tc hMerge="1">
                  <a:txBody>
                    <a:bodyPr/>
                    <a:lstStyle/>
                    <a:p>
                      <a:endParaRPr lang="en-IN" dirty="0"/>
                    </a:p>
                  </a:txBody>
                  <a:tcPr/>
                </a:tc>
                <a:extLst>
                  <a:ext uri="{0D108BD9-81ED-4DB2-BD59-A6C34878D82A}">
                    <a16:rowId xmlns:a16="http://schemas.microsoft.com/office/drawing/2014/main" val="1264784659"/>
                  </a:ext>
                </a:extLst>
              </a:tr>
              <a:tr h="370840">
                <a:tc>
                  <a:txBody>
                    <a:bodyPr/>
                    <a:lstStyle/>
                    <a:p>
                      <a:r>
                        <a:rPr lang="en-IN" sz="2400" dirty="0" smtClean="0"/>
                        <a:t>Facultative Gram-negative microorganisms </a:t>
                      </a:r>
                      <a:endParaRPr lang="en-IN" sz="2400" dirty="0"/>
                    </a:p>
                  </a:txBody>
                  <a:tcPr/>
                </a:tc>
                <a:tc>
                  <a:txBody>
                    <a:bodyPr/>
                    <a:lstStyle/>
                    <a:p>
                      <a:r>
                        <a:rPr lang="en-IN" sz="2400" dirty="0" smtClean="0"/>
                        <a:t>Acinetobacter </a:t>
                      </a:r>
                      <a:r>
                        <a:rPr lang="en-IN" sz="2400" dirty="0" err="1" smtClean="0"/>
                        <a:t>baumannii</a:t>
                      </a:r>
                      <a:r>
                        <a:rPr lang="en-IN" sz="2400" dirty="0" smtClean="0"/>
                        <a:t>,</a:t>
                      </a:r>
                      <a:r>
                        <a:rPr lang="en-IN" sz="2400" baseline="0" dirty="0" smtClean="0"/>
                        <a:t> </a:t>
                      </a:r>
                      <a:r>
                        <a:rPr lang="en-IN" sz="2400" dirty="0" smtClean="0"/>
                        <a:t>Escherichia coli,</a:t>
                      </a:r>
                      <a:r>
                        <a:rPr lang="en-IN" sz="2400" baseline="0" dirty="0" smtClean="0"/>
                        <a:t> </a:t>
                      </a:r>
                      <a:r>
                        <a:rPr lang="en-IN" sz="2400" dirty="0" err="1" smtClean="0"/>
                        <a:t>Klebsiella</a:t>
                      </a:r>
                      <a:r>
                        <a:rPr lang="en-IN" sz="2400" dirty="0" smtClean="0"/>
                        <a:t> pneumonia, Proteus mirabilis,</a:t>
                      </a:r>
                      <a:r>
                        <a:rPr lang="en-IN" sz="2400" baseline="0" dirty="0" smtClean="0"/>
                        <a:t> </a:t>
                      </a:r>
                      <a:r>
                        <a:rPr lang="en-IN" sz="2400" dirty="0" smtClean="0"/>
                        <a:t>Pseudomonas aeruginosa </a:t>
                      </a:r>
                      <a:endParaRPr lang="en-IN" sz="2400" dirty="0"/>
                    </a:p>
                  </a:txBody>
                  <a:tcPr/>
                </a:tc>
                <a:extLst>
                  <a:ext uri="{0D108BD9-81ED-4DB2-BD59-A6C34878D82A}">
                    <a16:rowId xmlns:a16="http://schemas.microsoft.com/office/drawing/2014/main" val="1017191479"/>
                  </a:ext>
                </a:extLst>
              </a:tr>
              <a:tr h="370840">
                <a:tc>
                  <a:txBody>
                    <a:bodyPr/>
                    <a:lstStyle/>
                    <a:p>
                      <a:r>
                        <a:rPr lang="en-IN" sz="2400" dirty="0" smtClean="0"/>
                        <a:t>Facultative Gram-positive microorganism</a:t>
                      </a:r>
                      <a:endParaRPr lang="en-IN" sz="2400" dirty="0"/>
                    </a:p>
                  </a:txBody>
                  <a:tcPr/>
                </a:tc>
                <a:tc>
                  <a:txBody>
                    <a:bodyPr/>
                    <a:lstStyle/>
                    <a:p>
                      <a:r>
                        <a:rPr lang="en-IN" sz="2400" dirty="0" smtClean="0"/>
                        <a:t>Streptococcus </a:t>
                      </a:r>
                      <a:r>
                        <a:rPr lang="en-IN" sz="2400" dirty="0" err="1" smtClean="0"/>
                        <a:t>constellatus</a:t>
                      </a:r>
                      <a:r>
                        <a:rPr lang="en-IN" sz="2400" dirty="0" smtClean="0"/>
                        <a:t> , Streptococcus </a:t>
                      </a:r>
                      <a:r>
                        <a:rPr lang="en-IN" sz="2400" dirty="0" err="1" smtClean="0"/>
                        <a:t>intermedius</a:t>
                      </a:r>
                      <a:r>
                        <a:rPr lang="en-IN" sz="2400" dirty="0" smtClean="0"/>
                        <a:t> </a:t>
                      </a:r>
                      <a:endParaRPr lang="en-IN" sz="2400" dirty="0"/>
                    </a:p>
                  </a:txBody>
                  <a:tcPr/>
                </a:tc>
                <a:extLst>
                  <a:ext uri="{0D108BD9-81ED-4DB2-BD59-A6C34878D82A}">
                    <a16:rowId xmlns:a16="http://schemas.microsoft.com/office/drawing/2014/main" val="2735421694"/>
                  </a:ext>
                </a:extLst>
              </a:tr>
              <a:tr h="1275850">
                <a:tc>
                  <a:txBody>
                    <a:bodyPr/>
                    <a:lstStyle/>
                    <a:p>
                      <a:r>
                        <a:rPr lang="en-IN" sz="2400" dirty="0" smtClean="0"/>
                        <a:t>Anaerobic microorganisms </a:t>
                      </a:r>
                      <a:endParaRPr lang="en-IN" sz="2400" dirty="0"/>
                    </a:p>
                  </a:txBody>
                  <a:tcPr/>
                </a:tc>
                <a:tc>
                  <a:txBody>
                    <a:bodyPr/>
                    <a:lstStyle/>
                    <a:p>
                      <a:r>
                        <a:rPr lang="fr-FR" sz="2400" dirty="0" err="1" smtClean="0"/>
                        <a:t>Bacteroides</a:t>
                      </a:r>
                      <a:r>
                        <a:rPr lang="fr-FR" sz="2400" dirty="0" smtClean="0"/>
                        <a:t> </a:t>
                      </a:r>
                      <a:r>
                        <a:rPr lang="fr-FR" sz="2400" dirty="0" err="1" smtClean="0"/>
                        <a:t>caccae</a:t>
                      </a:r>
                      <a:r>
                        <a:rPr lang="fr-FR" sz="2400" dirty="0" smtClean="0"/>
                        <a:t> ,</a:t>
                      </a:r>
                      <a:r>
                        <a:rPr lang="fr-FR" sz="2400" dirty="0" err="1" smtClean="0"/>
                        <a:t>Bacteroides</a:t>
                      </a:r>
                      <a:r>
                        <a:rPr lang="fr-FR" sz="2400" dirty="0" smtClean="0"/>
                        <a:t> </a:t>
                      </a:r>
                      <a:r>
                        <a:rPr lang="fr-FR" sz="2400" dirty="0" err="1" smtClean="0"/>
                        <a:t>fragilis</a:t>
                      </a:r>
                      <a:r>
                        <a:rPr lang="fr-FR" sz="2400" dirty="0" smtClean="0"/>
                        <a:t> </a:t>
                      </a:r>
                    </a:p>
                    <a:p>
                      <a:r>
                        <a:rPr lang="fr-FR" sz="2400" dirty="0" err="1" smtClean="0"/>
                        <a:t>Bacteroides</a:t>
                      </a:r>
                      <a:r>
                        <a:rPr lang="fr-FR" sz="2400" dirty="0" smtClean="0"/>
                        <a:t> </a:t>
                      </a:r>
                      <a:r>
                        <a:rPr lang="fr-FR" sz="2400" dirty="0" err="1" smtClean="0"/>
                        <a:t>thetaiotaomicron</a:t>
                      </a:r>
                      <a:r>
                        <a:rPr lang="fr-FR" sz="2400" dirty="0" smtClean="0"/>
                        <a:t>,  </a:t>
                      </a:r>
                      <a:r>
                        <a:rPr lang="en-IN" sz="2400" dirty="0" err="1" smtClean="0"/>
                        <a:t>Bacteroides</a:t>
                      </a:r>
                      <a:r>
                        <a:rPr lang="en-IN" sz="2400" dirty="0" smtClean="0"/>
                        <a:t> </a:t>
                      </a:r>
                      <a:r>
                        <a:rPr lang="en-IN" sz="2400" dirty="0" err="1" smtClean="0"/>
                        <a:t>uniformis</a:t>
                      </a:r>
                      <a:r>
                        <a:rPr lang="en-IN" sz="2400" dirty="0" smtClean="0"/>
                        <a:t> </a:t>
                      </a:r>
                    </a:p>
                    <a:p>
                      <a:r>
                        <a:rPr lang="en-IN" sz="2400" dirty="0" err="1" smtClean="0"/>
                        <a:t>Bacteroides</a:t>
                      </a:r>
                      <a:r>
                        <a:rPr lang="en-IN" sz="2400" dirty="0" smtClean="0"/>
                        <a:t> </a:t>
                      </a:r>
                      <a:r>
                        <a:rPr lang="en-IN" sz="2400" dirty="0" err="1" smtClean="0"/>
                        <a:t>vulgatus</a:t>
                      </a:r>
                      <a:r>
                        <a:rPr lang="en-IN" sz="2400" dirty="0" smtClean="0"/>
                        <a:t>,  </a:t>
                      </a:r>
                      <a:r>
                        <a:rPr lang="en-IN" sz="2400" dirty="0" err="1" smtClean="0"/>
                        <a:t>Peptostreptococcus</a:t>
                      </a:r>
                      <a:r>
                        <a:rPr lang="en-IN" sz="2400" dirty="0" smtClean="0"/>
                        <a:t> micros </a:t>
                      </a:r>
                      <a:endParaRPr lang="en-IN" sz="2400" dirty="0"/>
                    </a:p>
                  </a:txBody>
                  <a:tcPr/>
                </a:tc>
                <a:extLst>
                  <a:ext uri="{0D108BD9-81ED-4DB2-BD59-A6C34878D82A}">
                    <a16:rowId xmlns:a16="http://schemas.microsoft.com/office/drawing/2014/main" val="2636495112"/>
                  </a:ext>
                </a:extLst>
              </a:tr>
            </a:tbl>
          </a:graphicData>
        </a:graphic>
      </p:graphicFrame>
      <p:sp>
        <p:nvSpPr>
          <p:cNvPr id="2" name="Title 1"/>
          <p:cNvSpPr>
            <a:spLocks noGrp="1"/>
          </p:cNvSpPr>
          <p:nvPr>
            <p:ph type="title"/>
          </p:nvPr>
        </p:nvSpPr>
        <p:spPr/>
        <p:txBody>
          <a:bodyPr/>
          <a:lstStyle/>
          <a:p>
            <a:r>
              <a:rPr lang="en-IN" dirty="0" smtClean="0"/>
              <a:t>Spectrum </a:t>
            </a:r>
            <a:endParaRPr lang="en-IN" dirty="0"/>
          </a:p>
        </p:txBody>
      </p:sp>
    </p:spTree>
    <p:extLst>
      <p:ext uri="{BB962C8B-B14F-4D97-AF65-F5344CB8AC3E}">
        <p14:creationId xmlns:p14="http://schemas.microsoft.com/office/powerpoint/2010/main" val="381816062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991905189"/>
              </p:ext>
            </p:extLst>
          </p:nvPr>
        </p:nvGraphicFramePr>
        <p:xfrm>
          <a:off x="1542038" y="2518264"/>
          <a:ext cx="8941234" cy="1994012"/>
        </p:xfrm>
        <a:graphic>
          <a:graphicData uri="http://schemas.openxmlformats.org/drawingml/2006/table">
            <a:tbl>
              <a:tblPr firstRow="1" bandRow="1">
                <a:tableStyleId>{1E171933-4619-4E11-9A3F-F7608DF75F80}</a:tableStyleId>
              </a:tblPr>
              <a:tblGrid>
                <a:gridCol w="4470617">
                  <a:extLst>
                    <a:ext uri="{9D8B030D-6E8A-4147-A177-3AD203B41FA5}">
                      <a16:colId xmlns:a16="http://schemas.microsoft.com/office/drawing/2014/main" val="20000"/>
                    </a:ext>
                  </a:extLst>
                </a:gridCol>
                <a:gridCol w="4470617">
                  <a:extLst>
                    <a:ext uri="{9D8B030D-6E8A-4147-A177-3AD203B41FA5}">
                      <a16:colId xmlns:a16="http://schemas.microsoft.com/office/drawing/2014/main" val="20001"/>
                    </a:ext>
                  </a:extLst>
                </a:gridCol>
              </a:tblGrid>
              <a:tr h="498503">
                <a:tc>
                  <a:txBody>
                    <a:bodyPr/>
                    <a:lstStyle/>
                    <a:p>
                      <a:pPr algn="ctr"/>
                      <a:r>
                        <a:rPr lang="en-IN" sz="2400" dirty="0" smtClean="0"/>
                        <a:t>PK parameters </a:t>
                      </a:r>
                      <a:endParaRPr lang="en-IN" sz="2400" dirty="0"/>
                    </a:p>
                  </a:txBody>
                  <a:tcPr marL="82951" marR="82951" marT="41475" marB="41475" anchor="ctr"/>
                </a:tc>
                <a:tc>
                  <a:txBody>
                    <a:bodyPr/>
                    <a:lstStyle/>
                    <a:p>
                      <a:pPr algn="ctr"/>
                      <a:r>
                        <a:rPr lang="en-IN" sz="2400" dirty="0" err="1" smtClean="0"/>
                        <a:t>Doripenem</a:t>
                      </a:r>
                      <a:endParaRPr lang="en-IN" sz="2400" dirty="0"/>
                    </a:p>
                  </a:txBody>
                  <a:tcPr marL="82951" marR="82951" marT="41475" marB="41475" anchor="ctr"/>
                </a:tc>
                <a:extLst>
                  <a:ext uri="{0D108BD9-81ED-4DB2-BD59-A6C34878D82A}">
                    <a16:rowId xmlns:a16="http://schemas.microsoft.com/office/drawing/2014/main" val="10000"/>
                  </a:ext>
                </a:extLst>
              </a:tr>
              <a:tr h="498503">
                <a:tc>
                  <a:txBody>
                    <a:bodyPr/>
                    <a:lstStyle/>
                    <a:p>
                      <a:pPr algn="ctr" fontAlgn="t"/>
                      <a:r>
                        <a:rPr lang="en-IN" sz="2400" dirty="0">
                          <a:effectLst/>
                        </a:rPr>
                        <a:t>Elimination half-life</a:t>
                      </a:r>
                    </a:p>
                  </a:txBody>
                  <a:tcPr marL="82951" marR="82951" marT="41475" marB="41475" anchor="ctr"/>
                </a:tc>
                <a:tc>
                  <a:txBody>
                    <a:bodyPr/>
                    <a:lstStyle/>
                    <a:p>
                      <a:pPr algn="ctr" fontAlgn="t"/>
                      <a:r>
                        <a:rPr lang="en-IN" sz="2400">
                          <a:effectLst/>
                        </a:rPr>
                        <a:t>1 hour</a:t>
                      </a:r>
                    </a:p>
                  </a:txBody>
                  <a:tcPr marL="82951" marR="82951" marT="41475" marB="41475" anchor="ctr"/>
                </a:tc>
                <a:extLst>
                  <a:ext uri="{0D108BD9-81ED-4DB2-BD59-A6C34878D82A}">
                    <a16:rowId xmlns:a16="http://schemas.microsoft.com/office/drawing/2014/main" val="10001"/>
                  </a:ext>
                </a:extLst>
              </a:tr>
              <a:tr h="498503">
                <a:tc>
                  <a:txBody>
                    <a:bodyPr/>
                    <a:lstStyle/>
                    <a:p>
                      <a:pPr algn="ctr" fontAlgn="t"/>
                      <a:r>
                        <a:rPr lang="en-IN" sz="2400" dirty="0" smtClean="0">
                          <a:effectLst/>
                        </a:rPr>
                        <a:t>Elimination</a:t>
                      </a:r>
                      <a:endParaRPr lang="en-IN" sz="2400" dirty="0">
                        <a:effectLst/>
                      </a:endParaRPr>
                    </a:p>
                  </a:txBody>
                  <a:tcPr marL="82951" marR="82951" marT="41475" marB="41475" anchor="ctr"/>
                </a:tc>
                <a:tc>
                  <a:txBody>
                    <a:bodyPr/>
                    <a:lstStyle/>
                    <a:p>
                      <a:pPr algn="ctr" fontAlgn="t"/>
                      <a:r>
                        <a:rPr lang="en-IN" sz="2400" dirty="0" smtClean="0">
                          <a:effectLst/>
                        </a:rPr>
                        <a:t>Urine 71%</a:t>
                      </a:r>
                      <a:endParaRPr lang="en-IN" sz="2400" dirty="0">
                        <a:effectLst/>
                      </a:endParaRPr>
                    </a:p>
                  </a:txBody>
                  <a:tcPr marL="82951" marR="82951" marT="41475" marB="41475" anchor="ctr"/>
                </a:tc>
                <a:extLst>
                  <a:ext uri="{0D108BD9-81ED-4DB2-BD59-A6C34878D82A}">
                    <a16:rowId xmlns:a16="http://schemas.microsoft.com/office/drawing/2014/main" val="10002"/>
                  </a:ext>
                </a:extLst>
              </a:tr>
              <a:tr h="498503">
                <a:tc>
                  <a:txBody>
                    <a:bodyPr/>
                    <a:lstStyle/>
                    <a:p>
                      <a:pPr algn="ctr" fontAlgn="t"/>
                      <a:r>
                        <a:rPr lang="en-IN" sz="2400" dirty="0" smtClean="0">
                          <a:effectLst/>
                        </a:rPr>
                        <a:t> </a:t>
                      </a:r>
                      <a:r>
                        <a:rPr lang="en-IN" sz="2400" dirty="0" err="1">
                          <a:effectLst/>
                        </a:rPr>
                        <a:t>C</a:t>
                      </a:r>
                      <a:r>
                        <a:rPr lang="en-IN" sz="2400" baseline="-25000" dirty="0" err="1">
                          <a:effectLst/>
                        </a:rPr>
                        <a:t>max</a:t>
                      </a:r>
                      <a:endParaRPr lang="en-IN" sz="2400" dirty="0">
                        <a:effectLst/>
                      </a:endParaRPr>
                    </a:p>
                  </a:txBody>
                  <a:tcPr marL="82951" marR="82951" marT="41475" marB="41475" anchor="ctr"/>
                </a:tc>
                <a:tc>
                  <a:txBody>
                    <a:bodyPr/>
                    <a:lstStyle/>
                    <a:p>
                      <a:pPr algn="ctr" fontAlgn="t"/>
                      <a:r>
                        <a:rPr lang="en-IN" sz="2400" dirty="0">
                          <a:effectLst/>
                        </a:rPr>
                        <a:t>23 mcg/mL</a:t>
                      </a:r>
                    </a:p>
                  </a:txBody>
                  <a:tcPr marL="82951" marR="82951" marT="41475" marB="41475" anchor="ct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r>
              <a:rPr lang="en-IN" dirty="0" smtClean="0"/>
              <a:t>Pharmacokinetics</a:t>
            </a:r>
            <a:endParaRPr lang="en-IN" dirty="0"/>
          </a:p>
        </p:txBody>
      </p:sp>
    </p:spTree>
    <p:extLst>
      <p:ext uri="{BB962C8B-B14F-4D97-AF65-F5344CB8AC3E}">
        <p14:creationId xmlns:p14="http://schemas.microsoft.com/office/powerpoint/2010/main" val="242380010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118551721"/>
              </p:ext>
            </p:extLst>
          </p:nvPr>
        </p:nvGraphicFramePr>
        <p:xfrm>
          <a:off x="1386116" y="2156692"/>
          <a:ext cx="8977745" cy="2992580"/>
        </p:xfrm>
        <a:graphic>
          <a:graphicData uri="http://schemas.openxmlformats.org/drawingml/2006/table">
            <a:tbl>
              <a:tblPr firstRow="1" bandRow="1">
                <a:tableStyleId>{1E171933-4619-4E11-9A3F-F7608DF75F80}</a:tableStyleId>
              </a:tblPr>
              <a:tblGrid>
                <a:gridCol w="3197963">
                  <a:extLst>
                    <a:ext uri="{9D8B030D-6E8A-4147-A177-3AD203B41FA5}">
                      <a16:colId xmlns:a16="http://schemas.microsoft.com/office/drawing/2014/main" val="20000"/>
                    </a:ext>
                  </a:extLst>
                </a:gridCol>
                <a:gridCol w="2889891">
                  <a:extLst>
                    <a:ext uri="{9D8B030D-6E8A-4147-A177-3AD203B41FA5}">
                      <a16:colId xmlns:a16="http://schemas.microsoft.com/office/drawing/2014/main" val="20001"/>
                    </a:ext>
                  </a:extLst>
                </a:gridCol>
                <a:gridCol w="2889891">
                  <a:extLst>
                    <a:ext uri="{9D8B030D-6E8A-4147-A177-3AD203B41FA5}">
                      <a16:colId xmlns:a16="http://schemas.microsoft.com/office/drawing/2014/main" val="20002"/>
                    </a:ext>
                  </a:extLst>
                </a:gridCol>
              </a:tblGrid>
              <a:tr h="748145">
                <a:tc>
                  <a:txBody>
                    <a:bodyPr/>
                    <a:lstStyle/>
                    <a:p>
                      <a:pPr algn="ctr"/>
                      <a:r>
                        <a:rPr lang="en-IN" sz="2800" dirty="0" smtClean="0"/>
                        <a:t>Indication</a:t>
                      </a:r>
                      <a:endParaRPr lang="en-IN" sz="2800" dirty="0"/>
                    </a:p>
                  </a:txBody>
                  <a:tcPr marL="82951" marR="82951" marT="41475" marB="41475"/>
                </a:tc>
                <a:tc>
                  <a:txBody>
                    <a:bodyPr/>
                    <a:lstStyle/>
                    <a:p>
                      <a:pPr algn="ctr"/>
                      <a:r>
                        <a:rPr lang="en-IN" sz="2400" dirty="0" smtClean="0"/>
                        <a:t>Dose</a:t>
                      </a:r>
                      <a:endParaRPr lang="en-IN" sz="2400" dirty="0"/>
                    </a:p>
                  </a:txBody>
                  <a:tcPr marL="82951" marR="82951" marT="41475" marB="41475"/>
                </a:tc>
                <a:tc>
                  <a:txBody>
                    <a:bodyPr/>
                    <a:lstStyle/>
                    <a:p>
                      <a:pPr algn="ctr"/>
                      <a:r>
                        <a:rPr lang="en-IN" sz="2400" dirty="0" smtClean="0"/>
                        <a:t>Duration</a:t>
                      </a:r>
                      <a:endParaRPr lang="en-IN" sz="2400" dirty="0"/>
                    </a:p>
                  </a:txBody>
                  <a:tcPr marL="82951" marR="82951" marT="41475" marB="41475"/>
                </a:tc>
                <a:extLst>
                  <a:ext uri="{0D108BD9-81ED-4DB2-BD59-A6C34878D82A}">
                    <a16:rowId xmlns:a16="http://schemas.microsoft.com/office/drawing/2014/main" val="10000"/>
                  </a:ext>
                </a:extLst>
              </a:tr>
              <a:tr h="748145">
                <a:tc>
                  <a:txBody>
                    <a:bodyPr/>
                    <a:lstStyle/>
                    <a:p>
                      <a:pPr algn="ctr" fontAlgn="t"/>
                      <a:r>
                        <a:rPr lang="en-IN" sz="2800" dirty="0" err="1" smtClean="0">
                          <a:effectLst/>
                        </a:rPr>
                        <a:t>cIAIs</a:t>
                      </a:r>
                      <a:endParaRPr lang="en-IN" sz="2800" dirty="0">
                        <a:effectLst/>
                      </a:endParaRPr>
                    </a:p>
                  </a:txBody>
                  <a:tcPr marL="82951" marR="82951" marT="41475" marB="41475"/>
                </a:tc>
                <a:tc>
                  <a:txBody>
                    <a:bodyPr/>
                    <a:lstStyle/>
                    <a:p>
                      <a:pPr algn="ctr" fontAlgn="t"/>
                      <a:r>
                        <a:rPr lang="en-IN" sz="2400" dirty="0" smtClean="0">
                          <a:effectLst/>
                        </a:rPr>
                        <a:t>500mg IV q8h</a:t>
                      </a:r>
                      <a:endParaRPr lang="en-IN" sz="2400" dirty="0">
                        <a:effectLst/>
                      </a:endParaRPr>
                    </a:p>
                  </a:txBody>
                  <a:tcPr marL="82951" marR="82951" marT="41475" marB="41475"/>
                </a:tc>
                <a:tc>
                  <a:txBody>
                    <a:bodyPr/>
                    <a:lstStyle/>
                    <a:p>
                      <a:pPr algn="ctr" fontAlgn="t"/>
                      <a:r>
                        <a:rPr lang="en-IN" sz="2400" dirty="0" smtClean="0">
                          <a:effectLst/>
                        </a:rPr>
                        <a:t>5-14 days</a:t>
                      </a:r>
                      <a:endParaRPr lang="en-IN" sz="2400" dirty="0">
                        <a:effectLst/>
                      </a:endParaRPr>
                    </a:p>
                  </a:txBody>
                  <a:tcPr marL="82951" marR="82951" marT="41475" marB="41475"/>
                </a:tc>
                <a:extLst>
                  <a:ext uri="{0D108BD9-81ED-4DB2-BD59-A6C34878D82A}">
                    <a16:rowId xmlns:a16="http://schemas.microsoft.com/office/drawing/2014/main" val="10001"/>
                  </a:ext>
                </a:extLst>
              </a:tr>
              <a:tr h="748145">
                <a:tc>
                  <a:txBody>
                    <a:bodyPr/>
                    <a:lstStyle/>
                    <a:p>
                      <a:pPr algn="ctr" fontAlgn="t"/>
                      <a:r>
                        <a:rPr lang="en-IN" sz="2800" dirty="0" err="1" smtClean="0">
                          <a:effectLst/>
                        </a:rPr>
                        <a:t>cUTIs</a:t>
                      </a:r>
                      <a:endParaRPr lang="en-IN" sz="2800" dirty="0">
                        <a:effectLst/>
                      </a:endParaRPr>
                    </a:p>
                  </a:txBody>
                  <a:tcPr marL="82951" marR="82951" marT="41475" marB="41475"/>
                </a:tc>
                <a:tc>
                  <a:txBody>
                    <a:bodyPr/>
                    <a:lstStyle/>
                    <a:p>
                      <a:pPr algn="ctr" fontAlgn="t"/>
                      <a:r>
                        <a:rPr lang="en-IN" sz="2400" dirty="0" smtClean="0">
                          <a:effectLst/>
                        </a:rPr>
                        <a:t>500mg IV q8h</a:t>
                      </a:r>
                      <a:endParaRPr lang="en-IN" sz="2400" dirty="0">
                        <a:effectLst/>
                      </a:endParaRPr>
                    </a:p>
                  </a:txBody>
                  <a:tcPr marL="82951" marR="82951" marT="41475" marB="41475"/>
                </a:tc>
                <a:tc>
                  <a:txBody>
                    <a:bodyPr/>
                    <a:lstStyle/>
                    <a:p>
                      <a:pPr algn="ctr" fontAlgn="t"/>
                      <a:r>
                        <a:rPr lang="en-IN" sz="2400" dirty="0" smtClean="0">
                          <a:effectLst/>
                        </a:rPr>
                        <a:t>10 days</a:t>
                      </a:r>
                      <a:endParaRPr lang="en-IN" sz="2400" dirty="0">
                        <a:effectLst/>
                      </a:endParaRPr>
                    </a:p>
                  </a:txBody>
                  <a:tcPr marL="82951" marR="82951" marT="41475" marB="41475"/>
                </a:tc>
                <a:extLst>
                  <a:ext uri="{0D108BD9-81ED-4DB2-BD59-A6C34878D82A}">
                    <a16:rowId xmlns:a16="http://schemas.microsoft.com/office/drawing/2014/main" val="10002"/>
                  </a:ext>
                </a:extLst>
              </a:tr>
              <a:tr h="748145">
                <a:tc>
                  <a:txBody>
                    <a:bodyPr/>
                    <a:lstStyle/>
                    <a:p>
                      <a:pPr algn="ctr" fontAlgn="t"/>
                      <a:r>
                        <a:rPr lang="en-IN" sz="2800" dirty="0" smtClean="0">
                          <a:effectLst/>
                        </a:rPr>
                        <a:t>Pyelonephritis</a:t>
                      </a:r>
                      <a:endParaRPr lang="en-IN" sz="2800" dirty="0">
                        <a:effectLst/>
                      </a:endParaRPr>
                    </a:p>
                  </a:txBody>
                  <a:tcPr marL="82951" marR="82951" marT="41475" marB="41475"/>
                </a:tc>
                <a:tc>
                  <a:txBody>
                    <a:bodyPr/>
                    <a:lstStyle/>
                    <a:p>
                      <a:pPr algn="ctr" fontAlgn="t"/>
                      <a:r>
                        <a:rPr lang="en-IN" sz="2400" dirty="0" smtClean="0">
                          <a:effectLst/>
                        </a:rPr>
                        <a:t>500mg IV q8h</a:t>
                      </a:r>
                      <a:endParaRPr lang="en-IN" sz="2400" dirty="0">
                        <a:effectLst/>
                      </a:endParaRPr>
                    </a:p>
                  </a:txBody>
                  <a:tcPr marL="82951" marR="82951" marT="41475" marB="41475"/>
                </a:tc>
                <a:tc>
                  <a:txBody>
                    <a:bodyPr/>
                    <a:lstStyle/>
                    <a:p>
                      <a:pPr algn="ctr" fontAlgn="t"/>
                      <a:r>
                        <a:rPr lang="en-IN" sz="2400" dirty="0" smtClean="0">
                          <a:effectLst/>
                        </a:rPr>
                        <a:t>10 days</a:t>
                      </a:r>
                      <a:endParaRPr lang="en-IN" sz="2400" dirty="0">
                        <a:effectLst/>
                      </a:endParaRPr>
                    </a:p>
                  </a:txBody>
                  <a:tcPr marL="82951" marR="82951" marT="41475" marB="41475"/>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r>
              <a:rPr lang="en-IN" dirty="0" smtClean="0"/>
              <a:t>Indication</a:t>
            </a:r>
            <a:endParaRPr lang="en-IN" dirty="0"/>
          </a:p>
        </p:txBody>
      </p:sp>
    </p:spTree>
    <p:extLst>
      <p:ext uri="{BB962C8B-B14F-4D97-AF65-F5344CB8AC3E}">
        <p14:creationId xmlns:p14="http://schemas.microsoft.com/office/powerpoint/2010/main" val="166494594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Renal  </a:t>
            </a:r>
            <a:r>
              <a:rPr lang="en-IN" dirty="0"/>
              <a:t>Impairment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15770101"/>
              </p:ext>
            </p:extLst>
          </p:nvPr>
        </p:nvGraphicFramePr>
        <p:xfrm>
          <a:off x="1644012" y="1663390"/>
          <a:ext cx="8947150" cy="2926080"/>
        </p:xfrm>
        <a:graphic>
          <a:graphicData uri="http://schemas.openxmlformats.org/drawingml/2006/table">
            <a:tbl>
              <a:tblPr firstRow="1" bandRow="1">
                <a:tableStyleId>{00A15C55-8517-42AA-B614-E9B94910E393}</a:tableStyleId>
              </a:tblPr>
              <a:tblGrid>
                <a:gridCol w="3163887">
                  <a:extLst>
                    <a:ext uri="{9D8B030D-6E8A-4147-A177-3AD203B41FA5}">
                      <a16:colId xmlns:a16="http://schemas.microsoft.com/office/drawing/2014/main" val="3903254976"/>
                    </a:ext>
                  </a:extLst>
                </a:gridCol>
                <a:gridCol w="5783263">
                  <a:extLst>
                    <a:ext uri="{9D8B030D-6E8A-4147-A177-3AD203B41FA5}">
                      <a16:colId xmlns:a16="http://schemas.microsoft.com/office/drawing/2014/main" val="3280876059"/>
                    </a:ext>
                  </a:extLst>
                </a:gridCol>
              </a:tblGrid>
              <a:tr h="370840">
                <a:tc>
                  <a:txBody>
                    <a:bodyPr/>
                    <a:lstStyle/>
                    <a:p>
                      <a:r>
                        <a:rPr lang="en-IN" sz="2400" dirty="0" smtClean="0"/>
                        <a:t>Estimated </a:t>
                      </a:r>
                      <a:r>
                        <a:rPr lang="en-IN" sz="2400" dirty="0" err="1" smtClean="0"/>
                        <a:t>CrCl</a:t>
                      </a:r>
                      <a:r>
                        <a:rPr lang="en-IN" sz="2400" dirty="0" smtClean="0"/>
                        <a:t> (mL/min)</a:t>
                      </a:r>
                      <a:endParaRPr lang="en-IN" sz="2400" dirty="0"/>
                    </a:p>
                  </a:txBody>
                  <a:tcPr/>
                </a:tc>
                <a:tc>
                  <a:txBody>
                    <a:bodyPr/>
                    <a:lstStyle/>
                    <a:p>
                      <a:r>
                        <a:rPr lang="en-IN" sz="2400" dirty="0" smtClean="0"/>
                        <a:t>Recommended Dosage </a:t>
                      </a:r>
                      <a:endParaRPr lang="en-IN" sz="2400" dirty="0"/>
                    </a:p>
                  </a:txBody>
                  <a:tcPr/>
                </a:tc>
                <a:extLst>
                  <a:ext uri="{0D108BD9-81ED-4DB2-BD59-A6C34878D82A}">
                    <a16:rowId xmlns:a16="http://schemas.microsoft.com/office/drawing/2014/main" val="2249244519"/>
                  </a:ext>
                </a:extLst>
              </a:tr>
              <a:tr h="370840">
                <a:tc>
                  <a:txBody>
                    <a:bodyPr/>
                    <a:lstStyle/>
                    <a:p>
                      <a:r>
                        <a:rPr lang="en-IN" sz="2400" dirty="0" smtClean="0"/>
                        <a:t>&gt; 50 </a:t>
                      </a:r>
                      <a:endParaRPr lang="en-IN" sz="2400" dirty="0"/>
                    </a:p>
                  </a:txBody>
                  <a:tcPr/>
                </a:tc>
                <a:tc>
                  <a:txBody>
                    <a:bodyPr/>
                    <a:lstStyle/>
                    <a:p>
                      <a:r>
                        <a:rPr lang="en-IN" sz="2400" dirty="0" smtClean="0"/>
                        <a:t>No dosage adjustment necessary </a:t>
                      </a:r>
                      <a:endParaRPr lang="en-IN" sz="2400" dirty="0"/>
                    </a:p>
                  </a:txBody>
                  <a:tcPr/>
                </a:tc>
                <a:extLst>
                  <a:ext uri="{0D108BD9-81ED-4DB2-BD59-A6C34878D82A}">
                    <a16:rowId xmlns:a16="http://schemas.microsoft.com/office/drawing/2014/main" val="2556930854"/>
                  </a:ext>
                </a:extLst>
              </a:tr>
              <a:tr h="370840">
                <a:tc>
                  <a:txBody>
                    <a:bodyPr/>
                    <a:lstStyle/>
                    <a:p>
                      <a:r>
                        <a:rPr lang="en-IN" sz="2400" dirty="0" smtClean="0"/>
                        <a:t>≥ 30 to ≤ 50 </a:t>
                      </a:r>
                      <a:endParaRPr lang="en-IN" sz="2400" dirty="0"/>
                    </a:p>
                  </a:txBody>
                  <a:tcPr/>
                </a:tc>
                <a:tc>
                  <a:txBody>
                    <a:bodyPr/>
                    <a:lstStyle/>
                    <a:p>
                      <a:r>
                        <a:rPr lang="en-IN" sz="2400" dirty="0" smtClean="0"/>
                        <a:t>250 mg* administered intravenously (over 1 hour) every 8 hours </a:t>
                      </a:r>
                      <a:endParaRPr lang="en-IN" sz="2400" dirty="0"/>
                    </a:p>
                  </a:txBody>
                  <a:tcPr/>
                </a:tc>
                <a:extLst>
                  <a:ext uri="{0D108BD9-81ED-4DB2-BD59-A6C34878D82A}">
                    <a16:rowId xmlns:a16="http://schemas.microsoft.com/office/drawing/2014/main" val="161037893"/>
                  </a:ext>
                </a:extLst>
              </a:tr>
              <a:tr h="370840">
                <a:tc>
                  <a:txBody>
                    <a:bodyPr/>
                    <a:lstStyle/>
                    <a:p>
                      <a:r>
                        <a:rPr lang="en-IN" sz="2400" dirty="0" smtClean="0"/>
                        <a:t>&gt; 10 to &lt; 30 </a:t>
                      </a:r>
                      <a:endParaRPr lang="en-IN" sz="2400" dirty="0"/>
                    </a:p>
                  </a:txBody>
                  <a:tcPr/>
                </a:tc>
                <a:tc>
                  <a:txBody>
                    <a:bodyPr/>
                    <a:lstStyle/>
                    <a:p>
                      <a:r>
                        <a:rPr lang="en-IN" sz="2400" dirty="0" smtClean="0"/>
                        <a:t>250 mg* administered intravenously (over 1 hour) every 12 hours </a:t>
                      </a:r>
                      <a:endParaRPr lang="en-IN" sz="2400" dirty="0"/>
                    </a:p>
                  </a:txBody>
                  <a:tcPr/>
                </a:tc>
                <a:extLst>
                  <a:ext uri="{0D108BD9-81ED-4DB2-BD59-A6C34878D82A}">
                    <a16:rowId xmlns:a16="http://schemas.microsoft.com/office/drawing/2014/main" val="2563294366"/>
                  </a:ext>
                </a:extLst>
              </a:tr>
            </a:tbl>
          </a:graphicData>
        </a:graphic>
      </p:graphicFrame>
      <p:sp>
        <p:nvSpPr>
          <p:cNvPr id="5" name="TextBox 4"/>
          <p:cNvSpPr txBox="1"/>
          <p:nvPr/>
        </p:nvSpPr>
        <p:spPr>
          <a:xfrm>
            <a:off x="646111" y="5101080"/>
            <a:ext cx="9606251" cy="1569660"/>
          </a:xfrm>
          <a:prstGeom prst="rect">
            <a:avLst/>
          </a:prstGeom>
          <a:noFill/>
        </p:spPr>
        <p:txBody>
          <a:bodyPr wrap="square" rtlCol="0">
            <a:spAutoFit/>
          </a:bodyPr>
          <a:lstStyle/>
          <a:p>
            <a:r>
              <a:rPr lang="en-IN" sz="3200" b="1" dirty="0" smtClean="0"/>
              <a:t>Hepatic Impairment</a:t>
            </a:r>
          </a:p>
          <a:p>
            <a:endParaRPr lang="en-IN" sz="3200" dirty="0" smtClean="0"/>
          </a:p>
          <a:p>
            <a:r>
              <a:rPr lang="en-IN" sz="3200" dirty="0" smtClean="0"/>
              <a:t>No dose adjustment required in hepatic impairment</a:t>
            </a:r>
            <a:endParaRPr lang="en-IN" sz="3200" dirty="0"/>
          </a:p>
        </p:txBody>
      </p:sp>
    </p:spTree>
    <p:extLst>
      <p:ext uri="{BB962C8B-B14F-4D97-AF65-F5344CB8AC3E}">
        <p14:creationId xmlns:p14="http://schemas.microsoft.com/office/powerpoint/2010/main" val="332137379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400" dirty="0"/>
              <a:t>Preparation of solution</a:t>
            </a:r>
            <a:br>
              <a:rPr lang="en-IN" sz="4400" dirty="0"/>
            </a:br>
            <a:endParaRPr lang="en-IN" dirty="0"/>
          </a:p>
        </p:txBody>
      </p:sp>
      <p:sp>
        <p:nvSpPr>
          <p:cNvPr id="3" name="Content Placeholder 2"/>
          <p:cNvSpPr>
            <a:spLocks noGrp="1"/>
          </p:cNvSpPr>
          <p:nvPr>
            <p:ph idx="4294967295"/>
          </p:nvPr>
        </p:nvSpPr>
        <p:spPr>
          <a:xfrm>
            <a:off x="646111" y="1646127"/>
            <a:ext cx="10701338" cy="4195762"/>
          </a:xfrm>
        </p:spPr>
        <p:txBody>
          <a:bodyPr>
            <a:noAutofit/>
          </a:bodyPr>
          <a:lstStyle/>
          <a:p>
            <a:pPr marL="0" indent="0">
              <a:buNone/>
            </a:pPr>
            <a:endParaRPr lang="en-IN" sz="2800" dirty="0" smtClean="0"/>
          </a:p>
          <a:p>
            <a:r>
              <a:rPr lang="en-IN" sz="2800" dirty="0" smtClean="0"/>
              <a:t>Constitute the 500 mg vial with 10 mL of  water for injection or 0.9% </a:t>
            </a:r>
            <a:r>
              <a:rPr lang="en-IN" sz="2800" dirty="0" err="1" smtClean="0"/>
              <a:t>Nacl</a:t>
            </a:r>
            <a:r>
              <a:rPr lang="en-IN" sz="2800" dirty="0" smtClean="0"/>
              <a:t> injection and gently shake to injection a suspension. The resultant concentration is approximately 50 mg/</a:t>
            </a:r>
            <a:r>
              <a:rPr lang="en-IN" sz="2800" dirty="0" err="1" smtClean="0"/>
              <a:t>mL.</a:t>
            </a:r>
            <a:endParaRPr lang="en-IN" sz="2800" dirty="0" smtClean="0"/>
          </a:p>
          <a:p>
            <a:endParaRPr lang="en-IN" sz="2800" dirty="0" smtClean="0"/>
          </a:p>
          <a:p>
            <a:r>
              <a:rPr lang="en-IN" sz="2800" dirty="0" smtClean="0"/>
              <a:t>Infusion  solution concentration is approx. 4.5 mg/mL</a:t>
            </a:r>
          </a:p>
          <a:p>
            <a:endParaRPr lang="en-IN" sz="2800" dirty="0"/>
          </a:p>
          <a:p>
            <a:r>
              <a:rPr lang="en-IN" sz="2800" dirty="0"/>
              <a:t>Store at 25</a:t>
            </a:r>
            <a:r>
              <a:rPr lang="en-IN" sz="2800" baseline="30000" dirty="0"/>
              <a:t>0</a:t>
            </a:r>
            <a:r>
              <a:rPr lang="en-IN" sz="2800" dirty="0"/>
              <a:t> C</a:t>
            </a:r>
          </a:p>
          <a:p>
            <a:endParaRPr lang="en-IN" sz="2800" dirty="0"/>
          </a:p>
        </p:txBody>
      </p:sp>
    </p:spTree>
    <p:extLst>
      <p:ext uri="{BB962C8B-B14F-4D97-AF65-F5344CB8AC3E}">
        <p14:creationId xmlns:p14="http://schemas.microsoft.com/office/powerpoint/2010/main" val="330373590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Storage of Constituted Solutions</a:t>
            </a:r>
          </a:p>
        </p:txBody>
      </p:sp>
      <p:sp>
        <p:nvSpPr>
          <p:cNvPr id="3" name="Content Placeholder 2"/>
          <p:cNvSpPr>
            <a:spLocks noGrp="1"/>
          </p:cNvSpPr>
          <p:nvPr>
            <p:ph idx="1"/>
          </p:nvPr>
        </p:nvSpPr>
        <p:spPr>
          <a:xfrm>
            <a:off x="535275" y="1673139"/>
            <a:ext cx="10368252" cy="4195481"/>
          </a:xfrm>
        </p:spPr>
        <p:txBody>
          <a:bodyPr>
            <a:normAutofit/>
          </a:bodyPr>
          <a:lstStyle/>
          <a:p>
            <a:pPr>
              <a:buFont typeface="Wingdings" panose="05000000000000000000" pitchFamily="2" charset="2"/>
              <a:buChar char="§"/>
            </a:pPr>
            <a:r>
              <a:rPr lang="en-IN" sz="2400" dirty="0"/>
              <a:t>Upon constitution with </a:t>
            </a:r>
            <a:r>
              <a:rPr lang="en-IN" sz="2400" dirty="0" smtClean="0"/>
              <a:t>0.9</a:t>
            </a:r>
            <a:r>
              <a:rPr lang="en-IN" sz="2400" dirty="0"/>
              <a:t>% sodium chloride (normal saline) injection, </a:t>
            </a:r>
            <a:r>
              <a:rPr lang="en-IN" sz="2400" dirty="0" err="1" smtClean="0"/>
              <a:t>doripenem</a:t>
            </a:r>
            <a:r>
              <a:rPr lang="en-IN" sz="2400" dirty="0" smtClean="0"/>
              <a:t> </a:t>
            </a:r>
            <a:r>
              <a:rPr lang="en-IN" sz="2400" dirty="0"/>
              <a:t>suspension in the vial may be held for 1-hour prior to transfer and dilution in the infusion bag. </a:t>
            </a:r>
            <a:endParaRPr lang="en-IN" sz="2400" dirty="0" smtClean="0"/>
          </a:p>
          <a:p>
            <a:pPr>
              <a:buFont typeface="Wingdings" panose="05000000000000000000" pitchFamily="2" charset="2"/>
              <a:buChar char="§"/>
            </a:pPr>
            <a:endParaRPr lang="en-IN" sz="2400" dirty="0" smtClean="0"/>
          </a:p>
          <a:p>
            <a:pPr>
              <a:buFont typeface="Wingdings" panose="05000000000000000000" pitchFamily="2" charset="2"/>
              <a:buChar char="§"/>
            </a:pPr>
            <a:r>
              <a:rPr lang="en-IN" sz="2400" dirty="0" smtClean="0"/>
              <a:t>Following </a:t>
            </a:r>
            <a:r>
              <a:rPr lang="en-IN" sz="2400" dirty="0"/>
              <a:t>dilution of the suspension with normal saline or 5% </a:t>
            </a:r>
            <a:r>
              <a:rPr lang="en-IN" sz="2400" dirty="0" smtClean="0"/>
              <a:t>dextrose</a:t>
            </a:r>
            <a:endParaRPr lang="en-IN" sz="2400" dirty="0"/>
          </a:p>
        </p:txBody>
      </p:sp>
      <p:graphicFrame>
        <p:nvGraphicFramePr>
          <p:cNvPr id="4" name="Table 3"/>
          <p:cNvGraphicFramePr>
            <a:graphicFrameLocks noGrp="1"/>
          </p:cNvGraphicFramePr>
          <p:nvPr>
            <p:extLst>
              <p:ext uri="{D42A27DB-BD31-4B8C-83A1-F6EECF244321}">
                <p14:modId xmlns:p14="http://schemas.microsoft.com/office/powerpoint/2010/main" val="4155071195"/>
              </p:ext>
            </p:extLst>
          </p:nvPr>
        </p:nvGraphicFramePr>
        <p:xfrm>
          <a:off x="1513563" y="4375100"/>
          <a:ext cx="8537271" cy="1493520"/>
        </p:xfrm>
        <a:graphic>
          <a:graphicData uri="http://schemas.openxmlformats.org/drawingml/2006/table">
            <a:tbl>
              <a:tblPr firstRow="1" bandRow="1">
                <a:tableStyleId>{00A15C55-8517-42AA-B614-E9B94910E393}</a:tableStyleId>
              </a:tblPr>
              <a:tblGrid>
                <a:gridCol w="2845757">
                  <a:extLst>
                    <a:ext uri="{9D8B030D-6E8A-4147-A177-3AD203B41FA5}">
                      <a16:colId xmlns:a16="http://schemas.microsoft.com/office/drawing/2014/main" val="666094551"/>
                    </a:ext>
                  </a:extLst>
                </a:gridCol>
                <a:gridCol w="2845757">
                  <a:extLst>
                    <a:ext uri="{9D8B030D-6E8A-4147-A177-3AD203B41FA5}">
                      <a16:colId xmlns:a16="http://schemas.microsoft.com/office/drawing/2014/main" val="1609656178"/>
                    </a:ext>
                  </a:extLst>
                </a:gridCol>
                <a:gridCol w="2845757">
                  <a:extLst>
                    <a:ext uri="{9D8B030D-6E8A-4147-A177-3AD203B41FA5}">
                      <a16:colId xmlns:a16="http://schemas.microsoft.com/office/drawing/2014/main" val="1484404045"/>
                    </a:ext>
                  </a:extLst>
                </a:gridCol>
              </a:tblGrid>
              <a:tr h="370840">
                <a:tc>
                  <a:txBody>
                    <a:bodyPr/>
                    <a:lstStyle/>
                    <a:p>
                      <a:pPr algn="ctr"/>
                      <a:r>
                        <a:rPr lang="en-IN" sz="2000" dirty="0" smtClean="0"/>
                        <a:t>Infusion prepared in</a:t>
                      </a:r>
                      <a:endParaRPr lang="en-IN" sz="2000" dirty="0"/>
                    </a:p>
                  </a:txBody>
                  <a:tcPr/>
                </a:tc>
                <a:tc>
                  <a:txBody>
                    <a:bodyPr/>
                    <a:lstStyle/>
                    <a:p>
                      <a:pPr algn="ctr"/>
                      <a:r>
                        <a:rPr lang="en-IN" sz="2000" dirty="0" smtClean="0"/>
                        <a:t>Stability Time at Room Temp</a:t>
                      </a:r>
                      <a:endParaRPr lang="en-IN" sz="2000" dirty="0"/>
                    </a:p>
                  </a:txBody>
                  <a:tcPr/>
                </a:tc>
                <a:tc>
                  <a:txBody>
                    <a:bodyPr/>
                    <a:lstStyle/>
                    <a:p>
                      <a:pPr algn="ctr"/>
                      <a:r>
                        <a:rPr lang="en-IN" sz="2000" dirty="0" smtClean="0"/>
                        <a:t>Stability time at 2–8°C</a:t>
                      </a:r>
                      <a:endParaRPr lang="en-IN" sz="2000" dirty="0"/>
                    </a:p>
                  </a:txBody>
                  <a:tcPr/>
                </a:tc>
                <a:extLst>
                  <a:ext uri="{0D108BD9-81ED-4DB2-BD59-A6C34878D82A}">
                    <a16:rowId xmlns:a16="http://schemas.microsoft.com/office/drawing/2014/main" val="70563395"/>
                  </a:ext>
                </a:extLst>
              </a:tr>
              <a:tr h="370840">
                <a:tc>
                  <a:txBody>
                    <a:bodyPr/>
                    <a:lstStyle/>
                    <a:p>
                      <a:pPr algn="ctr"/>
                      <a:r>
                        <a:rPr lang="en-IN" sz="2000" dirty="0" smtClean="0"/>
                        <a:t>Normal saline</a:t>
                      </a:r>
                      <a:endParaRPr lang="en-IN" sz="2000" dirty="0"/>
                    </a:p>
                  </a:txBody>
                  <a:tcPr/>
                </a:tc>
                <a:tc>
                  <a:txBody>
                    <a:bodyPr/>
                    <a:lstStyle/>
                    <a:p>
                      <a:pPr algn="ctr"/>
                      <a:r>
                        <a:rPr lang="en-IN" sz="2000" dirty="0" smtClean="0"/>
                        <a:t>12h</a:t>
                      </a:r>
                      <a:endParaRPr lang="en-IN" sz="2000" dirty="0"/>
                    </a:p>
                  </a:txBody>
                  <a:tcPr/>
                </a:tc>
                <a:tc>
                  <a:txBody>
                    <a:bodyPr/>
                    <a:lstStyle/>
                    <a:p>
                      <a:pPr algn="ctr"/>
                      <a:r>
                        <a:rPr lang="en-IN" sz="2000" dirty="0" smtClean="0"/>
                        <a:t>72h</a:t>
                      </a:r>
                      <a:endParaRPr lang="en-IN" sz="2000" dirty="0"/>
                    </a:p>
                  </a:txBody>
                  <a:tcPr/>
                </a:tc>
                <a:extLst>
                  <a:ext uri="{0D108BD9-81ED-4DB2-BD59-A6C34878D82A}">
                    <a16:rowId xmlns:a16="http://schemas.microsoft.com/office/drawing/2014/main" val="3292746024"/>
                  </a:ext>
                </a:extLst>
              </a:tr>
              <a:tr h="370840">
                <a:tc>
                  <a:txBody>
                    <a:bodyPr/>
                    <a:lstStyle/>
                    <a:p>
                      <a:pPr algn="ctr"/>
                      <a:r>
                        <a:rPr lang="en-IN" sz="2000" dirty="0" smtClean="0"/>
                        <a:t>5% Dextrose </a:t>
                      </a:r>
                      <a:endParaRPr lang="en-IN" sz="2000" dirty="0"/>
                    </a:p>
                  </a:txBody>
                  <a:tcPr/>
                </a:tc>
                <a:tc>
                  <a:txBody>
                    <a:bodyPr/>
                    <a:lstStyle/>
                    <a:p>
                      <a:pPr algn="ctr"/>
                      <a:r>
                        <a:rPr lang="en-IN" sz="2000" dirty="0" smtClean="0"/>
                        <a:t>4 hours </a:t>
                      </a:r>
                      <a:endParaRPr lang="en-IN" sz="2000" dirty="0"/>
                    </a:p>
                  </a:txBody>
                  <a:tcPr/>
                </a:tc>
                <a:tc>
                  <a:txBody>
                    <a:bodyPr/>
                    <a:lstStyle/>
                    <a:p>
                      <a:pPr algn="ctr"/>
                      <a:r>
                        <a:rPr lang="en-IN" sz="2000" dirty="0" smtClean="0"/>
                        <a:t>24h</a:t>
                      </a:r>
                      <a:endParaRPr lang="en-IN" sz="2000" dirty="0"/>
                    </a:p>
                  </a:txBody>
                  <a:tcPr/>
                </a:tc>
                <a:extLst>
                  <a:ext uri="{0D108BD9-81ED-4DB2-BD59-A6C34878D82A}">
                    <a16:rowId xmlns:a16="http://schemas.microsoft.com/office/drawing/2014/main" val="4063730790"/>
                  </a:ext>
                </a:extLst>
              </a:tr>
            </a:tbl>
          </a:graphicData>
        </a:graphic>
      </p:graphicFrame>
    </p:spTree>
    <p:extLst>
      <p:ext uri="{BB962C8B-B14F-4D97-AF65-F5344CB8AC3E}">
        <p14:creationId xmlns:p14="http://schemas.microsoft.com/office/powerpoint/2010/main" val="7940114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46111" y="1853248"/>
            <a:ext cx="8819954" cy="3539430"/>
          </a:xfrm>
          <a:prstGeom prst="rect">
            <a:avLst/>
          </a:prstGeom>
        </p:spPr>
        <p:txBody>
          <a:bodyPr wrap="square">
            <a:spAutoFit/>
          </a:bodyPr>
          <a:lstStyle/>
          <a:p>
            <a:pPr marL="457200" indent="-457200">
              <a:buClr>
                <a:schemeClr val="tx2">
                  <a:lumMod val="90000"/>
                </a:schemeClr>
              </a:buClr>
              <a:buFont typeface="Wingdings" panose="05000000000000000000" pitchFamily="2" charset="2"/>
              <a:buChar char="§"/>
            </a:pPr>
            <a:r>
              <a:rPr lang="en-IN" sz="2800" dirty="0" smtClean="0"/>
              <a:t>Pain</a:t>
            </a:r>
          </a:p>
          <a:p>
            <a:pPr marL="457200" indent="-457200">
              <a:buClr>
                <a:schemeClr val="tx2">
                  <a:lumMod val="90000"/>
                </a:schemeClr>
              </a:buClr>
              <a:buFont typeface="Wingdings" panose="05000000000000000000" pitchFamily="2" charset="2"/>
              <a:buChar char="§"/>
            </a:pPr>
            <a:r>
              <a:rPr lang="en-IN" sz="2800" dirty="0" smtClean="0"/>
              <a:t>Redness</a:t>
            </a:r>
          </a:p>
          <a:p>
            <a:pPr marL="457200" indent="-457200">
              <a:buClr>
                <a:schemeClr val="tx2">
                  <a:lumMod val="90000"/>
                </a:schemeClr>
              </a:buClr>
              <a:buFont typeface="Wingdings" panose="05000000000000000000" pitchFamily="2" charset="2"/>
              <a:buChar char="§"/>
            </a:pPr>
            <a:r>
              <a:rPr lang="en-IN" sz="2800" dirty="0" smtClean="0"/>
              <a:t>Swelling</a:t>
            </a:r>
          </a:p>
          <a:p>
            <a:pPr marL="457200" indent="-457200">
              <a:buClr>
                <a:schemeClr val="tx2">
                  <a:lumMod val="90000"/>
                </a:schemeClr>
              </a:buClr>
              <a:buFont typeface="Wingdings" panose="05000000000000000000" pitchFamily="2" charset="2"/>
              <a:buChar char="§"/>
            </a:pPr>
            <a:r>
              <a:rPr lang="en-IN" sz="2800" dirty="0" smtClean="0"/>
              <a:t>Nausea </a:t>
            </a:r>
          </a:p>
          <a:p>
            <a:pPr marL="457200" indent="-457200">
              <a:buClr>
                <a:schemeClr val="tx2">
                  <a:lumMod val="90000"/>
                </a:schemeClr>
              </a:buClr>
              <a:buFont typeface="Wingdings" panose="05000000000000000000" pitchFamily="2" charset="2"/>
              <a:buChar char="§"/>
            </a:pPr>
            <a:r>
              <a:rPr lang="en-IN" sz="2800" dirty="0" smtClean="0"/>
              <a:t>Headache</a:t>
            </a:r>
          </a:p>
          <a:p>
            <a:pPr marL="457200" indent="-457200">
              <a:buClr>
                <a:schemeClr val="tx2">
                  <a:lumMod val="90000"/>
                </a:schemeClr>
              </a:buClr>
              <a:buFont typeface="Wingdings" panose="05000000000000000000" pitchFamily="2" charset="2"/>
              <a:buChar char="§"/>
            </a:pPr>
            <a:r>
              <a:rPr lang="en-IN" sz="2800" dirty="0" smtClean="0"/>
              <a:t>Diarrhoea </a:t>
            </a:r>
          </a:p>
          <a:p>
            <a:pPr marL="457200" indent="-457200">
              <a:buClr>
                <a:schemeClr val="tx2">
                  <a:lumMod val="90000"/>
                </a:schemeClr>
              </a:buClr>
              <a:buFont typeface="Wingdings" panose="05000000000000000000" pitchFamily="2" charset="2"/>
              <a:buChar char="§"/>
            </a:pPr>
            <a:r>
              <a:rPr lang="en-IN" sz="2800" dirty="0" smtClean="0"/>
              <a:t>Rash </a:t>
            </a:r>
          </a:p>
          <a:p>
            <a:pPr marL="457200" indent="-457200">
              <a:buClr>
                <a:schemeClr val="tx2">
                  <a:lumMod val="90000"/>
                </a:schemeClr>
              </a:buClr>
              <a:buFont typeface="Wingdings" panose="05000000000000000000" pitchFamily="2" charset="2"/>
              <a:buChar char="§"/>
            </a:pPr>
            <a:r>
              <a:rPr lang="en-IN" sz="2800" dirty="0" smtClean="0"/>
              <a:t>seizures</a:t>
            </a:r>
            <a:endParaRPr lang="en-IN" sz="2800" dirty="0"/>
          </a:p>
        </p:txBody>
      </p:sp>
      <p:sp>
        <p:nvSpPr>
          <p:cNvPr id="2" name="Title 1"/>
          <p:cNvSpPr>
            <a:spLocks noGrp="1"/>
          </p:cNvSpPr>
          <p:nvPr>
            <p:ph type="title"/>
          </p:nvPr>
        </p:nvSpPr>
        <p:spPr/>
        <p:txBody>
          <a:bodyPr/>
          <a:lstStyle/>
          <a:p>
            <a:r>
              <a:rPr lang="en-IN" dirty="0" smtClean="0"/>
              <a:t>Adverse Reactions </a:t>
            </a:r>
            <a:endParaRPr lang="en-IN" dirty="0"/>
          </a:p>
        </p:txBody>
      </p:sp>
    </p:spTree>
    <p:extLst>
      <p:ext uri="{BB962C8B-B14F-4D97-AF65-F5344CB8AC3E}">
        <p14:creationId xmlns:p14="http://schemas.microsoft.com/office/powerpoint/2010/main" val="410657242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400" dirty="0" smtClean="0"/>
              <a:t>Special Population</a:t>
            </a:r>
            <a:r>
              <a:rPr lang="en-IN" sz="4400" dirty="0"/>
              <a:t/>
            </a:r>
            <a:br>
              <a:rPr lang="en-IN" sz="4400" dirty="0"/>
            </a:br>
            <a:endParaRPr lang="en-IN" dirty="0"/>
          </a:p>
        </p:txBody>
      </p:sp>
      <p:sp>
        <p:nvSpPr>
          <p:cNvPr id="6" name="Content Placeholder 5"/>
          <p:cNvSpPr>
            <a:spLocks noGrp="1"/>
          </p:cNvSpPr>
          <p:nvPr>
            <p:ph idx="1"/>
          </p:nvPr>
        </p:nvSpPr>
        <p:spPr>
          <a:xfrm>
            <a:off x="646111" y="1152983"/>
            <a:ext cx="11738250" cy="4195481"/>
          </a:xfrm>
        </p:spPr>
        <p:txBody>
          <a:bodyPr>
            <a:noAutofit/>
          </a:bodyPr>
          <a:lstStyle/>
          <a:p>
            <a:pPr>
              <a:buFont typeface="Wingdings" panose="05000000000000000000" pitchFamily="2" charset="2"/>
              <a:buChar char="§"/>
            </a:pPr>
            <a:endParaRPr lang="en-IN" sz="2400" dirty="0" smtClean="0"/>
          </a:p>
          <a:p>
            <a:pPr>
              <a:buFont typeface="Wingdings" panose="05000000000000000000" pitchFamily="2" charset="2"/>
              <a:buChar char="§"/>
            </a:pPr>
            <a:r>
              <a:rPr lang="en-IN" sz="2400" b="1" dirty="0" smtClean="0"/>
              <a:t>Pregnancy category B</a:t>
            </a:r>
          </a:p>
          <a:p>
            <a:pPr marL="0" indent="0">
              <a:buNone/>
            </a:pPr>
            <a:r>
              <a:rPr lang="en-IN" sz="2400" b="1" dirty="0"/>
              <a:t> </a:t>
            </a:r>
            <a:r>
              <a:rPr lang="en-IN" sz="2400" b="1" dirty="0" smtClean="0"/>
              <a:t>    </a:t>
            </a:r>
            <a:r>
              <a:rPr lang="en-IN" sz="2400" b="1" dirty="0"/>
              <a:t>Use </a:t>
            </a:r>
            <a:r>
              <a:rPr lang="en-IN" sz="2400" dirty="0"/>
              <a:t>with caution if benefits outweigh </a:t>
            </a:r>
            <a:r>
              <a:rPr lang="en-IN" sz="2400" dirty="0" smtClean="0"/>
              <a:t>risks</a:t>
            </a:r>
          </a:p>
          <a:p>
            <a:pPr>
              <a:buFont typeface="Wingdings" panose="05000000000000000000" pitchFamily="2" charset="2"/>
              <a:buChar char="§"/>
            </a:pPr>
            <a:endParaRPr lang="en-IN" sz="2400" dirty="0"/>
          </a:p>
          <a:p>
            <a:pPr>
              <a:buFont typeface="Wingdings" panose="05000000000000000000" pitchFamily="2" charset="2"/>
              <a:buChar char="§"/>
            </a:pPr>
            <a:r>
              <a:rPr lang="en-IN" sz="2400" b="1" dirty="0" smtClean="0"/>
              <a:t>Paediatric </a:t>
            </a:r>
            <a:r>
              <a:rPr lang="en-IN" sz="2400" b="1" dirty="0"/>
              <a:t>Use</a:t>
            </a:r>
            <a:r>
              <a:rPr lang="en-IN" sz="2400" dirty="0"/>
              <a:t> </a:t>
            </a:r>
            <a:endParaRPr lang="en-IN" sz="2400" dirty="0" smtClean="0"/>
          </a:p>
          <a:p>
            <a:pPr marL="0" indent="0">
              <a:buNone/>
            </a:pPr>
            <a:r>
              <a:rPr lang="en-IN" sz="2400" dirty="0"/>
              <a:t> </a:t>
            </a:r>
            <a:r>
              <a:rPr lang="en-IN" sz="2400" dirty="0" smtClean="0"/>
              <a:t>    Safety </a:t>
            </a:r>
            <a:r>
              <a:rPr lang="en-IN" sz="2400" dirty="0"/>
              <a:t>and effectiveness in </a:t>
            </a:r>
            <a:r>
              <a:rPr lang="en-IN" sz="2400" dirty="0" smtClean="0"/>
              <a:t>paediatric </a:t>
            </a:r>
            <a:r>
              <a:rPr lang="en-IN" sz="2400" dirty="0"/>
              <a:t>patients have not been established. </a:t>
            </a:r>
            <a:endParaRPr lang="en-IN" sz="2400" dirty="0" smtClean="0"/>
          </a:p>
          <a:p>
            <a:pPr>
              <a:buFont typeface="Wingdings" panose="05000000000000000000" pitchFamily="2" charset="2"/>
              <a:buChar char="§"/>
            </a:pPr>
            <a:endParaRPr lang="en-IN" sz="2400" dirty="0" smtClean="0"/>
          </a:p>
          <a:p>
            <a:pPr>
              <a:buFont typeface="Wingdings" panose="05000000000000000000" pitchFamily="2" charset="2"/>
              <a:buChar char="§"/>
            </a:pPr>
            <a:r>
              <a:rPr lang="en-IN" sz="2400" b="1" dirty="0" smtClean="0"/>
              <a:t>Geriatric use</a:t>
            </a:r>
          </a:p>
          <a:p>
            <a:pPr marL="0" indent="0">
              <a:buNone/>
            </a:pPr>
            <a:r>
              <a:rPr lang="en-IN" sz="2400" dirty="0"/>
              <a:t> </a:t>
            </a:r>
            <a:r>
              <a:rPr lang="en-IN" sz="2400" dirty="0" smtClean="0"/>
              <a:t>    This </a:t>
            </a:r>
            <a:r>
              <a:rPr lang="en-IN" sz="2400" dirty="0"/>
              <a:t>drug is known to be excreted substantially by the kidney, and the risk of </a:t>
            </a:r>
            <a:endParaRPr lang="en-IN" sz="2400" dirty="0" smtClean="0"/>
          </a:p>
          <a:p>
            <a:pPr marL="0" indent="0">
              <a:buNone/>
            </a:pPr>
            <a:r>
              <a:rPr lang="en-IN" sz="2400" dirty="0"/>
              <a:t> </a:t>
            </a:r>
            <a:r>
              <a:rPr lang="en-IN" sz="2400" dirty="0" smtClean="0"/>
              <a:t>   adverse 	reactions </a:t>
            </a:r>
            <a:r>
              <a:rPr lang="en-IN" sz="2400" dirty="0"/>
              <a:t>to this drug may be greater in patients with impaired renal function </a:t>
            </a:r>
            <a:r>
              <a:rPr lang="en-IN" sz="2400" dirty="0" smtClean="0"/>
              <a:t>. 	</a:t>
            </a:r>
            <a:endParaRPr lang="en-IN" sz="2400" dirty="0"/>
          </a:p>
        </p:txBody>
      </p:sp>
    </p:spTree>
    <p:extLst>
      <p:ext uri="{BB962C8B-B14F-4D97-AF65-F5344CB8AC3E}">
        <p14:creationId xmlns:p14="http://schemas.microsoft.com/office/powerpoint/2010/main" val="105113885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000" dirty="0" smtClean="0"/>
              <a:t>Interaction</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0196321"/>
              </p:ext>
            </p:extLst>
          </p:nvPr>
        </p:nvGraphicFramePr>
        <p:xfrm>
          <a:off x="1067025" y="1970170"/>
          <a:ext cx="10063452" cy="2699471"/>
        </p:xfrm>
        <a:graphic>
          <a:graphicData uri="http://schemas.openxmlformats.org/drawingml/2006/table">
            <a:tbl>
              <a:tblPr firstRow="1" bandRow="1">
                <a:tableStyleId>{1E171933-4619-4E11-9A3F-F7608DF75F80}</a:tableStyleId>
              </a:tblPr>
              <a:tblGrid>
                <a:gridCol w="2928362">
                  <a:extLst>
                    <a:ext uri="{9D8B030D-6E8A-4147-A177-3AD203B41FA5}">
                      <a16:colId xmlns:a16="http://schemas.microsoft.com/office/drawing/2014/main" val="20000"/>
                    </a:ext>
                  </a:extLst>
                </a:gridCol>
                <a:gridCol w="7135090">
                  <a:extLst>
                    <a:ext uri="{9D8B030D-6E8A-4147-A177-3AD203B41FA5}">
                      <a16:colId xmlns:a16="http://schemas.microsoft.com/office/drawing/2014/main" val="20001"/>
                    </a:ext>
                  </a:extLst>
                </a:gridCol>
              </a:tblGrid>
              <a:tr h="370840">
                <a:tc>
                  <a:txBody>
                    <a:bodyPr/>
                    <a:lstStyle/>
                    <a:p>
                      <a:pPr algn="ctr"/>
                      <a:r>
                        <a:rPr lang="en-IN" sz="2400" dirty="0" smtClean="0"/>
                        <a:t>Interacting drugs</a:t>
                      </a:r>
                      <a:endParaRPr lang="en-IN" sz="2400" dirty="0"/>
                    </a:p>
                  </a:txBody>
                  <a:tcPr anchor="b"/>
                </a:tc>
                <a:tc>
                  <a:txBody>
                    <a:bodyPr/>
                    <a:lstStyle/>
                    <a:p>
                      <a:pPr algn="ctr"/>
                      <a:r>
                        <a:rPr lang="en-IN" sz="2400" dirty="0" smtClean="0"/>
                        <a:t>Interactions </a:t>
                      </a:r>
                      <a:endParaRPr lang="en-IN" sz="2400" dirty="0"/>
                    </a:p>
                  </a:txBody>
                  <a:tcPr/>
                </a:tc>
                <a:extLst>
                  <a:ext uri="{0D108BD9-81ED-4DB2-BD59-A6C34878D82A}">
                    <a16:rowId xmlns:a16="http://schemas.microsoft.com/office/drawing/2014/main" val="10000"/>
                  </a:ext>
                </a:extLst>
              </a:tr>
              <a:tr h="370840">
                <a:tc>
                  <a:txBody>
                    <a:bodyPr/>
                    <a:lstStyle/>
                    <a:p>
                      <a:pPr algn="ctr"/>
                      <a:endParaRPr lang="en-IN" sz="2400" dirty="0" smtClean="0"/>
                    </a:p>
                    <a:p>
                      <a:pPr algn="ctr"/>
                      <a:r>
                        <a:rPr lang="en-IN" sz="2400" dirty="0" err="1" smtClean="0"/>
                        <a:t>Valproic</a:t>
                      </a:r>
                      <a:r>
                        <a:rPr lang="en-IN" sz="2400" dirty="0" smtClean="0"/>
                        <a:t> acid </a:t>
                      </a:r>
                      <a:endParaRPr lang="en-IN" sz="2400" dirty="0"/>
                    </a:p>
                  </a:txBody>
                  <a:tcPr/>
                </a:tc>
                <a:tc>
                  <a:txBody>
                    <a:bodyPr/>
                    <a:lstStyle/>
                    <a:p>
                      <a:pPr algn="l"/>
                      <a:r>
                        <a:rPr lang="en-IN" sz="2400" dirty="0" err="1" smtClean="0"/>
                        <a:t>Doripenem</a:t>
                      </a:r>
                      <a:r>
                        <a:rPr lang="en-IN" sz="2400" dirty="0" smtClean="0"/>
                        <a:t> reduced the serum concentrations of </a:t>
                      </a:r>
                      <a:r>
                        <a:rPr lang="en-IN" sz="2400" dirty="0" err="1" smtClean="0"/>
                        <a:t>valproic</a:t>
                      </a:r>
                      <a:r>
                        <a:rPr lang="en-IN" sz="2400" dirty="0" smtClean="0"/>
                        <a:t> acid to below the therapeutic concentration range in healthy subjects</a:t>
                      </a:r>
                      <a:endParaRPr lang="en-IN" sz="2400" dirty="0"/>
                    </a:p>
                  </a:txBody>
                  <a:tcPr/>
                </a:tc>
                <a:extLst>
                  <a:ext uri="{0D108BD9-81ED-4DB2-BD59-A6C34878D82A}">
                    <a16:rowId xmlns:a16="http://schemas.microsoft.com/office/drawing/2014/main" val="10001"/>
                  </a:ext>
                </a:extLst>
              </a:tr>
              <a:tr h="1053551">
                <a:tc>
                  <a:txBody>
                    <a:bodyPr/>
                    <a:lstStyle/>
                    <a:p>
                      <a:pPr algn="ctr"/>
                      <a:endParaRPr lang="en-IN" sz="2400" dirty="0" smtClean="0"/>
                    </a:p>
                    <a:p>
                      <a:pPr algn="ctr"/>
                      <a:r>
                        <a:rPr lang="en-IN" sz="2400" dirty="0" smtClean="0"/>
                        <a:t>Probenecid</a:t>
                      </a:r>
                      <a:endParaRPr lang="en-IN" sz="2400" dirty="0"/>
                    </a:p>
                  </a:txBody>
                  <a:tcPr/>
                </a:tc>
                <a:tc>
                  <a:txBody>
                    <a:bodyPr/>
                    <a:lstStyle/>
                    <a:p>
                      <a:pPr algn="l"/>
                      <a:r>
                        <a:rPr lang="en-IN" sz="2400" dirty="0" smtClean="0"/>
                        <a:t>Reduces renal clearance of </a:t>
                      </a:r>
                      <a:r>
                        <a:rPr lang="en-IN" sz="2400" dirty="0" err="1" smtClean="0"/>
                        <a:t>doripenem</a:t>
                      </a:r>
                      <a:r>
                        <a:rPr lang="en-IN" sz="2400" dirty="0" smtClean="0"/>
                        <a:t>, resulting in increased </a:t>
                      </a:r>
                      <a:r>
                        <a:rPr lang="en-IN" sz="2400" dirty="0" err="1" smtClean="0"/>
                        <a:t>doripenem</a:t>
                      </a:r>
                      <a:r>
                        <a:rPr lang="en-IN" sz="2400" dirty="0" smtClean="0"/>
                        <a:t> concentrations </a:t>
                      </a:r>
                      <a:endParaRPr lang="en-IN" sz="24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93361990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400" dirty="0" smtClean="0"/>
              <a:t>Warnings and Precautions</a:t>
            </a:r>
            <a:endParaRPr lang="en-IN" sz="4400" dirty="0"/>
          </a:p>
        </p:txBody>
      </p:sp>
      <p:sp>
        <p:nvSpPr>
          <p:cNvPr id="6" name="Content Placeholder 5"/>
          <p:cNvSpPr>
            <a:spLocks noGrp="1"/>
          </p:cNvSpPr>
          <p:nvPr>
            <p:ph idx="1"/>
          </p:nvPr>
        </p:nvSpPr>
        <p:spPr>
          <a:xfrm>
            <a:off x="453750" y="1466064"/>
            <a:ext cx="11738250" cy="4195481"/>
          </a:xfrm>
        </p:spPr>
        <p:txBody>
          <a:bodyPr>
            <a:noAutofit/>
          </a:bodyPr>
          <a:lstStyle/>
          <a:p>
            <a:pPr>
              <a:buFont typeface="Wingdings" panose="05000000000000000000" pitchFamily="2" charset="2"/>
              <a:buChar char="§"/>
            </a:pPr>
            <a:r>
              <a:rPr lang="en-IN" sz="2400" dirty="0" smtClean="0"/>
              <a:t>Increased </a:t>
            </a:r>
            <a:r>
              <a:rPr lang="en-IN" sz="2400" dirty="0"/>
              <a:t>mortality in ventilator-associated bacterial </a:t>
            </a:r>
            <a:r>
              <a:rPr lang="en-IN" sz="2400" dirty="0" smtClean="0"/>
              <a:t>pneumonia patients</a:t>
            </a:r>
            <a:r>
              <a:rPr lang="en-IN" sz="2400" dirty="0"/>
              <a:t>. </a:t>
            </a:r>
            <a:r>
              <a:rPr lang="en-IN" sz="2400" dirty="0" err="1"/>
              <a:t>Doripenem</a:t>
            </a:r>
            <a:r>
              <a:rPr lang="en-IN" sz="2400" dirty="0"/>
              <a:t> is not indicated for ventilator-associated </a:t>
            </a:r>
            <a:r>
              <a:rPr lang="en-IN" sz="2400" dirty="0" smtClean="0"/>
              <a:t>bacterial</a:t>
            </a:r>
          </a:p>
          <a:p>
            <a:pPr>
              <a:buFont typeface="Wingdings" panose="05000000000000000000" pitchFamily="2" charset="2"/>
              <a:buChar char="§"/>
            </a:pPr>
            <a:endParaRPr lang="en-IN" sz="2400" dirty="0"/>
          </a:p>
          <a:p>
            <a:pPr>
              <a:buFont typeface="Wingdings" panose="05000000000000000000" pitchFamily="2" charset="2"/>
              <a:buChar char="§"/>
            </a:pPr>
            <a:r>
              <a:rPr lang="en-IN" sz="2400" dirty="0" smtClean="0"/>
              <a:t> </a:t>
            </a:r>
            <a:r>
              <a:rPr lang="en-IN" sz="2400" dirty="0"/>
              <a:t>Seizures have been reported with </a:t>
            </a:r>
            <a:r>
              <a:rPr lang="en-IN" sz="2400" dirty="0" smtClean="0"/>
              <a:t>the use of Doripenem. It </a:t>
            </a:r>
            <a:r>
              <a:rPr lang="en-IN" sz="2400" dirty="0"/>
              <a:t>has been shown that co-administration of </a:t>
            </a:r>
            <a:r>
              <a:rPr lang="en-IN" sz="2400" dirty="0" smtClean="0"/>
              <a:t>with </a:t>
            </a:r>
            <a:r>
              <a:rPr lang="en-IN" sz="2400" dirty="0" err="1" smtClean="0"/>
              <a:t>valproic</a:t>
            </a:r>
            <a:r>
              <a:rPr lang="en-IN" sz="2400" dirty="0" smtClean="0"/>
              <a:t> acid </a:t>
            </a:r>
            <a:r>
              <a:rPr lang="en-IN" sz="2400" dirty="0"/>
              <a:t>reduces the serum </a:t>
            </a:r>
            <a:r>
              <a:rPr lang="en-IN" sz="2400" dirty="0" smtClean="0"/>
              <a:t>concentration </a:t>
            </a:r>
            <a:r>
              <a:rPr lang="en-IN" sz="2400" dirty="0"/>
              <a:t>of </a:t>
            </a:r>
            <a:r>
              <a:rPr lang="en-IN" sz="2400" dirty="0" err="1"/>
              <a:t>valproic</a:t>
            </a:r>
            <a:r>
              <a:rPr lang="en-IN" sz="2400" dirty="0"/>
              <a:t> acid. </a:t>
            </a:r>
            <a:endParaRPr lang="en-IN" sz="2400" dirty="0" smtClean="0"/>
          </a:p>
          <a:p>
            <a:pPr marL="0" indent="0">
              <a:buNone/>
            </a:pPr>
            <a:endParaRPr lang="en-IN" sz="2400" dirty="0" smtClean="0"/>
          </a:p>
          <a:p>
            <a:pPr>
              <a:buFont typeface="Wingdings" panose="05000000000000000000" pitchFamily="2" charset="2"/>
              <a:buChar char="§"/>
            </a:pPr>
            <a:r>
              <a:rPr lang="en-IN" sz="2400" dirty="0" smtClean="0"/>
              <a:t>Patients with seizure </a:t>
            </a:r>
            <a:r>
              <a:rPr lang="en-IN" sz="2400" dirty="0"/>
              <a:t>disorders controlled with </a:t>
            </a:r>
            <a:r>
              <a:rPr lang="en-IN" sz="2400" dirty="0" err="1" smtClean="0"/>
              <a:t>valproic</a:t>
            </a:r>
            <a:r>
              <a:rPr lang="en-IN" sz="2400" dirty="0" smtClean="0"/>
              <a:t> acid </a:t>
            </a:r>
            <a:r>
              <a:rPr lang="en-IN" sz="2400" dirty="0"/>
              <a:t>or sodium valproate </a:t>
            </a:r>
            <a:r>
              <a:rPr lang="en-IN" sz="2400" dirty="0" smtClean="0"/>
              <a:t>will therefore </a:t>
            </a:r>
            <a:r>
              <a:rPr lang="en-IN" sz="2400" dirty="0"/>
              <a:t>be at an increased risk for </a:t>
            </a:r>
            <a:r>
              <a:rPr lang="en-IN" sz="2400" dirty="0" smtClean="0"/>
              <a:t>breakthrough </a:t>
            </a:r>
            <a:r>
              <a:rPr lang="en-IN" sz="2400" dirty="0"/>
              <a:t>seizures</a:t>
            </a:r>
            <a:r>
              <a:rPr lang="en-IN" sz="2400" dirty="0" smtClean="0"/>
              <a:t>.</a:t>
            </a:r>
          </a:p>
          <a:p>
            <a:pPr>
              <a:buFont typeface="Wingdings" panose="05000000000000000000" pitchFamily="2" charset="2"/>
              <a:buChar char="§"/>
            </a:pPr>
            <a:endParaRPr lang="en-IN" sz="2400" dirty="0" smtClean="0"/>
          </a:p>
          <a:p>
            <a:pPr>
              <a:buFont typeface="Wingdings" panose="05000000000000000000" pitchFamily="2" charset="2"/>
              <a:buChar char="§"/>
            </a:pPr>
            <a:r>
              <a:rPr lang="en-IN" sz="2400" b="1" dirty="0"/>
              <a:t>Contraindications</a:t>
            </a:r>
            <a:r>
              <a:rPr lang="en-IN" sz="2400" dirty="0"/>
              <a:t> in </a:t>
            </a:r>
            <a:r>
              <a:rPr lang="en-IN" sz="2400" dirty="0" smtClean="0"/>
              <a:t>hypersensitivity </a:t>
            </a:r>
            <a:endParaRPr lang="en-IN" sz="2400" dirty="0"/>
          </a:p>
        </p:txBody>
      </p:sp>
    </p:spTree>
    <p:extLst>
      <p:ext uri="{BB962C8B-B14F-4D97-AF65-F5344CB8AC3E}">
        <p14:creationId xmlns:p14="http://schemas.microsoft.com/office/powerpoint/2010/main" val="225615890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78731" t="66774" r="8226" b="10100"/>
          <a:stretch/>
        </p:blipFill>
        <p:spPr>
          <a:xfrm>
            <a:off x="9323598" y="3651831"/>
            <a:ext cx="1975669" cy="24772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706582" y="762000"/>
            <a:ext cx="2289922" cy="523220"/>
          </a:xfrm>
          <a:prstGeom prst="rect">
            <a:avLst/>
          </a:prstGeom>
          <a:noFill/>
        </p:spPr>
        <p:txBody>
          <a:bodyPr wrap="none" rtlCol="0">
            <a:spAutoFit/>
          </a:bodyPr>
          <a:lstStyle/>
          <a:p>
            <a:r>
              <a:rPr lang="en-IN" sz="2800" dirty="0" smtClean="0"/>
              <a:t>Introducing…..</a:t>
            </a:r>
            <a:endParaRPr lang="en-IN" sz="280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52995" t="7885" r="6642" b="68028"/>
          <a:stretch/>
        </p:blipFill>
        <p:spPr>
          <a:xfrm>
            <a:off x="1518904" y="2113941"/>
            <a:ext cx="7413853" cy="2413813"/>
          </a:xfrm>
          <a:prstGeom prst="rect">
            <a:avLst/>
          </a:prstGeom>
        </p:spPr>
      </p:pic>
    </p:spTree>
    <p:extLst>
      <p:ext uri="{BB962C8B-B14F-4D97-AF65-F5344CB8AC3E}">
        <p14:creationId xmlns:p14="http://schemas.microsoft.com/office/powerpoint/2010/main" val="182423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70214951"/>
              </p:ext>
            </p:extLst>
          </p:nvPr>
        </p:nvGraphicFramePr>
        <p:xfrm>
          <a:off x="3144165" y="3094737"/>
          <a:ext cx="6498599" cy="2338168"/>
        </p:xfrm>
        <a:graphic>
          <a:graphicData uri="http://schemas.openxmlformats.org/drawingml/2006/table">
            <a:tbl>
              <a:tblPr firstRow="1" bandRow="1">
                <a:tableStyleId>{1FECB4D8-DB02-4DC6-A0A2-4F2EBAE1DC90}</a:tableStyleId>
              </a:tblPr>
              <a:tblGrid>
                <a:gridCol w="6498599">
                  <a:extLst>
                    <a:ext uri="{9D8B030D-6E8A-4147-A177-3AD203B41FA5}">
                      <a16:colId xmlns:a16="http://schemas.microsoft.com/office/drawing/2014/main" val="20000"/>
                    </a:ext>
                  </a:extLst>
                </a:gridCol>
              </a:tblGrid>
              <a:tr h="584542">
                <a:tc>
                  <a:txBody>
                    <a:bodyPr/>
                    <a:lstStyle/>
                    <a:p>
                      <a:pPr algn="ctr"/>
                      <a:r>
                        <a:rPr lang="en-IN" sz="3200" dirty="0" smtClean="0"/>
                        <a:t>Indication</a:t>
                      </a:r>
                      <a:endParaRPr lang="en-IN" sz="3200" dirty="0"/>
                    </a:p>
                  </a:txBody>
                  <a:tcPr marL="82951" marR="82951" marT="41475" marB="41475"/>
                </a:tc>
                <a:extLst>
                  <a:ext uri="{0D108BD9-81ED-4DB2-BD59-A6C34878D82A}">
                    <a16:rowId xmlns:a16="http://schemas.microsoft.com/office/drawing/2014/main" val="10000"/>
                  </a:ext>
                </a:extLst>
              </a:tr>
              <a:tr h="584542">
                <a:tc>
                  <a:txBody>
                    <a:bodyPr/>
                    <a:lstStyle/>
                    <a:p>
                      <a:pPr algn="ctr" fontAlgn="t"/>
                      <a:r>
                        <a:rPr lang="en-IN" sz="3200" dirty="0" err="1" smtClean="0">
                          <a:effectLst/>
                        </a:rPr>
                        <a:t>cIAIs</a:t>
                      </a:r>
                      <a:endParaRPr lang="en-IN" sz="3200" dirty="0">
                        <a:effectLst/>
                      </a:endParaRPr>
                    </a:p>
                  </a:txBody>
                  <a:tcPr marL="82951" marR="82951" marT="41475" marB="41475"/>
                </a:tc>
                <a:extLst>
                  <a:ext uri="{0D108BD9-81ED-4DB2-BD59-A6C34878D82A}">
                    <a16:rowId xmlns:a16="http://schemas.microsoft.com/office/drawing/2014/main" val="10001"/>
                  </a:ext>
                </a:extLst>
              </a:tr>
              <a:tr h="584542">
                <a:tc>
                  <a:txBody>
                    <a:bodyPr/>
                    <a:lstStyle/>
                    <a:p>
                      <a:pPr algn="ctr" fontAlgn="t"/>
                      <a:r>
                        <a:rPr lang="en-IN" sz="3200" dirty="0" err="1" smtClean="0">
                          <a:effectLst/>
                        </a:rPr>
                        <a:t>cUTIs</a:t>
                      </a:r>
                      <a:endParaRPr lang="en-IN" sz="3200" dirty="0">
                        <a:effectLst/>
                      </a:endParaRPr>
                    </a:p>
                  </a:txBody>
                  <a:tcPr marL="82951" marR="82951" marT="41475" marB="41475"/>
                </a:tc>
                <a:extLst>
                  <a:ext uri="{0D108BD9-81ED-4DB2-BD59-A6C34878D82A}">
                    <a16:rowId xmlns:a16="http://schemas.microsoft.com/office/drawing/2014/main" val="10002"/>
                  </a:ext>
                </a:extLst>
              </a:tr>
              <a:tr h="584542">
                <a:tc>
                  <a:txBody>
                    <a:bodyPr/>
                    <a:lstStyle/>
                    <a:p>
                      <a:pPr algn="ctr" fontAlgn="t"/>
                      <a:r>
                        <a:rPr lang="en-IN" sz="3200" dirty="0" smtClean="0">
                          <a:effectLst/>
                        </a:rPr>
                        <a:t>Pyelonephritis</a:t>
                      </a:r>
                      <a:endParaRPr lang="en-IN" sz="3200" dirty="0">
                        <a:effectLst/>
                      </a:endParaRPr>
                    </a:p>
                  </a:txBody>
                  <a:tcPr marL="82951" marR="82951" marT="41475" marB="41475"/>
                </a:tc>
                <a:extLst>
                  <a:ext uri="{0D108BD9-81ED-4DB2-BD59-A6C34878D82A}">
                    <a16:rowId xmlns:a16="http://schemas.microsoft.com/office/drawing/2014/main" val="10003"/>
                  </a:ext>
                </a:extLst>
              </a:tr>
            </a:tbl>
          </a:graphicData>
        </a:graphic>
      </p:graphicFrame>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52995" t="7885" r="6642" b="68028"/>
          <a:stretch/>
        </p:blipFill>
        <p:spPr>
          <a:xfrm>
            <a:off x="3859311" y="285142"/>
            <a:ext cx="5073446" cy="1651820"/>
          </a:xfrm>
          <a:prstGeom prst="rect">
            <a:avLst/>
          </a:prstGeom>
        </p:spPr>
      </p:pic>
    </p:spTree>
    <p:extLst>
      <p:ext uri="{BB962C8B-B14F-4D97-AF65-F5344CB8AC3E}">
        <p14:creationId xmlns:p14="http://schemas.microsoft.com/office/powerpoint/2010/main" val="22152098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95093008"/>
              </p:ext>
            </p:extLst>
          </p:nvPr>
        </p:nvGraphicFramePr>
        <p:xfrm>
          <a:off x="1491239" y="2440846"/>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rotWithShape="1">
          <a:blip r:embed="rId7" cstate="print">
            <a:extLst>
              <a:ext uri="{28A0092B-C50C-407E-A947-70E740481C1C}">
                <a14:useLocalDpi xmlns:a14="http://schemas.microsoft.com/office/drawing/2010/main" val="0"/>
              </a:ext>
            </a:extLst>
          </a:blip>
          <a:srcRect l="52995" t="7885" r="6642" b="68028"/>
          <a:stretch/>
        </p:blipFill>
        <p:spPr>
          <a:xfrm>
            <a:off x="3859311" y="285142"/>
            <a:ext cx="5073446" cy="1651820"/>
          </a:xfrm>
          <a:prstGeom prst="rect">
            <a:avLst/>
          </a:prstGeom>
        </p:spPr>
      </p:pic>
    </p:spTree>
    <p:extLst>
      <p:ext uri="{BB962C8B-B14F-4D97-AF65-F5344CB8AC3E}">
        <p14:creationId xmlns:p14="http://schemas.microsoft.com/office/powerpoint/2010/main" val="18810348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7893" y="2877264"/>
            <a:ext cx="9404723" cy="1400530"/>
          </a:xfrm>
        </p:spPr>
        <p:txBody>
          <a:bodyPr/>
          <a:lstStyle/>
          <a:p>
            <a:pPr algn="ctr"/>
            <a:r>
              <a:rPr lang="en-IN" sz="6600" dirty="0" smtClean="0"/>
              <a:t>Market Opportunity</a:t>
            </a:r>
            <a:endParaRPr lang="en-IN" sz="6600" dirty="0"/>
          </a:p>
        </p:txBody>
      </p:sp>
    </p:spTree>
    <p:extLst>
      <p:ext uri="{BB962C8B-B14F-4D97-AF65-F5344CB8AC3E}">
        <p14:creationId xmlns:p14="http://schemas.microsoft.com/office/powerpoint/2010/main" val="245522545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3"/>
          <p:cNvGraphicFramePr>
            <a:graphicFrameLocks/>
          </p:cNvGraphicFramePr>
          <p:nvPr>
            <p:extLst>
              <p:ext uri="{D42A27DB-BD31-4B8C-83A1-F6EECF244321}">
                <p14:modId xmlns:p14="http://schemas.microsoft.com/office/powerpoint/2010/main" val="902119429"/>
              </p:ext>
            </p:extLst>
          </p:nvPr>
        </p:nvGraphicFramePr>
        <p:xfrm>
          <a:off x="709467" y="2432457"/>
          <a:ext cx="11068335" cy="3133938"/>
        </p:xfrm>
        <a:graphic>
          <a:graphicData uri="http://schemas.openxmlformats.org/drawingml/2006/table">
            <a:tbl>
              <a:tblPr firstRow="1" bandRow="1">
                <a:tableStyleId>{00A15C55-8517-42AA-B614-E9B94910E393}</a:tableStyleId>
              </a:tblPr>
              <a:tblGrid>
                <a:gridCol w="464382">
                  <a:extLst>
                    <a:ext uri="{9D8B030D-6E8A-4147-A177-3AD203B41FA5}">
                      <a16:colId xmlns:a16="http://schemas.microsoft.com/office/drawing/2014/main" val="20000"/>
                    </a:ext>
                  </a:extLst>
                </a:gridCol>
                <a:gridCol w="1790453">
                  <a:extLst>
                    <a:ext uri="{9D8B030D-6E8A-4147-A177-3AD203B41FA5}">
                      <a16:colId xmlns:a16="http://schemas.microsoft.com/office/drawing/2014/main" val="20001"/>
                    </a:ext>
                  </a:extLst>
                </a:gridCol>
                <a:gridCol w="1489711">
                  <a:extLst>
                    <a:ext uri="{9D8B030D-6E8A-4147-A177-3AD203B41FA5}">
                      <a16:colId xmlns:a16="http://schemas.microsoft.com/office/drawing/2014/main" val="20002"/>
                    </a:ext>
                  </a:extLst>
                </a:gridCol>
                <a:gridCol w="1106129">
                  <a:extLst>
                    <a:ext uri="{9D8B030D-6E8A-4147-A177-3AD203B41FA5}">
                      <a16:colId xmlns:a16="http://schemas.microsoft.com/office/drawing/2014/main" val="20003"/>
                    </a:ext>
                  </a:extLst>
                </a:gridCol>
                <a:gridCol w="1209368">
                  <a:extLst>
                    <a:ext uri="{9D8B030D-6E8A-4147-A177-3AD203B41FA5}">
                      <a16:colId xmlns:a16="http://schemas.microsoft.com/office/drawing/2014/main" val="20004"/>
                    </a:ext>
                  </a:extLst>
                </a:gridCol>
                <a:gridCol w="1224116">
                  <a:extLst>
                    <a:ext uri="{9D8B030D-6E8A-4147-A177-3AD203B41FA5}">
                      <a16:colId xmlns:a16="http://schemas.microsoft.com/office/drawing/2014/main" val="20005"/>
                    </a:ext>
                  </a:extLst>
                </a:gridCol>
                <a:gridCol w="1397720">
                  <a:extLst>
                    <a:ext uri="{9D8B030D-6E8A-4147-A177-3AD203B41FA5}">
                      <a16:colId xmlns:a16="http://schemas.microsoft.com/office/drawing/2014/main" val="20006"/>
                    </a:ext>
                  </a:extLst>
                </a:gridCol>
                <a:gridCol w="1193228">
                  <a:extLst>
                    <a:ext uri="{9D8B030D-6E8A-4147-A177-3AD203B41FA5}">
                      <a16:colId xmlns:a16="http://schemas.microsoft.com/office/drawing/2014/main" val="20007"/>
                    </a:ext>
                  </a:extLst>
                </a:gridCol>
                <a:gridCol w="1193228">
                  <a:extLst>
                    <a:ext uri="{9D8B030D-6E8A-4147-A177-3AD203B41FA5}">
                      <a16:colId xmlns:a16="http://schemas.microsoft.com/office/drawing/2014/main" val="20008"/>
                    </a:ext>
                  </a:extLst>
                </a:gridCol>
              </a:tblGrid>
              <a:tr h="782982">
                <a:tc>
                  <a:txBody>
                    <a:bodyPr/>
                    <a:lstStyle/>
                    <a:p>
                      <a:pPr algn="ctr" fontAlgn="b"/>
                      <a:r>
                        <a:rPr lang="en-IN" sz="1800" u="none" strike="noStrike" dirty="0" smtClean="0">
                          <a:solidFill>
                            <a:schemeClr val="tx1"/>
                          </a:solidFill>
                          <a:effectLst/>
                        </a:rPr>
                        <a:t>S.N</a:t>
                      </a:r>
                      <a:endParaRPr lang="en-IN" sz="18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b"/>
                      <a:r>
                        <a:rPr lang="en-IN" sz="1800" b="1" i="0" u="none" strike="noStrike" dirty="0">
                          <a:solidFill>
                            <a:schemeClr val="tx1"/>
                          </a:solidFill>
                          <a:effectLst/>
                          <a:latin typeface="Calibri" panose="020F0502020204030204" pitchFamily="34" charset="0"/>
                        </a:rPr>
                        <a:t>BRAND</a:t>
                      </a:r>
                    </a:p>
                  </a:txBody>
                  <a:tcPr marL="9525" marR="9525" marT="9525" marB="0" anchor="ctr"/>
                </a:tc>
                <a:tc>
                  <a:txBody>
                    <a:bodyPr/>
                    <a:lstStyle/>
                    <a:p>
                      <a:pPr algn="ctr" fontAlgn="b"/>
                      <a:r>
                        <a:rPr lang="en-IN" sz="1800" b="1" i="0" u="none" strike="noStrike">
                          <a:solidFill>
                            <a:schemeClr val="tx1"/>
                          </a:solidFill>
                          <a:effectLst/>
                          <a:latin typeface="Calibri" panose="020F0502020204030204" pitchFamily="34" charset="0"/>
                        </a:rPr>
                        <a:t>COMPANY</a:t>
                      </a:r>
                    </a:p>
                  </a:txBody>
                  <a:tcPr marL="9525" marR="9525" marT="9525" marB="0" anchor="ctr"/>
                </a:tc>
                <a:tc>
                  <a:txBody>
                    <a:bodyPr/>
                    <a:lstStyle/>
                    <a:p>
                      <a:pPr algn="ctr" fontAlgn="b"/>
                      <a:r>
                        <a:rPr lang="en-IN" sz="1800" b="1" i="0" u="none" strike="noStrike">
                          <a:solidFill>
                            <a:schemeClr val="tx1"/>
                          </a:solidFill>
                          <a:effectLst/>
                          <a:latin typeface="Calibri" panose="020F0502020204030204" pitchFamily="34" charset="0"/>
                        </a:rPr>
                        <a:t>MAT UNIT DEC 15</a:t>
                      </a:r>
                    </a:p>
                  </a:txBody>
                  <a:tcPr marL="9525" marR="9525" marT="9525" marB="0" anchor="ctr"/>
                </a:tc>
                <a:tc>
                  <a:txBody>
                    <a:bodyPr/>
                    <a:lstStyle/>
                    <a:p>
                      <a:pPr algn="ctr" fontAlgn="b"/>
                      <a:r>
                        <a:rPr lang="en-IN" sz="1800" b="1" i="0" u="none" strike="noStrike">
                          <a:solidFill>
                            <a:schemeClr val="tx1"/>
                          </a:solidFill>
                          <a:effectLst/>
                          <a:latin typeface="Calibri" panose="020F0502020204030204" pitchFamily="34" charset="0"/>
                        </a:rPr>
                        <a:t>MAT UNIT DEC 16</a:t>
                      </a:r>
                    </a:p>
                  </a:txBody>
                  <a:tcPr marL="9525" marR="9525" marT="9525" marB="0" anchor="ctr"/>
                </a:tc>
                <a:tc>
                  <a:txBody>
                    <a:bodyPr/>
                    <a:lstStyle/>
                    <a:p>
                      <a:pPr algn="ctr" fontAlgn="b"/>
                      <a:r>
                        <a:rPr lang="sv-SE" sz="1800" b="1" i="0" u="none" strike="noStrike">
                          <a:solidFill>
                            <a:schemeClr val="tx1"/>
                          </a:solidFill>
                          <a:effectLst/>
                          <a:latin typeface="Calibri" panose="020F0502020204030204" pitchFamily="34" charset="0"/>
                        </a:rPr>
                        <a:t>MAT UNIT GR DEC 16</a:t>
                      </a:r>
                    </a:p>
                  </a:txBody>
                  <a:tcPr marL="9525" marR="9525" marT="9525" marB="0" anchor="ctr"/>
                </a:tc>
                <a:tc>
                  <a:txBody>
                    <a:bodyPr/>
                    <a:lstStyle/>
                    <a:p>
                      <a:pPr algn="ctr" fontAlgn="b"/>
                      <a:r>
                        <a:rPr lang="en-IN" sz="1800" b="1" i="0" u="none" strike="noStrike">
                          <a:solidFill>
                            <a:schemeClr val="tx1"/>
                          </a:solidFill>
                          <a:effectLst/>
                          <a:latin typeface="Calibri" panose="020F0502020204030204" pitchFamily="34" charset="0"/>
                        </a:rPr>
                        <a:t>MAT VAL DEC 15</a:t>
                      </a:r>
                    </a:p>
                  </a:txBody>
                  <a:tcPr marL="9525" marR="9525" marT="9525" marB="0" anchor="ctr"/>
                </a:tc>
                <a:tc>
                  <a:txBody>
                    <a:bodyPr/>
                    <a:lstStyle/>
                    <a:p>
                      <a:pPr algn="ctr" fontAlgn="b"/>
                      <a:r>
                        <a:rPr lang="en-IN" sz="1800" b="1" i="0" u="none" strike="noStrike">
                          <a:solidFill>
                            <a:schemeClr val="tx1"/>
                          </a:solidFill>
                          <a:effectLst/>
                          <a:latin typeface="Calibri" panose="020F0502020204030204" pitchFamily="34" charset="0"/>
                        </a:rPr>
                        <a:t>MAT VAL DEC 16</a:t>
                      </a:r>
                    </a:p>
                  </a:txBody>
                  <a:tcPr marL="9525" marR="9525" marT="9525" marB="0" anchor="ctr"/>
                </a:tc>
                <a:tc>
                  <a:txBody>
                    <a:bodyPr/>
                    <a:lstStyle/>
                    <a:p>
                      <a:pPr algn="ctr" fontAlgn="b"/>
                      <a:r>
                        <a:rPr lang="en-IN" sz="1800" b="1" i="0" u="none" strike="noStrike" dirty="0">
                          <a:solidFill>
                            <a:schemeClr val="tx1"/>
                          </a:solidFill>
                          <a:effectLst/>
                          <a:latin typeface="Calibri" panose="020F0502020204030204" pitchFamily="34" charset="0"/>
                        </a:rPr>
                        <a:t>MAT VAL GR DEC 16</a:t>
                      </a:r>
                    </a:p>
                  </a:txBody>
                  <a:tcPr marL="9525" marR="9525" marT="9525" marB="0" anchor="ctr"/>
                </a:tc>
                <a:extLst>
                  <a:ext uri="{0D108BD9-81ED-4DB2-BD59-A6C34878D82A}">
                    <a16:rowId xmlns:a16="http://schemas.microsoft.com/office/drawing/2014/main" val="10000"/>
                  </a:ext>
                </a:extLst>
              </a:tr>
              <a:tr h="391826">
                <a:tc>
                  <a:txBody>
                    <a:bodyPr/>
                    <a:lstStyle/>
                    <a:p>
                      <a:pPr algn="ctr"/>
                      <a:endParaRPr lang="en-IN" sz="1800" b="1" dirty="0">
                        <a:latin typeface="+mn-lt"/>
                        <a:cs typeface="Times New Roman" panose="02020603050405020304" pitchFamily="18" charset="0"/>
                      </a:endParaRPr>
                    </a:p>
                  </a:txBody>
                  <a:tcPr marL="9525" marR="9525" marT="9525" marB="0" anchor="ctr"/>
                </a:tc>
                <a:tc>
                  <a:txBody>
                    <a:bodyPr/>
                    <a:lstStyle/>
                    <a:p>
                      <a:pPr algn="ctr" fontAlgn="b"/>
                      <a:r>
                        <a:rPr lang="en-IN" sz="1800" b="1" i="0" u="none" strike="noStrike" dirty="0">
                          <a:solidFill>
                            <a:srgbClr val="000000"/>
                          </a:solidFill>
                          <a:effectLst/>
                          <a:latin typeface="Calibri" panose="020F0502020204030204" pitchFamily="34" charset="0"/>
                        </a:rPr>
                        <a:t>Total </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 </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134.43</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95.16</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-29.21</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30.44</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21.23</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-30.24</a:t>
                      </a:r>
                    </a:p>
                  </a:txBody>
                  <a:tcPr marL="9525" marR="9525" marT="9525" marB="0" anchor="ctr"/>
                </a:tc>
                <a:extLst>
                  <a:ext uri="{0D108BD9-81ED-4DB2-BD59-A6C34878D82A}">
                    <a16:rowId xmlns:a16="http://schemas.microsoft.com/office/drawing/2014/main" val="10001"/>
                  </a:ext>
                </a:extLst>
              </a:tr>
              <a:tr h="391826">
                <a:tc>
                  <a:txBody>
                    <a:bodyPr/>
                    <a:lstStyle/>
                    <a:p>
                      <a:pPr algn="ctr" fontAlgn="b"/>
                      <a:r>
                        <a:rPr lang="en-IN" sz="1800" u="none" strike="noStrike" dirty="0" smtClean="0">
                          <a:effectLst/>
                        </a:rPr>
                        <a:t>1</a:t>
                      </a:r>
                      <a:endParaRPr lang="en-IN" sz="18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b"/>
                      <a:r>
                        <a:rPr lang="en-IN" sz="1800" b="1" i="0" u="none" strike="noStrike">
                          <a:solidFill>
                            <a:srgbClr val="000000"/>
                          </a:solidFill>
                          <a:effectLst/>
                          <a:latin typeface="Calibri" panose="020F0502020204030204" pitchFamily="34" charset="0"/>
                        </a:rPr>
                        <a:t>SUDOPEN</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RANBAXY </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72.83</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29.37</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-59.67</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16.31</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6.81</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-58.25</a:t>
                      </a:r>
                    </a:p>
                  </a:txBody>
                  <a:tcPr marL="9525" marR="9525" marT="9525" marB="0" anchor="ctr"/>
                </a:tc>
                <a:extLst>
                  <a:ext uri="{0D108BD9-81ED-4DB2-BD59-A6C34878D82A}">
                    <a16:rowId xmlns:a16="http://schemas.microsoft.com/office/drawing/2014/main" val="10002"/>
                  </a:ext>
                </a:extLst>
              </a:tr>
              <a:tr h="391826">
                <a:tc>
                  <a:txBody>
                    <a:bodyPr/>
                    <a:lstStyle/>
                    <a:p>
                      <a:pPr algn="ctr" fontAlgn="b"/>
                      <a:r>
                        <a:rPr lang="en-IN" sz="1800" u="none" strike="noStrike" dirty="0" smtClean="0">
                          <a:effectLst/>
                        </a:rPr>
                        <a:t>2</a:t>
                      </a:r>
                      <a:endParaRPr lang="en-IN" sz="18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b"/>
                      <a:r>
                        <a:rPr lang="en-IN" sz="1800" b="1" i="0" u="none" strike="noStrike">
                          <a:solidFill>
                            <a:srgbClr val="000000"/>
                          </a:solidFill>
                          <a:effectLst/>
                          <a:latin typeface="Calibri" panose="020F0502020204030204" pitchFamily="34" charset="0"/>
                        </a:rPr>
                        <a:t>DORIKEM</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ALKEM </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18.81</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12.55</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-33.30</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4.12</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2.51</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-39.10</a:t>
                      </a:r>
                    </a:p>
                  </a:txBody>
                  <a:tcPr marL="9525" marR="9525" marT="9525" marB="0" anchor="ctr"/>
                </a:tc>
                <a:extLst>
                  <a:ext uri="{0D108BD9-81ED-4DB2-BD59-A6C34878D82A}">
                    <a16:rowId xmlns:a16="http://schemas.microsoft.com/office/drawing/2014/main" val="10003"/>
                  </a:ext>
                </a:extLst>
              </a:tr>
              <a:tr h="391826">
                <a:tc>
                  <a:txBody>
                    <a:bodyPr/>
                    <a:lstStyle/>
                    <a:p>
                      <a:pPr algn="ctr" fontAlgn="b"/>
                      <a:r>
                        <a:rPr lang="en-IN" sz="1800" u="none" strike="noStrike" dirty="0" smtClean="0">
                          <a:effectLst/>
                        </a:rPr>
                        <a:t>3</a:t>
                      </a:r>
                      <a:endParaRPr lang="en-IN" sz="18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b"/>
                      <a:r>
                        <a:rPr lang="en-IN" sz="1800" b="1" i="0" u="none" strike="noStrike">
                          <a:solidFill>
                            <a:srgbClr val="000000"/>
                          </a:solidFill>
                          <a:effectLst/>
                          <a:latin typeface="Calibri" panose="020F0502020204030204" pitchFamily="34" charset="0"/>
                        </a:rPr>
                        <a:t>DORIGLEN</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GLENMARK </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10.08</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16.19</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60.60</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2.60</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4.37</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68.49</a:t>
                      </a:r>
                    </a:p>
                  </a:txBody>
                  <a:tcPr marL="9525" marR="9525" marT="9525" marB="0" anchor="ctr"/>
                </a:tc>
                <a:extLst>
                  <a:ext uri="{0D108BD9-81ED-4DB2-BD59-A6C34878D82A}">
                    <a16:rowId xmlns:a16="http://schemas.microsoft.com/office/drawing/2014/main" val="10004"/>
                  </a:ext>
                </a:extLst>
              </a:tr>
              <a:tr h="391826">
                <a:tc>
                  <a:txBody>
                    <a:bodyPr/>
                    <a:lstStyle/>
                    <a:p>
                      <a:pPr algn="ctr" fontAlgn="b"/>
                      <a:r>
                        <a:rPr lang="en-IN" sz="1800" u="none" strike="noStrike" dirty="0" smtClean="0">
                          <a:effectLst/>
                        </a:rPr>
                        <a:t>4</a:t>
                      </a:r>
                      <a:endParaRPr lang="en-IN" sz="18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b"/>
                      <a:r>
                        <a:rPr lang="en-IN" sz="1800" b="1" i="0" u="none" strike="noStrike">
                          <a:solidFill>
                            <a:srgbClr val="000000"/>
                          </a:solidFill>
                          <a:effectLst/>
                          <a:latin typeface="Calibri" panose="020F0502020204030204" pitchFamily="34" charset="0"/>
                        </a:rPr>
                        <a:t>MIDONEM</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MICRO </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8.82</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19.92</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125.90</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1.44</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3.26</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125.90</a:t>
                      </a:r>
                    </a:p>
                  </a:txBody>
                  <a:tcPr marL="9525" marR="9525" marT="9525" marB="0" anchor="ctr"/>
                </a:tc>
                <a:extLst>
                  <a:ext uri="{0D108BD9-81ED-4DB2-BD59-A6C34878D82A}">
                    <a16:rowId xmlns:a16="http://schemas.microsoft.com/office/drawing/2014/main" val="10005"/>
                  </a:ext>
                </a:extLst>
              </a:tr>
              <a:tr h="391826">
                <a:tc>
                  <a:txBody>
                    <a:bodyPr/>
                    <a:lstStyle/>
                    <a:p>
                      <a:pPr algn="ctr" fontAlgn="b"/>
                      <a:r>
                        <a:rPr lang="en-IN" sz="1800" u="none" strike="noStrike" dirty="0" smtClean="0">
                          <a:effectLst/>
                        </a:rPr>
                        <a:t>5</a:t>
                      </a:r>
                      <a:endParaRPr lang="en-IN" sz="18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b"/>
                      <a:r>
                        <a:rPr lang="en-IN" sz="1800" b="1" i="0" u="none" strike="noStrike">
                          <a:solidFill>
                            <a:srgbClr val="000000"/>
                          </a:solidFill>
                          <a:effectLst/>
                          <a:latin typeface="Calibri" panose="020F0502020204030204" pitchFamily="34" charset="0"/>
                        </a:rPr>
                        <a:t>ICUPEN</a:t>
                      </a:r>
                    </a:p>
                  </a:txBody>
                  <a:tcPr marL="9525" marR="9525" marT="9525" marB="0" anchor="ctr"/>
                </a:tc>
                <a:tc>
                  <a:txBody>
                    <a:bodyPr/>
                    <a:lstStyle/>
                    <a:p>
                      <a:pPr algn="ctr" fontAlgn="b"/>
                      <a:r>
                        <a:rPr lang="en-IN" sz="1800" b="0" i="0" u="none" strike="noStrike" dirty="0" smtClean="0">
                          <a:solidFill>
                            <a:srgbClr val="000000"/>
                          </a:solidFill>
                          <a:effectLst/>
                          <a:latin typeface="Calibri" panose="020F0502020204030204" pitchFamily="34" charset="0"/>
                        </a:rPr>
                        <a:t>ABBOTT</a:t>
                      </a:r>
                      <a:endParaRPr lang="en-IN"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5.90</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4.08</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-30.81</a:t>
                      </a:r>
                    </a:p>
                  </a:txBody>
                  <a:tcPr marL="9525" marR="9525" marT="9525" marB="0" anchor="ctr"/>
                </a:tc>
                <a:tc>
                  <a:txBody>
                    <a:bodyPr/>
                    <a:lstStyle/>
                    <a:p>
                      <a:pPr algn="ctr" fontAlgn="b"/>
                      <a:r>
                        <a:rPr lang="en-IN" sz="1800" b="0" i="0" u="none" strike="noStrike">
                          <a:solidFill>
                            <a:srgbClr val="000000"/>
                          </a:solidFill>
                          <a:effectLst/>
                          <a:latin typeface="Calibri" panose="020F0502020204030204" pitchFamily="34" charset="0"/>
                        </a:rPr>
                        <a:t>1.67</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1.15</a:t>
                      </a:r>
                    </a:p>
                  </a:txBody>
                  <a:tcPr marL="9525" marR="9525" marT="9525" marB="0" anchor="ctr"/>
                </a:tc>
                <a:tc>
                  <a:txBody>
                    <a:bodyPr/>
                    <a:lstStyle/>
                    <a:p>
                      <a:pPr algn="ctr" fontAlgn="b"/>
                      <a:r>
                        <a:rPr lang="en-IN" sz="1800" b="0" i="0" u="none" strike="noStrike" dirty="0">
                          <a:solidFill>
                            <a:srgbClr val="000000"/>
                          </a:solidFill>
                          <a:effectLst/>
                          <a:latin typeface="Calibri" panose="020F0502020204030204" pitchFamily="34" charset="0"/>
                        </a:rPr>
                        <a:t>-31.15</a:t>
                      </a:r>
                    </a:p>
                  </a:txBody>
                  <a:tcPr marL="9525" marR="9525" marT="9525" marB="0" anchor="ctr"/>
                </a:tc>
                <a:extLst>
                  <a:ext uri="{0D108BD9-81ED-4DB2-BD59-A6C34878D82A}">
                    <a16:rowId xmlns:a16="http://schemas.microsoft.com/office/drawing/2014/main" val="10006"/>
                  </a:ext>
                </a:extLst>
              </a:tr>
            </a:tbl>
          </a:graphicData>
        </a:graphic>
      </p:graphicFrame>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2995" t="7885" r="6642" b="68028"/>
          <a:stretch/>
        </p:blipFill>
        <p:spPr>
          <a:xfrm>
            <a:off x="3706911" y="427703"/>
            <a:ext cx="5073446" cy="1651820"/>
          </a:xfrm>
          <a:prstGeom prst="rect">
            <a:avLst/>
          </a:prstGeom>
        </p:spPr>
      </p:pic>
    </p:spTree>
    <p:extLst>
      <p:ext uri="{BB962C8B-B14F-4D97-AF65-F5344CB8AC3E}">
        <p14:creationId xmlns:p14="http://schemas.microsoft.com/office/powerpoint/2010/main" val="404300094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92934408"/>
              </p:ext>
            </p:extLst>
          </p:nvPr>
        </p:nvGraphicFramePr>
        <p:xfrm>
          <a:off x="2476573" y="2287298"/>
          <a:ext cx="7478706" cy="3926070"/>
        </p:xfrm>
        <a:graphic>
          <a:graphicData uri="http://schemas.openxmlformats.org/drawingml/2006/table">
            <a:tbl>
              <a:tblPr>
                <a:tableStyleId>{1FECB4D8-DB02-4DC6-A0A2-4F2EBAE1DC90}</a:tableStyleId>
              </a:tblPr>
              <a:tblGrid>
                <a:gridCol w="2847436">
                  <a:extLst>
                    <a:ext uri="{9D8B030D-6E8A-4147-A177-3AD203B41FA5}">
                      <a16:colId xmlns:a16="http://schemas.microsoft.com/office/drawing/2014/main" val="20000"/>
                    </a:ext>
                  </a:extLst>
                </a:gridCol>
                <a:gridCol w="2587817">
                  <a:extLst>
                    <a:ext uri="{9D8B030D-6E8A-4147-A177-3AD203B41FA5}">
                      <a16:colId xmlns:a16="http://schemas.microsoft.com/office/drawing/2014/main" val="20001"/>
                    </a:ext>
                  </a:extLst>
                </a:gridCol>
                <a:gridCol w="2043453">
                  <a:extLst>
                    <a:ext uri="{9D8B030D-6E8A-4147-A177-3AD203B41FA5}">
                      <a16:colId xmlns:a16="http://schemas.microsoft.com/office/drawing/2014/main" val="20002"/>
                    </a:ext>
                  </a:extLst>
                </a:gridCol>
              </a:tblGrid>
              <a:tr h="436230">
                <a:tc>
                  <a:txBody>
                    <a:bodyPr/>
                    <a:lstStyle/>
                    <a:p>
                      <a:pPr algn="ctr" fontAlgn="b"/>
                      <a:r>
                        <a:rPr lang="en-IN" sz="2000" u="none" strike="noStrike" dirty="0" smtClean="0">
                          <a:solidFill>
                            <a:schemeClr val="tx1"/>
                          </a:solidFill>
                          <a:effectLst/>
                        </a:rPr>
                        <a:t>BRAND</a:t>
                      </a:r>
                      <a:endParaRPr lang="en-IN" sz="2000" b="1" i="0" u="none" strike="noStrike" dirty="0">
                        <a:solidFill>
                          <a:schemeClr val="tx1"/>
                        </a:solidFill>
                        <a:effectLst/>
                        <a:latin typeface="Cambria" panose="02040503050406030204" pitchFamily="18" charset="0"/>
                      </a:endParaRPr>
                    </a:p>
                  </a:txBody>
                  <a:tcPr marL="9525" marR="9525" marT="9525" marB="0" anchor="ctr">
                    <a:solidFill>
                      <a:schemeClr val="accent4">
                        <a:lumMod val="75000"/>
                      </a:schemeClr>
                    </a:solidFill>
                  </a:tcPr>
                </a:tc>
                <a:tc>
                  <a:txBody>
                    <a:bodyPr/>
                    <a:lstStyle/>
                    <a:p>
                      <a:pPr algn="ctr" fontAlgn="b"/>
                      <a:r>
                        <a:rPr lang="en-IN" sz="2000" u="none" strike="noStrike">
                          <a:solidFill>
                            <a:schemeClr val="tx1"/>
                          </a:solidFill>
                          <a:effectLst/>
                        </a:rPr>
                        <a:t>COMAPANY</a:t>
                      </a:r>
                      <a:endParaRPr lang="en-IN" sz="2000" b="1" i="0" u="none" strike="noStrike">
                        <a:solidFill>
                          <a:schemeClr val="tx1"/>
                        </a:solidFill>
                        <a:effectLst/>
                        <a:latin typeface="Cambria" panose="02040503050406030204" pitchFamily="18" charset="0"/>
                      </a:endParaRPr>
                    </a:p>
                  </a:txBody>
                  <a:tcPr marL="9525" marR="9525" marT="9525" marB="0" anchor="ctr">
                    <a:solidFill>
                      <a:schemeClr val="accent4">
                        <a:lumMod val="75000"/>
                      </a:schemeClr>
                    </a:solidFill>
                  </a:tcPr>
                </a:tc>
                <a:tc>
                  <a:txBody>
                    <a:bodyPr/>
                    <a:lstStyle/>
                    <a:p>
                      <a:pPr algn="ctr" fontAlgn="b"/>
                      <a:r>
                        <a:rPr lang="en-IN" sz="2000" u="none" strike="noStrike" dirty="0">
                          <a:solidFill>
                            <a:schemeClr val="tx1"/>
                          </a:solidFill>
                          <a:effectLst/>
                        </a:rPr>
                        <a:t>MRP</a:t>
                      </a:r>
                      <a:endParaRPr lang="en-IN" sz="2000" b="1" i="0" u="none" strike="noStrike" dirty="0">
                        <a:solidFill>
                          <a:schemeClr val="tx1"/>
                        </a:solidFill>
                        <a:effectLst/>
                        <a:latin typeface="Cambria" panose="02040503050406030204" pitchFamily="18" charset="0"/>
                      </a:endParaRPr>
                    </a:p>
                  </a:txBody>
                  <a:tcPr marL="9525" marR="9525" marT="9525" marB="0" anchor="ctr">
                    <a:solidFill>
                      <a:schemeClr val="accent4">
                        <a:lumMod val="75000"/>
                      </a:schemeClr>
                    </a:solidFill>
                  </a:tcPr>
                </a:tc>
                <a:extLst>
                  <a:ext uri="{0D108BD9-81ED-4DB2-BD59-A6C34878D82A}">
                    <a16:rowId xmlns:a16="http://schemas.microsoft.com/office/drawing/2014/main" val="10000"/>
                  </a:ext>
                </a:extLst>
              </a:tr>
              <a:tr h="436230">
                <a:tc>
                  <a:txBody>
                    <a:bodyPr/>
                    <a:lstStyle/>
                    <a:p>
                      <a:pPr algn="ctr" fontAlgn="b"/>
                      <a:r>
                        <a:rPr lang="en-IN" sz="2000" u="none" strike="noStrike" dirty="0">
                          <a:effectLst/>
                        </a:rPr>
                        <a:t>DORIGLEN</a:t>
                      </a:r>
                      <a:endParaRPr lang="en-IN" sz="20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a:effectLst/>
                        </a:rPr>
                        <a:t>GLENMARK</a:t>
                      </a:r>
                      <a:endParaRPr lang="en-IN" sz="20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a:effectLst/>
                        </a:rPr>
                        <a:t>3250</a:t>
                      </a:r>
                      <a:endParaRPr lang="en-IN" sz="2000" b="0" i="0" u="none" strike="noStrike">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2"/>
                  </a:ext>
                </a:extLst>
              </a:tr>
              <a:tr h="436230">
                <a:tc>
                  <a:txBody>
                    <a:bodyPr/>
                    <a:lstStyle/>
                    <a:p>
                      <a:pPr algn="ctr" fontAlgn="b"/>
                      <a:r>
                        <a:rPr lang="en-IN" sz="2000" u="none" strike="noStrike">
                          <a:effectLst/>
                        </a:rPr>
                        <a:t>DORINOSA</a:t>
                      </a:r>
                      <a:endParaRPr lang="en-IN" sz="20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a:effectLst/>
                        </a:rPr>
                        <a:t>NATCO</a:t>
                      </a:r>
                      <a:endParaRPr lang="en-IN" sz="20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a:effectLst/>
                        </a:rPr>
                        <a:t>3106</a:t>
                      </a:r>
                      <a:endParaRPr lang="en-IN" sz="2000" b="0" i="0" u="none" strike="noStrike">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3"/>
                  </a:ext>
                </a:extLst>
              </a:tr>
              <a:tr h="436230">
                <a:tc>
                  <a:txBody>
                    <a:bodyPr/>
                    <a:lstStyle/>
                    <a:p>
                      <a:pPr algn="ctr" fontAlgn="b"/>
                      <a:r>
                        <a:rPr lang="en-IN" sz="2000" u="none" strike="noStrike" dirty="0">
                          <a:effectLst/>
                        </a:rPr>
                        <a:t>ICUPEN</a:t>
                      </a:r>
                      <a:endParaRPr lang="en-IN" sz="20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a:effectLst/>
                        </a:rPr>
                        <a:t>ABBOTT</a:t>
                      </a:r>
                      <a:endParaRPr lang="en-IN" sz="20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a:effectLst/>
                        </a:rPr>
                        <a:t>2850</a:t>
                      </a:r>
                      <a:endParaRPr lang="en-IN" sz="2000" b="0" i="0" u="none" strike="noStrike">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4"/>
                  </a:ext>
                </a:extLst>
              </a:tr>
              <a:tr h="436230">
                <a:tc>
                  <a:txBody>
                    <a:bodyPr/>
                    <a:lstStyle/>
                    <a:p>
                      <a:pPr algn="ctr" fontAlgn="b"/>
                      <a:r>
                        <a:rPr lang="en-IN" sz="2000" u="none" strike="noStrike">
                          <a:effectLst/>
                        </a:rPr>
                        <a:t>SUDOPEN</a:t>
                      </a:r>
                      <a:endParaRPr lang="en-IN" sz="20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a:effectLst/>
                        </a:rPr>
                        <a:t>RANBAXY</a:t>
                      </a:r>
                      <a:endParaRPr lang="en-IN" sz="20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a:effectLst/>
                        </a:rPr>
                        <a:t>2850</a:t>
                      </a:r>
                      <a:endParaRPr lang="en-IN" sz="2000" b="0" i="0" u="none" strike="noStrike">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5"/>
                  </a:ext>
                </a:extLst>
              </a:tr>
              <a:tr h="436230">
                <a:tc>
                  <a:txBody>
                    <a:bodyPr/>
                    <a:lstStyle/>
                    <a:p>
                      <a:pPr algn="ctr" fontAlgn="b"/>
                      <a:r>
                        <a:rPr lang="en-IN" sz="2000" u="none" strike="noStrike" dirty="0">
                          <a:effectLst/>
                        </a:rPr>
                        <a:t>DORIPIC</a:t>
                      </a:r>
                      <a:endParaRPr lang="en-IN" sz="20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a:effectLst/>
                        </a:rPr>
                        <a:t>WOCKHARDT</a:t>
                      </a:r>
                      <a:endParaRPr lang="en-IN" sz="2000" b="0" i="0" u="none" strike="noStrike">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dirty="0">
                          <a:effectLst/>
                        </a:rPr>
                        <a:t>1399</a:t>
                      </a:r>
                      <a:endParaRPr lang="en-IN" sz="2000" b="0" i="0" u="none" strike="noStrike" dirty="0">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6"/>
                  </a:ext>
                </a:extLst>
              </a:tr>
              <a:tr h="436230">
                <a:tc>
                  <a:txBody>
                    <a:bodyPr/>
                    <a:lstStyle/>
                    <a:p>
                      <a:pPr algn="ctr" fontAlgn="b"/>
                      <a:r>
                        <a:rPr lang="en-IN" sz="2000" u="none" strike="noStrike" dirty="0" smtClean="0">
                          <a:effectLst/>
                        </a:rPr>
                        <a:t>DORIKEM</a:t>
                      </a:r>
                      <a:endParaRPr lang="en-IN" sz="20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dirty="0" smtClean="0">
                          <a:effectLst/>
                        </a:rPr>
                        <a:t>ALKEM</a:t>
                      </a:r>
                      <a:endParaRPr lang="en-IN" sz="20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dirty="0" smtClean="0">
                          <a:effectLst/>
                        </a:rPr>
                        <a:t>1459</a:t>
                      </a:r>
                      <a:endParaRPr lang="en-IN" sz="2000" b="0" i="0" u="none" strike="noStrike" dirty="0">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7"/>
                  </a:ext>
                </a:extLst>
              </a:tr>
              <a:tr h="436230">
                <a:tc>
                  <a:txBody>
                    <a:bodyPr/>
                    <a:lstStyle/>
                    <a:p>
                      <a:pPr algn="ctr" fontAlgn="b"/>
                      <a:r>
                        <a:rPr lang="en-IN" sz="2000" u="none" strike="noStrike" dirty="0" smtClean="0">
                          <a:effectLst/>
                        </a:rPr>
                        <a:t>EXELDOR</a:t>
                      </a:r>
                      <a:endParaRPr lang="en-IN" sz="20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dirty="0" smtClean="0">
                          <a:effectLst/>
                        </a:rPr>
                        <a:t>ZYDUS</a:t>
                      </a:r>
                      <a:endParaRPr lang="en-IN" sz="2000" b="0"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dirty="0" smtClean="0">
                          <a:effectLst/>
                        </a:rPr>
                        <a:t>2950</a:t>
                      </a:r>
                      <a:endParaRPr lang="en-IN" sz="2000" b="0" i="0" u="none" strike="noStrike" dirty="0">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10008"/>
                  </a:ext>
                </a:extLst>
              </a:tr>
              <a:tr h="436230">
                <a:tc>
                  <a:txBody>
                    <a:bodyPr/>
                    <a:lstStyle/>
                    <a:p>
                      <a:pPr algn="ctr" fontAlgn="b"/>
                      <a:r>
                        <a:rPr lang="en-IN" sz="2000" u="none" strike="noStrike" dirty="0">
                          <a:effectLst/>
                        </a:rPr>
                        <a:t>ANOGRAM  500  MG</a:t>
                      </a:r>
                      <a:endParaRPr lang="en-IN" sz="2000" b="1"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dirty="0">
                          <a:effectLst/>
                        </a:rPr>
                        <a:t>HHCL</a:t>
                      </a:r>
                      <a:endParaRPr lang="en-IN" sz="2000" b="1" i="0" u="none" strike="noStrike" dirty="0">
                        <a:solidFill>
                          <a:schemeClr val="tx1"/>
                        </a:solidFill>
                        <a:effectLst/>
                        <a:latin typeface="Cambria" panose="02040503050406030204" pitchFamily="18" charset="0"/>
                      </a:endParaRPr>
                    </a:p>
                  </a:txBody>
                  <a:tcPr marL="9525" marR="9525" marT="9525" marB="0" anchor="ctr"/>
                </a:tc>
                <a:tc>
                  <a:txBody>
                    <a:bodyPr/>
                    <a:lstStyle/>
                    <a:p>
                      <a:pPr algn="ctr" fontAlgn="b"/>
                      <a:r>
                        <a:rPr lang="en-IN" sz="2000" u="none" strike="noStrike" dirty="0">
                          <a:effectLst/>
                        </a:rPr>
                        <a:t>1499</a:t>
                      </a:r>
                      <a:endParaRPr lang="en-IN" sz="2000" b="1" i="0" u="none" strike="noStrike" dirty="0">
                        <a:solidFill>
                          <a:schemeClr val="tx1"/>
                        </a:solidFill>
                        <a:effectLst/>
                        <a:latin typeface="Cambria" panose="02040503050406030204" pitchFamily="18" charset="0"/>
                      </a:endParaRPr>
                    </a:p>
                  </a:txBody>
                  <a:tcPr marL="9525" marR="9525" marT="9525" marB="0" anchor="ctr"/>
                </a:tc>
                <a:extLst>
                  <a:ext uri="{0D108BD9-81ED-4DB2-BD59-A6C34878D82A}">
                    <a16:rowId xmlns:a16="http://schemas.microsoft.com/office/drawing/2014/main" val="4229535445"/>
                  </a:ext>
                </a:extLst>
              </a:tr>
            </a:tbl>
          </a:graphicData>
        </a:graphic>
      </p:graphicFrame>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52995" t="7885" r="6642" b="68028"/>
          <a:stretch/>
        </p:blipFill>
        <p:spPr>
          <a:xfrm>
            <a:off x="3859311" y="285142"/>
            <a:ext cx="5073446" cy="1651820"/>
          </a:xfrm>
          <a:prstGeom prst="rect">
            <a:avLst/>
          </a:prstGeom>
        </p:spPr>
      </p:pic>
    </p:spTree>
    <p:extLst>
      <p:ext uri="{BB962C8B-B14F-4D97-AF65-F5344CB8AC3E}">
        <p14:creationId xmlns:p14="http://schemas.microsoft.com/office/powerpoint/2010/main" val="49117146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710726173"/>
              </p:ext>
            </p:extLst>
          </p:nvPr>
        </p:nvGraphicFramePr>
        <p:xfrm>
          <a:off x="413403" y="1013450"/>
          <a:ext cx="11513126" cy="5126556"/>
        </p:xfrm>
        <a:graphic>
          <a:graphicData uri="http://schemas.openxmlformats.org/drawingml/2006/table">
            <a:tbl>
              <a:tblPr firstRow="1" firstCol="1">
                <a:tableStyleId>{1E171933-4619-4E11-9A3F-F7608DF75F80}</a:tableStyleId>
              </a:tblPr>
              <a:tblGrid>
                <a:gridCol w="1746526">
                  <a:extLst>
                    <a:ext uri="{9D8B030D-6E8A-4147-A177-3AD203B41FA5}">
                      <a16:colId xmlns:a16="http://schemas.microsoft.com/office/drawing/2014/main" val="1556804213"/>
                    </a:ext>
                  </a:extLst>
                </a:gridCol>
                <a:gridCol w="2192817">
                  <a:extLst>
                    <a:ext uri="{9D8B030D-6E8A-4147-A177-3AD203B41FA5}">
                      <a16:colId xmlns:a16="http://schemas.microsoft.com/office/drawing/2014/main" val="20000"/>
                    </a:ext>
                  </a:extLst>
                </a:gridCol>
                <a:gridCol w="1536710">
                  <a:extLst>
                    <a:ext uri="{9D8B030D-6E8A-4147-A177-3AD203B41FA5}">
                      <a16:colId xmlns:a16="http://schemas.microsoft.com/office/drawing/2014/main" val="20001"/>
                    </a:ext>
                  </a:extLst>
                </a:gridCol>
                <a:gridCol w="1280591">
                  <a:extLst>
                    <a:ext uri="{9D8B030D-6E8A-4147-A177-3AD203B41FA5}">
                      <a16:colId xmlns:a16="http://schemas.microsoft.com/office/drawing/2014/main" val="20003"/>
                    </a:ext>
                  </a:extLst>
                </a:gridCol>
                <a:gridCol w="2378241">
                  <a:extLst>
                    <a:ext uri="{9D8B030D-6E8A-4147-A177-3AD203B41FA5}">
                      <a16:colId xmlns:a16="http://schemas.microsoft.com/office/drawing/2014/main" val="20004"/>
                    </a:ext>
                  </a:extLst>
                </a:gridCol>
                <a:gridCol w="2378241">
                  <a:extLst>
                    <a:ext uri="{9D8B030D-6E8A-4147-A177-3AD203B41FA5}">
                      <a16:colId xmlns:a16="http://schemas.microsoft.com/office/drawing/2014/main" val="2541275195"/>
                    </a:ext>
                  </a:extLst>
                </a:gridCol>
              </a:tblGrid>
              <a:tr h="729541">
                <a:tc>
                  <a:txBody>
                    <a:bodyPr/>
                    <a:lstStyle/>
                    <a:p>
                      <a:pPr algn="ctr" fontAlgn="ctr"/>
                      <a:r>
                        <a:rPr lang="en-IN" sz="2400" u="none" strike="noStrike" dirty="0" smtClean="0">
                          <a:effectLst/>
                        </a:rPr>
                        <a:t>Brand Name</a:t>
                      </a:r>
                      <a:endParaRPr lang="en-IN" sz="1800" b="1" i="0" u="none" strike="noStrike" dirty="0">
                        <a:solidFill>
                          <a:schemeClr val="tx1"/>
                        </a:solidFill>
                        <a:effectLst/>
                        <a:latin typeface="+mn-lt"/>
                        <a:cs typeface="Andalus" panose="02020603050405020304" pitchFamily="18" charset="-78"/>
                      </a:endParaRPr>
                    </a:p>
                  </a:txBody>
                  <a:tcPr marL="8853" marR="8853" marT="8853" marB="0" anchor="ctr"/>
                </a:tc>
                <a:tc>
                  <a:txBody>
                    <a:bodyPr/>
                    <a:lstStyle/>
                    <a:p>
                      <a:pPr algn="ctr" fontAlgn="ctr"/>
                      <a:r>
                        <a:rPr lang="en-IN" sz="1800" u="none" strike="noStrike" dirty="0" smtClean="0">
                          <a:effectLst/>
                        </a:rPr>
                        <a:t>COMPOSITION</a:t>
                      </a:r>
                      <a:endParaRPr lang="en-IN" sz="1800" b="1"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ctr"/>
                      <a:r>
                        <a:rPr lang="en-IN" sz="1800" u="none" strike="noStrike" dirty="0" smtClean="0">
                          <a:effectLst/>
                        </a:rPr>
                        <a:t>PACK</a:t>
                      </a:r>
                      <a:endParaRPr lang="en-IN" sz="1800" b="1"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ctr"/>
                      <a:r>
                        <a:rPr lang="en-IN" sz="1800" u="none" strike="noStrike" dirty="0" smtClean="0">
                          <a:effectLst/>
                        </a:rPr>
                        <a:t> MRP'S</a:t>
                      </a:r>
                      <a:endParaRPr lang="en-IN" sz="1800" b="1"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ctr"/>
                      <a:r>
                        <a:rPr lang="en-IN" sz="1800" u="none" strike="noStrike" dirty="0" smtClean="0">
                          <a:effectLst/>
                        </a:rPr>
                        <a:t>INDICATIONS</a:t>
                      </a:r>
                      <a:endParaRPr lang="en-IN" sz="1800" b="1"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ctr"/>
                      <a:r>
                        <a:rPr lang="en-IN" sz="1800" b="1" i="0" u="none" strike="noStrike" dirty="0" smtClean="0">
                          <a:solidFill>
                            <a:schemeClr val="tx1"/>
                          </a:solidFill>
                          <a:effectLst/>
                          <a:latin typeface="+mn-lt"/>
                          <a:cs typeface="Andalus" panose="02020603050405020304" pitchFamily="18" charset="-78"/>
                        </a:rPr>
                        <a:t>TARGET CUSTOMER</a:t>
                      </a:r>
                      <a:endParaRPr lang="en-IN" sz="1800" b="1" i="0" u="none" strike="noStrike" dirty="0">
                        <a:solidFill>
                          <a:schemeClr val="tx1"/>
                        </a:solidFill>
                        <a:effectLst/>
                        <a:latin typeface="+mn-lt"/>
                        <a:cs typeface="Andalus" panose="02020603050405020304" pitchFamily="18" charset="-78"/>
                      </a:endParaRPr>
                    </a:p>
                  </a:txBody>
                  <a:tcPr marL="8853" marR="8853" marT="8853" marB="0" anchor="ctr"/>
                </a:tc>
                <a:extLst>
                  <a:ext uri="{0D108BD9-81ED-4DB2-BD59-A6C34878D82A}">
                    <a16:rowId xmlns:a16="http://schemas.microsoft.com/office/drawing/2014/main" val="10000"/>
                  </a:ext>
                </a:extLst>
              </a:tr>
              <a:tr h="825240">
                <a:tc>
                  <a:txBody>
                    <a:bodyPr/>
                    <a:lstStyle/>
                    <a:p>
                      <a:pPr algn="ctr" fontAlgn="ctr"/>
                      <a:r>
                        <a:rPr lang="en-IN" sz="1800" u="none" strike="noStrike" dirty="0" smtClean="0">
                          <a:effectLst/>
                        </a:rPr>
                        <a:t>KUPEN 500MG</a:t>
                      </a:r>
                      <a:endParaRPr lang="en-IN" sz="1800" b="1"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ctr"/>
                      <a:r>
                        <a:rPr lang="en-IN" sz="1800" u="none" strike="noStrike" dirty="0" smtClean="0">
                          <a:effectLst/>
                        </a:rPr>
                        <a:t>MEROPENEM 500 MG</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b"/>
                      <a:r>
                        <a:rPr lang="en-IN" sz="1800" u="none" strike="noStrike" dirty="0" smtClean="0">
                          <a:effectLst/>
                        </a:rPr>
                        <a:t>VIAL</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b"/>
                      <a:r>
                        <a:rPr lang="en-IN" sz="1800" u="none" strike="noStrike" dirty="0" smtClean="0">
                          <a:effectLst/>
                        </a:rPr>
                        <a:t>378.00</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rowSpan="2">
                  <a:txBody>
                    <a:bodyPr/>
                    <a:lstStyle/>
                    <a:p>
                      <a:pPr algn="ctr" fontAlgn="t"/>
                      <a:r>
                        <a:rPr lang="en-IN" sz="1800" u="none" strike="noStrike" dirty="0" smtClean="0">
                          <a:effectLst/>
                        </a:rPr>
                        <a:t>SEPTICAEMIA,BACTERIAL MENINGITIS,SSTI</a:t>
                      </a:r>
                      <a:endParaRPr lang="en-IN" sz="1800" b="0" i="0" u="none" strike="noStrike" dirty="0">
                        <a:solidFill>
                          <a:srgbClr val="000000"/>
                        </a:solidFill>
                        <a:effectLst/>
                        <a:latin typeface="+mn-lt"/>
                      </a:endParaRPr>
                    </a:p>
                  </a:txBody>
                  <a:tcPr marL="8853" marR="8853" marT="8853" marB="0" anchor="ctr"/>
                </a:tc>
                <a:tc rowSpan="2">
                  <a:txBody>
                    <a:bodyPr/>
                    <a:lstStyle/>
                    <a:p>
                      <a:pPr algn="ctr" fontAlgn="t"/>
                      <a:r>
                        <a:rPr lang="en-IN" sz="1800" b="0" i="0" u="none" strike="noStrike" dirty="0" smtClean="0">
                          <a:solidFill>
                            <a:srgbClr val="000000"/>
                          </a:solidFill>
                          <a:effectLst/>
                          <a:latin typeface="+mn-lt"/>
                        </a:rPr>
                        <a:t>Neuro </a:t>
                      </a:r>
                      <a:r>
                        <a:rPr lang="en-IN" sz="1800" b="0" i="0" u="none" strike="noStrike" dirty="0" err="1" smtClean="0">
                          <a:solidFill>
                            <a:srgbClr val="000000"/>
                          </a:solidFill>
                          <a:effectLst/>
                          <a:latin typeface="+mn-lt"/>
                        </a:rPr>
                        <a:t>Surg,Phy,Gastro</a:t>
                      </a:r>
                      <a:r>
                        <a:rPr lang="en-IN" sz="1800" b="0" i="0" u="none" strike="noStrike" baseline="0" dirty="0" smtClean="0">
                          <a:solidFill>
                            <a:srgbClr val="000000"/>
                          </a:solidFill>
                          <a:effectLst/>
                          <a:latin typeface="+mn-lt"/>
                        </a:rPr>
                        <a:t> &amp; Intensivist</a:t>
                      </a:r>
                      <a:endParaRPr lang="en-IN" sz="1800" b="0" i="0" u="none" strike="noStrike" dirty="0">
                        <a:solidFill>
                          <a:srgbClr val="000000"/>
                        </a:solidFill>
                        <a:effectLst/>
                        <a:latin typeface="+mn-lt"/>
                      </a:endParaRPr>
                    </a:p>
                  </a:txBody>
                  <a:tcPr marL="8853" marR="8853" marT="8853" marB="0" anchor="ctr"/>
                </a:tc>
                <a:extLst>
                  <a:ext uri="{0D108BD9-81ED-4DB2-BD59-A6C34878D82A}">
                    <a16:rowId xmlns:a16="http://schemas.microsoft.com/office/drawing/2014/main" val="10001"/>
                  </a:ext>
                </a:extLst>
              </a:tr>
              <a:tr h="600502">
                <a:tc>
                  <a:txBody>
                    <a:bodyPr/>
                    <a:lstStyle/>
                    <a:p>
                      <a:pPr algn="ctr" fontAlgn="ctr"/>
                      <a:r>
                        <a:rPr lang="en-IN" sz="1800" u="none" strike="noStrike" dirty="0" smtClean="0">
                          <a:effectLst/>
                        </a:rPr>
                        <a:t>KUPEN 1G</a:t>
                      </a:r>
                      <a:endParaRPr lang="en-IN" sz="1800" b="1"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ctr"/>
                      <a:r>
                        <a:rPr lang="en-IN" sz="1800" u="none" strike="noStrike" dirty="0" smtClean="0">
                          <a:effectLst/>
                        </a:rPr>
                        <a:t>MEROPENEM 1GM</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b"/>
                      <a:r>
                        <a:rPr lang="en-IN" sz="1800" u="none" strike="noStrike" dirty="0" smtClean="0">
                          <a:effectLst/>
                        </a:rPr>
                        <a:t>VIAL</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b"/>
                      <a:r>
                        <a:rPr lang="en-IN" sz="1800" u="none" strike="noStrike" dirty="0" smtClean="0">
                          <a:effectLst/>
                        </a:rPr>
                        <a:t>599.00</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vMerge="1">
                  <a:txBody>
                    <a:bodyPr/>
                    <a:lstStyle/>
                    <a:p>
                      <a:endParaRPr lang="en-IN"/>
                    </a:p>
                  </a:txBody>
                  <a:tcPr/>
                </a:tc>
                <a:tc vMerge="1">
                  <a:txBody>
                    <a:bodyPr/>
                    <a:lstStyle/>
                    <a:p>
                      <a:endParaRPr lang="en-IN"/>
                    </a:p>
                  </a:txBody>
                  <a:tcPr/>
                </a:tc>
                <a:extLst>
                  <a:ext uri="{0D108BD9-81ED-4DB2-BD59-A6C34878D82A}">
                    <a16:rowId xmlns:a16="http://schemas.microsoft.com/office/drawing/2014/main" val="10002"/>
                  </a:ext>
                </a:extLst>
              </a:tr>
              <a:tr h="1264227">
                <a:tc>
                  <a:txBody>
                    <a:bodyPr/>
                    <a:lstStyle/>
                    <a:p>
                      <a:pPr algn="ctr" fontAlgn="ctr"/>
                      <a:r>
                        <a:rPr lang="pt-BR" sz="1800" u="none" strike="noStrike" dirty="0" smtClean="0">
                          <a:effectLst/>
                        </a:rPr>
                        <a:t>KUPEN SB</a:t>
                      </a:r>
                      <a:endParaRPr lang="pt-BR" sz="1800" b="1"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ctr"/>
                      <a:r>
                        <a:rPr lang="pt-BR" sz="1800" u="none" strike="noStrike" dirty="0" smtClean="0">
                          <a:effectLst/>
                        </a:rPr>
                        <a:t>MEROPENEM  1G +</a:t>
                      </a:r>
                    </a:p>
                    <a:p>
                      <a:pPr algn="ctr" fontAlgn="ctr"/>
                      <a:r>
                        <a:rPr lang="pt-BR" sz="1800" u="none" strike="noStrike" dirty="0" smtClean="0">
                          <a:effectLst/>
                        </a:rPr>
                        <a:t> SULBACTAM  500 MG</a:t>
                      </a:r>
                      <a:endParaRPr lang="pt-BR"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b"/>
                      <a:r>
                        <a:rPr lang="en-IN" sz="1800" u="none" strike="noStrike" dirty="0" smtClean="0">
                          <a:effectLst/>
                        </a:rPr>
                        <a:t>VIAL</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b"/>
                      <a:r>
                        <a:rPr lang="en-IN" sz="1800" u="none" strike="noStrike" dirty="0" smtClean="0">
                          <a:effectLst/>
                        </a:rPr>
                        <a:t>899.00</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b"/>
                      <a:r>
                        <a:rPr lang="en-IN" sz="1800" u="none" strike="noStrike" dirty="0" smtClean="0">
                          <a:effectLst/>
                        </a:rPr>
                        <a:t>SEVERE PNEUMONIA,BACTERAEMIA,UTI</a:t>
                      </a:r>
                      <a:endParaRPr lang="en-IN" sz="1800" b="0" i="0" u="none" strike="noStrike" dirty="0">
                        <a:solidFill>
                          <a:srgbClr val="000000"/>
                        </a:solidFill>
                        <a:effectLst/>
                        <a:latin typeface="+mn-lt"/>
                      </a:endParaRPr>
                    </a:p>
                  </a:txBody>
                  <a:tcPr marL="8853" marR="8853" marT="8853"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n-IN" sz="1800" b="0" i="0" u="none" strike="noStrike" dirty="0" err="1" smtClean="0">
                          <a:solidFill>
                            <a:srgbClr val="000000"/>
                          </a:solidFill>
                          <a:effectLst/>
                          <a:latin typeface="+mn-lt"/>
                        </a:rPr>
                        <a:t>Nephro,Phy,Gastro</a:t>
                      </a:r>
                      <a:r>
                        <a:rPr lang="en-IN" sz="1800" b="0" i="0" u="none" strike="noStrike" baseline="0" dirty="0" smtClean="0">
                          <a:solidFill>
                            <a:srgbClr val="000000"/>
                          </a:solidFill>
                          <a:effectLst/>
                          <a:latin typeface="+mn-lt"/>
                        </a:rPr>
                        <a:t> &amp; Intensivist</a:t>
                      </a:r>
                      <a:endParaRPr lang="en-IN" sz="1800" b="0" i="0" u="none" strike="noStrike" dirty="0" smtClean="0">
                        <a:solidFill>
                          <a:srgbClr val="000000"/>
                        </a:solidFill>
                        <a:effectLst/>
                        <a:latin typeface="+mn-lt"/>
                      </a:endParaRPr>
                    </a:p>
                    <a:p>
                      <a:pPr algn="ctr" fontAlgn="b"/>
                      <a:endParaRPr lang="en-IN" sz="1800" b="0" i="0" u="none" strike="noStrike" dirty="0">
                        <a:solidFill>
                          <a:srgbClr val="000000"/>
                        </a:solidFill>
                        <a:effectLst/>
                        <a:latin typeface="+mn-lt"/>
                      </a:endParaRPr>
                    </a:p>
                  </a:txBody>
                  <a:tcPr marL="8853" marR="8853" marT="8853" marB="0" anchor="ctr"/>
                </a:tc>
                <a:extLst>
                  <a:ext uri="{0D108BD9-81ED-4DB2-BD59-A6C34878D82A}">
                    <a16:rowId xmlns:a16="http://schemas.microsoft.com/office/drawing/2014/main" val="10003"/>
                  </a:ext>
                </a:extLst>
              </a:tr>
              <a:tr h="875233">
                <a:tc>
                  <a:txBody>
                    <a:bodyPr/>
                    <a:lstStyle/>
                    <a:p>
                      <a:pPr algn="ctr" fontAlgn="ctr"/>
                      <a:r>
                        <a:rPr lang="en-IN" sz="1800" u="none" strike="noStrike" dirty="0" smtClean="0">
                          <a:effectLst/>
                        </a:rPr>
                        <a:t>XIPENZ</a:t>
                      </a:r>
                      <a:endParaRPr lang="en-IN" sz="1800" b="1"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ctr"/>
                      <a:r>
                        <a:rPr lang="en-IN" sz="1800" u="none" strike="noStrike" dirty="0" smtClean="0">
                          <a:effectLst/>
                        </a:rPr>
                        <a:t>IMEPENEM 500 MG + </a:t>
                      </a:r>
                    </a:p>
                    <a:p>
                      <a:pPr algn="ctr" fontAlgn="ctr"/>
                      <a:r>
                        <a:rPr lang="en-IN" sz="1800" u="none" strike="noStrike" dirty="0" smtClean="0">
                          <a:effectLst/>
                        </a:rPr>
                        <a:t>CILASTATIN  500 MG</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b"/>
                      <a:r>
                        <a:rPr lang="en-IN" sz="1800" u="none" strike="noStrike" dirty="0" smtClean="0">
                          <a:effectLst/>
                        </a:rPr>
                        <a:t>VIAL</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b"/>
                      <a:r>
                        <a:rPr lang="en-IN" sz="1800" u="none" strike="noStrike" dirty="0" smtClean="0">
                          <a:effectLst/>
                        </a:rPr>
                        <a:t>1089.00</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t"/>
                      <a:r>
                        <a:rPr lang="en-IN" sz="1800" u="none" strike="noStrike" dirty="0" smtClean="0">
                          <a:effectLst/>
                        </a:rPr>
                        <a:t>IAI,PNEUMONIA,SSTI</a:t>
                      </a:r>
                      <a:endParaRPr lang="en-IN" sz="1800" b="0" i="0" u="none" strike="noStrike" dirty="0">
                        <a:solidFill>
                          <a:srgbClr val="000000"/>
                        </a:solidFill>
                        <a:effectLst/>
                        <a:latin typeface="+mn-lt"/>
                      </a:endParaRPr>
                    </a:p>
                  </a:txBody>
                  <a:tcPr marL="8853" marR="8853" marT="8853" marB="0" anchor="ctr"/>
                </a:tc>
                <a:tc>
                  <a:txBody>
                    <a:bodyPr/>
                    <a:lstStyle/>
                    <a:p>
                      <a:pPr marL="0" marR="0" indent="0" algn="ctr" defTabSz="457200" rtl="0" eaLnBrk="1" fontAlgn="t" latinLnBrk="0" hangingPunct="1">
                        <a:lnSpc>
                          <a:spcPct val="100000"/>
                        </a:lnSpc>
                        <a:spcBef>
                          <a:spcPts val="0"/>
                        </a:spcBef>
                        <a:spcAft>
                          <a:spcPts val="0"/>
                        </a:spcAft>
                        <a:buClrTx/>
                        <a:buSzTx/>
                        <a:buFontTx/>
                        <a:buNone/>
                        <a:tabLst/>
                        <a:defRPr/>
                      </a:pPr>
                      <a:r>
                        <a:rPr lang="en-IN" sz="1800" b="0" i="0" u="none" strike="noStrike" dirty="0" smtClean="0">
                          <a:solidFill>
                            <a:srgbClr val="000000"/>
                          </a:solidFill>
                          <a:effectLst/>
                          <a:latin typeface="+mn-lt"/>
                        </a:rPr>
                        <a:t>Chest </a:t>
                      </a:r>
                      <a:r>
                        <a:rPr lang="en-IN" sz="1800" b="0" i="0" u="none" strike="noStrike" dirty="0" err="1" smtClean="0">
                          <a:solidFill>
                            <a:srgbClr val="000000"/>
                          </a:solidFill>
                          <a:effectLst/>
                          <a:latin typeface="+mn-lt"/>
                        </a:rPr>
                        <a:t>Phy,Phy,Gastro</a:t>
                      </a:r>
                      <a:r>
                        <a:rPr lang="en-IN" sz="1800" b="0" i="0" u="none" strike="noStrike" baseline="0" dirty="0" smtClean="0">
                          <a:solidFill>
                            <a:srgbClr val="000000"/>
                          </a:solidFill>
                          <a:effectLst/>
                          <a:latin typeface="+mn-lt"/>
                        </a:rPr>
                        <a:t> &amp; Intensivist</a:t>
                      </a:r>
                      <a:endParaRPr lang="en-IN" sz="1800" b="0" i="0" u="none" strike="noStrike" dirty="0" smtClean="0">
                        <a:solidFill>
                          <a:srgbClr val="000000"/>
                        </a:solidFill>
                        <a:effectLst/>
                        <a:latin typeface="+mn-lt"/>
                      </a:endParaRPr>
                    </a:p>
                    <a:p>
                      <a:pPr algn="ctr" fontAlgn="t"/>
                      <a:endParaRPr lang="en-IN" sz="1800" b="0" i="0" u="none" strike="noStrike" dirty="0">
                        <a:solidFill>
                          <a:srgbClr val="000000"/>
                        </a:solidFill>
                        <a:effectLst/>
                        <a:latin typeface="+mn-lt"/>
                      </a:endParaRPr>
                    </a:p>
                  </a:txBody>
                  <a:tcPr marL="8853" marR="8853" marT="8853" marB="0" anchor="ctr"/>
                </a:tc>
                <a:extLst>
                  <a:ext uri="{0D108BD9-81ED-4DB2-BD59-A6C34878D82A}">
                    <a16:rowId xmlns:a16="http://schemas.microsoft.com/office/drawing/2014/main" val="10004"/>
                  </a:ext>
                </a:extLst>
              </a:tr>
              <a:tr h="777986">
                <a:tc>
                  <a:txBody>
                    <a:bodyPr/>
                    <a:lstStyle/>
                    <a:p>
                      <a:pPr algn="ctr" fontAlgn="ctr"/>
                      <a:r>
                        <a:rPr lang="en-IN" sz="1800" u="none" strike="noStrike" dirty="0" smtClean="0">
                          <a:effectLst/>
                        </a:rPr>
                        <a:t>ANOGRAM</a:t>
                      </a:r>
                      <a:endParaRPr lang="en-IN" sz="1800" b="1"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ctr"/>
                      <a:r>
                        <a:rPr lang="en-IN" sz="1800" u="none" strike="noStrike" dirty="0" smtClean="0">
                          <a:effectLst/>
                        </a:rPr>
                        <a:t>DORIPENEM 500 MG</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b"/>
                      <a:r>
                        <a:rPr lang="en-IN" sz="1800" u="none" strike="noStrike" dirty="0" smtClean="0">
                          <a:effectLst/>
                        </a:rPr>
                        <a:t>VIAL</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b"/>
                      <a:r>
                        <a:rPr lang="en-IN" sz="1800" u="none" strike="noStrike" dirty="0" smtClean="0">
                          <a:effectLst/>
                        </a:rPr>
                        <a:t>1499.00</a:t>
                      </a:r>
                      <a:endParaRPr lang="en-IN" sz="1800" b="0" i="0" u="none" strike="noStrike" dirty="0">
                        <a:solidFill>
                          <a:srgbClr val="000000"/>
                        </a:solidFill>
                        <a:effectLst/>
                        <a:latin typeface="+mn-lt"/>
                        <a:cs typeface="Andalus" panose="02020603050405020304" pitchFamily="18" charset="-78"/>
                      </a:endParaRPr>
                    </a:p>
                  </a:txBody>
                  <a:tcPr marL="8853" marR="8853" marT="8853" marB="0" anchor="ctr"/>
                </a:tc>
                <a:tc>
                  <a:txBody>
                    <a:bodyPr/>
                    <a:lstStyle/>
                    <a:p>
                      <a:pPr algn="ctr" fontAlgn="t">
                        <a:buClr>
                          <a:schemeClr val="accent1"/>
                        </a:buClr>
                        <a:buSzPts val="1100"/>
                        <a:buFont typeface="Calibri" panose="020F0502020204030204" pitchFamily="34" charset="0"/>
                        <a:buChar char="P"/>
                      </a:pPr>
                      <a:r>
                        <a:rPr lang="en-IN" sz="1800" u="none" strike="noStrike" dirty="0" smtClean="0">
                          <a:effectLst/>
                        </a:rPr>
                        <a:t>IAI,UTI &amp; PYELONEPHRITIS</a:t>
                      </a:r>
                      <a:endParaRPr lang="en-IN" sz="1800" b="0" i="0" u="none" strike="noStrike" dirty="0">
                        <a:solidFill>
                          <a:srgbClr val="000000"/>
                        </a:solidFill>
                        <a:effectLst/>
                        <a:latin typeface="+mn-lt"/>
                      </a:endParaRPr>
                    </a:p>
                  </a:txBody>
                  <a:tcPr marL="8853" marR="8853" marT="8853" marB="0" anchor="ctr"/>
                </a:tc>
                <a:tc>
                  <a:txBody>
                    <a:bodyPr/>
                    <a:lstStyle/>
                    <a:p>
                      <a:pPr marL="0" marR="0" indent="0" algn="ctr" defTabSz="457200" rtl="0" eaLnBrk="1" fontAlgn="t" latinLnBrk="0" hangingPunct="1">
                        <a:lnSpc>
                          <a:spcPct val="100000"/>
                        </a:lnSpc>
                        <a:spcBef>
                          <a:spcPts val="0"/>
                        </a:spcBef>
                        <a:spcAft>
                          <a:spcPts val="0"/>
                        </a:spcAft>
                        <a:buClr>
                          <a:schemeClr val="accent1"/>
                        </a:buClr>
                        <a:buSzPts val="1100"/>
                        <a:buFont typeface="Calibri" panose="020F0502020204030204" pitchFamily="34" charset="0"/>
                        <a:buChar char="P"/>
                        <a:tabLst/>
                        <a:defRPr/>
                      </a:pPr>
                      <a:r>
                        <a:rPr lang="en-IN" sz="1800" b="0" i="0" u="none" strike="noStrike" dirty="0" err="1" smtClean="0">
                          <a:solidFill>
                            <a:srgbClr val="000000"/>
                          </a:solidFill>
                          <a:effectLst/>
                          <a:latin typeface="+mn-lt"/>
                        </a:rPr>
                        <a:t>Nephro,Phy,Gastro</a:t>
                      </a:r>
                      <a:r>
                        <a:rPr lang="en-IN" sz="1800" b="0" i="0" u="none" strike="noStrike" baseline="0" dirty="0" smtClean="0">
                          <a:solidFill>
                            <a:srgbClr val="000000"/>
                          </a:solidFill>
                          <a:effectLst/>
                          <a:latin typeface="+mn-lt"/>
                        </a:rPr>
                        <a:t> &amp; Intensivist</a:t>
                      </a:r>
                      <a:endParaRPr lang="en-IN" sz="1800" b="0" i="0" u="none" strike="noStrike" dirty="0" smtClean="0">
                        <a:solidFill>
                          <a:srgbClr val="000000"/>
                        </a:solidFill>
                        <a:effectLst/>
                        <a:latin typeface="+mn-lt"/>
                      </a:endParaRPr>
                    </a:p>
                    <a:p>
                      <a:pPr algn="ctr" fontAlgn="t">
                        <a:buClr>
                          <a:schemeClr val="accent1"/>
                        </a:buClr>
                        <a:buSzPts val="1100"/>
                        <a:buFont typeface="Calibri" panose="020F0502020204030204" pitchFamily="34" charset="0"/>
                        <a:buChar char="P"/>
                      </a:pPr>
                      <a:endParaRPr lang="en-IN" sz="1800" b="0" i="0" u="none" strike="noStrike" dirty="0">
                        <a:solidFill>
                          <a:srgbClr val="000000"/>
                        </a:solidFill>
                        <a:effectLst/>
                        <a:latin typeface="+mn-lt"/>
                      </a:endParaRPr>
                    </a:p>
                  </a:txBody>
                  <a:tcPr marL="8853" marR="8853" marT="8853" marB="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64742517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16487" y="420048"/>
            <a:ext cx="3800387" cy="1683300"/>
            <a:chOff x="1823545" y="968994"/>
            <a:chExt cx="2891242" cy="1201003"/>
          </a:xfrm>
        </p:grpSpPr>
        <p:sp>
          <p:nvSpPr>
            <p:cNvPr id="2" name="Rounded Rectangle 1"/>
            <p:cNvSpPr/>
            <p:nvPr/>
          </p:nvSpPr>
          <p:spPr>
            <a:xfrm>
              <a:off x="1823545" y="968994"/>
              <a:ext cx="2891242" cy="120100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a:p>
          </p:txBody>
        </p:sp>
        <p:pic>
          <p:nvPicPr>
            <p:cNvPr id="46" name="Picture 45"/>
            <p:cNvPicPr>
              <a:picLocks noChangeAspect="1"/>
            </p:cNvPicPr>
            <p:nvPr/>
          </p:nvPicPr>
          <p:blipFill rotWithShape="1">
            <a:blip r:embed="rId2">
              <a:extLst>
                <a:ext uri="{28A0092B-C50C-407E-A947-70E740481C1C}">
                  <a14:useLocalDpi xmlns:a14="http://schemas.microsoft.com/office/drawing/2010/main" val="0"/>
                </a:ext>
              </a:extLst>
            </a:blip>
            <a:srcRect l="50188" t="8956" r="5213" b="66964"/>
            <a:stretch/>
          </p:blipFill>
          <p:spPr>
            <a:xfrm>
              <a:off x="2093042" y="1125659"/>
              <a:ext cx="2353329" cy="898274"/>
            </a:xfrm>
            <a:prstGeom prst="rect">
              <a:avLst/>
            </a:prstGeom>
            <a:ln>
              <a:noFill/>
            </a:ln>
            <a:effectLst>
              <a:outerShdw blurRad="292100" dist="139700" dir="2700000" algn="tl" rotWithShape="0">
                <a:srgbClr val="333333">
                  <a:alpha val="65000"/>
                </a:srgbClr>
              </a:outerShdw>
            </a:effectLst>
          </p:spPr>
        </p:pic>
      </p:grpSp>
      <p:grpSp>
        <p:nvGrpSpPr>
          <p:cNvPr id="6" name="Group 5"/>
          <p:cNvGrpSpPr/>
          <p:nvPr/>
        </p:nvGrpSpPr>
        <p:grpSpPr>
          <a:xfrm>
            <a:off x="7415493" y="4748330"/>
            <a:ext cx="3800387" cy="1695091"/>
            <a:chOff x="4811712" y="3673194"/>
            <a:chExt cx="2891242" cy="1221154"/>
          </a:xfrm>
        </p:grpSpPr>
        <p:sp>
          <p:nvSpPr>
            <p:cNvPr id="10" name="Rounded Rectangle 9"/>
            <p:cNvSpPr/>
            <p:nvPr/>
          </p:nvSpPr>
          <p:spPr>
            <a:xfrm>
              <a:off x="4811712" y="3673194"/>
              <a:ext cx="2891242" cy="120100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a:p>
          </p:txBody>
        </p:sp>
        <p:pic>
          <p:nvPicPr>
            <p:cNvPr id="50" name="Picture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9689" y="3673194"/>
              <a:ext cx="2295401" cy="1221154"/>
            </a:xfrm>
            <a:prstGeom prst="rect">
              <a:avLst/>
            </a:prstGeom>
          </p:spPr>
        </p:pic>
      </p:grpSp>
      <p:grpSp>
        <p:nvGrpSpPr>
          <p:cNvPr id="7" name="Group 6"/>
          <p:cNvGrpSpPr/>
          <p:nvPr/>
        </p:nvGrpSpPr>
        <p:grpSpPr>
          <a:xfrm>
            <a:off x="616487" y="4811657"/>
            <a:ext cx="3800387" cy="1683300"/>
            <a:chOff x="1746348" y="4578871"/>
            <a:chExt cx="2891242" cy="1296829"/>
          </a:xfrm>
        </p:grpSpPr>
        <p:sp>
          <p:nvSpPr>
            <p:cNvPr id="12" name="Rounded Rectangle 11"/>
            <p:cNvSpPr/>
            <p:nvPr/>
          </p:nvSpPr>
          <p:spPr>
            <a:xfrm>
              <a:off x="1746348" y="4578871"/>
              <a:ext cx="2891242" cy="123507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a:p>
          </p:txBody>
        </p:sp>
        <p:pic>
          <p:nvPicPr>
            <p:cNvPr id="52" name="Picture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1266" y="4600280"/>
              <a:ext cx="2445105" cy="1275420"/>
            </a:xfrm>
            <a:prstGeom prst="rect">
              <a:avLst/>
            </a:prstGeom>
            <a:noFill/>
          </p:spPr>
        </p:pic>
      </p:grpSp>
      <p:grpSp>
        <p:nvGrpSpPr>
          <p:cNvPr id="4" name="Group 3"/>
          <p:cNvGrpSpPr/>
          <p:nvPr/>
        </p:nvGrpSpPr>
        <p:grpSpPr>
          <a:xfrm>
            <a:off x="7415492" y="448681"/>
            <a:ext cx="3800387" cy="1735091"/>
            <a:chOff x="1823545" y="2606461"/>
            <a:chExt cx="2891242" cy="1251676"/>
          </a:xfrm>
        </p:grpSpPr>
        <p:sp>
          <p:nvSpPr>
            <p:cNvPr id="9" name="Rounded Rectangle 8"/>
            <p:cNvSpPr/>
            <p:nvPr/>
          </p:nvSpPr>
          <p:spPr>
            <a:xfrm>
              <a:off x="1823545" y="2606461"/>
              <a:ext cx="2891242" cy="120100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a:p>
          </p:txBody>
        </p:sp>
        <p:pic>
          <p:nvPicPr>
            <p:cNvPr id="53" name="Picture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48334" y="2657574"/>
              <a:ext cx="2508594" cy="1200563"/>
            </a:xfrm>
            <a:prstGeom prst="rect">
              <a:avLst/>
            </a:prstGeom>
          </p:spPr>
        </p:pic>
      </p:grpSp>
      <p:sp>
        <p:nvSpPr>
          <p:cNvPr id="3" name="Rounded Rectangle 2"/>
          <p:cNvSpPr/>
          <p:nvPr/>
        </p:nvSpPr>
        <p:spPr>
          <a:xfrm>
            <a:off x="3995916" y="3016195"/>
            <a:ext cx="5192331" cy="1092525"/>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a:p>
        </p:txBody>
      </p:sp>
      <p:sp>
        <p:nvSpPr>
          <p:cNvPr id="60" name="Title 1"/>
          <p:cNvSpPr>
            <a:spLocks noGrp="1"/>
          </p:cNvSpPr>
          <p:nvPr>
            <p:ph type="title"/>
          </p:nvPr>
        </p:nvSpPr>
        <p:spPr>
          <a:xfrm>
            <a:off x="4313634" y="3086439"/>
            <a:ext cx="4755464" cy="972356"/>
          </a:xfrm>
        </p:spPr>
        <p:txBody>
          <a:bodyPr/>
          <a:lstStyle/>
          <a:p>
            <a:r>
              <a:rPr lang="en-IN" sz="5400" b="1" dirty="0" smtClean="0">
                <a:solidFill>
                  <a:schemeClr val="accent4">
                    <a:lumMod val="75000"/>
                  </a:schemeClr>
                </a:solidFill>
              </a:rPr>
              <a:t>Carbapenems</a:t>
            </a:r>
            <a:endParaRPr lang="en-IN" sz="5400" b="1" dirty="0">
              <a:solidFill>
                <a:schemeClr val="accent4">
                  <a:lumMod val="75000"/>
                </a:schemeClr>
              </a:solidFill>
            </a:endParaRPr>
          </a:p>
        </p:txBody>
      </p:sp>
    </p:spTree>
    <p:extLst>
      <p:ext uri="{BB962C8B-B14F-4D97-AF65-F5344CB8AC3E}">
        <p14:creationId xmlns:p14="http://schemas.microsoft.com/office/powerpoint/2010/main" val="419910917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3114</TotalTime>
  <Words>3726</Words>
  <Application>Microsoft Office PowerPoint</Application>
  <PresentationFormat>Widescreen</PresentationFormat>
  <Paragraphs>1017</Paragraphs>
  <Slides>87</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87</vt:i4>
      </vt:variant>
    </vt:vector>
  </HeadingPairs>
  <TitlesOfParts>
    <vt:vector size="95" baseType="lpstr">
      <vt:lpstr>Andalus</vt:lpstr>
      <vt:lpstr>Arial</vt:lpstr>
      <vt:lpstr>Calibri</vt:lpstr>
      <vt:lpstr>Cambria</vt:lpstr>
      <vt:lpstr>Times New Roman</vt:lpstr>
      <vt:lpstr>Wingdings</vt:lpstr>
      <vt:lpstr>Wingdings 3</vt:lpstr>
      <vt:lpstr>Ion</vt:lpstr>
      <vt:lpstr>Carbapenems </vt:lpstr>
      <vt:lpstr>Carbapenems </vt:lpstr>
      <vt:lpstr>Spectrum</vt:lpstr>
      <vt:lpstr>Mechanism of action</vt:lpstr>
      <vt:lpstr>PowerPoint Presentation</vt:lpstr>
      <vt:lpstr>PowerPoint Presentation</vt:lpstr>
      <vt:lpstr>Meropenem</vt:lpstr>
      <vt:lpstr>Spectrum</vt:lpstr>
      <vt:lpstr>Mechanism of action </vt:lpstr>
      <vt:lpstr>Pharmacokinetic Parameters</vt:lpstr>
      <vt:lpstr>Adult  Dose </vt:lpstr>
      <vt:lpstr>Paediatric Dose</vt:lpstr>
      <vt:lpstr>Paediatric Dose </vt:lpstr>
      <vt:lpstr>Special population</vt:lpstr>
      <vt:lpstr>Renal Insufficiency</vt:lpstr>
      <vt:lpstr>    Preparation Of Solution</vt:lpstr>
      <vt:lpstr>Preparation Of Solution</vt:lpstr>
      <vt:lpstr>After Reconstitution</vt:lpstr>
      <vt:lpstr>Adverse Reactions</vt:lpstr>
      <vt:lpstr>Warnings and Precautions</vt:lpstr>
      <vt:lpstr>Interaction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Sulbactam </vt:lpstr>
      <vt:lpstr>Mechanism of action </vt:lpstr>
      <vt:lpstr>Sulbactam </vt:lpstr>
      <vt:lpstr>Meropenem Resistance</vt:lpstr>
      <vt:lpstr>Meropenem + Sulbactam</vt:lpstr>
      <vt:lpstr>Meropenem + Sulbactam</vt:lpstr>
      <vt:lpstr>Indication</vt:lpstr>
      <vt:lpstr>Renal imapairment</vt:lpstr>
      <vt:lpstr>Special Populations</vt:lpstr>
      <vt:lpstr>Preparaion of solution</vt:lpstr>
      <vt:lpstr>For Infusion</vt:lpstr>
      <vt:lpstr>PowerPoint Presentation</vt:lpstr>
      <vt:lpstr>PowerPoint Presentation</vt:lpstr>
      <vt:lpstr>PowerPoint Presentation</vt:lpstr>
      <vt:lpstr>Market opportunity</vt:lpstr>
      <vt:lpstr>PowerPoint Presentation</vt:lpstr>
      <vt:lpstr>PowerPoint Presentation</vt:lpstr>
      <vt:lpstr>PowerPoint Presentation</vt:lpstr>
      <vt:lpstr>Imipenem  </vt:lpstr>
      <vt:lpstr>Cilastatin</vt:lpstr>
      <vt:lpstr>Mechanism of action </vt:lpstr>
      <vt:lpstr>Spectrum </vt:lpstr>
      <vt:lpstr>Pharmacokinetics </vt:lpstr>
      <vt:lpstr>PowerPoint Presentation</vt:lpstr>
      <vt:lpstr>Adult Dose </vt:lpstr>
      <vt:lpstr>Paediatric Dose</vt:lpstr>
      <vt:lpstr>Renal Imapairment</vt:lpstr>
      <vt:lpstr>Reconstitution solutions </vt:lpstr>
      <vt:lpstr>PowerPoint Presentation</vt:lpstr>
      <vt:lpstr>Adverse Reaction </vt:lpstr>
      <vt:lpstr>Drug interactions</vt:lpstr>
      <vt:lpstr>Warnings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Doripenem</vt:lpstr>
      <vt:lpstr>Mechanism of action </vt:lpstr>
      <vt:lpstr>Spectrum </vt:lpstr>
      <vt:lpstr>Pharmacokinetics</vt:lpstr>
      <vt:lpstr>Indication</vt:lpstr>
      <vt:lpstr>Renal  Impairment </vt:lpstr>
      <vt:lpstr>Preparation of solution </vt:lpstr>
      <vt:lpstr>Storage of Constituted Solutions</vt:lpstr>
      <vt:lpstr>Adverse Reactions </vt:lpstr>
      <vt:lpstr>Special Population </vt:lpstr>
      <vt:lpstr>Interaction</vt:lpstr>
      <vt:lpstr>Warnings and Precautions</vt:lpstr>
      <vt:lpstr>PowerPoint Presentation</vt:lpstr>
      <vt:lpstr>PowerPoint Presentation</vt:lpstr>
      <vt:lpstr>PowerPoint Presentation</vt:lpstr>
      <vt:lpstr>Market Opportunity</vt:lpstr>
      <vt:lpstr>PowerPoint Presentation</vt:lpstr>
      <vt:lpstr>PowerPoint Presentation</vt:lpstr>
      <vt:lpstr>PowerPoint Presentation</vt:lpstr>
      <vt:lpstr>Carbapenems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Carbapenems</dc:title>
  <dc:creator>Vijaya.S</dc:creator>
  <cp:lastModifiedBy>Vijaya.S</cp:lastModifiedBy>
  <cp:revision>512</cp:revision>
  <cp:lastPrinted>2016-05-04T12:07:12Z</cp:lastPrinted>
  <dcterms:created xsi:type="dcterms:W3CDTF">2016-04-10T06:06:55Z</dcterms:created>
  <dcterms:modified xsi:type="dcterms:W3CDTF">2018-08-03T10:58:38Z</dcterms:modified>
</cp:coreProperties>
</file>