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4" r:id="rId5"/>
    <p:sldId id="259" r:id="rId6"/>
    <p:sldId id="263" r:id="rId7"/>
    <p:sldId id="260" r:id="rId8"/>
    <p:sldId id="261" r:id="rId9"/>
    <p:sldId id="262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AFFF359-0CDB-4922-AFB3-40266668A955}" type="datetimeFigureOut">
              <a:rPr lang="en-GB" smtClean="0"/>
              <a:pPr/>
              <a:t>02/11/2010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5592C87-6354-4BE6-A646-2548E93EC9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908720"/>
            <a:ext cx="7344816" cy="3312368"/>
          </a:xfrm>
        </p:spPr>
        <p:txBody>
          <a:bodyPr>
            <a:normAutofit/>
          </a:bodyPr>
          <a:lstStyle/>
          <a:p>
            <a:pPr algn="l"/>
            <a:r>
              <a:rPr lang="en-GB" sz="4800" dirty="0" smtClean="0"/>
              <a:t>CEPHALOSPORINS</a:t>
            </a:r>
          </a:p>
          <a:p>
            <a:r>
              <a:rPr lang="en-GB" sz="6000" dirty="0" smtClean="0"/>
              <a:t>ANTIBIOTICS</a:t>
            </a:r>
            <a:endParaRPr lang="en-GB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the most frequently prescribed class of antibiotics</a:t>
            </a:r>
          </a:p>
          <a:p>
            <a:pPr>
              <a:buNone/>
            </a:pPr>
            <a:r>
              <a:rPr lang="en-GB" dirty="0" smtClean="0"/>
              <a:t>They are structurally and pharmacologically related to </a:t>
            </a:r>
            <a:r>
              <a:rPr lang="en-GB" dirty="0" err="1" smtClean="0"/>
              <a:t>penicillins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Like </a:t>
            </a:r>
            <a:r>
              <a:rPr lang="en-GB" dirty="0" err="1" smtClean="0"/>
              <a:t>penicillins</a:t>
            </a:r>
            <a:r>
              <a:rPr lang="en-GB" dirty="0" smtClean="0"/>
              <a:t>, </a:t>
            </a:r>
            <a:r>
              <a:rPr lang="en-GB" dirty="0" err="1" smtClean="0"/>
              <a:t>cephalosporins</a:t>
            </a:r>
            <a:r>
              <a:rPr lang="en-GB" dirty="0" smtClean="0"/>
              <a:t> have a beta-</a:t>
            </a:r>
            <a:r>
              <a:rPr lang="en-GB" dirty="0" err="1" smtClean="0"/>
              <a:t>lactam</a:t>
            </a:r>
            <a:r>
              <a:rPr lang="en-GB" dirty="0" smtClean="0"/>
              <a:t> ring structure that interferes with the synthesis of bacterial cell wall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were first isolated from cultures of </a:t>
            </a:r>
            <a:r>
              <a:rPr lang="en-GB" i="1" dirty="0" err="1" smtClean="0"/>
              <a:t>Cephalosporium</a:t>
            </a:r>
            <a:r>
              <a:rPr lang="en-GB" i="1" dirty="0" smtClean="0"/>
              <a:t> </a:t>
            </a:r>
            <a:r>
              <a:rPr lang="en-GB" i="1" dirty="0" err="1" smtClean="0"/>
              <a:t>acremonium</a:t>
            </a:r>
            <a:r>
              <a:rPr lang="en-GB" i="1" dirty="0" smtClean="0"/>
              <a:t> </a:t>
            </a:r>
            <a:r>
              <a:rPr lang="en-GB" dirty="0" smtClean="0"/>
              <a:t>from a sewer in 1948 by Italian scientist, Giuseppe </a:t>
            </a:r>
            <a:r>
              <a:rPr lang="en-GB" dirty="0" err="1" smtClean="0"/>
              <a:t>Brotzu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The first agent </a:t>
            </a:r>
            <a:r>
              <a:rPr lang="en-GB" dirty="0" err="1" smtClean="0"/>
              <a:t>cephalothin</a:t>
            </a:r>
            <a:r>
              <a:rPr lang="en-GB" dirty="0" smtClean="0"/>
              <a:t> (</a:t>
            </a:r>
            <a:r>
              <a:rPr lang="en-GB" dirty="0" err="1" smtClean="0"/>
              <a:t>cefalotin</a:t>
            </a:r>
            <a:r>
              <a:rPr lang="en-GB" dirty="0" smtClean="0"/>
              <a:t>) was launched by Eli Lilly in 1964</a:t>
            </a:r>
          </a:p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derived from cephalosporin C which is an acid-stable molecule with antibacterial activity and is produced from </a:t>
            </a:r>
            <a:r>
              <a:rPr lang="en-GB" i="1" dirty="0" err="1" smtClean="0"/>
              <a:t>Cephalosporium</a:t>
            </a:r>
            <a:r>
              <a:rPr lang="en-GB" i="1" dirty="0" smtClean="0"/>
              <a:t> </a:t>
            </a:r>
            <a:r>
              <a:rPr lang="en-GB" i="1" dirty="0" err="1" smtClean="0"/>
              <a:t>acremonium</a:t>
            </a:r>
            <a:endParaRPr lang="en-GB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cont..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The site of action of beta-</a:t>
            </a:r>
            <a:r>
              <a:rPr lang="en-GB" dirty="0" err="1" smtClean="0"/>
              <a:t>lactam</a:t>
            </a:r>
            <a:r>
              <a:rPr lang="en-GB" dirty="0" smtClean="0"/>
              <a:t> antibiotics is the penicillin binding proteins (PBPs) on the inner surface of the bacterial cell membrane that are involved in the synthesis of the cell wall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 of action cont..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bactericidal agents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All bacterial cells have a cell wall that protects them. </a:t>
            </a:r>
            <a:r>
              <a:rPr lang="en-GB" dirty="0" err="1" smtClean="0"/>
              <a:t>Cephalosporins</a:t>
            </a:r>
            <a:r>
              <a:rPr lang="en-GB" dirty="0" smtClean="0"/>
              <a:t> disrupt the synthesis of the </a:t>
            </a:r>
            <a:r>
              <a:rPr lang="en-GB" dirty="0" err="1" smtClean="0"/>
              <a:t>peptidoglycan</a:t>
            </a:r>
            <a:r>
              <a:rPr lang="en-GB" dirty="0" smtClean="0"/>
              <a:t> layer of bacterial cell walls, which causes the walls to break down and eventually the bacteria die.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 of action cont..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First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 predominantly active against gram-positive bacteria, and successive generations have increased activity against gram-negative bacteria</a:t>
            </a:r>
          </a:p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indicated for the treatment of bacterial infections caused by susceptible organisms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Indications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used to treat a wide variety of bacterial infections, such as </a:t>
            </a:r>
          </a:p>
          <a:p>
            <a:r>
              <a:rPr lang="en-GB" dirty="0" smtClean="0"/>
              <a:t>respiratory tract infections (pneumonia, tonsillitis, bronchitis), </a:t>
            </a:r>
          </a:p>
          <a:p>
            <a:r>
              <a:rPr lang="en-GB" dirty="0" smtClean="0"/>
              <a:t>skin infections and urinary tract infections. </a:t>
            </a:r>
            <a:endParaRPr lang="en-GB" dirty="0"/>
          </a:p>
          <a:p>
            <a:r>
              <a:rPr lang="en-GB" dirty="0" smtClean="0"/>
              <a:t>They are also commonly used for surgical prophylaxis - prevention of bacterial infection before, during, and after surgery.</a:t>
            </a:r>
          </a:p>
          <a:p>
            <a:r>
              <a:rPr lang="en-GB" dirty="0" smtClean="0"/>
              <a:t>They are sometimes given with other antibiotics to increase the spectrum of activity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Indications cont...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grouped into "generations" based on their spectrum of antimicrobial activity.</a:t>
            </a:r>
          </a:p>
          <a:p>
            <a:pPr>
              <a:buNone/>
            </a:pPr>
            <a:r>
              <a:rPr lang="en-GB" dirty="0" smtClean="0"/>
              <a:t>The first </a:t>
            </a:r>
            <a:r>
              <a:rPr lang="en-GB" dirty="0" err="1" smtClean="0"/>
              <a:t>cephalosporins</a:t>
            </a:r>
            <a:r>
              <a:rPr lang="en-GB" dirty="0" smtClean="0"/>
              <a:t> were designated first generation while later, more extended spectrum </a:t>
            </a:r>
            <a:r>
              <a:rPr lang="en-GB" dirty="0" err="1" smtClean="0"/>
              <a:t>cephalosporins</a:t>
            </a:r>
            <a:r>
              <a:rPr lang="en-GB" dirty="0" smtClean="0"/>
              <a:t> were classified as second generation </a:t>
            </a:r>
            <a:r>
              <a:rPr lang="en-GB" dirty="0" err="1" smtClean="0"/>
              <a:t>cephalosporins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Each newer generation of </a:t>
            </a:r>
            <a:r>
              <a:rPr lang="en-GB" dirty="0" err="1" smtClean="0"/>
              <a:t>cephalosporins</a:t>
            </a:r>
            <a:r>
              <a:rPr lang="en-GB" dirty="0" smtClean="0"/>
              <a:t> has significantly greater gram-negative antimicrobial properties than the preceding generation</a:t>
            </a:r>
          </a:p>
          <a:p>
            <a:pPr>
              <a:buNone/>
            </a:pPr>
            <a:r>
              <a:rPr lang="en-GB" dirty="0" smtClean="0"/>
              <a:t>Fourth generation </a:t>
            </a:r>
            <a:r>
              <a:rPr lang="en-GB" dirty="0" err="1" smtClean="0"/>
              <a:t>cephalosporins</a:t>
            </a:r>
            <a:r>
              <a:rPr lang="en-GB" dirty="0" smtClean="0"/>
              <a:t>, however, have true broad spectrum activity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cont...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First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 moderate spectrum agents</a:t>
            </a:r>
          </a:p>
          <a:p>
            <a:pPr>
              <a:buNone/>
            </a:pPr>
            <a:r>
              <a:rPr lang="en-GB" dirty="0" smtClean="0"/>
              <a:t>Effective against gram +</a:t>
            </a:r>
            <a:r>
              <a:rPr lang="en-GB" dirty="0" err="1" smtClean="0"/>
              <a:t>ve</a:t>
            </a:r>
            <a:r>
              <a:rPr lang="en-GB" dirty="0" smtClean="0"/>
              <a:t> aerobes</a:t>
            </a:r>
          </a:p>
          <a:p>
            <a:pPr>
              <a:buNone/>
            </a:pPr>
            <a:r>
              <a:rPr lang="en-GB" dirty="0" smtClean="0"/>
              <a:t>They are effective for treating staphylococcal and streptococcal infections and therefore are alternatives for skin and soft-tissue infections, as well as for streptococcal </a:t>
            </a:r>
            <a:r>
              <a:rPr lang="en-GB" dirty="0" err="1" smtClean="0"/>
              <a:t>pharyngitis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generation </a:t>
            </a:r>
            <a:r>
              <a:rPr lang="en-GB" dirty="0" err="1" smtClean="0"/>
              <a:t>cepahlosporins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Cefadroxil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Cephalexin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Cephaloridine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Cephalothin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Cephapirin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Cefazolin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Cephradine</a:t>
            </a:r>
            <a:r>
              <a:rPr lang="en-GB" dirty="0" smtClean="0"/>
              <a:t> 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</a:t>
            </a:r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 </a:t>
            </a:r>
            <a:r>
              <a:rPr lang="en-GB" dirty="0" smtClean="0"/>
              <a:t>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are: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Their antibacterial spectrum is broader than that of 1</a:t>
            </a:r>
            <a:r>
              <a:rPr lang="en-GB" baseline="30000" dirty="0" smtClean="0"/>
              <a:t>st</a:t>
            </a:r>
            <a:r>
              <a:rPr lang="en-GB" dirty="0" smtClean="0"/>
              <a:t>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and includes some gram -</a:t>
            </a:r>
            <a:r>
              <a:rPr lang="en-GB" dirty="0" err="1" smtClean="0"/>
              <a:t>ve</a:t>
            </a:r>
            <a:r>
              <a:rPr lang="en-GB" dirty="0" smtClean="0"/>
              <a:t> pathogens</a:t>
            </a:r>
          </a:p>
          <a:p>
            <a:r>
              <a:rPr lang="en-GB" dirty="0" smtClean="0"/>
              <a:t>They are also more resistant to beta-</a:t>
            </a:r>
            <a:r>
              <a:rPr lang="en-GB" dirty="0" err="1" smtClean="0"/>
              <a:t>lactamase</a:t>
            </a:r>
            <a:endParaRPr lang="en-GB" dirty="0" smtClean="0"/>
          </a:p>
          <a:p>
            <a:r>
              <a:rPr lang="en-GB" dirty="0" smtClean="0"/>
              <a:t> They are useful agents for treating upper and lower respiratory tract infections and sinusitis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</a:t>
            </a:r>
            <a:r>
              <a:rPr lang="en-GB" dirty="0" smtClean="0"/>
              <a:t>generation </a:t>
            </a:r>
            <a:r>
              <a:rPr lang="en-GB" dirty="0" err="1" smtClean="0"/>
              <a:t>cephalosporins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These agents are also active against E. coli, </a:t>
            </a:r>
            <a:r>
              <a:rPr lang="en-GB" dirty="0" err="1" smtClean="0"/>
              <a:t>Klebsiella</a:t>
            </a:r>
            <a:r>
              <a:rPr lang="en-GB" dirty="0" smtClean="0"/>
              <a:t> and Proteus, which makes them potential alternatives for treating urinary tract infections caused by these organisms</a:t>
            </a:r>
          </a:p>
          <a:p>
            <a:pPr>
              <a:buNone/>
            </a:pPr>
            <a:r>
              <a:rPr lang="en-GB" dirty="0" smtClean="0"/>
              <a:t>The second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are:</a:t>
            </a:r>
          </a:p>
          <a:p>
            <a:pPr>
              <a:buNone/>
            </a:pPr>
            <a:r>
              <a:rPr lang="en-GB" dirty="0" err="1" smtClean="0"/>
              <a:t>Cefaclor</a:t>
            </a:r>
            <a:r>
              <a:rPr lang="en-GB" dirty="0" smtClean="0"/>
              <a:t>, </a:t>
            </a:r>
            <a:r>
              <a:rPr lang="en-GB" dirty="0" err="1" smtClean="0"/>
              <a:t>Cefoxitin</a:t>
            </a:r>
            <a:r>
              <a:rPr lang="en-GB" dirty="0" smtClean="0"/>
              <a:t>, </a:t>
            </a:r>
            <a:r>
              <a:rPr lang="en-GB" dirty="0" err="1" smtClean="0"/>
              <a:t>Cefprozil</a:t>
            </a:r>
            <a:r>
              <a:rPr lang="en-GB" dirty="0" smtClean="0"/>
              <a:t> and </a:t>
            </a:r>
            <a:r>
              <a:rPr lang="en-GB" dirty="0" err="1" smtClean="0"/>
              <a:t>Cefuroxime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generation cont...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have an extended spectrum of action against gram -</a:t>
            </a:r>
            <a:r>
              <a:rPr lang="en-GB" dirty="0" err="1" smtClean="0"/>
              <a:t>ve</a:t>
            </a:r>
            <a:r>
              <a:rPr lang="en-GB" dirty="0" smtClean="0"/>
              <a:t> organisms</a:t>
            </a:r>
          </a:p>
          <a:p>
            <a:r>
              <a:rPr lang="en-GB" dirty="0" smtClean="0"/>
              <a:t>Resistant to beta-</a:t>
            </a:r>
            <a:r>
              <a:rPr lang="en-GB" dirty="0" err="1" smtClean="0"/>
              <a:t>lactamases</a:t>
            </a:r>
            <a:endParaRPr lang="en-GB" dirty="0" smtClean="0"/>
          </a:p>
          <a:p>
            <a:r>
              <a:rPr lang="en-GB" dirty="0" err="1" smtClean="0"/>
              <a:t>Ceftiofur</a:t>
            </a:r>
            <a:r>
              <a:rPr lang="en-GB" dirty="0" smtClean="0"/>
              <a:t> is used in the treatment of respiratory disease in cattle, horses, sheep, and swine following IM injection and for </a:t>
            </a:r>
            <a:r>
              <a:rPr lang="en-GB" dirty="0" err="1" smtClean="0"/>
              <a:t>intramammary</a:t>
            </a:r>
            <a:r>
              <a:rPr lang="en-GB" dirty="0" smtClean="0"/>
              <a:t> treatment of mastitis in cattle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</a:t>
            </a:r>
            <a:r>
              <a:rPr lang="en-GB" dirty="0" smtClean="0"/>
              <a:t>generation </a:t>
            </a:r>
            <a:r>
              <a:rPr lang="en-GB" dirty="0" err="1" smtClean="0"/>
              <a:t>cephalosporins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parenteral</a:t>
            </a:r>
            <a:r>
              <a:rPr lang="en-GB" dirty="0" smtClean="0"/>
              <a:t> third generation </a:t>
            </a:r>
            <a:r>
              <a:rPr lang="en-GB" dirty="0" err="1" smtClean="0"/>
              <a:t>cephalosporins</a:t>
            </a:r>
            <a:r>
              <a:rPr lang="en-GB" dirty="0" smtClean="0"/>
              <a:t> (</a:t>
            </a:r>
            <a:r>
              <a:rPr lang="en-GB" dirty="0" err="1" smtClean="0"/>
              <a:t>ceftriaxone</a:t>
            </a:r>
            <a:r>
              <a:rPr lang="en-GB" dirty="0" smtClean="0"/>
              <a:t> and </a:t>
            </a:r>
            <a:r>
              <a:rPr lang="en-GB" dirty="0" err="1" smtClean="0"/>
              <a:t>cefotaxime</a:t>
            </a:r>
            <a:r>
              <a:rPr lang="en-GB" dirty="0" smtClean="0"/>
              <a:t>) have excellent activity against most strains of Streptococcus </a:t>
            </a:r>
            <a:r>
              <a:rPr lang="en-GB" dirty="0" err="1" smtClean="0"/>
              <a:t>pneumoniae</a:t>
            </a:r>
            <a:r>
              <a:rPr lang="en-GB" dirty="0" smtClean="0"/>
              <a:t>, including the vast majority of those with intermediate and high level resistance to penicillin</a:t>
            </a:r>
          </a:p>
          <a:p>
            <a:r>
              <a:rPr lang="en-GB" dirty="0" smtClean="0"/>
              <a:t>The third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are:</a:t>
            </a:r>
          </a:p>
          <a:p>
            <a:r>
              <a:rPr lang="en-GB" dirty="0" err="1" smtClean="0"/>
              <a:t>Cefdinir</a:t>
            </a:r>
            <a:r>
              <a:rPr lang="en-GB" dirty="0" smtClean="0"/>
              <a:t> , </a:t>
            </a:r>
            <a:r>
              <a:rPr lang="en-GB" dirty="0" err="1" smtClean="0"/>
              <a:t>Cefixime</a:t>
            </a:r>
            <a:r>
              <a:rPr lang="en-GB" dirty="0" smtClean="0"/>
              <a:t>, </a:t>
            </a:r>
            <a:r>
              <a:rPr lang="en-GB" dirty="0" err="1" smtClean="0"/>
              <a:t>Cefpodoxime</a:t>
            </a:r>
            <a:r>
              <a:rPr lang="en-GB" dirty="0" smtClean="0"/>
              <a:t> , </a:t>
            </a:r>
            <a:r>
              <a:rPr lang="en-GB" dirty="0" err="1" smtClean="0"/>
              <a:t>Ceftibuten</a:t>
            </a:r>
            <a:r>
              <a:rPr lang="en-GB" dirty="0" smtClean="0"/>
              <a:t> , </a:t>
            </a:r>
            <a:r>
              <a:rPr lang="en-GB" dirty="0" err="1" smtClean="0"/>
              <a:t>Ceftriaxone</a:t>
            </a:r>
            <a:r>
              <a:rPr lang="en-GB" dirty="0" smtClean="0"/>
              <a:t> , </a:t>
            </a:r>
            <a:r>
              <a:rPr lang="en-GB" dirty="0" err="1" smtClean="0"/>
              <a:t>Cefotaxime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generation cont...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 extended spectrum agents with similar activity against gram-positive organisms as first generation </a:t>
            </a:r>
            <a:r>
              <a:rPr lang="en-GB" dirty="0" err="1" smtClean="0"/>
              <a:t>cephalosporins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They also have a greater resistance to beta-</a:t>
            </a:r>
            <a:r>
              <a:rPr lang="en-GB" dirty="0" err="1" smtClean="0"/>
              <a:t>lactamases</a:t>
            </a:r>
            <a:r>
              <a:rPr lang="en-GB" dirty="0" smtClean="0"/>
              <a:t> than the third generation </a:t>
            </a:r>
            <a:r>
              <a:rPr lang="en-GB" dirty="0" err="1" smtClean="0"/>
              <a:t>cephalosporins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Many can cross blood brain barrier and are effective in meningitis.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dirty="0" smtClean="0"/>
              <a:t>generation </a:t>
            </a:r>
            <a:r>
              <a:rPr lang="en-GB" dirty="0" err="1" smtClean="0"/>
              <a:t>cephalosporins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fourth generation </a:t>
            </a:r>
            <a:r>
              <a:rPr lang="en-GB" dirty="0" err="1" smtClean="0"/>
              <a:t>cephalosporins</a:t>
            </a:r>
            <a:r>
              <a:rPr lang="en-GB" dirty="0" smtClean="0"/>
              <a:t> are:</a:t>
            </a:r>
          </a:p>
          <a:p>
            <a:r>
              <a:rPr lang="en-GB" dirty="0" err="1" smtClean="0"/>
              <a:t>Cefepime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Cefluprenam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Cefozopran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Cefpirome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Cefquinome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generation cont...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They are organic acids and are hydrophilic </a:t>
            </a:r>
          </a:p>
          <a:p>
            <a:r>
              <a:rPr lang="en-GB" dirty="0" smtClean="0"/>
              <a:t>They generally have poor oral bioavailability as they unstable in acid environments</a:t>
            </a:r>
          </a:p>
          <a:p>
            <a:r>
              <a:rPr lang="en-GB" dirty="0" smtClean="0"/>
              <a:t>They are readily excreted by the kidneys, via tubular secretion in the proximal convoluted tubule. This results in high concentrations of the drug in urine.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Pharmacokinetic consideration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Exceptions are: </a:t>
            </a:r>
          </a:p>
          <a:p>
            <a:pPr lvl="0"/>
            <a:r>
              <a:rPr lang="en-GB" dirty="0" err="1" smtClean="0"/>
              <a:t>Cefalexin</a:t>
            </a:r>
            <a:r>
              <a:rPr lang="en-GB" dirty="0" smtClean="0"/>
              <a:t> which is stable in acid and so suitable for oral dosing. </a:t>
            </a:r>
          </a:p>
          <a:p>
            <a:pPr lvl="0"/>
            <a:r>
              <a:rPr lang="en-GB" dirty="0" err="1" smtClean="0"/>
              <a:t>Ceforperazone</a:t>
            </a:r>
            <a:r>
              <a:rPr lang="en-GB" dirty="0" smtClean="0"/>
              <a:t> is excreted in bile rather than in urine. 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Pharmacokinetic considerations cont..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 smtClean="0"/>
              <a:t>Cephalosporins</a:t>
            </a:r>
            <a:r>
              <a:rPr lang="en-GB" dirty="0" smtClean="0"/>
              <a:t> are considered to be among the safest antimicrobials in use. </a:t>
            </a:r>
          </a:p>
          <a:p>
            <a:pPr>
              <a:buNone/>
            </a:pPr>
            <a:r>
              <a:rPr lang="en-GB" dirty="0" smtClean="0"/>
              <a:t>Prolonged treatment/high doses may produce </a:t>
            </a:r>
            <a:r>
              <a:rPr lang="en-GB" dirty="0" err="1" smtClean="0"/>
              <a:t>hemopoetic</a:t>
            </a:r>
            <a:r>
              <a:rPr lang="en-GB" dirty="0" smtClean="0"/>
              <a:t> effects with anaemia and bone marrow depression</a:t>
            </a:r>
          </a:p>
          <a:p>
            <a:pPr>
              <a:buNone/>
            </a:pPr>
            <a:r>
              <a:rPr lang="en-GB" dirty="0" smtClean="0"/>
              <a:t>Hypersensitivity and allergic reactions may occur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Side Effects and Contraindications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They are often painful when given intramuscularly. </a:t>
            </a:r>
          </a:p>
          <a:p>
            <a:pPr lvl="0"/>
            <a:r>
              <a:rPr lang="en-GB" dirty="0" smtClean="0"/>
              <a:t>Very high doses has been known to result in </a:t>
            </a:r>
            <a:r>
              <a:rPr lang="en-GB" dirty="0" err="1" smtClean="0"/>
              <a:t>nephrotoxicity</a:t>
            </a:r>
            <a:r>
              <a:rPr lang="en-GB" dirty="0" smtClean="0"/>
              <a:t>. </a:t>
            </a:r>
          </a:p>
          <a:p>
            <a:pPr lvl="0"/>
            <a:r>
              <a:rPr lang="en-GB" dirty="0" smtClean="0"/>
              <a:t>They can result in bleeding problems because of interference with the formation of vitamin K in the gut.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Side effects cont...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327</TotalTime>
  <Words>809</Words>
  <Application>Microsoft Office PowerPoint</Application>
  <PresentationFormat>On-screen Show (4:3)</PresentationFormat>
  <Paragraphs>86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Paper</vt:lpstr>
      <vt:lpstr>Slide 1</vt:lpstr>
      <vt:lpstr>INTRODUCTION</vt:lpstr>
      <vt:lpstr>Introduction cont..</vt:lpstr>
      <vt:lpstr>Mode of action cont..</vt:lpstr>
      <vt:lpstr>Mode of action cont..</vt:lpstr>
      <vt:lpstr>Indications </vt:lpstr>
      <vt:lpstr>Indications cont... </vt:lpstr>
      <vt:lpstr>Classification </vt:lpstr>
      <vt:lpstr>Classification cont...</vt:lpstr>
      <vt:lpstr>1st generation cepahlosporins</vt:lpstr>
      <vt:lpstr>The 1st  generation cephalosporins are:</vt:lpstr>
      <vt:lpstr>2nd generation cephalosporins</vt:lpstr>
      <vt:lpstr>2nd generation cont...</vt:lpstr>
      <vt:lpstr>3rd generation cephalosporins</vt:lpstr>
      <vt:lpstr>3rd generation cont...</vt:lpstr>
      <vt:lpstr>4th generation cephalosporins</vt:lpstr>
      <vt:lpstr>4th generation cont...</vt:lpstr>
      <vt:lpstr>Pharmacokinetic consideration</vt:lpstr>
      <vt:lpstr>Pharmacokinetic considerations cont..</vt:lpstr>
      <vt:lpstr>Side Effects and Contraindications</vt:lpstr>
      <vt:lpstr>Side effects cont...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Abdilatif</dc:creator>
  <cp:lastModifiedBy>Mohamed Abdilatif</cp:lastModifiedBy>
  <cp:revision>24</cp:revision>
  <dcterms:created xsi:type="dcterms:W3CDTF">2010-11-01T16:15:40Z</dcterms:created>
  <dcterms:modified xsi:type="dcterms:W3CDTF">2010-11-02T18:30:47Z</dcterms:modified>
</cp:coreProperties>
</file>