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06901" y="245339"/>
            <a:ext cx="8330958" cy="1241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06901" y="245339"/>
            <a:ext cx="8330958" cy="1241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618232" y="316992"/>
            <a:ext cx="3905250" cy="12626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41164" y="1548765"/>
            <a:ext cx="3872229" cy="42094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7554" y="464896"/>
            <a:ext cx="408889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8650" y="1536572"/>
            <a:ext cx="8086699" cy="4391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0738" y="2119824"/>
            <a:ext cx="7840236" cy="1534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800" y="2485085"/>
            <a:ext cx="6425437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 smtClean="0"/>
              <a:t>FLUOROQUINOLONES</a:t>
            </a:r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2578607" y="3856685"/>
            <a:ext cx="39922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4420" marR="1068705" algn="ctr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0274" y="113741"/>
            <a:ext cx="62801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>
                <a:solidFill>
                  <a:srgbClr val="000000"/>
                </a:solidFill>
              </a:rPr>
              <a:t>LEARNING OUTLINES</a:t>
            </a:r>
            <a:r>
              <a:rPr spc="1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JSMU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91260" y="1133347"/>
            <a:ext cx="6858000" cy="1592580"/>
            <a:chOff x="1191260" y="1133347"/>
            <a:chExt cx="6858000" cy="1592580"/>
          </a:xfrm>
        </p:grpSpPr>
        <p:sp>
          <p:nvSpPr>
            <p:cNvPr id="4" name="object 4"/>
            <p:cNvSpPr/>
            <p:nvPr/>
          </p:nvSpPr>
          <p:spPr>
            <a:xfrm>
              <a:off x="1415777" y="1135335"/>
              <a:ext cx="6633239" cy="1590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03960" y="1146047"/>
              <a:ext cx="1524000" cy="1524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03960" y="1146047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0" y="762000"/>
                  </a:moveTo>
                  <a:lnTo>
                    <a:pt x="1498" y="713805"/>
                  </a:lnTo>
                  <a:lnTo>
                    <a:pt x="5936" y="666409"/>
                  </a:lnTo>
                  <a:lnTo>
                    <a:pt x="13223" y="619898"/>
                  </a:lnTo>
                  <a:lnTo>
                    <a:pt x="23269" y="574363"/>
                  </a:lnTo>
                  <a:lnTo>
                    <a:pt x="35987" y="529893"/>
                  </a:lnTo>
                  <a:lnTo>
                    <a:pt x="51286" y="486577"/>
                  </a:lnTo>
                  <a:lnTo>
                    <a:pt x="69078" y="444504"/>
                  </a:lnTo>
                  <a:lnTo>
                    <a:pt x="89272" y="403763"/>
                  </a:lnTo>
                  <a:lnTo>
                    <a:pt x="111781" y="364444"/>
                  </a:lnTo>
                  <a:lnTo>
                    <a:pt x="136514" y="326636"/>
                  </a:lnTo>
                  <a:lnTo>
                    <a:pt x="163383" y="290429"/>
                  </a:lnTo>
                  <a:lnTo>
                    <a:pt x="192298" y="255910"/>
                  </a:lnTo>
                  <a:lnTo>
                    <a:pt x="223170" y="223170"/>
                  </a:lnTo>
                  <a:lnTo>
                    <a:pt x="255910" y="192298"/>
                  </a:lnTo>
                  <a:lnTo>
                    <a:pt x="290429" y="163383"/>
                  </a:lnTo>
                  <a:lnTo>
                    <a:pt x="326636" y="136514"/>
                  </a:lnTo>
                  <a:lnTo>
                    <a:pt x="364444" y="111781"/>
                  </a:lnTo>
                  <a:lnTo>
                    <a:pt x="403763" y="89272"/>
                  </a:lnTo>
                  <a:lnTo>
                    <a:pt x="444504" y="69078"/>
                  </a:lnTo>
                  <a:lnTo>
                    <a:pt x="486577" y="51286"/>
                  </a:lnTo>
                  <a:lnTo>
                    <a:pt x="529893" y="35987"/>
                  </a:lnTo>
                  <a:lnTo>
                    <a:pt x="574363" y="23269"/>
                  </a:lnTo>
                  <a:lnTo>
                    <a:pt x="619898" y="13223"/>
                  </a:lnTo>
                  <a:lnTo>
                    <a:pt x="666409" y="5936"/>
                  </a:lnTo>
                  <a:lnTo>
                    <a:pt x="713805" y="1498"/>
                  </a:lnTo>
                  <a:lnTo>
                    <a:pt x="762000" y="0"/>
                  </a:lnTo>
                  <a:lnTo>
                    <a:pt x="810194" y="1498"/>
                  </a:lnTo>
                  <a:lnTo>
                    <a:pt x="857590" y="5936"/>
                  </a:lnTo>
                  <a:lnTo>
                    <a:pt x="904101" y="13223"/>
                  </a:lnTo>
                  <a:lnTo>
                    <a:pt x="949636" y="23269"/>
                  </a:lnTo>
                  <a:lnTo>
                    <a:pt x="994106" y="35987"/>
                  </a:lnTo>
                  <a:lnTo>
                    <a:pt x="1037422" y="51286"/>
                  </a:lnTo>
                  <a:lnTo>
                    <a:pt x="1079495" y="69078"/>
                  </a:lnTo>
                  <a:lnTo>
                    <a:pt x="1120236" y="89272"/>
                  </a:lnTo>
                  <a:lnTo>
                    <a:pt x="1159555" y="111781"/>
                  </a:lnTo>
                  <a:lnTo>
                    <a:pt x="1197363" y="136514"/>
                  </a:lnTo>
                  <a:lnTo>
                    <a:pt x="1233570" y="163383"/>
                  </a:lnTo>
                  <a:lnTo>
                    <a:pt x="1268089" y="192298"/>
                  </a:lnTo>
                  <a:lnTo>
                    <a:pt x="1300829" y="223170"/>
                  </a:lnTo>
                  <a:lnTo>
                    <a:pt x="1331701" y="255910"/>
                  </a:lnTo>
                  <a:lnTo>
                    <a:pt x="1360616" y="290429"/>
                  </a:lnTo>
                  <a:lnTo>
                    <a:pt x="1387485" y="326636"/>
                  </a:lnTo>
                  <a:lnTo>
                    <a:pt x="1412218" y="364444"/>
                  </a:lnTo>
                  <a:lnTo>
                    <a:pt x="1434727" y="403763"/>
                  </a:lnTo>
                  <a:lnTo>
                    <a:pt x="1454921" y="444504"/>
                  </a:lnTo>
                  <a:lnTo>
                    <a:pt x="1472713" y="486577"/>
                  </a:lnTo>
                  <a:lnTo>
                    <a:pt x="1488012" y="529893"/>
                  </a:lnTo>
                  <a:lnTo>
                    <a:pt x="1500730" y="574363"/>
                  </a:lnTo>
                  <a:lnTo>
                    <a:pt x="1510776" y="619898"/>
                  </a:lnTo>
                  <a:lnTo>
                    <a:pt x="1518063" y="666409"/>
                  </a:lnTo>
                  <a:lnTo>
                    <a:pt x="1522501" y="713805"/>
                  </a:lnTo>
                  <a:lnTo>
                    <a:pt x="1524000" y="762000"/>
                  </a:lnTo>
                  <a:lnTo>
                    <a:pt x="1522501" y="810194"/>
                  </a:lnTo>
                  <a:lnTo>
                    <a:pt x="1518063" y="857590"/>
                  </a:lnTo>
                  <a:lnTo>
                    <a:pt x="1510776" y="904101"/>
                  </a:lnTo>
                  <a:lnTo>
                    <a:pt x="1500730" y="949636"/>
                  </a:lnTo>
                  <a:lnTo>
                    <a:pt x="1488012" y="994106"/>
                  </a:lnTo>
                  <a:lnTo>
                    <a:pt x="1472713" y="1037422"/>
                  </a:lnTo>
                  <a:lnTo>
                    <a:pt x="1454921" y="1079495"/>
                  </a:lnTo>
                  <a:lnTo>
                    <a:pt x="1434727" y="1120236"/>
                  </a:lnTo>
                  <a:lnTo>
                    <a:pt x="1412218" y="1159555"/>
                  </a:lnTo>
                  <a:lnTo>
                    <a:pt x="1387485" y="1197363"/>
                  </a:lnTo>
                  <a:lnTo>
                    <a:pt x="1360616" y="1233570"/>
                  </a:lnTo>
                  <a:lnTo>
                    <a:pt x="1331701" y="1268089"/>
                  </a:lnTo>
                  <a:lnTo>
                    <a:pt x="1300829" y="1300829"/>
                  </a:lnTo>
                  <a:lnTo>
                    <a:pt x="1268089" y="1331701"/>
                  </a:lnTo>
                  <a:lnTo>
                    <a:pt x="1233570" y="1360616"/>
                  </a:lnTo>
                  <a:lnTo>
                    <a:pt x="1197363" y="1387485"/>
                  </a:lnTo>
                  <a:lnTo>
                    <a:pt x="1159555" y="1412218"/>
                  </a:lnTo>
                  <a:lnTo>
                    <a:pt x="1120236" y="1434727"/>
                  </a:lnTo>
                  <a:lnTo>
                    <a:pt x="1079495" y="1454921"/>
                  </a:lnTo>
                  <a:lnTo>
                    <a:pt x="1037422" y="1472713"/>
                  </a:lnTo>
                  <a:lnTo>
                    <a:pt x="994106" y="1488012"/>
                  </a:lnTo>
                  <a:lnTo>
                    <a:pt x="949636" y="1500730"/>
                  </a:lnTo>
                  <a:lnTo>
                    <a:pt x="904101" y="1510776"/>
                  </a:lnTo>
                  <a:lnTo>
                    <a:pt x="857590" y="1518063"/>
                  </a:lnTo>
                  <a:lnTo>
                    <a:pt x="810194" y="1522501"/>
                  </a:lnTo>
                  <a:lnTo>
                    <a:pt x="762000" y="1524000"/>
                  </a:lnTo>
                  <a:lnTo>
                    <a:pt x="713805" y="1522501"/>
                  </a:lnTo>
                  <a:lnTo>
                    <a:pt x="666409" y="1518063"/>
                  </a:lnTo>
                  <a:lnTo>
                    <a:pt x="619898" y="1510776"/>
                  </a:lnTo>
                  <a:lnTo>
                    <a:pt x="574363" y="1500730"/>
                  </a:lnTo>
                  <a:lnTo>
                    <a:pt x="529893" y="1488012"/>
                  </a:lnTo>
                  <a:lnTo>
                    <a:pt x="486577" y="1472713"/>
                  </a:lnTo>
                  <a:lnTo>
                    <a:pt x="444504" y="1454921"/>
                  </a:lnTo>
                  <a:lnTo>
                    <a:pt x="403763" y="1434727"/>
                  </a:lnTo>
                  <a:lnTo>
                    <a:pt x="364444" y="1412218"/>
                  </a:lnTo>
                  <a:lnTo>
                    <a:pt x="326636" y="1387485"/>
                  </a:lnTo>
                  <a:lnTo>
                    <a:pt x="290429" y="1360616"/>
                  </a:lnTo>
                  <a:lnTo>
                    <a:pt x="255910" y="1331701"/>
                  </a:lnTo>
                  <a:lnTo>
                    <a:pt x="223170" y="1300829"/>
                  </a:lnTo>
                  <a:lnTo>
                    <a:pt x="192298" y="1268089"/>
                  </a:lnTo>
                  <a:lnTo>
                    <a:pt x="163383" y="1233570"/>
                  </a:lnTo>
                  <a:lnTo>
                    <a:pt x="136514" y="1197363"/>
                  </a:lnTo>
                  <a:lnTo>
                    <a:pt x="111781" y="1159555"/>
                  </a:lnTo>
                  <a:lnTo>
                    <a:pt x="89272" y="1120236"/>
                  </a:lnTo>
                  <a:lnTo>
                    <a:pt x="69078" y="1079495"/>
                  </a:lnTo>
                  <a:lnTo>
                    <a:pt x="51286" y="1037422"/>
                  </a:lnTo>
                  <a:lnTo>
                    <a:pt x="35987" y="994106"/>
                  </a:lnTo>
                  <a:lnTo>
                    <a:pt x="23269" y="949636"/>
                  </a:lnTo>
                  <a:lnTo>
                    <a:pt x="13223" y="904101"/>
                  </a:lnTo>
                  <a:lnTo>
                    <a:pt x="5936" y="857590"/>
                  </a:lnTo>
                  <a:lnTo>
                    <a:pt x="1498" y="810194"/>
                  </a:lnTo>
                  <a:lnTo>
                    <a:pt x="0" y="7620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260320" y="3113512"/>
            <a:ext cx="6840518" cy="158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85695" y="3924046"/>
            <a:ext cx="24574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20"/>
              </a:lnSpc>
            </a:pP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p</a:t>
            </a:r>
            <a:endParaRPr sz="36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39444" y="3111500"/>
            <a:ext cx="1549400" cy="1549400"/>
            <a:chOff x="1139444" y="3111500"/>
            <a:chExt cx="1549400" cy="1549400"/>
          </a:xfrm>
        </p:grpSpPr>
        <p:sp>
          <p:nvSpPr>
            <p:cNvPr id="10" name="object 10"/>
            <p:cNvSpPr/>
            <p:nvPr/>
          </p:nvSpPr>
          <p:spPr>
            <a:xfrm>
              <a:off x="1152144" y="3124200"/>
              <a:ext cx="1524000" cy="15240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52144" y="3124200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0" y="762000"/>
                  </a:moveTo>
                  <a:lnTo>
                    <a:pt x="1498" y="713805"/>
                  </a:lnTo>
                  <a:lnTo>
                    <a:pt x="5936" y="666409"/>
                  </a:lnTo>
                  <a:lnTo>
                    <a:pt x="13223" y="619898"/>
                  </a:lnTo>
                  <a:lnTo>
                    <a:pt x="23269" y="574363"/>
                  </a:lnTo>
                  <a:lnTo>
                    <a:pt x="35987" y="529893"/>
                  </a:lnTo>
                  <a:lnTo>
                    <a:pt x="51286" y="486577"/>
                  </a:lnTo>
                  <a:lnTo>
                    <a:pt x="69078" y="444504"/>
                  </a:lnTo>
                  <a:lnTo>
                    <a:pt x="89272" y="403763"/>
                  </a:lnTo>
                  <a:lnTo>
                    <a:pt x="111781" y="364444"/>
                  </a:lnTo>
                  <a:lnTo>
                    <a:pt x="136514" y="326636"/>
                  </a:lnTo>
                  <a:lnTo>
                    <a:pt x="163383" y="290429"/>
                  </a:lnTo>
                  <a:lnTo>
                    <a:pt x="192298" y="255910"/>
                  </a:lnTo>
                  <a:lnTo>
                    <a:pt x="223170" y="223170"/>
                  </a:lnTo>
                  <a:lnTo>
                    <a:pt x="255910" y="192298"/>
                  </a:lnTo>
                  <a:lnTo>
                    <a:pt x="290429" y="163383"/>
                  </a:lnTo>
                  <a:lnTo>
                    <a:pt x="326636" y="136514"/>
                  </a:lnTo>
                  <a:lnTo>
                    <a:pt x="364444" y="111781"/>
                  </a:lnTo>
                  <a:lnTo>
                    <a:pt x="403763" y="89272"/>
                  </a:lnTo>
                  <a:lnTo>
                    <a:pt x="444504" y="69078"/>
                  </a:lnTo>
                  <a:lnTo>
                    <a:pt x="486577" y="51286"/>
                  </a:lnTo>
                  <a:lnTo>
                    <a:pt x="529893" y="35987"/>
                  </a:lnTo>
                  <a:lnTo>
                    <a:pt x="574363" y="23269"/>
                  </a:lnTo>
                  <a:lnTo>
                    <a:pt x="619898" y="13223"/>
                  </a:lnTo>
                  <a:lnTo>
                    <a:pt x="666409" y="5936"/>
                  </a:lnTo>
                  <a:lnTo>
                    <a:pt x="713805" y="1498"/>
                  </a:lnTo>
                  <a:lnTo>
                    <a:pt x="762000" y="0"/>
                  </a:lnTo>
                  <a:lnTo>
                    <a:pt x="810194" y="1498"/>
                  </a:lnTo>
                  <a:lnTo>
                    <a:pt x="857590" y="5936"/>
                  </a:lnTo>
                  <a:lnTo>
                    <a:pt x="904101" y="13223"/>
                  </a:lnTo>
                  <a:lnTo>
                    <a:pt x="949636" y="23269"/>
                  </a:lnTo>
                  <a:lnTo>
                    <a:pt x="994106" y="35987"/>
                  </a:lnTo>
                  <a:lnTo>
                    <a:pt x="1037422" y="51286"/>
                  </a:lnTo>
                  <a:lnTo>
                    <a:pt x="1079495" y="69078"/>
                  </a:lnTo>
                  <a:lnTo>
                    <a:pt x="1120236" y="89272"/>
                  </a:lnTo>
                  <a:lnTo>
                    <a:pt x="1159555" y="111781"/>
                  </a:lnTo>
                  <a:lnTo>
                    <a:pt x="1197363" y="136514"/>
                  </a:lnTo>
                  <a:lnTo>
                    <a:pt x="1233570" y="163383"/>
                  </a:lnTo>
                  <a:lnTo>
                    <a:pt x="1268089" y="192298"/>
                  </a:lnTo>
                  <a:lnTo>
                    <a:pt x="1300829" y="223170"/>
                  </a:lnTo>
                  <a:lnTo>
                    <a:pt x="1331701" y="255910"/>
                  </a:lnTo>
                  <a:lnTo>
                    <a:pt x="1360616" y="290429"/>
                  </a:lnTo>
                  <a:lnTo>
                    <a:pt x="1387485" y="326636"/>
                  </a:lnTo>
                  <a:lnTo>
                    <a:pt x="1412218" y="364444"/>
                  </a:lnTo>
                  <a:lnTo>
                    <a:pt x="1434727" y="403763"/>
                  </a:lnTo>
                  <a:lnTo>
                    <a:pt x="1454921" y="444504"/>
                  </a:lnTo>
                  <a:lnTo>
                    <a:pt x="1472713" y="486577"/>
                  </a:lnTo>
                  <a:lnTo>
                    <a:pt x="1488012" y="529893"/>
                  </a:lnTo>
                  <a:lnTo>
                    <a:pt x="1500730" y="574363"/>
                  </a:lnTo>
                  <a:lnTo>
                    <a:pt x="1510776" y="619898"/>
                  </a:lnTo>
                  <a:lnTo>
                    <a:pt x="1518063" y="666409"/>
                  </a:lnTo>
                  <a:lnTo>
                    <a:pt x="1522501" y="713805"/>
                  </a:lnTo>
                  <a:lnTo>
                    <a:pt x="1524000" y="762000"/>
                  </a:lnTo>
                  <a:lnTo>
                    <a:pt x="1522501" y="810194"/>
                  </a:lnTo>
                  <a:lnTo>
                    <a:pt x="1518063" y="857590"/>
                  </a:lnTo>
                  <a:lnTo>
                    <a:pt x="1510776" y="904101"/>
                  </a:lnTo>
                  <a:lnTo>
                    <a:pt x="1500730" y="949636"/>
                  </a:lnTo>
                  <a:lnTo>
                    <a:pt x="1488012" y="994106"/>
                  </a:lnTo>
                  <a:lnTo>
                    <a:pt x="1472713" y="1037422"/>
                  </a:lnTo>
                  <a:lnTo>
                    <a:pt x="1454921" y="1079495"/>
                  </a:lnTo>
                  <a:lnTo>
                    <a:pt x="1434727" y="1120236"/>
                  </a:lnTo>
                  <a:lnTo>
                    <a:pt x="1412218" y="1159555"/>
                  </a:lnTo>
                  <a:lnTo>
                    <a:pt x="1387485" y="1197363"/>
                  </a:lnTo>
                  <a:lnTo>
                    <a:pt x="1360616" y="1233570"/>
                  </a:lnTo>
                  <a:lnTo>
                    <a:pt x="1331701" y="1268089"/>
                  </a:lnTo>
                  <a:lnTo>
                    <a:pt x="1300829" y="1300829"/>
                  </a:lnTo>
                  <a:lnTo>
                    <a:pt x="1268089" y="1331701"/>
                  </a:lnTo>
                  <a:lnTo>
                    <a:pt x="1233570" y="1360616"/>
                  </a:lnTo>
                  <a:lnTo>
                    <a:pt x="1197363" y="1387485"/>
                  </a:lnTo>
                  <a:lnTo>
                    <a:pt x="1159555" y="1412218"/>
                  </a:lnTo>
                  <a:lnTo>
                    <a:pt x="1120236" y="1434727"/>
                  </a:lnTo>
                  <a:lnTo>
                    <a:pt x="1079495" y="1454921"/>
                  </a:lnTo>
                  <a:lnTo>
                    <a:pt x="1037422" y="1472713"/>
                  </a:lnTo>
                  <a:lnTo>
                    <a:pt x="994106" y="1488012"/>
                  </a:lnTo>
                  <a:lnTo>
                    <a:pt x="949636" y="1500730"/>
                  </a:lnTo>
                  <a:lnTo>
                    <a:pt x="904101" y="1510776"/>
                  </a:lnTo>
                  <a:lnTo>
                    <a:pt x="857590" y="1518063"/>
                  </a:lnTo>
                  <a:lnTo>
                    <a:pt x="810194" y="1522501"/>
                  </a:lnTo>
                  <a:lnTo>
                    <a:pt x="762000" y="1524000"/>
                  </a:lnTo>
                  <a:lnTo>
                    <a:pt x="713805" y="1522501"/>
                  </a:lnTo>
                  <a:lnTo>
                    <a:pt x="666409" y="1518063"/>
                  </a:lnTo>
                  <a:lnTo>
                    <a:pt x="619898" y="1510776"/>
                  </a:lnTo>
                  <a:lnTo>
                    <a:pt x="574363" y="1500730"/>
                  </a:lnTo>
                  <a:lnTo>
                    <a:pt x="529893" y="1488012"/>
                  </a:lnTo>
                  <a:lnTo>
                    <a:pt x="486577" y="1472713"/>
                  </a:lnTo>
                  <a:lnTo>
                    <a:pt x="444504" y="1454921"/>
                  </a:lnTo>
                  <a:lnTo>
                    <a:pt x="403763" y="1434727"/>
                  </a:lnTo>
                  <a:lnTo>
                    <a:pt x="364444" y="1412218"/>
                  </a:lnTo>
                  <a:lnTo>
                    <a:pt x="326636" y="1387485"/>
                  </a:lnTo>
                  <a:lnTo>
                    <a:pt x="290429" y="1360616"/>
                  </a:lnTo>
                  <a:lnTo>
                    <a:pt x="255910" y="1331701"/>
                  </a:lnTo>
                  <a:lnTo>
                    <a:pt x="223170" y="1300829"/>
                  </a:lnTo>
                  <a:lnTo>
                    <a:pt x="192298" y="1268089"/>
                  </a:lnTo>
                  <a:lnTo>
                    <a:pt x="163383" y="1233570"/>
                  </a:lnTo>
                  <a:lnTo>
                    <a:pt x="136514" y="1197363"/>
                  </a:lnTo>
                  <a:lnTo>
                    <a:pt x="111781" y="1159555"/>
                  </a:lnTo>
                  <a:lnTo>
                    <a:pt x="89272" y="1120236"/>
                  </a:lnTo>
                  <a:lnTo>
                    <a:pt x="69078" y="1079495"/>
                  </a:lnTo>
                  <a:lnTo>
                    <a:pt x="51286" y="1037422"/>
                  </a:lnTo>
                  <a:lnTo>
                    <a:pt x="35987" y="994106"/>
                  </a:lnTo>
                  <a:lnTo>
                    <a:pt x="23269" y="949636"/>
                  </a:lnTo>
                  <a:lnTo>
                    <a:pt x="13223" y="904101"/>
                  </a:lnTo>
                  <a:lnTo>
                    <a:pt x="5936" y="857590"/>
                  </a:lnTo>
                  <a:lnTo>
                    <a:pt x="1498" y="810194"/>
                  </a:lnTo>
                  <a:lnTo>
                    <a:pt x="0" y="7620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415777" y="5096178"/>
            <a:ext cx="6633239" cy="15843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619425" y="1316482"/>
            <a:ext cx="5155565" cy="478599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840740" marR="974090" indent="635" algn="ctr">
              <a:lnSpc>
                <a:spcPts val="3940"/>
              </a:lnSpc>
              <a:spcBef>
                <a:spcPts val="545"/>
              </a:spcBef>
            </a:pPr>
            <a:r>
              <a:rPr sz="3600" b="1" spc="-5" dirty="0">
                <a:solidFill>
                  <a:srgbClr val="FFFFFF"/>
                </a:solidFill>
                <a:latin typeface="Carlito"/>
                <a:cs typeface="Carlito"/>
              </a:rPr>
              <a:t>Classify 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the  Fl</a:t>
            </a:r>
            <a:r>
              <a:rPr sz="3600" b="1" spc="10" dirty="0">
                <a:solidFill>
                  <a:srgbClr val="FFFFFF"/>
                </a:solidFill>
                <a:latin typeface="Carlito"/>
                <a:cs typeface="Carlito"/>
              </a:rPr>
              <a:t>u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3600" b="1" spc="-5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3600" b="1" spc="10" dirty="0">
                <a:solidFill>
                  <a:srgbClr val="FFFFFF"/>
                </a:solidFill>
                <a:latin typeface="Carlito"/>
                <a:cs typeface="Carlito"/>
              </a:rPr>
              <a:t>q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u</a:t>
            </a:r>
            <a:r>
              <a:rPr sz="3600" b="1" spc="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3600" b="1" spc="10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l</a:t>
            </a:r>
            <a:r>
              <a:rPr sz="3600" b="1" spc="-20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nes</a:t>
            </a:r>
            <a:endParaRPr sz="36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36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00">
              <a:latin typeface="Carlito"/>
              <a:cs typeface="Carlito"/>
            </a:endParaRPr>
          </a:p>
          <a:p>
            <a:pPr marL="12700" marR="5080" indent="1247140">
              <a:lnSpc>
                <a:spcPts val="3940"/>
              </a:lnSpc>
            </a:pP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Explain their  </a:t>
            </a:r>
            <a:r>
              <a:rPr sz="3600" b="1" spc="-5" dirty="0">
                <a:solidFill>
                  <a:srgbClr val="FFFFFF"/>
                </a:solidFill>
                <a:latin typeface="Carlito"/>
                <a:cs typeface="Carlito"/>
              </a:rPr>
              <a:t>harmacokinetics,</a:t>
            </a:r>
            <a:r>
              <a:rPr sz="3600" b="1" spc="-8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dynamics</a:t>
            </a:r>
            <a:endParaRPr sz="36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36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50">
              <a:latin typeface="Carlito"/>
              <a:cs typeface="Carlito"/>
            </a:endParaRPr>
          </a:p>
          <a:p>
            <a:pPr marR="133985" algn="ctr">
              <a:lnSpc>
                <a:spcPct val="100000"/>
              </a:lnSpc>
            </a:pP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and </a:t>
            </a:r>
            <a:r>
              <a:rPr sz="3600" b="1" spc="-5" dirty="0">
                <a:solidFill>
                  <a:srgbClr val="FFFFFF"/>
                </a:solidFill>
                <a:latin typeface="Carlito"/>
                <a:cs typeface="Carlito"/>
              </a:rPr>
              <a:t>clinical</a:t>
            </a:r>
            <a:r>
              <a:rPr sz="3600" b="1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rlito"/>
                <a:cs typeface="Carlito"/>
              </a:rPr>
              <a:t>uses</a:t>
            </a:r>
            <a:endParaRPr sz="3600"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91260" y="5089652"/>
            <a:ext cx="1549400" cy="1549400"/>
            <a:chOff x="1191260" y="5089652"/>
            <a:chExt cx="1549400" cy="1549400"/>
          </a:xfrm>
        </p:grpSpPr>
        <p:sp>
          <p:nvSpPr>
            <p:cNvPr id="15" name="object 15"/>
            <p:cNvSpPr/>
            <p:nvPr/>
          </p:nvSpPr>
          <p:spPr>
            <a:xfrm>
              <a:off x="1203960" y="5102352"/>
              <a:ext cx="1524000" cy="15240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960" y="5102352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0" y="762000"/>
                  </a:moveTo>
                  <a:lnTo>
                    <a:pt x="1498" y="713805"/>
                  </a:lnTo>
                  <a:lnTo>
                    <a:pt x="5936" y="666409"/>
                  </a:lnTo>
                  <a:lnTo>
                    <a:pt x="13223" y="619898"/>
                  </a:lnTo>
                  <a:lnTo>
                    <a:pt x="23269" y="574363"/>
                  </a:lnTo>
                  <a:lnTo>
                    <a:pt x="35987" y="529893"/>
                  </a:lnTo>
                  <a:lnTo>
                    <a:pt x="51286" y="486577"/>
                  </a:lnTo>
                  <a:lnTo>
                    <a:pt x="69078" y="444504"/>
                  </a:lnTo>
                  <a:lnTo>
                    <a:pt x="89272" y="403763"/>
                  </a:lnTo>
                  <a:lnTo>
                    <a:pt x="111781" y="364444"/>
                  </a:lnTo>
                  <a:lnTo>
                    <a:pt x="136514" y="326636"/>
                  </a:lnTo>
                  <a:lnTo>
                    <a:pt x="163383" y="290429"/>
                  </a:lnTo>
                  <a:lnTo>
                    <a:pt x="192298" y="255910"/>
                  </a:lnTo>
                  <a:lnTo>
                    <a:pt x="223170" y="223170"/>
                  </a:lnTo>
                  <a:lnTo>
                    <a:pt x="255910" y="192298"/>
                  </a:lnTo>
                  <a:lnTo>
                    <a:pt x="290429" y="163383"/>
                  </a:lnTo>
                  <a:lnTo>
                    <a:pt x="326636" y="136514"/>
                  </a:lnTo>
                  <a:lnTo>
                    <a:pt x="364444" y="111781"/>
                  </a:lnTo>
                  <a:lnTo>
                    <a:pt x="403763" y="89272"/>
                  </a:lnTo>
                  <a:lnTo>
                    <a:pt x="444504" y="69078"/>
                  </a:lnTo>
                  <a:lnTo>
                    <a:pt x="486577" y="51286"/>
                  </a:lnTo>
                  <a:lnTo>
                    <a:pt x="529893" y="35987"/>
                  </a:lnTo>
                  <a:lnTo>
                    <a:pt x="574363" y="23269"/>
                  </a:lnTo>
                  <a:lnTo>
                    <a:pt x="619898" y="13223"/>
                  </a:lnTo>
                  <a:lnTo>
                    <a:pt x="666409" y="5936"/>
                  </a:lnTo>
                  <a:lnTo>
                    <a:pt x="713805" y="1498"/>
                  </a:lnTo>
                  <a:lnTo>
                    <a:pt x="762000" y="0"/>
                  </a:lnTo>
                  <a:lnTo>
                    <a:pt x="810194" y="1498"/>
                  </a:lnTo>
                  <a:lnTo>
                    <a:pt x="857590" y="5936"/>
                  </a:lnTo>
                  <a:lnTo>
                    <a:pt x="904101" y="13223"/>
                  </a:lnTo>
                  <a:lnTo>
                    <a:pt x="949636" y="23269"/>
                  </a:lnTo>
                  <a:lnTo>
                    <a:pt x="994106" y="35987"/>
                  </a:lnTo>
                  <a:lnTo>
                    <a:pt x="1037422" y="51286"/>
                  </a:lnTo>
                  <a:lnTo>
                    <a:pt x="1079495" y="69078"/>
                  </a:lnTo>
                  <a:lnTo>
                    <a:pt x="1120236" y="89272"/>
                  </a:lnTo>
                  <a:lnTo>
                    <a:pt x="1159555" y="111781"/>
                  </a:lnTo>
                  <a:lnTo>
                    <a:pt x="1197363" y="136514"/>
                  </a:lnTo>
                  <a:lnTo>
                    <a:pt x="1233570" y="163383"/>
                  </a:lnTo>
                  <a:lnTo>
                    <a:pt x="1268089" y="192298"/>
                  </a:lnTo>
                  <a:lnTo>
                    <a:pt x="1300829" y="223170"/>
                  </a:lnTo>
                  <a:lnTo>
                    <a:pt x="1331701" y="255910"/>
                  </a:lnTo>
                  <a:lnTo>
                    <a:pt x="1360616" y="290429"/>
                  </a:lnTo>
                  <a:lnTo>
                    <a:pt x="1387485" y="326636"/>
                  </a:lnTo>
                  <a:lnTo>
                    <a:pt x="1412218" y="364444"/>
                  </a:lnTo>
                  <a:lnTo>
                    <a:pt x="1434727" y="403763"/>
                  </a:lnTo>
                  <a:lnTo>
                    <a:pt x="1454921" y="444504"/>
                  </a:lnTo>
                  <a:lnTo>
                    <a:pt x="1472713" y="486577"/>
                  </a:lnTo>
                  <a:lnTo>
                    <a:pt x="1488012" y="529893"/>
                  </a:lnTo>
                  <a:lnTo>
                    <a:pt x="1500730" y="574363"/>
                  </a:lnTo>
                  <a:lnTo>
                    <a:pt x="1510776" y="619898"/>
                  </a:lnTo>
                  <a:lnTo>
                    <a:pt x="1518063" y="666409"/>
                  </a:lnTo>
                  <a:lnTo>
                    <a:pt x="1522501" y="713805"/>
                  </a:lnTo>
                  <a:lnTo>
                    <a:pt x="1524000" y="762000"/>
                  </a:lnTo>
                  <a:lnTo>
                    <a:pt x="1522501" y="810189"/>
                  </a:lnTo>
                  <a:lnTo>
                    <a:pt x="1518063" y="857583"/>
                  </a:lnTo>
                  <a:lnTo>
                    <a:pt x="1510776" y="904091"/>
                  </a:lnTo>
                  <a:lnTo>
                    <a:pt x="1500730" y="949623"/>
                  </a:lnTo>
                  <a:lnTo>
                    <a:pt x="1488012" y="994092"/>
                  </a:lnTo>
                  <a:lnTo>
                    <a:pt x="1472713" y="1037407"/>
                  </a:lnTo>
                  <a:lnTo>
                    <a:pt x="1454921" y="1079479"/>
                  </a:lnTo>
                  <a:lnTo>
                    <a:pt x="1434727" y="1120219"/>
                  </a:lnTo>
                  <a:lnTo>
                    <a:pt x="1412218" y="1159538"/>
                  </a:lnTo>
                  <a:lnTo>
                    <a:pt x="1387485" y="1197346"/>
                  </a:lnTo>
                  <a:lnTo>
                    <a:pt x="1360616" y="1233554"/>
                  </a:lnTo>
                  <a:lnTo>
                    <a:pt x="1331701" y="1268074"/>
                  </a:lnTo>
                  <a:lnTo>
                    <a:pt x="1300829" y="1300814"/>
                  </a:lnTo>
                  <a:lnTo>
                    <a:pt x="1268089" y="1331688"/>
                  </a:lnTo>
                  <a:lnTo>
                    <a:pt x="1233570" y="1360604"/>
                  </a:lnTo>
                  <a:lnTo>
                    <a:pt x="1197363" y="1387474"/>
                  </a:lnTo>
                  <a:lnTo>
                    <a:pt x="1159555" y="1412209"/>
                  </a:lnTo>
                  <a:lnTo>
                    <a:pt x="1120236" y="1434719"/>
                  </a:lnTo>
                  <a:lnTo>
                    <a:pt x="1079495" y="1454915"/>
                  </a:lnTo>
                  <a:lnTo>
                    <a:pt x="1037422" y="1472708"/>
                  </a:lnTo>
                  <a:lnTo>
                    <a:pt x="994106" y="1488009"/>
                  </a:lnTo>
                  <a:lnTo>
                    <a:pt x="949636" y="1500727"/>
                  </a:lnTo>
                  <a:lnTo>
                    <a:pt x="904101" y="1510775"/>
                  </a:lnTo>
                  <a:lnTo>
                    <a:pt x="857590" y="1518062"/>
                  </a:lnTo>
                  <a:lnTo>
                    <a:pt x="810194" y="1522500"/>
                  </a:lnTo>
                  <a:lnTo>
                    <a:pt x="762000" y="1524000"/>
                  </a:lnTo>
                  <a:lnTo>
                    <a:pt x="713805" y="1522500"/>
                  </a:lnTo>
                  <a:lnTo>
                    <a:pt x="666409" y="1518062"/>
                  </a:lnTo>
                  <a:lnTo>
                    <a:pt x="619898" y="1510775"/>
                  </a:lnTo>
                  <a:lnTo>
                    <a:pt x="574363" y="1500727"/>
                  </a:lnTo>
                  <a:lnTo>
                    <a:pt x="529893" y="1488009"/>
                  </a:lnTo>
                  <a:lnTo>
                    <a:pt x="486577" y="1472708"/>
                  </a:lnTo>
                  <a:lnTo>
                    <a:pt x="444504" y="1454915"/>
                  </a:lnTo>
                  <a:lnTo>
                    <a:pt x="403763" y="1434719"/>
                  </a:lnTo>
                  <a:lnTo>
                    <a:pt x="364444" y="1412209"/>
                  </a:lnTo>
                  <a:lnTo>
                    <a:pt x="326636" y="1387474"/>
                  </a:lnTo>
                  <a:lnTo>
                    <a:pt x="290429" y="1360604"/>
                  </a:lnTo>
                  <a:lnTo>
                    <a:pt x="255910" y="1331688"/>
                  </a:lnTo>
                  <a:lnTo>
                    <a:pt x="223170" y="1300814"/>
                  </a:lnTo>
                  <a:lnTo>
                    <a:pt x="192298" y="1268074"/>
                  </a:lnTo>
                  <a:lnTo>
                    <a:pt x="163383" y="1233554"/>
                  </a:lnTo>
                  <a:lnTo>
                    <a:pt x="136514" y="1197346"/>
                  </a:lnTo>
                  <a:lnTo>
                    <a:pt x="111781" y="1159538"/>
                  </a:lnTo>
                  <a:lnTo>
                    <a:pt x="89272" y="1120219"/>
                  </a:lnTo>
                  <a:lnTo>
                    <a:pt x="69078" y="1079479"/>
                  </a:lnTo>
                  <a:lnTo>
                    <a:pt x="51286" y="1037407"/>
                  </a:lnTo>
                  <a:lnTo>
                    <a:pt x="35987" y="994092"/>
                  </a:lnTo>
                  <a:lnTo>
                    <a:pt x="23269" y="949623"/>
                  </a:lnTo>
                  <a:lnTo>
                    <a:pt x="13223" y="904091"/>
                  </a:lnTo>
                  <a:lnTo>
                    <a:pt x="5936" y="857583"/>
                  </a:lnTo>
                  <a:lnTo>
                    <a:pt x="1498" y="810189"/>
                  </a:lnTo>
                  <a:lnTo>
                    <a:pt x="0" y="7620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36244" y="6428638"/>
            <a:ext cx="676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rlito"/>
                <a:cs typeface="Carlito"/>
              </a:rPr>
              <a:t>5/24/202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8232" y="316992"/>
            <a:ext cx="3905250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C0504D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20" dirty="0"/>
              <a:t>QUINOLONES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536572"/>
            <a:ext cx="8081009" cy="42265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 algn="just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7505" algn="l"/>
              </a:tabLst>
            </a:pPr>
            <a:r>
              <a:rPr sz="2700" i="1" dirty="0">
                <a:latin typeface="Carlito"/>
                <a:cs typeface="Carlito"/>
              </a:rPr>
              <a:t>Nalidixic </a:t>
            </a:r>
            <a:r>
              <a:rPr sz="2700" i="1" spc="5" dirty="0">
                <a:latin typeface="Carlito"/>
                <a:cs typeface="Carlito"/>
              </a:rPr>
              <a:t>acid </a:t>
            </a:r>
            <a:r>
              <a:rPr sz="2700" dirty="0">
                <a:latin typeface="Carlito"/>
                <a:cs typeface="Carlito"/>
              </a:rPr>
              <a:t>is </a:t>
            </a:r>
            <a:r>
              <a:rPr sz="2700" spc="5" dirty="0">
                <a:latin typeface="Carlito"/>
                <a:cs typeface="Carlito"/>
              </a:rPr>
              <a:t>the </a:t>
            </a:r>
            <a:r>
              <a:rPr sz="2700" spc="-5" dirty="0">
                <a:latin typeface="Carlito"/>
                <a:cs typeface="Carlito"/>
              </a:rPr>
              <a:t>predecessor </a:t>
            </a:r>
            <a:r>
              <a:rPr sz="2700" spc="-10" dirty="0">
                <a:latin typeface="Carlito"/>
                <a:cs typeface="Carlito"/>
              </a:rPr>
              <a:t>to </a:t>
            </a:r>
            <a:r>
              <a:rPr sz="2700" dirty="0">
                <a:latin typeface="Carlito"/>
                <a:cs typeface="Carlito"/>
              </a:rPr>
              <a:t>all</a:t>
            </a:r>
            <a:r>
              <a:rPr sz="2700" spc="-13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fluoroquinolones</a:t>
            </a:r>
            <a:endParaRPr sz="2700">
              <a:latin typeface="Carlito"/>
              <a:cs typeface="Carlito"/>
            </a:endParaRPr>
          </a:p>
          <a:p>
            <a:pPr marL="356870" marR="5080" indent="-344805" algn="just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7505" algn="l"/>
              </a:tabLst>
            </a:pPr>
            <a:r>
              <a:rPr sz="2700" spc="-5" dirty="0">
                <a:latin typeface="Carlito"/>
                <a:cs typeface="Carlito"/>
              </a:rPr>
              <a:t>It </a:t>
            </a:r>
            <a:r>
              <a:rPr sz="2700" spc="-10" dirty="0">
                <a:latin typeface="Carlito"/>
                <a:cs typeface="Carlito"/>
              </a:rPr>
              <a:t>was </a:t>
            </a:r>
            <a:r>
              <a:rPr sz="2700" spc="5" dirty="0">
                <a:latin typeface="Carlito"/>
                <a:cs typeface="Carlito"/>
              </a:rPr>
              <a:t>the </a:t>
            </a:r>
            <a:r>
              <a:rPr sz="2700" spc="-20" dirty="0">
                <a:latin typeface="Carlito"/>
                <a:cs typeface="Carlito"/>
              </a:rPr>
              <a:t>first </a:t>
            </a:r>
            <a:r>
              <a:rPr sz="2700" dirty="0">
                <a:latin typeface="Carlito"/>
                <a:cs typeface="Carlito"/>
              </a:rPr>
              <a:t>quinolone, </a:t>
            </a:r>
            <a:r>
              <a:rPr sz="2700" spc="-10" dirty="0">
                <a:latin typeface="Carlito"/>
                <a:cs typeface="Carlito"/>
              </a:rPr>
              <a:t>isolated </a:t>
            </a:r>
            <a:r>
              <a:rPr sz="2700" dirty="0">
                <a:latin typeface="Carlito"/>
                <a:cs typeface="Carlito"/>
              </a:rPr>
              <a:t>as </a:t>
            </a:r>
            <a:r>
              <a:rPr sz="2700" spc="5" dirty="0">
                <a:latin typeface="Carlito"/>
                <a:cs typeface="Carlito"/>
              </a:rPr>
              <a:t>a </a:t>
            </a:r>
            <a:r>
              <a:rPr sz="2700" spc="-15" dirty="0">
                <a:latin typeface="Carlito"/>
                <a:cs typeface="Carlito"/>
              </a:rPr>
              <a:t>by-product </a:t>
            </a:r>
            <a:r>
              <a:rPr sz="2700" spc="10" dirty="0">
                <a:latin typeface="Carlito"/>
                <a:cs typeface="Carlito"/>
              </a:rPr>
              <a:t>of  </a:t>
            </a:r>
            <a:r>
              <a:rPr sz="2700" spc="5" dirty="0">
                <a:latin typeface="Carlito"/>
                <a:cs typeface="Carlito"/>
              </a:rPr>
              <a:t>the </a:t>
            </a:r>
            <a:r>
              <a:rPr sz="2700" spc="-10" dirty="0">
                <a:latin typeface="Carlito"/>
                <a:cs typeface="Carlito"/>
              </a:rPr>
              <a:t>synthesis </a:t>
            </a:r>
            <a:r>
              <a:rPr sz="2700" spc="5" dirty="0">
                <a:latin typeface="Carlito"/>
                <a:cs typeface="Carlito"/>
              </a:rPr>
              <a:t>of </a:t>
            </a:r>
            <a:r>
              <a:rPr sz="2700" i="1" spc="-5" dirty="0">
                <a:latin typeface="Carlito"/>
                <a:cs typeface="Carlito"/>
              </a:rPr>
              <a:t>chloroquine </a:t>
            </a:r>
            <a:r>
              <a:rPr sz="2700" dirty="0">
                <a:latin typeface="Carlito"/>
                <a:cs typeface="Carlito"/>
              </a:rPr>
              <a:t>and </a:t>
            </a:r>
            <a:r>
              <a:rPr sz="2700" spc="-5" dirty="0">
                <a:latin typeface="Carlito"/>
                <a:cs typeface="Carlito"/>
              </a:rPr>
              <a:t>made </a:t>
            </a:r>
            <a:r>
              <a:rPr sz="2700" spc="-15" dirty="0">
                <a:latin typeface="Carlito"/>
                <a:cs typeface="Carlito"/>
              </a:rPr>
              <a:t>available </a:t>
            </a:r>
            <a:r>
              <a:rPr sz="2700" spc="-25" dirty="0">
                <a:latin typeface="Carlito"/>
                <a:cs typeface="Carlito"/>
              </a:rPr>
              <a:t>for </a:t>
            </a:r>
            <a:r>
              <a:rPr sz="2700" spc="-5" dirty="0">
                <a:latin typeface="Carlito"/>
                <a:cs typeface="Carlito"/>
              </a:rPr>
              <a:t>the  </a:t>
            </a:r>
            <a:r>
              <a:rPr sz="2700" spc="-10" dirty="0">
                <a:latin typeface="Carlito"/>
                <a:cs typeface="Carlito"/>
              </a:rPr>
              <a:t>treatment </a:t>
            </a:r>
            <a:r>
              <a:rPr sz="2700" spc="5" dirty="0">
                <a:latin typeface="Carlito"/>
                <a:cs typeface="Carlito"/>
              </a:rPr>
              <a:t>of </a:t>
            </a:r>
            <a:r>
              <a:rPr sz="2700" dirty="0">
                <a:latin typeface="Carlito"/>
                <a:cs typeface="Carlito"/>
              </a:rPr>
              <a:t>urinary </a:t>
            </a:r>
            <a:r>
              <a:rPr sz="2700" spc="-10" dirty="0">
                <a:latin typeface="Carlito"/>
                <a:cs typeface="Carlito"/>
              </a:rPr>
              <a:t>tract</a:t>
            </a:r>
            <a:r>
              <a:rPr sz="2700" spc="-14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infections*.</a:t>
            </a:r>
            <a:endParaRPr sz="27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150">
              <a:latin typeface="Carlito"/>
              <a:cs typeface="Carlito"/>
            </a:endParaRPr>
          </a:p>
          <a:p>
            <a:pPr marL="356870" marR="6350" indent="-344805" algn="just">
              <a:lnSpc>
                <a:spcPct val="80000"/>
              </a:lnSpc>
              <a:buFont typeface="Arial"/>
              <a:buChar char="•"/>
              <a:tabLst>
                <a:tab pos="357505" algn="l"/>
              </a:tabLst>
            </a:pPr>
            <a:r>
              <a:rPr sz="2700" spc="-15" dirty="0">
                <a:latin typeface="Carlito"/>
                <a:cs typeface="Carlito"/>
              </a:rPr>
              <a:t>Synthetic</a:t>
            </a:r>
            <a:r>
              <a:rPr sz="2700" spc="58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antimicrobials having </a:t>
            </a:r>
            <a:r>
              <a:rPr sz="2700" spc="5" dirty="0">
                <a:latin typeface="Carlito"/>
                <a:cs typeface="Carlito"/>
              </a:rPr>
              <a:t>a </a:t>
            </a:r>
            <a:r>
              <a:rPr sz="2700" b="1" spc="-10" dirty="0">
                <a:latin typeface="Carlito"/>
                <a:cs typeface="Carlito"/>
              </a:rPr>
              <a:t>QUINOLONE  </a:t>
            </a:r>
            <a:r>
              <a:rPr sz="2700" b="1" dirty="0">
                <a:latin typeface="Carlito"/>
                <a:cs typeface="Carlito"/>
              </a:rPr>
              <a:t>STRUCTURE</a:t>
            </a:r>
            <a:endParaRPr sz="27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5" dirty="0">
                <a:latin typeface="Carlito"/>
                <a:cs typeface="Carlito"/>
              </a:rPr>
              <a:t>A </a:t>
            </a:r>
            <a:r>
              <a:rPr sz="2700" spc="-10" dirty="0">
                <a:latin typeface="Carlito"/>
                <a:cs typeface="Carlito"/>
              </a:rPr>
              <a:t>broader </a:t>
            </a:r>
            <a:r>
              <a:rPr sz="2700" dirty="0">
                <a:latin typeface="Carlito"/>
                <a:cs typeface="Carlito"/>
              </a:rPr>
              <a:t>spectrum </a:t>
            </a:r>
            <a:r>
              <a:rPr sz="2700" spc="5" dirty="0">
                <a:latin typeface="Carlito"/>
                <a:cs typeface="Carlito"/>
              </a:rPr>
              <a:t>of </a:t>
            </a:r>
            <a:r>
              <a:rPr sz="2700" spc="-5" dirty="0">
                <a:latin typeface="Carlito"/>
                <a:cs typeface="Carlito"/>
              </a:rPr>
              <a:t>antimicrobial</a:t>
            </a:r>
            <a:r>
              <a:rPr sz="2700" spc="-195" dirty="0">
                <a:latin typeface="Carlito"/>
                <a:cs typeface="Carlito"/>
              </a:rPr>
              <a:t> </a:t>
            </a:r>
            <a:r>
              <a:rPr sz="2700" spc="-20" dirty="0">
                <a:latin typeface="Carlito"/>
                <a:cs typeface="Carlito"/>
              </a:rPr>
              <a:t>activity,</a:t>
            </a:r>
            <a:endParaRPr sz="27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dirty="0">
                <a:latin typeface="Carlito"/>
                <a:cs typeface="Carlito"/>
              </a:rPr>
              <a:t>Active </a:t>
            </a:r>
            <a:r>
              <a:rPr sz="2700" spc="-10" dirty="0">
                <a:latin typeface="Carlito"/>
                <a:cs typeface="Carlito"/>
              </a:rPr>
              <a:t>against gram-negative</a:t>
            </a:r>
            <a:r>
              <a:rPr sz="2700" spc="-13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bacteria</a:t>
            </a:r>
            <a:endParaRPr sz="2700">
              <a:latin typeface="Carlito"/>
              <a:cs typeface="Carlito"/>
            </a:endParaRPr>
          </a:p>
          <a:p>
            <a:pPr marL="356870" marR="8890" indent="-344805">
              <a:lnSpc>
                <a:spcPts val="2590"/>
              </a:lnSpc>
              <a:spcBef>
                <a:spcPts val="630"/>
              </a:spcBef>
              <a:buFont typeface="Arial"/>
              <a:buChar char="•"/>
              <a:tabLst>
                <a:tab pos="356870" algn="l"/>
                <a:tab pos="357505" algn="l"/>
                <a:tab pos="1548765" algn="l"/>
                <a:tab pos="3357245" algn="l"/>
                <a:tab pos="5259705" algn="l"/>
                <a:tab pos="6085840" algn="l"/>
                <a:tab pos="7247255" algn="l"/>
              </a:tabLst>
            </a:pPr>
            <a:r>
              <a:rPr sz="2700" spc="5" dirty="0">
                <a:latin typeface="Carlito"/>
                <a:cs typeface="Carlito"/>
              </a:rPr>
              <a:t>N</a:t>
            </a:r>
            <a:r>
              <a:rPr sz="2700" spc="-30" dirty="0">
                <a:latin typeface="Carlito"/>
                <a:cs typeface="Carlito"/>
              </a:rPr>
              <a:t>e</a:t>
            </a:r>
            <a:r>
              <a:rPr sz="2700" spc="-15" dirty="0">
                <a:latin typeface="Carlito"/>
                <a:cs typeface="Carlito"/>
              </a:rPr>
              <a:t>w</a:t>
            </a:r>
            <a:r>
              <a:rPr sz="2700" spc="5" dirty="0">
                <a:latin typeface="Carlito"/>
                <a:cs typeface="Carlito"/>
              </a:rPr>
              <a:t>er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15" dirty="0">
                <a:latin typeface="Carlito"/>
                <a:cs typeface="Carlito"/>
              </a:rPr>
              <a:t>f</a:t>
            </a:r>
            <a:r>
              <a:rPr sz="2700" dirty="0">
                <a:latin typeface="Carlito"/>
                <a:cs typeface="Carlito"/>
              </a:rPr>
              <a:t>l</a:t>
            </a:r>
            <a:r>
              <a:rPr sz="2700" spc="-5" dirty="0">
                <a:latin typeface="Carlito"/>
                <a:cs typeface="Carlito"/>
              </a:rPr>
              <a:t>u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spc="-5" dirty="0">
                <a:latin typeface="Carlito"/>
                <a:cs typeface="Carlito"/>
              </a:rPr>
              <a:t>r</a:t>
            </a:r>
            <a:r>
              <a:rPr sz="2700" dirty="0">
                <a:latin typeface="Carlito"/>
                <a:cs typeface="Carlito"/>
              </a:rPr>
              <a:t>i</a:t>
            </a:r>
            <a:r>
              <a:rPr sz="2700" spc="-30" dirty="0">
                <a:latin typeface="Carlito"/>
                <a:cs typeface="Carlito"/>
              </a:rPr>
              <a:t>n</a:t>
            </a:r>
            <a:r>
              <a:rPr sz="2700" spc="-25" dirty="0">
                <a:latin typeface="Carlito"/>
                <a:cs typeface="Carlito"/>
              </a:rPr>
              <a:t>a</a:t>
            </a:r>
            <a:r>
              <a:rPr sz="2700" spc="-50" dirty="0">
                <a:latin typeface="Carlito"/>
                <a:cs typeface="Carlito"/>
              </a:rPr>
              <a:t>t</a:t>
            </a:r>
            <a:r>
              <a:rPr sz="2700" spc="5" dirty="0">
                <a:latin typeface="Carlito"/>
                <a:cs typeface="Carlito"/>
              </a:rPr>
              <a:t>ed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15" dirty="0">
                <a:latin typeface="Carlito"/>
                <a:cs typeface="Carlito"/>
              </a:rPr>
              <a:t>c</a:t>
            </a:r>
            <a:r>
              <a:rPr sz="2700" spc="10" dirty="0">
                <a:latin typeface="Carlito"/>
                <a:cs typeface="Carlito"/>
              </a:rPr>
              <a:t>om</a:t>
            </a:r>
            <a:r>
              <a:rPr sz="2700" spc="-40" dirty="0">
                <a:latin typeface="Carlito"/>
                <a:cs typeface="Carlito"/>
              </a:rPr>
              <a:t>p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spc="-5" dirty="0">
                <a:latin typeface="Carlito"/>
                <a:cs typeface="Carlito"/>
              </a:rPr>
              <a:t>un</a:t>
            </a:r>
            <a:r>
              <a:rPr sz="2700" spc="-30" dirty="0">
                <a:latin typeface="Carlito"/>
                <a:cs typeface="Carlito"/>
              </a:rPr>
              <a:t>d</a:t>
            </a:r>
            <a:r>
              <a:rPr sz="2700" spc="5" dirty="0">
                <a:latin typeface="Carlito"/>
                <a:cs typeface="Carlito"/>
              </a:rPr>
              <a:t>s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5" dirty="0">
                <a:latin typeface="Carlito"/>
                <a:cs typeface="Carlito"/>
              </a:rPr>
              <a:t>a</a:t>
            </a:r>
            <a:r>
              <a:rPr sz="2700" spc="-30" dirty="0">
                <a:latin typeface="Carlito"/>
                <a:cs typeface="Carlito"/>
              </a:rPr>
              <a:t>l</a:t>
            </a:r>
            <a:r>
              <a:rPr sz="2700" dirty="0">
                <a:latin typeface="Carlito"/>
                <a:cs typeface="Carlito"/>
              </a:rPr>
              <a:t>s</a:t>
            </a:r>
            <a:r>
              <a:rPr sz="2700" spc="5" dirty="0">
                <a:latin typeface="Carlito"/>
                <a:cs typeface="Carlito"/>
              </a:rPr>
              <a:t>o</a:t>
            </a:r>
            <a:r>
              <a:rPr sz="2700" dirty="0">
                <a:latin typeface="Carlito"/>
                <a:cs typeface="Carlito"/>
              </a:rPr>
              <a:t>	i</a:t>
            </a:r>
            <a:r>
              <a:rPr sz="2700" spc="-30" dirty="0">
                <a:latin typeface="Carlito"/>
                <a:cs typeface="Carlito"/>
              </a:rPr>
              <a:t>n</a:t>
            </a:r>
            <a:r>
              <a:rPr sz="2700" spc="-5" dirty="0">
                <a:latin typeface="Carlito"/>
                <a:cs typeface="Carlito"/>
              </a:rPr>
              <a:t>h</a:t>
            </a:r>
            <a:r>
              <a:rPr sz="2700" dirty="0">
                <a:latin typeface="Carlito"/>
                <a:cs typeface="Carlito"/>
              </a:rPr>
              <a:t>i</a:t>
            </a:r>
            <a:r>
              <a:rPr sz="2700" spc="-5" dirty="0">
                <a:latin typeface="Carlito"/>
                <a:cs typeface="Carlito"/>
              </a:rPr>
              <a:t>b</a:t>
            </a:r>
            <a:r>
              <a:rPr sz="2700" dirty="0">
                <a:latin typeface="Carlito"/>
                <a:cs typeface="Carlito"/>
              </a:rPr>
              <a:t>it	</a:t>
            </a:r>
            <a:r>
              <a:rPr sz="2700" spc="5" dirty="0">
                <a:latin typeface="Carlito"/>
                <a:cs typeface="Carlito"/>
              </a:rPr>
              <a:t>g</a:t>
            </a:r>
            <a:r>
              <a:rPr sz="2700" spc="-80" dirty="0">
                <a:latin typeface="Carlito"/>
                <a:cs typeface="Carlito"/>
              </a:rPr>
              <a:t>r</a:t>
            </a:r>
            <a:r>
              <a:rPr sz="2700" spc="5" dirty="0">
                <a:latin typeface="Carlito"/>
                <a:cs typeface="Carlito"/>
              </a:rPr>
              <a:t>a</a:t>
            </a:r>
            <a:r>
              <a:rPr sz="2700" spc="-5" dirty="0">
                <a:latin typeface="Carlito"/>
                <a:cs typeface="Carlito"/>
              </a:rPr>
              <a:t>m</a:t>
            </a:r>
            <a:r>
              <a:rPr sz="2700" dirty="0">
                <a:latin typeface="Carlito"/>
                <a:cs typeface="Carlito"/>
              </a:rPr>
              <a:t>-  </a:t>
            </a:r>
            <a:r>
              <a:rPr sz="2700" spc="-5" dirty="0">
                <a:latin typeface="Carlito"/>
                <a:cs typeface="Carlito"/>
              </a:rPr>
              <a:t>positive</a:t>
            </a:r>
            <a:endParaRPr sz="27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75298" y="6471005"/>
            <a:ext cx="30587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* </a:t>
            </a:r>
            <a:r>
              <a:rPr sz="1800" spc="-15" dirty="0">
                <a:latin typeface="Carlito"/>
                <a:cs typeface="Carlito"/>
              </a:rPr>
              <a:t>Ref: </a:t>
            </a:r>
            <a:r>
              <a:rPr sz="1800" spc="-5" dirty="0">
                <a:latin typeface="Carlito"/>
                <a:cs typeface="Carlito"/>
              </a:rPr>
              <a:t>goodmans gillman 13</a:t>
            </a:r>
            <a:r>
              <a:rPr sz="1800" spc="-7" baseline="25462" dirty="0">
                <a:latin typeface="Carlito"/>
                <a:cs typeface="Carlito"/>
              </a:rPr>
              <a:t>th</a:t>
            </a:r>
            <a:r>
              <a:rPr sz="1800" spc="232" baseline="25462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ed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224" y="2310383"/>
            <a:ext cx="1780539" cy="3689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240"/>
              </a:spcBef>
            </a:pPr>
            <a:r>
              <a:rPr sz="1800" b="1" spc="-10" dirty="0">
                <a:latin typeface="Carlito"/>
                <a:cs typeface="Carlito"/>
              </a:rPr>
              <a:t>1st</a:t>
            </a:r>
            <a:r>
              <a:rPr sz="1800" b="1" spc="-30" dirty="0">
                <a:latin typeface="Carlito"/>
                <a:cs typeface="Carlito"/>
              </a:rPr>
              <a:t> </a:t>
            </a:r>
            <a:r>
              <a:rPr sz="1800" b="1" spc="-20" dirty="0">
                <a:latin typeface="Carlito"/>
                <a:cs typeface="Carlito"/>
              </a:rPr>
              <a:t>GENERATION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" y="2935223"/>
            <a:ext cx="2161540" cy="524510"/>
          </a:xfrm>
          <a:prstGeom prst="rect">
            <a:avLst/>
          </a:prstGeom>
          <a:ln w="25400">
            <a:solidFill>
              <a:srgbClr val="9BBA58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190"/>
              </a:spcBef>
            </a:pPr>
            <a:r>
              <a:rPr sz="2800" b="1" i="1" dirty="0">
                <a:latin typeface="Carlito"/>
                <a:cs typeface="Carlito"/>
              </a:rPr>
              <a:t>Nalidixic</a:t>
            </a:r>
            <a:r>
              <a:rPr sz="2800" b="1" i="1" spc="-110" dirty="0">
                <a:latin typeface="Carlito"/>
                <a:cs typeface="Carlito"/>
              </a:rPr>
              <a:t> </a:t>
            </a:r>
            <a:r>
              <a:rPr sz="2800" b="1" i="1" dirty="0">
                <a:latin typeface="Carlito"/>
                <a:cs typeface="Carlito"/>
              </a:rPr>
              <a:t>acid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95600" y="2255520"/>
            <a:ext cx="1012190" cy="3689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35"/>
              </a:spcBef>
            </a:pPr>
            <a:r>
              <a:rPr sz="1800" b="1" spc="-5" dirty="0">
                <a:latin typeface="Carlito"/>
                <a:cs typeface="Carlito"/>
              </a:rPr>
              <a:t>2nd</a:t>
            </a:r>
            <a:r>
              <a:rPr sz="1800" b="1" spc="-4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GEN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14749" y="275832"/>
            <a:ext cx="7489825" cy="1038860"/>
            <a:chOff x="714749" y="275832"/>
            <a:chExt cx="7489825" cy="1038860"/>
          </a:xfrm>
        </p:grpSpPr>
        <p:sp>
          <p:nvSpPr>
            <p:cNvPr id="6" name="object 6"/>
            <p:cNvSpPr/>
            <p:nvPr/>
          </p:nvSpPr>
          <p:spPr>
            <a:xfrm>
              <a:off x="714749" y="275832"/>
              <a:ext cx="7489711" cy="8542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22447" y="371855"/>
              <a:ext cx="3271266" cy="9425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6572" y="306323"/>
              <a:ext cx="7388859" cy="756285"/>
            </a:xfrm>
            <a:custGeom>
              <a:avLst/>
              <a:gdLst/>
              <a:ahLst/>
              <a:cxnLst/>
              <a:rect l="l" t="t" r="r" b="b"/>
              <a:pathLst>
                <a:path w="7388859" h="756285">
                  <a:moveTo>
                    <a:pt x="7388352" y="0"/>
                  </a:moveTo>
                  <a:lnTo>
                    <a:pt x="0" y="0"/>
                  </a:lnTo>
                  <a:lnTo>
                    <a:pt x="0" y="755903"/>
                  </a:lnTo>
                  <a:lnTo>
                    <a:pt x="7388352" y="755903"/>
                  </a:lnTo>
                  <a:lnTo>
                    <a:pt x="7388352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6572" y="306323"/>
              <a:ext cx="7388859" cy="756285"/>
            </a:xfrm>
            <a:custGeom>
              <a:avLst/>
              <a:gdLst/>
              <a:ahLst/>
              <a:cxnLst/>
              <a:rect l="l" t="t" r="r" b="b"/>
              <a:pathLst>
                <a:path w="7388859" h="756285">
                  <a:moveTo>
                    <a:pt x="0" y="755903"/>
                  </a:moveTo>
                  <a:lnTo>
                    <a:pt x="7388352" y="755903"/>
                  </a:lnTo>
                  <a:lnTo>
                    <a:pt x="7388352" y="0"/>
                  </a:lnTo>
                  <a:lnTo>
                    <a:pt x="0" y="0"/>
                  </a:lnTo>
                  <a:lnTo>
                    <a:pt x="0" y="75590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66572" y="306324"/>
            <a:ext cx="7388859" cy="756285"/>
          </a:xfrm>
          <a:prstGeom prst="rect">
            <a:avLst/>
          </a:prstGeom>
        </p:spPr>
        <p:txBody>
          <a:bodyPr vert="horz" wrap="square" lIns="0" tIns="1866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70"/>
              </a:spcBef>
            </a:pPr>
            <a:r>
              <a:rPr sz="3200" spc="-30" dirty="0"/>
              <a:t>CLASSIFICATION</a:t>
            </a:r>
            <a:endParaRPr sz="3200"/>
          </a:p>
        </p:txBody>
      </p:sp>
      <p:sp>
        <p:nvSpPr>
          <p:cNvPr id="11" name="object 11"/>
          <p:cNvSpPr txBox="1"/>
          <p:nvPr/>
        </p:nvSpPr>
        <p:spPr>
          <a:xfrm>
            <a:off x="2490216" y="2935223"/>
            <a:ext cx="2161540" cy="1384300"/>
          </a:xfrm>
          <a:prstGeom prst="rect">
            <a:avLst/>
          </a:prstGeom>
          <a:ln w="25400">
            <a:solidFill>
              <a:srgbClr val="9BBA58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116839" marR="110489" indent="1905" algn="ctr">
              <a:lnSpc>
                <a:spcPct val="100000"/>
              </a:lnSpc>
              <a:spcBef>
                <a:spcPts val="190"/>
              </a:spcBef>
            </a:pPr>
            <a:r>
              <a:rPr sz="2800" b="1" i="1" spc="-10" dirty="0">
                <a:latin typeface="Carlito"/>
                <a:cs typeface="Carlito"/>
              </a:rPr>
              <a:t>Norfloxacin  </a:t>
            </a:r>
            <a:r>
              <a:rPr sz="2800" b="1" i="1" spc="5" dirty="0">
                <a:latin typeface="Carlito"/>
                <a:cs typeface="Carlito"/>
              </a:rPr>
              <a:t>C</a:t>
            </a:r>
            <a:r>
              <a:rPr sz="2800" b="1" i="1" dirty="0">
                <a:latin typeface="Carlito"/>
                <a:cs typeface="Carlito"/>
              </a:rPr>
              <a:t>i</a:t>
            </a:r>
            <a:r>
              <a:rPr sz="2800" b="1" i="1" spc="10" dirty="0">
                <a:latin typeface="Carlito"/>
                <a:cs typeface="Carlito"/>
              </a:rPr>
              <a:t>p</a:t>
            </a:r>
            <a:r>
              <a:rPr sz="2800" b="1" i="1" spc="-5" dirty="0">
                <a:latin typeface="Carlito"/>
                <a:cs typeface="Carlito"/>
              </a:rPr>
              <a:t>rof</a:t>
            </a:r>
            <a:r>
              <a:rPr sz="2800" b="1" i="1" spc="5" dirty="0">
                <a:latin typeface="Carlito"/>
                <a:cs typeface="Carlito"/>
              </a:rPr>
              <a:t>l</a:t>
            </a:r>
            <a:r>
              <a:rPr sz="2800" b="1" i="1" spc="-40" dirty="0">
                <a:latin typeface="Carlito"/>
                <a:cs typeface="Carlito"/>
              </a:rPr>
              <a:t>o</a:t>
            </a:r>
            <a:r>
              <a:rPr sz="2800" b="1" i="1" spc="-65" dirty="0">
                <a:latin typeface="Carlito"/>
                <a:cs typeface="Carlito"/>
              </a:rPr>
              <a:t>x</a:t>
            </a:r>
            <a:r>
              <a:rPr sz="2800" b="1" i="1" dirty="0">
                <a:latin typeface="Carlito"/>
                <a:cs typeface="Carlito"/>
              </a:rPr>
              <a:t>a</a:t>
            </a:r>
            <a:r>
              <a:rPr sz="2800" b="1" i="1" spc="-25" dirty="0">
                <a:latin typeface="Carlito"/>
                <a:cs typeface="Carlito"/>
              </a:rPr>
              <a:t>c</a:t>
            </a:r>
            <a:r>
              <a:rPr sz="2800" b="1" i="1" dirty="0">
                <a:latin typeface="Carlito"/>
                <a:cs typeface="Carlito"/>
              </a:rPr>
              <a:t>in  </a:t>
            </a:r>
            <a:r>
              <a:rPr sz="2800" b="1" i="1" spc="-10" dirty="0">
                <a:latin typeface="Carlito"/>
                <a:cs typeface="Carlito"/>
              </a:rPr>
              <a:t>Ofloxacin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05400" y="2255520"/>
            <a:ext cx="969644" cy="3689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35"/>
              </a:spcBef>
            </a:pPr>
            <a:r>
              <a:rPr sz="1800" b="1" spc="-10" dirty="0">
                <a:latin typeface="Carlito"/>
                <a:cs typeface="Carlito"/>
              </a:rPr>
              <a:t>3rd</a:t>
            </a:r>
            <a:r>
              <a:rPr sz="1800" b="1" spc="-4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GEN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56119" y="2935223"/>
            <a:ext cx="2087880" cy="524510"/>
          </a:xfrm>
          <a:prstGeom prst="rect">
            <a:avLst/>
          </a:prstGeom>
          <a:ln w="25400">
            <a:solidFill>
              <a:srgbClr val="9BBA58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190"/>
              </a:spcBef>
            </a:pPr>
            <a:r>
              <a:rPr sz="2800" b="1" i="1" spc="-15" dirty="0">
                <a:latin typeface="Carlito"/>
                <a:cs typeface="Carlito"/>
              </a:rPr>
              <a:t>Moxifloxacin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66572" y="1525524"/>
            <a:ext cx="6931659" cy="622300"/>
          </a:xfrm>
          <a:custGeom>
            <a:avLst/>
            <a:gdLst/>
            <a:ahLst/>
            <a:cxnLst/>
            <a:rect l="l" t="t" r="r" b="b"/>
            <a:pathLst>
              <a:path w="6931659" h="622300">
                <a:moveTo>
                  <a:pt x="0" y="621791"/>
                </a:moveTo>
                <a:lnTo>
                  <a:pt x="1368" y="550506"/>
                </a:lnTo>
                <a:lnTo>
                  <a:pt x="5267" y="485067"/>
                </a:lnTo>
                <a:lnTo>
                  <a:pt x="11384" y="427342"/>
                </a:lnTo>
                <a:lnTo>
                  <a:pt x="19409" y="379196"/>
                </a:lnTo>
                <a:lnTo>
                  <a:pt x="39936" y="319106"/>
                </a:lnTo>
                <a:lnTo>
                  <a:pt x="51815" y="310896"/>
                </a:lnTo>
                <a:lnTo>
                  <a:pt x="3413760" y="310896"/>
                </a:lnTo>
                <a:lnTo>
                  <a:pt x="3425627" y="302685"/>
                </a:lnTo>
                <a:lnTo>
                  <a:pt x="3446150" y="242595"/>
                </a:lnTo>
                <a:lnTo>
                  <a:pt x="3454179" y="194449"/>
                </a:lnTo>
                <a:lnTo>
                  <a:pt x="3460301" y="136724"/>
                </a:lnTo>
                <a:lnTo>
                  <a:pt x="3464205" y="71285"/>
                </a:lnTo>
                <a:lnTo>
                  <a:pt x="3465576" y="0"/>
                </a:lnTo>
                <a:lnTo>
                  <a:pt x="3466946" y="71285"/>
                </a:lnTo>
                <a:lnTo>
                  <a:pt x="3470850" y="136724"/>
                </a:lnTo>
                <a:lnTo>
                  <a:pt x="3476972" y="194449"/>
                </a:lnTo>
                <a:lnTo>
                  <a:pt x="3485001" y="242595"/>
                </a:lnTo>
                <a:lnTo>
                  <a:pt x="3505524" y="302685"/>
                </a:lnTo>
                <a:lnTo>
                  <a:pt x="3517391" y="310896"/>
                </a:lnTo>
                <a:lnTo>
                  <a:pt x="6879335" y="310896"/>
                </a:lnTo>
                <a:lnTo>
                  <a:pt x="6891203" y="319106"/>
                </a:lnTo>
                <a:lnTo>
                  <a:pt x="6911726" y="379196"/>
                </a:lnTo>
                <a:lnTo>
                  <a:pt x="6919755" y="427342"/>
                </a:lnTo>
                <a:lnTo>
                  <a:pt x="6925877" y="485067"/>
                </a:lnTo>
                <a:lnTo>
                  <a:pt x="6929781" y="550506"/>
                </a:lnTo>
                <a:lnTo>
                  <a:pt x="6931152" y="621791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284719" y="2356104"/>
            <a:ext cx="969644" cy="3689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245"/>
              </a:spcBef>
            </a:pPr>
            <a:r>
              <a:rPr sz="1800" b="1" dirty="0">
                <a:latin typeface="Carlito"/>
                <a:cs typeface="Carlito"/>
              </a:rPr>
              <a:t>4th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GEN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31079" y="2950464"/>
            <a:ext cx="2021205" cy="521334"/>
          </a:xfrm>
          <a:prstGeom prst="rect">
            <a:avLst/>
          </a:prstGeom>
          <a:ln w="25400">
            <a:solidFill>
              <a:srgbClr val="9BBA58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180"/>
              </a:spcBef>
            </a:pPr>
            <a:r>
              <a:rPr sz="2800" b="1" i="1" spc="-10" dirty="0">
                <a:latin typeface="Carlito"/>
                <a:cs typeface="Carlito"/>
              </a:rPr>
              <a:t>Levofloxacin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26207" y="316992"/>
            <a:ext cx="4289298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9BBA58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580"/>
              </a:spcBef>
            </a:pPr>
            <a:r>
              <a:rPr spc="-15" dirty="0"/>
              <a:t>Fluroquinolone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609420"/>
            <a:ext cx="8075930" cy="41230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8255" indent="-34480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7505" algn="l"/>
              </a:tabLst>
            </a:pPr>
            <a:r>
              <a:rPr sz="3200" spc="-10" dirty="0">
                <a:latin typeface="Carlito"/>
                <a:cs typeface="Carlito"/>
              </a:rPr>
              <a:t>These </a:t>
            </a:r>
            <a:r>
              <a:rPr sz="3200" spc="-15" dirty="0">
                <a:latin typeface="Carlito"/>
                <a:cs typeface="Carlito"/>
              </a:rPr>
              <a:t>are </a:t>
            </a:r>
            <a:r>
              <a:rPr sz="3200" spc="-5" dirty="0">
                <a:latin typeface="Carlito"/>
                <a:cs typeface="Carlito"/>
              </a:rPr>
              <a:t>quinolone </a:t>
            </a:r>
            <a:r>
              <a:rPr sz="3200" spc="-10" dirty="0">
                <a:latin typeface="Carlito"/>
                <a:cs typeface="Carlito"/>
              </a:rPr>
              <a:t>antimicrobials having one  or </a:t>
            </a:r>
            <a:r>
              <a:rPr sz="3200" spc="-25" dirty="0">
                <a:latin typeface="Carlito"/>
                <a:cs typeface="Carlito"/>
              </a:rPr>
              <a:t>more </a:t>
            </a:r>
            <a:r>
              <a:rPr sz="3200" spc="-10" dirty="0">
                <a:latin typeface="Carlito"/>
                <a:cs typeface="Carlito"/>
              </a:rPr>
              <a:t>fluorine</a:t>
            </a:r>
            <a:r>
              <a:rPr sz="3200" spc="114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substitutions.</a:t>
            </a:r>
            <a:endParaRPr sz="3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4400">
              <a:latin typeface="Carlito"/>
              <a:cs typeface="Carlito"/>
            </a:endParaRPr>
          </a:p>
          <a:p>
            <a:pPr marL="356870" marR="5080" indent="-344805" algn="just">
              <a:lnSpc>
                <a:spcPct val="100000"/>
              </a:lnSpc>
              <a:buFont typeface="Arial"/>
              <a:buChar char="•"/>
              <a:tabLst>
                <a:tab pos="357505" algn="l"/>
              </a:tabLst>
            </a:pPr>
            <a:r>
              <a:rPr sz="3200" spc="-10" dirty="0">
                <a:latin typeface="Carlito"/>
                <a:cs typeface="Carlito"/>
              </a:rPr>
              <a:t>Fluoroquinolone </a:t>
            </a:r>
            <a:r>
              <a:rPr sz="3200" dirty="0">
                <a:latin typeface="Carlito"/>
                <a:cs typeface="Carlito"/>
              </a:rPr>
              <a:t>use </a:t>
            </a:r>
            <a:r>
              <a:rPr sz="3200" spc="-5" dirty="0">
                <a:latin typeface="Carlito"/>
                <a:cs typeface="Carlito"/>
              </a:rPr>
              <a:t>has </a:t>
            </a:r>
            <a:r>
              <a:rPr sz="3200" spc="-10" dirty="0">
                <a:latin typeface="Carlito"/>
                <a:cs typeface="Carlito"/>
              </a:rPr>
              <a:t>been </a:t>
            </a:r>
            <a:r>
              <a:rPr sz="3200" spc="-5" dirty="0">
                <a:latin typeface="Carlito"/>
                <a:cs typeface="Carlito"/>
              </a:rPr>
              <a:t>closely tied </a:t>
            </a:r>
            <a:r>
              <a:rPr sz="3200" spc="-20" dirty="0">
                <a:latin typeface="Carlito"/>
                <a:cs typeface="Carlito"/>
              </a:rPr>
              <a:t>to  </a:t>
            </a:r>
            <a:r>
              <a:rPr sz="3200" b="1" spc="-10" dirty="0">
                <a:latin typeface="Carlito"/>
                <a:cs typeface="Carlito"/>
              </a:rPr>
              <a:t>Clostridium </a:t>
            </a:r>
            <a:r>
              <a:rPr sz="3200" b="1" spc="-5" dirty="0">
                <a:latin typeface="Carlito"/>
                <a:cs typeface="Carlito"/>
              </a:rPr>
              <a:t>difficile </a:t>
            </a:r>
            <a:r>
              <a:rPr sz="3200" b="1" spc="-15" dirty="0">
                <a:latin typeface="Carlito"/>
                <a:cs typeface="Carlito"/>
              </a:rPr>
              <a:t>infection </a:t>
            </a:r>
            <a:r>
              <a:rPr sz="3200" spc="-5" dirty="0">
                <a:latin typeface="Carlito"/>
                <a:cs typeface="Carlito"/>
              </a:rPr>
              <a:t>and </a:t>
            </a:r>
            <a:r>
              <a:rPr sz="3200" spc="5" dirty="0">
                <a:latin typeface="Carlito"/>
                <a:cs typeface="Carlito"/>
              </a:rPr>
              <a:t>the </a:t>
            </a:r>
            <a:r>
              <a:rPr sz="3200" spc="-10" dirty="0">
                <a:latin typeface="Carlito"/>
                <a:cs typeface="Carlito"/>
              </a:rPr>
              <a:t>spread  </a:t>
            </a:r>
            <a:r>
              <a:rPr sz="3200" spc="-5" dirty="0">
                <a:latin typeface="Carlito"/>
                <a:cs typeface="Carlito"/>
              </a:rPr>
              <a:t>of antimicrobial </a:t>
            </a:r>
            <a:r>
              <a:rPr sz="3200" spc="-15" dirty="0">
                <a:latin typeface="Carlito"/>
                <a:cs typeface="Carlito"/>
              </a:rPr>
              <a:t>resistance </a:t>
            </a:r>
            <a:r>
              <a:rPr sz="3200" dirty="0">
                <a:latin typeface="Carlito"/>
                <a:cs typeface="Carlito"/>
              </a:rPr>
              <a:t>in </a:t>
            </a:r>
            <a:r>
              <a:rPr sz="3200" spc="-10" dirty="0">
                <a:latin typeface="Carlito"/>
                <a:cs typeface="Carlito"/>
              </a:rPr>
              <a:t>many </a:t>
            </a:r>
            <a:r>
              <a:rPr sz="3200" spc="-15" dirty="0">
                <a:latin typeface="Carlito"/>
                <a:cs typeface="Carlito"/>
              </a:rPr>
              <a:t>organisms  </a:t>
            </a:r>
            <a:r>
              <a:rPr sz="3200" spc="-5" dirty="0">
                <a:latin typeface="Carlito"/>
                <a:cs typeface="Carlito"/>
              </a:rPr>
              <a:t>(</a:t>
            </a:r>
            <a:r>
              <a:rPr sz="3200" b="1" i="1" spc="-5" dirty="0">
                <a:latin typeface="Carlito"/>
                <a:cs typeface="Carlito"/>
              </a:rPr>
              <a:t>methicillin </a:t>
            </a:r>
            <a:r>
              <a:rPr sz="3200" b="1" spc="-15" dirty="0">
                <a:latin typeface="Carlito"/>
                <a:cs typeface="Carlito"/>
              </a:rPr>
              <a:t>resistance  </a:t>
            </a:r>
            <a:r>
              <a:rPr sz="3200" b="1" dirty="0">
                <a:latin typeface="Carlito"/>
                <a:cs typeface="Carlito"/>
              </a:rPr>
              <a:t>in </a:t>
            </a:r>
            <a:r>
              <a:rPr sz="3200" b="1" spc="-15" dirty="0">
                <a:latin typeface="Carlito"/>
                <a:cs typeface="Carlito"/>
              </a:rPr>
              <a:t>staphylococci</a:t>
            </a:r>
            <a:r>
              <a:rPr sz="3200" b="1" spc="690" dirty="0">
                <a:latin typeface="Carlito"/>
                <a:cs typeface="Carlito"/>
              </a:rPr>
              <a:t> </a:t>
            </a:r>
            <a:r>
              <a:rPr sz="3200" spc="-40" dirty="0">
                <a:latin typeface="Wingdings"/>
                <a:cs typeface="Wingdings"/>
              </a:rPr>
              <a:t>→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Carlito"/>
                <a:cs typeface="Carlito"/>
              </a:rPr>
              <a:t>MRSA</a:t>
            </a:r>
            <a:r>
              <a:rPr sz="3200" spc="-20" dirty="0">
                <a:latin typeface="Carlito"/>
                <a:cs typeface="Carlito"/>
              </a:rPr>
              <a:t>).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9BBA58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20" dirty="0"/>
              <a:t>QUINOLONES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4038600" cy="4526280"/>
          </a:xfrm>
          <a:custGeom>
            <a:avLst/>
            <a:gdLst/>
            <a:ahLst/>
            <a:cxnLst/>
            <a:rect l="l" t="t" r="r" b="b"/>
            <a:pathLst>
              <a:path w="4038600" h="4526280">
                <a:moveTo>
                  <a:pt x="0" y="4526280"/>
                </a:moveTo>
                <a:lnTo>
                  <a:pt x="4038600" y="4526280"/>
                </a:lnTo>
                <a:lnTo>
                  <a:pt x="4038600" y="0"/>
                </a:lnTo>
                <a:lnTo>
                  <a:pt x="0" y="0"/>
                </a:lnTo>
                <a:lnTo>
                  <a:pt x="0" y="452628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8944" y="1740484"/>
            <a:ext cx="3869054" cy="342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17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sz="2400" b="1" dirty="0">
                <a:latin typeface="Carlito"/>
                <a:cs typeface="Carlito"/>
              </a:rPr>
              <a:t>Nalidixic</a:t>
            </a:r>
            <a:r>
              <a:rPr sz="2400" b="1" spc="-55" dirty="0">
                <a:latin typeface="Carlito"/>
                <a:cs typeface="Carlito"/>
              </a:rPr>
              <a:t> </a:t>
            </a:r>
            <a:r>
              <a:rPr sz="2400" b="1" spc="-5" dirty="0">
                <a:latin typeface="Carlito"/>
                <a:cs typeface="Carlito"/>
              </a:rPr>
              <a:t>acid</a:t>
            </a:r>
            <a:endParaRPr sz="2400">
              <a:latin typeface="Carlito"/>
              <a:cs typeface="Carlito"/>
            </a:endParaRPr>
          </a:p>
          <a:p>
            <a:pPr marL="344170" indent="-344805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sz="2400" spc="-5" dirty="0">
                <a:latin typeface="Carlito"/>
                <a:cs typeface="Carlito"/>
              </a:rPr>
              <a:t>Low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potency</a:t>
            </a:r>
            <a:endParaRPr sz="2400">
              <a:latin typeface="Carlito"/>
              <a:cs typeface="Carlito"/>
            </a:endParaRPr>
          </a:p>
          <a:p>
            <a:pPr marL="344170" indent="-344805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sz="2400" spc="-5" dirty="0">
                <a:latin typeface="Carlito"/>
                <a:cs typeface="Carlito"/>
              </a:rPr>
              <a:t>Modest </a:t>
            </a:r>
            <a:r>
              <a:rPr sz="2400" dirty="0">
                <a:latin typeface="Carlito"/>
                <a:cs typeface="Carlito"/>
              </a:rPr>
              <a:t>blood, tissue</a:t>
            </a:r>
            <a:r>
              <a:rPr sz="2400" spc="-13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levels</a:t>
            </a:r>
            <a:endParaRPr sz="2400">
              <a:latin typeface="Carlito"/>
              <a:cs typeface="Carlito"/>
            </a:endParaRPr>
          </a:p>
          <a:p>
            <a:pPr marL="344170" indent="-344805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sz="2400" spc="-5" dirty="0">
                <a:latin typeface="Carlito"/>
                <a:cs typeface="Carlito"/>
              </a:rPr>
              <a:t>Limited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spectrum</a:t>
            </a:r>
            <a:endParaRPr sz="2400">
              <a:latin typeface="Carlito"/>
              <a:cs typeface="Carlito"/>
            </a:endParaRPr>
          </a:p>
          <a:p>
            <a:pPr marL="344170" indent="-344805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sz="2400" spc="-5" dirty="0">
                <a:latin typeface="Carlito"/>
                <a:cs typeface="Carlito"/>
              </a:rPr>
              <a:t>High frequency </a:t>
            </a:r>
            <a:r>
              <a:rPr sz="2400" spc="-10" dirty="0">
                <a:latin typeface="Carlito"/>
                <a:cs typeface="Carlito"/>
              </a:rPr>
              <a:t>of</a:t>
            </a:r>
            <a:r>
              <a:rPr sz="2400" spc="19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bacterial</a:t>
            </a:r>
            <a:endParaRPr sz="2400">
              <a:latin typeface="Carlito"/>
              <a:cs typeface="Carlito"/>
            </a:endParaRPr>
          </a:p>
          <a:p>
            <a:pPr marL="344170">
              <a:lnSpc>
                <a:spcPct val="100000"/>
              </a:lnSpc>
              <a:spcBef>
                <a:spcPts val="1440"/>
              </a:spcBef>
            </a:pPr>
            <a:r>
              <a:rPr sz="2400" b="1" spc="-10" dirty="0">
                <a:solidFill>
                  <a:srgbClr val="FF0000"/>
                </a:solidFill>
                <a:latin typeface="Carlito"/>
                <a:cs typeface="Carlito"/>
              </a:rPr>
              <a:t>resistance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48200" y="1600200"/>
            <a:ext cx="4038600" cy="4526280"/>
          </a:xfrm>
          <a:custGeom>
            <a:avLst/>
            <a:gdLst/>
            <a:ahLst/>
            <a:cxnLst/>
            <a:rect l="l" t="t" r="r" b="b"/>
            <a:pathLst>
              <a:path w="4038600" h="4526280">
                <a:moveTo>
                  <a:pt x="0" y="4526280"/>
                </a:moveTo>
                <a:lnTo>
                  <a:pt x="4038600" y="4526280"/>
                </a:lnTo>
                <a:lnTo>
                  <a:pt x="4038600" y="0"/>
                </a:lnTo>
                <a:lnTo>
                  <a:pt x="0" y="0"/>
                </a:lnTo>
                <a:lnTo>
                  <a:pt x="0" y="452628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17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spc="-5" dirty="0"/>
              <a:t>Fluoroquinolone</a:t>
            </a:r>
          </a:p>
          <a:p>
            <a:pPr>
              <a:lnSpc>
                <a:spcPct val="100000"/>
              </a:lnSpc>
              <a:spcBef>
                <a:spcPts val="20"/>
              </a:spcBef>
              <a:buChar char="•"/>
            </a:pPr>
            <a:endParaRPr sz="2750"/>
          </a:p>
          <a:p>
            <a:pPr marL="344170" marR="5080" indent="-344805" algn="just">
              <a:lnSpc>
                <a:spcPct val="80000"/>
              </a:lnSpc>
              <a:buFont typeface="Arial"/>
              <a:buChar char="•"/>
              <a:tabLst>
                <a:tab pos="344805" algn="l"/>
              </a:tabLst>
            </a:pPr>
            <a:r>
              <a:rPr sz="2000" b="0" spc="-5" dirty="0">
                <a:latin typeface="Carlito"/>
                <a:cs typeface="Carlito"/>
              </a:rPr>
              <a:t>Fluorination of the quinolone  </a:t>
            </a:r>
            <a:r>
              <a:rPr sz="2000" b="0" spc="-10" dirty="0">
                <a:latin typeface="Carlito"/>
                <a:cs typeface="Carlito"/>
              </a:rPr>
              <a:t>structure </a:t>
            </a:r>
            <a:r>
              <a:rPr sz="2000" b="0" spc="-15" dirty="0">
                <a:latin typeface="Carlito"/>
                <a:cs typeface="Carlito"/>
              </a:rPr>
              <a:t>at </a:t>
            </a:r>
            <a:r>
              <a:rPr sz="2000" b="0" spc="-5" dirty="0">
                <a:latin typeface="Carlito"/>
                <a:cs typeface="Carlito"/>
              </a:rPr>
              <a:t>position 6 </a:t>
            </a:r>
            <a:r>
              <a:rPr sz="2000" b="0" dirty="0">
                <a:latin typeface="Carlito"/>
                <a:cs typeface="Carlito"/>
              </a:rPr>
              <a:t>and  </a:t>
            </a:r>
            <a:r>
              <a:rPr sz="2000" b="0" spc="-10" dirty="0">
                <a:latin typeface="Carlito"/>
                <a:cs typeface="Carlito"/>
              </a:rPr>
              <a:t>introduction </a:t>
            </a:r>
            <a:r>
              <a:rPr sz="2000" b="0" spc="-5" dirty="0">
                <a:latin typeface="Carlito"/>
                <a:cs typeface="Carlito"/>
              </a:rPr>
              <a:t>of a piperazine  </a:t>
            </a:r>
            <a:r>
              <a:rPr sz="2000" b="0" spc="-10" dirty="0">
                <a:latin typeface="Carlito"/>
                <a:cs typeface="Carlito"/>
              </a:rPr>
              <a:t>substitution </a:t>
            </a:r>
            <a:r>
              <a:rPr sz="2000" b="0" spc="-15" dirty="0">
                <a:latin typeface="Carlito"/>
                <a:cs typeface="Carlito"/>
              </a:rPr>
              <a:t>at </a:t>
            </a:r>
            <a:r>
              <a:rPr sz="2000" b="0" spc="-5" dirty="0">
                <a:latin typeface="Carlito"/>
                <a:cs typeface="Carlito"/>
              </a:rPr>
              <a:t>position</a:t>
            </a:r>
            <a:r>
              <a:rPr sz="2000" b="0" spc="85" dirty="0">
                <a:latin typeface="Carlito"/>
                <a:cs typeface="Carlito"/>
              </a:rPr>
              <a:t> </a:t>
            </a:r>
            <a:r>
              <a:rPr sz="2000" b="0" spc="-5" dirty="0">
                <a:latin typeface="Carlito"/>
                <a:cs typeface="Carlito"/>
              </a:rPr>
              <a:t>7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har char="•"/>
            </a:pPr>
            <a:endParaRPr sz="2300">
              <a:latin typeface="Carlito"/>
              <a:cs typeface="Carlito"/>
            </a:endParaRPr>
          </a:p>
          <a:p>
            <a:pPr marL="344170" indent="-344805">
              <a:lnSpc>
                <a:spcPct val="100000"/>
              </a:lnSpc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</a:rPr>
              <a:t>High</a:t>
            </a:r>
            <a:r>
              <a:rPr u="heavy" spc="-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potency</a:t>
            </a:r>
          </a:p>
          <a:p>
            <a:pPr marL="344170" indent="-344805">
              <a:lnSpc>
                <a:spcPct val="100000"/>
              </a:lnSpc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</a:rPr>
              <a:t>Expanded</a:t>
            </a:r>
            <a:r>
              <a:rPr u="heavy" spc="-1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spectrum</a:t>
            </a:r>
          </a:p>
          <a:p>
            <a:pPr marL="344170" indent="-344805">
              <a:lnSpc>
                <a:spcPts val="2595"/>
              </a:lnSpc>
              <a:buFont typeface="Arial"/>
              <a:buChar char="•"/>
              <a:tabLst>
                <a:tab pos="344170" algn="l"/>
                <a:tab pos="344805" algn="l"/>
                <a:tab pos="1396365" algn="l"/>
                <a:tab pos="2396490" algn="l"/>
              </a:tabLst>
            </a:pPr>
            <a:r>
              <a:rPr b="0" spc="-10" dirty="0">
                <a:latin typeface="Carlito"/>
                <a:cs typeface="Carlito"/>
              </a:rPr>
              <a:t>Better	</a:t>
            </a:r>
            <a:r>
              <a:rPr b="0" spc="-5" dirty="0">
                <a:latin typeface="Carlito"/>
                <a:cs typeface="Carlito"/>
              </a:rPr>
              <a:t>tissue	</a:t>
            </a:r>
            <a:r>
              <a:rPr b="0" spc="-10" dirty="0">
                <a:latin typeface="Carlito"/>
                <a:cs typeface="Carlito"/>
              </a:rPr>
              <a:t>penetration</a:t>
            </a:r>
          </a:p>
          <a:p>
            <a:pPr marL="344170">
              <a:lnSpc>
                <a:spcPts val="2595"/>
              </a:lnSpc>
            </a:pPr>
            <a:r>
              <a:rPr b="0" dirty="0">
                <a:latin typeface="Carlito"/>
                <a:cs typeface="Carlito"/>
              </a:rPr>
              <a:t>and </a:t>
            </a:r>
            <a:r>
              <a:rPr b="0" spc="-10" dirty="0">
                <a:latin typeface="Carlito"/>
                <a:cs typeface="Carlito"/>
              </a:rPr>
              <a:t>good</a:t>
            </a:r>
            <a:r>
              <a:rPr b="0" spc="-35" dirty="0">
                <a:latin typeface="Carlito"/>
                <a:cs typeface="Carlito"/>
              </a:rPr>
              <a:t> </a:t>
            </a:r>
            <a:r>
              <a:rPr b="0" spc="-20" dirty="0">
                <a:latin typeface="Carlito"/>
                <a:cs typeface="Carlito"/>
              </a:rPr>
              <a:t>tolerability.</a:t>
            </a:r>
          </a:p>
          <a:p>
            <a:pPr marL="344170" indent="-344805">
              <a:lnSpc>
                <a:spcPts val="2595"/>
              </a:lnSpc>
              <a:buFont typeface="Arial"/>
              <a:buChar char="•"/>
              <a:tabLst>
                <a:tab pos="344170" algn="l"/>
                <a:tab pos="344805" algn="l"/>
                <a:tab pos="1447800" algn="l"/>
                <a:tab pos="3603625" algn="l"/>
              </a:tabLst>
            </a:pPr>
            <a:r>
              <a:rPr b="0" spc="-5" dirty="0">
                <a:latin typeface="Carlito"/>
                <a:cs typeface="Carlito"/>
              </a:rPr>
              <a:t>Slo</a:t>
            </a:r>
            <a:r>
              <a:rPr b="0" dirty="0">
                <a:latin typeface="Carlito"/>
                <a:cs typeface="Carlito"/>
              </a:rPr>
              <a:t>w	</a:t>
            </a:r>
            <a:r>
              <a:rPr b="0" spc="-20" dirty="0">
                <a:latin typeface="Carlito"/>
                <a:cs typeface="Carlito"/>
              </a:rPr>
              <a:t>d</a:t>
            </a:r>
            <a:r>
              <a:rPr b="0" dirty="0">
                <a:latin typeface="Carlito"/>
                <a:cs typeface="Carlito"/>
              </a:rPr>
              <a:t>e</a:t>
            </a:r>
            <a:r>
              <a:rPr b="0" spc="-30" dirty="0">
                <a:latin typeface="Carlito"/>
                <a:cs typeface="Carlito"/>
              </a:rPr>
              <a:t>v</a:t>
            </a:r>
            <a:r>
              <a:rPr b="0" dirty="0">
                <a:latin typeface="Carlito"/>
                <a:cs typeface="Carlito"/>
              </a:rPr>
              <a:t>el</a:t>
            </a:r>
            <a:r>
              <a:rPr b="0" spc="-15" dirty="0">
                <a:latin typeface="Carlito"/>
                <a:cs typeface="Carlito"/>
              </a:rPr>
              <a:t>o</a:t>
            </a:r>
            <a:r>
              <a:rPr b="0" spc="5" dirty="0">
                <a:latin typeface="Carlito"/>
                <a:cs typeface="Carlito"/>
              </a:rPr>
              <a:t>p</a:t>
            </a:r>
            <a:r>
              <a:rPr b="0" dirty="0">
                <a:latin typeface="Carlito"/>
                <a:cs typeface="Carlito"/>
              </a:rPr>
              <a:t>me</a:t>
            </a:r>
            <a:r>
              <a:rPr b="0" spc="-35" dirty="0">
                <a:latin typeface="Carlito"/>
                <a:cs typeface="Carlito"/>
              </a:rPr>
              <a:t>n</a:t>
            </a:r>
            <a:r>
              <a:rPr b="0" dirty="0">
                <a:latin typeface="Carlito"/>
                <a:cs typeface="Carlito"/>
              </a:rPr>
              <a:t>t	</a:t>
            </a:r>
            <a:r>
              <a:rPr b="0" spc="5" dirty="0">
                <a:latin typeface="Carlito"/>
                <a:cs typeface="Carlito"/>
              </a:rPr>
              <a:t>of</a:t>
            </a:r>
          </a:p>
          <a:p>
            <a:pPr marL="344170">
              <a:lnSpc>
                <a:spcPts val="2595"/>
              </a:lnSpc>
            </a:pPr>
            <a:r>
              <a:rPr b="0" spc="-10" dirty="0">
                <a:latin typeface="Carlito"/>
                <a:cs typeface="Carlito"/>
              </a:rPr>
              <a:t>resistance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400"/>
            <a:ext cx="9143999" cy="640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61743" y="316992"/>
            <a:ext cx="5618226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8063A1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580"/>
              </a:spcBef>
            </a:pPr>
            <a:r>
              <a:rPr spc="-10" dirty="0"/>
              <a:t>Mechanism </a:t>
            </a:r>
            <a:r>
              <a:rPr spc="-5" dirty="0"/>
              <a:t>of</a:t>
            </a:r>
            <a:r>
              <a:rPr spc="35" dirty="0"/>
              <a:t> </a:t>
            </a:r>
            <a:r>
              <a:rPr spc="-10" dirty="0"/>
              <a:t>action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0" y="4526280"/>
                </a:moveTo>
                <a:lnTo>
                  <a:pt x="8229600" y="4526280"/>
                </a:lnTo>
                <a:lnTo>
                  <a:pt x="8229600" y="0"/>
                </a:lnTo>
                <a:lnTo>
                  <a:pt x="0" y="0"/>
                </a:lnTo>
                <a:lnTo>
                  <a:pt x="0" y="4526280"/>
                </a:lnTo>
                <a:close/>
              </a:path>
            </a:pathLst>
          </a:custGeom>
          <a:ln w="25400">
            <a:solidFill>
              <a:srgbClr val="8063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6244" y="1527124"/>
            <a:ext cx="8078470" cy="4142104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6870" marR="6350" indent="-344805" algn="just">
              <a:lnSpc>
                <a:spcPct val="80000"/>
              </a:lnSpc>
              <a:spcBef>
                <a:spcPts val="819"/>
              </a:spcBef>
              <a:buFont typeface="Arial"/>
              <a:buChar char="•"/>
              <a:tabLst>
                <a:tab pos="357505" algn="l"/>
              </a:tabLst>
            </a:pPr>
            <a:r>
              <a:rPr sz="3000" spc="-5" dirty="0">
                <a:latin typeface="Carlito"/>
                <a:cs typeface="Carlito"/>
              </a:rPr>
              <a:t>Fluoroquinolones </a:t>
            </a:r>
            <a:r>
              <a:rPr sz="3000" spc="-15" dirty="0">
                <a:latin typeface="Carlito"/>
                <a:cs typeface="Carlito"/>
              </a:rPr>
              <a:t>enter </a:t>
            </a:r>
            <a:r>
              <a:rPr sz="3000" spc="-10" dirty="0">
                <a:latin typeface="Carlito"/>
                <a:cs typeface="Carlito"/>
              </a:rPr>
              <a:t>the bacterium by passive  diffusion </a:t>
            </a:r>
            <a:r>
              <a:rPr sz="3000" spc="-15" dirty="0">
                <a:latin typeface="Carlito"/>
                <a:cs typeface="Carlito"/>
              </a:rPr>
              <a:t>through </a:t>
            </a:r>
            <a:r>
              <a:rPr sz="3000" spc="-10" dirty="0">
                <a:latin typeface="Carlito"/>
                <a:cs typeface="Carlito"/>
              </a:rPr>
              <a:t>water-filled </a:t>
            </a:r>
            <a:r>
              <a:rPr sz="3000" spc="-15" dirty="0">
                <a:latin typeface="Carlito"/>
                <a:cs typeface="Carlito"/>
              </a:rPr>
              <a:t>protein </a:t>
            </a:r>
            <a:r>
              <a:rPr sz="3000" spc="-5" dirty="0">
                <a:latin typeface="Carlito"/>
                <a:cs typeface="Carlito"/>
              </a:rPr>
              <a:t>channels  </a:t>
            </a:r>
            <a:r>
              <a:rPr sz="3000" dirty="0">
                <a:latin typeface="Carlito"/>
                <a:cs typeface="Carlito"/>
              </a:rPr>
              <a:t>(porins) in the </a:t>
            </a:r>
            <a:r>
              <a:rPr sz="3000" spc="-5" dirty="0">
                <a:latin typeface="Carlito"/>
                <a:cs typeface="Carlito"/>
              </a:rPr>
              <a:t>outer</a:t>
            </a:r>
            <a:r>
              <a:rPr sz="3000" spc="-9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membrane.</a:t>
            </a:r>
            <a:endParaRPr sz="3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3500">
              <a:latin typeface="Carlito"/>
              <a:cs typeface="Carlito"/>
            </a:endParaRPr>
          </a:p>
          <a:p>
            <a:pPr marL="356870" marR="5080" indent="-344805" algn="just">
              <a:lnSpc>
                <a:spcPts val="2880"/>
              </a:lnSpc>
              <a:buFont typeface="Arial"/>
              <a:buChar char="•"/>
              <a:tabLst>
                <a:tab pos="357505" algn="l"/>
              </a:tabLst>
            </a:pPr>
            <a:r>
              <a:rPr sz="3000" spc="-5" dirty="0">
                <a:latin typeface="Carlito"/>
                <a:cs typeface="Carlito"/>
              </a:rPr>
              <a:t>Inside </a:t>
            </a:r>
            <a:r>
              <a:rPr sz="3000" spc="-10" dirty="0">
                <a:latin typeface="Carlito"/>
                <a:cs typeface="Carlito"/>
              </a:rPr>
              <a:t>the </a:t>
            </a:r>
            <a:r>
              <a:rPr sz="3000" spc="-5" dirty="0">
                <a:latin typeface="Carlito"/>
                <a:cs typeface="Carlito"/>
              </a:rPr>
              <a:t>cell, </a:t>
            </a:r>
            <a:r>
              <a:rPr sz="3000" spc="-15" dirty="0">
                <a:latin typeface="Carlito"/>
                <a:cs typeface="Carlito"/>
              </a:rPr>
              <a:t>they </a:t>
            </a:r>
            <a:r>
              <a:rPr sz="3000" spc="-5" dirty="0">
                <a:latin typeface="Carlito"/>
                <a:cs typeface="Carlito"/>
              </a:rPr>
              <a:t>inhibit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replication </a:t>
            </a:r>
            <a:r>
              <a:rPr sz="3000" dirty="0">
                <a:latin typeface="Carlito"/>
                <a:cs typeface="Carlito"/>
              </a:rPr>
              <a:t>of  </a:t>
            </a:r>
            <a:r>
              <a:rPr sz="3000" spc="-5" dirty="0">
                <a:latin typeface="Carlito"/>
                <a:cs typeface="Carlito"/>
              </a:rPr>
              <a:t>bacterial</a:t>
            </a:r>
            <a:r>
              <a:rPr sz="3000" spc="-40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DNA</a:t>
            </a:r>
            <a:endParaRPr sz="3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3500">
              <a:latin typeface="Carlito"/>
              <a:cs typeface="Carlito"/>
            </a:endParaRPr>
          </a:p>
          <a:p>
            <a:pPr marL="356870" marR="6985" indent="-344805" algn="just">
              <a:lnSpc>
                <a:spcPts val="2880"/>
              </a:lnSpc>
              <a:buFont typeface="Arial"/>
              <a:buChar char="•"/>
              <a:tabLst>
                <a:tab pos="357505" algn="l"/>
              </a:tabLst>
            </a:pPr>
            <a:r>
              <a:rPr sz="3000" spc="-15" dirty="0">
                <a:latin typeface="Carlito"/>
                <a:cs typeface="Carlito"/>
              </a:rPr>
              <a:t>Interfering</a:t>
            </a:r>
            <a:r>
              <a:rPr sz="3000" spc="64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the action of </a:t>
            </a:r>
            <a:r>
              <a:rPr sz="3000" spc="-10" dirty="0">
                <a:latin typeface="Carlito"/>
                <a:cs typeface="Carlito"/>
              </a:rPr>
              <a:t>DNA gyrase  (topoisomerase </a:t>
            </a:r>
            <a:r>
              <a:rPr sz="3000" spc="5" dirty="0">
                <a:latin typeface="Carlito"/>
                <a:cs typeface="Carlito"/>
              </a:rPr>
              <a:t>II)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5" dirty="0">
                <a:latin typeface="Carlito"/>
                <a:cs typeface="Carlito"/>
              </a:rPr>
              <a:t>topoisomerase </a:t>
            </a:r>
            <a:r>
              <a:rPr sz="3000" spc="5" dirty="0">
                <a:latin typeface="Carlito"/>
                <a:cs typeface="Carlito"/>
              </a:rPr>
              <a:t>IV </a:t>
            </a:r>
            <a:r>
              <a:rPr sz="3000" spc="-5" dirty="0">
                <a:latin typeface="Carlito"/>
                <a:cs typeface="Carlito"/>
              </a:rPr>
              <a:t>during  bacterial </a:t>
            </a:r>
            <a:r>
              <a:rPr sz="3000" spc="-10" dirty="0">
                <a:latin typeface="Carlito"/>
                <a:cs typeface="Carlito"/>
              </a:rPr>
              <a:t>growth </a:t>
            </a:r>
            <a:r>
              <a:rPr sz="3000" dirty="0">
                <a:latin typeface="Carlito"/>
                <a:cs typeface="Carlito"/>
              </a:rPr>
              <a:t>and</a:t>
            </a:r>
            <a:r>
              <a:rPr sz="3000" spc="-70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reproduction.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0" y="533400"/>
            <a:ext cx="3416808" cy="23835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6400" y="533400"/>
            <a:ext cx="3048000" cy="2575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52600" y="3432047"/>
            <a:ext cx="5565648" cy="3425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85089"/>
            <a:ext cx="8684260" cy="1000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  <a:tab pos="1299210" algn="l"/>
                <a:tab pos="2448560" algn="l"/>
                <a:tab pos="2838450" algn="l"/>
                <a:tab pos="4244340" algn="l"/>
                <a:tab pos="5826760" algn="l"/>
                <a:tab pos="6704965" algn="l"/>
                <a:tab pos="8119745" algn="l"/>
              </a:tabLst>
            </a:pPr>
            <a:r>
              <a:rPr sz="3200" spc="-5" dirty="0">
                <a:latin typeface="Carlito"/>
                <a:cs typeface="Carlito"/>
              </a:rPr>
              <a:t>Binding </a:t>
            </a:r>
            <a:r>
              <a:rPr sz="3200" spc="-10" dirty="0">
                <a:latin typeface="Carlito"/>
                <a:cs typeface="Carlito"/>
              </a:rPr>
              <a:t>of </a:t>
            </a:r>
            <a:r>
              <a:rPr sz="3200" spc="-5" dirty="0">
                <a:latin typeface="Carlito"/>
                <a:cs typeface="Carlito"/>
              </a:rPr>
              <a:t>quinolone </a:t>
            </a:r>
            <a:r>
              <a:rPr sz="3200" spc="-15" dirty="0">
                <a:latin typeface="Carlito"/>
                <a:cs typeface="Carlito"/>
              </a:rPr>
              <a:t>to </a:t>
            </a:r>
            <a:r>
              <a:rPr sz="3200" spc="-10" dirty="0">
                <a:latin typeface="Carlito"/>
                <a:cs typeface="Carlito"/>
              </a:rPr>
              <a:t>both </a:t>
            </a: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spc="-10" dirty="0">
                <a:latin typeface="Carlito"/>
                <a:cs typeface="Carlito"/>
              </a:rPr>
              <a:t>enzyme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10" dirty="0">
                <a:latin typeface="Carlito"/>
                <a:cs typeface="Carlito"/>
              </a:rPr>
              <a:t>the  DN</a:t>
            </a:r>
            <a:r>
              <a:rPr sz="3200" spc="-5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70" dirty="0">
                <a:latin typeface="Carlito"/>
                <a:cs typeface="Carlito"/>
              </a:rPr>
              <a:t>f</a:t>
            </a:r>
            <a:r>
              <a:rPr sz="3200" spc="-10" dirty="0">
                <a:latin typeface="Carlito"/>
                <a:cs typeface="Carlito"/>
              </a:rPr>
              <a:t>o</a:t>
            </a:r>
            <a:r>
              <a:rPr sz="3200" dirty="0">
                <a:latin typeface="Carlito"/>
                <a:cs typeface="Carlito"/>
              </a:rPr>
              <a:t>r</a:t>
            </a:r>
            <a:r>
              <a:rPr sz="3200" spc="-5" dirty="0">
                <a:latin typeface="Carlito"/>
                <a:cs typeface="Carlito"/>
              </a:rPr>
              <a:t>ms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5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20" dirty="0">
                <a:latin typeface="Carlito"/>
                <a:cs typeface="Carlito"/>
              </a:rPr>
              <a:t>t</a:t>
            </a:r>
            <a:r>
              <a:rPr sz="3200" spc="-5" dirty="0">
                <a:latin typeface="Carlito"/>
                <a:cs typeface="Carlito"/>
              </a:rPr>
              <a:t>e</a:t>
            </a:r>
            <a:r>
              <a:rPr sz="3200" spc="-20" dirty="0">
                <a:latin typeface="Carlito"/>
                <a:cs typeface="Carlito"/>
              </a:rPr>
              <a:t>r</a:t>
            </a:r>
            <a:r>
              <a:rPr sz="3200" spc="-10" dirty="0">
                <a:latin typeface="Carlito"/>
                <a:cs typeface="Carlito"/>
              </a:rPr>
              <a:t>n</a:t>
            </a:r>
            <a:r>
              <a:rPr sz="3200" spc="5" dirty="0">
                <a:latin typeface="Carlito"/>
                <a:cs typeface="Carlito"/>
              </a:rPr>
              <a:t>ar</a:t>
            </a:r>
            <a:r>
              <a:rPr sz="3200" spc="-5" dirty="0">
                <a:latin typeface="Carlito"/>
                <a:cs typeface="Carlito"/>
              </a:rPr>
              <a:t>y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35" dirty="0">
                <a:latin typeface="Carlito"/>
                <a:cs typeface="Carlito"/>
              </a:rPr>
              <a:t>c</a:t>
            </a:r>
            <a:r>
              <a:rPr sz="3200" spc="10" dirty="0">
                <a:latin typeface="Carlito"/>
                <a:cs typeface="Carlito"/>
              </a:rPr>
              <a:t>o</a:t>
            </a:r>
            <a:r>
              <a:rPr sz="3200" spc="-5" dirty="0">
                <a:latin typeface="Carlito"/>
                <a:cs typeface="Carlito"/>
              </a:rPr>
              <a:t>mpl</a:t>
            </a:r>
            <a:r>
              <a:rPr sz="3200" spc="-50" dirty="0">
                <a:latin typeface="Carlito"/>
                <a:cs typeface="Carlito"/>
              </a:rPr>
              <a:t>e</a:t>
            </a:r>
            <a:r>
              <a:rPr sz="3200" spc="-5" dirty="0">
                <a:latin typeface="Carlito"/>
                <a:cs typeface="Carlito"/>
              </a:rPr>
              <a:t>x</a:t>
            </a:r>
            <a:r>
              <a:rPr sz="3200" dirty="0">
                <a:latin typeface="Carlito"/>
                <a:cs typeface="Carlito"/>
              </a:rPr>
              <a:t>	t</a:t>
            </a:r>
            <a:r>
              <a:rPr sz="3200" spc="-10" dirty="0">
                <a:latin typeface="Carlito"/>
                <a:cs typeface="Carlito"/>
              </a:rPr>
              <a:t>h</a:t>
            </a:r>
            <a:r>
              <a:rPr sz="3200" dirty="0">
                <a:latin typeface="Carlito"/>
                <a:cs typeface="Carlito"/>
              </a:rPr>
              <a:t>a</a:t>
            </a:r>
            <a:r>
              <a:rPr sz="3200" spc="-5" dirty="0">
                <a:latin typeface="Carlito"/>
                <a:cs typeface="Carlito"/>
              </a:rPr>
              <a:t>t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5" dirty="0">
                <a:latin typeface="Carlito"/>
                <a:cs typeface="Carlito"/>
              </a:rPr>
              <a:t>i</a:t>
            </a:r>
            <a:r>
              <a:rPr sz="3200" spc="-10" dirty="0">
                <a:latin typeface="Carlito"/>
                <a:cs typeface="Carlito"/>
              </a:rPr>
              <a:t>n</a:t>
            </a:r>
            <a:r>
              <a:rPr sz="3200" dirty="0">
                <a:latin typeface="Carlito"/>
                <a:cs typeface="Carlito"/>
              </a:rPr>
              <a:t>h</a:t>
            </a:r>
            <a:r>
              <a:rPr sz="3200" spc="5" dirty="0">
                <a:latin typeface="Carlito"/>
                <a:cs typeface="Carlito"/>
              </a:rPr>
              <a:t>i</a:t>
            </a:r>
            <a:r>
              <a:rPr sz="3200" spc="-10" dirty="0">
                <a:latin typeface="Carlito"/>
                <a:cs typeface="Carlito"/>
              </a:rPr>
              <a:t>b</a:t>
            </a:r>
            <a:r>
              <a:rPr sz="3200" spc="5" dirty="0">
                <a:latin typeface="Carlito"/>
                <a:cs typeface="Carlito"/>
              </a:rPr>
              <a:t>i</a:t>
            </a:r>
            <a:r>
              <a:rPr sz="3200" dirty="0">
                <a:latin typeface="Carlito"/>
                <a:cs typeface="Carlito"/>
              </a:rPr>
              <a:t>t</a:t>
            </a:r>
            <a:r>
              <a:rPr sz="3200" spc="-5" dirty="0">
                <a:latin typeface="Carlito"/>
                <a:cs typeface="Carlito"/>
              </a:rPr>
              <a:t>s</a:t>
            </a:r>
            <a:r>
              <a:rPr sz="3200" dirty="0">
                <a:latin typeface="Carlito"/>
                <a:cs typeface="Carlito"/>
              </a:rPr>
              <a:t>	t</a:t>
            </a:r>
            <a:r>
              <a:rPr sz="3200" spc="-10" dirty="0">
                <a:latin typeface="Carlito"/>
                <a:cs typeface="Carlito"/>
              </a:rPr>
              <a:t>he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11595" y="1060526"/>
            <a:ext cx="249936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6615" algn="l"/>
                <a:tab pos="2094864" algn="l"/>
              </a:tabLst>
            </a:pPr>
            <a:r>
              <a:rPr sz="3200" spc="5" dirty="0">
                <a:latin typeface="Carlito"/>
                <a:cs typeface="Carlito"/>
              </a:rPr>
              <a:t>c</a:t>
            </a:r>
            <a:r>
              <a:rPr sz="3200" spc="-5" dirty="0">
                <a:latin typeface="Carlito"/>
                <a:cs typeface="Carlito"/>
              </a:rPr>
              <a:t>ell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10" dirty="0">
                <a:latin typeface="Carlito"/>
                <a:cs typeface="Carlito"/>
              </a:rPr>
              <a:t>de</a:t>
            </a:r>
            <a:r>
              <a:rPr sz="3200" spc="-30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t</a:t>
            </a:r>
            <a:r>
              <a:rPr sz="3200" spc="-5" dirty="0">
                <a:latin typeface="Carlito"/>
                <a:cs typeface="Carlito"/>
              </a:rPr>
              <a:t>h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30" dirty="0">
                <a:latin typeface="Carlito"/>
                <a:cs typeface="Carlito"/>
              </a:rPr>
              <a:t>by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060526"/>
            <a:ext cx="5922010" cy="1586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>
              <a:lnSpc>
                <a:spcPct val="100000"/>
              </a:lnSpc>
              <a:spcBef>
                <a:spcPts val="95"/>
              </a:spcBef>
              <a:tabLst>
                <a:tab pos="2125345" algn="l"/>
                <a:tab pos="3208020" algn="l"/>
                <a:tab pos="4113529" algn="l"/>
                <a:tab pos="4973320" algn="l"/>
              </a:tabLst>
            </a:pPr>
            <a:r>
              <a:rPr sz="3200" spc="-65" dirty="0">
                <a:latin typeface="Carlito"/>
                <a:cs typeface="Carlito"/>
              </a:rPr>
              <a:t>r</a:t>
            </a:r>
            <a:r>
              <a:rPr sz="3200" spc="-5" dirty="0">
                <a:latin typeface="Carlito"/>
                <a:cs typeface="Carlito"/>
              </a:rPr>
              <a:t>es</a:t>
            </a:r>
            <a:r>
              <a:rPr sz="3200" spc="-20" dirty="0">
                <a:latin typeface="Carlito"/>
                <a:cs typeface="Carlito"/>
              </a:rPr>
              <a:t>e</a:t>
            </a:r>
            <a:r>
              <a:rPr sz="3200" spc="-5" dirty="0">
                <a:latin typeface="Carlito"/>
                <a:cs typeface="Carlito"/>
              </a:rPr>
              <a:t>a</a:t>
            </a:r>
            <a:r>
              <a:rPr sz="3200" spc="5" dirty="0">
                <a:latin typeface="Carlito"/>
                <a:cs typeface="Carlito"/>
              </a:rPr>
              <a:t>l</a:t>
            </a:r>
            <a:r>
              <a:rPr sz="3200" spc="-5" dirty="0">
                <a:latin typeface="Carlito"/>
                <a:cs typeface="Carlito"/>
              </a:rPr>
              <a:t>i</a:t>
            </a:r>
            <a:r>
              <a:rPr sz="3200" spc="5" dirty="0">
                <a:latin typeface="Carlito"/>
                <a:cs typeface="Carlito"/>
              </a:rPr>
              <a:t>n</a:t>
            </a:r>
            <a:r>
              <a:rPr sz="3200" spc="-5" dirty="0">
                <a:latin typeface="Carlito"/>
                <a:cs typeface="Carlito"/>
              </a:rPr>
              <a:t>g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55" dirty="0">
                <a:latin typeface="Carlito"/>
                <a:cs typeface="Carlito"/>
              </a:rPr>
              <a:t>s</a:t>
            </a:r>
            <a:r>
              <a:rPr sz="3200" spc="-20" dirty="0">
                <a:latin typeface="Carlito"/>
                <a:cs typeface="Carlito"/>
              </a:rPr>
              <a:t>t</a:t>
            </a:r>
            <a:r>
              <a:rPr sz="3200" spc="-5" dirty="0">
                <a:latin typeface="Carlito"/>
                <a:cs typeface="Carlito"/>
              </a:rPr>
              <a:t>ep,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20" dirty="0">
                <a:latin typeface="Carlito"/>
                <a:cs typeface="Carlito"/>
              </a:rPr>
              <a:t>a</a:t>
            </a:r>
            <a:r>
              <a:rPr sz="3200" spc="-10" dirty="0">
                <a:latin typeface="Carlito"/>
                <a:cs typeface="Carlito"/>
              </a:rPr>
              <a:t>n</a:t>
            </a:r>
            <a:r>
              <a:rPr sz="3200" spc="-5" dirty="0">
                <a:latin typeface="Carlito"/>
                <a:cs typeface="Carlito"/>
              </a:rPr>
              <a:t>d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40" dirty="0">
                <a:latin typeface="Carlito"/>
                <a:cs typeface="Carlito"/>
              </a:rPr>
              <a:t>c</a:t>
            </a:r>
            <a:r>
              <a:rPr sz="3200" spc="-5" dirty="0">
                <a:latin typeface="Carlito"/>
                <a:cs typeface="Carlito"/>
              </a:rPr>
              <a:t>an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40" dirty="0">
                <a:latin typeface="Carlito"/>
                <a:cs typeface="Carlito"/>
              </a:rPr>
              <a:t>c</a:t>
            </a:r>
            <a:r>
              <a:rPr sz="3200" spc="-5" dirty="0">
                <a:latin typeface="Carlito"/>
                <a:cs typeface="Carlito"/>
              </a:rPr>
              <a:t>ause  inducing </a:t>
            </a:r>
            <a:r>
              <a:rPr sz="3200" spc="-20" dirty="0">
                <a:latin typeface="Carlito"/>
                <a:cs typeface="Carlito"/>
              </a:rPr>
              <a:t>cleavage </a:t>
            </a:r>
            <a:r>
              <a:rPr sz="3200" spc="-5" dirty="0">
                <a:latin typeface="Carlito"/>
                <a:cs typeface="Carlito"/>
              </a:rPr>
              <a:t>of</a:t>
            </a:r>
            <a:r>
              <a:rPr sz="3200" spc="80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DNA.</a:t>
            </a:r>
            <a:endParaRPr sz="3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rlito"/>
                <a:cs typeface="Carlito"/>
              </a:rPr>
              <a:t>DNA </a:t>
            </a:r>
            <a:r>
              <a:rPr sz="3200" spc="-20" dirty="0">
                <a:latin typeface="Carlito"/>
                <a:cs typeface="Carlito"/>
              </a:rPr>
              <a:t>gyrase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5" dirty="0">
                <a:latin typeface="Carlito"/>
                <a:cs typeface="Carlito"/>
              </a:rPr>
              <a:t>a</a:t>
            </a:r>
            <a:r>
              <a:rPr sz="3200" spc="4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bacteriospecific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6800" y="2819400"/>
            <a:ext cx="7391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237185"/>
            <a:ext cx="2521585" cy="1308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  <a:tab pos="1287145" algn="l"/>
              </a:tabLst>
            </a:pPr>
            <a:r>
              <a:rPr sz="2800" spc="-5" dirty="0">
                <a:latin typeface="Carlito"/>
                <a:cs typeface="Carlito"/>
              </a:rPr>
              <a:t>The	</a:t>
            </a:r>
            <a:r>
              <a:rPr sz="2800" spc="-10" dirty="0">
                <a:latin typeface="Carlito"/>
                <a:cs typeface="Carlito"/>
              </a:rPr>
              <a:t>second  </a:t>
            </a:r>
            <a:r>
              <a:rPr sz="2800" spc="-30" dirty="0">
                <a:latin typeface="Carlito"/>
                <a:cs typeface="Carlito"/>
              </a:rPr>
              <a:t>t</a:t>
            </a:r>
            <a:r>
              <a:rPr sz="2800" spc="-5" dirty="0">
                <a:latin typeface="Carlito"/>
                <a:cs typeface="Carlito"/>
              </a:rPr>
              <a:t>opoi</a:t>
            </a:r>
            <a:r>
              <a:rPr sz="2800" spc="-10" dirty="0">
                <a:latin typeface="Carlito"/>
                <a:cs typeface="Carlito"/>
              </a:rPr>
              <a:t>s</a:t>
            </a:r>
            <a:r>
              <a:rPr sz="2800" dirty="0">
                <a:latin typeface="Carlito"/>
                <a:cs typeface="Carlito"/>
              </a:rPr>
              <a:t>om</a:t>
            </a:r>
            <a:r>
              <a:rPr sz="2800" spc="-35" dirty="0">
                <a:latin typeface="Carlito"/>
                <a:cs typeface="Carlito"/>
              </a:rPr>
              <a:t>e</a:t>
            </a:r>
            <a:r>
              <a:rPr sz="2800" spc="-45" dirty="0">
                <a:latin typeface="Carlito"/>
                <a:cs typeface="Carlito"/>
              </a:rPr>
              <a:t>r</a:t>
            </a:r>
            <a:r>
              <a:rPr sz="2800" dirty="0">
                <a:latin typeface="Carlito"/>
                <a:cs typeface="Carlito"/>
              </a:rPr>
              <a:t>ase  division.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6460" y="237185"/>
            <a:ext cx="54165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5" dirty="0">
                <a:latin typeface="Carlito"/>
                <a:cs typeface="Carlito"/>
              </a:rPr>
              <a:t>si</a:t>
            </a:r>
            <a:r>
              <a:rPr sz="2800" spc="-25" dirty="0">
                <a:latin typeface="Carlito"/>
                <a:cs typeface="Carlito"/>
              </a:rPr>
              <a:t>t</a:t>
            </a:r>
            <a:r>
              <a:rPr sz="2800" spc="5" dirty="0">
                <a:latin typeface="Carlito"/>
                <a:cs typeface="Carlito"/>
              </a:rPr>
              <a:t>e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146" y="237185"/>
            <a:ext cx="508381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530985" algn="l"/>
                <a:tab pos="2272030" algn="l"/>
              </a:tabLst>
            </a:pPr>
            <a:r>
              <a:rPr sz="2800" spc="-15" dirty="0">
                <a:latin typeface="Carlito"/>
                <a:cs typeface="Carlito"/>
              </a:rPr>
              <a:t>blocked	by	</a:t>
            </a:r>
            <a:r>
              <a:rPr sz="2800" spc="-20" dirty="0">
                <a:latin typeface="Carlito"/>
                <a:cs typeface="Carlito"/>
              </a:rPr>
              <a:t>fluoroquinolones</a:t>
            </a:r>
            <a:r>
              <a:rPr sz="2800" spc="-20" dirty="0">
                <a:latin typeface="Arial"/>
                <a:cs typeface="Arial"/>
              </a:rPr>
              <a:t>—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05708" y="664591"/>
            <a:ext cx="59131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25220" algn="l"/>
                <a:tab pos="2637790" algn="l"/>
                <a:tab pos="3262629" algn="l"/>
                <a:tab pos="4719955" algn="l"/>
                <a:tab pos="5412105" algn="l"/>
              </a:tabLst>
            </a:pPr>
            <a:r>
              <a:rPr sz="2800" spc="-15" dirty="0">
                <a:latin typeface="Carlito"/>
                <a:cs typeface="Carlito"/>
              </a:rPr>
              <a:t>I</a:t>
            </a:r>
            <a:r>
              <a:rPr sz="2800" spc="-10" dirty="0">
                <a:latin typeface="Carlito"/>
                <a:cs typeface="Carlito"/>
              </a:rPr>
              <a:t>V</a:t>
            </a:r>
            <a:r>
              <a:rPr sz="2800" spc="-260" dirty="0">
                <a:latin typeface="Arial"/>
                <a:cs typeface="Arial"/>
              </a:rPr>
              <a:t>—</a:t>
            </a:r>
            <a:r>
              <a:rPr sz="2800" dirty="0">
                <a:latin typeface="Carlito"/>
                <a:cs typeface="Carlito"/>
              </a:rPr>
              <a:t>is	</a:t>
            </a:r>
            <a:r>
              <a:rPr sz="2800" spc="-45" dirty="0">
                <a:latin typeface="Carlito"/>
                <a:cs typeface="Carlito"/>
              </a:rPr>
              <a:t>r</a:t>
            </a:r>
            <a:r>
              <a:rPr sz="2800" dirty="0">
                <a:latin typeface="Carlito"/>
                <a:cs typeface="Carlito"/>
              </a:rPr>
              <a:t>e</a:t>
            </a:r>
            <a:r>
              <a:rPr sz="2800" spc="-10" dirty="0">
                <a:latin typeface="Carlito"/>
                <a:cs typeface="Carlito"/>
              </a:rPr>
              <a:t>q</a:t>
            </a:r>
            <a:r>
              <a:rPr sz="2800" spc="-5" dirty="0">
                <a:latin typeface="Carlito"/>
                <a:cs typeface="Carlito"/>
              </a:rPr>
              <a:t>ui</a:t>
            </a:r>
            <a:r>
              <a:rPr sz="2800" spc="-50" dirty="0">
                <a:latin typeface="Carlito"/>
                <a:cs typeface="Carlito"/>
              </a:rPr>
              <a:t>r</a:t>
            </a:r>
            <a:r>
              <a:rPr sz="2800" dirty="0">
                <a:latin typeface="Carlito"/>
                <a:cs typeface="Carlito"/>
              </a:rPr>
              <a:t>ed	</a:t>
            </a:r>
            <a:r>
              <a:rPr sz="2800" spc="-40" dirty="0">
                <a:latin typeface="Carlito"/>
                <a:cs typeface="Carlito"/>
              </a:rPr>
              <a:t>b</a:t>
            </a:r>
            <a:r>
              <a:rPr sz="2800" dirty="0">
                <a:latin typeface="Carlito"/>
                <a:cs typeface="Carlito"/>
              </a:rPr>
              <a:t>y	</a:t>
            </a:r>
            <a:r>
              <a:rPr sz="2800" spc="-15" dirty="0">
                <a:latin typeface="Carlito"/>
                <a:cs typeface="Carlito"/>
              </a:rPr>
              <a:t>b</a:t>
            </a:r>
            <a:r>
              <a:rPr sz="2800" spc="15" dirty="0">
                <a:latin typeface="Carlito"/>
                <a:cs typeface="Carlito"/>
              </a:rPr>
              <a:t>a</a:t>
            </a:r>
            <a:r>
              <a:rPr sz="2800" spc="-15" dirty="0">
                <a:latin typeface="Carlito"/>
                <a:cs typeface="Carlito"/>
              </a:rPr>
              <a:t>c</a:t>
            </a:r>
            <a:r>
              <a:rPr sz="2800" spc="-30" dirty="0">
                <a:latin typeface="Carlito"/>
                <a:cs typeface="Carlito"/>
              </a:rPr>
              <a:t>t</a:t>
            </a:r>
            <a:r>
              <a:rPr sz="2800" dirty="0">
                <a:latin typeface="Carlito"/>
                <a:cs typeface="Carlito"/>
              </a:rPr>
              <a:t>eria	</a:t>
            </a:r>
            <a:r>
              <a:rPr sz="2800" spc="-70" dirty="0">
                <a:latin typeface="Carlito"/>
                <a:cs typeface="Carlito"/>
              </a:rPr>
              <a:t>f</a:t>
            </a:r>
            <a:r>
              <a:rPr sz="2800" spc="5" dirty="0">
                <a:latin typeface="Carlito"/>
                <a:cs typeface="Carlito"/>
              </a:rPr>
              <a:t>o</a:t>
            </a:r>
            <a:r>
              <a:rPr sz="2800" dirty="0">
                <a:latin typeface="Carlito"/>
                <a:cs typeface="Carlito"/>
              </a:rPr>
              <a:t>r	</a:t>
            </a:r>
            <a:r>
              <a:rPr sz="2800" spc="-15" dirty="0">
                <a:latin typeface="Carlito"/>
                <a:cs typeface="Carlito"/>
              </a:rPr>
              <a:t>c</a:t>
            </a:r>
            <a:r>
              <a:rPr sz="2800" dirty="0">
                <a:latin typeface="Carlito"/>
                <a:cs typeface="Carlito"/>
              </a:rPr>
              <a:t>e</a:t>
            </a:r>
            <a:r>
              <a:rPr sz="2800" spc="-30" dirty="0">
                <a:latin typeface="Carlito"/>
                <a:cs typeface="Carlito"/>
              </a:rPr>
              <a:t>l</a:t>
            </a:r>
            <a:r>
              <a:rPr sz="2800" dirty="0">
                <a:latin typeface="Carlito"/>
                <a:cs typeface="Carlito"/>
              </a:rPr>
              <a:t>l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603324"/>
            <a:ext cx="8686800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  <a:tab pos="713740" algn="l"/>
                <a:tab pos="1360170" algn="l"/>
                <a:tab pos="2235200" algn="l"/>
                <a:tab pos="3890645" algn="l"/>
                <a:tab pos="4311650" algn="l"/>
                <a:tab pos="5558155" algn="l"/>
                <a:tab pos="6003925" algn="l"/>
                <a:tab pos="7814945" algn="l"/>
              </a:tabLst>
            </a:pPr>
            <a:r>
              <a:rPr sz="2800" spc="-15" dirty="0">
                <a:latin typeface="Carlito"/>
                <a:cs typeface="Carlito"/>
              </a:rPr>
              <a:t>I</a:t>
            </a:r>
            <a:r>
              <a:rPr sz="2800" dirty="0">
                <a:latin typeface="Carlito"/>
                <a:cs typeface="Carlito"/>
              </a:rPr>
              <a:t>t	</a:t>
            </a:r>
            <a:r>
              <a:rPr sz="2800" spc="-10" dirty="0">
                <a:latin typeface="Carlito"/>
                <a:cs typeface="Carlito"/>
              </a:rPr>
              <a:t>h</a:t>
            </a:r>
            <a:r>
              <a:rPr sz="2800" dirty="0">
                <a:latin typeface="Carlito"/>
                <a:cs typeface="Carlito"/>
              </a:rPr>
              <a:t>as	</a:t>
            </a:r>
            <a:r>
              <a:rPr sz="2800" spc="-10" dirty="0">
                <a:latin typeface="Carlito"/>
                <a:cs typeface="Carlito"/>
              </a:rPr>
              <a:t>b</a:t>
            </a:r>
            <a:r>
              <a:rPr sz="2800" spc="5" dirty="0">
                <a:latin typeface="Carlito"/>
                <a:cs typeface="Carlito"/>
              </a:rPr>
              <a:t>e</a:t>
            </a:r>
            <a:r>
              <a:rPr sz="2800" spc="-10" dirty="0">
                <a:latin typeface="Carlito"/>
                <a:cs typeface="Carlito"/>
              </a:rPr>
              <a:t>e</a:t>
            </a:r>
            <a:r>
              <a:rPr sz="2800" spc="5" dirty="0">
                <a:latin typeface="Carlito"/>
                <a:cs typeface="Carlito"/>
              </a:rPr>
              <a:t>n</a:t>
            </a:r>
            <a:r>
              <a:rPr sz="2800" dirty="0">
                <a:latin typeface="Carlito"/>
                <a:cs typeface="Carlito"/>
              </a:rPr>
              <a:t>	i</a:t>
            </a:r>
            <a:r>
              <a:rPr sz="2800" spc="-5" dirty="0">
                <a:latin typeface="Carlito"/>
                <a:cs typeface="Carlito"/>
              </a:rPr>
              <a:t>m</a:t>
            </a:r>
            <a:r>
              <a:rPr sz="2800" spc="-10" dirty="0">
                <a:latin typeface="Carlito"/>
                <a:cs typeface="Carlito"/>
              </a:rPr>
              <a:t>p</a:t>
            </a:r>
            <a:r>
              <a:rPr sz="2800" dirty="0">
                <a:latin typeface="Carlito"/>
                <a:cs typeface="Carlito"/>
              </a:rPr>
              <a:t>li</a:t>
            </a:r>
            <a:r>
              <a:rPr sz="2800" spc="-35" dirty="0">
                <a:latin typeface="Carlito"/>
                <a:cs typeface="Carlito"/>
              </a:rPr>
              <a:t>c</a:t>
            </a:r>
            <a:r>
              <a:rPr sz="2800" spc="-30" dirty="0">
                <a:latin typeface="Carlito"/>
                <a:cs typeface="Carlito"/>
              </a:rPr>
              <a:t>at</a:t>
            </a:r>
            <a:r>
              <a:rPr sz="2800" spc="5" dirty="0">
                <a:latin typeface="Carlito"/>
                <a:cs typeface="Carlito"/>
              </a:rPr>
              <a:t>ed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5" dirty="0">
                <a:latin typeface="Carlito"/>
                <a:cs typeface="Carlito"/>
              </a:rPr>
              <a:t>in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10" dirty="0">
                <a:latin typeface="Carlito"/>
                <a:cs typeface="Carlito"/>
              </a:rPr>
              <a:t>p</a:t>
            </a:r>
            <a:r>
              <a:rPr sz="2800" spc="-45" dirty="0">
                <a:latin typeface="Carlito"/>
                <a:cs typeface="Carlito"/>
              </a:rPr>
              <a:t>r</a:t>
            </a:r>
            <a:r>
              <a:rPr sz="2800" spc="-5" dirty="0">
                <a:latin typeface="Carlito"/>
                <a:cs typeface="Carlito"/>
              </a:rPr>
              <a:t>oc</a:t>
            </a:r>
            <a:r>
              <a:rPr sz="2800" spc="-10" dirty="0">
                <a:latin typeface="Carlito"/>
                <a:cs typeface="Carlito"/>
              </a:rPr>
              <a:t>e</a:t>
            </a:r>
            <a:r>
              <a:rPr sz="2800" spc="-5" dirty="0">
                <a:latin typeface="Carlito"/>
                <a:cs typeface="Carlito"/>
              </a:rPr>
              <a:t>s</a:t>
            </a:r>
            <a:r>
              <a:rPr sz="2800" dirty="0">
                <a:latin typeface="Carlito"/>
                <a:cs typeface="Carlito"/>
              </a:rPr>
              <a:t>s	</a:t>
            </a:r>
            <a:r>
              <a:rPr sz="2800" spc="10" dirty="0">
                <a:latin typeface="Carlito"/>
                <a:cs typeface="Carlito"/>
              </a:rPr>
              <a:t>o</a:t>
            </a:r>
            <a:r>
              <a:rPr sz="2800" dirty="0">
                <a:latin typeface="Carlito"/>
                <a:cs typeface="Carlito"/>
              </a:rPr>
              <a:t>f	</a:t>
            </a:r>
            <a:r>
              <a:rPr sz="2800" spc="-5" dirty="0">
                <a:latin typeface="Carlito"/>
                <a:cs typeface="Carlito"/>
              </a:rPr>
              <a:t>seg</a:t>
            </a:r>
            <a:r>
              <a:rPr sz="2800" spc="-55" dirty="0">
                <a:latin typeface="Carlito"/>
                <a:cs typeface="Carlito"/>
              </a:rPr>
              <a:t>r</a:t>
            </a:r>
            <a:r>
              <a:rPr sz="2800" spc="5" dirty="0">
                <a:latin typeface="Carlito"/>
                <a:cs typeface="Carlito"/>
              </a:rPr>
              <a:t>e</a:t>
            </a:r>
            <a:r>
              <a:rPr sz="2800" spc="-60" dirty="0">
                <a:latin typeface="Carlito"/>
                <a:cs typeface="Carlito"/>
              </a:rPr>
              <a:t>g</a:t>
            </a:r>
            <a:r>
              <a:rPr sz="2800" spc="-25" dirty="0">
                <a:latin typeface="Carlito"/>
                <a:cs typeface="Carlito"/>
              </a:rPr>
              <a:t>a</a:t>
            </a:r>
            <a:r>
              <a:rPr sz="2800" dirty="0">
                <a:latin typeface="Carlito"/>
                <a:cs typeface="Carlito"/>
              </a:rPr>
              <a:t>ti</a:t>
            </a:r>
            <a:r>
              <a:rPr sz="2800" spc="-10" dirty="0">
                <a:latin typeface="Carlito"/>
                <a:cs typeface="Carlito"/>
              </a:rPr>
              <a:t>n</a:t>
            </a:r>
            <a:r>
              <a:rPr sz="2800" dirty="0">
                <a:latin typeface="Carlito"/>
                <a:cs typeface="Carlito"/>
              </a:rPr>
              <a:t>g	</a:t>
            </a:r>
            <a:r>
              <a:rPr sz="2800" spc="-10" dirty="0">
                <a:latin typeface="Carlito"/>
                <a:cs typeface="Carlito"/>
              </a:rPr>
              <a:t>n</a:t>
            </a:r>
            <a:r>
              <a:rPr sz="2800" spc="-25" dirty="0">
                <a:latin typeface="Carlito"/>
                <a:cs typeface="Carlito"/>
              </a:rPr>
              <a:t>e</a:t>
            </a:r>
            <a:r>
              <a:rPr sz="2800" dirty="0">
                <a:latin typeface="Carlito"/>
                <a:cs typeface="Carlito"/>
              </a:rPr>
              <a:t>wly  </a:t>
            </a:r>
            <a:r>
              <a:rPr sz="2800" spc="-15" dirty="0">
                <a:latin typeface="Carlito"/>
                <a:cs typeface="Carlito"/>
              </a:rPr>
              <a:t>replicated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spc="10" dirty="0">
                <a:latin typeface="Carlito"/>
                <a:cs typeface="Carlito"/>
              </a:rPr>
              <a:t>DNA.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33600" y="2502406"/>
            <a:ext cx="6172200" cy="4267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518" y="1752600"/>
            <a:ext cx="8993480" cy="3099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59054" rIns="0" bIns="0" rtlCol="0">
            <a:spAutoFit/>
          </a:bodyPr>
          <a:lstStyle/>
          <a:p>
            <a:pPr marL="2000885" marR="701040" indent="-1290320">
              <a:lnSpc>
                <a:spcPct val="100000"/>
              </a:lnSpc>
              <a:spcBef>
                <a:spcPts val="464"/>
              </a:spcBef>
            </a:pPr>
            <a:r>
              <a:rPr sz="3200" spc="-10" dirty="0">
                <a:solidFill>
                  <a:srgbClr val="000000"/>
                </a:solidFill>
              </a:rPr>
              <a:t>Model </a:t>
            </a:r>
            <a:r>
              <a:rPr sz="3200" dirty="0">
                <a:solidFill>
                  <a:srgbClr val="000000"/>
                </a:solidFill>
              </a:rPr>
              <a:t>of </a:t>
            </a:r>
            <a:r>
              <a:rPr sz="3200" spc="-10" dirty="0">
                <a:solidFill>
                  <a:srgbClr val="000000"/>
                </a:solidFill>
              </a:rPr>
              <a:t>the </a:t>
            </a:r>
            <a:r>
              <a:rPr sz="3200" spc="-15" dirty="0">
                <a:solidFill>
                  <a:srgbClr val="000000"/>
                </a:solidFill>
              </a:rPr>
              <a:t>formation </a:t>
            </a:r>
            <a:r>
              <a:rPr sz="3200" dirty="0">
                <a:solidFill>
                  <a:srgbClr val="000000"/>
                </a:solidFill>
              </a:rPr>
              <a:t>of </a:t>
            </a:r>
            <a:r>
              <a:rPr sz="3200" spc="-15" dirty="0">
                <a:solidFill>
                  <a:srgbClr val="000000"/>
                </a:solidFill>
              </a:rPr>
              <a:t>negative </a:t>
            </a:r>
            <a:r>
              <a:rPr sz="3200" spc="-5" dirty="0">
                <a:solidFill>
                  <a:srgbClr val="000000"/>
                </a:solidFill>
              </a:rPr>
              <a:t>DNA  </a:t>
            </a:r>
            <a:r>
              <a:rPr sz="3200" spc="-15" dirty="0">
                <a:solidFill>
                  <a:srgbClr val="000000"/>
                </a:solidFill>
              </a:rPr>
              <a:t>supercoils </a:t>
            </a:r>
            <a:r>
              <a:rPr sz="3200" spc="-25" dirty="0">
                <a:solidFill>
                  <a:srgbClr val="000000"/>
                </a:solidFill>
              </a:rPr>
              <a:t>by </a:t>
            </a:r>
            <a:r>
              <a:rPr sz="3200" spc="-5" dirty="0">
                <a:solidFill>
                  <a:srgbClr val="000000"/>
                </a:solidFill>
              </a:rPr>
              <a:t>DNA</a:t>
            </a:r>
            <a:r>
              <a:rPr sz="3200" spc="90" dirty="0">
                <a:solidFill>
                  <a:srgbClr val="000000"/>
                </a:solidFill>
              </a:rPr>
              <a:t> </a:t>
            </a:r>
            <a:r>
              <a:rPr sz="3200" spc="-20" dirty="0">
                <a:solidFill>
                  <a:srgbClr val="000000"/>
                </a:solidFill>
              </a:rPr>
              <a:t>gyrase</a:t>
            </a:r>
            <a:endParaRPr sz="3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444" y="1393317"/>
            <a:ext cx="8077200" cy="42176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7620" indent="-344805" algn="just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7505" algn="l"/>
              </a:tabLst>
            </a:pPr>
            <a:r>
              <a:rPr sz="2500" spc="-5" dirty="0">
                <a:latin typeface="Carlito"/>
                <a:cs typeface="Carlito"/>
              </a:rPr>
              <a:t>The enzyme binds </a:t>
            </a:r>
            <a:r>
              <a:rPr sz="2500" spc="-25" dirty="0">
                <a:latin typeface="Carlito"/>
                <a:cs typeface="Carlito"/>
              </a:rPr>
              <a:t>to two </a:t>
            </a:r>
            <a:r>
              <a:rPr sz="2500" spc="-5" dirty="0">
                <a:latin typeface="Carlito"/>
                <a:cs typeface="Carlito"/>
              </a:rPr>
              <a:t>segments of </a:t>
            </a:r>
            <a:r>
              <a:rPr sz="2500" spc="-10" dirty="0">
                <a:latin typeface="Carlito"/>
                <a:cs typeface="Carlito"/>
              </a:rPr>
              <a:t>DNA </a:t>
            </a:r>
            <a:r>
              <a:rPr sz="2500" spc="-5" dirty="0">
                <a:latin typeface="Carlito"/>
                <a:cs typeface="Carlito"/>
              </a:rPr>
              <a:t>(1), </a:t>
            </a:r>
            <a:r>
              <a:rPr sz="2500" spc="-10" dirty="0">
                <a:latin typeface="Carlito"/>
                <a:cs typeface="Carlito"/>
              </a:rPr>
              <a:t>creating </a:t>
            </a:r>
            <a:r>
              <a:rPr sz="2500" spc="-5" dirty="0">
                <a:latin typeface="Carlito"/>
                <a:cs typeface="Carlito"/>
              </a:rPr>
              <a:t>a  node of positive (+)</a:t>
            </a:r>
            <a:r>
              <a:rPr sz="2500" spc="-30" dirty="0">
                <a:latin typeface="Carlito"/>
                <a:cs typeface="Carlito"/>
              </a:rPr>
              <a:t> </a:t>
            </a:r>
            <a:r>
              <a:rPr sz="2500" dirty="0">
                <a:latin typeface="Carlito"/>
                <a:cs typeface="Carlito"/>
              </a:rPr>
              <a:t>superhelix.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>
              <a:latin typeface="Carlito"/>
              <a:cs typeface="Carlito"/>
            </a:endParaRPr>
          </a:p>
          <a:p>
            <a:pPr marL="356870" marR="5080" indent="-344805" algn="just">
              <a:lnSpc>
                <a:spcPts val="2400"/>
              </a:lnSpc>
              <a:buFont typeface="Arial"/>
              <a:buChar char="•"/>
              <a:tabLst>
                <a:tab pos="357505" algn="l"/>
              </a:tabLst>
            </a:pPr>
            <a:r>
              <a:rPr sz="2500" dirty="0">
                <a:latin typeface="Carlito"/>
                <a:cs typeface="Carlito"/>
              </a:rPr>
              <a:t>The </a:t>
            </a:r>
            <a:r>
              <a:rPr sz="2500" spc="-15" dirty="0">
                <a:latin typeface="Carlito"/>
                <a:cs typeface="Carlito"/>
              </a:rPr>
              <a:t>enzyme </a:t>
            </a:r>
            <a:r>
              <a:rPr sz="2500" dirty="0">
                <a:latin typeface="Carlito"/>
                <a:cs typeface="Carlito"/>
              </a:rPr>
              <a:t>then </a:t>
            </a:r>
            <a:r>
              <a:rPr sz="2500" spc="-15" dirty="0">
                <a:latin typeface="Carlito"/>
                <a:cs typeface="Carlito"/>
              </a:rPr>
              <a:t>introduces </a:t>
            </a:r>
            <a:r>
              <a:rPr sz="2500" spc="-5" dirty="0">
                <a:latin typeface="Carlito"/>
                <a:cs typeface="Carlito"/>
              </a:rPr>
              <a:t>a </a:t>
            </a:r>
            <a:r>
              <a:rPr sz="2500" spc="-10" dirty="0">
                <a:latin typeface="Carlito"/>
                <a:cs typeface="Carlito"/>
              </a:rPr>
              <a:t>double-strand break </a:t>
            </a:r>
            <a:r>
              <a:rPr sz="2500" spc="-5" dirty="0">
                <a:latin typeface="Carlito"/>
                <a:cs typeface="Carlito"/>
              </a:rPr>
              <a:t>in </a:t>
            </a:r>
            <a:r>
              <a:rPr sz="2500" spc="-10" dirty="0">
                <a:latin typeface="Carlito"/>
                <a:cs typeface="Carlito"/>
              </a:rPr>
              <a:t>the  DNA </a:t>
            </a:r>
            <a:r>
              <a:rPr sz="2500" dirty="0">
                <a:latin typeface="Carlito"/>
                <a:cs typeface="Carlito"/>
              </a:rPr>
              <a:t>and passes the </a:t>
            </a:r>
            <a:r>
              <a:rPr sz="2500" spc="-20" dirty="0">
                <a:latin typeface="Carlito"/>
                <a:cs typeface="Carlito"/>
              </a:rPr>
              <a:t>front </a:t>
            </a:r>
            <a:r>
              <a:rPr sz="2500" spc="-5" dirty="0">
                <a:latin typeface="Carlito"/>
                <a:cs typeface="Carlito"/>
              </a:rPr>
              <a:t>segment </a:t>
            </a:r>
            <a:r>
              <a:rPr sz="2500" spc="-10" dirty="0">
                <a:latin typeface="Carlito"/>
                <a:cs typeface="Carlito"/>
              </a:rPr>
              <a:t>through </a:t>
            </a:r>
            <a:r>
              <a:rPr sz="2500" dirty="0">
                <a:latin typeface="Carlito"/>
                <a:cs typeface="Carlito"/>
              </a:rPr>
              <a:t>the </a:t>
            </a:r>
            <a:r>
              <a:rPr sz="2500" spc="-10" dirty="0">
                <a:latin typeface="Carlito"/>
                <a:cs typeface="Carlito"/>
              </a:rPr>
              <a:t>break</a:t>
            </a:r>
            <a:r>
              <a:rPr sz="2500" spc="10" dirty="0">
                <a:latin typeface="Carlito"/>
                <a:cs typeface="Carlito"/>
              </a:rPr>
              <a:t> </a:t>
            </a:r>
            <a:r>
              <a:rPr sz="2500" dirty="0">
                <a:latin typeface="Carlito"/>
                <a:cs typeface="Carlito"/>
              </a:rPr>
              <a:t>(2).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950">
              <a:latin typeface="Carlito"/>
              <a:cs typeface="Carlito"/>
            </a:endParaRPr>
          </a:p>
          <a:p>
            <a:pPr marL="356870" marR="5715" indent="-344805" algn="just">
              <a:lnSpc>
                <a:spcPts val="2400"/>
              </a:lnSpc>
              <a:buFont typeface="Arial"/>
              <a:buChar char="•"/>
              <a:tabLst>
                <a:tab pos="357505" algn="l"/>
              </a:tabLst>
            </a:pPr>
            <a:r>
              <a:rPr sz="2500" spc="-5" dirty="0">
                <a:latin typeface="Carlito"/>
                <a:cs typeface="Carlito"/>
              </a:rPr>
              <a:t>The </a:t>
            </a:r>
            <a:r>
              <a:rPr sz="2500" spc="-10" dirty="0">
                <a:latin typeface="Carlito"/>
                <a:cs typeface="Carlito"/>
              </a:rPr>
              <a:t>break </a:t>
            </a:r>
            <a:r>
              <a:rPr sz="2500" spc="-5" dirty="0">
                <a:latin typeface="Carlito"/>
                <a:cs typeface="Carlito"/>
              </a:rPr>
              <a:t>is </a:t>
            </a:r>
            <a:r>
              <a:rPr sz="2500" dirty="0">
                <a:latin typeface="Carlito"/>
                <a:cs typeface="Carlito"/>
              </a:rPr>
              <a:t>then </a:t>
            </a:r>
            <a:r>
              <a:rPr sz="2500" spc="-10" dirty="0">
                <a:latin typeface="Carlito"/>
                <a:cs typeface="Carlito"/>
              </a:rPr>
              <a:t>resealed </a:t>
            </a:r>
            <a:r>
              <a:rPr sz="2500" spc="-5" dirty="0">
                <a:latin typeface="Carlito"/>
                <a:cs typeface="Carlito"/>
              </a:rPr>
              <a:t>(3), </a:t>
            </a:r>
            <a:r>
              <a:rPr sz="2500" spc="-10" dirty="0">
                <a:latin typeface="Carlito"/>
                <a:cs typeface="Carlito"/>
              </a:rPr>
              <a:t>creating </a:t>
            </a:r>
            <a:r>
              <a:rPr sz="2500" spc="-5" dirty="0">
                <a:latin typeface="Carlito"/>
                <a:cs typeface="Carlito"/>
              </a:rPr>
              <a:t>a </a:t>
            </a:r>
            <a:r>
              <a:rPr sz="2500" spc="-15" dirty="0">
                <a:latin typeface="Carlito"/>
                <a:cs typeface="Carlito"/>
              </a:rPr>
              <a:t>negative  </a:t>
            </a:r>
            <a:r>
              <a:rPr sz="2500" spc="-55" dirty="0">
                <a:latin typeface="Carlito"/>
                <a:cs typeface="Carlito"/>
              </a:rPr>
              <a:t>(</a:t>
            </a:r>
            <a:r>
              <a:rPr sz="2500" spc="-55" dirty="0">
                <a:latin typeface="Arial"/>
                <a:cs typeface="Arial"/>
              </a:rPr>
              <a:t>–</a:t>
            </a:r>
            <a:r>
              <a:rPr sz="2500" spc="-55" dirty="0">
                <a:latin typeface="Carlito"/>
                <a:cs typeface="Carlito"/>
              </a:rPr>
              <a:t>)  </a:t>
            </a:r>
            <a:r>
              <a:rPr sz="2500" spc="-10" dirty="0">
                <a:latin typeface="Carlito"/>
                <a:cs typeface="Carlito"/>
              </a:rPr>
              <a:t>supercoil.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>
              <a:latin typeface="Carlito"/>
              <a:cs typeface="Carlito"/>
            </a:endParaRPr>
          </a:p>
          <a:p>
            <a:pPr marL="356870" marR="5080" indent="-344805" algn="just">
              <a:lnSpc>
                <a:spcPts val="2400"/>
              </a:lnSpc>
              <a:buFont typeface="Arial"/>
              <a:buChar char="•"/>
              <a:tabLst>
                <a:tab pos="357505" algn="l"/>
              </a:tabLst>
            </a:pPr>
            <a:r>
              <a:rPr sz="2500" spc="-5" dirty="0">
                <a:latin typeface="Carlito"/>
                <a:cs typeface="Carlito"/>
              </a:rPr>
              <a:t>Quinolones inhibit </a:t>
            </a:r>
            <a:r>
              <a:rPr sz="2500" dirty="0">
                <a:latin typeface="Carlito"/>
                <a:cs typeface="Carlito"/>
              </a:rPr>
              <a:t>the nicking </a:t>
            </a:r>
            <a:r>
              <a:rPr sz="2500" spc="-10" dirty="0">
                <a:latin typeface="Carlito"/>
                <a:cs typeface="Carlito"/>
              </a:rPr>
              <a:t>and </a:t>
            </a:r>
            <a:r>
              <a:rPr sz="2500" spc="-5" dirty="0">
                <a:latin typeface="Carlito"/>
                <a:cs typeface="Carlito"/>
              </a:rPr>
              <a:t>closing activity of </a:t>
            </a:r>
            <a:r>
              <a:rPr sz="2500" dirty="0">
                <a:latin typeface="Carlito"/>
                <a:cs typeface="Carlito"/>
              </a:rPr>
              <a:t>the  </a:t>
            </a:r>
            <a:r>
              <a:rPr sz="2500" spc="-15" dirty="0">
                <a:latin typeface="Carlito"/>
                <a:cs typeface="Carlito"/>
              </a:rPr>
              <a:t>gyrase </a:t>
            </a:r>
            <a:r>
              <a:rPr sz="2500" dirty="0">
                <a:latin typeface="Carlito"/>
                <a:cs typeface="Carlito"/>
              </a:rPr>
              <a:t>and, </a:t>
            </a:r>
            <a:r>
              <a:rPr sz="2500" spc="-15" dirty="0">
                <a:latin typeface="Carlito"/>
                <a:cs typeface="Carlito"/>
              </a:rPr>
              <a:t>at </a:t>
            </a:r>
            <a:r>
              <a:rPr sz="2500" spc="-5" dirty="0">
                <a:latin typeface="Carlito"/>
                <a:cs typeface="Carlito"/>
              </a:rPr>
              <a:t>higher </a:t>
            </a:r>
            <a:r>
              <a:rPr sz="2500" spc="-10" dirty="0">
                <a:latin typeface="Carlito"/>
                <a:cs typeface="Carlito"/>
              </a:rPr>
              <a:t>concentrations, block </a:t>
            </a:r>
            <a:r>
              <a:rPr sz="2500" dirty="0">
                <a:latin typeface="Carlito"/>
                <a:cs typeface="Carlito"/>
              </a:rPr>
              <a:t>the  </a:t>
            </a:r>
            <a:r>
              <a:rPr sz="2500" spc="-10" dirty="0">
                <a:latin typeface="Carlito"/>
                <a:cs typeface="Carlito"/>
              </a:rPr>
              <a:t>decatenating </a:t>
            </a:r>
            <a:r>
              <a:rPr sz="2500" dirty="0">
                <a:latin typeface="Carlito"/>
                <a:cs typeface="Carlito"/>
              </a:rPr>
              <a:t>activity </a:t>
            </a:r>
            <a:r>
              <a:rPr sz="2500" spc="-5" dirty="0">
                <a:latin typeface="Carlito"/>
                <a:cs typeface="Carlito"/>
              </a:rPr>
              <a:t>of </a:t>
            </a:r>
            <a:r>
              <a:rPr sz="2500" spc="-10" dirty="0">
                <a:latin typeface="Carlito"/>
                <a:cs typeface="Carlito"/>
              </a:rPr>
              <a:t>topoisomerase</a:t>
            </a:r>
            <a:r>
              <a:rPr sz="2500" spc="-55" dirty="0">
                <a:latin typeface="Carlito"/>
                <a:cs typeface="Carlito"/>
              </a:rPr>
              <a:t> </a:t>
            </a:r>
            <a:r>
              <a:rPr sz="2500" spc="-15" dirty="0">
                <a:latin typeface="Carlito"/>
                <a:cs typeface="Carlito"/>
              </a:rPr>
              <a:t>IV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02223" y="0"/>
            <a:ext cx="3541776" cy="60199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57200"/>
            <a:ext cx="5547358" cy="3209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304800"/>
            <a:ext cx="4572000" cy="2938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05400" y="152400"/>
            <a:ext cx="3806952" cy="3383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2" y="3505200"/>
            <a:ext cx="4239766" cy="3127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48200" y="3733800"/>
            <a:ext cx="4495800" cy="23378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505198"/>
            <a:ext cx="7239000" cy="3346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3400" y="228600"/>
            <a:ext cx="7162800" cy="3145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304800"/>
            <a:ext cx="8382000" cy="6330950"/>
            <a:chOff x="304800" y="304800"/>
            <a:chExt cx="8382000" cy="6330950"/>
          </a:xfrm>
        </p:grpSpPr>
        <p:sp>
          <p:nvSpPr>
            <p:cNvPr id="3" name="object 3"/>
            <p:cNvSpPr/>
            <p:nvPr/>
          </p:nvSpPr>
          <p:spPr>
            <a:xfrm>
              <a:off x="304800" y="304800"/>
              <a:ext cx="6400800" cy="47640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8200" y="3581400"/>
              <a:ext cx="4038600" cy="30540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00" y="457200"/>
            <a:ext cx="7848600" cy="6175375"/>
            <a:chOff x="914400" y="457200"/>
            <a:chExt cx="7848600" cy="6175375"/>
          </a:xfrm>
        </p:grpSpPr>
        <p:sp>
          <p:nvSpPr>
            <p:cNvPr id="3" name="object 3"/>
            <p:cNvSpPr/>
            <p:nvPr/>
          </p:nvSpPr>
          <p:spPr>
            <a:xfrm>
              <a:off x="914400" y="457200"/>
              <a:ext cx="5215128" cy="40995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34000" y="3886200"/>
              <a:ext cx="3429000" cy="27462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ln w="25400">
            <a:solidFill>
              <a:srgbClr val="F79546"/>
            </a:solidFill>
          </a:ln>
        </p:spPr>
        <p:txBody>
          <a:bodyPr vert="horz" wrap="square" lIns="0" tIns="2025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595"/>
              </a:spcBef>
            </a:pPr>
            <a:r>
              <a:rPr spc="-45" dirty="0">
                <a:solidFill>
                  <a:srgbClr val="000000"/>
                </a:solidFill>
              </a:rPr>
              <a:t>RESISTANCE</a:t>
            </a:r>
          </a:p>
        </p:txBody>
      </p:sp>
      <p:sp>
        <p:nvSpPr>
          <p:cNvPr id="3" name="object 3"/>
          <p:cNvSpPr/>
          <p:nvPr/>
        </p:nvSpPr>
        <p:spPr>
          <a:xfrm>
            <a:off x="304800" y="1981200"/>
            <a:ext cx="41910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1981200"/>
            <a:ext cx="4267200" cy="36667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533400"/>
            <a:ext cx="4026407" cy="3581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24400" y="4450078"/>
            <a:ext cx="4419600" cy="2389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800" y="609600"/>
            <a:ext cx="4139184" cy="43403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71800" y="316992"/>
            <a:ext cx="3195066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30" dirty="0"/>
              <a:t>Resistance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609420"/>
            <a:ext cx="8072120" cy="431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Carlito"/>
                <a:cs typeface="Carlito"/>
              </a:rPr>
              <a:t>No plasmid-mediated</a:t>
            </a:r>
            <a:r>
              <a:rPr sz="3200" spc="35" dirty="0">
                <a:latin typeface="Carlito"/>
                <a:cs typeface="Carlito"/>
              </a:rPr>
              <a:t> </a:t>
            </a:r>
            <a:r>
              <a:rPr sz="3200" spc="-20" dirty="0">
                <a:latin typeface="Carlito"/>
                <a:cs typeface="Carlito"/>
              </a:rPr>
              <a:t>resistance.</a:t>
            </a:r>
            <a:endParaRPr sz="3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4400">
              <a:latin typeface="Carlito"/>
              <a:cs typeface="Carlito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7505" algn="l"/>
              </a:tabLst>
            </a:pPr>
            <a:r>
              <a:rPr sz="3200" spc="-25" dirty="0">
                <a:latin typeface="Carlito"/>
                <a:cs typeface="Carlito"/>
              </a:rPr>
              <a:t>Resistant </a:t>
            </a:r>
            <a:r>
              <a:rPr sz="3200" spc="-15" dirty="0">
                <a:latin typeface="Carlito"/>
                <a:cs typeface="Carlito"/>
              </a:rPr>
              <a:t>MRSA, </a:t>
            </a:r>
            <a:r>
              <a:rPr sz="3200" spc="-5" dirty="0">
                <a:latin typeface="Carlito"/>
                <a:cs typeface="Carlito"/>
              </a:rPr>
              <a:t>pseudomonas, </a:t>
            </a:r>
            <a:r>
              <a:rPr sz="3200" spc="-10" dirty="0">
                <a:latin typeface="Carlito"/>
                <a:cs typeface="Carlito"/>
              </a:rPr>
              <a:t>coagulase  </a:t>
            </a:r>
            <a:r>
              <a:rPr sz="3200" spc="-15" dirty="0">
                <a:latin typeface="Carlito"/>
                <a:cs typeface="Carlito"/>
              </a:rPr>
              <a:t>negative </a:t>
            </a:r>
            <a:r>
              <a:rPr sz="3200" spc="-20" dirty="0">
                <a:latin typeface="Carlito"/>
                <a:cs typeface="Carlito"/>
              </a:rPr>
              <a:t>staphylococci,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20" dirty="0">
                <a:latin typeface="Carlito"/>
                <a:cs typeface="Carlito"/>
              </a:rPr>
              <a:t>enterococci </a:t>
            </a:r>
            <a:r>
              <a:rPr sz="3200" spc="-25" dirty="0">
                <a:latin typeface="Carlito"/>
                <a:cs typeface="Carlito"/>
              </a:rPr>
              <a:t>have  </a:t>
            </a:r>
            <a:r>
              <a:rPr sz="3200" spc="-15" dirty="0">
                <a:latin typeface="Carlito"/>
                <a:cs typeface="Carlito"/>
              </a:rPr>
              <a:t>unfortunately emerged </a:t>
            </a:r>
            <a:r>
              <a:rPr sz="3200" spc="5" dirty="0">
                <a:latin typeface="Carlito"/>
                <a:cs typeface="Carlito"/>
              </a:rPr>
              <a:t>due </a:t>
            </a:r>
            <a:r>
              <a:rPr sz="3200" spc="-10" dirty="0">
                <a:latin typeface="Carlito"/>
                <a:cs typeface="Carlito"/>
              </a:rPr>
              <a:t>to chromosomal  mutations.</a:t>
            </a:r>
            <a:endParaRPr sz="3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4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0" dirty="0">
                <a:latin typeface="Carlito"/>
                <a:cs typeface="Carlito"/>
              </a:rPr>
              <a:t>Cross-resistance exists </a:t>
            </a:r>
            <a:r>
              <a:rPr sz="3200" spc="-5" dirty="0">
                <a:latin typeface="Carlito"/>
                <a:cs typeface="Carlito"/>
              </a:rPr>
              <a:t>among</a:t>
            </a:r>
            <a:r>
              <a:rPr sz="3200" spc="155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quinolones.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4488" y="464896"/>
            <a:ext cx="38779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solidFill>
                  <a:srgbClr val="000000"/>
                </a:solidFill>
                <a:latin typeface="Carlito"/>
                <a:cs typeface="Carlito"/>
              </a:rPr>
              <a:t>1. </a:t>
            </a:r>
            <a:r>
              <a:rPr b="0" spc="-20" dirty="0">
                <a:solidFill>
                  <a:srgbClr val="000000"/>
                </a:solidFill>
                <a:latin typeface="Carlito"/>
                <a:cs typeface="Carlito"/>
              </a:rPr>
              <a:t>Altered</a:t>
            </a:r>
            <a:r>
              <a:rPr b="0" spc="-15" dirty="0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b="0" spc="-35" dirty="0">
                <a:solidFill>
                  <a:srgbClr val="000000"/>
                </a:solidFill>
                <a:latin typeface="Carlito"/>
                <a:cs typeface="Carlito"/>
              </a:rPr>
              <a:t>target: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27124"/>
            <a:ext cx="8078470" cy="286194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6870" marR="5080" indent="-344805" algn="just">
              <a:lnSpc>
                <a:spcPct val="80000"/>
              </a:lnSpc>
              <a:spcBef>
                <a:spcPts val="819"/>
              </a:spcBef>
              <a:buFont typeface="Arial"/>
              <a:buChar char="•"/>
              <a:tabLst>
                <a:tab pos="357505" algn="l"/>
              </a:tabLst>
            </a:pPr>
            <a:r>
              <a:rPr sz="3000" spc="-5" dirty="0">
                <a:latin typeface="Carlito"/>
                <a:cs typeface="Carlito"/>
              </a:rPr>
              <a:t>Chromosomal </a:t>
            </a:r>
            <a:r>
              <a:rPr sz="3000" spc="-10" dirty="0">
                <a:latin typeface="Carlito"/>
                <a:cs typeface="Carlito"/>
              </a:rPr>
              <a:t>mutation in </a:t>
            </a:r>
            <a:r>
              <a:rPr sz="3000" dirty="0">
                <a:latin typeface="Carlito"/>
                <a:cs typeface="Carlito"/>
              </a:rPr>
              <a:t>in </a:t>
            </a:r>
            <a:r>
              <a:rPr sz="3000" spc="-10" dirty="0">
                <a:latin typeface="Carlito"/>
                <a:cs typeface="Carlito"/>
              </a:rPr>
              <a:t>bacterial genes </a:t>
            </a:r>
            <a:r>
              <a:rPr sz="3000" dirty="0">
                <a:latin typeface="Carlito"/>
                <a:cs typeface="Carlito"/>
              </a:rPr>
              <a:t>gyrA  or </a:t>
            </a:r>
            <a:r>
              <a:rPr sz="3000" spc="-5" dirty="0">
                <a:latin typeface="Carlito"/>
                <a:cs typeface="Carlito"/>
              </a:rPr>
              <a:t>parC </a:t>
            </a:r>
            <a:r>
              <a:rPr sz="3000" spc="-25" dirty="0">
                <a:latin typeface="Carlito"/>
                <a:cs typeface="Carlito"/>
              </a:rPr>
              <a:t>have </a:t>
            </a:r>
            <a:r>
              <a:rPr sz="3000" spc="-10" dirty="0">
                <a:latin typeface="Carlito"/>
                <a:cs typeface="Carlito"/>
              </a:rPr>
              <a:t>been associated </a:t>
            </a:r>
            <a:r>
              <a:rPr sz="3000" spc="-5" dirty="0">
                <a:latin typeface="Carlito"/>
                <a:cs typeface="Carlito"/>
              </a:rPr>
              <a:t>with </a:t>
            </a:r>
            <a:r>
              <a:rPr sz="3000" spc="-10" dirty="0">
                <a:latin typeface="Carlito"/>
                <a:cs typeface="Carlito"/>
              </a:rPr>
              <a:t>decrease  affinity </a:t>
            </a:r>
            <a:r>
              <a:rPr sz="3000" spc="-5" dirty="0">
                <a:latin typeface="Carlito"/>
                <a:cs typeface="Carlito"/>
              </a:rPr>
              <a:t>fir flouroquinolones </a:t>
            </a:r>
            <a:r>
              <a:rPr sz="3000" spc="-15" dirty="0">
                <a:latin typeface="Carlito"/>
                <a:cs typeface="Carlito"/>
              </a:rPr>
              <a:t>at </a:t>
            </a:r>
            <a:r>
              <a:rPr sz="3000" dirty="0">
                <a:latin typeface="Carlito"/>
                <a:cs typeface="Carlito"/>
              </a:rPr>
              <a:t>their </a:t>
            </a:r>
            <a:r>
              <a:rPr sz="3000" spc="-10" dirty="0">
                <a:latin typeface="Carlito"/>
                <a:cs typeface="Carlito"/>
              </a:rPr>
              <a:t>site </a:t>
            </a:r>
            <a:r>
              <a:rPr sz="3000" dirty="0">
                <a:latin typeface="Carlito"/>
                <a:cs typeface="Carlito"/>
              </a:rPr>
              <a:t>of</a:t>
            </a:r>
            <a:r>
              <a:rPr sz="3000" spc="-9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action.</a:t>
            </a:r>
            <a:endParaRPr sz="3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3500">
              <a:latin typeface="Carlito"/>
              <a:cs typeface="Carlito"/>
            </a:endParaRPr>
          </a:p>
          <a:p>
            <a:pPr marL="356870" marR="6350" indent="-344805" algn="just">
              <a:lnSpc>
                <a:spcPts val="2880"/>
              </a:lnSpc>
              <a:buFont typeface="Arial"/>
              <a:buChar char="•"/>
              <a:tabLst>
                <a:tab pos="357505" algn="l"/>
              </a:tabLst>
            </a:pPr>
            <a:r>
              <a:rPr sz="3000" spc="-10" dirty="0">
                <a:latin typeface="Carlito"/>
                <a:cs typeface="Carlito"/>
              </a:rPr>
              <a:t>Mutations </a:t>
            </a:r>
            <a:r>
              <a:rPr sz="3000" dirty="0">
                <a:latin typeface="Carlito"/>
                <a:cs typeface="Carlito"/>
              </a:rPr>
              <a:t>in </a:t>
            </a:r>
            <a:r>
              <a:rPr sz="3000" spc="-10" dirty="0">
                <a:latin typeface="Carlito"/>
                <a:cs typeface="Carlito"/>
              </a:rPr>
              <a:t>the bacterial </a:t>
            </a:r>
            <a:r>
              <a:rPr sz="3000" dirty="0">
                <a:latin typeface="Carlito"/>
                <a:cs typeface="Carlito"/>
              </a:rPr>
              <a:t>DNA </a:t>
            </a:r>
            <a:r>
              <a:rPr sz="3000" spc="-10" dirty="0">
                <a:latin typeface="Carlito"/>
                <a:cs typeface="Carlito"/>
              </a:rPr>
              <a:t>gyrase </a:t>
            </a:r>
            <a:r>
              <a:rPr sz="3000" spc="-25" dirty="0">
                <a:latin typeface="Carlito"/>
                <a:cs typeface="Carlito"/>
              </a:rPr>
              <a:t>have </a:t>
            </a:r>
            <a:r>
              <a:rPr sz="3000" spc="-5" dirty="0">
                <a:latin typeface="Carlito"/>
                <a:cs typeface="Carlito"/>
              </a:rPr>
              <a:t>been  </a:t>
            </a:r>
            <a:r>
              <a:rPr sz="3000" spc="-10" dirty="0">
                <a:latin typeface="Carlito"/>
                <a:cs typeface="Carlito"/>
              </a:rPr>
              <a:t>associated with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spc="-10" dirty="0">
                <a:latin typeface="Carlito"/>
                <a:cs typeface="Carlito"/>
              </a:rPr>
              <a:t>decreased affinity </a:t>
            </a:r>
            <a:r>
              <a:rPr sz="3000" spc="-30" dirty="0">
                <a:latin typeface="Carlito"/>
                <a:cs typeface="Carlito"/>
              </a:rPr>
              <a:t>for  </a:t>
            </a:r>
            <a:r>
              <a:rPr sz="3000" spc="-5" dirty="0">
                <a:latin typeface="Carlito"/>
                <a:cs typeface="Carlito"/>
              </a:rPr>
              <a:t>fluoroquinolones.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244" y="4820792"/>
            <a:ext cx="27184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  <a:tab pos="2466340" algn="l"/>
              </a:tabLst>
            </a:pPr>
            <a:r>
              <a:rPr sz="3000" spc="-45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esi</a:t>
            </a:r>
            <a:r>
              <a:rPr sz="3000" spc="-20" dirty="0">
                <a:latin typeface="Carlito"/>
                <a:cs typeface="Carlito"/>
              </a:rPr>
              <a:t>s</a:t>
            </a:r>
            <a:r>
              <a:rPr sz="3000" spc="-45" dirty="0">
                <a:latin typeface="Carlito"/>
                <a:cs typeface="Carlito"/>
              </a:rPr>
              <a:t>t</a:t>
            </a:r>
            <a:r>
              <a:rPr sz="3000" spc="-25" dirty="0">
                <a:latin typeface="Carlito"/>
                <a:cs typeface="Carlito"/>
              </a:rPr>
              <a:t>a</a:t>
            </a:r>
            <a:r>
              <a:rPr sz="3000" dirty="0">
                <a:latin typeface="Carlito"/>
                <a:cs typeface="Carlito"/>
              </a:rPr>
              <a:t>nce	</a:t>
            </a:r>
            <a:r>
              <a:rPr sz="3000" spc="5" dirty="0">
                <a:latin typeface="Carlito"/>
                <a:cs typeface="Carlito"/>
              </a:rPr>
              <a:t>is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668" y="5186248"/>
            <a:ext cx="24466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3760" algn="l"/>
              </a:tabLst>
            </a:pPr>
            <a:r>
              <a:rPr sz="3000" dirty="0">
                <a:latin typeface="Carlito"/>
                <a:cs typeface="Carlito"/>
              </a:rPr>
              <a:t>mu</a:t>
            </a:r>
            <a:r>
              <a:rPr sz="3000" spc="-40" dirty="0">
                <a:latin typeface="Carlito"/>
                <a:cs typeface="Carlito"/>
              </a:rPr>
              <a:t>t</a:t>
            </a:r>
            <a:r>
              <a:rPr sz="3000" spc="-25" dirty="0">
                <a:latin typeface="Carlito"/>
                <a:cs typeface="Carlito"/>
              </a:rPr>
              <a:t>a</a:t>
            </a:r>
            <a:r>
              <a:rPr sz="3000" dirty="0">
                <a:latin typeface="Carlito"/>
                <a:cs typeface="Carlito"/>
              </a:rPr>
              <a:t>ti</a:t>
            </a:r>
            <a:r>
              <a:rPr sz="3000" spc="5" dirty="0">
                <a:latin typeface="Carlito"/>
                <a:cs typeface="Carlito"/>
              </a:rPr>
              <a:t>o</a:t>
            </a:r>
            <a:r>
              <a:rPr sz="3000" spc="-5" dirty="0">
                <a:latin typeface="Carlito"/>
                <a:cs typeface="Carlito"/>
              </a:rPr>
              <a:t>n</a:t>
            </a:r>
            <a:r>
              <a:rPr sz="3000" dirty="0">
                <a:latin typeface="Carlito"/>
                <a:cs typeface="Carlito"/>
              </a:rPr>
              <a:t>s	</a:t>
            </a:r>
            <a:r>
              <a:rPr sz="3000" spc="5" dirty="0">
                <a:latin typeface="Carlito"/>
                <a:cs typeface="Carlito"/>
              </a:rPr>
              <a:t>in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56482" y="5186248"/>
            <a:ext cx="36131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2385" algn="l"/>
                <a:tab pos="2582545" algn="l"/>
              </a:tabLst>
            </a:pPr>
            <a:r>
              <a:rPr sz="3000" spc="-5" dirty="0">
                <a:latin typeface="Carlito"/>
                <a:cs typeface="Carlito"/>
              </a:rPr>
              <a:t>b</a:t>
            </a:r>
            <a:r>
              <a:rPr sz="3000" dirty="0">
                <a:latin typeface="Carlito"/>
                <a:cs typeface="Carlito"/>
              </a:rPr>
              <a:t>oth	</a:t>
            </a:r>
            <a:r>
              <a:rPr sz="3000" b="1" spc="-5" dirty="0">
                <a:latin typeface="Carlito"/>
                <a:cs typeface="Carlito"/>
              </a:rPr>
              <a:t>DN</a:t>
            </a:r>
            <a:r>
              <a:rPr sz="3000" b="1" dirty="0">
                <a:latin typeface="Carlito"/>
                <a:cs typeface="Carlito"/>
              </a:rPr>
              <a:t>A	</a:t>
            </a:r>
            <a:r>
              <a:rPr sz="3000" b="1" spc="-5" dirty="0">
                <a:latin typeface="Carlito"/>
                <a:cs typeface="Carlito"/>
              </a:rPr>
              <a:t>g</a:t>
            </a:r>
            <a:r>
              <a:rPr sz="3000" b="1" spc="-20" dirty="0">
                <a:latin typeface="Carlito"/>
                <a:cs typeface="Carlito"/>
              </a:rPr>
              <a:t>y</a:t>
            </a:r>
            <a:r>
              <a:rPr sz="3000" b="1" spc="-85" dirty="0">
                <a:latin typeface="Carlito"/>
                <a:cs typeface="Carlito"/>
              </a:rPr>
              <a:t>r</a:t>
            </a:r>
            <a:r>
              <a:rPr sz="3000" b="1" dirty="0">
                <a:latin typeface="Carlito"/>
                <a:cs typeface="Carlito"/>
              </a:rPr>
              <a:t>ase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10178" y="4820792"/>
            <a:ext cx="49028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240"/>
              </a:lnSpc>
              <a:spcBef>
                <a:spcPts val="100"/>
              </a:spcBef>
              <a:tabLst>
                <a:tab pos="2087880" algn="l"/>
                <a:tab pos="4189095" algn="l"/>
              </a:tabLst>
            </a:pPr>
            <a:r>
              <a:rPr sz="3000" spc="-5" dirty="0">
                <a:latin typeface="Carlito"/>
                <a:cs typeface="Carlito"/>
              </a:rPr>
              <a:t>f</a:t>
            </a:r>
            <a:r>
              <a:rPr sz="3000" spc="-70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eq</a:t>
            </a:r>
            <a:r>
              <a:rPr sz="3000" spc="10" dirty="0">
                <a:latin typeface="Carlito"/>
                <a:cs typeface="Carlito"/>
              </a:rPr>
              <a:t>u</a:t>
            </a:r>
            <a:r>
              <a:rPr sz="3000" dirty="0">
                <a:latin typeface="Carlito"/>
                <a:cs typeface="Carlito"/>
              </a:rPr>
              <a:t>e</a:t>
            </a:r>
            <a:r>
              <a:rPr sz="3000" spc="-45" dirty="0">
                <a:latin typeface="Carlito"/>
                <a:cs typeface="Carlito"/>
              </a:rPr>
              <a:t>n</a:t>
            </a:r>
            <a:r>
              <a:rPr sz="3000" dirty="0">
                <a:latin typeface="Carlito"/>
                <a:cs typeface="Carlito"/>
              </a:rPr>
              <a:t>t</a:t>
            </a:r>
            <a:r>
              <a:rPr sz="3000" spc="5" dirty="0">
                <a:latin typeface="Carlito"/>
                <a:cs typeface="Carlito"/>
              </a:rPr>
              <a:t>l</a:t>
            </a:r>
            <a:r>
              <a:rPr sz="3000" dirty="0">
                <a:latin typeface="Carlito"/>
                <a:cs typeface="Carlito"/>
              </a:rPr>
              <a:t>y	ass</a:t>
            </a:r>
            <a:r>
              <a:rPr sz="3000" spc="-15" dirty="0">
                <a:latin typeface="Carlito"/>
                <a:cs typeface="Carlito"/>
              </a:rPr>
              <a:t>o</a:t>
            </a:r>
            <a:r>
              <a:rPr sz="3000" dirty="0">
                <a:latin typeface="Carlito"/>
                <a:cs typeface="Carlito"/>
              </a:rPr>
              <a:t>ci</a:t>
            </a:r>
            <a:r>
              <a:rPr sz="3000" spc="-40" dirty="0">
                <a:latin typeface="Carlito"/>
                <a:cs typeface="Carlito"/>
              </a:rPr>
              <a:t>a</a:t>
            </a:r>
            <a:r>
              <a:rPr sz="3000" spc="-45" dirty="0">
                <a:latin typeface="Carlito"/>
                <a:cs typeface="Carlito"/>
              </a:rPr>
              <a:t>t</a:t>
            </a:r>
            <a:r>
              <a:rPr sz="3000" dirty="0">
                <a:latin typeface="Carlito"/>
                <a:cs typeface="Carlito"/>
              </a:rPr>
              <a:t>ed	</a:t>
            </a:r>
            <a:r>
              <a:rPr sz="3000" spc="-10" dirty="0">
                <a:latin typeface="Carlito"/>
                <a:cs typeface="Carlito"/>
              </a:rPr>
              <a:t>w</a:t>
            </a:r>
            <a:r>
              <a:rPr sz="3000" dirty="0">
                <a:latin typeface="Carlito"/>
                <a:cs typeface="Carlito"/>
              </a:rPr>
              <a:t>i</a:t>
            </a:r>
            <a:r>
              <a:rPr sz="3000" spc="5" dirty="0">
                <a:latin typeface="Carlito"/>
                <a:cs typeface="Carlito"/>
              </a:rPr>
              <a:t>t</a:t>
            </a:r>
            <a:r>
              <a:rPr sz="3000" dirty="0">
                <a:latin typeface="Carlito"/>
                <a:cs typeface="Carlito"/>
              </a:rPr>
              <a:t>h</a:t>
            </a:r>
            <a:endParaRPr sz="3000">
              <a:latin typeface="Carlito"/>
              <a:cs typeface="Carlito"/>
            </a:endParaRPr>
          </a:p>
          <a:p>
            <a:pPr marR="5080" algn="r">
              <a:lnSpc>
                <a:spcPts val="3240"/>
              </a:lnSpc>
            </a:pPr>
            <a:r>
              <a:rPr sz="3000" dirty="0">
                <a:latin typeface="Carlito"/>
                <a:cs typeface="Carlito"/>
              </a:rPr>
              <a:t>a</a:t>
            </a:r>
            <a:r>
              <a:rPr sz="3000" spc="5" dirty="0">
                <a:latin typeface="Carlito"/>
                <a:cs typeface="Carlito"/>
              </a:rPr>
              <a:t>n</a:t>
            </a:r>
            <a:r>
              <a:rPr sz="3000" dirty="0">
                <a:latin typeface="Carlito"/>
                <a:cs typeface="Carlito"/>
              </a:rPr>
              <a:t>d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0668" y="5552338"/>
            <a:ext cx="288417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0" dirty="0">
                <a:latin typeface="Carlito"/>
                <a:cs typeface="Carlito"/>
              </a:rPr>
              <a:t>Topoisomerase</a:t>
            </a:r>
            <a:r>
              <a:rPr sz="3000" b="1" spc="-50" dirty="0">
                <a:latin typeface="Carlito"/>
                <a:cs typeface="Carlito"/>
              </a:rPr>
              <a:t> </a:t>
            </a:r>
            <a:r>
              <a:rPr sz="3000" b="1" spc="-100" dirty="0">
                <a:latin typeface="Carlito"/>
                <a:cs typeface="Carlito"/>
              </a:rPr>
              <a:t>IV.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4177" y="464896"/>
            <a:ext cx="62972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solidFill>
                  <a:srgbClr val="000000"/>
                </a:solidFill>
                <a:latin typeface="Carlito"/>
                <a:cs typeface="Carlito"/>
              </a:rPr>
              <a:t>2. </a:t>
            </a:r>
            <a:r>
              <a:rPr b="0" spc="-15" dirty="0">
                <a:solidFill>
                  <a:srgbClr val="000000"/>
                </a:solidFill>
                <a:latin typeface="Carlito"/>
                <a:cs typeface="Carlito"/>
              </a:rPr>
              <a:t>Decreased</a:t>
            </a:r>
            <a:r>
              <a:rPr b="0" spc="-10" dirty="0">
                <a:solidFill>
                  <a:srgbClr val="000000"/>
                </a:solidFill>
                <a:latin typeface="Carlito"/>
                <a:cs typeface="Carlito"/>
              </a:rPr>
              <a:t> accumulation: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27124"/>
            <a:ext cx="8078470" cy="4142104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080">
              <a:lnSpc>
                <a:spcPts val="2880"/>
              </a:lnSpc>
              <a:spcBef>
                <a:spcPts val="795"/>
              </a:spcBef>
            </a:pPr>
            <a:r>
              <a:rPr sz="3000" spc="-10" dirty="0">
                <a:latin typeface="Carlito"/>
                <a:cs typeface="Carlito"/>
              </a:rPr>
              <a:t>Reduced intracellular </a:t>
            </a:r>
            <a:r>
              <a:rPr sz="3000" spc="-15" dirty="0">
                <a:latin typeface="Carlito"/>
                <a:cs typeface="Carlito"/>
              </a:rPr>
              <a:t>concentration </a:t>
            </a:r>
            <a:r>
              <a:rPr sz="3000" dirty="0">
                <a:latin typeface="Carlito"/>
                <a:cs typeface="Carlito"/>
              </a:rPr>
              <a:t>of the drugs </a:t>
            </a:r>
            <a:r>
              <a:rPr sz="3000" spc="5" dirty="0">
                <a:latin typeface="Carlito"/>
                <a:cs typeface="Carlito"/>
              </a:rPr>
              <a:t>in 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5" dirty="0">
                <a:latin typeface="Carlito"/>
                <a:cs typeface="Carlito"/>
              </a:rPr>
              <a:t>bacterial </a:t>
            </a:r>
            <a:r>
              <a:rPr sz="3000" dirty="0">
                <a:latin typeface="Carlito"/>
                <a:cs typeface="Carlito"/>
              </a:rPr>
              <a:t>cell is </a:t>
            </a:r>
            <a:r>
              <a:rPr sz="3000" spc="-15" dirty="0">
                <a:latin typeface="Carlito"/>
                <a:cs typeface="Carlito"/>
              </a:rPr>
              <a:t>linked to </a:t>
            </a:r>
            <a:r>
              <a:rPr sz="3000" spc="-10" dirty="0">
                <a:latin typeface="Carlito"/>
                <a:cs typeface="Carlito"/>
              </a:rPr>
              <a:t>two</a:t>
            </a:r>
            <a:r>
              <a:rPr sz="3000" spc="-140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mechanisms.</a:t>
            </a:r>
            <a:endParaRPr sz="3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550">
              <a:latin typeface="Carlito"/>
              <a:cs typeface="Carlito"/>
            </a:endParaRPr>
          </a:p>
          <a:p>
            <a:pPr marL="356870" marR="5080" indent="-344805" algn="just">
              <a:lnSpc>
                <a:spcPct val="80000"/>
              </a:lnSpc>
              <a:buFont typeface="Arial"/>
              <a:buChar char="•"/>
              <a:tabLst>
                <a:tab pos="357505" algn="l"/>
              </a:tabLst>
            </a:pPr>
            <a:r>
              <a:rPr sz="3000" dirty="0">
                <a:latin typeface="Carlito"/>
                <a:cs typeface="Carlito"/>
              </a:rPr>
              <a:t>One </a:t>
            </a:r>
            <a:r>
              <a:rPr sz="3000" spc="-15" dirty="0">
                <a:latin typeface="Carlito"/>
                <a:cs typeface="Carlito"/>
              </a:rPr>
              <a:t>involves</a:t>
            </a:r>
            <a:r>
              <a:rPr sz="3000" spc="64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b="1" spc="-5" dirty="0">
                <a:latin typeface="Carlito"/>
                <a:cs typeface="Carlito"/>
              </a:rPr>
              <a:t>decreased </a:t>
            </a:r>
            <a:r>
              <a:rPr sz="3000" b="1" dirty="0">
                <a:latin typeface="Carlito"/>
                <a:cs typeface="Carlito"/>
              </a:rPr>
              <a:t>number </a:t>
            </a:r>
            <a:r>
              <a:rPr sz="3000" b="1" spc="-5" dirty="0">
                <a:latin typeface="Carlito"/>
                <a:cs typeface="Carlito"/>
              </a:rPr>
              <a:t>of porin  </a:t>
            </a:r>
            <a:r>
              <a:rPr sz="3000" b="1" spc="-15" dirty="0">
                <a:latin typeface="Carlito"/>
                <a:cs typeface="Carlito"/>
              </a:rPr>
              <a:t>proteins </a:t>
            </a:r>
            <a:r>
              <a:rPr sz="3000" b="1" dirty="0">
                <a:latin typeface="Carlito"/>
                <a:cs typeface="Carlito"/>
              </a:rPr>
              <a:t>in </a:t>
            </a:r>
            <a:r>
              <a:rPr sz="3000" b="1" spc="-5" dirty="0">
                <a:latin typeface="Carlito"/>
                <a:cs typeface="Carlito"/>
              </a:rPr>
              <a:t>the outer </a:t>
            </a:r>
            <a:r>
              <a:rPr sz="3000" b="1" spc="-10" dirty="0">
                <a:latin typeface="Carlito"/>
                <a:cs typeface="Carlito"/>
              </a:rPr>
              <a:t>membrane </a:t>
            </a:r>
            <a:r>
              <a:rPr sz="3000" dirty="0">
                <a:latin typeface="Carlito"/>
                <a:cs typeface="Carlito"/>
              </a:rPr>
              <a:t>of the </a:t>
            </a:r>
            <a:r>
              <a:rPr sz="3000" spc="-20" dirty="0">
                <a:latin typeface="Carlito"/>
                <a:cs typeface="Carlito"/>
              </a:rPr>
              <a:t>resistant  </a:t>
            </a:r>
            <a:r>
              <a:rPr sz="3000" dirty="0">
                <a:latin typeface="Carlito"/>
                <a:cs typeface="Carlito"/>
              </a:rPr>
              <a:t>cell, </a:t>
            </a:r>
            <a:r>
              <a:rPr sz="3000" spc="-10" dirty="0">
                <a:latin typeface="Carlito"/>
                <a:cs typeface="Carlito"/>
              </a:rPr>
              <a:t>thereby </a:t>
            </a:r>
            <a:r>
              <a:rPr sz="3000" dirty="0">
                <a:latin typeface="Carlito"/>
                <a:cs typeface="Carlito"/>
              </a:rPr>
              <a:t>impairing access of the </a:t>
            </a:r>
            <a:r>
              <a:rPr sz="3000" spc="-5" dirty="0">
                <a:latin typeface="Carlito"/>
                <a:cs typeface="Carlito"/>
              </a:rPr>
              <a:t>drugs </a:t>
            </a:r>
            <a:r>
              <a:rPr sz="3000" spc="-15" dirty="0">
                <a:latin typeface="Carlito"/>
                <a:cs typeface="Carlito"/>
              </a:rPr>
              <a:t>to </a:t>
            </a:r>
            <a:r>
              <a:rPr sz="3000" dirty="0">
                <a:latin typeface="Carlito"/>
                <a:cs typeface="Carlito"/>
              </a:rPr>
              <a:t>the  </a:t>
            </a:r>
            <a:r>
              <a:rPr sz="3000" spc="-5" dirty="0">
                <a:latin typeface="Carlito"/>
                <a:cs typeface="Carlito"/>
              </a:rPr>
              <a:t>intracellular</a:t>
            </a:r>
            <a:r>
              <a:rPr sz="3000" spc="-65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topoisomerases.</a:t>
            </a:r>
            <a:endParaRPr sz="3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3500">
              <a:latin typeface="Carlito"/>
              <a:cs typeface="Carlito"/>
            </a:endParaRPr>
          </a:p>
          <a:p>
            <a:pPr marL="356870" marR="6350" indent="-344805" algn="just">
              <a:lnSpc>
                <a:spcPts val="2880"/>
              </a:lnSpc>
              <a:spcBef>
                <a:spcPts val="5"/>
              </a:spcBef>
              <a:buFont typeface="Arial"/>
              <a:buChar char="•"/>
              <a:tabLst>
                <a:tab pos="357505" algn="l"/>
              </a:tabLst>
            </a:pPr>
            <a:r>
              <a:rPr sz="3000" spc="-10" dirty="0">
                <a:latin typeface="Carlito"/>
                <a:cs typeface="Carlito"/>
              </a:rPr>
              <a:t>Energy-dependent efflux </a:t>
            </a:r>
            <a:r>
              <a:rPr sz="3000" spc="-25" dirty="0">
                <a:latin typeface="Carlito"/>
                <a:cs typeface="Carlito"/>
              </a:rPr>
              <a:t>system </a:t>
            </a:r>
            <a:r>
              <a:rPr sz="3000" spc="-10" dirty="0">
                <a:latin typeface="Carlito"/>
                <a:cs typeface="Carlito"/>
              </a:rPr>
              <a:t>in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0" dirty="0">
                <a:latin typeface="Carlito"/>
                <a:cs typeface="Carlito"/>
              </a:rPr>
              <a:t>cell  </a:t>
            </a:r>
            <a:r>
              <a:rPr sz="3000" spc="-5" dirty="0">
                <a:latin typeface="Carlito"/>
                <a:cs typeface="Carlito"/>
              </a:rPr>
              <a:t>membrane---pumps </a:t>
            </a:r>
            <a:r>
              <a:rPr sz="3000" dirty="0">
                <a:latin typeface="Carlito"/>
                <a:cs typeface="Carlito"/>
              </a:rPr>
              <a:t>drug out of</a:t>
            </a:r>
            <a:r>
              <a:rPr sz="3000" spc="-80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cell.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2184" y="316992"/>
            <a:ext cx="6194297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15" dirty="0"/>
              <a:t>Antimicrobial</a:t>
            </a:r>
            <a:r>
              <a:rPr spc="15" dirty="0"/>
              <a:t> </a:t>
            </a:r>
            <a:r>
              <a:rPr spc="-10" dirty="0"/>
              <a:t>spectrum</a:t>
            </a:r>
          </a:p>
        </p:txBody>
      </p:sp>
      <p:sp>
        <p:nvSpPr>
          <p:cNvPr id="4" name="object 4"/>
          <p:cNvSpPr/>
          <p:nvPr/>
        </p:nvSpPr>
        <p:spPr>
          <a:xfrm>
            <a:off x="893063" y="1716023"/>
            <a:ext cx="1499616" cy="42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6244" y="1314446"/>
            <a:ext cx="7144384" cy="536765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spc="-5" dirty="0">
                <a:latin typeface="Carlito"/>
                <a:cs typeface="Carlito"/>
              </a:rPr>
              <a:t>Bactericidal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20" dirty="0">
                <a:latin typeface="Carlito"/>
                <a:cs typeface="Carlito"/>
              </a:rPr>
              <a:t>Effective </a:t>
            </a:r>
            <a:r>
              <a:rPr sz="2400" spc="-15" dirty="0">
                <a:latin typeface="Carlito"/>
                <a:cs typeface="Carlito"/>
              </a:rPr>
              <a:t>against gram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negative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9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rlito"/>
                <a:cs typeface="Carlito"/>
              </a:rPr>
              <a:t>Enterobacteriaceae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rlito"/>
                <a:cs typeface="Carlito"/>
              </a:rPr>
              <a:t>Pseudomonas</a:t>
            </a:r>
            <a:r>
              <a:rPr sz="2000" spc="-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species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8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rlito"/>
                <a:cs typeface="Carlito"/>
              </a:rPr>
              <a:t>Haemophilus</a:t>
            </a:r>
            <a:r>
              <a:rPr sz="2000" spc="3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influenzae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Carlito"/>
                <a:cs typeface="Carlito"/>
              </a:rPr>
              <a:t>Moraxella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catarrhalis</a:t>
            </a:r>
            <a:endParaRPr sz="2000">
              <a:latin typeface="Carlito"/>
              <a:cs typeface="Carlito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"/>
              <a:buChar char="–"/>
            </a:pPr>
            <a:endParaRPr sz="32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rlito"/>
                <a:cs typeface="Carlito"/>
              </a:rPr>
              <a:t>Legionellaceae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rlito"/>
                <a:cs typeface="Carlito"/>
              </a:rPr>
              <a:t>Chlamydia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rlito"/>
                <a:cs typeface="Carlito"/>
              </a:rPr>
              <a:t>Mycoplasma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i="1" spc="-5" dirty="0">
                <a:latin typeface="Carlito"/>
                <a:cs typeface="Carlito"/>
              </a:rPr>
              <a:t>Brucella</a:t>
            </a:r>
            <a:endParaRPr sz="20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latin typeface="Carlito"/>
                <a:cs typeface="Carlito"/>
              </a:rPr>
              <a:t>Some </a:t>
            </a:r>
            <a:r>
              <a:rPr sz="2400" spc="-15" dirty="0">
                <a:latin typeface="Carlito"/>
                <a:cs typeface="Carlito"/>
              </a:rPr>
              <a:t>mycobacteria </a:t>
            </a:r>
            <a:r>
              <a:rPr sz="2000" spc="-5" dirty="0">
                <a:latin typeface="Carlito"/>
                <a:cs typeface="Carlito"/>
              </a:rPr>
              <a:t>(including </a:t>
            </a:r>
            <a:r>
              <a:rPr sz="2000" i="1" spc="-10" dirty="0">
                <a:latin typeface="Carlito"/>
                <a:cs typeface="Carlito"/>
              </a:rPr>
              <a:t>Mycobacterium </a:t>
            </a:r>
            <a:r>
              <a:rPr sz="2000" i="1" spc="-5" dirty="0">
                <a:latin typeface="Carlito"/>
                <a:cs typeface="Carlito"/>
              </a:rPr>
              <a:t>tuberculosis)</a:t>
            </a:r>
            <a:r>
              <a:rPr sz="2000" i="1" spc="25" dirty="0">
                <a:latin typeface="Carlito"/>
                <a:cs typeface="Carlito"/>
              </a:rPr>
              <a:t> </a:t>
            </a:r>
            <a:r>
              <a:rPr sz="3600" dirty="0">
                <a:latin typeface="Carlito"/>
                <a:cs typeface="Carlito"/>
              </a:rPr>
              <a:t>.</a:t>
            </a:r>
            <a:endParaRPr sz="36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20" dirty="0">
                <a:latin typeface="Carlito"/>
                <a:cs typeface="Carlito"/>
              </a:rPr>
              <a:t>Effective </a:t>
            </a:r>
            <a:r>
              <a:rPr sz="2400" spc="-5" dirty="0">
                <a:latin typeface="Carlito"/>
                <a:cs typeface="Carlito"/>
              </a:rPr>
              <a:t>treatment </a:t>
            </a:r>
            <a:r>
              <a:rPr sz="2400" dirty="0">
                <a:latin typeface="Carlito"/>
                <a:cs typeface="Carlito"/>
              </a:rPr>
              <a:t>of </a:t>
            </a:r>
            <a:r>
              <a:rPr sz="2400" spc="-5" dirty="0">
                <a:latin typeface="Carlito"/>
                <a:cs typeface="Carlito"/>
              </a:rPr>
              <a:t>gonorrhea </a:t>
            </a:r>
            <a:r>
              <a:rPr sz="2400" spc="5" dirty="0">
                <a:latin typeface="Carlito"/>
                <a:cs typeface="Carlito"/>
              </a:rPr>
              <a:t>but </a:t>
            </a:r>
            <a:r>
              <a:rPr sz="2400" dirty="0">
                <a:latin typeface="Carlito"/>
                <a:cs typeface="Carlito"/>
              </a:rPr>
              <a:t>not</a:t>
            </a:r>
            <a:r>
              <a:rPr sz="2400" spc="-15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syphilis.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9750" y="464896"/>
            <a:ext cx="298513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40" dirty="0">
                <a:solidFill>
                  <a:srgbClr val="000000"/>
                </a:solidFill>
                <a:latin typeface="Carlito"/>
                <a:cs typeface="Carlito"/>
              </a:rPr>
              <a:t>INDICATIONS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63700"/>
            <a:ext cx="8076565" cy="23126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6870" marR="5080" indent="-344805" algn="just">
              <a:lnSpc>
                <a:spcPct val="90000"/>
              </a:lnSpc>
              <a:spcBef>
                <a:spcPts val="459"/>
              </a:spcBef>
              <a:buFont typeface="Arial"/>
              <a:buChar char="•"/>
              <a:tabLst>
                <a:tab pos="357505" algn="l"/>
              </a:tabLst>
            </a:pPr>
            <a:r>
              <a:rPr sz="3000" spc="-15" dirty="0">
                <a:latin typeface="Carlito"/>
                <a:cs typeface="Carlito"/>
              </a:rPr>
              <a:t>Levofloxacin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5" dirty="0">
                <a:latin typeface="Carlito"/>
                <a:cs typeface="Carlito"/>
              </a:rPr>
              <a:t>moxifloxacin</a:t>
            </a:r>
            <a:r>
              <a:rPr sz="3000" spc="645" dirty="0">
                <a:latin typeface="Carlito"/>
                <a:cs typeface="Carlito"/>
              </a:rPr>
              <a:t> </a:t>
            </a:r>
            <a:r>
              <a:rPr sz="3000" spc="-25" dirty="0">
                <a:latin typeface="Carlito"/>
                <a:cs typeface="Carlito"/>
              </a:rPr>
              <a:t>have </a:t>
            </a:r>
            <a:r>
              <a:rPr sz="3000" spc="-10" dirty="0">
                <a:latin typeface="Carlito"/>
                <a:cs typeface="Carlito"/>
              </a:rPr>
              <a:t>good </a:t>
            </a:r>
            <a:r>
              <a:rPr sz="3000" spc="-5" dirty="0">
                <a:latin typeface="Carlito"/>
                <a:cs typeface="Carlito"/>
              </a:rPr>
              <a:t>activity  </a:t>
            </a:r>
            <a:r>
              <a:rPr sz="3000" spc="-15" dirty="0">
                <a:latin typeface="Carlito"/>
                <a:cs typeface="Carlito"/>
              </a:rPr>
              <a:t>against </a:t>
            </a:r>
            <a:r>
              <a:rPr sz="3000" spc="-10" dirty="0">
                <a:latin typeface="Carlito"/>
                <a:cs typeface="Carlito"/>
              </a:rPr>
              <a:t>gram-positive organisms, </a:t>
            </a:r>
            <a:r>
              <a:rPr sz="3000" spc="-15" dirty="0">
                <a:latin typeface="Carlito"/>
                <a:cs typeface="Carlito"/>
              </a:rPr>
              <a:t>Streptococcus  </a:t>
            </a:r>
            <a:r>
              <a:rPr sz="3000" dirty="0">
                <a:latin typeface="Carlito"/>
                <a:cs typeface="Carlito"/>
              </a:rPr>
              <a:t>pneumoniae.</a:t>
            </a:r>
            <a:endParaRPr sz="3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35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15" dirty="0">
                <a:latin typeface="Carlito"/>
                <a:cs typeface="Carlito"/>
              </a:rPr>
              <a:t>Moxifloxacin </a:t>
            </a:r>
            <a:r>
              <a:rPr sz="3000" dirty="0">
                <a:latin typeface="Carlito"/>
                <a:cs typeface="Carlito"/>
              </a:rPr>
              <a:t>has activity </a:t>
            </a:r>
            <a:r>
              <a:rPr sz="3000" spc="-10" dirty="0">
                <a:latin typeface="Carlito"/>
                <a:cs typeface="Carlito"/>
              </a:rPr>
              <a:t>against many</a:t>
            </a:r>
            <a:r>
              <a:rPr sz="3000" spc="-155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anaerobes.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244" y="4399610"/>
            <a:ext cx="164338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  <a:tab pos="893444" algn="l"/>
              </a:tabLst>
            </a:pPr>
            <a:r>
              <a:rPr sz="3000" spc="10" dirty="0">
                <a:latin typeface="Carlito"/>
                <a:cs typeface="Carlito"/>
              </a:rPr>
              <a:t>I</a:t>
            </a:r>
            <a:r>
              <a:rPr sz="3000" dirty="0">
                <a:latin typeface="Carlito"/>
                <a:cs typeface="Carlito"/>
              </a:rPr>
              <a:t>f	</a:t>
            </a:r>
            <a:r>
              <a:rPr sz="3000" spc="-5" dirty="0">
                <a:latin typeface="Carlito"/>
                <a:cs typeface="Carlito"/>
              </a:rPr>
              <a:t>u</a:t>
            </a:r>
            <a:r>
              <a:rPr sz="3000" dirty="0">
                <a:latin typeface="Carlito"/>
                <a:cs typeface="Carlito"/>
              </a:rPr>
              <a:t>s</a:t>
            </a:r>
            <a:r>
              <a:rPr sz="3000" spc="-3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d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668" y="4811648"/>
            <a:ext cx="1247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35" dirty="0">
                <a:latin typeface="Carlito"/>
                <a:cs typeface="Carlito"/>
              </a:rPr>
              <a:t>surgery,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3060" y="4399610"/>
            <a:ext cx="2675255" cy="89471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 indent="85090">
              <a:lnSpc>
                <a:spcPts val="3240"/>
              </a:lnSpc>
              <a:spcBef>
                <a:spcPts val="509"/>
              </a:spcBef>
            </a:pPr>
            <a:r>
              <a:rPr sz="3000" spc="-15" dirty="0">
                <a:latin typeface="Carlito"/>
                <a:cs typeface="Carlito"/>
              </a:rPr>
              <a:t>prophylactically  </a:t>
            </a:r>
            <a:r>
              <a:rPr sz="3000" spc="-10" dirty="0">
                <a:latin typeface="Carlito"/>
                <a:cs typeface="Carlito"/>
              </a:rPr>
              <a:t>fluoroquinolones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28590" y="4399610"/>
            <a:ext cx="3386454" cy="89471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19380" marR="5080" indent="-106680">
              <a:lnSpc>
                <a:spcPts val="3240"/>
              </a:lnSpc>
              <a:spcBef>
                <a:spcPts val="509"/>
              </a:spcBef>
              <a:tabLst>
                <a:tab pos="1289685" algn="l"/>
                <a:tab pos="1347470" algn="l"/>
                <a:tab pos="3054985" algn="l"/>
              </a:tabLst>
            </a:pPr>
            <a:r>
              <a:rPr sz="3000" spc="-5" dirty="0">
                <a:latin typeface="Carlito"/>
                <a:cs typeface="Carlito"/>
              </a:rPr>
              <a:t>b</a:t>
            </a:r>
            <a:r>
              <a:rPr sz="3000" spc="-30" dirty="0">
                <a:latin typeface="Carlito"/>
                <a:cs typeface="Carlito"/>
              </a:rPr>
              <a:t>e</a:t>
            </a:r>
            <a:r>
              <a:rPr sz="3000" spc="-80" dirty="0">
                <a:latin typeface="Carlito"/>
                <a:cs typeface="Carlito"/>
              </a:rPr>
              <a:t>f</a:t>
            </a:r>
            <a:r>
              <a:rPr sz="3000" spc="-5" dirty="0">
                <a:latin typeface="Carlito"/>
                <a:cs typeface="Carlito"/>
              </a:rPr>
              <a:t>o</a:t>
            </a:r>
            <a:r>
              <a:rPr sz="3000" spc="-45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e		t</a:t>
            </a:r>
            <a:r>
              <a:rPr sz="3000" spc="-90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a</a:t>
            </a:r>
            <a:r>
              <a:rPr sz="3000" spc="5" dirty="0">
                <a:latin typeface="Carlito"/>
                <a:cs typeface="Carlito"/>
              </a:rPr>
              <a:t>n</a:t>
            </a:r>
            <a:r>
              <a:rPr sz="3000" spc="-5" dirty="0">
                <a:latin typeface="Carlito"/>
                <a:cs typeface="Carlito"/>
              </a:rPr>
              <a:t>s</a:t>
            </a:r>
            <a:r>
              <a:rPr sz="3000" spc="5" dirty="0">
                <a:latin typeface="Carlito"/>
                <a:cs typeface="Carlito"/>
              </a:rPr>
              <a:t>u</a:t>
            </a:r>
            <a:r>
              <a:rPr sz="3000" spc="-40" dirty="0">
                <a:latin typeface="Carlito"/>
                <a:cs typeface="Carlito"/>
              </a:rPr>
              <a:t>r</a:t>
            </a:r>
            <a:r>
              <a:rPr sz="3000" spc="-3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t</a:t>
            </a:r>
            <a:r>
              <a:rPr sz="3000" spc="5" dirty="0">
                <a:latin typeface="Carlito"/>
                <a:cs typeface="Carlito"/>
              </a:rPr>
              <a:t>h</a:t>
            </a:r>
            <a:r>
              <a:rPr sz="3000" spc="-65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al  lo</a:t>
            </a:r>
            <a:r>
              <a:rPr sz="3000" spc="-25" dirty="0">
                <a:latin typeface="Carlito"/>
                <a:cs typeface="Carlito"/>
              </a:rPr>
              <a:t>w</a:t>
            </a:r>
            <a:r>
              <a:rPr sz="3000" dirty="0">
                <a:latin typeface="Carlito"/>
                <a:cs typeface="Carlito"/>
              </a:rPr>
              <a:t>er	inci</a:t>
            </a:r>
            <a:r>
              <a:rPr sz="3000" spc="5" dirty="0">
                <a:latin typeface="Carlito"/>
                <a:cs typeface="Carlito"/>
              </a:rPr>
              <a:t>d</a:t>
            </a:r>
            <a:r>
              <a:rPr sz="3000" spc="-3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nce	of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0668" y="5223459"/>
            <a:ext cx="65614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latin typeface="Carlito"/>
                <a:cs typeface="Carlito"/>
              </a:rPr>
              <a:t>postsurgical </a:t>
            </a:r>
            <a:r>
              <a:rPr sz="3000" spc="5" dirty="0">
                <a:latin typeface="Carlito"/>
                <a:cs typeface="Carlito"/>
              </a:rPr>
              <a:t>urinary </a:t>
            </a:r>
            <a:r>
              <a:rPr sz="3000" spc="-15" dirty="0">
                <a:latin typeface="Carlito"/>
                <a:cs typeface="Carlito"/>
              </a:rPr>
              <a:t>tract </a:t>
            </a:r>
            <a:r>
              <a:rPr sz="3000" spc="-10" dirty="0">
                <a:latin typeface="Carlito"/>
                <a:cs typeface="Carlito"/>
              </a:rPr>
              <a:t>infections</a:t>
            </a:r>
            <a:r>
              <a:rPr sz="3000" spc="-105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(UTIs).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3951" y="316992"/>
            <a:ext cx="3941826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580"/>
              </a:spcBef>
            </a:pPr>
            <a:r>
              <a:rPr spc="-5" dirty="0"/>
              <a:t>Nalidixic</a:t>
            </a:r>
            <a:r>
              <a:rPr spc="5" dirty="0"/>
              <a:t> </a:t>
            </a:r>
            <a:r>
              <a:rPr spc="-5" dirty="0"/>
              <a:t>acid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644" y="1314446"/>
            <a:ext cx="7661909" cy="529463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spc="-10" dirty="0">
                <a:latin typeface="Carlito"/>
                <a:cs typeface="Carlito"/>
              </a:rPr>
              <a:t>First</a:t>
            </a:r>
            <a:r>
              <a:rPr sz="2400" b="1" spc="-30" dirty="0">
                <a:latin typeface="Carlito"/>
                <a:cs typeface="Carlito"/>
              </a:rPr>
              <a:t> </a:t>
            </a:r>
            <a:r>
              <a:rPr sz="2400" b="1" spc="-15" dirty="0">
                <a:latin typeface="Carlito"/>
                <a:cs typeface="Carlito"/>
              </a:rPr>
              <a:t>generation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spc="-5" dirty="0">
                <a:latin typeface="Carlito"/>
                <a:cs typeface="Carlito"/>
              </a:rPr>
              <a:t>Non-fluorinated</a:t>
            </a:r>
            <a:r>
              <a:rPr sz="2400" b="1" spc="-55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quinolone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rlito"/>
                <a:cs typeface="Carlito"/>
              </a:rPr>
              <a:t>Bactericidal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10" dirty="0">
                <a:latin typeface="Carlito"/>
                <a:cs typeface="Carlito"/>
              </a:rPr>
              <a:t>Narrow </a:t>
            </a:r>
            <a:r>
              <a:rPr sz="2400" dirty="0">
                <a:latin typeface="Carlito"/>
                <a:cs typeface="Carlito"/>
              </a:rPr>
              <a:t>spectrum of susceptible</a:t>
            </a:r>
            <a:r>
              <a:rPr sz="2400" spc="-12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organisms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rlito"/>
                <a:cs typeface="Carlito"/>
              </a:rPr>
              <a:t>Confined </a:t>
            </a:r>
            <a:r>
              <a:rPr sz="2400" spc="-10" dirty="0">
                <a:latin typeface="Carlito"/>
                <a:cs typeface="Carlito"/>
              </a:rPr>
              <a:t>to </a:t>
            </a:r>
            <a:r>
              <a:rPr sz="2400" spc="5" dirty="0">
                <a:latin typeface="Carlito"/>
                <a:cs typeface="Carlito"/>
              </a:rPr>
              <a:t>the </a:t>
            </a:r>
            <a:r>
              <a:rPr sz="2400" dirty="0">
                <a:latin typeface="Carlito"/>
                <a:cs typeface="Carlito"/>
              </a:rPr>
              <a:t>urinary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tract.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rlito"/>
                <a:cs typeface="Carlito"/>
              </a:rPr>
              <a:t>Active </a:t>
            </a:r>
            <a:r>
              <a:rPr sz="2400" spc="-10" dirty="0">
                <a:latin typeface="Carlito"/>
                <a:cs typeface="Carlito"/>
              </a:rPr>
              <a:t>against gram-negative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bacteria,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rlito"/>
                <a:cs typeface="Carlito"/>
              </a:rPr>
              <a:t>Coliforms: </a:t>
            </a:r>
            <a:r>
              <a:rPr sz="2400" dirty="0">
                <a:latin typeface="Carlito"/>
                <a:cs typeface="Carlito"/>
              </a:rPr>
              <a:t>E. </a:t>
            </a:r>
            <a:r>
              <a:rPr sz="2400" spc="-10" dirty="0">
                <a:latin typeface="Carlito"/>
                <a:cs typeface="Carlito"/>
              </a:rPr>
              <a:t>coli, Proteus, </a:t>
            </a:r>
            <a:r>
              <a:rPr sz="2400" dirty="0">
                <a:latin typeface="Carlito"/>
                <a:cs typeface="Carlito"/>
              </a:rPr>
              <a:t>Klebsiella, </a:t>
            </a:r>
            <a:r>
              <a:rPr sz="2400" spc="-25" dirty="0">
                <a:latin typeface="Carlito"/>
                <a:cs typeface="Carlito"/>
              </a:rPr>
              <a:t>Enterobncter,</a:t>
            </a:r>
            <a:r>
              <a:rPr sz="2400" spc="-18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Shigella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rlito"/>
                <a:cs typeface="Carlito"/>
              </a:rPr>
              <a:t>But </a:t>
            </a:r>
            <a:r>
              <a:rPr sz="2400" dirty="0">
                <a:latin typeface="Carlito"/>
                <a:cs typeface="Carlito"/>
              </a:rPr>
              <a:t>not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Pseudomonas.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dirty="0">
                <a:latin typeface="Carlito"/>
                <a:cs typeface="Carlito"/>
              </a:rPr>
              <a:t>It acts </a:t>
            </a:r>
            <a:r>
              <a:rPr sz="2400" b="1" spc="-10" dirty="0">
                <a:latin typeface="Carlito"/>
                <a:cs typeface="Carlito"/>
              </a:rPr>
              <a:t>by </a:t>
            </a:r>
            <a:r>
              <a:rPr sz="2400" b="1" spc="5" dirty="0">
                <a:latin typeface="Carlito"/>
                <a:cs typeface="Carlito"/>
              </a:rPr>
              <a:t>inhibiting </a:t>
            </a:r>
            <a:r>
              <a:rPr sz="2400" b="1" spc="-5" dirty="0">
                <a:latin typeface="Carlito"/>
                <a:cs typeface="Carlito"/>
              </a:rPr>
              <a:t>bacterial DNA</a:t>
            </a:r>
            <a:r>
              <a:rPr sz="2400" b="1" spc="-145" dirty="0">
                <a:latin typeface="Carlito"/>
                <a:cs typeface="Carlito"/>
              </a:rPr>
              <a:t> </a:t>
            </a:r>
            <a:r>
              <a:rPr sz="2400" b="1" spc="-15" dirty="0">
                <a:latin typeface="Carlito"/>
                <a:cs typeface="Carlito"/>
              </a:rPr>
              <a:t>gyrase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10" dirty="0">
                <a:latin typeface="Carlito"/>
                <a:cs typeface="Carlito"/>
              </a:rPr>
              <a:t>Resistance to </a:t>
            </a:r>
            <a:r>
              <a:rPr sz="2400" dirty="0">
                <a:latin typeface="Carlito"/>
                <a:cs typeface="Carlito"/>
              </a:rPr>
              <a:t>nalidixic acid </a:t>
            </a:r>
            <a:r>
              <a:rPr sz="2400" spc="-5" dirty="0">
                <a:latin typeface="Carlito"/>
                <a:cs typeface="Carlito"/>
              </a:rPr>
              <a:t>develops </a:t>
            </a:r>
            <a:r>
              <a:rPr sz="2400" spc="-10" dirty="0">
                <a:latin typeface="Carlito"/>
                <a:cs typeface="Carlito"/>
              </a:rPr>
              <a:t>rather</a:t>
            </a:r>
            <a:r>
              <a:rPr sz="2400" spc="-140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rapidly.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latin typeface="Carlito"/>
                <a:cs typeface="Carlito"/>
              </a:rPr>
              <a:t>Urinary antiseptic, as a </a:t>
            </a:r>
            <a:r>
              <a:rPr sz="2400" spc="-10" dirty="0">
                <a:latin typeface="Carlito"/>
                <a:cs typeface="Carlito"/>
              </a:rPr>
              <a:t>second </a:t>
            </a:r>
            <a:r>
              <a:rPr sz="2400" dirty="0">
                <a:latin typeface="Carlito"/>
                <a:cs typeface="Carlito"/>
              </a:rPr>
              <a:t>line</a:t>
            </a:r>
            <a:r>
              <a:rPr sz="2400" spc="-11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drug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latin typeface="Carlito"/>
                <a:cs typeface="Carlito"/>
              </a:rPr>
              <a:t>Diarrhoea </a:t>
            </a:r>
            <a:r>
              <a:rPr sz="2400" spc="-10" dirty="0">
                <a:latin typeface="Carlito"/>
                <a:cs typeface="Carlito"/>
              </a:rPr>
              <a:t>caused </a:t>
            </a:r>
            <a:r>
              <a:rPr sz="2400" dirty="0">
                <a:latin typeface="Carlito"/>
                <a:cs typeface="Carlito"/>
              </a:rPr>
              <a:t>by </a:t>
            </a:r>
            <a:r>
              <a:rPr sz="2400" spc="-10" dirty="0">
                <a:latin typeface="Carlito"/>
                <a:cs typeface="Carlito"/>
              </a:rPr>
              <a:t>Proteus, </a:t>
            </a:r>
            <a:r>
              <a:rPr sz="2400" spc="-5" dirty="0">
                <a:latin typeface="Carlito"/>
                <a:cs typeface="Carlito"/>
              </a:rPr>
              <a:t>E. </a:t>
            </a:r>
            <a:r>
              <a:rPr sz="2400" spc="-10" dirty="0">
                <a:latin typeface="Carlito"/>
                <a:cs typeface="Carlito"/>
              </a:rPr>
              <a:t>coli, </a:t>
            </a:r>
            <a:r>
              <a:rPr sz="2400" spc="-5" dirty="0">
                <a:latin typeface="Carlito"/>
                <a:cs typeface="Carlito"/>
              </a:rPr>
              <a:t>Shigella or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Salmonela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0738" y="1284711"/>
            <a:ext cx="7840236" cy="1533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5472" y="1649679"/>
            <a:ext cx="489204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PHARMACOKINETICS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689851" y="2848347"/>
            <a:ext cx="3491229" cy="3491229"/>
            <a:chOff x="2689851" y="2848347"/>
            <a:chExt cx="3491229" cy="3491229"/>
          </a:xfrm>
        </p:grpSpPr>
        <p:sp>
          <p:nvSpPr>
            <p:cNvPr id="5" name="object 5"/>
            <p:cNvSpPr/>
            <p:nvPr/>
          </p:nvSpPr>
          <p:spPr>
            <a:xfrm>
              <a:off x="2689851" y="2848347"/>
              <a:ext cx="3490739" cy="34907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43200" y="2901695"/>
              <a:ext cx="3334512" cy="33345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4150" y="2882645"/>
              <a:ext cx="3373120" cy="3373120"/>
            </a:xfrm>
            <a:custGeom>
              <a:avLst/>
              <a:gdLst/>
              <a:ahLst/>
              <a:cxnLst/>
              <a:rect l="l" t="t" r="r" b="b"/>
              <a:pathLst>
                <a:path w="3373120" h="3373120">
                  <a:moveTo>
                    <a:pt x="0" y="3372612"/>
                  </a:moveTo>
                  <a:lnTo>
                    <a:pt x="3372612" y="3372612"/>
                  </a:lnTo>
                  <a:lnTo>
                    <a:pt x="3372612" y="0"/>
                  </a:lnTo>
                  <a:lnTo>
                    <a:pt x="0" y="0"/>
                  </a:lnTo>
                  <a:lnTo>
                    <a:pt x="0" y="3372612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6244" y="6428638"/>
            <a:ext cx="676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rlito"/>
                <a:cs typeface="Carlito"/>
              </a:rPr>
              <a:t>5/24/202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6708" y="263566"/>
            <a:ext cx="8288297" cy="1213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2567" y="464896"/>
            <a:ext cx="411734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Pharmacokinetics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545717"/>
            <a:ext cx="8077200" cy="4293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0" dirty="0">
                <a:latin typeface="Carlito"/>
                <a:cs typeface="Carlito"/>
              </a:rPr>
              <a:t>Absorbed</a:t>
            </a:r>
            <a:r>
              <a:rPr sz="2500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orally</a:t>
            </a:r>
            <a:endParaRPr sz="25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dirty="0">
                <a:latin typeface="Carlito"/>
                <a:cs typeface="Carlito"/>
              </a:rPr>
              <a:t>Binding </a:t>
            </a:r>
            <a:r>
              <a:rPr sz="2500" spc="-15" dirty="0">
                <a:latin typeface="Carlito"/>
                <a:cs typeface="Carlito"/>
              </a:rPr>
              <a:t>to </a:t>
            </a:r>
            <a:r>
              <a:rPr sz="2500" dirty="0">
                <a:latin typeface="Carlito"/>
                <a:cs typeface="Carlito"/>
              </a:rPr>
              <a:t>plasma </a:t>
            </a:r>
            <a:r>
              <a:rPr sz="2500" spc="-10" dirty="0">
                <a:latin typeface="Carlito"/>
                <a:cs typeface="Carlito"/>
              </a:rPr>
              <a:t>proteins </a:t>
            </a:r>
            <a:r>
              <a:rPr sz="2500" spc="-15" dirty="0">
                <a:latin typeface="Carlito"/>
                <a:cs typeface="Carlito"/>
              </a:rPr>
              <a:t>ranges </a:t>
            </a:r>
            <a:r>
              <a:rPr sz="2500" spc="-20" dirty="0">
                <a:latin typeface="Carlito"/>
                <a:cs typeface="Carlito"/>
              </a:rPr>
              <a:t>from </a:t>
            </a:r>
            <a:r>
              <a:rPr sz="2500" dirty="0">
                <a:latin typeface="Carlito"/>
                <a:cs typeface="Carlito"/>
              </a:rPr>
              <a:t>10 </a:t>
            </a:r>
            <a:r>
              <a:rPr sz="2500" spc="-15" dirty="0">
                <a:latin typeface="Carlito"/>
                <a:cs typeface="Carlito"/>
              </a:rPr>
              <a:t>to</a:t>
            </a:r>
            <a:r>
              <a:rPr sz="2500" spc="-30" dirty="0">
                <a:latin typeface="Carlito"/>
                <a:cs typeface="Carlito"/>
              </a:rPr>
              <a:t> </a:t>
            </a:r>
            <a:r>
              <a:rPr sz="2500" spc="-5" dirty="0">
                <a:latin typeface="Carlito"/>
                <a:cs typeface="Carlito"/>
              </a:rPr>
              <a:t>40%.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>
              <a:latin typeface="Carlito"/>
              <a:cs typeface="Carlito"/>
            </a:endParaRPr>
          </a:p>
          <a:p>
            <a:pPr marL="356870" marR="5080" indent="-344805" algn="just">
              <a:lnSpc>
                <a:spcPct val="80000"/>
              </a:lnSpc>
              <a:spcBef>
                <a:spcPts val="5"/>
              </a:spcBef>
              <a:buFont typeface="Arial"/>
              <a:buChar char="•"/>
              <a:tabLst>
                <a:tab pos="357505" algn="l"/>
              </a:tabLst>
            </a:pPr>
            <a:r>
              <a:rPr sz="2500" spc="-10" dirty="0">
                <a:latin typeface="Carlito"/>
                <a:cs typeface="Carlito"/>
              </a:rPr>
              <a:t>Levels </a:t>
            </a:r>
            <a:r>
              <a:rPr sz="2500" spc="-15" dirty="0">
                <a:latin typeface="Carlito"/>
                <a:cs typeface="Carlito"/>
              </a:rPr>
              <a:t>are  </a:t>
            </a:r>
            <a:r>
              <a:rPr sz="2500" spc="-10" dirty="0">
                <a:latin typeface="Carlito"/>
                <a:cs typeface="Carlito"/>
              </a:rPr>
              <a:t>high </a:t>
            </a:r>
            <a:r>
              <a:rPr sz="2500" spc="-5" dirty="0">
                <a:latin typeface="Carlito"/>
                <a:cs typeface="Carlito"/>
              </a:rPr>
              <a:t>in </a:t>
            </a:r>
            <a:r>
              <a:rPr sz="2500" b="1" spc="-10" dirty="0">
                <a:latin typeface="Carlito"/>
                <a:cs typeface="Carlito"/>
              </a:rPr>
              <a:t>bone</a:t>
            </a:r>
            <a:r>
              <a:rPr sz="2500" spc="-10" dirty="0">
                <a:latin typeface="Carlito"/>
                <a:cs typeface="Carlito"/>
              </a:rPr>
              <a:t>, </a:t>
            </a:r>
            <a:r>
              <a:rPr sz="2500" b="1" dirty="0">
                <a:latin typeface="Carlito"/>
                <a:cs typeface="Carlito"/>
              </a:rPr>
              <a:t>urine </a:t>
            </a:r>
            <a:r>
              <a:rPr sz="2500" spc="-15" dirty="0">
                <a:latin typeface="Carlito"/>
                <a:cs typeface="Carlito"/>
              </a:rPr>
              <a:t>(except  moxifloxacin),  </a:t>
            </a:r>
            <a:r>
              <a:rPr sz="2500" b="1" spc="-5" dirty="0">
                <a:latin typeface="Carlito"/>
                <a:cs typeface="Carlito"/>
              </a:rPr>
              <a:t>kidney</a:t>
            </a:r>
            <a:r>
              <a:rPr sz="2500" spc="-5" dirty="0">
                <a:latin typeface="Carlito"/>
                <a:cs typeface="Carlito"/>
              </a:rPr>
              <a:t>, </a:t>
            </a:r>
            <a:r>
              <a:rPr sz="2500" dirty="0">
                <a:latin typeface="Carlito"/>
                <a:cs typeface="Carlito"/>
              </a:rPr>
              <a:t>and </a:t>
            </a:r>
            <a:r>
              <a:rPr sz="2500" spc="-20" dirty="0">
                <a:latin typeface="Carlito"/>
                <a:cs typeface="Carlito"/>
              </a:rPr>
              <a:t>prostatic </a:t>
            </a:r>
            <a:r>
              <a:rPr sz="2500" spc="-5" dirty="0">
                <a:latin typeface="Carlito"/>
                <a:cs typeface="Carlito"/>
              </a:rPr>
              <a:t>tissue </a:t>
            </a:r>
            <a:r>
              <a:rPr sz="2500" dirty="0">
                <a:latin typeface="Carlito"/>
                <a:cs typeface="Carlito"/>
              </a:rPr>
              <a:t>(but </a:t>
            </a:r>
            <a:r>
              <a:rPr sz="2500" spc="-5" dirty="0">
                <a:latin typeface="Carlito"/>
                <a:cs typeface="Carlito"/>
              </a:rPr>
              <a:t>not </a:t>
            </a:r>
            <a:r>
              <a:rPr sz="2500" spc="-20" dirty="0">
                <a:latin typeface="Carlito"/>
                <a:cs typeface="Carlito"/>
              </a:rPr>
              <a:t>prostatic </a:t>
            </a:r>
            <a:r>
              <a:rPr sz="2500" dirty="0">
                <a:latin typeface="Carlito"/>
                <a:cs typeface="Carlito"/>
              </a:rPr>
              <a:t>fluid), and  </a:t>
            </a:r>
            <a:r>
              <a:rPr sz="2500" spc="-10" dirty="0">
                <a:latin typeface="Carlito"/>
                <a:cs typeface="Carlito"/>
              </a:rPr>
              <a:t>concentrations </a:t>
            </a:r>
            <a:r>
              <a:rPr sz="2500" spc="-5" dirty="0">
                <a:latin typeface="Carlito"/>
                <a:cs typeface="Carlito"/>
              </a:rPr>
              <a:t>in </a:t>
            </a:r>
            <a:r>
              <a:rPr sz="2500" dirty="0">
                <a:latin typeface="Carlito"/>
                <a:cs typeface="Carlito"/>
              </a:rPr>
              <a:t>the </a:t>
            </a:r>
            <a:r>
              <a:rPr sz="2500" b="1" spc="-5" dirty="0">
                <a:latin typeface="Carlito"/>
                <a:cs typeface="Carlito"/>
              </a:rPr>
              <a:t>lung </a:t>
            </a:r>
            <a:r>
              <a:rPr sz="2500" spc="-20" dirty="0">
                <a:latin typeface="Carlito"/>
                <a:cs typeface="Carlito"/>
              </a:rPr>
              <a:t>exceed </a:t>
            </a:r>
            <a:r>
              <a:rPr sz="2500" dirty="0">
                <a:latin typeface="Carlito"/>
                <a:cs typeface="Carlito"/>
              </a:rPr>
              <a:t>those </a:t>
            </a:r>
            <a:r>
              <a:rPr sz="2500" spc="-5" dirty="0">
                <a:latin typeface="Carlito"/>
                <a:cs typeface="Carlito"/>
              </a:rPr>
              <a:t>in</a:t>
            </a:r>
            <a:r>
              <a:rPr sz="2500" spc="20" dirty="0">
                <a:latin typeface="Carlito"/>
                <a:cs typeface="Carlito"/>
              </a:rPr>
              <a:t> </a:t>
            </a:r>
            <a:r>
              <a:rPr sz="2500" spc="-5" dirty="0">
                <a:latin typeface="Carlito"/>
                <a:cs typeface="Carlito"/>
              </a:rPr>
              <a:t>serum.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900">
              <a:latin typeface="Carlito"/>
              <a:cs typeface="Carlito"/>
            </a:endParaRPr>
          </a:p>
          <a:p>
            <a:pPr marL="356870" marR="6985" indent="-344805" algn="just">
              <a:lnSpc>
                <a:spcPts val="2400"/>
              </a:lnSpc>
              <a:buFont typeface="Arial"/>
              <a:buChar char="•"/>
              <a:tabLst>
                <a:tab pos="357505" algn="l"/>
              </a:tabLst>
            </a:pPr>
            <a:r>
              <a:rPr sz="2500" spc="-15" dirty="0">
                <a:latin typeface="Carlito"/>
                <a:cs typeface="Carlito"/>
              </a:rPr>
              <a:t>Penetration </a:t>
            </a:r>
            <a:r>
              <a:rPr sz="2500" spc="-20" dirty="0">
                <a:latin typeface="Carlito"/>
                <a:cs typeface="Carlito"/>
              </a:rPr>
              <a:t>into </a:t>
            </a:r>
            <a:r>
              <a:rPr sz="2500" spc="-10" dirty="0">
                <a:latin typeface="Carlito"/>
                <a:cs typeface="Carlito"/>
              </a:rPr>
              <a:t>cerebrospinal fluid </a:t>
            </a:r>
            <a:r>
              <a:rPr sz="2500" spc="-5" dirty="0">
                <a:latin typeface="Carlito"/>
                <a:cs typeface="Carlito"/>
              </a:rPr>
              <a:t>is </a:t>
            </a:r>
            <a:r>
              <a:rPr sz="2500" spc="-15" dirty="0">
                <a:latin typeface="Carlito"/>
                <a:cs typeface="Carlito"/>
              </a:rPr>
              <a:t>relatively </a:t>
            </a:r>
            <a:r>
              <a:rPr sz="2500" spc="-5" dirty="0">
                <a:latin typeface="Carlito"/>
                <a:cs typeface="Carlito"/>
              </a:rPr>
              <a:t>low </a:t>
            </a:r>
            <a:r>
              <a:rPr sz="2500" spc="-20" dirty="0">
                <a:latin typeface="Carlito"/>
                <a:cs typeface="Carlito"/>
              </a:rPr>
              <a:t>except  for</a:t>
            </a:r>
            <a:r>
              <a:rPr sz="2500" spc="100" dirty="0">
                <a:latin typeface="Carlito"/>
                <a:cs typeface="Carlito"/>
              </a:rPr>
              <a:t> </a:t>
            </a:r>
            <a:r>
              <a:rPr sz="2500" spc="-15" dirty="0">
                <a:latin typeface="Carlito"/>
                <a:cs typeface="Carlito"/>
              </a:rPr>
              <a:t>ofloxacin,</a:t>
            </a:r>
            <a:r>
              <a:rPr sz="2500" spc="105" dirty="0">
                <a:latin typeface="Carlito"/>
                <a:cs typeface="Carlito"/>
              </a:rPr>
              <a:t> </a:t>
            </a:r>
            <a:r>
              <a:rPr sz="2500" spc="-30" dirty="0">
                <a:latin typeface="Carlito"/>
                <a:cs typeface="Carlito"/>
              </a:rPr>
              <a:t>for</a:t>
            </a:r>
            <a:r>
              <a:rPr sz="2500" spc="105" dirty="0">
                <a:latin typeface="Carlito"/>
                <a:cs typeface="Carlito"/>
              </a:rPr>
              <a:t> </a:t>
            </a:r>
            <a:r>
              <a:rPr sz="2500" spc="-5" dirty="0">
                <a:latin typeface="Carlito"/>
                <a:cs typeface="Carlito"/>
              </a:rPr>
              <a:t>which</a:t>
            </a:r>
            <a:r>
              <a:rPr sz="2500" spc="9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concentrations</a:t>
            </a:r>
            <a:r>
              <a:rPr sz="2500" spc="100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can</a:t>
            </a:r>
            <a:r>
              <a:rPr sz="2500" spc="120" dirty="0">
                <a:latin typeface="Carlito"/>
                <a:cs typeface="Carlito"/>
              </a:rPr>
              <a:t> </a:t>
            </a:r>
            <a:r>
              <a:rPr sz="2500" dirty="0">
                <a:latin typeface="Carlito"/>
                <a:cs typeface="Carlito"/>
              </a:rPr>
              <a:t>be</a:t>
            </a:r>
            <a:r>
              <a:rPr sz="2500" spc="90" dirty="0">
                <a:latin typeface="Carlito"/>
                <a:cs typeface="Carlito"/>
              </a:rPr>
              <a:t> </a:t>
            </a:r>
            <a:r>
              <a:rPr sz="2500" spc="-15" dirty="0">
                <a:latin typeface="Carlito"/>
                <a:cs typeface="Carlito"/>
              </a:rPr>
              <a:t>as</a:t>
            </a:r>
            <a:r>
              <a:rPr sz="2500" spc="114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high</a:t>
            </a:r>
            <a:r>
              <a:rPr sz="2500" spc="120" dirty="0">
                <a:latin typeface="Carlito"/>
                <a:cs typeface="Carlito"/>
              </a:rPr>
              <a:t> </a:t>
            </a:r>
            <a:r>
              <a:rPr sz="2500" spc="-15" dirty="0">
                <a:latin typeface="Carlito"/>
                <a:cs typeface="Carlito"/>
              </a:rPr>
              <a:t>as</a:t>
            </a:r>
            <a:r>
              <a:rPr sz="2500" spc="110" dirty="0">
                <a:latin typeface="Carlito"/>
                <a:cs typeface="Carlito"/>
              </a:rPr>
              <a:t> </a:t>
            </a:r>
            <a:r>
              <a:rPr sz="2500" spc="-25" dirty="0">
                <a:latin typeface="Carlito"/>
                <a:cs typeface="Carlito"/>
              </a:rPr>
              <a:t>90</a:t>
            </a:r>
            <a:endParaRPr sz="2500">
              <a:latin typeface="Carlito"/>
              <a:cs typeface="Carlito"/>
            </a:endParaRPr>
          </a:p>
          <a:p>
            <a:pPr marL="356870">
              <a:lnSpc>
                <a:spcPts val="2420"/>
              </a:lnSpc>
            </a:pPr>
            <a:r>
              <a:rPr sz="2500" spc="-5" dirty="0">
                <a:latin typeface="Carlito"/>
                <a:cs typeface="Carlito"/>
              </a:rPr>
              <a:t>% </a:t>
            </a:r>
            <a:r>
              <a:rPr sz="2500" dirty="0">
                <a:latin typeface="Carlito"/>
                <a:cs typeface="Carlito"/>
              </a:rPr>
              <a:t>of those </a:t>
            </a:r>
            <a:r>
              <a:rPr sz="2500" spc="-5" dirty="0">
                <a:latin typeface="Carlito"/>
                <a:cs typeface="Carlito"/>
              </a:rPr>
              <a:t>in</a:t>
            </a:r>
            <a:r>
              <a:rPr sz="2500" spc="-40" dirty="0">
                <a:latin typeface="Carlito"/>
                <a:cs typeface="Carlito"/>
              </a:rPr>
              <a:t> </a:t>
            </a:r>
            <a:r>
              <a:rPr sz="2500" spc="-5" dirty="0">
                <a:latin typeface="Carlito"/>
                <a:cs typeface="Carlito"/>
              </a:rPr>
              <a:t>serum.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0" dirty="0">
                <a:latin typeface="Carlito"/>
                <a:cs typeface="Carlito"/>
              </a:rPr>
              <a:t>Partly </a:t>
            </a:r>
            <a:r>
              <a:rPr sz="2500" spc="-15" dirty="0">
                <a:latin typeface="Carlito"/>
                <a:cs typeface="Carlito"/>
              </a:rPr>
              <a:t>metabolized </a:t>
            </a:r>
            <a:r>
              <a:rPr sz="2500" spc="-5" dirty="0">
                <a:latin typeface="Carlito"/>
                <a:cs typeface="Carlito"/>
              </a:rPr>
              <a:t>in liver: one </a:t>
            </a:r>
            <a:r>
              <a:rPr sz="2500" dirty="0">
                <a:latin typeface="Carlito"/>
                <a:cs typeface="Carlito"/>
              </a:rPr>
              <a:t>of the </a:t>
            </a:r>
            <a:r>
              <a:rPr sz="2500" spc="-10" dirty="0">
                <a:latin typeface="Carlito"/>
                <a:cs typeface="Carlito"/>
              </a:rPr>
              <a:t>metabolites </a:t>
            </a:r>
            <a:r>
              <a:rPr sz="2500" spc="-5" dirty="0">
                <a:latin typeface="Carlito"/>
                <a:cs typeface="Carlito"/>
              </a:rPr>
              <a:t>is</a:t>
            </a:r>
            <a:r>
              <a:rPr sz="2500" spc="65" dirty="0">
                <a:latin typeface="Carlito"/>
                <a:cs typeface="Carlito"/>
              </a:rPr>
              <a:t> </a:t>
            </a:r>
            <a:r>
              <a:rPr sz="2500" spc="-5" dirty="0">
                <a:latin typeface="Carlito"/>
                <a:cs typeface="Carlito"/>
              </a:rPr>
              <a:t>active.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531925"/>
            <a:ext cx="8613140" cy="130048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20" dirty="0">
                <a:latin typeface="Carlito"/>
                <a:cs typeface="Carlito"/>
              </a:rPr>
              <a:t>Excreted </a:t>
            </a:r>
            <a:r>
              <a:rPr sz="2700" dirty="0">
                <a:latin typeface="Carlito"/>
                <a:cs typeface="Carlito"/>
              </a:rPr>
              <a:t>in urine </a:t>
            </a:r>
            <a:r>
              <a:rPr sz="2700" spc="5" dirty="0">
                <a:latin typeface="Carlito"/>
                <a:cs typeface="Carlito"/>
              </a:rPr>
              <a:t>with a </a:t>
            </a:r>
            <a:r>
              <a:rPr sz="2700" dirty="0">
                <a:latin typeface="Carlito"/>
                <a:cs typeface="Carlito"/>
              </a:rPr>
              <a:t>plasma </a:t>
            </a:r>
            <a:r>
              <a:rPr sz="2700" spc="5" dirty="0">
                <a:latin typeface="Carlito"/>
                <a:cs typeface="Carlito"/>
              </a:rPr>
              <a:t>t½ -8</a:t>
            </a:r>
            <a:r>
              <a:rPr sz="2700" spc="-229" dirty="0">
                <a:latin typeface="Carlito"/>
                <a:cs typeface="Carlito"/>
              </a:rPr>
              <a:t> </a:t>
            </a:r>
            <a:r>
              <a:rPr sz="2700" spc="-20" dirty="0">
                <a:latin typeface="Carlito"/>
                <a:cs typeface="Carlito"/>
              </a:rPr>
              <a:t>hrs.</a:t>
            </a:r>
            <a:endParaRPr sz="2700">
              <a:latin typeface="Carlito"/>
              <a:cs typeface="Carlito"/>
            </a:endParaRPr>
          </a:p>
          <a:p>
            <a:pPr marL="356870" marR="5080" indent="-344805">
              <a:lnSpc>
                <a:spcPts val="293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  <a:tab pos="357505" algn="l"/>
                <a:tab pos="1122680" algn="l"/>
                <a:tab pos="3186430" algn="l"/>
                <a:tab pos="4469765" algn="l"/>
                <a:tab pos="4857115" algn="l"/>
                <a:tab pos="5711190" algn="l"/>
                <a:tab pos="6741795" algn="l"/>
                <a:tab pos="7640955" algn="l"/>
                <a:tab pos="8339455" algn="l"/>
              </a:tabLst>
            </a:pPr>
            <a:r>
              <a:rPr sz="2700" spc="-10" dirty="0">
                <a:latin typeface="Carlito"/>
                <a:cs typeface="Carlito"/>
              </a:rPr>
              <a:t>H</a:t>
            </a:r>
            <a:r>
              <a:rPr sz="2700" dirty="0">
                <a:latin typeface="Carlito"/>
                <a:cs typeface="Carlito"/>
              </a:rPr>
              <a:t>igh	</a:t>
            </a:r>
            <a:r>
              <a:rPr sz="2700" spc="-40" dirty="0">
                <a:latin typeface="Carlito"/>
                <a:cs typeface="Carlito"/>
              </a:rPr>
              <a:t>c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dirty="0">
                <a:latin typeface="Carlito"/>
                <a:cs typeface="Carlito"/>
              </a:rPr>
              <a:t>n</a:t>
            </a:r>
            <a:r>
              <a:rPr sz="2700" spc="-25" dirty="0">
                <a:latin typeface="Carlito"/>
                <a:cs typeface="Carlito"/>
              </a:rPr>
              <a:t>c</a:t>
            </a:r>
            <a:r>
              <a:rPr sz="2700" spc="5" dirty="0">
                <a:latin typeface="Carlito"/>
                <a:cs typeface="Carlito"/>
              </a:rPr>
              <a:t>e</a:t>
            </a:r>
            <a:r>
              <a:rPr sz="2700" spc="-35" dirty="0">
                <a:latin typeface="Carlito"/>
                <a:cs typeface="Carlito"/>
              </a:rPr>
              <a:t>n</a:t>
            </a:r>
            <a:r>
              <a:rPr sz="2700" dirty="0">
                <a:latin typeface="Carlito"/>
                <a:cs typeface="Carlito"/>
              </a:rPr>
              <a:t>t</a:t>
            </a:r>
            <a:r>
              <a:rPr sz="2700" spc="-80" dirty="0">
                <a:latin typeface="Carlito"/>
                <a:cs typeface="Carlito"/>
              </a:rPr>
              <a:t>r</a:t>
            </a:r>
            <a:r>
              <a:rPr sz="2700" spc="-25" dirty="0">
                <a:latin typeface="Carlito"/>
                <a:cs typeface="Carlito"/>
              </a:rPr>
              <a:t>a</a:t>
            </a:r>
            <a:r>
              <a:rPr sz="2700" dirty="0">
                <a:latin typeface="Carlito"/>
                <a:cs typeface="Carlito"/>
              </a:rPr>
              <a:t>t</a:t>
            </a:r>
            <a:r>
              <a:rPr sz="2700" spc="-20" dirty="0">
                <a:latin typeface="Carlito"/>
                <a:cs typeface="Carlito"/>
              </a:rPr>
              <a:t>i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spc="5" dirty="0">
                <a:latin typeface="Carlito"/>
                <a:cs typeface="Carlito"/>
              </a:rPr>
              <a:t>n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25" dirty="0">
                <a:latin typeface="Carlito"/>
                <a:cs typeface="Carlito"/>
              </a:rPr>
              <a:t>a</a:t>
            </a:r>
            <a:r>
              <a:rPr sz="2700" spc="-70" dirty="0">
                <a:latin typeface="Carlito"/>
                <a:cs typeface="Carlito"/>
              </a:rPr>
              <a:t>t</a:t>
            </a:r>
            <a:r>
              <a:rPr sz="2700" spc="-25" dirty="0">
                <a:latin typeface="Carlito"/>
                <a:cs typeface="Carlito"/>
              </a:rPr>
              <a:t>t</a:t>
            </a:r>
            <a:r>
              <a:rPr sz="2700" dirty="0">
                <a:latin typeface="Carlito"/>
                <a:cs typeface="Carlito"/>
              </a:rPr>
              <a:t>ai</a:t>
            </a:r>
            <a:r>
              <a:rPr sz="2700" spc="-35" dirty="0">
                <a:latin typeface="Carlito"/>
                <a:cs typeface="Carlito"/>
              </a:rPr>
              <a:t>n</a:t>
            </a:r>
            <a:r>
              <a:rPr sz="2700" spc="5" dirty="0">
                <a:latin typeface="Carlito"/>
                <a:cs typeface="Carlito"/>
              </a:rPr>
              <a:t>ed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25" dirty="0">
                <a:latin typeface="Carlito"/>
                <a:cs typeface="Carlito"/>
              </a:rPr>
              <a:t>i</a:t>
            </a:r>
            <a:r>
              <a:rPr sz="2700" spc="5" dirty="0">
                <a:latin typeface="Carlito"/>
                <a:cs typeface="Carlito"/>
              </a:rPr>
              <a:t>n</a:t>
            </a:r>
            <a:r>
              <a:rPr sz="2700" dirty="0">
                <a:latin typeface="Carlito"/>
                <a:cs typeface="Carlito"/>
              </a:rPr>
              <a:t>	u</a:t>
            </a:r>
            <a:r>
              <a:rPr sz="2700" spc="-20" dirty="0">
                <a:latin typeface="Carlito"/>
                <a:cs typeface="Carlito"/>
              </a:rPr>
              <a:t>r</a:t>
            </a:r>
            <a:r>
              <a:rPr sz="2700" dirty="0">
                <a:latin typeface="Carlito"/>
                <a:cs typeface="Carlito"/>
              </a:rPr>
              <a:t>i</a:t>
            </a:r>
            <a:r>
              <a:rPr sz="2700" spc="-30" dirty="0">
                <a:latin typeface="Carlito"/>
                <a:cs typeface="Carlito"/>
              </a:rPr>
              <a:t>n</a:t>
            </a:r>
            <a:r>
              <a:rPr sz="2700" spc="5" dirty="0">
                <a:latin typeface="Carlito"/>
                <a:cs typeface="Carlito"/>
              </a:rPr>
              <a:t>e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10" dirty="0">
                <a:latin typeface="Carlito"/>
                <a:cs typeface="Carlito"/>
              </a:rPr>
              <a:t>(2</a:t>
            </a:r>
            <a:r>
              <a:rPr sz="2700" spc="-30" dirty="0">
                <a:latin typeface="Carlito"/>
                <a:cs typeface="Carlito"/>
              </a:rPr>
              <a:t>0</a:t>
            </a:r>
            <a:r>
              <a:rPr sz="2700" spc="5" dirty="0">
                <a:latin typeface="Carlito"/>
                <a:cs typeface="Carlito"/>
              </a:rPr>
              <a:t>-</a:t>
            </a:r>
            <a:r>
              <a:rPr sz="2700" spc="-30" dirty="0">
                <a:latin typeface="Carlito"/>
                <a:cs typeface="Carlito"/>
              </a:rPr>
              <a:t>5</a:t>
            </a:r>
            <a:r>
              <a:rPr sz="2700" spc="5" dirty="0">
                <a:latin typeface="Carlito"/>
                <a:cs typeface="Carlito"/>
              </a:rPr>
              <a:t>0</a:t>
            </a:r>
            <a:r>
              <a:rPr sz="2700" dirty="0">
                <a:latin typeface="Carlito"/>
                <a:cs typeface="Carlito"/>
              </a:rPr>
              <a:t>	ti</a:t>
            </a:r>
            <a:r>
              <a:rPr sz="2700" spc="-25" dirty="0">
                <a:latin typeface="Carlito"/>
                <a:cs typeface="Carlito"/>
              </a:rPr>
              <a:t>m</a:t>
            </a:r>
            <a:r>
              <a:rPr sz="2700" spc="5" dirty="0">
                <a:latin typeface="Carlito"/>
                <a:cs typeface="Carlito"/>
              </a:rPr>
              <a:t>es</a:t>
            </a:r>
            <a:r>
              <a:rPr sz="2700" dirty="0">
                <a:latin typeface="Carlito"/>
                <a:cs typeface="Carlito"/>
              </a:rPr>
              <a:t>	t</a:t>
            </a:r>
            <a:r>
              <a:rPr sz="2700" spc="-25" dirty="0">
                <a:latin typeface="Carlito"/>
                <a:cs typeface="Carlito"/>
              </a:rPr>
              <a:t>ha</a:t>
            </a:r>
            <a:r>
              <a:rPr sz="2700" dirty="0">
                <a:latin typeface="Carlito"/>
                <a:cs typeface="Carlito"/>
              </a:rPr>
              <a:t>t	in  plasma) is lethal </a:t>
            </a:r>
            <a:r>
              <a:rPr sz="2700" spc="-10" dirty="0">
                <a:latin typeface="Carlito"/>
                <a:cs typeface="Carlito"/>
              </a:rPr>
              <a:t>to </a:t>
            </a:r>
            <a:r>
              <a:rPr sz="2700" spc="5" dirty="0">
                <a:latin typeface="Carlito"/>
                <a:cs typeface="Carlito"/>
              </a:rPr>
              <a:t>the </a:t>
            </a:r>
            <a:r>
              <a:rPr sz="2700" dirty="0">
                <a:latin typeface="Carlito"/>
                <a:cs typeface="Carlito"/>
              </a:rPr>
              <a:t>common urinary</a:t>
            </a:r>
            <a:r>
              <a:rPr sz="2700" spc="-204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pathogens.</a:t>
            </a:r>
            <a:endParaRPr sz="27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3299205"/>
            <a:ext cx="2013585" cy="80772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56870" marR="5080" indent="-344805">
              <a:lnSpc>
                <a:spcPts val="2900"/>
              </a:lnSpc>
              <a:spcBef>
                <a:spcPts val="4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5" dirty="0">
                <a:latin typeface="Carlito"/>
                <a:cs typeface="Carlito"/>
              </a:rPr>
              <a:t>A</a:t>
            </a:r>
            <a:r>
              <a:rPr sz="2700" spc="5" dirty="0">
                <a:latin typeface="Carlito"/>
                <a:cs typeface="Carlito"/>
              </a:rPr>
              <a:t>c</a:t>
            </a:r>
            <a:r>
              <a:rPr sz="2700" spc="10" dirty="0">
                <a:latin typeface="Carlito"/>
                <a:cs typeface="Carlito"/>
              </a:rPr>
              <a:t>c</a:t>
            </a:r>
            <a:r>
              <a:rPr sz="2700" dirty="0">
                <a:latin typeface="Carlito"/>
                <a:cs typeface="Carlito"/>
              </a:rPr>
              <a:t>u</a:t>
            </a:r>
            <a:r>
              <a:rPr sz="2700" spc="-10" dirty="0">
                <a:latin typeface="Carlito"/>
                <a:cs typeface="Carlito"/>
              </a:rPr>
              <a:t>m</a:t>
            </a:r>
            <a:r>
              <a:rPr sz="2700" dirty="0">
                <a:latin typeface="Carlito"/>
                <a:cs typeface="Carlito"/>
              </a:rPr>
              <a:t>u</a:t>
            </a:r>
            <a:r>
              <a:rPr sz="2700" spc="-35" dirty="0">
                <a:latin typeface="Carlito"/>
                <a:cs typeface="Carlito"/>
              </a:rPr>
              <a:t>l</a:t>
            </a:r>
            <a:r>
              <a:rPr sz="2700" spc="-25" dirty="0">
                <a:latin typeface="Carlito"/>
                <a:cs typeface="Carlito"/>
              </a:rPr>
              <a:t>a</a:t>
            </a:r>
            <a:r>
              <a:rPr sz="2700" spc="-45" dirty="0">
                <a:latin typeface="Carlito"/>
                <a:cs typeface="Carlito"/>
              </a:rPr>
              <a:t>t</a:t>
            </a:r>
            <a:r>
              <a:rPr sz="2700" dirty="0">
                <a:latin typeface="Carlito"/>
                <a:cs typeface="Carlito"/>
              </a:rPr>
              <a:t>e  </a:t>
            </a:r>
            <a:r>
              <a:rPr sz="2700" spc="-15" dirty="0">
                <a:latin typeface="Carlito"/>
                <a:cs typeface="Carlito"/>
              </a:rPr>
              <a:t>leukocytes,</a:t>
            </a:r>
            <a:endParaRPr sz="27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0597" y="3299205"/>
            <a:ext cx="6429375" cy="80772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indent="106680">
              <a:lnSpc>
                <a:spcPts val="2900"/>
              </a:lnSpc>
              <a:spcBef>
                <a:spcPts val="490"/>
              </a:spcBef>
              <a:tabLst>
                <a:tab pos="680085" algn="l"/>
                <a:tab pos="902969" algn="l"/>
                <a:tab pos="1954530" algn="l"/>
                <a:tab pos="2844800" algn="l"/>
                <a:tab pos="3432810" algn="l"/>
                <a:tab pos="3670935" algn="l"/>
                <a:tab pos="4701540" algn="l"/>
              </a:tabLst>
            </a:pPr>
            <a:r>
              <a:rPr sz="2700" dirty="0">
                <a:latin typeface="Carlito"/>
                <a:cs typeface="Carlito"/>
              </a:rPr>
              <a:t>in	</a:t>
            </a:r>
            <a:r>
              <a:rPr sz="2700" spc="5" dirty="0">
                <a:latin typeface="Carlito"/>
                <a:cs typeface="Carlito"/>
              </a:rPr>
              <a:t>ma</a:t>
            </a:r>
            <a:r>
              <a:rPr sz="2700" spc="-20" dirty="0">
                <a:latin typeface="Carlito"/>
                <a:cs typeface="Carlito"/>
              </a:rPr>
              <a:t>c</a:t>
            </a:r>
            <a:r>
              <a:rPr sz="2700" spc="-60" dirty="0">
                <a:latin typeface="Carlito"/>
                <a:cs typeface="Carlito"/>
              </a:rPr>
              <a:t>r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dirty="0">
                <a:latin typeface="Carlito"/>
                <a:cs typeface="Carlito"/>
              </a:rPr>
              <a:t>p</a:t>
            </a:r>
            <a:r>
              <a:rPr sz="2700" spc="-10" dirty="0">
                <a:latin typeface="Carlito"/>
                <a:cs typeface="Carlito"/>
              </a:rPr>
              <a:t>h</a:t>
            </a:r>
            <a:r>
              <a:rPr sz="2700" spc="5" dirty="0">
                <a:latin typeface="Carlito"/>
                <a:cs typeface="Carlito"/>
              </a:rPr>
              <a:t>a</a:t>
            </a:r>
            <a:r>
              <a:rPr sz="2700" spc="-25" dirty="0">
                <a:latin typeface="Carlito"/>
                <a:cs typeface="Carlito"/>
              </a:rPr>
              <a:t>g</a:t>
            </a:r>
            <a:r>
              <a:rPr sz="2700" spc="5" dirty="0">
                <a:latin typeface="Carlito"/>
                <a:cs typeface="Carlito"/>
              </a:rPr>
              <a:t>es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5" dirty="0">
                <a:latin typeface="Carlito"/>
                <a:cs typeface="Carlito"/>
              </a:rPr>
              <a:t>a</a:t>
            </a:r>
            <a:r>
              <a:rPr sz="2700" spc="-10" dirty="0">
                <a:latin typeface="Carlito"/>
                <a:cs typeface="Carlito"/>
              </a:rPr>
              <a:t>n</a:t>
            </a:r>
            <a:r>
              <a:rPr sz="2700" spc="5" dirty="0">
                <a:latin typeface="Carlito"/>
                <a:cs typeface="Carlito"/>
              </a:rPr>
              <a:t>d</a:t>
            </a:r>
            <a:r>
              <a:rPr sz="2700" dirty="0">
                <a:latin typeface="Carlito"/>
                <a:cs typeface="Carlito"/>
              </a:rPr>
              <a:t>		</a:t>
            </a:r>
            <a:r>
              <a:rPr sz="2700" spc="-30" dirty="0">
                <a:latin typeface="Carlito"/>
                <a:cs typeface="Carlito"/>
              </a:rPr>
              <a:t>p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dirty="0">
                <a:latin typeface="Carlito"/>
                <a:cs typeface="Carlito"/>
              </a:rPr>
              <a:t>l</a:t>
            </a:r>
            <a:r>
              <a:rPr sz="2700" spc="-25" dirty="0">
                <a:latin typeface="Carlito"/>
                <a:cs typeface="Carlito"/>
              </a:rPr>
              <a:t>y</a:t>
            </a:r>
            <a:r>
              <a:rPr sz="2700" spc="5" dirty="0">
                <a:latin typeface="Carlito"/>
                <a:cs typeface="Carlito"/>
              </a:rPr>
              <a:t>mor</a:t>
            </a:r>
            <a:r>
              <a:rPr sz="2700" spc="-10" dirty="0">
                <a:latin typeface="Carlito"/>
                <a:cs typeface="Carlito"/>
              </a:rPr>
              <a:t>p</a:t>
            </a:r>
            <a:r>
              <a:rPr sz="2700" dirty="0">
                <a:latin typeface="Carlito"/>
                <a:cs typeface="Carlito"/>
              </a:rPr>
              <a:t>h</a:t>
            </a:r>
            <a:r>
              <a:rPr sz="2700" spc="-20" dirty="0">
                <a:latin typeface="Carlito"/>
                <a:cs typeface="Carlito"/>
              </a:rPr>
              <a:t>o</a:t>
            </a:r>
            <a:r>
              <a:rPr sz="2700" dirty="0">
                <a:latin typeface="Carlito"/>
                <a:cs typeface="Carlito"/>
              </a:rPr>
              <a:t>n</a:t>
            </a:r>
            <a:r>
              <a:rPr sz="2700" spc="-15" dirty="0">
                <a:latin typeface="Carlito"/>
                <a:cs typeface="Carlito"/>
              </a:rPr>
              <a:t>u</a:t>
            </a:r>
            <a:r>
              <a:rPr sz="2700" dirty="0">
                <a:latin typeface="Carlito"/>
                <a:cs typeface="Carlito"/>
              </a:rPr>
              <a:t>cl</a:t>
            </a:r>
            <a:r>
              <a:rPr sz="2700" spc="-20" dirty="0">
                <a:latin typeface="Carlito"/>
                <a:cs typeface="Carlito"/>
              </a:rPr>
              <a:t>e</a:t>
            </a:r>
            <a:r>
              <a:rPr sz="2700" dirty="0">
                <a:latin typeface="Carlito"/>
                <a:cs typeface="Carlito"/>
              </a:rPr>
              <a:t>ar  </a:t>
            </a:r>
            <a:r>
              <a:rPr sz="2700" spc="5" dirty="0">
                <a:latin typeface="Carlito"/>
                <a:cs typeface="Carlito"/>
              </a:rPr>
              <a:t>th</a:t>
            </a:r>
            <a:r>
              <a:rPr sz="2700" spc="-15" dirty="0">
                <a:latin typeface="Carlito"/>
                <a:cs typeface="Carlito"/>
              </a:rPr>
              <a:t>u</a:t>
            </a:r>
            <a:r>
              <a:rPr sz="2700" spc="5" dirty="0">
                <a:latin typeface="Carlito"/>
                <a:cs typeface="Carlito"/>
              </a:rPr>
              <a:t>s</a:t>
            </a:r>
            <a:r>
              <a:rPr sz="2700" dirty="0">
                <a:latin typeface="Carlito"/>
                <a:cs typeface="Carlito"/>
              </a:rPr>
              <a:t>		</a:t>
            </a:r>
            <a:r>
              <a:rPr sz="2700" spc="-5" dirty="0">
                <a:latin typeface="Carlito"/>
                <a:cs typeface="Carlito"/>
              </a:rPr>
              <a:t>b</a:t>
            </a:r>
            <a:r>
              <a:rPr sz="2700" spc="-30" dirty="0">
                <a:latin typeface="Carlito"/>
                <a:cs typeface="Carlito"/>
              </a:rPr>
              <a:t>e</a:t>
            </a:r>
            <a:r>
              <a:rPr sz="2700" dirty="0">
                <a:latin typeface="Carlito"/>
                <a:cs typeface="Carlito"/>
              </a:rPr>
              <a:t>i</a:t>
            </a:r>
            <a:r>
              <a:rPr sz="2700" spc="-5" dirty="0">
                <a:latin typeface="Carlito"/>
                <a:cs typeface="Carlito"/>
              </a:rPr>
              <a:t>n</a:t>
            </a:r>
            <a:r>
              <a:rPr sz="2700" spc="5" dirty="0">
                <a:latin typeface="Carlito"/>
                <a:cs typeface="Carlito"/>
              </a:rPr>
              <a:t>g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30" dirty="0">
                <a:latin typeface="Carlito"/>
                <a:cs typeface="Carlito"/>
              </a:rPr>
              <a:t>e</a:t>
            </a:r>
            <a:r>
              <a:rPr sz="2700" spc="-40" dirty="0">
                <a:latin typeface="Carlito"/>
                <a:cs typeface="Carlito"/>
              </a:rPr>
              <a:t>f</a:t>
            </a:r>
            <a:r>
              <a:rPr sz="2700" spc="-85" dirty="0">
                <a:latin typeface="Carlito"/>
                <a:cs typeface="Carlito"/>
              </a:rPr>
              <a:t>f</a:t>
            </a:r>
            <a:r>
              <a:rPr sz="2700" spc="5" dirty="0">
                <a:latin typeface="Carlito"/>
                <a:cs typeface="Carlito"/>
              </a:rPr>
              <a:t>ecti</a:t>
            </a:r>
            <a:r>
              <a:rPr sz="2700" spc="-25" dirty="0">
                <a:latin typeface="Carlito"/>
                <a:cs typeface="Carlito"/>
              </a:rPr>
              <a:t>v</a:t>
            </a:r>
            <a:r>
              <a:rPr sz="2700" spc="5" dirty="0">
                <a:latin typeface="Carlito"/>
                <a:cs typeface="Carlito"/>
              </a:rPr>
              <a:t>e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5" dirty="0">
                <a:latin typeface="Carlito"/>
                <a:cs typeface="Carlito"/>
              </a:rPr>
              <a:t>a</a:t>
            </a:r>
            <a:r>
              <a:rPr sz="2700" spc="-50" dirty="0">
                <a:latin typeface="Carlito"/>
                <a:cs typeface="Carlito"/>
              </a:rPr>
              <a:t>g</a:t>
            </a:r>
            <a:r>
              <a:rPr sz="2700" spc="5" dirty="0">
                <a:latin typeface="Carlito"/>
                <a:cs typeface="Carlito"/>
              </a:rPr>
              <a:t>a</a:t>
            </a:r>
            <a:r>
              <a:rPr sz="2700" spc="-30" dirty="0">
                <a:latin typeface="Carlito"/>
                <a:cs typeface="Carlito"/>
              </a:rPr>
              <a:t>i</a:t>
            </a:r>
            <a:r>
              <a:rPr sz="2700" dirty="0">
                <a:latin typeface="Carlito"/>
                <a:cs typeface="Carlito"/>
              </a:rPr>
              <a:t>n</a:t>
            </a:r>
            <a:r>
              <a:rPr sz="2700" spc="-55" dirty="0">
                <a:latin typeface="Carlito"/>
                <a:cs typeface="Carlito"/>
              </a:rPr>
              <a:t>s</a:t>
            </a:r>
            <a:r>
              <a:rPr sz="2700" dirty="0">
                <a:latin typeface="Carlito"/>
                <a:cs typeface="Carlito"/>
              </a:rPr>
              <a:t>t	</a:t>
            </a:r>
            <a:r>
              <a:rPr sz="2700" b="1" spc="-15" dirty="0">
                <a:latin typeface="Carlito"/>
                <a:cs typeface="Carlito"/>
              </a:rPr>
              <a:t>in</a:t>
            </a:r>
            <a:r>
              <a:rPr sz="2700" b="1" spc="5" dirty="0">
                <a:latin typeface="Carlito"/>
                <a:cs typeface="Carlito"/>
              </a:rPr>
              <a:t>t</a:t>
            </a:r>
            <a:r>
              <a:rPr sz="2700" b="1" spc="-55" dirty="0">
                <a:latin typeface="Carlito"/>
                <a:cs typeface="Carlito"/>
              </a:rPr>
              <a:t>r</a:t>
            </a:r>
            <a:r>
              <a:rPr sz="2700" b="1" spc="-20" dirty="0">
                <a:latin typeface="Carlito"/>
                <a:cs typeface="Carlito"/>
              </a:rPr>
              <a:t>a</a:t>
            </a:r>
            <a:r>
              <a:rPr sz="2700" b="1" dirty="0">
                <a:latin typeface="Carlito"/>
                <a:cs typeface="Carlito"/>
              </a:rPr>
              <a:t>ce</a:t>
            </a:r>
            <a:r>
              <a:rPr sz="2700" b="1" spc="-30" dirty="0">
                <a:latin typeface="Carlito"/>
                <a:cs typeface="Carlito"/>
              </a:rPr>
              <a:t>l</a:t>
            </a:r>
            <a:r>
              <a:rPr sz="2700" b="1" dirty="0">
                <a:latin typeface="Carlito"/>
                <a:cs typeface="Carlito"/>
              </a:rPr>
              <a:t>l</a:t>
            </a:r>
            <a:r>
              <a:rPr sz="2700" b="1" spc="-10" dirty="0">
                <a:latin typeface="Carlito"/>
                <a:cs typeface="Carlito"/>
              </a:rPr>
              <a:t>u</a:t>
            </a:r>
            <a:r>
              <a:rPr sz="2700" b="1" spc="5" dirty="0">
                <a:latin typeface="Carlito"/>
                <a:cs typeface="Carlito"/>
              </a:rPr>
              <a:t>lar</a:t>
            </a:r>
            <a:endParaRPr sz="27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4040251"/>
            <a:ext cx="6466840" cy="2250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110"/>
              </a:spcBef>
            </a:pPr>
            <a:r>
              <a:rPr sz="2700" spc="-10" dirty="0">
                <a:latin typeface="Carlito"/>
                <a:cs typeface="Carlito"/>
              </a:rPr>
              <a:t>organisms </a:t>
            </a:r>
            <a:r>
              <a:rPr sz="2700" dirty="0">
                <a:latin typeface="Carlito"/>
                <a:cs typeface="Carlito"/>
              </a:rPr>
              <a:t>such as </a:t>
            </a:r>
            <a:r>
              <a:rPr sz="2700" b="1" spc="5" dirty="0">
                <a:latin typeface="Carlito"/>
                <a:cs typeface="Carlito"/>
              </a:rPr>
              <a:t>Legionella</a:t>
            </a:r>
            <a:r>
              <a:rPr sz="2700" b="1" spc="-195" dirty="0">
                <a:latin typeface="Carlito"/>
                <a:cs typeface="Carlito"/>
              </a:rPr>
              <a:t> </a:t>
            </a:r>
            <a:r>
              <a:rPr sz="2700" b="1" spc="5" dirty="0">
                <a:latin typeface="Carlito"/>
                <a:cs typeface="Carlito"/>
              </a:rPr>
              <a:t>pneumophila</a:t>
            </a:r>
            <a:r>
              <a:rPr sz="2700" spc="5" dirty="0">
                <a:latin typeface="Carlito"/>
                <a:cs typeface="Carlito"/>
              </a:rPr>
              <a:t>.</a:t>
            </a:r>
            <a:endParaRPr sz="27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15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dirty="0">
                <a:latin typeface="Carlito"/>
                <a:cs typeface="Carlito"/>
              </a:rPr>
              <a:t>Most </a:t>
            </a:r>
            <a:r>
              <a:rPr sz="2700" spc="-5" dirty="0">
                <a:latin typeface="Carlito"/>
                <a:cs typeface="Carlito"/>
              </a:rPr>
              <a:t>fluoroquinolones </a:t>
            </a:r>
            <a:r>
              <a:rPr sz="2700" spc="-10" dirty="0">
                <a:latin typeface="Carlito"/>
                <a:cs typeface="Carlito"/>
              </a:rPr>
              <a:t>are </a:t>
            </a:r>
            <a:r>
              <a:rPr sz="2700" spc="-25" dirty="0">
                <a:latin typeface="Carlito"/>
                <a:cs typeface="Carlito"/>
              </a:rPr>
              <a:t>excreted</a:t>
            </a:r>
            <a:r>
              <a:rPr sz="2700" spc="-19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renally</a:t>
            </a:r>
            <a:endParaRPr sz="27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15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  <a:tab pos="2366010" algn="l"/>
              </a:tabLst>
            </a:pPr>
            <a:r>
              <a:rPr sz="2700" spc="-10" dirty="0">
                <a:latin typeface="Carlito"/>
                <a:cs typeface="Carlito"/>
              </a:rPr>
              <a:t>Moxifloxacin,	</a:t>
            </a:r>
            <a:r>
              <a:rPr sz="2700" dirty="0">
                <a:latin typeface="Carlito"/>
                <a:cs typeface="Carlito"/>
              </a:rPr>
              <a:t>is </a:t>
            </a:r>
            <a:r>
              <a:rPr sz="2700" spc="-25" dirty="0">
                <a:latin typeface="Carlito"/>
                <a:cs typeface="Carlito"/>
              </a:rPr>
              <a:t>excreted </a:t>
            </a:r>
            <a:r>
              <a:rPr sz="2700" spc="-15" dirty="0">
                <a:latin typeface="Carlito"/>
                <a:cs typeface="Carlito"/>
              </a:rPr>
              <a:t>by</a:t>
            </a:r>
            <a:r>
              <a:rPr sz="2700" spc="-6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liver</a:t>
            </a:r>
            <a:endParaRPr sz="27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609" y="1524000"/>
            <a:ext cx="4828549" cy="4260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81701" y="442888"/>
            <a:ext cx="3929268" cy="5956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901" y="0"/>
            <a:ext cx="8331200" cy="1323340"/>
            <a:chOff x="406901" y="0"/>
            <a:chExt cx="8331200" cy="1323340"/>
          </a:xfrm>
        </p:grpSpPr>
        <p:sp>
          <p:nvSpPr>
            <p:cNvPr id="3" name="object 3"/>
            <p:cNvSpPr/>
            <p:nvPr/>
          </p:nvSpPr>
          <p:spPr>
            <a:xfrm>
              <a:off x="406901" y="0"/>
              <a:ext cx="8330958" cy="12124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82240" y="42671"/>
              <a:ext cx="3774186" cy="126263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8724" y="1524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82296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8229600" y="11430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8724" y="1524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0" y="1143000"/>
                  </a:moveTo>
                  <a:lnTo>
                    <a:pt x="8229600" y="11430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52064" y="189941"/>
            <a:ext cx="304419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Ciprofloxacin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0468" y="1371980"/>
            <a:ext cx="4451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aseline="-16203" dirty="0">
                <a:latin typeface="Carlito"/>
                <a:cs typeface="Carlito"/>
              </a:rPr>
              <a:t>2</a:t>
            </a:r>
            <a:r>
              <a:rPr sz="1600" dirty="0">
                <a:latin typeface="Carlito"/>
                <a:cs typeface="Carlito"/>
              </a:rPr>
              <a:t>nd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1463421"/>
            <a:ext cx="3521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2965" indent="-850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862965" algn="l"/>
                <a:tab pos="863600" algn="l"/>
              </a:tabLst>
            </a:pPr>
            <a:r>
              <a:rPr sz="2400" spc="-10" dirty="0">
                <a:latin typeface="Carlito"/>
                <a:cs typeface="Carlito"/>
              </a:rPr>
              <a:t>generation</a:t>
            </a:r>
            <a:r>
              <a:rPr sz="2400" spc="-12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prototype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1921001"/>
            <a:ext cx="245173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40" dirty="0">
                <a:latin typeface="Carlito"/>
                <a:cs typeface="Carlito"/>
              </a:rPr>
              <a:t>Treatment</a:t>
            </a:r>
            <a:r>
              <a:rPr sz="3200" b="1" spc="-15" dirty="0">
                <a:latin typeface="Carlito"/>
                <a:cs typeface="Carlito"/>
              </a:rPr>
              <a:t> </a:t>
            </a:r>
            <a:r>
              <a:rPr sz="3200" b="1" dirty="0">
                <a:latin typeface="Carlito"/>
                <a:cs typeface="Carlito"/>
              </a:rPr>
              <a:t>:-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140" y="2414206"/>
            <a:ext cx="3352800" cy="170942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latin typeface="Carlito"/>
                <a:cs typeface="Carlito"/>
              </a:rPr>
              <a:t>Urinary </a:t>
            </a:r>
            <a:r>
              <a:rPr sz="2400" spc="-10" dirty="0">
                <a:latin typeface="Carlito"/>
                <a:cs typeface="Carlito"/>
              </a:rPr>
              <a:t>tract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infections,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latin typeface="Carlito"/>
                <a:cs typeface="Carlito"/>
              </a:rPr>
              <a:t>Gonorrhoea,</a:t>
            </a:r>
            <a:r>
              <a:rPr sz="2400" spc="-9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Chancroid,</a:t>
            </a:r>
            <a:endParaRPr sz="2400">
              <a:latin typeface="Carlito"/>
              <a:cs typeface="Carlito"/>
            </a:endParaRPr>
          </a:p>
          <a:p>
            <a:pPr marL="356870" marR="508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  <a:tab pos="2406015" algn="l"/>
                <a:tab pos="3079750" algn="l"/>
              </a:tabLst>
            </a:pPr>
            <a:r>
              <a:rPr sz="2400" dirty="0">
                <a:latin typeface="Carlito"/>
                <a:cs typeface="Carlito"/>
              </a:rPr>
              <a:t>Ga</a:t>
            </a:r>
            <a:r>
              <a:rPr sz="2400" spc="-30" dirty="0">
                <a:latin typeface="Carlito"/>
                <a:cs typeface="Carlito"/>
              </a:rPr>
              <a:t>s</a:t>
            </a:r>
            <a:r>
              <a:rPr sz="2400" spc="5" dirty="0">
                <a:latin typeface="Carlito"/>
                <a:cs typeface="Carlito"/>
              </a:rPr>
              <a:t>t</a:t>
            </a:r>
            <a:r>
              <a:rPr sz="2400" spc="-45" dirty="0">
                <a:latin typeface="Carlito"/>
                <a:cs typeface="Carlito"/>
              </a:rPr>
              <a:t>r</a:t>
            </a:r>
            <a:r>
              <a:rPr sz="2400" spc="-5" dirty="0">
                <a:latin typeface="Carlito"/>
                <a:cs typeface="Carlito"/>
              </a:rPr>
              <a:t>o</a:t>
            </a:r>
            <a:r>
              <a:rPr sz="2400" spc="5" dirty="0">
                <a:latin typeface="Carlito"/>
                <a:cs typeface="Carlito"/>
              </a:rPr>
              <a:t>e</a:t>
            </a:r>
            <a:r>
              <a:rPr sz="2400" spc="-40" dirty="0">
                <a:latin typeface="Carlito"/>
                <a:cs typeface="Carlito"/>
              </a:rPr>
              <a:t>n</a:t>
            </a:r>
            <a:r>
              <a:rPr sz="2400" spc="-15" dirty="0">
                <a:latin typeface="Carlito"/>
                <a:cs typeface="Carlito"/>
              </a:rPr>
              <a:t>t</a:t>
            </a:r>
            <a:r>
              <a:rPr sz="2400" dirty="0">
                <a:latin typeface="Carlito"/>
                <a:cs typeface="Carlito"/>
              </a:rPr>
              <a:t>e</a:t>
            </a:r>
            <a:r>
              <a:rPr sz="2400" spc="5" dirty="0">
                <a:latin typeface="Carlito"/>
                <a:cs typeface="Carlito"/>
              </a:rPr>
              <a:t>r</a:t>
            </a:r>
            <a:r>
              <a:rPr sz="2400" spc="-25" dirty="0">
                <a:latin typeface="Carlito"/>
                <a:cs typeface="Carlito"/>
              </a:rPr>
              <a:t>i</a:t>
            </a:r>
            <a:r>
              <a:rPr sz="2400" spc="5" dirty="0">
                <a:latin typeface="Carlito"/>
                <a:cs typeface="Carlito"/>
              </a:rPr>
              <a:t>t</a:t>
            </a:r>
            <a:r>
              <a:rPr sz="2400" dirty="0">
                <a:latin typeface="Carlito"/>
                <a:cs typeface="Carlito"/>
              </a:rPr>
              <a:t>is	</a:t>
            </a:r>
            <a:r>
              <a:rPr sz="2400" spc="10" dirty="0">
                <a:latin typeface="Carlito"/>
                <a:cs typeface="Carlito"/>
              </a:rPr>
              <a:t>du</a:t>
            </a:r>
            <a:r>
              <a:rPr sz="2400" dirty="0">
                <a:latin typeface="Carlito"/>
                <a:cs typeface="Carlito"/>
              </a:rPr>
              <a:t>e	</a:t>
            </a:r>
            <a:r>
              <a:rPr sz="2400" spc="-15" dirty="0">
                <a:latin typeface="Carlito"/>
                <a:cs typeface="Carlito"/>
              </a:rPr>
              <a:t>to  </a:t>
            </a:r>
            <a:r>
              <a:rPr sz="2400" dirty="0">
                <a:latin typeface="Carlito"/>
                <a:cs typeface="Carlito"/>
              </a:rPr>
              <a:t>bacilli.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61994" y="3366261"/>
            <a:ext cx="5081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22550" algn="l"/>
                <a:tab pos="3289935" algn="l"/>
              </a:tabLst>
            </a:pPr>
            <a:r>
              <a:rPr sz="2400" spc="-10" dirty="0">
                <a:latin typeface="Carlito"/>
                <a:cs typeface="Carlito"/>
              </a:rPr>
              <a:t>Enterobacteriaceae	</a:t>
            </a:r>
            <a:r>
              <a:rPr sz="2400" spc="-15" dirty="0">
                <a:latin typeface="Carlito"/>
                <a:cs typeface="Carlito"/>
              </a:rPr>
              <a:t>and	gram-negative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171315"/>
            <a:ext cx="8609330" cy="207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  <a:tab pos="1490980" algn="l"/>
                <a:tab pos="2268855" algn="l"/>
                <a:tab pos="2985135" algn="l"/>
                <a:tab pos="3384550" algn="l"/>
                <a:tab pos="4012565" algn="l"/>
                <a:tab pos="4961255" algn="l"/>
                <a:tab pos="5403215" algn="l"/>
                <a:tab pos="6076950" algn="l"/>
                <a:tab pos="7644130" algn="l"/>
              </a:tabLst>
            </a:pPr>
            <a:r>
              <a:rPr sz="2400" spc="-20" dirty="0">
                <a:latin typeface="Carlito"/>
                <a:cs typeface="Carlito"/>
              </a:rPr>
              <a:t>Typhoid	fever	</a:t>
            </a:r>
            <a:r>
              <a:rPr sz="2400" spc="-5" dirty="0">
                <a:latin typeface="Carlito"/>
                <a:cs typeface="Carlito"/>
              </a:rPr>
              <a:t>drug	</a:t>
            </a:r>
            <a:r>
              <a:rPr sz="2400" spc="-10" dirty="0">
                <a:latin typeface="Carlito"/>
                <a:cs typeface="Carlito"/>
              </a:rPr>
              <a:t>of	</a:t>
            </a:r>
            <a:r>
              <a:rPr sz="2400" spc="-20" dirty="0">
                <a:latin typeface="Carlito"/>
                <a:cs typeface="Carlito"/>
              </a:rPr>
              <a:t>first	</a:t>
            </a:r>
            <a:r>
              <a:rPr sz="2400" spc="-5" dirty="0">
                <a:latin typeface="Carlito"/>
                <a:cs typeface="Carlito"/>
              </a:rPr>
              <a:t>choice	</a:t>
            </a:r>
            <a:r>
              <a:rPr sz="2400" spc="4035" dirty="0">
                <a:latin typeface="Wingdings"/>
                <a:cs typeface="Wingdings"/>
              </a:rPr>
              <a:t>→</a:t>
            </a:r>
            <a:r>
              <a:rPr sz="2400" spc="4035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arlito"/>
                <a:cs typeface="Carlito"/>
              </a:rPr>
              <a:t>95%	</a:t>
            </a:r>
            <a:r>
              <a:rPr sz="2400" spc="-420" dirty="0">
                <a:latin typeface="Carlito"/>
                <a:cs typeface="Carlito"/>
              </a:rPr>
              <a:t>S.typhi</a:t>
            </a:r>
            <a:r>
              <a:rPr sz="2400" spc="-420" dirty="0">
                <a:latin typeface="Arial"/>
                <a:cs typeface="Arial"/>
              </a:rPr>
              <a:t>…</a:t>
            </a:r>
            <a:r>
              <a:rPr sz="2400" spc="-420" dirty="0">
                <a:latin typeface="Carlito"/>
                <a:cs typeface="Carlito"/>
              </a:rPr>
              <a:t>.Rx	</a:t>
            </a:r>
            <a:r>
              <a:rPr sz="2400" spc="-5" dirty="0">
                <a:latin typeface="Carlito"/>
                <a:cs typeface="Carlito"/>
              </a:rPr>
              <a:t>typhoid</a:t>
            </a:r>
            <a:r>
              <a:rPr sz="2400" spc="-1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carrier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30" dirty="0">
                <a:latin typeface="Arial"/>
                <a:cs typeface="Arial"/>
              </a:rPr>
              <a:t>Traveler’s </a:t>
            </a:r>
            <a:r>
              <a:rPr sz="2400" dirty="0">
                <a:latin typeface="Carlito"/>
                <a:cs typeface="Carlito"/>
              </a:rPr>
              <a:t>diarrhea </a:t>
            </a:r>
            <a:r>
              <a:rPr sz="2400" spc="-10" dirty="0">
                <a:latin typeface="Carlito"/>
                <a:cs typeface="Carlito"/>
              </a:rPr>
              <a:t>caused </a:t>
            </a:r>
            <a:r>
              <a:rPr sz="2400" spc="5" dirty="0">
                <a:latin typeface="Carlito"/>
                <a:cs typeface="Carlito"/>
              </a:rPr>
              <a:t>by </a:t>
            </a:r>
            <a:r>
              <a:rPr sz="2400" dirty="0">
                <a:latin typeface="Carlito"/>
                <a:cs typeface="Carlito"/>
              </a:rPr>
              <a:t>E.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coli.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latin typeface="Carlito"/>
                <a:cs typeface="Carlito"/>
              </a:rPr>
              <a:t>Inhalational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anthrax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rlito"/>
                <a:cs typeface="Carlito"/>
              </a:rPr>
              <a:t>Pseudomonas </a:t>
            </a:r>
            <a:r>
              <a:rPr sz="2400" dirty="0">
                <a:latin typeface="Carlito"/>
                <a:cs typeface="Carlito"/>
              </a:rPr>
              <a:t>aeruginosa </a:t>
            </a:r>
            <a:r>
              <a:rPr sz="2400" spc="-10" dirty="0">
                <a:latin typeface="Carlito"/>
                <a:cs typeface="Carlito"/>
              </a:rPr>
              <a:t>infections </a:t>
            </a:r>
            <a:r>
              <a:rPr sz="2400" spc="-5" dirty="0">
                <a:latin typeface="Carlito"/>
                <a:cs typeface="Carlito"/>
              </a:rPr>
              <a:t>associated with </a:t>
            </a:r>
            <a:r>
              <a:rPr sz="2400" spc="-15" dirty="0">
                <a:latin typeface="Carlito"/>
                <a:cs typeface="Carlito"/>
              </a:rPr>
              <a:t>cystic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fibrosis.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6823" y="464896"/>
            <a:ext cx="30727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>
                <a:solidFill>
                  <a:srgbClr val="000000"/>
                </a:solidFill>
              </a:rPr>
              <a:t>INDICATIONS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3855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z="2200" spc="-5" dirty="0"/>
              <a:t>Alternative </a:t>
            </a:r>
            <a:r>
              <a:rPr sz="2200" spc="-10" dirty="0"/>
              <a:t>to </a:t>
            </a:r>
            <a:r>
              <a:rPr sz="2200" dirty="0"/>
              <a:t>more </a:t>
            </a:r>
            <a:r>
              <a:rPr sz="2200" spc="-10" dirty="0"/>
              <a:t>toxic </a:t>
            </a:r>
            <a:r>
              <a:rPr sz="2200" spc="-5" dirty="0"/>
              <a:t>drugs,</a:t>
            </a:r>
            <a:r>
              <a:rPr sz="2200" spc="-95" dirty="0"/>
              <a:t> </a:t>
            </a:r>
            <a:r>
              <a:rPr sz="2200" spc="-5" dirty="0"/>
              <a:t>aminoglycosides.</a:t>
            </a:r>
            <a:endParaRPr sz="2200"/>
          </a:p>
          <a:p>
            <a:pPr marL="363855" indent="-344805">
              <a:lnSpc>
                <a:spcPct val="100000"/>
              </a:lnSpc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z="2200" spc="-10" dirty="0"/>
              <a:t>May </a:t>
            </a:r>
            <a:r>
              <a:rPr sz="2200" dirty="0"/>
              <a:t>act </a:t>
            </a:r>
            <a:r>
              <a:rPr sz="2200" spc="-10" dirty="0"/>
              <a:t>synergistically </a:t>
            </a:r>
            <a:r>
              <a:rPr sz="2200" dirty="0"/>
              <a:t>with</a:t>
            </a:r>
            <a:r>
              <a:rPr sz="2200" spc="-95" dirty="0"/>
              <a:t> </a:t>
            </a:r>
            <a:r>
              <a:rPr sz="2200" spc="-10" dirty="0">
                <a:latin typeface="Arial"/>
                <a:cs typeface="Arial"/>
              </a:rPr>
              <a:t>β</a:t>
            </a:r>
            <a:r>
              <a:rPr sz="2200" spc="-10" dirty="0"/>
              <a:t>-lactams</a:t>
            </a:r>
            <a:endParaRPr sz="2200">
              <a:latin typeface="Arial"/>
              <a:cs typeface="Arial"/>
            </a:endParaRPr>
          </a:p>
          <a:p>
            <a:pPr marL="6985"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2150"/>
          </a:p>
          <a:p>
            <a:pPr marL="363855" indent="-344805">
              <a:lnSpc>
                <a:spcPct val="100000"/>
              </a:lnSpc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z="2200" spc="-15" dirty="0"/>
              <a:t>Resistant</a:t>
            </a:r>
            <a:r>
              <a:rPr sz="2200" spc="-20" dirty="0"/>
              <a:t> </a:t>
            </a:r>
            <a:r>
              <a:rPr sz="2200" spc="-5" dirty="0"/>
              <a:t>tuberculosis.</a:t>
            </a:r>
            <a:endParaRPr sz="2200"/>
          </a:p>
          <a:p>
            <a:pPr marL="6985"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150"/>
          </a:p>
          <a:p>
            <a:pPr marL="363855" indent="-344805">
              <a:lnSpc>
                <a:spcPct val="100000"/>
              </a:lnSpc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z="2200" dirty="0"/>
              <a:t>Bone, soft tissue, </a:t>
            </a:r>
            <a:r>
              <a:rPr sz="2200" spc="-5" dirty="0"/>
              <a:t>gynaecological </a:t>
            </a:r>
            <a:r>
              <a:rPr sz="2200" dirty="0"/>
              <a:t>and </a:t>
            </a:r>
            <a:r>
              <a:rPr sz="2200" spc="-5" dirty="0"/>
              <a:t>wound</a:t>
            </a:r>
            <a:r>
              <a:rPr sz="2200" spc="-150" dirty="0"/>
              <a:t> </a:t>
            </a:r>
            <a:r>
              <a:rPr sz="2200" spc="-5" dirty="0"/>
              <a:t>infections</a:t>
            </a:r>
            <a:endParaRPr sz="2200"/>
          </a:p>
          <a:p>
            <a:pPr marL="363855" indent="-344805">
              <a:lnSpc>
                <a:spcPts val="2375"/>
              </a:lnSpc>
              <a:spcBef>
                <a:spcPts val="5"/>
              </a:spcBef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z="2200" dirty="0"/>
              <a:t>Used </a:t>
            </a:r>
            <a:r>
              <a:rPr sz="2200" spc="-5" dirty="0"/>
              <a:t>along </a:t>
            </a:r>
            <a:r>
              <a:rPr sz="2200" dirty="0"/>
              <a:t>with </a:t>
            </a:r>
            <a:r>
              <a:rPr sz="2200" spc="-10" dirty="0"/>
              <a:t>clindamycin/metronidazole cover anaerobes) </a:t>
            </a:r>
            <a:r>
              <a:rPr sz="2200" spc="-15" dirty="0"/>
              <a:t>it </a:t>
            </a:r>
            <a:r>
              <a:rPr sz="2200" dirty="0"/>
              <a:t>is</a:t>
            </a:r>
            <a:r>
              <a:rPr sz="2200" spc="425" dirty="0"/>
              <a:t> </a:t>
            </a:r>
            <a:r>
              <a:rPr sz="2200" dirty="0"/>
              <a:t>a</a:t>
            </a:r>
            <a:endParaRPr sz="2200"/>
          </a:p>
          <a:p>
            <a:pPr marL="363855">
              <a:lnSpc>
                <a:spcPts val="2375"/>
              </a:lnSpc>
            </a:pPr>
            <a:r>
              <a:rPr sz="2200" spc="-5" dirty="0"/>
              <a:t>good drug </a:t>
            </a:r>
            <a:r>
              <a:rPr sz="2200" spc="-15" dirty="0"/>
              <a:t>for </a:t>
            </a:r>
            <a:r>
              <a:rPr sz="2200" spc="-5" dirty="0"/>
              <a:t>diabetic</a:t>
            </a:r>
            <a:r>
              <a:rPr sz="2200" spc="-35" dirty="0"/>
              <a:t> </a:t>
            </a:r>
            <a:r>
              <a:rPr sz="2200" spc="-5" dirty="0"/>
              <a:t>foot.</a:t>
            </a:r>
            <a:endParaRPr sz="2200"/>
          </a:p>
          <a:p>
            <a:pPr marL="6985">
              <a:lnSpc>
                <a:spcPct val="100000"/>
              </a:lnSpc>
              <a:spcBef>
                <a:spcPts val="15"/>
              </a:spcBef>
            </a:pPr>
            <a:endParaRPr sz="2150"/>
          </a:p>
          <a:p>
            <a:pPr marL="363855" indent="-344805">
              <a:lnSpc>
                <a:spcPts val="2375"/>
              </a:lnSpc>
              <a:spcBef>
                <a:spcPts val="5"/>
              </a:spcBef>
              <a:buFont typeface="Arial"/>
              <a:buChar char="•"/>
              <a:tabLst>
                <a:tab pos="364490" algn="l"/>
                <a:tab pos="365125" algn="l"/>
                <a:tab pos="2428240" algn="l"/>
                <a:tab pos="4175760" algn="l"/>
                <a:tab pos="5184775" algn="l"/>
                <a:tab pos="6075045" algn="l"/>
                <a:tab pos="6840220" algn="l"/>
              </a:tabLst>
            </a:pPr>
            <a:r>
              <a:rPr sz="2200" spc="-10" dirty="0"/>
              <a:t>Gram-negative	septicaemia	</a:t>
            </a:r>
            <a:r>
              <a:rPr sz="2200" spc="-5" dirty="0"/>
              <a:t>along	with	</a:t>
            </a:r>
            <a:r>
              <a:rPr sz="2200" spc="-15" dirty="0"/>
              <a:t>3rd	</a:t>
            </a:r>
            <a:r>
              <a:rPr sz="2200" spc="-10" dirty="0"/>
              <a:t>generation</a:t>
            </a:r>
            <a:endParaRPr sz="2200"/>
          </a:p>
          <a:p>
            <a:pPr marL="363855">
              <a:lnSpc>
                <a:spcPts val="2375"/>
              </a:lnSpc>
            </a:pPr>
            <a:r>
              <a:rPr sz="2200" dirty="0"/>
              <a:t>cephalosporin </a:t>
            </a:r>
            <a:r>
              <a:rPr sz="2200" spc="5" dirty="0"/>
              <a:t>or</a:t>
            </a:r>
            <a:r>
              <a:rPr sz="2200" spc="-95" dirty="0"/>
              <a:t> </a:t>
            </a:r>
            <a:r>
              <a:rPr sz="2200" spc="-5" dirty="0"/>
              <a:t>aminoglycosides</a:t>
            </a:r>
            <a:endParaRPr sz="2200"/>
          </a:p>
          <a:p>
            <a:pPr marL="6985">
              <a:lnSpc>
                <a:spcPct val="100000"/>
              </a:lnSpc>
              <a:spcBef>
                <a:spcPts val="15"/>
              </a:spcBef>
            </a:pPr>
            <a:endParaRPr sz="2150"/>
          </a:p>
          <a:p>
            <a:pPr marL="363855" indent="-344805">
              <a:lnSpc>
                <a:spcPct val="100000"/>
              </a:lnSpc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z="2200" dirty="0"/>
              <a:t>Meningitis, </a:t>
            </a:r>
            <a:r>
              <a:rPr sz="2200" spc="-10" dirty="0"/>
              <a:t>Respiratory</a:t>
            </a:r>
            <a:r>
              <a:rPr sz="2200" spc="-70" dirty="0"/>
              <a:t> </a:t>
            </a:r>
            <a:r>
              <a:rPr sz="2200" spc="-10" dirty="0"/>
              <a:t>infection</a:t>
            </a:r>
            <a:endParaRPr sz="2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62072" y="316992"/>
            <a:ext cx="3417570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580"/>
              </a:spcBef>
            </a:pPr>
            <a:r>
              <a:rPr spc="-20" dirty="0"/>
              <a:t>Norfloxacin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609420"/>
            <a:ext cx="8079740" cy="395477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  <a:tab pos="1750060" algn="l"/>
                <a:tab pos="2939415" algn="l"/>
                <a:tab pos="3783965" algn="l"/>
                <a:tab pos="6024880" algn="l"/>
              </a:tabLst>
            </a:pPr>
            <a:r>
              <a:rPr sz="2800" spc="-95" dirty="0">
                <a:latin typeface="Carlito"/>
                <a:cs typeface="Carlito"/>
              </a:rPr>
              <a:t>E</a:t>
            </a:r>
            <a:r>
              <a:rPr sz="2800" spc="-20" dirty="0">
                <a:latin typeface="Carlito"/>
                <a:cs typeface="Carlito"/>
              </a:rPr>
              <a:t>f</a:t>
            </a:r>
            <a:r>
              <a:rPr sz="2800" spc="-70" dirty="0">
                <a:latin typeface="Carlito"/>
                <a:cs typeface="Carlito"/>
              </a:rPr>
              <a:t>f</a:t>
            </a:r>
            <a:r>
              <a:rPr sz="2800" spc="5" dirty="0">
                <a:latin typeface="Carlito"/>
                <a:cs typeface="Carlito"/>
              </a:rPr>
              <a:t>e</a:t>
            </a:r>
            <a:r>
              <a:rPr sz="2800" spc="-20" dirty="0">
                <a:latin typeface="Carlito"/>
                <a:cs typeface="Carlito"/>
              </a:rPr>
              <a:t>c</a:t>
            </a:r>
            <a:r>
              <a:rPr sz="2800" dirty="0">
                <a:latin typeface="Carlito"/>
                <a:cs typeface="Carlito"/>
              </a:rPr>
              <a:t>t</a:t>
            </a:r>
            <a:r>
              <a:rPr sz="2800" spc="-30" dirty="0">
                <a:latin typeface="Carlito"/>
                <a:cs typeface="Carlito"/>
              </a:rPr>
              <a:t>i</a:t>
            </a:r>
            <a:r>
              <a:rPr sz="2800" spc="-25" dirty="0">
                <a:latin typeface="Carlito"/>
                <a:cs typeface="Carlito"/>
              </a:rPr>
              <a:t>v</a:t>
            </a:r>
            <a:r>
              <a:rPr sz="2800" spc="5" dirty="0">
                <a:latin typeface="Carlito"/>
                <a:cs typeface="Carlito"/>
              </a:rPr>
              <a:t>e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5" dirty="0">
                <a:latin typeface="Carlito"/>
                <a:cs typeface="Carlito"/>
              </a:rPr>
              <a:t>a</a:t>
            </a:r>
            <a:r>
              <a:rPr sz="2800" spc="-50" dirty="0">
                <a:latin typeface="Carlito"/>
                <a:cs typeface="Carlito"/>
              </a:rPr>
              <a:t>g</a:t>
            </a:r>
            <a:r>
              <a:rPr sz="2800" spc="-20" dirty="0">
                <a:latin typeface="Carlito"/>
                <a:cs typeface="Carlito"/>
              </a:rPr>
              <a:t>a</a:t>
            </a:r>
            <a:r>
              <a:rPr sz="2800" dirty="0">
                <a:latin typeface="Carlito"/>
                <a:cs typeface="Carlito"/>
              </a:rPr>
              <a:t>in</a:t>
            </a:r>
            <a:r>
              <a:rPr sz="2800" spc="-25" dirty="0">
                <a:latin typeface="Carlito"/>
                <a:cs typeface="Carlito"/>
              </a:rPr>
              <a:t>s</a:t>
            </a:r>
            <a:r>
              <a:rPr sz="2800" dirty="0">
                <a:latin typeface="Carlito"/>
                <a:cs typeface="Carlito"/>
              </a:rPr>
              <a:t>t	</a:t>
            </a:r>
            <a:r>
              <a:rPr sz="2800" spc="-10" dirty="0">
                <a:latin typeface="Carlito"/>
                <a:cs typeface="Carlito"/>
              </a:rPr>
              <a:t>b</a:t>
            </a:r>
            <a:r>
              <a:rPr sz="2800" spc="-5" dirty="0">
                <a:latin typeface="Carlito"/>
                <a:cs typeface="Carlito"/>
              </a:rPr>
              <a:t>ot</a:t>
            </a:r>
            <a:r>
              <a:rPr sz="2800" spc="5" dirty="0">
                <a:latin typeface="Carlito"/>
                <a:cs typeface="Carlito"/>
              </a:rPr>
              <a:t>h</a:t>
            </a:r>
            <a:r>
              <a:rPr sz="2800" dirty="0">
                <a:latin typeface="Carlito"/>
                <a:cs typeface="Carlito"/>
              </a:rPr>
              <a:t>	g</a:t>
            </a:r>
            <a:r>
              <a:rPr sz="2800" spc="-50" dirty="0">
                <a:latin typeface="Carlito"/>
                <a:cs typeface="Carlito"/>
              </a:rPr>
              <a:t>r</a:t>
            </a:r>
            <a:r>
              <a:rPr sz="2800" spc="5" dirty="0">
                <a:latin typeface="Carlito"/>
                <a:cs typeface="Carlito"/>
              </a:rPr>
              <a:t>a</a:t>
            </a:r>
            <a:r>
              <a:rPr sz="2800" spc="-15" dirty="0">
                <a:latin typeface="Carlito"/>
                <a:cs typeface="Carlito"/>
              </a:rPr>
              <a:t>m</a:t>
            </a:r>
            <a:r>
              <a:rPr sz="2800" spc="5" dirty="0">
                <a:latin typeface="Carlito"/>
                <a:cs typeface="Carlito"/>
              </a:rPr>
              <a:t>-</a:t>
            </a:r>
            <a:r>
              <a:rPr sz="2800" spc="-10" dirty="0">
                <a:latin typeface="Carlito"/>
                <a:cs typeface="Carlito"/>
              </a:rPr>
              <a:t>n</a:t>
            </a:r>
            <a:r>
              <a:rPr sz="2800" spc="5" dirty="0">
                <a:latin typeface="Carlito"/>
                <a:cs typeface="Carlito"/>
              </a:rPr>
              <a:t>e</a:t>
            </a:r>
            <a:r>
              <a:rPr sz="2800" spc="-60" dirty="0">
                <a:latin typeface="Carlito"/>
                <a:cs typeface="Carlito"/>
              </a:rPr>
              <a:t>g</a:t>
            </a:r>
            <a:r>
              <a:rPr sz="2800" spc="-25" dirty="0">
                <a:latin typeface="Carlito"/>
                <a:cs typeface="Carlito"/>
              </a:rPr>
              <a:t>a</a:t>
            </a:r>
            <a:r>
              <a:rPr sz="2800" dirty="0">
                <a:latin typeface="Carlito"/>
                <a:cs typeface="Carlito"/>
              </a:rPr>
              <a:t>ti</a:t>
            </a:r>
            <a:r>
              <a:rPr sz="2800" spc="-55" dirty="0">
                <a:latin typeface="Carlito"/>
                <a:cs typeface="Carlito"/>
              </a:rPr>
              <a:t>v</a:t>
            </a:r>
            <a:r>
              <a:rPr sz="2800" spc="5" dirty="0">
                <a:latin typeface="Carlito"/>
                <a:cs typeface="Carlito"/>
              </a:rPr>
              <a:t>e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15" dirty="0">
                <a:latin typeface="Carlito"/>
                <a:cs typeface="Carlito"/>
              </a:rPr>
              <a:t>(</a:t>
            </a:r>
            <a:r>
              <a:rPr sz="2800" spc="-370" dirty="0">
                <a:latin typeface="Carlito"/>
                <a:cs typeface="Carlito"/>
              </a:rPr>
              <a:t>P</a:t>
            </a:r>
            <a:r>
              <a:rPr sz="2800" spc="10" dirty="0">
                <a:latin typeface="Carlito"/>
                <a:cs typeface="Carlito"/>
              </a:rPr>
              <a:t>.</a:t>
            </a:r>
            <a:r>
              <a:rPr sz="2800" spc="25" dirty="0">
                <a:latin typeface="Carlito"/>
                <a:cs typeface="Carlito"/>
              </a:rPr>
              <a:t>a</a:t>
            </a:r>
            <a:r>
              <a:rPr sz="2800" dirty="0">
                <a:latin typeface="Carlito"/>
                <a:cs typeface="Carlito"/>
              </a:rPr>
              <a:t>er</a:t>
            </a:r>
            <a:r>
              <a:rPr sz="2800" spc="-5" dirty="0">
                <a:latin typeface="Carlito"/>
                <a:cs typeface="Carlito"/>
              </a:rPr>
              <a:t>u</a:t>
            </a:r>
            <a:r>
              <a:rPr sz="2800" dirty="0">
                <a:latin typeface="Carlito"/>
                <a:cs typeface="Carlito"/>
              </a:rPr>
              <a:t>gino</a:t>
            </a:r>
            <a:r>
              <a:rPr sz="2800" spc="5" dirty="0">
                <a:latin typeface="Carlito"/>
                <a:cs typeface="Carlito"/>
              </a:rPr>
              <a:t>s</a:t>
            </a:r>
            <a:r>
              <a:rPr sz="2800" spc="-20" dirty="0">
                <a:latin typeface="Carlito"/>
                <a:cs typeface="Carlito"/>
              </a:rPr>
              <a:t>a</a:t>
            </a:r>
            <a:r>
              <a:rPr sz="2800" dirty="0">
                <a:latin typeface="Carlito"/>
                <a:cs typeface="Carlito"/>
              </a:rPr>
              <a:t>)  </a:t>
            </a:r>
            <a:r>
              <a:rPr sz="2800" spc="-5" dirty="0">
                <a:latin typeface="Carlito"/>
                <a:cs typeface="Carlito"/>
              </a:rPr>
              <a:t>and gram-positive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organisms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85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Treatment</a:t>
            </a:r>
            <a:endParaRPr sz="28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-10" dirty="0">
                <a:latin typeface="Carlito"/>
                <a:cs typeface="Carlito"/>
              </a:rPr>
              <a:t>Complicated </a:t>
            </a:r>
            <a:r>
              <a:rPr sz="2800" dirty="0">
                <a:latin typeface="Carlito"/>
                <a:cs typeface="Carlito"/>
              </a:rPr>
              <a:t>and </a:t>
            </a:r>
            <a:r>
              <a:rPr sz="2800" spc="-15" dirty="0">
                <a:latin typeface="Carlito"/>
                <a:cs typeface="Carlito"/>
              </a:rPr>
              <a:t>uncomplicated</a:t>
            </a:r>
            <a:r>
              <a:rPr sz="2800" spc="-5" dirty="0">
                <a:latin typeface="Carlito"/>
                <a:cs typeface="Carlito"/>
              </a:rPr>
              <a:t> UTIs</a:t>
            </a:r>
            <a:endParaRPr sz="28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-10" dirty="0">
                <a:latin typeface="Carlito"/>
                <a:cs typeface="Carlito"/>
              </a:rPr>
              <a:t>Prostatitis</a:t>
            </a:r>
            <a:endParaRPr sz="28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-30" dirty="0">
                <a:latin typeface="Carlito"/>
                <a:cs typeface="Carlito"/>
              </a:rPr>
              <a:t>Traveler's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diarrhea</a:t>
            </a:r>
            <a:endParaRPr sz="28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-5" dirty="0">
                <a:latin typeface="Carlito"/>
                <a:cs typeface="Carlito"/>
              </a:rPr>
              <a:t>It </a:t>
            </a:r>
            <a:r>
              <a:rPr sz="280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not </a:t>
            </a:r>
            <a:r>
              <a:rPr sz="2800" spc="-15" dirty="0">
                <a:latin typeface="Carlito"/>
                <a:cs typeface="Carlito"/>
              </a:rPr>
              <a:t>effective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15" dirty="0">
                <a:latin typeface="Carlito"/>
                <a:cs typeface="Carlito"/>
              </a:rPr>
              <a:t>systemic</a:t>
            </a:r>
            <a:r>
              <a:rPr sz="2800" spc="-10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infections.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58440" y="316992"/>
            <a:ext cx="3621786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30" dirty="0"/>
              <a:t>Levofloxacin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5444" y="1554861"/>
            <a:ext cx="7893050" cy="4082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767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b="1" dirty="0">
                <a:latin typeface="Carlito"/>
                <a:cs typeface="Carlito"/>
              </a:rPr>
              <a:t>Isomer </a:t>
            </a:r>
            <a:r>
              <a:rPr sz="2200" b="1" spc="-5" dirty="0">
                <a:latin typeface="Carlito"/>
                <a:cs typeface="Carlito"/>
              </a:rPr>
              <a:t>of </a:t>
            </a:r>
            <a:r>
              <a:rPr sz="2200" b="1" spc="-10" dirty="0">
                <a:latin typeface="Carlito"/>
                <a:cs typeface="Carlito"/>
              </a:rPr>
              <a:t>ofloxacin </a:t>
            </a:r>
            <a:r>
              <a:rPr sz="2200" dirty="0">
                <a:latin typeface="Carlito"/>
                <a:cs typeface="Carlito"/>
              </a:rPr>
              <a:t>and has </a:t>
            </a:r>
            <a:r>
              <a:rPr sz="2200" spc="-5" dirty="0">
                <a:latin typeface="Carlito"/>
                <a:cs typeface="Carlito"/>
              </a:rPr>
              <a:t>largely replaced it</a:t>
            </a:r>
            <a:r>
              <a:rPr sz="2200" spc="-114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clinically.</a:t>
            </a:r>
            <a:endParaRPr sz="220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b="1" dirty="0">
                <a:latin typeface="Carlito"/>
                <a:cs typeface="Carlito"/>
              </a:rPr>
              <a:t>3</a:t>
            </a:r>
            <a:r>
              <a:rPr sz="2175" b="1" baseline="24904" dirty="0">
                <a:latin typeface="Carlito"/>
                <a:cs typeface="Carlito"/>
              </a:rPr>
              <a:t>rd</a:t>
            </a:r>
            <a:r>
              <a:rPr sz="2175" b="1" spc="225" baseline="24904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generation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•"/>
            </a:pPr>
            <a:endParaRPr sz="215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dirty="0">
                <a:latin typeface="Carlito"/>
                <a:cs typeface="Carlito"/>
              </a:rPr>
              <a:t>It has </a:t>
            </a:r>
            <a:r>
              <a:rPr sz="2200" spc="-5" dirty="0">
                <a:latin typeface="Carlito"/>
                <a:cs typeface="Carlito"/>
              </a:rPr>
              <a:t>broad </a:t>
            </a:r>
            <a:r>
              <a:rPr sz="2200" dirty="0">
                <a:latin typeface="Carlito"/>
                <a:cs typeface="Carlito"/>
              </a:rPr>
              <a:t>spectrum </a:t>
            </a:r>
            <a:r>
              <a:rPr sz="2200" spc="-15" dirty="0">
                <a:latin typeface="Carlito"/>
                <a:cs typeface="Carlito"/>
              </a:rPr>
              <a:t>activity, </a:t>
            </a:r>
            <a:r>
              <a:rPr sz="2200" spc="-10" dirty="0">
                <a:latin typeface="Carlito"/>
                <a:cs typeface="Carlito"/>
              </a:rPr>
              <a:t>utilized </a:t>
            </a:r>
            <a:r>
              <a:rPr sz="2200" dirty="0">
                <a:latin typeface="Carlito"/>
                <a:cs typeface="Carlito"/>
              </a:rPr>
              <a:t>in </a:t>
            </a:r>
            <a:r>
              <a:rPr sz="2200" spc="5" dirty="0">
                <a:latin typeface="Carlito"/>
                <a:cs typeface="Carlito"/>
              </a:rPr>
              <a:t>a </a:t>
            </a:r>
            <a:r>
              <a:rPr sz="2200" dirty="0">
                <a:latin typeface="Carlito"/>
                <a:cs typeface="Carlito"/>
              </a:rPr>
              <a:t>wide </a:t>
            </a:r>
            <a:r>
              <a:rPr sz="2200" spc="-20" dirty="0">
                <a:latin typeface="Carlito"/>
                <a:cs typeface="Carlito"/>
              </a:rPr>
              <a:t>range </a:t>
            </a:r>
            <a:r>
              <a:rPr sz="2200" spc="5" dirty="0">
                <a:latin typeface="Carlito"/>
                <a:cs typeface="Carlito"/>
              </a:rPr>
              <a:t>of</a:t>
            </a:r>
            <a:r>
              <a:rPr sz="2200" spc="-11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infection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215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400" b="1" spc="-5" dirty="0">
                <a:latin typeface="Carlito"/>
                <a:cs typeface="Carlito"/>
              </a:rPr>
              <a:t>Indications:</a:t>
            </a:r>
            <a:endParaRPr sz="240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spc="-5" dirty="0">
                <a:latin typeface="Carlito"/>
                <a:cs typeface="Carlito"/>
              </a:rPr>
              <a:t>Skin</a:t>
            </a:r>
            <a:r>
              <a:rPr sz="2200" spc="-6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infections</a:t>
            </a:r>
            <a:endParaRPr sz="220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spc="-5" dirty="0">
                <a:latin typeface="Carlito"/>
                <a:cs typeface="Carlito"/>
              </a:rPr>
              <a:t>Acute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sinusitis</a:t>
            </a:r>
            <a:endParaRPr sz="220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spc="-5" dirty="0">
                <a:latin typeface="Carlito"/>
                <a:cs typeface="Carlito"/>
              </a:rPr>
              <a:t>Acute exacerbation </a:t>
            </a:r>
            <a:r>
              <a:rPr sz="2200" spc="5" dirty="0">
                <a:latin typeface="Carlito"/>
                <a:cs typeface="Carlito"/>
              </a:rPr>
              <a:t>of </a:t>
            </a:r>
            <a:r>
              <a:rPr sz="2200" spc="-5" dirty="0">
                <a:latin typeface="Carlito"/>
                <a:cs typeface="Carlito"/>
              </a:rPr>
              <a:t>chronic</a:t>
            </a:r>
            <a:r>
              <a:rPr sz="2200" spc="-15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bronchitis</a:t>
            </a:r>
            <a:endParaRPr sz="220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dirty="0">
                <a:latin typeface="Carlito"/>
                <a:cs typeface="Carlito"/>
              </a:rPr>
              <a:t>Community-acquired</a:t>
            </a:r>
            <a:r>
              <a:rPr sz="2200" spc="-7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pneumonia</a:t>
            </a:r>
            <a:endParaRPr sz="220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dirty="0">
                <a:latin typeface="Carlito"/>
                <a:cs typeface="Carlito"/>
              </a:rPr>
              <a:t>Nosocomial</a:t>
            </a:r>
            <a:r>
              <a:rPr sz="2200" spc="-7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pneumonia</a:t>
            </a:r>
            <a:endParaRPr sz="2200">
              <a:latin typeface="Carlito"/>
              <a:cs typeface="Carlito"/>
            </a:endParaRPr>
          </a:p>
          <a:p>
            <a:pPr marL="407670" indent="-344805">
              <a:lnSpc>
                <a:spcPct val="100000"/>
              </a:lnSpc>
              <a:buFont typeface="Arial"/>
              <a:buChar char="•"/>
              <a:tabLst>
                <a:tab pos="407670" algn="l"/>
                <a:tab pos="408305" algn="l"/>
              </a:tabLst>
            </a:pPr>
            <a:r>
              <a:rPr sz="2200" spc="-10" dirty="0">
                <a:latin typeface="Carlito"/>
                <a:cs typeface="Carlito"/>
              </a:rPr>
              <a:t>Excellent </a:t>
            </a:r>
            <a:r>
              <a:rPr sz="2200" dirty="0">
                <a:latin typeface="Carlito"/>
                <a:cs typeface="Carlito"/>
              </a:rPr>
              <a:t>activity </a:t>
            </a:r>
            <a:r>
              <a:rPr sz="2200" spc="-15" dirty="0">
                <a:latin typeface="Carlito"/>
                <a:cs typeface="Carlito"/>
              </a:rPr>
              <a:t>against </a:t>
            </a:r>
            <a:r>
              <a:rPr sz="2200" spc="-5" dirty="0">
                <a:latin typeface="Carlito"/>
                <a:cs typeface="Carlito"/>
              </a:rPr>
              <a:t>S. </a:t>
            </a:r>
            <a:r>
              <a:rPr sz="2200" dirty="0">
                <a:latin typeface="Carlito"/>
                <a:cs typeface="Carlito"/>
              </a:rPr>
              <a:t>pneumoniae </a:t>
            </a:r>
            <a:r>
              <a:rPr sz="2200" spc="-10" dirty="0">
                <a:latin typeface="Carlito"/>
                <a:cs typeface="Carlito"/>
              </a:rPr>
              <a:t>respiratory</a:t>
            </a:r>
            <a:r>
              <a:rPr sz="2200" spc="-10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infections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9672" y="316992"/>
            <a:ext cx="3719322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30" dirty="0"/>
              <a:t>Moxifloxacin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2744" y="1524902"/>
            <a:ext cx="8217534" cy="49784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420370" indent="-34480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420370" algn="l"/>
                <a:tab pos="421005" algn="l"/>
              </a:tabLst>
            </a:pPr>
            <a:r>
              <a:rPr sz="2800" b="1" dirty="0">
                <a:latin typeface="Carlito"/>
                <a:cs typeface="Carlito"/>
              </a:rPr>
              <a:t>Long-acting 4</a:t>
            </a:r>
            <a:r>
              <a:rPr sz="2775" b="1" baseline="25525" dirty="0">
                <a:latin typeface="Carlito"/>
                <a:cs typeface="Carlito"/>
              </a:rPr>
              <a:t>th</a:t>
            </a:r>
            <a:r>
              <a:rPr sz="2775" b="1" spc="284" baseline="25525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generation</a:t>
            </a:r>
            <a:endParaRPr sz="2800">
              <a:latin typeface="Carlito"/>
              <a:cs typeface="Carlito"/>
            </a:endParaRPr>
          </a:p>
          <a:p>
            <a:pPr marL="420370" marR="812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20370" algn="l"/>
                <a:tab pos="421005" algn="l"/>
                <a:tab pos="2030095" algn="l"/>
                <a:tab pos="3270885" algn="l"/>
                <a:tab pos="4487545" algn="l"/>
                <a:tab pos="6655434" algn="l"/>
              </a:tabLst>
            </a:pPr>
            <a:r>
              <a:rPr sz="2800" spc="-5" dirty="0">
                <a:latin typeface="Carlito"/>
                <a:cs typeface="Carlito"/>
              </a:rPr>
              <a:t>E</a:t>
            </a:r>
            <a:r>
              <a:rPr sz="2800" spc="-15" dirty="0">
                <a:latin typeface="Carlito"/>
                <a:cs typeface="Carlito"/>
              </a:rPr>
              <a:t>nh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15" dirty="0">
                <a:latin typeface="Carlito"/>
                <a:cs typeface="Carlito"/>
              </a:rPr>
              <a:t>nc</a:t>
            </a:r>
            <a:r>
              <a:rPr sz="2800" spc="15" dirty="0">
                <a:latin typeface="Carlito"/>
                <a:cs typeface="Carlito"/>
              </a:rPr>
              <a:t>e</a:t>
            </a:r>
            <a:r>
              <a:rPr sz="2800" dirty="0">
                <a:latin typeface="Carlito"/>
                <a:cs typeface="Carlito"/>
              </a:rPr>
              <a:t>d	a</a:t>
            </a:r>
            <a:r>
              <a:rPr sz="2800" spc="5" dirty="0">
                <a:latin typeface="Carlito"/>
                <a:cs typeface="Carlito"/>
              </a:rPr>
              <a:t>c</a:t>
            </a:r>
            <a:r>
              <a:rPr sz="2800" dirty="0">
                <a:latin typeface="Carlito"/>
                <a:cs typeface="Carlito"/>
              </a:rPr>
              <a:t>tivity	</a:t>
            </a:r>
            <a:r>
              <a:rPr sz="2800" spc="-30" dirty="0">
                <a:latin typeface="Carlito"/>
                <a:cs typeface="Carlito"/>
              </a:rPr>
              <a:t>a</a:t>
            </a:r>
            <a:r>
              <a:rPr sz="2800" spc="-50" dirty="0">
                <a:latin typeface="Carlito"/>
                <a:cs typeface="Carlito"/>
              </a:rPr>
              <a:t>g</a:t>
            </a:r>
            <a:r>
              <a:rPr sz="2800" dirty="0">
                <a:latin typeface="Carlito"/>
                <a:cs typeface="Carlito"/>
              </a:rPr>
              <a:t>ai</a:t>
            </a:r>
            <a:r>
              <a:rPr sz="2800" spc="-10" dirty="0">
                <a:latin typeface="Carlito"/>
                <a:cs typeface="Carlito"/>
              </a:rPr>
              <a:t>n</a:t>
            </a:r>
            <a:r>
              <a:rPr sz="2800" spc="-20" dirty="0">
                <a:latin typeface="Carlito"/>
                <a:cs typeface="Carlito"/>
              </a:rPr>
              <a:t>s</a:t>
            </a:r>
            <a:r>
              <a:rPr sz="2800" dirty="0">
                <a:latin typeface="Carlito"/>
                <a:cs typeface="Carlito"/>
              </a:rPr>
              <a:t>t	</a:t>
            </a:r>
            <a:r>
              <a:rPr sz="2800" spc="-25" dirty="0">
                <a:latin typeface="Carlito"/>
                <a:cs typeface="Carlito"/>
              </a:rPr>
              <a:t>g</a:t>
            </a:r>
            <a:r>
              <a:rPr sz="2800" spc="-45" dirty="0">
                <a:latin typeface="Carlito"/>
                <a:cs typeface="Carlito"/>
              </a:rPr>
              <a:t>r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10" dirty="0">
                <a:latin typeface="Carlito"/>
                <a:cs typeface="Carlito"/>
              </a:rPr>
              <a:t>m</a:t>
            </a:r>
            <a:r>
              <a:rPr sz="2800" dirty="0">
                <a:latin typeface="Carlito"/>
                <a:cs typeface="Carlito"/>
              </a:rPr>
              <a:t>-</a:t>
            </a:r>
            <a:r>
              <a:rPr sz="2800" spc="-15" dirty="0">
                <a:latin typeface="Carlito"/>
                <a:cs typeface="Carlito"/>
              </a:rPr>
              <a:t>p</a:t>
            </a:r>
            <a:r>
              <a:rPr sz="2800" spc="-5" dirty="0">
                <a:latin typeface="Carlito"/>
                <a:cs typeface="Carlito"/>
              </a:rPr>
              <a:t>o</a:t>
            </a:r>
            <a:r>
              <a:rPr sz="2800" spc="10" dirty="0">
                <a:latin typeface="Carlito"/>
                <a:cs typeface="Carlito"/>
              </a:rPr>
              <a:t>s</a:t>
            </a:r>
            <a:r>
              <a:rPr sz="2800" dirty="0">
                <a:latin typeface="Carlito"/>
                <a:cs typeface="Carlito"/>
              </a:rPr>
              <a:t>i</a:t>
            </a:r>
            <a:r>
              <a:rPr sz="2800" spc="-25" dirty="0">
                <a:latin typeface="Carlito"/>
                <a:cs typeface="Carlito"/>
              </a:rPr>
              <a:t>t</a:t>
            </a:r>
            <a:r>
              <a:rPr sz="2800" dirty="0">
                <a:latin typeface="Carlito"/>
                <a:cs typeface="Carlito"/>
              </a:rPr>
              <a:t>i</a:t>
            </a:r>
            <a:r>
              <a:rPr sz="2800" spc="-20" dirty="0">
                <a:latin typeface="Carlito"/>
                <a:cs typeface="Carlito"/>
              </a:rPr>
              <a:t>v</a:t>
            </a:r>
            <a:r>
              <a:rPr sz="2800" dirty="0">
                <a:latin typeface="Carlito"/>
                <a:cs typeface="Carlito"/>
              </a:rPr>
              <a:t>e	</a:t>
            </a:r>
            <a:r>
              <a:rPr sz="2800" spc="-5" dirty="0">
                <a:latin typeface="Carlito"/>
                <a:cs typeface="Carlito"/>
              </a:rPr>
              <a:t>o</a:t>
            </a:r>
            <a:r>
              <a:rPr sz="2800" spc="-40" dirty="0">
                <a:latin typeface="Carlito"/>
                <a:cs typeface="Carlito"/>
              </a:rPr>
              <a:t>r</a:t>
            </a:r>
            <a:r>
              <a:rPr sz="2800" spc="-50" dirty="0">
                <a:latin typeface="Carlito"/>
                <a:cs typeface="Carlito"/>
              </a:rPr>
              <a:t>g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15" dirty="0">
                <a:latin typeface="Carlito"/>
                <a:cs typeface="Carlito"/>
              </a:rPr>
              <a:t>n</a:t>
            </a:r>
            <a:r>
              <a:rPr sz="2800" dirty="0">
                <a:latin typeface="Carlito"/>
                <a:cs typeface="Carlito"/>
              </a:rPr>
              <a:t>isms  (</a:t>
            </a:r>
            <a:r>
              <a:rPr sz="2800" b="1" dirty="0">
                <a:latin typeface="Carlito"/>
                <a:cs typeface="Carlito"/>
              </a:rPr>
              <a:t>S.pneumoniae</a:t>
            </a:r>
            <a:r>
              <a:rPr sz="2800" dirty="0">
                <a:latin typeface="Carlito"/>
                <a:cs typeface="Carlito"/>
              </a:rPr>
              <a:t>)</a:t>
            </a:r>
            <a:endParaRPr sz="2800">
              <a:latin typeface="Carlito"/>
              <a:cs typeface="Carlito"/>
            </a:endParaRPr>
          </a:p>
          <a:p>
            <a:pPr marL="42037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20370" algn="l"/>
                <a:tab pos="421005" algn="l"/>
              </a:tabLst>
            </a:pPr>
            <a:r>
              <a:rPr sz="2800" spc="-15" dirty="0">
                <a:latin typeface="Carlito"/>
                <a:cs typeface="Carlito"/>
              </a:rPr>
              <a:t>Excellent </a:t>
            </a:r>
            <a:r>
              <a:rPr sz="2800" dirty="0">
                <a:latin typeface="Carlito"/>
                <a:cs typeface="Carlito"/>
              </a:rPr>
              <a:t>activity </a:t>
            </a:r>
            <a:r>
              <a:rPr sz="2800" spc="-10" dirty="0">
                <a:latin typeface="Carlito"/>
                <a:cs typeface="Carlito"/>
              </a:rPr>
              <a:t>against </a:t>
            </a:r>
            <a:r>
              <a:rPr sz="2800" spc="-15" dirty="0">
                <a:latin typeface="Carlito"/>
                <a:cs typeface="Carlito"/>
              </a:rPr>
              <a:t>many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b="1" dirty="0">
                <a:latin typeface="Carlito"/>
                <a:cs typeface="Carlito"/>
              </a:rPr>
              <a:t>anaerobes</a:t>
            </a:r>
            <a:r>
              <a:rPr sz="280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42037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420370" algn="l"/>
                <a:tab pos="421005" algn="l"/>
              </a:tabLst>
            </a:pPr>
            <a:r>
              <a:rPr sz="2800" spc="-35" dirty="0">
                <a:latin typeface="Carlito"/>
                <a:cs typeface="Carlito"/>
              </a:rPr>
              <a:t>Very </a:t>
            </a:r>
            <a:r>
              <a:rPr sz="2800" dirty="0">
                <a:latin typeface="Carlito"/>
                <a:cs typeface="Carlito"/>
              </a:rPr>
              <a:t>poor activity </a:t>
            </a:r>
            <a:r>
              <a:rPr sz="2800" spc="-10" dirty="0">
                <a:latin typeface="Carlito"/>
                <a:cs typeface="Carlito"/>
              </a:rPr>
              <a:t>against </a:t>
            </a:r>
            <a:r>
              <a:rPr sz="2800" spc="-185" dirty="0">
                <a:latin typeface="Carlito"/>
                <a:cs typeface="Carlito"/>
              </a:rPr>
              <a:t>P.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aeruginosa.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3850">
              <a:latin typeface="Carlito"/>
              <a:cs typeface="Carlito"/>
            </a:endParaRPr>
          </a:p>
          <a:p>
            <a:pPr marL="76200">
              <a:lnSpc>
                <a:spcPct val="100000"/>
              </a:lnSpc>
            </a:pPr>
            <a:r>
              <a:rPr sz="2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Indications:</a:t>
            </a:r>
            <a:endParaRPr sz="2800">
              <a:latin typeface="Carlito"/>
              <a:cs typeface="Carlito"/>
            </a:endParaRPr>
          </a:p>
          <a:p>
            <a:pPr marL="42037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20370" algn="l"/>
                <a:tab pos="421005" algn="l"/>
              </a:tabLst>
            </a:pPr>
            <a:r>
              <a:rPr sz="2800" spc="-5" dirty="0">
                <a:latin typeface="Carlito"/>
                <a:cs typeface="Carlito"/>
              </a:rPr>
              <a:t>Pneumonias, </a:t>
            </a:r>
            <a:r>
              <a:rPr sz="2800" spc="-10" dirty="0">
                <a:latin typeface="Carlito"/>
                <a:cs typeface="Carlito"/>
              </a:rPr>
              <a:t>bronchitis, </a:t>
            </a:r>
            <a:r>
              <a:rPr sz="2800" spc="-5" dirty="0">
                <a:latin typeface="Carlito"/>
                <a:cs typeface="Carlito"/>
              </a:rPr>
              <a:t>sinusitis, otitis</a:t>
            </a:r>
            <a:r>
              <a:rPr sz="2800" spc="-1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media</a:t>
            </a:r>
            <a:endParaRPr sz="2800">
              <a:latin typeface="Carlito"/>
              <a:cs typeface="Carlito"/>
            </a:endParaRPr>
          </a:p>
          <a:p>
            <a:pPr marL="420370" marR="8699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20370" algn="l"/>
                <a:tab pos="421005" algn="l"/>
                <a:tab pos="2456815" algn="l"/>
                <a:tab pos="3301365" algn="l"/>
                <a:tab pos="3950970" algn="l"/>
                <a:tab pos="5853430" algn="l"/>
                <a:tab pos="6277610" algn="l"/>
                <a:tab pos="7195184" algn="l"/>
                <a:tab pos="7896225" algn="l"/>
              </a:tabLst>
            </a:pP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M</a:t>
            </a:r>
            <a:r>
              <a:rPr sz="2800" b="1" spc="-55" dirty="0">
                <a:solidFill>
                  <a:srgbClr val="FF0000"/>
                </a:solidFill>
                <a:latin typeface="Carlito"/>
                <a:cs typeface="Carlito"/>
              </a:rPr>
              <a:t>o</a:t>
            </a:r>
            <a:r>
              <a:rPr sz="2800" b="1" spc="-5" dirty="0">
                <a:solidFill>
                  <a:srgbClr val="FF0000"/>
                </a:solidFill>
                <a:latin typeface="Carlito"/>
                <a:cs typeface="Carlito"/>
              </a:rPr>
              <a:t>x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i</a:t>
            </a:r>
            <a:r>
              <a:rPr sz="2800" b="1" spc="-30" dirty="0">
                <a:solidFill>
                  <a:srgbClr val="FF0000"/>
                </a:solidFill>
                <a:latin typeface="Carlito"/>
                <a:cs typeface="Carlito"/>
              </a:rPr>
              <a:t>f</a:t>
            </a:r>
            <a:r>
              <a:rPr sz="2800" b="1" spc="-20" dirty="0">
                <a:solidFill>
                  <a:srgbClr val="FF0000"/>
                </a:solidFill>
                <a:latin typeface="Carlito"/>
                <a:cs typeface="Carlito"/>
              </a:rPr>
              <a:t>l</a:t>
            </a:r>
            <a:r>
              <a:rPr sz="2800" b="1" spc="-45" dirty="0">
                <a:solidFill>
                  <a:srgbClr val="FF0000"/>
                </a:solidFill>
                <a:latin typeface="Carlito"/>
                <a:cs typeface="Carlito"/>
              </a:rPr>
              <a:t>ox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ac</a:t>
            </a:r>
            <a:r>
              <a:rPr sz="2800" b="1" spc="-15" dirty="0">
                <a:solidFill>
                  <a:srgbClr val="FF0000"/>
                </a:solidFill>
                <a:latin typeface="Carlito"/>
                <a:cs typeface="Carlito"/>
              </a:rPr>
              <a:t>i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n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	</a:t>
            </a:r>
            <a:r>
              <a:rPr sz="2800" b="1" spc="-20" dirty="0">
                <a:solidFill>
                  <a:srgbClr val="FF0000"/>
                </a:solidFill>
                <a:latin typeface="Carlito"/>
                <a:cs typeface="Carlito"/>
              </a:rPr>
              <a:t>d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oes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	</a:t>
            </a:r>
            <a:r>
              <a:rPr sz="2800" b="1" spc="-20" dirty="0">
                <a:solidFill>
                  <a:srgbClr val="FF0000"/>
                </a:solidFill>
                <a:latin typeface="Carlito"/>
                <a:cs typeface="Carlito"/>
              </a:rPr>
              <a:t>n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ot	</a:t>
            </a:r>
            <a:r>
              <a:rPr sz="2800" b="1" spc="-25" dirty="0">
                <a:solidFill>
                  <a:srgbClr val="FF0000"/>
                </a:solidFill>
                <a:latin typeface="Carlito"/>
                <a:cs typeface="Carlito"/>
              </a:rPr>
              <a:t>c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onc</a:t>
            </a:r>
            <a:r>
              <a:rPr sz="2800" b="1" spc="-15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2800" b="1" spc="-20" dirty="0">
                <a:solidFill>
                  <a:srgbClr val="FF0000"/>
                </a:solidFill>
                <a:latin typeface="Carlito"/>
                <a:cs typeface="Carlito"/>
              </a:rPr>
              <a:t>n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t</a:t>
            </a:r>
            <a:r>
              <a:rPr sz="2800" b="1" spc="-90" dirty="0">
                <a:solidFill>
                  <a:srgbClr val="FF0000"/>
                </a:solidFill>
                <a:latin typeface="Carlito"/>
                <a:cs typeface="Carlito"/>
              </a:rPr>
              <a:t>r</a:t>
            </a:r>
            <a:r>
              <a:rPr sz="2800" b="1" spc="-15" dirty="0">
                <a:solidFill>
                  <a:srgbClr val="FF0000"/>
                </a:solidFill>
                <a:latin typeface="Carlito"/>
                <a:cs typeface="Carlito"/>
              </a:rPr>
              <a:t>at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	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in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	</a:t>
            </a:r>
            <a:r>
              <a:rPr sz="2800" b="1" spc="-20" dirty="0">
                <a:solidFill>
                  <a:srgbClr val="FF0000"/>
                </a:solidFill>
                <a:latin typeface="Carlito"/>
                <a:cs typeface="Carlito"/>
              </a:rPr>
              <a:t>ur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ine	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a</a:t>
            </a:r>
            <a:r>
              <a:rPr sz="2800" b="1" spc="-15" dirty="0">
                <a:solidFill>
                  <a:srgbClr val="FF0000"/>
                </a:solidFill>
                <a:latin typeface="Carlito"/>
                <a:cs typeface="Carlito"/>
              </a:rPr>
              <a:t>n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d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	</a:t>
            </a:r>
            <a:r>
              <a:rPr sz="2800" b="1" spc="-20" dirty="0">
                <a:solidFill>
                  <a:srgbClr val="FF0000"/>
                </a:solidFill>
                <a:latin typeface="Carlito"/>
                <a:cs typeface="Carlito"/>
              </a:rPr>
              <a:t>is  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not </a:t>
            </a:r>
            <a:r>
              <a:rPr sz="2800" b="1" spc="-5" dirty="0">
                <a:solidFill>
                  <a:srgbClr val="FF0000"/>
                </a:solidFill>
                <a:latin typeface="Carlito"/>
                <a:cs typeface="Carlito"/>
              </a:rPr>
              <a:t>indicated </a:t>
            </a:r>
            <a:r>
              <a:rPr sz="2800" b="1" spc="-15" dirty="0">
                <a:solidFill>
                  <a:srgbClr val="FF0000"/>
                </a:solidFill>
                <a:latin typeface="Carlito"/>
                <a:cs typeface="Carlito"/>
              </a:rPr>
              <a:t>for </a:t>
            </a:r>
            <a:r>
              <a:rPr sz="2800" b="1" spc="5" dirty="0">
                <a:solidFill>
                  <a:srgbClr val="FF0000"/>
                </a:solidFill>
                <a:latin typeface="Carlito"/>
                <a:cs typeface="Carlito"/>
              </a:rPr>
              <a:t>the </a:t>
            </a:r>
            <a:r>
              <a:rPr sz="2800" b="1" spc="-5" dirty="0">
                <a:solidFill>
                  <a:srgbClr val="FF0000"/>
                </a:solidFill>
                <a:latin typeface="Carlito"/>
                <a:cs typeface="Carlito"/>
              </a:rPr>
              <a:t>treatment 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of</a:t>
            </a:r>
            <a:r>
              <a:rPr sz="2800" b="1" spc="-114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rlito"/>
                <a:cs typeface="Carlito"/>
              </a:rPr>
              <a:t>UTIs.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904" y="316992"/>
            <a:ext cx="3816858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25" dirty="0"/>
              <a:t>Lomefloxacin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554861"/>
            <a:ext cx="8076565" cy="4320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rlito"/>
                <a:cs typeface="Carlito"/>
              </a:rPr>
              <a:t>It </a:t>
            </a:r>
            <a:r>
              <a:rPr sz="2200" dirty="0">
                <a:latin typeface="Carlito"/>
                <a:cs typeface="Carlito"/>
              </a:rPr>
              <a:t>is a </a:t>
            </a:r>
            <a:r>
              <a:rPr sz="2200" spc="-5" dirty="0">
                <a:latin typeface="Carlito"/>
                <a:cs typeface="Carlito"/>
              </a:rPr>
              <a:t>second </a:t>
            </a:r>
            <a:r>
              <a:rPr sz="2200" spc="-10" dirty="0">
                <a:latin typeface="Carlito"/>
                <a:cs typeface="Carlito"/>
              </a:rPr>
              <a:t>generation </a:t>
            </a:r>
            <a:r>
              <a:rPr sz="2200" spc="-5" dirty="0">
                <a:latin typeface="Carlito"/>
                <a:cs typeface="Carlito"/>
              </a:rPr>
              <a:t>difluorinated</a:t>
            </a:r>
            <a:r>
              <a:rPr sz="2200" spc="-10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quinolone</a:t>
            </a:r>
            <a:endParaRPr sz="2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rlito"/>
                <a:cs typeface="Carlito"/>
              </a:rPr>
              <a:t>Equal </a:t>
            </a:r>
            <a:r>
              <a:rPr sz="2200" dirty="0">
                <a:latin typeface="Carlito"/>
                <a:cs typeface="Carlito"/>
              </a:rPr>
              <a:t>in activity </a:t>
            </a:r>
            <a:r>
              <a:rPr sz="2200" spc="-10" dirty="0">
                <a:latin typeface="Carlito"/>
                <a:cs typeface="Carlito"/>
              </a:rPr>
              <a:t>to</a:t>
            </a:r>
            <a:r>
              <a:rPr sz="2200" spc="-114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ciprofloxacin</a:t>
            </a:r>
            <a:endParaRPr sz="2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rlito"/>
                <a:cs typeface="Carlito"/>
              </a:rPr>
              <a:t>More active </a:t>
            </a:r>
            <a:r>
              <a:rPr sz="2200" spc="-15" dirty="0">
                <a:latin typeface="Carlito"/>
                <a:cs typeface="Carlito"/>
              </a:rPr>
              <a:t>against </a:t>
            </a:r>
            <a:r>
              <a:rPr sz="2200" spc="5" dirty="0">
                <a:latin typeface="Carlito"/>
                <a:cs typeface="Carlito"/>
              </a:rPr>
              <a:t>some </a:t>
            </a:r>
            <a:r>
              <a:rPr sz="2200" spc="-10" dirty="0">
                <a:latin typeface="Carlito"/>
                <a:cs typeface="Carlito"/>
              </a:rPr>
              <a:t>gram-negative </a:t>
            </a:r>
            <a:r>
              <a:rPr sz="2200" spc="-5" dirty="0">
                <a:latin typeface="Carlito"/>
                <a:cs typeface="Carlito"/>
              </a:rPr>
              <a:t>bacteria </a:t>
            </a:r>
            <a:r>
              <a:rPr sz="2200" dirty="0">
                <a:latin typeface="Carlito"/>
                <a:cs typeface="Carlito"/>
              </a:rPr>
              <a:t>and</a:t>
            </a:r>
            <a:r>
              <a:rPr sz="2200" spc="-18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chlamydia.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150">
              <a:latin typeface="Carlito"/>
              <a:cs typeface="Carlito"/>
            </a:endParaRPr>
          </a:p>
          <a:p>
            <a:pPr marL="356870" indent="-344805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rlito"/>
                <a:cs typeface="Carlito"/>
              </a:rPr>
              <a:t>Due</a:t>
            </a:r>
            <a:r>
              <a:rPr sz="2200" spc="16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to</a:t>
            </a:r>
            <a:r>
              <a:rPr sz="2200" spc="165" dirty="0">
                <a:latin typeface="Carlito"/>
                <a:cs typeface="Carlito"/>
              </a:rPr>
              <a:t> </a:t>
            </a:r>
            <a:r>
              <a:rPr sz="2200" spc="-25" dirty="0">
                <a:latin typeface="Carlito"/>
                <a:cs typeface="Carlito"/>
              </a:rPr>
              <a:t>rare</a:t>
            </a:r>
            <a:r>
              <a:rPr sz="2200" spc="16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and</a:t>
            </a:r>
            <a:r>
              <a:rPr sz="2200" spc="175" dirty="0">
                <a:latin typeface="Carlito"/>
                <a:cs typeface="Carlito"/>
              </a:rPr>
              <a:t> </a:t>
            </a:r>
            <a:r>
              <a:rPr sz="2200" spc="-25" dirty="0">
                <a:latin typeface="Carlito"/>
                <a:cs typeface="Carlito"/>
              </a:rPr>
              <a:t>fatal</a:t>
            </a:r>
            <a:r>
              <a:rPr sz="2200" spc="17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side</a:t>
            </a:r>
            <a:r>
              <a:rPr sz="2200" spc="160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effects</a:t>
            </a:r>
            <a:r>
              <a:rPr sz="2200" spc="15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these</a:t>
            </a:r>
            <a:r>
              <a:rPr sz="2200" spc="16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drugs</a:t>
            </a:r>
            <a:r>
              <a:rPr sz="2200" spc="15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are</a:t>
            </a:r>
            <a:r>
              <a:rPr sz="2200" spc="135" dirty="0">
                <a:latin typeface="Carlito"/>
                <a:cs typeface="Carlito"/>
              </a:rPr>
              <a:t> </a:t>
            </a:r>
            <a:r>
              <a:rPr sz="2200" b="1" spc="-15" dirty="0">
                <a:solidFill>
                  <a:srgbClr val="FF0000"/>
                </a:solidFill>
                <a:latin typeface="Carlito"/>
                <a:cs typeface="Carlito"/>
              </a:rPr>
              <a:t>withdrawal</a:t>
            </a:r>
            <a:r>
              <a:rPr sz="2200" b="1" spc="19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200" spc="-20" dirty="0">
                <a:latin typeface="Carlito"/>
                <a:cs typeface="Carlito"/>
              </a:rPr>
              <a:t>from</a:t>
            </a:r>
            <a:endParaRPr sz="2200">
              <a:latin typeface="Carlito"/>
              <a:cs typeface="Carlito"/>
            </a:endParaRPr>
          </a:p>
          <a:p>
            <a:pPr marL="356870">
              <a:lnSpc>
                <a:spcPts val="2375"/>
              </a:lnSpc>
            </a:pPr>
            <a:r>
              <a:rPr sz="2200" dirty="0">
                <a:latin typeface="Carlito"/>
                <a:cs typeface="Carlito"/>
              </a:rPr>
              <a:t>the </a:t>
            </a:r>
            <a:r>
              <a:rPr sz="2200" spc="-15" dirty="0">
                <a:latin typeface="Carlito"/>
                <a:cs typeface="Carlito"/>
              </a:rPr>
              <a:t>U.S.</a:t>
            </a:r>
            <a:r>
              <a:rPr sz="2200" spc="-25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market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rlito"/>
                <a:cs typeface="Carlito"/>
              </a:rPr>
              <a:t>Lomefloxacin </a:t>
            </a:r>
            <a:r>
              <a:rPr sz="2200" spc="-10" dirty="0">
                <a:latin typeface="Carlito"/>
                <a:cs typeface="Carlito"/>
              </a:rPr>
              <a:t>Sparfloxacin </a:t>
            </a:r>
            <a:r>
              <a:rPr sz="2200" spc="-20" dirty="0">
                <a:latin typeface="Carlito"/>
                <a:cs typeface="Carlito"/>
              </a:rPr>
              <a:t>(phototoxicity, </a:t>
            </a:r>
            <a:r>
              <a:rPr sz="2200" spc="-75" dirty="0">
                <a:latin typeface="Carlito"/>
                <a:cs typeface="Carlito"/>
              </a:rPr>
              <a:t>QTc</a:t>
            </a:r>
            <a:r>
              <a:rPr sz="2200" spc="-15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prolongation)</a:t>
            </a:r>
            <a:endParaRPr sz="2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rlito"/>
                <a:cs typeface="Carlito"/>
              </a:rPr>
              <a:t>Gatifloxacin</a:t>
            </a:r>
            <a:r>
              <a:rPr sz="2200" spc="-5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(hypoglycemia)</a:t>
            </a:r>
            <a:endParaRPr sz="2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25" dirty="0">
                <a:latin typeface="Carlito"/>
                <a:cs typeface="Carlito"/>
              </a:rPr>
              <a:t>Temafloxacin </a:t>
            </a:r>
            <a:r>
              <a:rPr sz="2200" dirty="0">
                <a:latin typeface="Carlito"/>
                <a:cs typeface="Carlito"/>
              </a:rPr>
              <a:t>(immune </a:t>
            </a:r>
            <a:r>
              <a:rPr sz="2200" spc="5" dirty="0">
                <a:latin typeface="Carlito"/>
                <a:cs typeface="Carlito"/>
              </a:rPr>
              <a:t>hemolytic</a:t>
            </a:r>
            <a:r>
              <a:rPr sz="2200" spc="-12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anemia)</a:t>
            </a:r>
            <a:endParaRPr sz="2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25" dirty="0">
                <a:latin typeface="Carlito"/>
                <a:cs typeface="Carlito"/>
              </a:rPr>
              <a:t>Trovafloxacin</a:t>
            </a:r>
            <a:r>
              <a:rPr sz="2200" spc="-8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(hepatotoxicity)</a:t>
            </a:r>
            <a:endParaRPr sz="2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rlito"/>
                <a:cs typeface="Carlito"/>
              </a:rPr>
              <a:t>Grepafloxacin</a:t>
            </a:r>
            <a:r>
              <a:rPr sz="2200" spc="-9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(cardiotoxicity)</a:t>
            </a:r>
            <a:endParaRPr sz="2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rlito"/>
                <a:cs typeface="Carlito"/>
              </a:rPr>
              <a:t>Clinafloxacin</a:t>
            </a:r>
            <a:r>
              <a:rPr sz="2200" spc="-5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(phototoxicity)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76728" y="316992"/>
            <a:ext cx="3588258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580"/>
              </a:spcBef>
            </a:pPr>
            <a:r>
              <a:rPr spc="-20" dirty="0"/>
              <a:t>Sparfloxacin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536572"/>
            <a:ext cx="8079105" cy="42265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 algn="just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7505" algn="l"/>
              </a:tabLst>
            </a:pPr>
            <a:r>
              <a:rPr sz="2700" b="1" dirty="0">
                <a:latin typeface="Carlito"/>
                <a:cs typeface="Carlito"/>
              </a:rPr>
              <a:t>Second </a:t>
            </a:r>
            <a:r>
              <a:rPr sz="2700" b="1" spc="-10" dirty="0">
                <a:latin typeface="Carlito"/>
                <a:cs typeface="Carlito"/>
              </a:rPr>
              <a:t>generation </a:t>
            </a:r>
            <a:r>
              <a:rPr sz="2700" b="1" spc="-5" dirty="0">
                <a:latin typeface="Carlito"/>
                <a:cs typeface="Carlito"/>
              </a:rPr>
              <a:t>difluorinated</a:t>
            </a:r>
            <a:r>
              <a:rPr sz="2700" b="1" spc="-140" dirty="0">
                <a:latin typeface="Carlito"/>
                <a:cs typeface="Carlito"/>
              </a:rPr>
              <a:t> </a:t>
            </a:r>
            <a:r>
              <a:rPr sz="2700" b="1" spc="5" dirty="0">
                <a:latin typeface="Carlito"/>
                <a:cs typeface="Carlito"/>
              </a:rPr>
              <a:t>quinolone</a:t>
            </a:r>
            <a:endParaRPr sz="2700">
              <a:latin typeface="Carlito"/>
              <a:cs typeface="Carlito"/>
            </a:endParaRPr>
          </a:p>
          <a:p>
            <a:pPr marL="356870" marR="5080" indent="-344805" algn="just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7505" algn="l"/>
              </a:tabLst>
            </a:pPr>
            <a:r>
              <a:rPr sz="2700" spc="-5" dirty="0">
                <a:latin typeface="Carlito"/>
                <a:cs typeface="Carlito"/>
              </a:rPr>
              <a:t>Enhanced </a:t>
            </a:r>
            <a:r>
              <a:rPr sz="2700" dirty="0">
                <a:latin typeface="Carlito"/>
                <a:cs typeface="Carlito"/>
              </a:rPr>
              <a:t>activity </a:t>
            </a:r>
            <a:r>
              <a:rPr sz="2700" spc="-15" dirty="0">
                <a:latin typeface="Carlito"/>
                <a:cs typeface="Carlito"/>
              </a:rPr>
              <a:t>against gram-positive </a:t>
            </a:r>
            <a:r>
              <a:rPr sz="2700" spc="-10" dirty="0">
                <a:latin typeface="Carlito"/>
                <a:cs typeface="Carlito"/>
              </a:rPr>
              <a:t>bacteria  (Strep. </a:t>
            </a:r>
            <a:r>
              <a:rPr sz="2700" spc="-5" dirty="0">
                <a:latin typeface="Carlito"/>
                <a:cs typeface="Carlito"/>
              </a:rPr>
              <a:t>pneumoniae, </a:t>
            </a:r>
            <a:r>
              <a:rPr sz="2700" spc="-10" dirty="0">
                <a:latin typeface="Carlito"/>
                <a:cs typeface="Carlito"/>
              </a:rPr>
              <a:t>Staphylococcus, </a:t>
            </a:r>
            <a:r>
              <a:rPr sz="2700" spc="-15" dirty="0">
                <a:latin typeface="Carlito"/>
                <a:cs typeface="Carlito"/>
              </a:rPr>
              <a:t>Enterococcus),  </a:t>
            </a:r>
            <a:r>
              <a:rPr sz="2700" spc="-5" dirty="0">
                <a:latin typeface="Carlito"/>
                <a:cs typeface="Carlito"/>
              </a:rPr>
              <a:t>Bacteroides, </a:t>
            </a:r>
            <a:r>
              <a:rPr sz="2700" spc="-10" dirty="0">
                <a:latin typeface="Carlito"/>
                <a:cs typeface="Carlito"/>
              </a:rPr>
              <a:t>fragilis, anaerobes </a:t>
            </a:r>
            <a:r>
              <a:rPr sz="2700" dirty="0">
                <a:latin typeface="Carlito"/>
                <a:cs typeface="Carlito"/>
              </a:rPr>
              <a:t>and</a:t>
            </a:r>
            <a:r>
              <a:rPr sz="2700" spc="-125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mycobacteria.</a:t>
            </a:r>
            <a:endParaRPr sz="27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6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7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Indications</a:t>
            </a:r>
            <a:endParaRPr sz="2700">
              <a:latin typeface="Carlito"/>
              <a:cs typeface="Carlito"/>
            </a:endParaRPr>
          </a:p>
          <a:p>
            <a:pPr marL="356870" marR="5080" indent="-344805">
              <a:lnSpc>
                <a:spcPts val="2600"/>
              </a:lnSpc>
              <a:spcBef>
                <a:spcPts val="620"/>
              </a:spcBef>
              <a:buFont typeface="Arial"/>
              <a:buChar char="•"/>
              <a:tabLst>
                <a:tab pos="356870" algn="l"/>
                <a:tab pos="357505" algn="l"/>
                <a:tab pos="2362835" algn="l"/>
                <a:tab pos="4622165" algn="l"/>
                <a:tab pos="5241290" algn="l"/>
                <a:tab pos="6591934" algn="l"/>
              </a:tabLst>
            </a:pPr>
            <a:r>
              <a:rPr sz="2700" spc="-5" dirty="0">
                <a:latin typeface="Carlito"/>
                <a:cs typeface="Carlito"/>
              </a:rPr>
              <a:t>Pn</a:t>
            </a:r>
            <a:r>
              <a:rPr sz="2700" spc="5" dirty="0">
                <a:latin typeface="Carlito"/>
                <a:cs typeface="Carlito"/>
              </a:rPr>
              <a:t>e</a:t>
            </a:r>
            <a:r>
              <a:rPr sz="2700" spc="-15" dirty="0">
                <a:latin typeface="Carlito"/>
                <a:cs typeface="Carlito"/>
              </a:rPr>
              <a:t>u</a:t>
            </a:r>
            <a:r>
              <a:rPr sz="2700" dirty="0">
                <a:latin typeface="Carlito"/>
                <a:cs typeface="Carlito"/>
              </a:rPr>
              <a:t>m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spc="-5" dirty="0">
                <a:latin typeface="Carlito"/>
                <a:cs typeface="Carlito"/>
              </a:rPr>
              <a:t>n</a:t>
            </a:r>
            <a:r>
              <a:rPr sz="2700" dirty="0">
                <a:latin typeface="Carlito"/>
                <a:cs typeface="Carlito"/>
              </a:rPr>
              <a:t>ia,	</a:t>
            </a:r>
            <a:r>
              <a:rPr sz="2700" spc="-75" dirty="0">
                <a:latin typeface="Carlito"/>
                <a:cs typeface="Carlito"/>
              </a:rPr>
              <a:t>e</a:t>
            </a:r>
            <a:r>
              <a:rPr sz="2700" spc="-45" dirty="0">
                <a:latin typeface="Carlito"/>
                <a:cs typeface="Carlito"/>
              </a:rPr>
              <a:t>x</a:t>
            </a:r>
            <a:r>
              <a:rPr sz="2700" spc="5" dirty="0">
                <a:latin typeface="Carlito"/>
                <a:cs typeface="Carlito"/>
              </a:rPr>
              <a:t>a</a:t>
            </a:r>
            <a:r>
              <a:rPr sz="2700" spc="-20" dirty="0">
                <a:latin typeface="Carlito"/>
                <a:cs typeface="Carlito"/>
              </a:rPr>
              <a:t>c</a:t>
            </a:r>
            <a:r>
              <a:rPr sz="2700" spc="5" dirty="0">
                <a:latin typeface="Carlito"/>
                <a:cs typeface="Carlito"/>
              </a:rPr>
              <a:t>e</a:t>
            </a:r>
            <a:r>
              <a:rPr sz="2700" spc="-15" dirty="0">
                <a:latin typeface="Carlito"/>
                <a:cs typeface="Carlito"/>
              </a:rPr>
              <a:t>r</a:t>
            </a:r>
            <a:r>
              <a:rPr sz="2700" spc="-30" dirty="0">
                <a:latin typeface="Carlito"/>
                <a:cs typeface="Carlito"/>
              </a:rPr>
              <a:t>b</a:t>
            </a:r>
            <a:r>
              <a:rPr sz="2700" spc="-25" dirty="0">
                <a:latin typeface="Carlito"/>
                <a:cs typeface="Carlito"/>
              </a:rPr>
              <a:t>a</a:t>
            </a:r>
            <a:r>
              <a:rPr sz="2700" dirty="0">
                <a:latin typeface="Carlito"/>
                <a:cs typeface="Carlito"/>
              </a:rPr>
              <a:t>ti</a:t>
            </a:r>
            <a:r>
              <a:rPr sz="2700" spc="-10" dirty="0">
                <a:latin typeface="Carlito"/>
                <a:cs typeface="Carlito"/>
              </a:rPr>
              <a:t>o</a:t>
            </a:r>
            <a:r>
              <a:rPr sz="2700" spc="-5" dirty="0">
                <a:latin typeface="Carlito"/>
                <a:cs typeface="Carlito"/>
              </a:rPr>
              <a:t>n</a:t>
            </a:r>
            <a:r>
              <a:rPr sz="2700" spc="5" dirty="0">
                <a:latin typeface="Carlito"/>
                <a:cs typeface="Carlito"/>
              </a:rPr>
              <a:t>s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dirty="0">
                <a:latin typeface="Carlito"/>
                <a:cs typeface="Carlito"/>
              </a:rPr>
              <a:t>f	</a:t>
            </a:r>
            <a:r>
              <a:rPr sz="2700" spc="-15" dirty="0">
                <a:latin typeface="Carlito"/>
                <a:cs typeface="Carlito"/>
              </a:rPr>
              <a:t>c</a:t>
            </a:r>
            <a:r>
              <a:rPr sz="2700" spc="-5" dirty="0">
                <a:latin typeface="Carlito"/>
                <a:cs typeface="Carlito"/>
              </a:rPr>
              <a:t>h</a:t>
            </a:r>
            <a:r>
              <a:rPr sz="2700" spc="-55" dirty="0">
                <a:latin typeface="Carlito"/>
                <a:cs typeface="Carlito"/>
              </a:rPr>
              <a:t>r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spc="-5" dirty="0">
                <a:latin typeface="Carlito"/>
                <a:cs typeface="Carlito"/>
              </a:rPr>
              <a:t>n</a:t>
            </a:r>
            <a:r>
              <a:rPr sz="2700" spc="-25" dirty="0">
                <a:latin typeface="Carlito"/>
                <a:cs typeface="Carlito"/>
              </a:rPr>
              <a:t>i</a:t>
            </a:r>
            <a:r>
              <a:rPr sz="2700" spc="5" dirty="0">
                <a:latin typeface="Carlito"/>
                <a:cs typeface="Carlito"/>
              </a:rPr>
              <a:t>c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5" dirty="0">
                <a:latin typeface="Carlito"/>
                <a:cs typeface="Carlito"/>
              </a:rPr>
              <a:t>b</a:t>
            </a:r>
            <a:r>
              <a:rPr sz="2700" spc="-55" dirty="0">
                <a:latin typeface="Carlito"/>
                <a:cs typeface="Carlito"/>
              </a:rPr>
              <a:t>r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spc="-30" dirty="0">
                <a:latin typeface="Carlito"/>
                <a:cs typeface="Carlito"/>
              </a:rPr>
              <a:t>n</a:t>
            </a:r>
            <a:r>
              <a:rPr sz="2700" spc="5" dirty="0">
                <a:latin typeface="Carlito"/>
                <a:cs typeface="Carlito"/>
              </a:rPr>
              <a:t>chiti</a:t>
            </a:r>
            <a:r>
              <a:rPr sz="2700" spc="-5" dirty="0">
                <a:latin typeface="Carlito"/>
                <a:cs typeface="Carlito"/>
              </a:rPr>
              <a:t>s</a:t>
            </a:r>
            <a:r>
              <a:rPr sz="2700" dirty="0">
                <a:latin typeface="Carlito"/>
                <a:cs typeface="Carlito"/>
              </a:rPr>
              <a:t>,  </a:t>
            </a:r>
            <a:r>
              <a:rPr sz="2700" spc="-5" dirty="0">
                <a:latin typeface="Carlito"/>
                <a:cs typeface="Carlito"/>
              </a:rPr>
              <a:t>sinusitis </a:t>
            </a:r>
            <a:r>
              <a:rPr sz="2700" dirty="0">
                <a:latin typeface="Carlito"/>
                <a:cs typeface="Carlito"/>
              </a:rPr>
              <a:t>and ENT</a:t>
            </a:r>
            <a:r>
              <a:rPr sz="2700" spc="-9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infections.</a:t>
            </a:r>
            <a:endParaRPr sz="2700">
              <a:latin typeface="Carlito"/>
              <a:cs typeface="Carlito"/>
            </a:endParaRPr>
          </a:p>
          <a:p>
            <a:pPr marL="356870" marR="7620" indent="-344805">
              <a:lnSpc>
                <a:spcPct val="8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  <a:tab pos="357505" algn="l"/>
                <a:tab pos="1299210" algn="l"/>
                <a:tab pos="2542540" algn="l"/>
                <a:tab pos="2985135" algn="l"/>
                <a:tab pos="4939665" algn="l"/>
                <a:tab pos="5796280" algn="l"/>
              </a:tabLst>
            </a:pPr>
            <a:r>
              <a:rPr sz="2700" spc="5" dirty="0">
                <a:latin typeface="Carlito"/>
                <a:cs typeface="Carlito"/>
              </a:rPr>
              <a:t>Go</a:t>
            </a:r>
            <a:r>
              <a:rPr sz="2700" spc="-10" dirty="0">
                <a:latin typeface="Carlito"/>
                <a:cs typeface="Carlito"/>
              </a:rPr>
              <a:t>o</a:t>
            </a:r>
            <a:r>
              <a:rPr sz="2700" spc="5" dirty="0">
                <a:latin typeface="Carlito"/>
                <a:cs typeface="Carlito"/>
              </a:rPr>
              <a:t>d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25" dirty="0">
                <a:latin typeface="Carlito"/>
                <a:cs typeface="Carlito"/>
              </a:rPr>
              <a:t>e</a:t>
            </a:r>
            <a:r>
              <a:rPr sz="2700" spc="-40" dirty="0">
                <a:latin typeface="Carlito"/>
                <a:cs typeface="Carlito"/>
              </a:rPr>
              <a:t>f</a:t>
            </a:r>
            <a:r>
              <a:rPr sz="2700" spc="-15" dirty="0">
                <a:latin typeface="Carlito"/>
                <a:cs typeface="Carlito"/>
              </a:rPr>
              <a:t>f</a:t>
            </a:r>
            <a:r>
              <a:rPr sz="2700" dirty="0">
                <a:latin typeface="Carlito"/>
                <a:cs typeface="Carlito"/>
              </a:rPr>
              <a:t>i</a:t>
            </a:r>
            <a:r>
              <a:rPr sz="2700" spc="-15" dirty="0">
                <a:latin typeface="Carlito"/>
                <a:cs typeface="Carlito"/>
              </a:rPr>
              <a:t>c</a:t>
            </a:r>
            <a:r>
              <a:rPr sz="2700" spc="5" dirty="0">
                <a:latin typeface="Carlito"/>
                <a:cs typeface="Carlito"/>
              </a:rPr>
              <a:t>acy</a:t>
            </a:r>
            <a:r>
              <a:rPr sz="2700" dirty="0">
                <a:latin typeface="Carlito"/>
                <a:cs typeface="Carlito"/>
              </a:rPr>
              <a:t>	in	</a:t>
            </a:r>
            <a:r>
              <a:rPr sz="2700" spc="-25" dirty="0">
                <a:latin typeface="Carlito"/>
                <a:cs typeface="Carlito"/>
              </a:rPr>
              <a:t>t</a:t>
            </a:r>
            <a:r>
              <a:rPr sz="2700" dirty="0">
                <a:latin typeface="Carlito"/>
                <a:cs typeface="Carlito"/>
              </a:rPr>
              <a:t>u</a:t>
            </a:r>
            <a:r>
              <a:rPr sz="2700" spc="-40" dirty="0">
                <a:latin typeface="Carlito"/>
                <a:cs typeface="Carlito"/>
              </a:rPr>
              <a:t>b</a:t>
            </a:r>
            <a:r>
              <a:rPr sz="2700" spc="5" dirty="0">
                <a:latin typeface="Carlito"/>
                <a:cs typeface="Carlito"/>
              </a:rPr>
              <a:t>e</a:t>
            </a:r>
            <a:r>
              <a:rPr sz="2700" spc="-65" dirty="0">
                <a:latin typeface="Carlito"/>
                <a:cs typeface="Carlito"/>
              </a:rPr>
              <a:t>r</a:t>
            </a:r>
            <a:r>
              <a:rPr sz="2700" spc="5" dirty="0">
                <a:latin typeface="Carlito"/>
                <a:cs typeface="Carlito"/>
              </a:rPr>
              <a:t>culos</a:t>
            </a:r>
            <a:r>
              <a:rPr sz="2700" spc="-20" dirty="0">
                <a:latin typeface="Carlito"/>
                <a:cs typeface="Carlito"/>
              </a:rPr>
              <a:t>i</a:t>
            </a:r>
            <a:r>
              <a:rPr sz="2700" spc="-5" dirty="0">
                <a:latin typeface="Carlito"/>
                <a:cs typeface="Carlito"/>
              </a:rPr>
              <a:t>s</a:t>
            </a:r>
            <a:r>
              <a:rPr sz="2700" dirty="0">
                <a:latin typeface="Carlito"/>
                <a:cs typeface="Carlito"/>
              </a:rPr>
              <a:t>,	</a:t>
            </a:r>
            <a:r>
              <a:rPr sz="2700" spc="15" dirty="0">
                <a:latin typeface="Carlito"/>
                <a:cs typeface="Carlito"/>
              </a:rPr>
              <a:t>M</a:t>
            </a:r>
            <a:r>
              <a:rPr sz="2700" spc="-30" dirty="0">
                <a:latin typeface="Carlito"/>
                <a:cs typeface="Carlito"/>
              </a:rPr>
              <a:t>A</a:t>
            </a:r>
            <a:r>
              <a:rPr sz="2700" spc="5" dirty="0">
                <a:latin typeface="Carlito"/>
                <a:cs typeface="Carlito"/>
              </a:rPr>
              <a:t>C</a:t>
            </a:r>
            <a:r>
              <a:rPr sz="2700" dirty="0">
                <a:latin typeface="Carlito"/>
                <a:cs typeface="Carlito"/>
              </a:rPr>
              <a:t>	</a:t>
            </a:r>
            <a:r>
              <a:rPr sz="2700" spc="-5" dirty="0">
                <a:latin typeface="Carlito"/>
                <a:cs typeface="Carlito"/>
              </a:rPr>
              <a:t>(</a:t>
            </a:r>
            <a:r>
              <a:rPr sz="2700" spc="-60" dirty="0">
                <a:latin typeface="Carlito"/>
                <a:cs typeface="Carlito"/>
              </a:rPr>
              <a:t>m</a:t>
            </a:r>
            <a:r>
              <a:rPr sz="2700" spc="-50" dirty="0">
                <a:latin typeface="Carlito"/>
                <a:cs typeface="Carlito"/>
              </a:rPr>
              <a:t>y</a:t>
            </a:r>
            <a:r>
              <a:rPr sz="2700" spc="-40" dirty="0">
                <a:latin typeface="Carlito"/>
                <a:cs typeface="Carlito"/>
              </a:rPr>
              <a:t>c</a:t>
            </a:r>
            <a:r>
              <a:rPr sz="2700" spc="10" dirty="0">
                <a:latin typeface="Carlito"/>
                <a:cs typeface="Carlito"/>
              </a:rPr>
              <a:t>o</a:t>
            </a:r>
            <a:r>
              <a:rPr sz="2700" dirty="0">
                <a:latin typeface="Carlito"/>
                <a:cs typeface="Carlito"/>
              </a:rPr>
              <a:t>b</a:t>
            </a:r>
            <a:r>
              <a:rPr sz="2700" spc="-35" dirty="0">
                <a:latin typeface="Carlito"/>
                <a:cs typeface="Carlito"/>
              </a:rPr>
              <a:t>a</a:t>
            </a:r>
            <a:r>
              <a:rPr sz="2700" spc="5" dirty="0">
                <a:latin typeface="Carlito"/>
                <a:cs typeface="Carlito"/>
              </a:rPr>
              <a:t>c</a:t>
            </a:r>
            <a:r>
              <a:rPr sz="2700" spc="-45" dirty="0">
                <a:latin typeface="Carlito"/>
                <a:cs typeface="Carlito"/>
              </a:rPr>
              <a:t>t</a:t>
            </a:r>
            <a:r>
              <a:rPr sz="2700" spc="5" dirty="0">
                <a:latin typeface="Carlito"/>
                <a:cs typeface="Carlito"/>
              </a:rPr>
              <a:t>e</a:t>
            </a:r>
            <a:r>
              <a:rPr sz="2700" spc="-20" dirty="0">
                <a:latin typeface="Carlito"/>
                <a:cs typeface="Carlito"/>
              </a:rPr>
              <a:t>r</a:t>
            </a:r>
            <a:r>
              <a:rPr sz="2700" dirty="0">
                <a:latin typeface="Carlito"/>
                <a:cs typeface="Carlito"/>
              </a:rPr>
              <a:t>ium  </a:t>
            </a:r>
            <a:r>
              <a:rPr sz="2700" spc="-10" dirty="0">
                <a:latin typeface="Carlito"/>
                <a:cs typeface="Carlito"/>
              </a:rPr>
              <a:t>avium complex) infection </a:t>
            </a:r>
            <a:r>
              <a:rPr sz="2700" spc="5" dirty="0">
                <a:latin typeface="Carlito"/>
                <a:cs typeface="Carlito"/>
              </a:rPr>
              <a:t>in </a:t>
            </a:r>
            <a:r>
              <a:rPr sz="2700" dirty="0">
                <a:latin typeface="Carlito"/>
                <a:cs typeface="Carlito"/>
              </a:rPr>
              <a:t>AIDS and</a:t>
            </a:r>
            <a:r>
              <a:rPr sz="2700" spc="-130" dirty="0">
                <a:latin typeface="Carlito"/>
                <a:cs typeface="Carlito"/>
              </a:rPr>
              <a:t> </a:t>
            </a:r>
            <a:r>
              <a:rPr sz="2700" spc="-35" dirty="0">
                <a:latin typeface="Carlito"/>
                <a:cs typeface="Carlito"/>
              </a:rPr>
              <a:t>leprosy.</a:t>
            </a:r>
            <a:endParaRPr sz="27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0" dirty="0">
                <a:latin typeface="Carlito"/>
                <a:cs typeface="Carlito"/>
              </a:rPr>
              <a:t>Chlamydial</a:t>
            </a:r>
            <a:r>
              <a:rPr sz="2700" spc="-35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infections.</a:t>
            </a:r>
            <a:endParaRPr sz="27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16351" y="316992"/>
            <a:ext cx="3505962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25" dirty="0"/>
              <a:t>Gatifloxacin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63855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pc="-5" dirty="0"/>
              <a:t>Cause </a:t>
            </a:r>
            <a:r>
              <a:rPr spc="-15" dirty="0"/>
              <a:t>tachycardia </a:t>
            </a:r>
            <a:r>
              <a:rPr dirty="0"/>
              <a:t>and </a:t>
            </a:r>
            <a:r>
              <a:rPr spc="-5" dirty="0"/>
              <a:t>prolong </a:t>
            </a:r>
            <a:r>
              <a:rPr spc="-105" dirty="0"/>
              <a:t>QTc</a:t>
            </a:r>
            <a:r>
              <a:rPr spc="-160" dirty="0"/>
              <a:t> </a:t>
            </a:r>
            <a:r>
              <a:rPr spc="-10" dirty="0"/>
              <a:t>interval;</a:t>
            </a:r>
          </a:p>
          <a:p>
            <a:pPr marL="6985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650"/>
          </a:p>
          <a:p>
            <a:pPr marL="19685">
              <a:lnSpc>
                <a:spcPct val="100000"/>
              </a:lnSpc>
            </a:pP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rlito"/>
                <a:cs typeface="Carlito"/>
              </a:rPr>
              <a:t>Contraindicated</a:t>
            </a:r>
          </a:p>
          <a:p>
            <a:pPr marL="363855" marR="6350" indent="-344805">
              <a:lnSpc>
                <a:spcPts val="2590"/>
              </a:lnSpc>
              <a:spcBef>
                <a:spcPts val="630"/>
              </a:spcBef>
              <a:buFont typeface="Arial"/>
              <a:buChar char="•"/>
              <a:tabLst>
                <a:tab pos="364490" algn="l"/>
                <a:tab pos="365125" algn="l"/>
                <a:tab pos="2473960" algn="l"/>
                <a:tab pos="3126740" algn="l"/>
                <a:tab pos="3876675" algn="l"/>
                <a:tab pos="4773295" algn="l"/>
                <a:tab pos="5678805" algn="l"/>
                <a:tab pos="6379845" algn="l"/>
                <a:tab pos="6998970" algn="l"/>
              </a:tabLst>
            </a:pPr>
            <a:r>
              <a:rPr spc="-10" dirty="0"/>
              <a:t>H</a:t>
            </a:r>
            <a:r>
              <a:rPr spc="5" dirty="0"/>
              <a:t>y</a:t>
            </a:r>
            <a:r>
              <a:rPr spc="-10" dirty="0"/>
              <a:t>p</a:t>
            </a:r>
            <a:r>
              <a:rPr spc="10" dirty="0"/>
              <a:t>o</a:t>
            </a:r>
            <a:r>
              <a:rPr spc="-55" dirty="0"/>
              <a:t>k</a:t>
            </a:r>
            <a:r>
              <a:rPr dirty="0"/>
              <a:t>ala</a:t>
            </a:r>
            <a:r>
              <a:rPr spc="-10" dirty="0"/>
              <a:t>e</a:t>
            </a:r>
            <a:r>
              <a:rPr spc="5" dirty="0"/>
              <a:t>mia</a:t>
            </a:r>
            <a:r>
              <a:rPr dirty="0"/>
              <a:t>	</a:t>
            </a:r>
            <a:r>
              <a:rPr spc="-25" dirty="0"/>
              <a:t>a</a:t>
            </a:r>
            <a:r>
              <a:rPr dirty="0"/>
              <a:t>n</a:t>
            </a:r>
            <a:r>
              <a:rPr spc="5" dirty="0"/>
              <a:t>d</a:t>
            </a:r>
            <a:r>
              <a:rPr dirty="0"/>
              <a:t>	</a:t>
            </a:r>
            <a:r>
              <a:rPr spc="5" dirty="0"/>
              <a:t>w</a:t>
            </a:r>
            <a:r>
              <a:rPr spc="-20" dirty="0"/>
              <a:t>i</a:t>
            </a:r>
            <a:r>
              <a:rPr spc="5" dirty="0"/>
              <a:t>th</a:t>
            </a:r>
            <a:r>
              <a:rPr dirty="0"/>
              <a:t>	</a:t>
            </a:r>
            <a:r>
              <a:rPr spc="10" dirty="0"/>
              <a:t>o</a:t>
            </a:r>
            <a:r>
              <a:rPr spc="-25" dirty="0"/>
              <a:t>t</a:t>
            </a:r>
            <a:r>
              <a:rPr dirty="0"/>
              <a:t>h</a:t>
            </a:r>
            <a:r>
              <a:rPr spc="-10" dirty="0"/>
              <a:t>e</a:t>
            </a:r>
            <a:r>
              <a:rPr dirty="0"/>
              <a:t>r	d</a:t>
            </a:r>
            <a:r>
              <a:rPr spc="-20" dirty="0"/>
              <a:t>r</a:t>
            </a:r>
            <a:r>
              <a:rPr dirty="0"/>
              <a:t>u</a:t>
            </a:r>
            <a:r>
              <a:rPr spc="-10" dirty="0"/>
              <a:t>g</a:t>
            </a:r>
            <a:r>
              <a:rPr dirty="0"/>
              <a:t>s	</a:t>
            </a:r>
            <a:r>
              <a:rPr spc="5" dirty="0"/>
              <a:t>th</a:t>
            </a:r>
            <a:r>
              <a:rPr spc="-50" dirty="0"/>
              <a:t>a</a:t>
            </a:r>
            <a:r>
              <a:rPr dirty="0"/>
              <a:t>t	</a:t>
            </a:r>
            <a:r>
              <a:rPr spc="-40" dirty="0"/>
              <a:t>c</a:t>
            </a:r>
            <a:r>
              <a:rPr spc="5" dirty="0"/>
              <a:t>an</a:t>
            </a:r>
            <a:r>
              <a:rPr dirty="0"/>
              <a:t>	</a:t>
            </a:r>
            <a:r>
              <a:rPr spc="-5" dirty="0"/>
              <a:t>P</a:t>
            </a:r>
            <a:r>
              <a:rPr spc="-60" dirty="0"/>
              <a:t>r</a:t>
            </a:r>
            <a:r>
              <a:rPr spc="10" dirty="0"/>
              <a:t>o</a:t>
            </a:r>
            <a:r>
              <a:rPr spc="-25" dirty="0"/>
              <a:t>l</a:t>
            </a:r>
            <a:r>
              <a:rPr spc="10" dirty="0"/>
              <a:t>o</a:t>
            </a:r>
            <a:r>
              <a:rPr spc="-5" dirty="0"/>
              <a:t>ng  </a:t>
            </a:r>
            <a:r>
              <a:rPr spc="-110" dirty="0"/>
              <a:t>QT.</a:t>
            </a:r>
          </a:p>
          <a:p>
            <a:pPr marL="363855" indent="-344805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pc="-20" dirty="0"/>
              <a:t>Phototoxicity, </a:t>
            </a:r>
            <a:r>
              <a:rPr dirty="0"/>
              <a:t>CNS</a:t>
            </a:r>
            <a:r>
              <a:rPr spc="-85" dirty="0"/>
              <a:t> </a:t>
            </a:r>
            <a:r>
              <a:rPr spc="-20" dirty="0"/>
              <a:t>effects</a:t>
            </a:r>
          </a:p>
          <a:p>
            <a:pPr marL="363855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pc="-5" dirty="0"/>
              <a:t>Swelling </a:t>
            </a:r>
            <a:r>
              <a:rPr spc="-10" dirty="0"/>
              <a:t>over</a:t>
            </a:r>
            <a:r>
              <a:rPr spc="-65" dirty="0"/>
              <a:t> </a:t>
            </a:r>
            <a:r>
              <a:rPr spc="-15" dirty="0"/>
              <a:t>face</a:t>
            </a:r>
          </a:p>
          <a:p>
            <a:pPr marL="363855" indent="-344805">
              <a:lnSpc>
                <a:spcPct val="100000"/>
              </a:lnSpc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pc="-5" dirty="0"/>
              <a:t>Changes </a:t>
            </a:r>
            <a:r>
              <a:rPr spc="5" dirty="0"/>
              <a:t>in blood </a:t>
            </a:r>
            <a:r>
              <a:rPr dirty="0"/>
              <a:t>glucose</a:t>
            </a:r>
            <a:r>
              <a:rPr spc="-140" dirty="0"/>
              <a:t> </a:t>
            </a:r>
            <a:r>
              <a:rPr spc="-10" dirty="0"/>
              <a:t>level</a:t>
            </a:r>
          </a:p>
          <a:p>
            <a:pPr marL="363855" indent="-344805">
              <a:lnSpc>
                <a:spcPct val="100000"/>
              </a:lnSpc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dirty="0"/>
              <a:t>Risk </a:t>
            </a:r>
            <a:r>
              <a:rPr spc="5" dirty="0"/>
              <a:t>of </a:t>
            </a:r>
            <a:r>
              <a:rPr spc="-40" dirty="0"/>
              <a:t>Torsades </a:t>
            </a:r>
            <a:r>
              <a:rPr dirty="0"/>
              <a:t>de</a:t>
            </a:r>
            <a:r>
              <a:rPr spc="-80" dirty="0"/>
              <a:t> </a:t>
            </a:r>
            <a:r>
              <a:rPr spc="-10" dirty="0"/>
              <a:t>pointes.</a:t>
            </a:r>
          </a:p>
          <a:p>
            <a:pPr marL="363855" marR="5080" indent="-344805">
              <a:lnSpc>
                <a:spcPts val="2590"/>
              </a:lnSpc>
              <a:spcBef>
                <a:spcPts val="630"/>
              </a:spcBef>
              <a:buFont typeface="Arial"/>
              <a:buChar char="•"/>
              <a:tabLst>
                <a:tab pos="364490" algn="l"/>
                <a:tab pos="365125" algn="l"/>
              </a:tabLst>
            </a:pPr>
            <a:r>
              <a:rPr spc="-5" dirty="0"/>
              <a:t>It </a:t>
            </a:r>
            <a:r>
              <a:rPr dirty="0"/>
              <a:t>has </a:t>
            </a:r>
            <a:r>
              <a:rPr spc="-5" dirty="0"/>
              <a:t>been </a:t>
            </a:r>
            <a:r>
              <a:rPr b="1" spc="-5" dirty="0">
                <a:solidFill>
                  <a:srgbClr val="FF0000"/>
                </a:solidFill>
                <a:latin typeface="Carlito"/>
                <a:cs typeface="Carlito"/>
              </a:rPr>
              <a:t>discontinued </a:t>
            </a:r>
            <a:r>
              <a:rPr spc="5" dirty="0"/>
              <a:t>in </a:t>
            </a:r>
            <a:r>
              <a:rPr dirty="0"/>
              <a:t>USA, </a:t>
            </a:r>
            <a:r>
              <a:rPr spc="-10" dirty="0"/>
              <a:t>and </a:t>
            </a:r>
            <a:r>
              <a:rPr dirty="0"/>
              <a:t>is </a:t>
            </a:r>
            <a:r>
              <a:rPr spc="-5" dirty="0"/>
              <a:t>not </a:t>
            </a:r>
            <a:r>
              <a:rPr spc="-10" dirty="0"/>
              <a:t>available </a:t>
            </a:r>
            <a:r>
              <a:rPr spc="5" dirty="0"/>
              <a:t>in  the</a:t>
            </a:r>
            <a:r>
              <a:rPr spc="-25" dirty="0"/>
              <a:t> </a:t>
            </a:r>
            <a:r>
              <a:rPr b="1" spc="5" dirty="0">
                <a:solidFill>
                  <a:srgbClr val="FF0000"/>
                </a:solidFill>
                <a:latin typeface="Carlito"/>
                <a:cs typeface="Carlito"/>
              </a:rPr>
              <a:t>UK</a:t>
            </a:r>
            <a:r>
              <a:rPr spc="5" dirty="0"/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2130551"/>
            <a:ext cx="7772400" cy="1469390"/>
          </a:xfrm>
          <a:prstGeom prst="rect">
            <a:avLst/>
          </a:prstGeom>
          <a:solidFill>
            <a:srgbClr val="F79546"/>
          </a:solidFill>
          <a:ln w="25400">
            <a:solidFill>
              <a:srgbClr val="B66C30"/>
            </a:solidFill>
          </a:ln>
        </p:spPr>
        <p:txBody>
          <a:bodyPr vert="horz" wrap="square" lIns="0" tIns="366395" rIns="0" bIns="0" rtlCol="0">
            <a:spAutoFit/>
          </a:bodyPr>
          <a:lstStyle/>
          <a:p>
            <a:pPr marL="775335">
              <a:lnSpc>
                <a:spcPct val="100000"/>
              </a:lnSpc>
              <a:spcBef>
                <a:spcPts val="2885"/>
              </a:spcBef>
            </a:pPr>
            <a:r>
              <a:rPr spc="-10" dirty="0"/>
              <a:t>CLINICAL</a:t>
            </a:r>
            <a:r>
              <a:rPr spc="-5" dirty="0"/>
              <a:t> </a:t>
            </a:r>
            <a:r>
              <a:rPr spc="-30" dirty="0"/>
              <a:t>PHARMACOLOGY</a:t>
            </a:r>
          </a:p>
        </p:txBody>
      </p:sp>
      <p:sp>
        <p:nvSpPr>
          <p:cNvPr id="3" name="object 3"/>
          <p:cNvSpPr/>
          <p:nvPr/>
        </p:nvSpPr>
        <p:spPr>
          <a:xfrm>
            <a:off x="1132517" y="3755756"/>
            <a:ext cx="2182852" cy="2748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44" y="6428638"/>
            <a:ext cx="676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rlito"/>
                <a:cs typeface="Carlito"/>
              </a:rPr>
              <a:t>5/24/202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47995"/>
            <a:ext cx="9144000" cy="6410325"/>
            <a:chOff x="0" y="447995"/>
            <a:chExt cx="9144000" cy="6410325"/>
          </a:xfrm>
        </p:grpSpPr>
        <p:sp>
          <p:nvSpPr>
            <p:cNvPr id="3" name="object 3"/>
            <p:cNvSpPr/>
            <p:nvPr/>
          </p:nvSpPr>
          <p:spPr>
            <a:xfrm>
              <a:off x="0" y="447995"/>
              <a:ext cx="9143999" cy="64100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09599"/>
              <a:ext cx="9143999" cy="5943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45407" y="316992"/>
            <a:ext cx="1975865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10" dirty="0"/>
              <a:t>Uses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527124"/>
            <a:ext cx="8074025" cy="450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b="1" spc="-15" dirty="0">
                <a:latin typeface="Carlito"/>
                <a:cs typeface="Carlito"/>
              </a:rPr>
              <a:t>Levofloxacin </a:t>
            </a:r>
            <a:r>
              <a:rPr sz="3000" spc="-10" dirty="0">
                <a:latin typeface="Carlito"/>
                <a:cs typeface="Carlito"/>
              </a:rPr>
              <a:t>:-</a:t>
            </a:r>
            <a:endParaRPr sz="30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15" dirty="0">
                <a:latin typeface="Carlito"/>
                <a:cs typeface="Carlito"/>
              </a:rPr>
              <a:t>Prostatitis </a:t>
            </a:r>
            <a:r>
              <a:rPr sz="3000" dirty="0">
                <a:latin typeface="Carlito"/>
                <a:cs typeface="Carlito"/>
              </a:rPr>
              <a:t>due </a:t>
            </a:r>
            <a:r>
              <a:rPr sz="3000" spc="-10" dirty="0">
                <a:latin typeface="Carlito"/>
                <a:cs typeface="Carlito"/>
              </a:rPr>
              <a:t>to </a:t>
            </a:r>
            <a:r>
              <a:rPr sz="3000" spc="-5" dirty="0">
                <a:latin typeface="Carlito"/>
                <a:cs typeface="Carlito"/>
              </a:rPr>
              <a:t>E.</a:t>
            </a:r>
            <a:r>
              <a:rPr sz="3000" spc="-5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Coli</a:t>
            </a:r>
            <a:endParaRPr sz="30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15" dirty="0">
                <a:latin typeface="Carlito"/>
                <a:cs typeface="Carlito"/>
              </a:rPr>
              <a:t>Sexually </a:t>
            </a:r>
            <a:r>
              <a:rPr sz="3000" spc="-10" dirty="0">
                <a:latin typeface="Carlito"/>
                <a:cs typeface="Carlito"/>
              </a:rPr>
              <a:t>transmitted </a:t>
            </a:r>
            <a:r>
              <a:rPr sz="3000" dirty="0">
                <a:latin typeface="Carlito"/>
                <a:cs typeface="Carlito"/>
              </a:rPr>
              <a:t>diseases, </a:t>
            </a:r>
            <a:r>
              <a:rPr sz="3000" spc="-30" dirty="0">
                <a:latin typeface="Carlito"/>
                <a:cs typeface="Carlito"/>
              </a:rPr>
              <a:t>except</a:t>
            </a:r>
            <a:r>
              <a:rPr sz="3000" spc="-114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syphilis.</a:t>
            </a:r>
            <a:endParaRPr sz="30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10" dirty="0">
                <a:latin typeface="Carlito"/>
                <a:cs typeface="Carlito"/>
              </a:rPr>
              <a:t>Alternative </a:t>
            </a:r>
            <a:r>
              <a:rPr sz="3000" spc="-15" dirty="0">
                <a:latin typeface="Carlito"/>
                <a:cs typeface="Carlito"/>
              </a:rPr>
              <a:t>therapy </a:t>
            </a:r>
            <a:r>
              <a:rPr sz="3000" dirty="0">
                <a:latin typeface="Carlito"/>
                <a:cs typeface="Carlito"/>
              </a:rPr>
              <a:t>in</a:t>
            </a:r>
            <a:r>
              <a:rPr sz="3000" spc="-6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gonorrhea.</a:t>
            </a:r>
            <a:endParaRPr sz="30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b="1" spc="-5" dirty="0">
                <a:latin typeface="Carlito"/>
                <a:cs typeface="Carlito"/>
              </a:rPr>
              <a:t>Nalidixic </a:t>
            </a:r>
            <a:r>
              <a:rPr sz="3000" b="1" dirty="0">
                <a:latin typeface="Carlito"/>
                <a:cs typeface="Carlito"/>
              </a:rPr>
              <a:t>acid</a:t>
            </a:r>
            <a:r>
              <a:rPr sz="3000" b="1" spc="-4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:-</a:t>
            </a:r>
            <a:endParaRPr sz="30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5" dirty="0">
                <a:latin typeface="Carlito"/>
                <a:cs typeface="Carlito"/>
              </a:rPr>
              <a:t>Urinary </a:t>
            </a:r>
            <a:r>
              <a:rPr sz="3000" spc="-5" dirty="0">
                <a:latin typeface="Carlito"/>
                <a:cs typeface="Carlito"/>
              </a:rPr>
              <a:t>antiseptic, </a:t>
            </a:r>
            <a:r>
              <a:rPr sz="3000" spc="-10" dirty="0">
                <a:latin typeface="Carlito"/>
                <a:cs typeface="Carlito"/>
              </a:rPr>
              <a:t>generally </a:t>
            </a:r>
            <a:r>
              <a:rPr sz="3000" dirty="0">
                <a:latin typeface="Carlito"/>
                <a:cs typeface="Carlito"/>
              </a:rPr>
              <a:t>as a </a:t>
            </a:r>
            <a:r>
              <a:rPr sz="3000" spc="-5" dirty="0">
                <a:latin typeface="Carlito"/>
                <a:cs typeface="Carlito"/>
              </a:rPr>
              <a:t>second </a:t>
            </a:r>
            <a:r>
              <a:rPr sz="3000" dirty="0">
                <a:latin typeface="Carlito"/>
                <a:cs typeface="Carlito"/>
              </a:rPr>
              <a:t>line</a:t>
            </a:r>
            <a:r>
              <a:rPr sz="3000" spc="-185" dirty="0">
                <a:latin typeface="Carlito"/>
                <a:cs typeface="Carlito"/>
              </a:rPr>
              <a:t> </a:t>
            </a:r>
            <a:r>
              <a:rPr sz="3000" spc="5" dirty="0">
                <a:latin typeface="Carlito"/>
                <a:cs typeface="Carlito"/>
              </a:rPr>
              <a:t>drug</a:t>
            </a:r>
            <a:endParaRPr sz="3000">
              <a:latin typeface="Carlito"/>
              <a:cs typeface="Carlito"/>
            </a:endParaRPr>
          </a:p>
          <a:p>
            <a:pPr marL="356870" marR="5080" indent="-344805">
              <a:lnSpc>
                <a:spcPts val="2880"/>
              </a:lnSpc>
              <a:spcBef>
                <a:spcPts val="700"/>
              </a:spcBef>
              <a:buFont typeface="Arial"/>
              <a:buChar char="•"/>
              <a:tabLst>
                <a:tab pos="356870" algn="l"/>
                <a:tab pos="357505" algn="l"/>
                <a:tab pos="1871980" algn="l"/>
                <a:tab pos="3122295" algn="l"/>
                <a:tab pos="3665220" algn="l"/>
                <a:tab pos="5119370" algn="l"/>
                <a:tab pos="5574030" algn="l"/>
                <a:tab pos="6372225" algn="l"/>
                <a:tab pos="7732395" algn="l"/>
              </a:tabLst>
            </a:pPr>
            <a:r>
              <a:rPr sz="3000" spc="-5" dirty="0">
                <a:latin typeface="Carlito"/>
                <a:cs typeface="Carlito"/>
              </a:rPr>
              <a:t>Di</a:t>
            </a:r>
            <a:r>
              <a:rPr sz="3000" spc="5" dirty="0">
                <a:latin typeface="Carlito"/>
                <a:cs typeface="Carlito"/>
              </a:rPr>
              <a:t>a</a:t>
            </a:r>
            <a:r>
              <a:rPr sz="3000" dirty="0">
                <a:latin typeface="Carlito"/>
                <a:cs typeface="Carlito"/>
              </a:rPr>
              <a:t>r</a:t>
            </a:r>
            <a:r>
              <a:rPr sz="3000" spc="15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hea	</a:t>
            </a:r>
            <a:r>
              <a:rPr sz="3000" spc="-25" dirty="0">
                <a:latin typeface="Carlito"/>
                <a:cs typeface="Carlito"/>
              </a:rPr>
              <a:t>c</a:t>
            </a:r>
            <a:r>
              <a:rPr sz="3000" dirty="0">
                <a:latin typeface="Carlito"/>
                <a:cs typeface="Carlito"/>
              </a:rPr>
              <a:t>a</a:t>
            </a:r>
            <a:r>
              <a:rPr sz="3000" spc="5" dirty="0">
                <a:latin typeface="Carlito"/>
                <a:cs typeface="Carlito"/>
              </a:rPr>
              <a:t>u</a:t>
            </a:r>
            <a:r>
              <a:rPr sz="3000" spc="-5" dirty="0">
                <a:latin typeface="Carlito"/>
                <a:cs typeface="Carlito"/>
              </a:rPr>
              <a:t>s</a:t>
            </a:r>
            <a:r>
              <a:rPr sz="3000" spc="-3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d	</a:t>
            </a:r>
            <a:r>
              <a:rPr sz="3000" spc="-20" dirty="0">
                <a:latin typeface="Carlito"/>
                <a:cs typeface="Carlito"/>
              </a:rPr>
              <a:t>b</a:t>
            </a:r>
            <a:r>
              <a:rPr sz="3000" dirty="0">
                <a:latin typeface="Carlito"/>
                <a:cs typeface="Carlito"/>
              </a:rPr>
              <a:t>y	</a:t>
            </a:r>
            <a:r>
              <a:rPr sz="3000" spc="5" dirty="0">
                <a:latin typeface="Carlito"/>
                <a:cs typeface="Carlito"/>
              </a:rPr>
              <a:t>P</a:t>
            </a:r>
            <a:r>
              <a:rPr sz="3000" spc="-40" dirty="0">
                <a:latin typeface="Carlito"/>
                <a:cs typeface="Carlito"/>
              </a:rPr>
              <a:t>r</a:t>
            </a:r>
            <a:r>
              <a:rPr sz="3000" spc="-5" dirty="0">
                <a:latin typeface="Carlito"/>
                <a:cs typeface="Carlito"/>
              </a:rPr>
              <a:t>o</a:t>
            </a:r>
            <a:r>
              <a:rPr sz="3000" spc="-20" dirty="0">
                <a:latin typeface="Carlito"/>
                <a:cs typeface="Carlito"/>
              </a:rPr>
              <a:t>t</a:t>
            </a:r>
            <a:r>
              <a:rPr sz="3000" spc="-3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u</a:t>
            </a:r>
            <a:r>
              <a:rPr sz="3000" spc="-5" dirty="0">
                <a:latin typeface="Carlito"/>
                <a:cs typeface="Carlito"/>
              </a:rPr>
              <a:t>s</a:t>
            </a:r>
            <a:r>
              <a:rPr sz="3000" dirty="0">
                <a:latin typeface="Carlito"/>
                <a:cs typeface="Carlito"/>
              </a:rPr>
              <a:t>,	</a:t>
            </a:r>
            <a:r>
              <a:rPr sz="3000" spc="-5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.	</a:t>
            </a:r>
            <a:r>
              <a:rPr sz="3000" spc="-25" dirty="0">
                <a:latin typeface="Carlito"/>
                <a:cs typeface="Carlito"/>
              </a:rPr>
              <a:t>c</a:t>
            </a:r>
            <a:r>
              <a:rPr sz="3000" spc="-5" dirty="0">
                <a:latin typeface="Carlito"/>
                <a:cs typeface="Carlito"/>
              </a:rPr>
              <a:t>ol</a:t>
            </a:r>
            <a:r>
              <a:rPr sz="3000" spc="10" dirty="0">
                <a:latin typeface="Carlito"/>
                <a:cs typeface="Carlito"/>
              </a:rPr>
              <a:t>i</a:t>
            </a:r>
            <a:r>
              <a:rPr sz="3000" dirty="0">
                <a:latin typeface="Carlito"/>
                <a:cs typeface="Carlito"/>
              </a:rPr>
              <a:t>,	</a:t>
            </a:r>
            <a:r>
              <a:rPr sz="3000" spc="-5" dirty="0">
                <a:latin typeface="Carlito"/>
                <a:cs typeface="Carlito"/>
              </a:rPr>
              <a:t>Sh</a:t>
            </a:r>
            <a:r>
              <a:rPr sz="3000" spc="5" dirty="0">
                <a:latin typeface="Carlito"/>
                <a:cs typeface="Carlito"/>
              </a:rPr>
              <a:t>i</a:t>
            </a:r>
            <a:r>
              <a:rPr sz="3000" spc="-20" dirty="0">
                <a:latin typeface="Carlito"/>
                <a:cs typeface="Carlito"/>
              </a:rPr>
              <a:t>g</a:t>
            </a:r>
            <a:r>
              <a:rPr sz="3000" dirty="0">
                <a:latin typeface="Carlito"/>
                <a:cs typeface="Carlito"/>
              </a:rPr>
              <a:t>el</a:t>
            </a:r>
            <a:r>
              <a:rPr sz="3000" spc="10" dirty="0">
                <a:latin typeface="Carlito"/>
                <a:cs typeface="Carlito"/>
              </a:rPr>
              <a:t>l</a:t>
            </a:r>
            <a:r>
              <a:rPr sz="3000" dirty="0">
                <a:latin typeface="Carlito"/>
                <a:cs typeface="Carlito"/>
              </a:rPr>
              <a:t>a	</a:t>
            </a:r>
            <a:r>
              <a:rPr sz="3000" spc="-25" dirty="0">
                <a:latin typeface="Carlito"/>
                <a:cs typeface="Carlito"/>
              </a:rPr>
              <a:t>or  </a:t>
            </a:r>
            <a:r>
              <a:rPr sz="3000" spc="-5" dirty="0">
                <a:latin typeface="Carlito"/>
                <a:cs typeface="Carlito"/>
              </a:rPr>
              <a:t>Salmonella</a:t>
            </a:r>
            <a:endParaRPr sz="30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dirty="0">
                <a:latin typeface="Carlito"/>
                <a:cs typeface="Carlito"/>
              </a:rPr>
              <a:t>Ampicillin </a:t>
            </a:r>
            <a:r>
              <a:rPr sz="3000" spc="-15" dirty="0">
                <a:latin typeface="Carlito"/>
                <a:cs typeface="Carlito"/>
              </a:rPr>
              <a:t>resistant </a:t>
            </a:r>
            <a:r>
              <a:rPr sz="3000" spc="-5" dirty="0">
                <a:latin typeface="Carlito"/>
                <a:cs typeface="Carlito"/>
              </a:rPr>
              <a:t>Shigella</a:t>
            </a:r>
            <a:r>
              <a:rPr sz="3000" spc="-100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enteritis.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24456" y="316992"/>
            <a:ext cx="4889754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20" dirty="0"/>
              <a:t>Adverse</a:t>
            </a:r>
            <a:r>
              <a:rPr spc="-10" dirty="0"/>
              <a:t> </a:t>
            </a:r>
            <a:r>
              <a:rPr spc="-15" dirty="0"/>
              <a:t>reactions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531925"/>
            <a:ext cx="8081009" cy="44691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35" dirty="0">
                <a:latin typeface="Carlito"/>
                <a:cs typeface="Carlito"/>
              </a:rPr>
              <a:t>Very </a:t>
            </a:r>
            <a:r>
              <a:rPr sz="2700" dirty="0">
                <a:latin typeface="Carlito"/>
                <a:cs typeface="Carlito"/>
              </a:rPr>
              <a:t>well</a:t>
            </a:r>
            <a:r>
              <a:rPr sz="2700" spc="1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tolerated.</a:t>
            </a:r>
            <a:endParaRPr sz="27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7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Gastrointestinal:</a:t>
            </a:r>
            <a:r>
              <a:rPr sz="2700" b="1" spc="-10" dirty="0">
                <a:latin typeface="Carlito"/>
                <a:cs typeface="Carlito"/>
              </a:rPr>
              <a:t> </a:t>
            </a:r>
            <a:r>
              <a:rPr sz="2700" b="1" spc="-5" dirty="0">
                <a:latin typeface="Carlito"/>
                <a:cs typeface="Carlito"/>
              </a:rPr>
              <a:t>most</a:t>
            </a:r>
            <a:r>
              <a:rPr sz="2700" b="1" spc="-90" dirty="0">
                <a:latin typeface="Carlito"/>
                <a:cs typeface="Carlito"/>
              </a:rPr>
              <a:t> </a:t>
            </a:r>
            <a:r>
              <a:rPr sz="2700" b="1" dirty="0">
                <a:latin typeface="Carlito"/>
                <a:cs typeface="Carlito"/>
              </a:rPr>
              <a:t>common</a:t>
            </a:r>
            <a:endParaRPr sz="27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dirty="0">
                <a:latin typeface="Carlito"/>
                <a:cs typeface="Carlito"/>
              </a:rPr>
              <a:t>nausea, vomiting, and</a:t>
            </a:r>
            <a:r>
              <a:rPr sz="2700" spc="-8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diarrhea</a:t>
            </a:r>
            <a:endParaRPr sz="27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dirty="0">
                <a:latin typeface="Carlito"/>
                <a:cs typeface="Carlito"/>
              </a:rPr>
              <a:t>Rashes </a:t>
            </a:r>
            <a:r>
              <a:rPr sz="2700" spc="4575" dirty="0">
                <a:latin typeface="Wingdings"/>
                <a:cs typeface="Wingdings"/>
              </a:rPr>
              <a:t>→</a:t>
            </a:r>
            <a:r>
              <a:rPr sz="2700" spc="-1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Carlito"/>
                <a:cs typeface="Carlito"/>
              </a:rPr>
              <a:t>nalidixic </a:t>
            </a:r>
            <a:r>
              <a:rPr sz="2700" spc="5" dirty="0">
                <a:latin typeface="Carlito"/>
                <a:cs typeface="Carlito"/>
              </a:rPr>
              <a:t>acid</a:t>
            </a:r>
            <a:endParaRPr sz="27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7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Central </a:t>
            </a:r>
            <a:r>
              <a:rPr sz="27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nervous </a:t>
            </a:r>
            <a:r>
              <a:rPr sz="27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system</a:t>
            </a:r>
            <a:r>
              <a:rPr sz="2700" b="1" spc="-114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problems:</a:t>
            </a:r>
            <a:endParaRPr sz="27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dirty="0">
                <a:latin typeface="Carlito"/>
                <a:cs typeface="Carlito"/>
              </a:rPr>
              <a:t>headache and dizziness </a:t>
            </a:r>
            <a:r>
              <a:rPr sz="2700" spc="5" dirty="0">
                <a:latin typeface="Carlito"/>
                <a:cs typeface="Carlito"/>
              </a:rPr>
              <a:t>or</a:t>
            </a:r>
            <a:r>
              <a:rPr sz="2700" spc="-19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light-headedness.</a:t>
            </a:r>
            <a:endParaRPr sz="27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5" dirty="0">
                <a:latin typeface="Carlito"/>
                <a:cs typeface="Carlito"/>
              </a:rPr>
              <a:t>Epileptic patient, </a:t>
            </a:r>
            <a:r>
              <a:rPr sz="2700" dirty="0">
                <a:latin typeface="Carlito"/>
                <a:cs typeface="Carlito"/>
              </a:rPr>
              <a:t>should </a:t>
            </a:r>
            <a:r>
              <a:rPr sz="2700" spc="-5" dirty="0">
                <a:latin typeface="Carlito"/>
                <a:cs typeface="Carlito"/>
              </a:rPr>
              <a:t>be </a:t>
            </a:r>
            <a:r>
              <a:rPr sz="2700" spc="-10" dirty="0">
                <a:latin typeface="Carlito"/>
                <a:cs typeface="Carlito"/>
              </a:rPr>
              <a:t>treated</a:t>
            </a:r>
            <a:r>
              <a:rPr sz="2700" spc="-200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cautiously</a:t>
            </a:r>
            <a:endParaRPr sz="2700">
              <a:latin typeface="Carlito"/>
              <a:cs typeface="Carlito"/>
            </a:endParaRPr>
          </a:p>
          <a:p>
            <a:pPr marL="356870" marR="5080" indent="-344805">
              <a:lnSpc>
                <a:spcPts val="2900"/>
              </a:lnSpc>
              <a:spcBef>
                <a:spcPts val="7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20" dirty="0">
                <a:latin typeface="Carlito"/>
                <a:cs typeface="Carlito"/>
              </a:rPr>
              <a:t>Cipro, </a:t>
            </a:r>
            <a:r>
              <a:rPr sz="2700" spc="-5" dirty="0">
                <a:latin typeface="Carlito"/>
                <a:cs typeface="Carlito"/>
              </a:rPr>
              <a:t>nalidixic acid </a:t>
            </a:r>
            <a:r>
              <a:rPr sz="2700" spc="4570" dirty="0">
                <a:latin typeface="Wingdings"/>
                <a:cs typeface="Wingdings"/>
              </a:rPr>
              <a:t>→</a:t>
            </a:r>
            <a:r>
              <a:rPr sz="2700" spc="-90" dirty="0">
                <a:latin typeface="Times New Roman"/>
                <a:cs typeface="Times New Roman"/>
              </a:rPr>
              <a:t> </a:t>
            </a:r>
            <a:r>
              <a:rPr sz="2700" spc="-25" dirty="0">
                <a:latin typeface="Carlito"/>
                <a:cs typeface="Carlito"/>
              </a:rPr>
              <a:t>interferes </a:t>
            </a:r>
            <a:r>
              <a:rPr sz="2700" dirty="0">
                <a:latin typeface="Carlito"/>
                <a:cs typeface="Carlito"/>
              </a:rPr>
              <a:t>in </a:t>
            </a:r>
            <a:r>
              <a:rPr sz="2700" spc="5" dirty="0">
                <a:latin typeface="Carlito"/>
                <a:cs typeface="Carlito"/>
              </a:rPr>
              <a:t>the </a:t>
            </a:r>
            <a:r>
              <a:rPr sz="2700" spc="-160" dirty="0">
                <a:latin typeface="Carlito"/>
                <a:cs typeface="Carlito"/>
              </a:rPr>
              <a:t>metabolism  </a:t>
            </a:r>
            <a:r>
              <a:rPr sz="2700" spc="10" dirty="0">
                <a:latin typeface="Carlito"/>
                <a:cs typeface="Carlito"/>
              </a:rPr>
              <a:t>of </a:t>
            </a:r>
            <a:r>
              <a:rPr sz="2700" spc="-5" dirty="0">
                <a:latin typeface="Carlito"/>
                <a:cs typeface="Carlito"/>
              </a:rPr>
              <a:t>theophylline </a:t>
            </a:r>
            <a:r>
              <a:rPr sz="2700" dirty="0">
                <a:latin typeface="Carlito"/>
                <a:cs typeface="Carlito"/>
              </a:rPr>
              <a:t>and </a:t>
            </a:r>
            <a:r>
              <a:rPr sz="2700" spc="-15" dirty="0">
                <a:latin typeface="Carlito"/>
                <a:cs typeface="Carlito"/>
              </a:rPr>
              <a:t>may </a:t>
            </a:r>
            <a:r>
              <a:rPr sz="2700" spc="-30" dirty="0">
                <a:latin typeface="Carlito"/>
                <a:cs typeface="Carlito"/>
              </a:rPr>
              <a:t>evoke </a:t>
            </a:r>
            <a:r>
              <a:rPr sz="2700" spc="-5" dirty="0">
                <a:latin typeface="Carlito"/>
                <a:cs typeface="Carlito"/>
              </a:rPr>
              <a:t>seizures </a:t>
            </a:r>
            <a:r>
              <a:rPr sz="2700" spc="5" dirty="0">
                <a:latin typeface="Carlito"/>
                <a:cs typeface="Carlito"/>
              </a:rPr>
              <a:t>in </a:t>
            </a:r>
            <a:r>
              <a:rPr sz="2700" spc="-5" dirty="0">
                <a:latin typeface="Carlito"/>
                <a:cs typeface="Carlito"/>
              </a:rPr>
              <a:t>children</a:t>
            </a:r>
            <a:r>
              <a:rPr sz="2700" spc="-16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.</a:t>
            </a:r>
            <a:endParaRPr sz="27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7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Phototoxicity:</a:t>
            </a:r>
            <a:r>
              <a:rPr sz="2700" b="1" spc="-1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fluoroquinolones </a:t>
            </a:r>
            <a:r>
              <a:rPr sz="2700" dirty="0">
                <a:latin typeface="Carlito"/>
                <a:cs typeface="Carlito"/>
              </a:rPr>
              <a:t>, </a:t>
            </a:r>
            <a:r>
              <a:rPr sz="2700" spc="-25" dirty="0">
                <a:latin typeface="Carlito"/>
                <a:cs typeface="Carlito"/>
              </a:rPr>
              <a:t>rare </a:t>
            </a:r>
            <a:r>
              <a:rPr sz="2700" dirty="0">
                <a:latin typeface="Carlito"/>
                <a:cs typeface="Carlito"/>
              </a:rPr>
              <a:t>nalidixic</a:t>
            </a:r>
            <a:r>
              <a:rPr sz="2700" spc="-150" dirty="0">
                <a:latin typeface="Carlito"/>
                <a:cs typeface="Carlito"/>
              </a:rPr>
              <a:t> </a:t>
            </a:r>
            <a:r>
              <a:rPr sz="2700" spc="5" dirty="0">
                <a:latin typeface="Carlito"/>
                <a:cs typeface="Carlito"/>
              </a:rPr>
              <a:t>acid</a:t>
            </a:r>
            <a:endParaRPr sz="27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6161" y="464896"/>
            <a:ext cx="6553834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heavy" spc="-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Connective </a:t>
            </a:r>
            <a:r>
              <a:rPr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tissue</a:t>
            </a:r>
            <a:r>
              <a:rPr u="heavy" spc="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problems: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15821"/>
            <a:ext cx="8307070" cy="441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635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rlito"/>
                <a:cs typeface="Carlito"/>
              </a:rPr>
              <a:t>Articular </a:t>
            </a:r>
            <a:r>
              <a:rPr sz="2400" spc="-10" dirty="0">
                <a:latin typeface="Carlito"/>
                <a:cs typeface="Carlito"/>
              </a:rPr>
              <a:t>cartilage </a:t>
            </a:r>
            <a:r>
              <a:rPr sz="2400" spc="-15" dirty="0">
                <a:latin typeface="Carlito"/>
                <a:cs typeface="Carlito"/>
              </a:rPr>
              <a:t>erosion (arthropathy) immature </a:t>
            </a:r>
            <a:r>
              <a:rPr sz="2400" spc="-10" dirty="0">
                <a:latin typeface="Carlito"/>
                <a:cs typeface="Carlito"/>
              </a:rPr>
              <a:t>experimental  </a:t>
            </a:r>
            <a:r>
              <a:rPr sz="2400" dirty="0">
                <a:latin typeface="Carlito"/>
                <a:cs typeface="Carlito"/>
              </a:rPr>
              <a:t>animals.</a:t>
            </a:r>
            <a:endParaRPr sz="2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10" dirty="0">
                <a:latin typeface="Carlito"/>
                <a:cs typeface="Carlito"/>
              </a:rPr>
              <a:t>Children </a:t>
            </a:r>
            <a:r>
              <a:rPr sz="2400" spc="-5" dirty="0">
                <a:latin typeface="Carlito"/>
                <a:cs typeface="Carlito"/>
              </a:rPr>
              <a:t>with </a:t>
            </a:r>
            <a:r>
              <a:rPr sz="2400" spc="-15" dirty="0">
                <a:latin typeface="Carlito"/>
                <a:cs typeface="Carlito"/>
              </a:rPr>
              <a:t>cystic </a:t>
            </a:r>
            <a:r>
              <a:rPr sz="2400" spc="-10" dirty="0">
                <a:latin typeface="Carlito"/>
                <a:cs typeface="Carlito"/>
              </a:rPr>
              <a:t>fibrosis, who receive fluoroquinolones</a:t>
            </a:r>
            <a:r>
              <a:rPr sz="2400" spc="480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for</a:t>
            </a:r>
            <a:endParaRPr sz="2400">
              <a:latin typeface="Carlito"/>
              <a:cs typeface="Carlito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rlito"/>
                <a:cs typeface="Carlito"/>
              </a:rPr>
              <a:t>acute pulmonary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exacerbations.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  <a:tab pos="1704339" algn="l"/>
              </a:tabLst>
            </a:pPr>
            <a:r>
              <a:rPr sz="2400" b="1" spc="-5" dirty="0">
                <a:latin typeface="Carlito"/>
                <a:cs typeface="Carlito"/>
              </a:rPr>
              <a:t>Increased	risk </a:t>
            </a:r>
            <a:r>
              <a:rPr sz="2400" b="1" dirty="0">
                <a:latin typeface="Carlito"/>
                <a:cs typeface="Carlito"/>
              </a:rPr>
              <a:t>of tendinitis or </a:t>
            </a:r>
            <a:r>
              <a:rPr sz="2400" b="1" spc="-10" dirty="0">
                <a:latin typeface="Carlito"/>
                <a:cs typeface="Carlito"/>
              </a:rPr>
              <a:t>tendon </a:t>
            </a:r>
            <a:r>
              <a:rPr sz="2400" b="1" spc="-5" dirty="0">
                <a:latin typeface="Carlito"/>
                <a:cs typeface="Carlito"/>
              </a:rPr>
              <a:t>rupture with</a:t>
            </a:r>
            <a:r>
              <a:rPr sz="2400" b="1" spc="-225" dirty="0">
                <a:latin typeface="Carlito"/>
                <a:cs typeface="Carlito"/>
              </a:rPr>
              <a:t> </a:t>
            </a:r>
            <a:r>
              <a:rPr sz="2400" b="1" spc="-20" dirty="0">
                <a:latin typeface="Carlito"/>
                <a:cs typeface="Carlito"/>
              </a:rPr>
              <a:t>systemic</a:t>
            </a:r>
            <a:endParaRPr sz="2400">
              <a:latin typeface="Carlito"/>
              <a:cs typeface="Carlito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Carlito"/>
                <a:cs typeface="Carlito"/>
              </a:rPr>
              <a:t>fluoroquinolone </a:t>
            </a:r>
            <a:r>
              <a:rPr sz="2400" spc="4035" dirty="0">
                <a:latin typeface="Wingdings"/>
                <a:cs typeface="Wingdings"/>
              </a:rPr>
              <a:t>→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rlito"/>
                <a:cs typeface="Carlito"/>
              </a:rPr>
              <a:t>Achilles </a:t>
            </a:r>
            <a:r>
              <a:rPr sz="2400" b="1" spc="-5" dirty="0">
                <a:latin typeface="Carlito"/>
                <a:cs typeface="Carlito"/>
              </a:rPr>
              <a:t>tendon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>
              <a:latin typeface="Carlito"/>
              <a:cs typeface="Carlito"/>
            </a:endParaRPr>
          </a:p>
          <a:p>
            <a:pPr marL="356870" marR="5080" indent="-344805" algn="just">
              <a:lnSpc>
                <a:spcPct val="100000"/>
              </a:lnSpc>
              <a:buFont typeface="Arial"/>
              <a:buChar char="•"/>
              <a:tabLst>
                <a:tab pos="357505" algn="l"/>
              </a:tabLst>
            </a:pPr>
            <a:r>
              <a:rPr sz="2400" spc="-5" dirty="0">
                <a:latin typeface="Carlito"/>
                <a:cs typeface="Carlito"/>
              </a:rPr>
              <a:t>Higher </a:t>
            </a:r>
            <a:r>
              <a:rPr sz="2400" dirty="0">
                <a:latin typeface="Carlito"/>
                <a:cs typeface="Carlito"/>
              </a:rPr>
              <a:t>risk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b="1" dirty="0">
                <a:solidFill>
                  <a:srgbClr val="FF0000"/>
                </a:solidFill>
                <a:latin typeface="Carlito"/>
                <a:cs typeface="Carlito"/>
              </a:rPr>
              <a:t>60 </a:t>
            </a:r>
            <a:r>
              <a:rPr sz="2400" b="1" spc="-15" dirty="0">
                <a:solidFill>
                  <a:srgbClr val="FF0000"/>
                </a:solidFill>
                <a:latin typeface="Carlito"/>
                <a:cs typeface="Carlito"/>
              </a:rPr>
              <a:t>years </a:t>
            </a:r>
            <a:r>
              <a:rPr sz="2400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age, </a:t>
            </a:r>
            <a:r>
              <a:rPr sz="2400" spc="-5" dirty="0">
                <a:latin typeface="Carlito"/>
                <a:cs typeface="Carlito"/>
              </a:rPr>
              <a:t>those receiving </a:t>
            </a:r>
            <a:r>
              <a:rPr sz="2400" spc="-15" dirty="0">
                <a:latin typeface="Carlito"/>
                <a:cs typeface="Carlito"/>
              </a:rPr>
              <a:t>concomitant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rlito"/>
                <a:cs typeface="Carlito"/>
              </a:rPr>
              <a:t>corticosteroid </a:t>
            </a:r>
            <a:r>
              <a:rPr sz="2400" spc="-30" dirty="0">
                <a:latin typeface="Carlito"/>
                <a:cs typeface="Carlito"/>
              </a:rPr>
              <a:t>therapy,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15" dirty="0">
                <a:latin typeface="Carlito"/>
                <a:cs typeface="Carlito"/>
              </a:rPr>
              <a:t>in </a:t>
            </a:r>
            <a:r>
              <a:rPr sz="2400" spc="-10" dirty="0">
                <a:latin typeface="Carlito"/>
                <a:cs typeface="Carlito"/>
              </a:rPr>
              <a:t>patients </a:t>
            </a:r>
            <a:r>
              <a:rPr sz="2400" spc="-5" dirty="0">
                <a:latin typeface="Carlito"/>
                <a:cs typeface="Carlito"/>
              </a:rPr>
              <a:t>with </a:t>
            </a:r>
            <a:r>
              <a:rPr sz="2400" spc="-35" dirty="0">
                <a:latin typeface="Carlito"/>
                <a:cs typeface="Carlito"/>
              </a:rPr>
              <a:t>kidney, </a:t>
            </a:r>
            <a:r>
              <a:rPr sz="2400" spc="-5" dirty="0">
                <a:latin typeface="Carlito"/>
                <a:cs typeface="Carlito"/>
              </a:rPr>
              <a:t>heart, </a:t>
            </a:r>
            <a:r>
              <a:rPr sz="2400" spc="5" dirty="0">
                <a:latin typeface="Carlito"/>
                <a:cs typeface="Carlito"/>
              </a:rPr>
              <a:t>or  </a:t>
            </a:r>
            <a:r>
              <a:rPr sz="2400" dirty="0">
                <a:latin typeface="Carlito"/>
                <a:cs typeface="Carlito"/>
              </a:rPr>
              <a:t>lung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transplants.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6708" y="263566"/>
            <a:ext cx="8288297" cy="1213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Contraindications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44" y="1510650"/>
            <a:ext cx="8078470" cy="440753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5" dirty="0">
                <a:latin typeface="Carlito"/>
                <a:cs typeface="Carlito"/>
              </a:rPr>
              <a:t>Pregnancy</a:t>
            </a:r>
            <a:endParaRPr sz="3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rlito"/>
                <a:cs typeface="Carlito"/>
              </a:rPr>
              <a:t>Nursing</a:t>
            </a:r>
            <a:r>
              <a:rPr sz="3200" spc="20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mothers</a:t>
            </a:r>
            <a:endParaRPr sz="32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5" dirty="0">
                <a:latin typeface="Carlito"/>
                <a:cs typeface="Carlito"/>
              </a:rPr>
              <a:t>Children under 18 </a:t>
            </a:r>
            <a:r>
              <a:rPr sz="3200" b="1" spc="-25" dirty="0">
                <a:latin typeface="Carlito"/>
                <a:cs typeface="Carlito"/>
              </a:rPr>
              <a:t>years </a:t>
            </a:r>
            <a:r>
              <a:rPr sz="3200" b="1" dirty="0">
                <a:latin typeface="Carlito"/>
                <a:cs typeface="Carlito"/>
              </a:rPr>
              <a:t>of</a:t>
            </a:r>
            <a:r>
              <a:rPr sz="3200" b="1" spc="200" dirty="0">
                <a:latin typeface="Carlito"/>
                <a:cs typeface="Carlito"/>
              </a:rPr>
              <a:t> </a:t>
            </a:r>
            <a:r>
              <a:rPr sz="3200" b="1" spc="-10" dirty="0">
                <a:latin typeface="Carlito"/>
                <a:cs typeface="Carlito"/>
              </a:rPr>
              <a:t>age</a:t>
            </a:r>
            <a:endParaRPr sz="3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4400">
              <a:latin typeface="Carlito"/>
              <a:cs typeface="Carlito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0" dirty="0">
                <a:latin typeface="Carlito"/>
                <a:cs typeface="Carlito"/>
              </a:rPr>
              <a:t>Moxifloxacin, may </a:t>
            </a:r>
            <a:r>
              <a:rPr sz="3200" spc="-15" dirty="0">
                <a:latin typeface="Carlito"/>
                <a:cs typeface="Carlito"/>
              </a:rPr>
              <a:t>prolong </a:t>
            </a: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b="1" spc="-130" dirty="0">
                <a:latin typeface="Carlito"/>
                <a:cs typeface="Carlito"/>
              </a:rPr>
              <a:t>QTc</a:t>
            </a:r>
            <a:r>
              <a:rPr sz="3200" b="1" spc="185" dirty="0">
                <a:latin typeface="Carlito"/>
                <a:cs typeface="Carlito"/>
              </a:rPr>
              <a:t> </a:t>
            </a:r>
            <a:r>
              <a:rPr sz="3200" b="1" spc="-20" dirty="0">
                <a:latin typeface="Carlito"/>
                <a:cs typeface="Carlito"/>
              </a:rPr>
              <a:t>interval</a:t>
            </a:r>
            <a:endParaRPr sz="320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  <a:tab pos="2067560" algn="l"/>
                <a:tab pos="2878455" algn="l"/>
                <a:tab pos="3561079" algn="l"/>
                <a:tab pos="4570730" algn="l"/>
                <a:tab pos="5155565" algn="l"/>
                <a:tab pos="6649720" algn="l"/>
                <a:tab pos="7598409" algn="l"/>
              </a:tabLst>
            </a:pPr>
            <a:r>
              <a:rPr sz="2800" dirty="0">
                <a:latin typeface="Carlito"/>
                <a:cs typeface="Carlito"/>
              </a:rPr>
              <a:t>Sh</a:t>
            </a:r>
            <a:r>
              <a:rPr sz="2800" spc="5" dirty="0">
                <a:latin typeface="Carlito"/>
                <a:cs typeface="Carlito"/>
              </a:rPr>
              <a:t>o</a:t>
            </a:r>
            <a:r>
              <a:rPr sz="2800" spc="-5" dirty="0">
                <a:latin typeface="Carlito"/>
                <a:cs typeface="Carlito"/>
              </a:rPr>
              <a:t>u</a:t>
            </a:r>
            <a:r>
              <a:rPr sz="2800" dirty="0">
                <a:latin typeface="Carlito"/>
                <a:cs typeface="Carlito"/>
              </a:rPr>
              <a:t>ld	</a:t>
            </a:r>
            <a:r>
              <a:rPr sz="2800" spc="-10" dirty="0">
                <a:latin typeface="Carlito"/>
                <a:cs typeface="Carlito"/>
              </a:rPr>
              <a:t>n</a:t>
            </a:r>
            <a:r>
              <a:rPr sz="2800" dirty="0">
                <a:latin typeface="Carlito"/>
                <a:cs typeface="Carlito"/>
              </a:rPr>
              <a:t>ot	</a:t>
            </a:r>
            <a:r>
              <a:rPr sz="2800" spc="-10" dirty="0">
                <a:latin typeface="Carlito"/>
                <a:cs typeface="Carlito"/>
              </a:rPr>
              <a:t>b</a:t>
            </a:r>
            <a:r>
              <a:rPr sz="2800" spc="5" dirty="0">
                <a:latin typeface="Carlito"/>
                <a:cs typeface="Carlito"/>
              </a:rPr>
              <a:t>e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15" dirty="0">
                <a:latin typeface="Carlito"/>
                <a:cs typeface="Carlito"/>
              </a:rPr>
              <a:t>u</a:t>
            </a:r>
            <a:r>
              <a:rPr sz="2800" spc="-5" dirty="0">
                <a:latin typeface="Carlito"/>
                <a:cs typeface="Carlito"/>
              </a:rPr>
              <a:t>se</a:t>
            </a:r>
            <a:r>
              <a:rPr sz="2800" spc="5" dirty="0">
                <a:latin typeface="Carlito"/>
                <a:cs typeface="Carlito"/>
              </a:rPr>
              <a:t>d</a:t>
            </a:r>
            <a:r>
              <a:rPr sz="2800" dirty="0">
                <a:latin typeface="Carlito"/>
                <a:cs typeface="Carlito"/>
              </a:rPr>
              <a:t>	in	</a:t>
            </a:r>
            <a:r>
              <a:rPr sz="2800" spc="-10" dirty="0">
                <a:latin typeface="Carlito"/>
                <a:cs typeface="Carlito"/>
              </a:rPr>
              <a:t>p</a:t>
            </a:r>
            <a:r>
              <a:rPr sz="2800" spc="-25" dirty="0">
                <a:latin typeface="Carlito"/>
                <a:cs typeface="Carlito"/>
              </a:rPr>
              <a:t>a</a:t>
            </a:r>
            <a:r>
              <a:rPr sz="2800" dirty="0">
                <a:latin typeface="Carlito"/>
                <a:cs typeface="Carlito"/>
              </a:rPr>
              <a:t>ti</a:t>
            </a:r>
            <a:r>
              <a:rPr sz="2800" spc="-10" dirty="0">
                <a:latin typeface="Carlito"/>
                <a:cs typeface="Carlito"/>
              </a:rPr>
              <a:t>e</a:t>
            </a:r>
            <a:r>
              <a:rPr sz="2800" spc="-35" dirty="0">
                <a:latin typeface="Carlito"/>
                <a:cs typeface="Carlito"/>
              </a:rPr>
              <a:t>n</a:t>
            </a:r>
            <a:r>
              <a:rPr sz="2800" dirty="0">
                <a:latin typeface="Carlito"/>
                <a:cs typeface="Carlito"/>
              </a:rPr>
              <a:t>ts	</a:t>
            </a:r>
            <a:r>
              <a:rPr sz="2800" spc="5" dirty="0">
                <a:latin typeface="Carlito"/>
                <a:cs typeface="Carlito"/>
              </a:rPr>
              <a:t>who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5" dirty="0">
                <a:latin typeface="Carlito"/>
                <a:cs typeface="Carlito"/>
              </a:rPr>
              <a:t>a</a:t>
            </a:r>
            <a:r>
              <a:rPr sz="2800" spc="-50" dirty="0">
                <a:latin typeface="Carlito"/>
                <a:cs typeface="Carlito"/>
              </a:rPr>
              <a:t>r</a:t>
            </a:r>
            <a:r>
              <a:rPr sz="2800" dirty="0">
                <a:latin typeface="Carlito"/>
                <a:cs typeface="Carlito"/>
              </a:rPr>
              <a:t>e  </a:t>
            </a:r>
            <a:r>
              <a:rPr sz="2800" spc="-5" dirty="0">
                <a:latin typeface="Carlito"/>
                <a:cs typeface="Carlito"/>
              </a:rPr>
              <a:t>predisposed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arrhythmias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dirty="0">
                <a:latin typeface="Carlito"/>
                <a:cs typeface="Carlito"/>
              </a:rPr>
              <a:t>Who </a:t>
            </a:r>
            <a:r>
              <a:rPr sz="2800" spc="-15" dirty="0">
                <a:latin typeface="Carlito"/>
                <a:cs typeface="Carlito"/>
              </a:rPr>
              <a:t>are </a:t>
            </a:r>
            <a:r>
              <a:rPr sz="2800" spc="-5" dirty="0">
                <a:latin typeface="Carlito"/>
                <a:cs typeface="Carlito"/>
              </a:rPr>
              <a:t>taking antiarrhythmic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medications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15200" y="27432"/>
            <a:ext cx="1755648" cy="1981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97607" y="316992"/>
            <a:ext cx="4743450" cy="1262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723" y="275843"/>
            <a:ext cx="8229600" cy="1143000"/>
          </a:xfrm>
          <a:prstGeom prst="rect">
            <a:avLst/>
          </a:prstGeom>
          <a:solidFill>
            <a:srgbClr val="4AACC5"/>
          </a:solidFill>
          <a:ln w="38100">
            <a:solidFill>
              <a:srgbClr val="FFFFFF"/>
            </a:solidFill>
          </a:ln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15" dirty="0"/>
              <a:t>Drug</a:t>
            </a:r>
            <a:r>
              <a:rPr spc="30" dirty="0"/>
              <a:t> </a:t>
            </a:r>
            <a:r>
              <a:rPr spc="-25" dirty="0"/>
              <a:t>interactions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808" y="1751152"/>
            <a:ext cx="4265930" cy="697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  <a:tab pos="1656080" algn="l"/>
                <a:tab pos="2393950" algn="l"/>
                <a:tab pos="3518535" algn="l"/>
              </a:tabLst>
            </a:pPr>
            <a:r>
              <a:rPr sz="2200" b="1" spc="-10" dirty="0">
                <a:latin typeface="Carlito"/>
                <a:cs typeface="Carlito"/>
              </a:rPr>
              <a:t>Antacids	</a:t>
            </a:r>
            <a:r>
              <a:rPr sz="2200" b="1" spc="-5" dirty="0">
                <a:latin typeface="Carlito"/>
                <a:cs typeface="Carlito"/>
              </a:rPr>
              <a:t>and	</a:t>
            </a:r>
            <a:r>
              <a:rPr sz="2200" b="1" spc="-10" dirty="0">
                <a:latin typeface="Carlito"/>
                <a:cs typeface="Carlito"/>
              </a:rPr>
              <a:t>cations	</a:t>
            </a:r>
            <a:r>
              <a:rPr sz="2200" b="1" spc="-15" dirty="0">
                <a:latin typeface="Carlito"/>
                <a:cs typeface="Carlito"/>
              </a:rPr>
              <a:t>delays</a:t>
            </a:r>
            <a:endParaRPr sz="2200">
              <a:latin typeface="Carlito"/>
              <a:cs typeface="Carlito"/>
            </a:endParaRPr>
          </a:p>
          <a:p>
            <a:pPr marL="356870">
              <a:lnSpc>
                <a:spcPct val="100000"/>
              </a:lnSpc>
            </a:pPr>
            <a:r>
              <a:rPr sz="2200" b="1" dirty="0">
                <a:latin typeface="Carlito"/>
                <a:cs typeface="Carlito"/>
              </a:rPr>
              <a:t>absorption</a:t>
            </a:r>
            <a:endParaRPr sz="2200">
              <a:latin typeface="Carlito"/>
              <a:cs typeface="Carlito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6758" y="2931030"/>
          <a:ext cx="4304030" cy="995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3655"/>
                <a:gridCol w="1292224"/>
                <a:gridCol w="439420"/>
              </a:tblGrid>
              <a:tr h="351830">
                <a:tc>
                  <a:txBody>
                    <a:bodyPr/>
                    <a:lstStyle/>
                    <a:p>
                      <a:pPr marL="375920" indent="-344805">
                        <a:lnSpc>
                          <a:spcPts val="2440"/>
                        </a:lnSpc>
                        <a:buFont typeface="Arial"/>
                        <a:buChar char="•"/>
                        <a:tabLst>
                          <a:tab pos="375920" algn="l"/>
                          <a:tab pos="376555" algn="l"/>
                          <a:tab pos="1778635" algn="l"/>
                        </a:tabLst>
                      </a:pPr>
                      <a:r>
                        <a:rPr sz="2200" b="1" dirty="0">
                          <a:latin typeface="Carlito"/>
                          <a:cs typeface="Carlito"/>
                        </a:rPr>
                        <a:t>Increase	</a:t>
                      </a:r>
                      <a:r>
                        <a:rPr sz="2200" b="1" spc="5" dirty="0">
                          <a:latin typeface="Carlito"/>
                          <a:cs typeface="Carlito"/>
                        </a:rPr>
                        <a:t>serum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7030">
                        <a:lnSpc>
                          <a:spcPts val="2440"/>
                        </a:lnSpc>
                      </a:pPr>
                      <a:r>
                        <a:rPr sz="2200" b="1" spc="-10" dirty="0">
                          <a:latin typeface="Carlito"/>
                          <a:cs typeface="Carlito"/>
                        </a:rPr>
                        <a:t>levels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2440"/>
                        </a:lnSpc>
                      </a:pPr>
                      <a:r>
                        <a:rPr sz="2200" b="1" spc="-10" dirty="0">
                          <a:latin typeface="Carlito"/>
                          <a:cs typeface="Carlito"/>
                        </a:rPr>
                        <a:t>of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</a:tr>
              <a:tr h="335254">
                <a:tc>
                  <a:txBody>
                    <a:bodyPr/>
                    <a:lstStyle/>
                    <a:p>
                      <a:pPr marL="375920">
                        <a:lnSpc>
                          <a:spcPts val="2315"/>
                        </a:lnSpc>
                        <a:tabLst>
                          <a:tab pos="2095500" algn="l"/>
                        </a:tabLst>
                      </a:pPr>
                      <a:r>
                        <a:rPr sz="2200" b="1" spc="-5" dirty="0">
                          <a:latin typeface="Carlito"/>
                          <a:cs typeface="Carlito"/>
                        </a:rPr>
                        <a:t>theophylline	</a:t>
                      </a:r>
                      <a:r>
                        <a:rPr sz="2200" b="1" spc="-35" dirty="0">
                          <a:latin typeface="Carlito"/>
                          <a:cs typeface="Carlito"/>
                        </a:rPr>
                        <a:t>by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315"/>
                        </a:lnSpc>
                      </a:pPr>
                      <a:r>
                        <a:rPr sz="2200" b="1" spc="-10" dirty="0">
                          <a:latin typeface="Carlito"/>
                          <a:cs typeface="Carlito"/>
                        </a:rPr>
                        <a:t>inhibiting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315"/>
                        </a:lnSpc>
                      </a:pPr>
                      <a:r>
                        <a:rPr sz="2200" b="1" spc="5" dirty="0">
                          <a:latin typeface="Carlito"/>
                          <a:cs typeface="Carlito"/>
                        </a:rPr>
                        <a:t>i</a:t>
                      </a:r>
                      <a:r>
                        <a:rPr sz="2200" b="1" spc="-20" dirty="0">
                          <a:latin typeface="Carlito"/>
                          <a:cs typeface="Carlito"/>
                        </a:rPr>
                        <a:t>t</a:t>
                      </a:r>
                      <a:r>
                        <a:rPr sz="2200" b="1" dirty="0">
                          <a:latin typeface="Carlito"/>
                          <a:cs typeface="Carlito"/>
                        </a:rPr>
                        <a:t>s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</a:tr>
              <a:tr h="308038">
                <a:tc>
                  <a:txBody>
                    <a:bodyPr/>
                    <a:lstStyle/>
                    <a:p>
                      <a:pPr marL="375920">
                        <a:lnSpc>
                          <a:spcPts val="2315"/>
                        </a:lnSpc>
                      </a:pPr>
                      <a:r>
                        <a:rPr sz="2200" b="1" spc="-5" dirty="0">
                          <a:latin typeface="Carlito"/>
                          <a:cs typeface="Carlito"/>
                        </a:rPr>
                        <a:t>metabolism.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5808" y="4367606"/>
            <a:ext cx="4265930" cy="697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  <a:tab pos="1289685" algn="l"/>
                <a:tab pos="1993900" algn="l"/>
                <a:tab pos="3037205" algn="l"/>
                <a:tab pos="4015740" algn="l"/>
              </a:tabLst>
            </a:pPr>
            <a:r>
              <a:rPr sz="2200" b="1" dirty="0">
                <a:latin typeface="Carlito"/>
                <a:cs typeface="Carlito"/>
              </a:rPr>
              <a:t>Rai</a:t>
            </a:r>
            <a:r>
              <a:rPr sz="2200" b="1" spc="5" dirty="0">
                <a:latin typeface="Carlito"/>
                <a:cs typeface="Carlito"/>
              </a:rPr>
              <a:t>se</a:t>
            </a:r>
            <a:r>
              <a:rPr sz="2200" b="1" dirty="0">
                <a:latin typeface="Carlito"/>
                <a:cs typeface="Carlito"/>
              </a:rPr>
              <a:t>	the	ser</a:t>
            </a:r>
            <a:r>
              <a:rPr sz="2200" b="1" spc="-25" dirty="0">
                <a:latin typeface="Carlito"/>
                <a:cs typeface="Carlito"/>
              </a:rPr>
              <a:t>u</a:t>
            </a:r>
            <a:r>
              <a:rPr sz="2200" b="1" spc="5" dirty="0">
                <a:latin typeface="Carlito"/>
                <a:cs typeface="Carlito"/>
              </a:rPr>
              <a:t>m</a:t>
            </a:r>
            <a:r>
              <a:rPr sz="2200" b="1" dirty="0">
                <a:latin typeface="Carlito"/>
                <a:cs typeface="Carlito"/>
              </a:rPr>
              <a:t>	</a:t>
            </a:r>
            <a:r>
              <a:rPr sz="2200" b="1" spc="5" dirty="0">
                <a:latin typeface="Carlito"/>
                <a:cs typeface="Carlito"/>
              </a:rPr>
              <a:t>l</a:t>
            </a:r>
            <a:r>
              <a:rPr sz="2200" b="1" spc="-5" dirty="0">
                <a:latin typeface="Carlito"/>
                <a:cs typeface="Carlito"/>
              </a:rPr>
              <a:t>e</a:t>
            </a:r>
            <a:r>
              <a:rPr sz="2200" b="1" spc="-40" dirty="0">
                <a:latin typeface="Carlito"/>
                <a:cs typeface="Carlito"/>
              </a:rPr>
              <a:t>v</a:t>
            </a:r>
            <a:r>
              <a:rPr sz="2200" b="1" spc="-5" dirty="0">
                <a:latin typeface="Carlito"/>
                <a:cs typeface="Carlito"/>
              </a:rPr>
              <a:t>e</a:t>
            </a:r>
            <a:r>
              <a:rPr sz="2200" b="1" spc="5" dirty="0">
                <a:latin typeface="Carlito"/>
                <a:cs typeface="Carlito"/>
              </a:rPr>
              <a:t>l</a:t>
            </a:r>
            <a:r>
              <a:rPr sz="2200" b="1" dirty="0">
                <a:latin typeface="Carlito"/>
                <a:cs typeface="Carlito"/>
              </a:rPr>
              <a:t>s	</a:t>
            </a:r>
            <a:r>
              <a:rPr sz="2200" b="1" spc="-10" dirty="0">
                <a:latin typeface="Carlito"/>
                <a:cs typeface="Carlito"/>
              </a:rPr>
              <a:t>of</a:t>
            </a:r>
            <a:endParaRPr sz="2200">
              <a:latin typeface="Carlito"/>
              <a:cs typeface="Carlito"/>
            </a:endParaRPr>
          </a:p>
          <a:p>
            <a:pPr marL="356870">
              <a:lnSpc>
                <a:spcPct val="100000"/>
              </a:lnSpc>
            </a:pPr>
            <a:r>
              <a:rPr sz="2200" b="1" spc="-5" dirty="0">
                <a:latin typeface="Carlito"/>
                <a:cs typeface="Carlito"/>
              </a:rPr>
              <a:t>warfarin, </a:t>
            </a:r>
            <a:r>
              <a:rPr sz="2200" b="1" spc="-15" dirty="0">
                <a:latin typeface="Carlito"/>
                <a:cs typeface="Carlito"/>
              </a:rPr>
              <a:t>caffeine,</a:t>
            </a:r>
            <a:r>
              <a:rPr sz="2200" b="1" spc="-2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cyclosporine.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85715" y="1744971"/>
            <a:ext cx="4558665" cy="3573145"/>
            <a:chOff x="4585715" y="1744971"/>
            <a:chExt cx="4558665" cy="3573145"/>
          </a:xfrm>
        </p:grpSpPr>
        <p:sp>
          <p:nvSpPr>
            <p:cNvPr id="8" name="object 8"/>
            <p:cNvSpPr/>
            <p:nvPr/>
          </p:nvSpPr>
          <p:spPr>
            <a:xfrm>
              <a:off x="4585715" y="1744971"/>
              <a:ext cx="4558283" cy="35730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39055" y="1798319"/>
              <a:ext cx="4419600" cy="34168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20005" y="1779269"/>
              <a:ext cx="4457700" cy="3455035"/>
            </a:xfrm>
            <a:custGeom>
              <a:avLst/>
              <a:gdLst/>
              <a:ahLst/>
              <a:cxnLst/>
              <a:rect l="l" t="t" r="r" b="b"/>
              <a:pathLst>
                <a:path w="4457700" h="3455035">
                  <a:moveTo>
                    <a:pt x="0" y="3454908"/>
                  </a:moveTo>
                  <a:lnTo>
                    <a:pt x="4457700" y="3454908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345490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0744" y="1929383"/>
            <a:ext cx="7843520" cy="2223135"/>
            <a:chOff x="650744" y="1929383"/>
            <a:chExt cx="7843520" cy="2223135"/>
          </a:xfrm>
        </p:grpSpPr>
        <p:sp>
          <p:nvSpPr>
            <p:cNvPr id="3" name="object 3"/>
            <p:cNvSpPr/>
            <p:nvPr/>
          </p:nvSpPr>
          <p:spPr>
            <a:xfrm>
              <a:off x="650744" y="2116816"/>
              <a:ext cx="7843273" cy="154308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43455" y="1929383"/>
              <a:ext cx="5654802" cy="22227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7323" y="2132075"/>
              <a:ext cx="7772400" cy="14691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7323" y="2132076"/>
            <a:ext cx="7772400" cy="1469390"/>
          </a:xfrm>
          <a:prstGeom prst="rect">
            <a:avLst/>
          </a:prstGeom>
          <a:ln w="9525">
            <a:solidFill>
              <a:srgbClr val="BD4A47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sz="8000" spc="-10" dirty="0"/>
              <a:t>Thank</a:t>
            </a:r>
            <a:r>
              <a:rPr sz="8000" spc="-15" dirty="0"/>
              <a:t> </a:t>
            </a:r>
            <a:r>
              <a:rPr sz="8000" spc="-225" dirty="0"/>
              <a:t>You</a:t>
            </a:r>
            <a:endParaRPr sz="8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1115</Words>
  <Application>Microsoft Office PowerPoint</Application>
  <PresentationFormat>Экран (4:3)</PresentationFormat>
  <Paragraphs>293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Office Theme</vt:lpstr>
      <vt:lpstr>FLUOROQUINOLONES</vt:lpstr>
      <vt:lpstr>LEARNING OUTLINES JSMU</vt:lpstr>
      <vt:lpstr>QUINOLONES</vt:lpstr>
      <vt:lpstr>CLASSIFICATION</vt:lpstr>
      <vt:lpstr>Fluroquinolone</vt:lpstr>
      <vt:lpstr>QUINOLONES</vt:lpstr>
      <vt:lpstr>Слайд 7</vt:lpstr>
      <vt:lpstr>Mechanism of action</vt:lpstr>
      <vt:lpstr>Слайд 9</vt:lpstr>
      <vt:lpstr>Слайд 10</vt:lpstr>
      <vt:lpstr>Слайд 11</vt:lpstr>
      <vt:lpstr>Model of the formation of negative DNA  supercoils by DNA gyrase</vt:lpstr>
      <vt:lpstr>Слайд 13</vt:lpstr>
      <vt:lpstr>Слайд 14</vt:lpstr>
      <vt:lpstr>Слайд 15</vt:lpstr>
      <vt:lpstr>Слайд 16</vt:lpstr>
      <vt:lpstr>Слайд 17</vt:lpstr>
      <vt:lpstr>Слайд 18</vt:lpstr>
      <vt:lpstr>RESISTANCE</vt:lpstr>
      <vt:lpstr>Слайд 20</vt:lpstr>
      <vt:lpstr>Resistance</vt:lpstr>
      <vt:lpstr>1. Altered target:</vt:lpstr>
      <vt:lpstr>2. Decreased accumulation:</vt:lpstr>
      <vt:lpstr>Antimicrobial spectrum</vt:lpstr>
      <vt:lpstr>INDICATIONS</vt:lpstr>
      <vt:lpstr>Nalidixic acid</vt:lpstr>
      <vt:lpstr>PHARMACOKINETICS</vt:lpstr>
      <vt:lpstr>Pharmacokinetics</vt:lpstr>
      <vt:lpstr>Слайд 29</vt:lpstr>
      <vt:lpstr>Слайд 30</vt:lpstr>
      <vt:lpstr>Ciprofloxacin</vt:lpstr>
      <vt:lpstr>INDICATIONS</vt:lpstr>
      <vt:lpstr>Norfloxacin</vt:lpstr>
      <vt:lpstr>Levofloxacin</vt:lpstr>
      <vt:lpstr>Moxifloxacin</vt:lpstr>
      <vt:lpstr>Lomefloxacin</vt:lpstr>
      <vt:lpstr>Sparfloxacin</vt:lpstr>
      <vt:lpstr>Gatifloxacin</vt:lpstr>
      <vt:lpstr>CLINICAL PHARMACOLOGY</vt:lpstr>
      <vt:lpstr>Слайд 40</vt:lpstr>
      <vt:lpstr>Uses</vt:lpstr>
      <vt:lpstr>Adverse reactions</vt:lpstr>
      <vt:lpstr>Connective tissue problems:</vt:lpstr>
      <vt:lpstr>Contraindications</vt:lpstr>
      <vt:lpstr>Drug interactions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Syeda Zain</dc:creator>
  <cp:lastModifiedBy>Холод Поліна</cp:lastModifiedBy>
  <cp:revision>1</cp:revision>
  <dcterms:created xsi:type="dcterms:W3CDTF">2021-05-29T11:23:04Z</dcterms:created>
  <dcterms:modified xsi:type="dcterms:W3CDTF">2024-02-14T11:17:50Z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2021-05-29T00:00:00Z</vt:filetime>
  </property>
</Properties>
</file>