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56" r:id="rId2"/>
    <p:sldId id="273" r:id="rId3"/>
    <p:sldId id="257" r:id="rId4"/>
    <p:sldId id="258" r:id="rId5"/>
    <p:sldId id="274" r:id="rId6"/>
    <p:sldId id="275" r:id="rId7"/>
    <p:sldId id="263" r:id="rId8"/>
    <p:sldId id="259" r:id="rId9"/>
    <p:sldId id="261" r:id="rId10"/>
    <p:sldId id="262" r:id="rId11"/>
    <p:sldId id="268" r:id="rId12"/>
    <p:sldId id="269" r:id="rId13"/>
    <p:sldId id="280" r:id="rId14"/>
    <p:sldId id="265" r:id="rId15"/>
    <p:sldId id="266" r:id="rId16"/>
    <p:sldId id="267" r:id="rId17"/>
    <p:sldId id="270" r:id="rId18"/>
    <p:sldId id="271" r:id="rId19"/>
    <p:sldId id="260" r:id="rId20"/>
    <p:sldId id="283" r:id="rId21"/>
    <p:sldId id="284" r:id="rId22"/>
    <p:sldId id="272" r:id="rId23"/>
    <p:sldId id="276" r:id="rId24"/>
    <p:sldId id="278" r:id="rId25"/>
    <p:sldId id="285" r:id="rId26"/>
    <p:sldId id="281" r:id="rId27"/>
    <p:sldId id="279" r:id="rId28"/>
    <p:sldId id="286" r:id="rId29"/>
    <p:sldId id="27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0FF99"/>
    <a:srgbClr val="33CC33"/>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1FD5BD-A94B-4E75-8A51-946F1D304EBB}" type="datetimeFigureOut">
              <a:rPr lang="en-IN" smtClean="0"/>
              <a:t>11-05-2012</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24E2EF-DCA3-41CD-8EA2-D9E62428CF7E}" type="slidenum">
              <a:rPr lang="en-IN" smtClean="0"/>
              <a:t>‹#›</a:t>
            </a:fld>
            <a:endParaRPr lang="en-IN" dirty="0"/>
          </a:p>
        </p:txBody>
      </p:sp>
    </p:spTree>
    <p:extLst>
      <p:ext uri="{BB962C8B-B14F-4D97-AF65-F5344CB8AC3E}">
        <p14:creationId xmlns:p14="http://schemas.microsoft.com/office/powerpoint/2010/main" val="288022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07FE79-1397-44A9-BB02-CACF3623EA38}" type="slidenum">
              <a:rPr lang="en-US"/>
              <a:pPr eaLnBrk="1" hangingPunct="1"/>
              <a:t>7</a:t>
            </a:fld>
            <a:endParaRPr lang="en-US" dirty="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Topo IV mechanism not well understood; mostly Topo II inhibition in G-; Topo IV inhibition more in G+; Quinolones bind to the DNA-gyrase complex resulting in a new quinolone-DNA-gyrase complex. </a:t>
            </a:r>
            <a:r>
              <a:rPr lang="en-US" u="sng" dirty="0" smtClean="0"/>
              <a:t>This conformational change results in the prevention of DNA supercoiling</a:t>
            </a:r>
            <a:r>
              <a:rPr lang="en-US" dirty="0" smtClean="0"/>
              <a:t> which ultimately results in DNA cleavage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0901197-EB76-4B5A-9CB9-08229454F54F}" type="slidenum">
              <a:rPr lang="en-US"/>
              <a:pPr eaLnBrk="1" hangingPunct="1"/>
              <a:t>9</a:t>
            </a:fld>
            <a:endParaRPr lang="en-US"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Quinolones highly protein bound so best activity is in protein-free compartment (i.e. urinary tract); fluoro group attached to central ring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D2B173E-5C44-4CAB-BDF1-90395AA64F62}" type="slidenum">
              <a:rPr lang="en-US"/>
              <a:pPr eaLnBrk="1" hangingPunct="1"/>
              <a:t>10</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Trovafloxacin first designed as a novel therapeutic approach to MRSA infections but was withdrawn in 1999 due to liver toxicity and death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9C6BCE-3A8C-4965-847E-56BC6258D7CF}" type="slidenum">
              <a:rPr lang="en-US"/>
              <a:pPr eaLnBrk="1" hangingPunct="1"/>
              <a:t>14</a:t>
            </a:fld>
            <a:endParaRPr lang="en-US" dirty="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Not inclusive list of indications; patients at risk for tendon effects (&gt;60 yo, renal failure, dialysis, concomitant corticosteroid therapy, dyslipidemia); weakest quinolone against MSSA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A79D897-3CEF-44E7-8713-E36B6AD9E4B1}" type="slidenum">
              <a:rPr lang="en-US"/>
              <a:pPr eaLnBrk="1" hangingPunct="1"/>
              <a:t>15</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Not inclusive list of indications; patients at risk for tendon effects (&gt;60 yo, renal failure, dialysis, concomitant corticosteroid therapy, dyslipidemia)</a:t>
            </a:r>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BCC833F-4EB0-4D2A-A5E2-A64AABE968A8}" type="slidenum">
              <a:rPr lang="en-US"/>
              <a:pPr eaLnBrk="1" hangingPunct="1"/>
              <a:t>16</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914400" y="4343400"/>
            <a:ext cx="5029200" cy="4114800"/>
          </a:xfrm>
          <a:noFill/>
        </p:spPr>
        <p:txBody>
          <a:bodyPr/>
          <a:lstStyle/>
          <a:p>
            <a:pPr eaLnBrk="1" hangingPunct="1"/>
            <a:r>
              <a:rPr lang="en-US" dirty="0" smtClean="0"/>
              <a:t>Not inclusive list of indications; Chlamydia pneumonia and Mycoplasma pneumonia</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9BA7051-17CE-44DE-AD72-9345164EC79D}"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a:t>
            </a:fld>
            <a:endParaRPr lang="en-IN"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DAD2E960-5491-44F9-995B-5890EBBCE7BE}"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a:t>
            </a:fld>
            <a:endParaRPr lang="en-IN" dirty="0"/>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F3D6AA-E74F-4030-AC86-CC592D6BE85E}"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43F18613-B115-4ED5-9A90-3EAAE7E22792}"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dirty="0"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24ACBAE-619A-422B-B7CB-56CCC159EB0B}" type="datetime1">
              <a:rPr lang="en-IN" smtClean="0"/>
              <a:t>11-05-2012</a:t>
            </a:fld>
            <a:endParaRPr lang="en-IN" dirty="0"/>
          </a:p>
        </p:txBody>
      </p:sp>
      <p:sp>
        <p:nvSpPr>
          <p:cNvPr id="8" name="Footer Placeholder 7"/>
          <p:cNvSpPr>
            <a:spLocks noGrp="1"/>
          </p:cNvSpPr>
          <p:nvPr>
            <p:ph type="ftr" sz="quarter" idx="11"/>
          </p:nvPr>
        </p:nvSpPr>
        <p:spPr/>
        <p:txBody>
          <a:bodyPr/>
          <a:lstStyle/>
          <a:p>
            <a:r>
              <a:rPr lang="en-IN" dirty="0" smtClean="0"/>
              <a:t>Dr.T.V.Rao MD</a:t>
            </a:r>
            <a:endParaRPr lang="en-IN" dirty="0"/>
          </a:p>
        </p:txBody>
      </p:sp>
      <p:sp>
        <p:nvSpPr>
          <p:cNvPr id="9" name="Slide Number Placeholder 8"/>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97AA8B-D155-4111-9F21-C1E2F19C0C88}"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dirty="0"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16CC1-F416-4DD0-90AA-B224D9B0BFF8}"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05A4E6-BACA-43E6-89C9-4EB9E4C9BF4C}"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dirty="0"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0DBB97-D411-4988-8C02-14B1E22E2846}"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dirty="0"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8983DB-2003-409A-995B-D796EC3DD0B8}"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8F63C9-96AF-4F7F-AD4C-EA348B34A48D}"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a:t>
            </a:fld>
            <a:endParaRPr lang="en-IN"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pPr lvl="0"/>
            <a:endParaRPr lang="en-IN" noProof="0" dirty="0" smtClean="0"/>
          </a:p>
        </p:txBody>
      </p:sp>
      <p:sp>
        <p:nvSpPr>
          <p:cNvPr id="4" name="Rectangle 4"/>
          <p:cNvSpPr>
            <a:spLocks noGrp="1" noChangeArrowheads="1"/>
          </p:cNvSpPr>
          <p:nvPr>
            <p:ph type="dt" sz="half" idx="10"/>
          </p:nvPr>
        </p:nvSpPr>
        <p:spPr>
          <a:ln/>
        </p:spPr>
        <p:txBody>
          <a:bodyPr/>
          <a:lstStyle>
            <a:lvl1pPr>
              <a:defRPr/>
            </a:lvl1pPr>
          </a:lstStyle>
          <a:p>
            <a:pPr>
              <a:defRPr/>
            </a:pPr>
            <a:fld id="{69DA07F7-6F0C-4307-8F8C-029A5163E367}" type="datetime1">
              <a:rPr lang="en-IN" smtClean="0"/>
              <a:t>11-05-2012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Dr.T.V.Rao MD</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DA36D73-50D9-4F12-9EE2-525FFCAD8977}" type="slidenum">
              <a:rPr lang="en-US"/>
              <a:pPr>
                <a:defRPr/>
              </a:pPr>
              <a:t>‹#›</a:t>
            </a:fld>
            <a:endParaRPr lang="en-US" dirty="0"/>
          </a:p>
        </p:txBody>
      </p:sp>
    </p:spTree>
    <p:extLst>
      <p:ext uri="{BB962C8B-B14F-4D97-AF65-F5344CB8AC3E}">
        <p14:creationId xmlns:p14="http://schemas.microsoft.com/office/powerpoint/2010/main" val="179162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4"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F69F051-2F1E-4FC8-B6C1-B0700DFD3FE9}" type="datetime1">
              <a:rPr lang="en-IN" smtClean="0"/>
              <a:t>11-05-2012</a:t>
            </a:fld>
            <a:endParaRPr lang="en-IN"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IN" dirty="0" smtClean="0"/>
              <a:t>Dr.T.V.Rao MD</a:t>
            </a:r>
            <a:endParaRPr lang="en-IN"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54D075C8-3890-4A74-88C9-3100A5A6CBA8}" type="slidenum">
              <a:rPr lang="en-IN" smtClean="0"/>
              <a:t>‹#›</a:t>
            </a:fld>
            <a:endParaRPr lang="en-IN"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n.wikipedia.org/wiki/Quinolon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IN" sz="2800" b="1" dirty="0" smtClean="0">
                <a:solidFill>
                  <a:srgbClr val="99FF33"/>
                </a:solidFill>
              </a:rPr>
              <a:t>Dr.T.V.Rao MD</a:t>
            </a:r>
            <a:endParaRPr lang="en-IN" sz="2800" b="1" dirty="0">
              <a:solidFill>
                <a:srgbClr val="99FF33"/>
              </a:solidFill>
            </a:endParaRPr>
          </a:p>
        </p:txBody>
      </p:sp>
      <p:sp>
        <p:nvSpPr>
          <p:cNvPr id="2" name="Title 1"/>
          <p:cNvSpPr>
            <a:spLocks noGrp="1"/>
          </p:cNvSpPr>
          <p:nvPr>
            <p:ph type="ctrTitle"/>
          </p:nvPr>
        </p:nvSpPr>
        <p:spPr/>
        <p:txBody>
          <a:bodyPr/>
          <a:lstStyle/>
          <a:p>
            <a:r>
              <a:rPr lang="en-IN" sz="6000" b="1" dirty="0" smtClean="0">
                <a:solidFill>
                  <a:srgbClr val="00FF99"/>
                </a:solidFill>
                <a:effectLst>
                  <a:outerShdw blurRad="38100" dist="38100" dir="2700000" algn="tl">
                    <a:srgbClr val="000000">
                      <a:alpha val="43137"/>
                    </a:srgbClr>
                  </a:outerShdw>
                </a:effectLst>
              </a:rPr>
              <a:t>Fluroquinolones</a:t>
            </a:r>
            <a:br>
              <a:rPr lang="en-IN" sz="6000" b="1" dirty="0" smtClean="0">
                <a:solidFill>
                  <a:srgbClr val="00FF99"/>
                </a:solidFill>
                <a:effectLst>
                  <a:outerShdw blurRad="38100" dist="38100" dir="2700000" algn="tl">
                    <a:srgbClr val="000000">
                      <a:alpha val="43137"/>
                    </a:srgbClr>
                  </a:outerShdw>
                </a:effectLst>
              </a:rPr>
            </a:br>
            <a:r>
              <a:rPr lang="en-IN" sz="4400" b="1" dirty="0" smtClean="0">
                <a:solidFill>
                  <a:srgbClr val="FF0000"/>
                </a:solidFill>
              </a:rPr>
              <a:t>                                </a:t>
            </a:r>
            <a:r>
              <a:rPr lang="en-IN" sz="5400" b="1" dirty="0" smtClean="0">
                <a:solidFill>
                  <a:srgbClr val="FFFF00"/>
                </a:solidFill>
                <a:effectLst>
                  <a:outerShdw blurRad="38100" dist="38100" dir="2700000" algn="tl">
                    <a:srgbClr val="000000">
                      <a:alpha val="43137"/>
                    </a:srgbClr>
                  </a:outerShdw>
                </a:effectLst>
                <a:latin typeface="Arabic Typesetting" pitchFamily="66" charset="-78"/>
                <a:cs typeface="Arabic Typesetting" pitchFamily="66" charset="-78"/>
              </a:rPr>
              <a:t>basics</a:t>
            </a:r>
            <a:endParaRPr lang="en-IN" sz="6600" b="1" dirty="0">
              <a:solidFill>
                <a:srgbClr val="FFFF00"/>
              </a:solidFill>
              <a:effectLst>
                <a:outerShdw blurRad="38100" dist="38100" dir="2700000" algn="tl">
                  <a:srgbClr val="000000">
                    <a:alpha val="43137"/>
                  </a:srgbClr>
                </a:outerShdw>
              </a:effectLst>
              <a:latin typeface="Arabic Typesetting" pitchFamily="66" charset="-78"/>
              <a:cs typeface="Arabic Typesetting" pitchFamily="66" charset="-78"/>
            </a:endParaRPr>
          </a:p>
        </p:txBody>
      </p:sp>
      <p:sp>
        <p:nvSpPr>
          <p:cNvPr id="4" name="Date Placeholder 3"/>
          <p:cNvSpPr>
            <a:spLocks noGrp="1"/>
          </p:cNvSpPr>
          <p:nvPr>
            <p:ph type="dt" sz="half" idx="10"/>
          </p:nvPr>
        </p:nvSpPr>
        <p:spPr/>
        <p:txBody>
          <a:bodyPr/>
          <a:lstStyle/>
          <a:p>
            <a:fld id="{5D037FE4-D06B-40CA-9D8C-C8CAB1D91A46}"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1</a:t>
            </a:fld>
            <a:endParaRPr lang="en-IN"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7" y="4437112"/>
            <a:ext cx="2232248" cy="15841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734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5400" b="1" dirty="0">
                <a:solidFill>
                  <a:srgbClr val="66FF66"/>
                </a:solidFill>
              </a:rPr>
              <a:t>quinolones</a:t>
            </a:r>
          </a:p>
        </p:txBody>
      </p:sp>
      <p:sp>
        <p:nvSpPr>
          <p:cNvPr id="3" name="Content Placeholder 2"/>
          <p:cNvSpPr>
            <a:spLocks noGrp="1"/>
          </p:cNvSpPr>
          <p:nvPr>
            <p:ph sz="quarter" idx="13"/>
          </p:nvPr>
        </p:nvSpPr>
        <p:spPr>
          <a:xfrm>
            <a:off x="609600" y="1412776"/>
            <a:ext cx="7924800" cy="4302224"/>
          </a:xfrm>
        </p:spPr>
        <p:txBody>
          <a:bodyPr>
            <a:noAutofit/>
          </a:bodyPr>
          <a:lstStyle/>
          <a:p>
            <a:r>
              <a:rPr lang="en-IN" sz="2800" dirty="0" smtClean="0"/>
              <a:t>The </a:t>
            </a:r>
            <a:r>
              <a:rPr lang="en-IN" sz="2800" b="1" dirty="0">
                <a:solidFill>
                  <a:srgbClr val="FF0000"/>
                </a:solidFill>
              </a:rPr>
              <a:t>quinolones</a:t>
            </a:r>
            <a:r>
              <a:rPr lang="en-IN" sz="2800" dirty="0">
                <a:solidFill>
                  <a:srgbClr val="FF0000"/>
                </a:solidFill>
              </a:rPr>
              <a:t> </a:t>
            </a:r>
            <a:r>
              <a:rPr lang="en-IN" sz="2800" dirty="0"/>
              <a:t>are a family of synthetic </a:t>
            </a:r>
            <a:r>
              <a:rPr lang="en-IN" sz="2800" dirty="0" smtClean="0"/>
              <a:t>broad-spectrum </a:t>
            </a:r>
            <a:r>
              <a:rPr lang="en-IN" sz="2800" dirty="0"/>
              <a:t>antibiotics. The term quinolone(s) refers to potent synthetic chemotherapeutic </a:t>
            </a:r>
            <a:r>
              <a:rPr lang="en-IN" sz="2800" dirty="0" smtClean="0"/>
              <a:t>antibacterial agent.</a:t>
            </a:r>
            <a:endParaRPr lang="en-IN" sz="2800" dirty="0"/>
          </a:p>
          <a:p>
            <a:r>
              <a:rPr lang="en-IN" sz="2800" dirty="0"/>
              <a:t>The first generation of the quinolones begins with the introduction of nalidixic acid in 1962 for treatment of urinary tract infections in humans</a:t>
            </a:r>
            <a:r>
              <a:rPr lang="en-IN" sz="2800" dirty="0" smtClean="0"/>
              <a:t>. </a:t>
            </a:r>
            <a:r>
              <a:rPr lang="en-IN" sz="2800" dirty="0"/>
              <a:t>Nalidixic acid was discovered by </a:t>
            </a:r>
            <a:r>
              <a:rPr lang="en-IN" sz="2800" b="1" dirty="0">
                <a:solidFill>
                  <a:srgbClr val="FF0000"/>
                </a:solidFill>
              </a:rPr>
              <a:t>George Lesher </a:t>
            </a:r>
            <a:r>
              <a:rPr lang="en-IN" sz="2800" dirty="0"/>
              <a:t>and </a:t>
            </a:r>
            <a:r>
              <a:rPr lang="en-IN" sz="2800" dirty="0" smtClean="0"/>
              <a:t>co-workers </a:t>
            </a:r>
            <a:r>
              <a:rPr lang="en-IN" sz="2800" dirty="0"/>
              <a:t>in a distillate during an attempt at chloroquine synthesis</a:t>
            </a:r>
            <a:r>
              <a:rPr lang="en-IN" sz="2800" dirty="0" smtClean="0"/>
              <a:t>.</a:t>
            </a:r>
            <a:r>
              <a:rPr lang="en-IN" sz="2800" baseline="30000" dirty="0" smtClean="0">
                <a:hlinkClick r:id="rId2"/>
              </a:rPr>
              <a:t>[]</a:t>
            </a:r>
            <a:endParaRPr lang="en-IN" sz="2800" dirty="0"/>
          </a:p>
          <a:p>
            <a:r>
              <a:rPr lang="en-IN" sz="2800" dirty="0"/>
              <a:t>They prevent bacterial DNA from unwinding and </a:t>
            </a:r>
            <a:r>
              <a:rPr lang="en-IN" sz="2800" dirty="0" smtClean="0"/>
              <a:t>duplicating</a:t>
            </a:r>
            <a:endParaRPr lang="en-IN" sz="2800" dirty="0"/>
          </a:p>
          <a:p>
            <a:endParaRPr lang="en-IN" sz="1800" dirty="0"/>
          </a:p>
        </p:txBody>
      </p:sp>
      <p:sp>
        <p:nvSpPr>
          <p:cNvPr id="4" name="Date Placeholder 3"/>
          <p:cNvSpPr>
            <a:spLocks noGrp="1"/>
          </p:cNvSpPr>
          <p:nvPr>
            <p:ph type="dt" sz="half" idx="10"/>
          </p:nvPr>
        </p:nvSpPr>
        <p:spPr/>
        <p:txBody>
          <a:bodyPr/>
          <a:lstStyle/>
          <a:p>
            <a:fld id="{73BB01D5-AB95-4DA0-8359-0A3D0722AFF3}"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2</a:t>
            </a:fld>
            <a:endParaRPr lang="en-IN" dirty="0"/>
          </a:p>
        </p:txBody>
      </p:sp>
    </p:spTree>
    <p:extLst>
      <p:ext uri="{BB962C8B-B14F-4D97-AF65-F5344CB8AC3E}">
        <p14:creationId xmlns:p14="http://schemas.microsoft.com/office/powerpoint/2010/main" val="2920425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Autofit/>
          </a:bodyPr>
          <a:lstStyle/>
          <a:p>
            <a:r>
              <a:rPr lang="en-IN" sz="2800" dirty="0"/>
              <a:t>The </a:t>
            </a:r>
            <a:r>
              <a:rPr lang="en-IN" sz="2800" dirty="0" smtClean="0"/>
              <a:t>Fluroquinolones </a:t>
            </a:r>
            <a:r>
              <a:rPr lang="en-IN" sz="2800" dirty="0"/>
              <a:t>are a relatively new group of antibiotics. </a:t>
            </a:r>
            <a:r>
              <a:rPr lang="en-IN" sz="2800" dirty="0" smtClean="0"/>
              <a:t>Fluroquinolones </a:t>
            </a:r>
            <a:r>
              <a:rPr lang="en-IN" sz="2800" dirty="0"/>
              <a:t>were first introduced in 1986, but they are really modified quinolones, a class of antibiotics, whose accidental discovery occurred in the early 1960.</a:t>
            </a:r>
          </a:p>
        </p:txBody>
      </p:sp>
      <p:sp>
        <p:nvSpPr>
          <p:cNvPr id="5" name="Content Placeholder 4"/>
          <p:cNvSpPr>
            <a:spLocks noGrp="1"/>
          </p:cNvSpPr>
          <p:nvPr>
            <p:ph sz="quarter" idx="14"/>
          </p:nvPr>
        </p:nvSpPr>
        <p:spPr/>
        <p:txBody>
          <a:bodyPr/>
          <a:lstStyle/>
          <a:p>
            <a:endParaRPr lang="en-IN" dirty="0"/>
          </a:p>
        </p:txBody>
      </p:sp>
      <p:sp>
        <p:nvSpPr>
          <p:cNvPr id="4" name="Title 3"/>
          <p:cNvSpPr>
            <a:spLocks noGrp="1"/>
          </p:cNvSpPr>
          <p:nvPr>
            <p:ph type="title"/>
          </p:nvPr>
        </p:nvSpPr>
        <p:spPr/>
        <p:txBody>
          <a:bodyPr/>
          <a:lstStyle/>
          <a:p>
            <a:pPr algn="ctr"/>
            <a:r>
              <a:rPr lang="en-IN" sz="3600" b="1" dirty="0" smtClean="0">
                <a:solidFill>
                  <a:srgbClr val="66FF66"/>
                </a:solidFill>
              </a:rPr>
              <a:t>What are Fluroquinolones</a:t>
            </a:r>
            <a:endParaRPr lang="en-IN" sz="3600" b="1" dirty="0">
              <a:solidFill>
                <a:srgbClr val="66FF66"/>
              </a:solidFill>
            </a:endParaRPr>
          </a:p>
        </p:txBody>
      </p:sp>
      <p:sp>
        <p:nvSpPr>
          <p:cNvPr id="2" name="Date Placeholder 1"/>
          <p:cNvSpPr>
            <a:spLocks noGrp="1"/>
          </p:cNvSpPr>
          <p:nvPr>
            <p:ph type="dt" sz="half" idx="10"/>
          </p:nvPr>
        </p:nvSpPr>
        <p:spPr/>
        <p:txBody>
          <a:bodyPr/>
          <a:lstStyle/>
          <a:p>
            <a:fld id="{5DC68006-2E49-48B8-BB82-E86A5F41C61D}"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dirty="0"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3</a:t>
            </a:fld>
            <a:endParaRPr lang="en-IN"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628800"/>
            <a:ext cx="3565004" cy="43204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009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000" b="1" dirty="0">
                <a:solidFill>
                  <a:srgbClr val="66FF66"/>
                </a:solidFill>
              </a:rPr>
              <a:t>The </a:t>
            </a:r>
            <a:r>
              <a:rPr lang="en-IN" sz="4000" b="1" dirty="0" smtClean="0">
                <a:solidFill>
                  <a:srgbClr val="66FF66"/>
                </a:solidFill>
              </a:rPr>
              <a:t>fluoroquinolones are…</a:t>
            </a:r>
            <a:endParaRPr lang="en-IN" sz="3600" b="1" dirty="0">
              <a:solidFill>
                <a:srgbClr val="66FF66"/>
              </a:solidFill>
            </a:endParaRPr>
          </a:p>
        </p:txBody>
      </p:sp>
      <p:sp>
        <p:nvSpPr>
          <p:cNvPr id="3" name="Content Placeholder 2"/>
          <p:cNvSpPr>
            <a:spLocks noGrp="1"/>
          </p:cNvSpPr>
          <p:nvPr>
            <p:ph sz="quarter" idx="13"/>
          </p:nvPr>
        </p:nvSpPr>
        <p:spPr/>
        <p:txBody>
          <a:bodyPr>
            <a:noAutofit/>
          </a:bodyPr>
          <a:lstStyle/>
          <a:p>
            <a:r>
              <a:rPr lang="en-IN" sz="3600" dirty="0"/>
              <a:t>The fluoroquinolones are a family of synthetic, broad-spectrum antibacterial agents with bactericidal </a:t>
            </a:r>
            <a:r>
              <a:rPr lang="en-IN" sz="3600" dirty="0" smtClean="0"/>
              <a:t>activity.The </a:t>
            </a:r>
            <a:r>
              <a:rPr lang="en-IN" sz="3600" dirty="0"/>
              <a:t>first fluoroquinolones were widely used because they were the only orally administered agents available for the treatment of serious infections caused by gram-negative organisms, including </a:t>
            </a:r>
            <a:r>
              <a:rPr lang="en-IN" sz="3600" b="1" dirty="0">
                <a:solidFill>
                  <a:srgbClr val="FF0000"/>
                </a:solidFill>
              </a:rPr>
              <a:t>Pseudomonas species.</a:t>
            </a:r>
          </a:p>
          <a:p>
            <a:endParaRPr lang="en-IN" sz="3600" dirty="0"/>
          </a:p>
        </p:txBody>
      </p:sp>
      <p:sp>
        <p:nvSpPr>
          <p:cNvPr id="4" name="Date Placeholder 3"/>
          <p:cNvSpPr>
            <a:spLocks noGrp="1"/>
          </p:cNvSpPr>
          <p:nvPr>
            <p:ph type="dt" sz="half" idx="10"/>
          </p:nvPr>
        </p:nvSpPr>
        <p:spPr/>
        <p:txBody>
          <a:bodyPr/>
          <a:lstStyle/>
          <a:p>
            <a:fld id="{6E4070C9-6EDA-4335-ACB8-F3065548A60A}"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4</a:t>
            </a:fld>
            <a:endParaRPr lang="en-IN" dirty="0"/>
          </a:p>
        </p:txBody>
      </p:sp>
    </p:spTree>
    <p:extLst>
      <p:ext uri="{BB962C8B-B14F-4D97-AF65-F5344CB8AC3E}">
        <p14:creationId xmlns:p14="http://schemas.microsoft.com/office/powerpoint/2010/main" val="2993515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200" b="1" dirty="0">
                <a:solidFill>
                  <a:srgbClr val="66FF66"/>
                </a:solidFill>
              </a:rPr>
              <a:t>Quinolones and </a:t>
            </a:r>
            <a:r>
              <a:rPr lang="en-IN" sz="3200" b="1" dirty="0" smtClean="0">
                <a:solidFill>
                  <a:srgbClr val="66FF66"/>
                </a:solidFill>
              </a:rPr>
              <a:t>fluoroquinolones act </a:t>
            </a:r>
            <a:endParaRPr lang="en-IN" sz="3200" b="1" dirty="0">
              <a:solidFill>
                <a:srgbClr val="66FF66"/>
              </a:solidFill>
            </a:endParaRPr>
          </a:p>
        </p:txBody>
      </p:sp>
      <p:sp>
        <p:nvSpPr>
          <p:cNvPr id="3" name="Content Placeholder 2"/>
          <p:cNvSpPr>
            <a:spLocks noGrp="1"/>
          </p:cNvSpPr>
          <p:nvPr>
            <p:ph sz="quarter" idx="13"/>
          </p:nvPr>
        </p:nvSpPr>
        <p:spPr/>
        <p:txBody>
          <a:bodyPr>
            <a:noAutofit/>
          </a:bodyPr>
          <a:lstStyle/>
          <a:p>
            <a:r>
              <a:rPr lang="en-IN" sz="2800" dirty="0"/>
              <a:t>Quinolones and fluoroquinolones are chemotherapeutic bactericidal drugs, eradicating bacteria by interfering with DNA replication</a:t>
            </a:r>
            <a:r>
              <a:rPr lang="en-IN" sz="2800" dirty="0" smtClean="0"/>
              <a:t>.</a:t>
            </a:r>
          </a:p>
          <a:p>
            <a:r>
              <a:rPr lang="en-IN" sz="2800" dirty="0"/>
              <a:t>Quinolones inhibit the bacterial DNA gyrase or the topoisomerase </a:t>
            </a:r>
            <a:r>
              <a:rPr lang="en-IN" sz="2800" dirty="0" smtClean="0"/>
              <a:t> </a:t>
            </a:r>
            <a:r>
              <a:rPr lang="en-IN" sz="2800" dirty="0"/>
              <a:t>enzyme, thereby inhibiting DNA replication and transcription. Recent evidence has shown eukaryotic topoisomerase </a:t>
            </a:r>
            <a:r>
              <a:rPr lang="en-IN" sz="2800" dirty="0" smtClean="0"/>
              <a:t> </a:t>
            </a:r>
            <a:r>
              <a:rPr lang="en-IN" sz="2800" dirty="0"/>
              <a:t>is also a target for a variety of quinolone-based drugs. Thus far, most of the compounds that show high activity against the eukaryotic type II enzyme contain aromatic substituents at their C-7 positions</a:t>
            </a:r>
            <a:r>
              <a:rPr lang="en-IN" sz="2800" dirty="0" smtClean="0"/>
              <a:t>.</a:t>
            </a:r>
            <a:endParaRPr lang="en-IN" sz="2800" dirty="0"/>
          </a:p>
          <a:p>
            <a:endParaRPr lang="en-IN" sz="2400" dirty="0"/>
          </a:p>
        </p:txBody>
      </p:sp>
      <p:sp>
        <p:nvSpPr>
          <p:cNvPr id="4" name="Date Placeholder 3"/>
          <p:cNvSpPr>
            <a:spLocks noGrp="1"/>
          </p:cNvSpPr>
          <p:nvPr>
            <p:ph type="dt" sz="half" idx="10"/>
          </p:nvPr>
        </p:nvSpPr>
        <p:spPr/>
        <p:txBody>
          <a:bodyPr/>
          <a:lstStyle/>
          <a:p>
            <a:fld id="{22A1ECEA-D3A9-4404-8664-99464CE69FBA}"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5</a:t>
            </a:fld>
            <a:endParaRPr lang="en-IN" dirty="0"/>
          </a:p>
        </p:txBody>
      </p:sp>
    </p:spTree>
    <p:extLst>
      <p:ext uri="{BB962C8B-B14F-4D97-AF65-F5344CB8AC3E}">
        <p14:creationId xmlns:p14="http://schemas.microsoft.com/office/powerpoint/2010/main" val="523180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800" b="1" dirty="0" smtClean="0">
                <a:solidFill>
                  <a:srgbClr val="66FF66"/>
                </a:solidFill>
              </a:rPr>
              <a:t>Mechanism of action </a:t>
            </a:r>
            <a:endParaRPr lang="en-IN" sz="4800" b="1" dirty="0">
              <a:solidFill>
                <a:srgbClr val="66FF66"/>
              </a:solidFill>
            </a:endParaRPr>
          </a:p>
        </p:txBody>
      </p:sp>
      <p:sp>
        <p:nvSpPr>
          <p:cNvPr id="3" name="Content Placeholder 2"/>
          <p:cNvSpPr>
            <a:spLocks noGrp="1"/>
          </p:cNvSpPr>
          <p:nvPr>
            <p:ph sz="quarter" idx="13"/>
          </p:nvPr>
        </p:nvSpPr>
        <p:spPr/>
        <p:txBody>
          <a:bodyPr>
            <a:noAutofit/>
          </a:bodyPr>
          <a:lstStyle/>
          <a:p>
            <a:r>
              <a:rPr lang="en-IN" sz="2800" dirty="0"/>
              <a:t>Quinolones can enter cells easily via porins and, therefore, are often used to treat intracellular pathogens such as Legionella pneumophila and Mycoplasma pneumoniae. For many Gram-negative bacteria, DNA gyrase is the target, whereas topoisomerase IV is the target for many Gram-positive bacteria. However, there is debate concerning whether the quinolones still have such an adverse effect on the DNA of healthy cells, in the manner described above, hence contributing to their adverse safety profile. This class has been shown to damage mitochondrial DNA </a:t>
            </a:r>
          </a:p>
          <a:p>
            <a:endParaRPr lang="en-IN" sz="1600" dirty="0"/>
          </a:p>
        </p:txBody>
      </p:sp>
      <p:sp>
        <p:nvSpPr>
          <p:cNvPr id="4" name="Date Placeholder 3"/>
          <p:cNvSpPr>
            <a:spLocks noGrp="1"/>
          </p:cNvSpPr>
          <p:nvPr>
            <p:ph type="dt" sz="half" idx="10"/>
          </p:nvPr>
        </p:nvSpPr>
        <p:spPr/>
        <p:txBody>
          <a:bodyPr/>
          <a:lstStyle/>
          <a:p>
            <a:fld id="{12BFEC2D-08D6-4B85-A809-F3F14C0978C2}"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6</a:t>
            </a:fld>
            <a:endParaRPr lang="en-IN" dirty="0"/>
          </a:p>
        </p:txBody>
      </p:sp>
    </p:spTree>
    <p:extLst>
      <p:ext uri="{BB962C8B-B14F-4D97-AF65-F5344CB8AC3E}">
        <p14:creationId xmlns:p14="http://schemas.microsoft.com/office/powerpoint/2010/main" val="1262120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304800"/>
            <a:ext cx="7772400" cy="1143000"/>
          </a:xfrm>
        </p:spPr>
        <p:txBody>
          <a:bodyPr/>
          <a:lstStyle/>
          <a:p>
            <a:pPr algn="ctr" eaLnBrk="1" hangingPunct="1"/>
            <a:r>
              <a:rPr lang="en-US" sz="4800" b="1" dirty="0" smtClean="0">
                <a:solidFill>
                  <a:srgbClr val="66FF66"/>
                </a:solidFill>
              </a:rPr>
              <a:t>Mechanism of Action</a:t>
            </a:r>
          </a:p>
        </p:txBody>
      </p:sp>
      <p:sp>
        <p:nvSpPr>
          <p:cNvPr id="8195" name="Rectangle 3"/>
          <p:cNvSpPr>
            <a:spLocks noGrp="1" noChangeArrowheads="1"/>
          </p:cNvSpPr>
          <p:nvPr>
            <p:ph type="body" idx="4294967295"/>
          </p:nvPr>
        </p:nvSpPr>
        <p:spPr>
          <a:xfrm>
            <a:off x="685800" y="1447800"/>
            <a:ext cx="7772400" cy="4114800"/>
          </a:xfrm>
          <a:prstGeom prst="rect">
            <a:avLst/>
          </a:prstGeom>
        </p:spPr>
        <p:txBody>
          <a:bodyPr/>
          <a:lstStyle/>
          <a:p>
            <a:pPr marL="609600" indent="-609600" eaLnBrk="1" hangingPunct="1"/>
            <a:r>
              <a:rPr lang="en-US" sz="3200" b="1" dirty="0" smtClean="0">
                <a:solidFill>
                  <a:srgbClr val="66FF66"/>
                </a:solidFill>
              </a:rPr>
              <a:t>Dual MOA:</a:t>
            </a:r>
          </a:p>
          <a:p>
            <a:pPr marL="990600" lvl="1" indent="-533400" eaLnBrk="1" hangingPunct="1">
              <a:buFontTx/>
              <a:buAutoNum type="arabicPeriod"/>
            </a:pPr>
            <a:r>
              <a:rPr lang="en-US" sz="2100" dirty="0" smtClean="0"/>
              <a:t>Inhibition of bacterial DNA Gyrase (Topoisomerase II) </a:t>
            </a:r>
          </a:p>
          <a:p>
            <a:pPr marL="1371600" lvl="2" indent="-457200" eaLnBrk="1" hangingPunct="1">
              <a:buFontTx/>
              <a:buAutoNum type="arabicPeriod"/>
            </a:pPr>
            <a:r>
              <a:rPr lang="en-US" sz="1700" dirty="0" smtClean="0"/>
              <a:t>Formation of quinolone-DNA-Gyrase complex</a:t>
            </a:r>
          </a:p>
          <a:p>
            <a:pPr marL="1371600" lvl="2" indent="-457200" eaLnBrk="1" hangingPunct="1">
              <a:buFontTx/>
              <a:buAutoNum type="arabicPeriod"/>
            </a:pPr>
            <a:r>
              <a:rPr lang="en-US" sz="1700" dirty="0" smtClean="0"/>
              <a:t>Induced cleavage of DNA</a:t>
            </a:r>
          </a:p>
          <a:p>
            <a:pPr marL="990600" lvl="1" indent="-533400" eaLnBrk="1" hangingPunct="1">
              <a:buFontTx/>
              <a:buAutoNum type="arabicPeriod"/>
            </a:pPr>
            <a:r>
              <a:rPr lang="en-US" sz="2100" dirty="0" smtClean="0"/>
              <a:t>Inhibition of bacterial Topoisomerase IV</a:t>
            </a:r>
          </a:p>
          <a:p>
            <a:pPr marL="1371600" lvl="2" indent="-457200" eaLnBrk="1" hangingPunct="1">
              <a:buFontTx/>
              <a:buAutoNum type="arabicPeriod"/>
            </a:pPr>
            <a:r>
              <a:rPr lang="en-US" sz="1700" dirty="0" smtClean="0"/>
              <a:t>Mechanism poorly understood</a:t>
            </a:r>
            <a:endParaRPr lang="en-US" sz="2000" dirty="0" smtClean="0"/>
          </a:p>
          <a:p>
            <a:pPr marL="609600" indent="-609600" eaLnBrk="1" hangingPunct="1">
              <a:buFontTx/>
              <a:buNone/>
            </a:pPr>
            <a:r>
              <a:rPr lang="en-US" sz="2400" b="1" dirty="0" smtClean="0">
                <a:solidFill>
                  <a:srgbClr val="66FF66"/>
                </a:solidFill>
              </a:rPr>
              <a:t>Mechanism of DNA Gyrase</a:t>
            </a:r>
          </a:p>
        </p:txBody>
      </p:sp>
      <p:pic>
        <p:nvPicPr>
          <p:cNvPr id="8196" name="Picture 4" descr="Fi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53136"/>
            <a:ext cx="9144000" cy="220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1FAD8190-B95C-4CEE-9ED3-60F5D43F06F8}"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7</a:t>
            </a:fld>
            <a:endParaRPr lang="en-IN" dirty="0"/>
          </a:p>
        </p:txBody>
      </p:sp>
    </p:spTree>
    <p:extLst>
      <p:ext uri="{BB962C8B-B14F-4D97-AF65-F5344CB8AC3E}">
        <p14:creationId xmlns:p14="http://schemas.microsoft.com/office/powerpoint/2010/main" val="3761829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600" b="1" dirty="0" smtClean="0">
                <a:solidFill>
                  <a:srgbClr val="66FF66"/>
                </a:solidFill>
              </a:rPr>
              <a:t>Fluoroquinolones have broad spectrum activity </a:t>
            </a:r>
            <a:endParaRPr lang="en-IN" sz="3200" b="1" dirty="0">
              <a:solidFill>
                <a:srgbClr val="66FF66"/>
              </a:solidFill>
            </a:endParaRPr>
          </a:p>
        </p:txBody>
      </p:sp>
      <p:sp>
        <p:nvSpPr>
          <p:cNvPr id="3" name="Content Placeholder 2"/>
          <p:cNvSpPr>
            <a:spLocks noGrp="1"/>
          </p:cNvSpPr>
          <p:nvPr>
            <p:ph sz="quarter" idx="13"/>
          </p:nvPr>
        </p:nvSpPr>
        <p:spPr/>
        <p:txBody>
          <a:bodyPr>
            <a:noAutofit/>
          </a:bodyPr>
          <a:lstStyle/>
          <a:p>
            <a:r>
              <a:rPr lang="en-IN" sz="3200" dirty="0"/>
              <a:t>As a group, the fluoroquinolones have excellent in vitro activity against a wide range of both gram-positive and gram-negative bacteria. The newest fluoroquinolones have enhanced activity against </a:t>
            </a:r>
            <a:r>
              <a:rPr lang="en-IN" sz="3200" b="1" dirty="0">
                <a:solidFill>
                  <a:srgbClr val="FF0000"/>
                </a:solidFill>
              </a:rPr>
              <a:t>gram-positive bacteria </a:t>
            </a:r>
            <a:r>
              <a:rPr lang="en-IN" sz="3200" dirty="0"/>
              <a:t>with only a minimal decrease in activity against gram-negative bacteria. Their expanded gram-positive activity is especially important because it includes significant activity against </a:t>
            </a:r>
            <a:r>
              <a:rPr lang="en-IN" sz="3200" b="1" dirty="0">
                <a:solidFill>
                  <a:srgbClr val="FF0000"/>
                </a:solidFill>
              </a:rPr>
              <a:t>Streptococcus pneumoniae.</a:t>
            </a:r>
          </a:p>
          <a:p>
            <a:endParaRPr lang="en-IN" sz="1800" dirty="0"/>
          </a:p>
        </p:txBody>
      </p:sp>
      <p:sp>
        <p:nvSpPr>
          <p:cNvPr id="4" name="Date Placeholder 3"/>
          <p:cNvSpPr>
            <a:spLocks noGrp="1"/>
          </p:cNvSpPr>
          <p:nvPr>
            <p:ph type="dt" sz="half" idx="10"/>
          </p:nvPr>
        </p:nvSpPr>
        <p:spPr/>
        <p:txBody>
          <a:bodyPr/>
          <a:lstStyle/>
          <a:p>
            <a:fld id="{5DDE755A-BFC4-4676-86F9-9031C56D088D}"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8</a:t>
            </a:fld>
            <a:endParaRPr lang="en-IN" dirty="0"/>
          </a:p>
        </p:txBody>
      </p:sp>
    </p:spTree>
    <p:extLst>
      <p:ext uri="{BB962C8B-B14F-4D97-AF65-F5344CB8AC3E}">
        <p14:creationId xmlns:p14="http://schemas.microsoft.com/office/powerpoint/2010/main" val="545344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sz="5400" b="1" dirty="0" smtClean="0">
                <a:solidFill>
                  <a:srgbClr val="66FF66"/>
                </a:solidFill>
              </a:rPr>
              <a:t>Classification</a:t>
            </a:r>
          </a:p>
        </p:txBody>
      </p:sp>
      <p:sp>
        <p:nvSpPr>
          <p:cNvPr id="6147" name="Rectangle 3"/>
          <p:cNvSpPr>
            <a:spLocks noGrp="1" noChangeArrowheads="1"/>
          </p:cNvSpPr>
          <p:nvPr>
            <p:ph type="body" idx="4294967295"/>
          </p:nvPr>
        </p:nvSpPr>
        <p:spPr>
          <a:xfrm>
            <a:off x="457200" y="1600200"/>
            <a:ext cx="8229600" cy="4525963"/>
          </a:xfrm>
          <a:prstGeom prst="rect">
            <a:avLst/>
          </a:prstGeom>
        </p:spPr>
        <p:txBody>
          <a:bodyPr/>
          <a:lstStyle/>
          <a:p>
            <a:pPr eaLnBrk="1" hangingPunct="1"/>
            <a:r>
              <a:rPr lang="en-US" sz="3200" b="1" dirty="0" smtClean="0">
                <a:solidFill>
                  <a:srgbClr val="FFFF00"/>
                </a:solidFill>
              </a:rPr>
              <a:t>Quinolones (1</a:t>
            </a:r>
            <a:r>
              <a:rPr lang="en-US" sz="3200" b="1" baseline="30000" dirty="0" smtClean="0">
                <a:solidFill>
                  <a:srgbClr val="FFFF00"/>
                </a:solidFill>
              </a:rPr>
              <a:t>st</a:t>
            </a:r>
            <a:r>
              <a:rPr lang="en-US" sz="3200" b="1" dirty="0" smtClean="0">
                <a:solidFill>
                  <a:srgbClr val="FFFF00"/>
                </a:solidFill>
              </a:rPr>
              <a:t> generation)</a:t>
            </a:r>
          </a:p>
          <a:p>
            <a:pPr lvl="1" eaLnBrk="1" hangingPunct="1"/>
            <a:r>
              <a:rPr lang="en-US" sz="2500" dirty="0" smtClean="0"/>
              <a:t>Highly protein bound</a:t>
            </a:r>
          </a:p>
          <a:p>
            <a:pPr lvl="1" eaLnBrk="1" hangingPunct="1"/>
            <a:r>
              <a:rPr lang="en-US" sz="2500" dirty="0" smtClean="0"/>
              <a:t>Mostly used in UTIs</a:t>
            </a:r>
          </a:p>
          <a:p>
            <a:pPr eaLnBrk="1" hangingPunct="1"/>
            <a:r>
              <a:rPr lang="en-US" sz="2800" b="1" dirty="0" smtClean="0">
                <a:solidFill>
                  <a:srgbClr val="FFFF00"/>
                </a:solidFill>
              </a:rPr>
              <a:t>Fluoroquinolones (2</a:t>
            </a:r>
            <a:r>
              <a:rPr lang="en-US" sz="2800" b="1" baseline="30000" dirty="0" smtClean="0">
                <a:solidFill>
                  <a:srgbClr val="FFFF00"/>
                </a:solidFill>
              </a:rPr>
              <a:t>nd</a:t>
            </a:r>
            <a:r>
              <a:rPr lang="en-US" sz="2800" b="1" dirty="0" smtClean="0">
                <a:solidFill>
                  <a:srgbClr val="FFFF00"/>
                </a:solidFill>
              </a:rPr>
              <a:t>, 3</a:t>
            </a:r>
            <a:r>
              <a:rPr lang="en-US" sz="2800" b="1" baseline="30000" dirty="0" smtClean="0">
                <a:solidFill>
                  <a:srgbClr val="FFFF00"/>
                </a:solidFill>
              </a:rPr>
              <a:t>rd</a:t>
            </a:r>
            <a:r>
              <a:rPr lang="en-US" sz="2800" b="1" dirty="0" smtClean="0">
                <a:solidFill>
                  <a:srgbClr val="FFFF00"/>
                </a:solidFill>
              </a:rPr>
              <a:t> and 4</a:t>
            </a:r>
            <a:r>
              <a:rPr lang="en-US" sz="2800" b="1" baseline="30000" dirty="0" smtClean="0">
                <a:solidFill>
                  <a:srgbClr val="FFFF00"/>
                </a:solidFill>
              </a:rPr>
              <a:t>th</a:t>
            </a:r>
            <a:r>
              <a:rPr lang="en-US" sz="2800" b="1" dirty="0" smtClean="0">
                <a:solidFill>
                  <a:srgbClr val="FFFF00"/>
                </a:solidFill>
              </a:rPr>
              <a:t> generation)</a:t>
            </a:r>
          </a:p>
          <a:p>
            <a:pPr lvl="1" eaLnBrk="1" hangingPunct="1"/>
            <a:r>
              <a:rPr lang="en-US" sz="2400" b="1" dirty="0" smtClean="0">
                <a:solidFill>
                  <a:srgbClr val="FF0000"/>
                </a:solidFill>
              </a:rPr>
              <a:t>Modified 1</a:t>
            </a:r>
            <a:r>
              <a:rPr lang="en-US" sz="2400" b="1" baseline="30000" dirty="0" smtClean="0">
                <a:solidFill>
                  <a:srgbClr val="FF0000"/>
                </a:solidFill>
              </a:rPr>
              <a:t>st</a:t>
            </a:r>
            <a:r>
              <a:rPr lang="en-US" sz="2400" b="1" dirty="0" smtClean="0">
                <a:solidFill>
                  <a:srgbClr val="FF0000"/>
                </a:solidFill>
              </a:rPr>
              <a:t> generation quinolones</a:t>
            </a:r>
          </a:p>
          <a:p>
            <a:pPr lvl="1" eaLnBrk="1" hangingPunct="1"/>
            <a:r>
              <a:rPr lang="en-US" sz="2500" dirty="0" smtClean="0"/>
              <a:t>Not highly protein bound</a:t>
            </a:r>
          </a:p>
          <a:p>
            <a:pPr lvl="1" eaLnBrk="1" hangingPunct="1"/>
            <a:r>
              <a:rPr lang="en-US" sz="2500" dirty="0" smtClean="0"/>
              <a:t>Wide distribution to urine and other tissues; limited CSF penetration.</a:t>
            </a:r>
          </a:p>
          <a:p>
            <a:pPr eaLnBrk="1" hangingPunct="1">
              <a:buFontTx/>
              <a:buNone/>
            </a:pPr>
            <a:endParaRPr lang="en-US" dirty="0" smtClean="0"/>
          </a:p>
        </p:txBody>
      </p:sp>
      <p:sp>
        <p:nvSpPr>
          <p:cNvPr id="2" name="Date Placeholder 1"/>
          <p:cNvSpPr>
            <a:spLocks noGrp="1"/>
          </p:cNvSpPr>
          <p:nvPr>
            <p:ph type="dt" sz="half" idx="10"/>
          </p:nvPr>
        </p:nvSpPr>
        <p:spPr/>
        <p:txBody>
          <a:bodyPr/>
          <a:lstStyle/>
          <a:p>
            <a:fld id="{618A645A-5003-43A5-982C-449CFA3F0A5D}"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9</a:t>
            </a:fld>
            <a:endParaRPr lang="en-IN" dirty="0"/>
          </a:p>
        </p:txBody>
      </p:sp>
    </p:spTree>
    <p:extLst>
      <p:ext uri="{BB962C8B-B14F-4D97-AF65-F5344CB8AC3E}">
        <p14:creationId xmlns:p14="http://schemas.microsoft.com/office/powerpoint/2010/main" val="1042815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smtClean="0"/>
              <a:t>Dr.T.V.Rao MD</a:t>
            </a:r>
            <a:endParaRPr lang="en-US" dirty="0"/>
          </a:p>
        </p:txBody>
      </p:sp>
      <p:graphicFrame>
        <p:nvGraphicFramePr>
          <p:cNvPr id="89090" name="Group 2"/>
          <p:cNvGraphicFramePr>
            <a:graphicFrameLocks noGrp="1"/>
          </p:cNvGraphicFramePr>
          <p:nvPr>
            <p:ph type="tbl" idx="1"/>
            <p:extLst>
              <p:ext uri="{D42A27DB-BD31-4B8C-83A1-F6EECF244321}">
                <p14:modId xmlns:p14="http://schemas.microsoft.com/office/powerpoint/2010/main" val="871856051"/>
              </p:ext>
            </p:extLst>
          </p:nvPr>
        </p:nvGraphicFramePr>
        <p:xfrm>
          <a:off x="0" y="-99391"/>
          <a:ext cx="9144001" cy="6957392"/>
        </p:xfrm>
        <a:graphic>
          <a:graphicData uri="http://schemas.openxmlformats.org/drawingml/2006/table">
            <a:tbl>
              <a:tblPr/>
              <a:tblGrid>
                <a:gridCol w="2649196"/>
                <a:gridCol w="2820113"/>
                <a:gridCol w="3674692"/>
              </a:tblGrid>
              <a:tr h="94476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Generation</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1" i="0" u="none" strike="noStrike" cap="none" normalizeH="0" baseline="0" dirty="0" smtClean="0">
                          <a:ln>
                            <a:noFill/>
                          </a:ln>
                          <a:solidFill>
                            <a:srgbClr val="FF0000"/>
                          </a:solidFill>
                          <a:effectLst/>
                          <a:latin typeface="Arial" pitchFamily="34" charset="0"/>
                          <a:cs typeface="Arial" pitchFamily="34" charset="0"/>
                        </a:rPr>
                        <a:t>Drug Names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Spectrum</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0470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chemeClr val="tx1"/>
                          </a:solidFill>
                          <a:effectLst/>
                          <a:latin typeface="Arial" pitchFamily="34" charset="0"/>
                          <a:cs typeface="Arial" pitchFamily="34" charset="0"/>
                        </a:rPr>
                        <a:t>1st</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nalidixic acid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cinoxacin</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Gram- but not Pseudomonas species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6873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chemeClr val="tx1"/>
                          </a:solidFill>
                          <a:effectLst/>
                          <a:latin typeface="Arial" pitchFamily="34" charset="0"/>
                          <a:cs typeface="Arial" pitchFamily="34" charset="0"/>
                        </a:rPr>
                        <a:t>2nd</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norfloxacin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ciprofloxacin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enoxacin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ofloxacin </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Gram- (including Pseudomonas species), some Gram+ (S. aureus) and some atypicals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577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chemeClr val="tx1"/>
                          </a:solidFill>
                          <a:effectLst/>
                          <a:latin typeface="Arial" pitchFamily="34" charset="0"/>
                          <a:cs typeface="Arial" pitchFamily="34" charset="0"/>
                        </a:rPr>
                        <a:t>3rd</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levofloxacin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sparfloxacin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moxifloxacin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gemifloxacin</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Same as 2</a:t>
                      </a:r>
                      <a:r>
                        <a:rPr kumimoji="0" lang="en-US" sz="2000" b="0" i="0" u="none" strike="noStrike" cap="none" normalizeH="0" baseline="30000" dirty="0" smtClean="0">
                          <a:ln>
                            <a:noFill/>
                          </a:ln>
                          <a:solidFill>
                            <a:schemeClr val="tx1"/>
                          </a:solidFill>
                          <a:effectLst/>
                          <a:latin typeface="Arial" pitchFamily="34" charset="0"/>
                          <a:cs typeface="Arial" pitchFamily="34" charset="0"/>
                        </a:rPr>
                        <a:t>nd</a:t>
                      </a:r>
                      <a:r>
                        <a:rPr kumimoji="0" lang="en-US" sz="2000" b="0" i="0" u="none" strike="noStrike" cap="none" normalizeH="0" baseline="0" dirty="0" smtClean="0">
                          <a:ln>
                            <a:noFill/>
                          </a:ln>
                          <a:solidFill>
                            <a:schemeClr val="tx1"/>
                          </a:solidFill>
                          <a:effectLst/>
                          <a:latin typeface="Arial" pitchFamily="34" charset="0"/>
                          <a:cs typeface="Arial" pitchFamily="34" charset="0"/>
                        </a:rPr>
                        <a:t> generation with extended Gram+ and atypical coverage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105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smtClean="0">
                          <a:ln>
                            <a:noFill/>
                          </a:ln>
                          <a:solidFill>
                            <a:schemeClr val="tx1"/>
                          </a:solidFill>
                          <a:effectLst/>
                          <a:latin typeface="Arial" pitchFamily="34" charset="0"/>
                          <a:cs typeface="Arial" pitchFamily="34" charset="0"/>
                        </a:rPr>
                        <a:t>4th</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a:t>
                      </a:r>
                      <a:r>
                        <a:rPr kumimoji="0" lang="en-US" sz="2000" b="0" i="0" u="none" strike="noStrike" cap="none" normalizeH="0" baseline="0" dirty="0" smtClean="0">
                          <a:ln>
                            <a:noFill/>
                          </a:ln>
                          <a:solidFill>
                            <a:srgbClr val="FF0000"/>
                          </a:solidFill>
                          <a:effectLst/>
                          <a:latin typeface="Arial" pitchFamily="34" charset="0"/>
                          <a:cs typeface="Arial" pitchFamily="34" charset="0"/>
                        </a:rPr>
                        <a:t>trovafloxacin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smtClean="0">
                          <a:ln>
                            <a:noFill/>
                          </a:ln>
                          <a:solidFill>
                            <a:srgbClr val="FF0000"/>
                          </a:solidFill>
                          <a:effectLst/>
                          <a:latin typeface="Arial" pitchFamily="34" charset="0"/>
                          <a:cs typeface="Arial" pitchFamily="34" charset="0"/>
                        </a:rPr>
                        <a:t>Same as 3</a:t>
                      </a:r>
                      <a:r>
                        <a:rPr kumimoji="0" lang="en-US" sz="2000" b="0" i="0" u="none" strike="noStrike" cap="none" normalizeH="0" baseline="30000" dirty="0" smtClean="0">
                          <a:ln>
                            <a:noFill/>
                          </a:ln>
                          <a:solidFill>
                            <a:srgbClr val="FF0000"/>
                          </a:solidFill>
                          <a:effectLst/>
                          <a:latin typeface="Arial" pitchFamily="34" charset="0"/>
                          <a:cs typeface="Arial" pitchFamily="34" charset="0"/>
                        </a:rPr>
                        <a:t>rd</a:t>
                      </a:r>
                      <a:r>
                        <a:rPr kumimoji="0" lang="en-US" sz="2000" b="0" i="0" u="none" strike="noStrike" cap="none" normalizeH="0" baseline="0" dirty="0" smtClean="0">
                          <a:ln>
                            <a:noFill/>
                          </a:ln>
                          <a:solidFill>
                            <a:srgbClr val="FF0000"/>
                          </a:solidFill>
                          <a:effectLst/>
                          <a:latin typeface="Arial" pitchFamily="34" charset="0"/>
                          <a:cs typeface="Arial" pitchFamily="34" charset="0"/>
                        </a:rPr>
                        <a:t> generation with broad anaerobic coverage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Date Placeholder 1"/>
          <p:cNvSpPr>
            <a:spLocks noGrp="1"/>
          </p:cNvSpPr>
          <p:nvPr>
            <p:ph type="dt" sz="half" idx="10"/>
          </p:nvPr>
        </p:nvSpPr>
        <p:spPr/>
        <p:txBody>
          <a:bodyPr/>
          <a:lstStyle/>
          <a:p>
            <a:pPr>
              <a:defRPr/>
            </a:pPr>
            <a:fld id="{213D88CC-D15D-4BF4-A64D-AF331DF16A47}" type="datetime1">
              <a:rPr lang="en-IN" smtClean="0"/>
              <a:t>11-05-2012</a:t>
            </a:fld>
            <a:endParaRPr lang="en-US" dirty="0"/>
          </a:p>
        </p:txBody>
      </p:sp>
      <p:sp>
        <p:nvSpPr>
          <p:cNvPr id="3" name="Slide Number Placeholder 2"/>
          <p:cNvSpPr>
            <a:spLocks noGrp="1"/>
          </p:cNvSpPr>
          <p:nvPr>
            <p:ph type="sldNum" sz="quarter" idx="12"/>
          </p:nvPr>
        </p:nvSpPr>
        <p:spPr/>
        <p:txBody>
          <a:bodyPr/>
          <a:lstStyle/>
          <a:p>
            <a:pPr>
              <a:defRPr/>
            </a:pPr>
            <a:fld id="{ADA36D73-50D9-4F12-9EE2-525FFCAD8977}" type="slidenum">
              <a:rPr lang="en-US" smtClean="0"/>
              <a:pPr>
                <a:defRPr/>
              </a:pPr>
              <a:t>10</a:t>
            </a:fld>
            <a:endParaRPr lang="en-US" dirty="0"/>
          </a:p>
        </p:txBody>
      </p:sp>
    </p:spTree>
    <p:extLst>
      <p:ext uri="{BB962C8B-B14F-4D97-AF65-F5344CB8AC3E}">
        <p14:creationId xmlns:p14="http://schemas.microsoft.com/office/powerpoint/2010/main" val="40319445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400" b="1" dirty="0">
                <a:solidFill>
                  <a:srgbClr val="66FF66"/>
                </a:solidFill>
              </a:rPr>
              <a:t>first-generation</a:t>
            </a:r>
          </a:p>
        </p:txBody>
      </p:sp>
      <p:sp>
        <p:nvSpPr>
          <p:cNvPr id="3" name="Table Placeholder 2"/>
          <p:cNvSpPr>
            <a:spLocks noGrp="1"/>
          </p:cNvSpPr>
          <p:nvPr>
            <p:ph type="tbl" idx="1"/>
          </p:nvPr>
        </p:nvSpPr>
        <p:spPr>
          <a:xfrm>
            <a:off x="457200" y="1844824"/>
            <a:ext cx="8229600" cy="4281339"/>
          </a:xfrm>
        </p:spPr>
      </p:sp>
      <p:sp>
        <p:nvSpPr>
          <p:cNvPr id="4" name="Rectangle 3"/>
          <p:cNvSpPr/>
          <p:nvPr/>
        </p:nvSpPr>
        <p:spPr>
          <a:xfrm>
            <a:off x="467544" y="2136339"/>
            <a:ext cx="8280920" cy="4031873"/>
          </a:xfrm>
          <a:prstGeom prst="rect">
            <a:avLst/>
          </a:prstGeom>
        </p:spPr>
        <p:txBody>
          <a:bodyPr wrap="square">
            <a:spAutoFit/>
          </a:bodyPr>
          <a:lstStyle/>
          <a:p>
            <a:r>
              <a:rPr lang="en-IN" sz="3200" dirty="0" smtClean="0"/>
              <a:t>The first-generation agents include cinoxacin and nalidixic acid, which are the oldest and least often used quinolones. These drugs had poor systemic distribution and limited activity and were used primarily for gram-negative urinary tract infections. </a:t>
            </a:r>
            <a:r>
              <a:rPr lang="en-IN" sz="3200" b="1" dirty="0" smtClean="0">
                <a:solidFill>
                  <a:srgbClr val="FF0000"/>
                </a:solidFill>
              </a:rPr>
              <a:t>Cinoxacin and </a:t>
            </a:r>
            <a:r>
              <a:rPr lang="en-IN" sz="3200" dirty="0" smtClean="0">
                <a:solidFill>
                  <a:srgbClr val="FF0000"/>
                </a:solidFill>
              </a:rPr>
              <a:t>nalidixic acid </a:t>
            </a:r>
            <a:r>
              <a:rPr lang="en-IN" sz="3200" dirty="0" smtClean="0"/>
              <a:t>require more frequent dosing than the newer quinolones, and they are more susceptible to the development of bacterial resistance.</a:t>
            </a:r>
            <a:endParaRPr lang="en-IN" sz="3200" dirty="0"/>
          </a:p>
        </p:txBody>
      </p:sp>
      <p:sp>
        <p:nvSpPr>
          <p:cNvPr id="5" name="Date Placeholder 4"/>
          <p:cNvSpPr>
            <a:spLocks noGrp="1"/>
          </p:cNvSpPr>
          <p:nvPr>
            <p:ph type="dt" sz="half" idx="10"/>
          </p:nvPr>
        </p:nvSpPr>
        <p:spPr/>
        <p:txBody>
          <a:bodyPr/>
          <a:lstStyle/>
          <a:p>
            <a:pPr>
              <a:defRPr/>
            </a:pPr>
            <a:fld id="{19182C1E-DFF6-46A9-B94D-A9E81885212E}" type="datetime1">
              <a:rPr lang="en-IN" smtClean="0"/>
              <a:t>11-05-2012</a:t>
            </a:fld>
            <a:endParaRPr lang="en-US" dirty="0"/>
          </a:p>
        </p:txBody>
      </p:sp>
      <p:sp>
        <p:nvSpPr>
          <p:cNvPr id="6" name="Footer Placeholder 5"/>
          <p:cNvSpPr>
            <a:spLocks noGrp="1"/>
          </p:cNvSpPr>
          <p:nvPr>
            <p:ph type="ftr" sz="quarter" idx="11"/>
          </p:nvPr>
        </p:nvSpPr>
        <p:spPr/>
        <p:txBody>
          <a:bodyPr/>
          <a:lstStyle/>
          <a:p>
            <a:pPr>
              <a:defRPr/>
            </a:pPr>
            <a:r>
              <a:rPr lang="en-US" dirty="0" smtClean="0"/>
              <a:t>Dr.T.V.Rao MD</a:t>
            </a:r>
            <a:endParaRPr lang="en-US" dirty="0"/>
          </a:p>
        </p:txBody>
      </p:sp>
      <p:sp>
        <p:nvSpPr>
          <p:cNvPr id="7" name="Slide Number Placeholder 6"/>
          <p:cNvSpPr>
            <a:spLocks noGrp="1"/>
          </p:cNvSpPr>
          <p:nvPr>
            <p:ph type="sldNum" sz="quarter" idx="12"/>
          </p:nvPr>
        </p:nvSpPr>
        <p:spPr/>
        <p:txBody>
          <a:bodyPr/>
          <a:lstStyle/>
          <a:p>
            <a:pPr>
              <a:defRPr/>
            </a:pPr>
            <a:fld id="{ADA36D73-50D9-4F12-9EE2-525FFCAD8977}" type="slidenum">
              <a:rPr lang="en-US" smtClean="0"/>
              <a:pPr>
                <a:defRPr/>
              </a:pPr>
              <a:t>11</a:t>
            </a:fld>
            <a:endParaRPr lang="en-US" dirty="0"/>
          </a:p>
        </p:txBody>
      </p:sp>
    </p:spTree>
    <p:extLst>
      <p:ext uri="{BB962C8B-B14F-4D97-AF65-F5344CB8AC3E}">
        <p14:creationId xmlns:p14="http://schemas.microsoft.com/office/powerpoint/2010/main" val="1054697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400" b="1" dirty="0">
                <a:solidFill>
                  <a:srgbClr val="66FF66"/>
                </a:solidFill>
              </a:rPr>
              <a:t>Second Generation</a:t>
            </a:r>
          </a:p>
        </p:txBody>
      </p:sp>
      <p:sp>
        <p:nvSpPr>
          <p:cNvPr id="3" name="Table Placeholder 2"/>
          <p:cNvSpPr>
            <a:spLocks noGrp="1"/>
          </p:cNvSpPr>
          <p:nvPr>
            <p:ph type="tbl" idx="1"/>
          </p:nvPr>
        </p:nvSpPr>
        <p:spPr>
          <a:xfrm>
            <a:off x="457200" y="1628800"/>
            <a:ext cx="8229600" cy="4525963"/>
          </a:xfrm>
        </p:spPr>
      </p:sp>
      <p:sp>
        <p:nvSpPr>
          <p:cNvPr id="4" name="Rectangle 3"/>
          <p:cNvSpPr/>
          <p:nvPr/>
        </p:nvSpPr>
        <p:spPr>
          <a:xfrm>
            <a:off x="467544" y="2274838"/>
            <a:ext cx="8208912" cy="4031873"/>
          </a:xfrm>
          <a:prstGeom prst="rect">
            <a:avLst/>
          </a:prstGeom>
        </p:spPr>
        <p:txBody>
          <a:bodyPr wrap="square">
            <a:spAutoFit/>
          </a:bodyPr>
          <a:lstStyle/>
          <a:p>
            <a:r>
              <a:rPr lang="en-IN" sz="3200" dirty="0"/>
              <a:t>The second-generation fluoroquinolones have increased gram-negative activity, as well as some </a:t>
            </a:r>
            <a:r>
              <a:rPr lang="en-IN" sz="3200" b="1" dirty="0">
                <a:solidFill>
                  <a:srgbClr val="FF0000"/>
                </a:solidFill>
              </a:rPr>
              <a:t>gram-positive and atypical pathogen coverage. </a:t>
            </a:r>
            <a:r>
              <a:rPr lang="en-IN" sz="3200" dirty="0"/>
              <a:t>Compared with first-generation quinolones, these drugs have broader clinical applications in the treatment of complicated urinary tract infections and pyelonephritis, sexually transmitted diseases, selected pneumonias and skin infections</a:t>
            </a:r>
          </a:p>
        </p:txBody>
      </p:sp>
      <p:sp>
        <p:nvSpPr>
          <p:cNvPr id="5" name="Date Placeholder 4"/>
          <p:cNvSpPr>
            <a:spLocks noGrp="1"/>
          </p:cNvSpPr>
          <p:nvPr>
            <p:ph type="dt" sz="half" idx="10"/>
          </p:nvPr>
        </p:nvSpPr>
        <p:spPr/>
        <p:txBody>
          <a:bodyPr/>
          <a:lstStyle/>
          <a:p>
            <a:pPr>
              <a:defRPr/>
            </a:pPr>
            <a:fld id="{5A8AB440-1B38-42F1-9472-937FB8D72866}" type="datetime1">
              <a:rPr lang="en-IN" smtClean="0"/>
              <a:t>11-05-2012</a:t>
            </a:fld>
            <a:endParaRPr lang="en-US" dirty="0"/>
          </a:p>
        </p:txBody>
      </p:sp>
      <p:sp>
        <p:nvSpPr>
          <p:cNvPr id="6" name="Footer Placeholder 5"/>
          <p:cNvSpPr>
            <a:spLocks noGrp="1"/>
          </p:cNvSpPr>
          <p:nvPr>
            <p:ph type="ftr" sz="quarter" idx="11"/>
          </p:nvPr>
        </p:nvSpPr>
        <p:spPr/>
        <p:txBody>
          <a:bodyPr/>
          <a:lstStyle/>
          <a:p>
            <a:pPr>
              <a:defRPr/>
            </a:pPr>
            <a:r>
              <a:rPr lang="en-US" dirty="0" smtClean="0"/>
              <a:t>Dr.T.V.Rao MD</a:t>
            </a:r>
            <a:endParaRPr lang="en-US" dirty="0"/>
          </a:p>
        </p:txBody>
      </p:sp>
      <p:sp>
        <p:nvSpPr>
          <p:cNvPr id="7" name="Slide Number Placeholder 6"/>
          <p:cNvSpPr>
            <a:spLocks noGrp="1"/>
          </p:cNvSpPr>
          <p:nvPr>
            <p:ph type="sldNum" sz="quarter" idx="12"/>
          </p:nvPr>
        </p:nvSpPr>
        <p:spPr/>
        <p:txBody>
          <a:bodyPr/>
          <a:lstStyle/>
          <a:p>
            <a:pPr>
              <a:defRPr/>
            </a:pPr>
            <a:fld id="{ADA36D73-50D9-4F12-9EE2-525FFCAD8977}" type="slidenum">
              <a:rPr lang="en-US" smtClean="0"/>
              <a:pPr>
                <a:defRPr/>
              </a:pPr>
              <a:t>12</a:t>
            </a:fld>
            <a:endParaRPr lang="en-US" dirty="0"/>
          </a:p>
        </p:txBody>
      </p:sp>
    </p:spTree>
    <p:extLst>
      <p:ext uri="{BB962C8B-B14F-4D97-AF65-F5344CB8AC3E}">
        <p14:creationId xmlns:p14="http://schemas.microsoft.com/office/powerpoint/2010/main" val="655113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5400" b="1" dirty="0">
                <a:solidFill>
                  <a:srgbClr val="66FF66"/>
                </a:solidFill>
              </a:rPr>
              <a:t>Second Generation</a:t>
            </a:r>
          </a:p>
        </p:txBody>
      </p:sp>
      <p:sp>
        <p:nvSpPr>
          <p:cNvPr id="3" name="Table Placeholder 2"/>
          <p:cNvSpPr>
            <a:spLocks noGrp="1"/>
          </p:cNvSpPr>
          <p:nvPr>
            <p:ph type="tbl" idx="1"/>
          </p:nvPr>
        </p:nvSpPr>
        <p:spPr/>
      </p:sp>
      <p:sp>
        <p:nvSpPr>
          <p:cNvPr id="4" name="Date Placeholder 3"/>
          <p:cNvSpPr>
            <a:spLocks noGrp="1"/>
          </p:cNvSpPr>
          <p:nvPr>
            <p:ph type="dt" sz="half" idx="10"/>
          </p:nvPr>
        </p:nvSpPr>
        <p:spPr/>
        <p:txBody>
          <a:bodyPr/>
          <a:lstStyle/>
          <a:p>
            <a:pPr>
              <a:defRPr/>
            </a:pPr>
            <a:fld id="{69DA07F7-6F0C-4307-8F8C-029A5163E367}" type="datetime1">
              <a:rPr lang="en-IN" smtClean="0"/>
              <a:t>11-05-2012</a:t>
            </a:fld>
            <a:endParaRPr lang="en-US" dirty="0"/>
          </a:p>
        </p:txBody>
      </p:sp>
      <p:sp>
        <p:nvSpPr>
          <p:cNvPr id="5" name="Footer Placeholder 4"/>
          <p:cNvSpPr>
            <a:spLocks noGrp="1"/>
          </p:cNvSpPr>
          <p:nvPr>
            <p:ph type="ftr" sz="quarter" idx="11"/>
          </p:nvPr>
        </p:nvSpPr>
        <p:spPr/>
        <p:txBody>
          <a:bodyPr/>
          <a:lstStyle/>
          <a:p>
            <a:pPr>
              <a:defRPr/>
            </a:pPr>
            <a:r>
              <a:rPr lang="en-US" dirty="0" smtClean="0"/>
              <a:t>Dr.T.V.Rao MD</a:t>
            </a:r>
            <a:endParaRPr lang="en-US" dirty="0"/>
          </a:p>
        </p:txBody>
      </p:sp>
      <p:sp>
        <p:nvSpPr>
          <p:cNvPr id="6" name="Slide Number Placeholder 5"/>
          <p:cNvSpPr>
            <a:spLocks noGrp="1"/>
          </p:cNvSpPr>
          <p:nvPr>
            <p:ph type="sldNum" sz="quarter" idx="12"/>
          </p:nvPr>
        </p:nvSpPr>
        <p:spPr/>
        <p:txBody>
          <a:bodyPr/>
          <a:lstStyle/>
          <a:p>
            <a:pPr>
              <a:defRPr/>
            </a:pPr>
            <a:fld id="{ADA36D73-50D9-4F12-9EE2-525FFCAD8977}" type="slidenum">
              <a:rPr lang="en-US" smtClean="0"/>
              <a:pPr>
                <a:defRPr/>
              </a:pPr>
              <a:t>13</a:t>
            </a:fld>
            <a:endParaRPr lang="en-US" dirty="0"/>
          </a:p>
        </p:txBody>
      </p:sp>
      <p:sp>
        <p:nvSpPr>
          <p:cNvPr id="7" name="Rectangle 6"/>
          <p:cNvSpPr/>
          <p:nvPr/>
        </p:nvSpPr>
        <p:spPr>
          <a:xfrm>
            <a:off x="539552" y="2274838"/>
            <a:ext cx="8208912" cy="4031873"/>
          </a:xfrm>
          <a:prstGeom prst="rect">
            <a:avLst/>
          </a:prstGeom>
        </p:spPr>
        <p:txBody>
          <a:bodyPr wrap="square">
            <a:spAutoFit/>
          </a:bodyPr>
          <a:lstStyle/>
          <a:p>
            <a:r>
              <a:rPr lang="en-IN" sz="3200" dirty="0"/>
              <a:t>Second-generation agents include </a:t>
            </a:r>
            <a:r>
              <a:rPr lang="en-IN" sz="3200" b="1" dirty="0">
                <a:solidFill>
                  <a:srgbClr val="66FF66"/>
                </a:solidFill>
              </a:rPr>
              <a:t>ciprofloxacin, enoxacin, lomefloxacin, norfloxacin and ofloxacin</a:t>
            </a:r>
            <a:r>
              <a:rPr lang="en-IN" sz="3200" dirty="0"/>
              <a:t>. Ciprofloxacin is the most potent fluoroquinolone against P. aeruginosa. Ciprofloxacin and ofloxacin are the most widely used second-generation quinolones because of their availability in oral and intravenous formulations and their broad set of FDA-labeled indications.</a:t>
            </a:r>
          </a:p>
        </p:txBody>
      </p:sp>
    </p:spTree>
    <p:extLst>
      <p:ext uri="{BB962C8B-B14F-4D97-AF65-F5344CB8AC3E}">
        <p14:creationId xmlns:p14="http://schemas.microsoft.com/office/powerpoint/2010/main" val="3534283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04800"/>
            <a:ext cx="7772400" cy="1143000"/>
          </a:xfrm>
        </p:spPr>
        <p:txBody>
          <a:bodyPr/>
          <a:lstStyle/>
          <a:p>
            <a:pPr algn="ctr" eaLnBrk="1" hangingPunct="1"/>
            <a:r>
              <a:rPr lang="en-US" sz="4400" b="1" dirty="0" smtClean="0">
                <a:solidFill>
                  <a:srgbClr val="66FF66"/>
                </a:solidFill>
              </a:rPr>
              <a:t>Ciprofloxacin</a:t>
            </a:r>
          </a:p>
        </p:txBody>
      </p:sp>
      <p:sp>
        <p:nvSpPr>
          <p:cNvPr id="13315" name="Rectangle 3"/>
          <p:cNvSpPr>
            <a:spLocks noGrp="1" noChangeArrowheads="1"/>
          </p:cNvSpPr>
          <p:nvPr>
            <p:ph type="body" idx="4294967295"/>
          </p:nvPr>
        </p:nvSpPr>
        <p:spPr>
          <a:xfrm>
            <a:off x="251520" y="1484784"/>
            <a:ext cx="8206680" cy="4824536"/>
          </a:xfrm>
          <a:prstGeom prst="rect">
            <a:avLst/>
          </a:prstGeom>
        </p:spPr>
        <p:txBody>
          <a:bodyPr>
            <a:normAutofit fontScale="40000" lnSpcReduction="20000"/>
          </a:bodyPr>
          <a:lstStyle/>
          <a:p>
            <a:pPr eaLnBrk="1" hangingPunct="1">
              <a:lnSpc>
                <a:spcPct val="90000"/>
              </a:lnSpc>
              <a:buFontTx/>
              <a:buNone/>
            </a:pPr>
            <a:endParaRPr lang="en-US" sz="1800" dirty="0" smtClean="0"/>
          </a:p>
          <a:p>
            <a:pPr eaLnBrk="1" hangingPunct="1">
              <a:lnSpc>
                <a:spcPct val="90000"/>
              </a:lnSpc>
            </a:pPr>
            <a:r>
              <a:rPr lang="en-US" sz="4500" b="1" dirty="0" smtClean="0">
                <a:solidFill>
                  <a:srgbClr val="FF0000"/>
                </a:solidFill>
              </a:rPr>
              <a:t>Administration [Usual Dosage]: IV, PO [500 – 750 mg q 8-12h]</a:t>
            </a:r>
          </a:p>
          <a:p>
            <a:pPr eaLnBrk="1" hangingPunct="1">
              <a:lnSpc>
                <a:spcPct val="90000"/>
              </a:lnSpc>
            </a:pPr>
            <a:r>
              <a:rPr lang="en-US" sz="4500" b="1" dirty="0" smtClean="0"/>
              <a:t>Spectrum:</a:t>
            </a:r>
            <a:r>
              <a:rPr lang="en-US" sz="4500" dirty="0" smtClean="0"/>
              <a:t> Gram- aerobic rods, and Legionella pneumophila, and other atypical.  Poor activity against Strep. pneumoniae.</a:t>
            </a:r>
          </a:p>
          <a:p>
            <a:pPr eaLnBrk="1" hangingPunct="1">
              <a:lnSpc>
                <a:spcPct val="90000"/>
              </a:lnSpc>
            </a:pPr>
            <a:r>
              <a:rPr lang="en-US" sz="4500" b="1" dirty="0" smtClean="0"/>
              <a:t>Indications:</a:t>
            </a:r>
          </a:p>
          <a:p>
            <a:pPr lvl="1" eaLnBrk="1" hangingPunct="1">
              <a:lnSpc>
                <a:spcPct val="90000"/>
              </a:lnSpc>
              <a:buFontTx/>
              <a:buNone/>
            </a:pPr>
            <a:r>
              <a:rPr lang="en-US" sz="4300" dirty="0" smtClean="0"/>
              <a:t>--  </a:t>
            </a:r>
            <a:r>
              <a:rPr lang="en-US" sz="4300" b="1" dirty="0" smtClean="0">
                <a:solidFill>
                  <a:srgbClr val="66FF66"/>
                </a:solidFill>
              </a:rPr>
              <a:t>Nosocomial pneumonia</a:t>
            </a:r>
          </a:p>
          <a:p>
            <a:pPr lvl="1" eaLnBrk="1" hangingPunct="1">
              <a:lnSpc>
                <a:spcPct val="90000"/>
              </a:lnSpc>
              <a:buFontTx/>
              <a:buNone/>
            </a:pPr>
            <a:r>
              <a:rPr lang="en-US" sz="4300" b="1" dirty="0" smtClean="0">
                <a:solidFill>
                  <a:srgbClr val="66FF66"/>
                </a:solidFill>
              </a:rPr>
              <a:t>-- Intra-abdominal infections	</a:t>
            </a:r>
          </a:p>
          <a:p>
            <a:pPr lvl="1" eaLnBrk="1" hangingPunct="1">
              <a:lnSpc>
                <a:spcPct val="90000"/>
              </a:lnSpc>
            </a:pPr>
            <a:r>
              <a:rPr lang="en-US" sz="4300" b="1" dirty="0" smtClean="0">
                <a:solidFill>
                  <a:srgbClr val="66FF66"/>
                </a:solidFill>
              </a:rPr>
              <a:t>Uncomplicated/complicated UTI</a:t>
            </a:r>
          </a:p>
          <a:p>
            <a:pPr lvl="1" eaLnBrk="1" hangingPunct="1">
              <a:lnSpc>
                <a:spcPct val="90000"/>
              </a:lnSpc>
            </a:pPr>
            <a:r>
              <a:rPr lang="en-US" sz="4300" b="1" dirty="0" smtClean="0">
                <a:solidFill>
                  <a:srgbClr val="66FF66"/>
                </a:solidFill>
              </a:rPr>
              <a:t>Anthrax exposure and prophylaxis</a:t>
            </a:r>
          </a:p>
          <a:p>
            <a:pPr eaLnBrk="1" hangingPunct="1">
              <a:lnSpc>
                <a:spcPct val="90000"/>
              </a:lnSpc>
            </a:pPr>
            <a:r>
              <a:rPr lang="en-US" sz="4300" b="1" dirty="0" smtClean="0"/>
              <a:t>Unique Qualities:</a:t>
            </a:r>
          </a:p>
          <a:p>
            <a:pPr lvl="1" eaLnBrk="1" hangingPunct="1">
              <a:lnSpc>
                <a:spcPct val="90000"/>
              </a:lnSpc>
            </a:pPr>
            <a:r>
              <a:rPr lang="en-US" sz="4300" dirty="0" smtClean="0"/>
              <a:t>Binds divalent cations (i.e. Ca &amp; Mg) which decreases absorption</a:t>
            </a:r>
          </a:p>
          <a:p>
            <a:pPr lvl="1" eaLnBrk="1" hangingPunct="1">
              <a:lnSpc>
                <a:spcPct val="90000"/>
              </a:lnSpc>
              <a:buFontTx/>
              <a:buNone/>
            </a:pPr>
            <a:r>
              <a:rPr lang="en-US" sz="4300" dirty="0" smtClean="0"/>
              <a:t>--  Increased effects of warfarin</a:t>
            </a:r>
          </a:p>
          <a:p>
            <a:pPr eaLnBrk="1" hangingPunct="1">
              <a:lnSpc>
                <a:spcPct val="90000"/>
              </a:lnSpc>
            </a:pPr>
            <a:r>
              <a:rPr lang="en-US" sz="4300" b="1" dirty="0" smtClean="0"/>
              <a:t>ADRs</a:t>
            </a:r>
          </a:p>
          <a:p>
            <a:pPr lvl="1" eaLnBrk="1" hangingPunct="1">
              <a:lnSpc>
                <a:spcPct val="90000"/>
              </a:lnSpc>
            </a:pPr>
            <a:r>
              <a:rPr lang="en-US" sz="4300" dirty="0" smtClean="0"/>
              <a:t>QTC prolongation, torsades de pointes, arrhythmias</a:t>
            </a:r>
          </a:p>
          <a:p>
            <a:pPr lvl="1" eaLnBrk="1" hangingPunct="1">
              <a:lnSpc>
                <a:spcPct val="90000"/>
              </a:lnSpc>
            </a:pPr>
            <a:r>
              <a:rPr lang="en-US" sz="4300" dirty="0" smtClean="0"/>
              <a:t>Nausea, GI upset</a:t>
            </a:r>
          </a:p>
          <a:p>
            <a:pPr lvl="1" eaLnBrk="1" hangingPunct="1">
              <a:lnSpc>
                <a:spcPct val="90000"/>
              </a:lnSpc>
            </a:pPr>
            <a:r>
              <a:rPr lang="en-US" sz="4300" dirty="0" smtClean="0"/>
              <a:t>Interstitial nephritis</a:t>
            </a:r>
          </a:p>
          <a:p>
            <a:pPr lvl="1" eaLnBrk="1" hangingPunct="1">
              <a:lnSpc>
                <a:spcPct val="90000"/>
              </a:lnSpc>
            </a:pPr>
            <a:endParaRPr lang="en-US" sz="4300" dirty="0" smtClean="0"/>
          </a:p>
        </p:txBody>
      </p:sp>
      <p:pic>
        <p:nvPicPr>
          <p:cNvPr id="13316" name="Picture 4" descr="ciprofloxac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780928"/>
            <a:ext cx="2798440"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CD457C14-8A28-4EAC-931A-B3C8CD3183A4}"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14</a:t>
            </a:fld>
            <a:endParaRPr lang="en-IN" dirty="0"/>
          </a:p>
        </p:txBody>
      </p:sp>
    </p:spTree>
    <p:extLst>
      <p:ext uri="{BB962C8B-B14F-4D97-AF65-F5344CB8AC3E}">
        <p14:creationId xmlns:p14="http://schemas.microsoft.com/office/powerpoint/2010/main" val="33294510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7772400" cy="824136"/>
          </a:xfrm>
        </p:spPr>
        <p:txBody>
          <a:bodyPr/>
          <a:lstStyle/>
          <a:p>
            <a:pPr algn="ctr" eaLnBrk="1" hangingPunct="1"/>
            <a:r>
              <a:rPr lang="en-US" sz="4000" b="1" dirty="0" smtClean="0">
                <a:solidFill>
                  <a:srgbClr val="66FF66"/>
                </a:solidFill>
              </a:rPr>
              <a:t>Levofloxacin</a:t>
            </a:r>
          </a:p>
        </p:txBody>
      </p:sp>
      <p:sp>
        <p:nvSpPr>
          <p:cNvPr id="14339" name="Rectangle 3"/>
          <p:cNvSpPr>
            <a:spLocks noGrp="1" noChangeArrowheads="1"/>
          </p:cNvSpPr>
          <p:nvPr>
            <p:ph type="body" idx="4294967295"/>
          </p:nvPr>
        </p:nvSpPr>
        <p:spPr>
          <a:xfrm>
            <a:off x="179512" y="1052736"/>
            <a:ext cx="8640960" cy="5472608"/>
          </a:xfrm>
          <a:prstGeom prst="rect">
            <a:avLst/>
          </a:prstGeom>
        </p:spPr>
        <p:txBody>
          <a:bodyPr>
            <a:noAutofit/>
          </a:bodyPr>
          <a:lstStyle/>
          <a:p>
            <a:pPr eaLnBrk="1" hangingPunct="1">
              <a:lnSpc>
                <a:spcPct val="90000"/>
              </a:lnSpc>
            </a:pPr>
            <a:endParaRPr lang="en-US" sz="1600" dirty="0" smtClean="0"/>
          </a:p>
          <a:p>
            <a:pPr eaLnBrk="1" hangingPunct="1">
              <a:lnSpc>
                <a:spcPct val="90000"/>
              </a:lnSpc>
            </a:pPr>
            <a:r>
              <a:rPr lang="en-US" sz="1800" b="1" dirty="0" smtClean="0">
                <a:solidFill>
                  <a:srgbClr val="FFFF00"/>
                </a:solidFill>
              </a:rPr>
              <a:t>Administration [Usual Dosage</a:t>
            </a:r>
            <a:r>
              <a:rPr lang="en-US" sz="1600" b="1" dirty="0" smtClean="0"/>
              <a:t>]:</a:t>
            </a:r>
            <a:r>
              <a:rPr lang="en-US" sz="1600" dirty="0" smtClean="0"/>
              <a:t> IV, PO and ophthalmic [500-750 mg q24h]</a:t>
            </a:r>
          </a:p>
          <a:p>
            <a:pPr eaLnBrk="1" hangingPunct="1">
              <a:lnSpc>
                <a:spcPct val="90000"/>
              </a:lnSpc>
            </a:pPr>
            <a:r>
              <a:rPr lang="en-US" sz="1600" b="1" dirty="0" smtClean="0"/>
              <a:t>Spectrum:</a:t>
            </a:r>
            <a:r>
              <a:rPr lang="en-US" sz="1600" dirty="0" smtClean="0"/>
              <a:t> Gram-, Gram+ (S. aureus including MRSA &amp; S. pneumoniae) and Legionella pneumophila, atypical resp. pathogens, </a:t>
            </a:r>
          </a:p>
          <a:p>
            <a:pPr eaLnBrk="1" hangingPunct="1">
              <a:lnSpc>
                <a:spcPct val="90000"/>
              </a:lnSpc>
              <a:buFontTx/>
              <a:buNone/>
            </a:pPr>
            <a:r>
              <a:rPr lang="en-US" sz="1600" dirty="0" smtClean="0"/>
              <a:t>      Mycobacterium tuberculosis</a:t>
            </a:r>
          </a:p>
          <a:p>
            <a:pPr eaLnBrk="1" hangingPunct="1">
              <a:lnSpc>
                <a:spcPct val="90000"/>
              </a:lnSpc>
            </a:pPr>
            <a:r>
              <a:rPr lang="en-US" sz="2000" b="1" dirty="0" smtClean="0">
                <a:solidFill>
                  <a:srgbClr val="FFFF00"/>
                </a:solidFill>
              </a:rPr>
              <a:t>Indications:</a:t>
            </a:r>
          </a:p>
          <a:p>
            <a:pPr lvl="1" eaLnBrk="1" hangingPunct="1">
              <a:lnSpc>
                <a:spcPct val="90000"/>
              </a:lnSpc>
            </a:pPr>
            <a:r>
              <a:rPr lang="en-US" sz="1400" dirty="0" smtClean="0"/>
              <a:t>Chronic bronchitis and CAP</a:t>
            </a:r>
          </a:p>
          <a:p>
            <a:pPr lvl="1" eaLnBrk="1" hangingPunct="1">
              <a:lnSpc>
                <a:spcPct val="90000"/>
              </a:lnSpc>
              <a:buFontTx/>
              <a:buNone/>
            </a:pPr>
            <a:r>
              <a:rPr lang="en-US" sz="1400" dirty="0" smtClean="0"/>
              <a:t>--  Nosocomial pneumonia</a:t>
            </a:r>
          </a:p>
          <a:p>
            <a:pPr lvl="1" eaLnBrk="1" hangingPunct="1">
              <a:lnSpc>
                <a:spcPct val="90000"/>
              </a:lnSpc>
            </a:pPr>
            <a:r>
              <a:rPr lang="en-US" sz="1400" dirty="0" smtClean="0"/>
              <a:t>SSTIs</a:t>
            </a:r>
          </a:p>
          <a:p>
            <a:pPr lvl="1" eaLnBrk="1" hangingPunct="1">
              <a:lnSpc>
                <a:spcPct val="90000"/>
              </a:lnSpc>
            </a:pPr>
            <a:r>
              <a:rPr lang="en-US" sz="1400" dirty="0" smtClean="0"/>
              <a:t>Intra-abdominal infections</a:t>
            </a:r>
          </a:p>
          <a:p>
            <a:pPr lvl="1" eaLnBrk="1" hangingPunct="1">
              <a:lnSpc>
                <a:spcPct val="90000"/>
              </a:lnSpc>
              <a:buFontTx/>
              <a:buNone/>
            </a:pPr>
            <a:endParaRPr lang="en-US" sz="1400" dirty="0" smtClean="0"/>
          </a:p>
          <a:p>
            <a:pPr eaLnBrk="1" hangingPunct="1">
              <a:lnSpc>
                <a:spcPct val="90000"/>
              </a:lnSpc>
            </a:pPr>
            <a:r>
              <a:rPr lang="en-US" sz="1600" b="1" dirty="0" smtClean="0">
                <a:solidFill>
                  <a:srgbClr val="FFFF00"/>
                </a:solidFill>
              </a:rPr>
              <a:t>Unique Qualities:</a:t>
            </a:r>
          </a:p>
          <a:p>
            <a:pPr lvl="1" eaLnBrk="1" hangingPunct="1">
              <a:lnSpc>
                <a:spcPct val="90000"/>
              </a:lnSpc>
            </a:pPr>
            <a:r>
              <a:rPr lang="en-US" sz="1200" dirty="0" smtClean="0"/>
              <a:t>Binds divalent cations (i.e. Ca &amp; Mg) which decreases absorption</a:t>
            </a:r>
          </a:p>
          <a:p>
            <a:pPr lvl="1" eaLnBrk="1" hangingPunct="1">
              <a:lnSpc>
                <a:spcPct val="90000"/>
              </a:lnSpc>
              <a:buFontTx/>
              <a:buNone/>
            </a:pPr>
            <a:r>
              <a:rPr lang="en-US" sz="1200" b="1" dirty="0" smtClean="0"/>
              <a:t>ADRs</a:t>
            </a:r>
          </a:p>
          <a:p>
            <a:pPr lvl="1" eaLnBrk="1" hangingPunct="1">
              <a:lnSpc>
                <a:spcPct val="90000"/>
              </a:lnSpc>
            </a:pPr>
            <a:r>
              <a:rPr lang="en-US" sz="1200" dirty="0" smtClean="0"/>
              <a:t>Blood glucose disturbances in DM patients</a:t>
            </a:r>
          </a:p>
          <a:p>
            <a:pPr lvl="1" eaLnBrk="1" hangingPunct="1">
              <a:lnSpc>
                <a:spcPct val="90000"/>
              </a:lnSpc>
            </a:pPr>
            <a:r>
              <a:rPr lang="en-US" sz="1200" dirty="0" smtClean="0"/>
              <a:t>QTC prolongation, torsades de pointes, arrhythmias</a:t>
            </a:r>
          </a:p>
          <a:p>
            <a:pPr lvl="1" eaLnBrk="1" hangingPunct="1">
              <a:lnSpc>
                <a:spcPct val="90000"/>
              </a:lnSpc>
            </a:pPr>
            <a:r>
              <a:rPr lang="en-US" sz="1200" dirty="0" smtClean="0"/>
              <a:t>Nausea, GI upset</a:t>
            </a:r>
          </a:p>
          <a:p>
            <a:pPr lvl="1" eaLnBrk="1" hangingPunct="1">
              <a:lnSpc>
                <a:spcPct val="90000"/>
              </a:lnSpc>
            </a:pPr>
            <a:r>
              <a:rPr lang="en-US" sz="1400" dirty="0" smtClean="0"/>
              <a:t>Interstitial nephritis</a:t>
            </a:r>
          </a:p>
        </p:txBody>
      </p:sp>
      <p:pic>
        <p:nvPicPr>
          <p:cNvPr id="14340" name="Picture 4" descr="levofloxac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708920"/>
            <a:ext cx="2743200"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06D2B8FC-5286-4845-BB85-C36C8FC0D6ED}"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15</a:t>
            </a:fld>
            <a:endParaRPr lang="en-IN" dirty="0"/>
          </a:p>
        </p:txBody>
      </p:sp>
    </p:spTree>
    <p:extLst>
      <p:ext uri="{BB962C8B-B14F-4D97-AF65-F5344CB8AC3E}">
        <p14:creationId xmlns:p14="http://schemas.microsoft.com/office/powerpoint/2010/main" val="2708297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04800"/>
            <a:ext cx="7772400" cy="1035968"/>
          </a:xfrm>
        </p:spPr>
        <p:txBody>
          <a:bodyPr/>
          <a:lstStyle/>
          <a:p>
            <a:pPr algn="ctr" eaLnBrk="1" hangingPunct="1"/>
            <a:r>
              <a:rPr lang="en-US" sz="4400" b="1" dirty="0" smtClean="0">
                <a:solidFill>
                  <a:srgbClr val="66FF66"/>
                </a:solidFill>
              </a:rPr>
              <a:t>Moxifloxacin</a:t>
            </a:r>
          </a:p>
        </p:txBody>
      </p:sp>
      <p:sp>
        <p:nvSpPr>
          <p:cNvPr id="15363" name="Rectangle 3"/>
          <p:cNvSpPr>
            <a:spLocks noGrp="1" noChangeArrowheads="1"/>
          </p:cNvSpPr>
          <p:nvPr>
            <p:ph type="body" idx="4294967295"/>
          </p:nvPr>
        </p:nvSpPr>
        <p:spPr>
          <a:xfrm>
            <a:off x="179512" y="1524000"/>
            <a:ext cx="8784976" cy="4114800"/>
          </a:xfrm>
          <a:prstGeom prst="rect">
            <a:avLst/>
          </a:prstGeom>
        </p:spPr>
        <p:txBody>
          <a:bodyPr>
            <a:noAutofit/>
          </a:bodyPr>
          <a:lstStyle/>
          <a:p>
            <a:pPr eaLnBrk="1" hangingPunct="1">
              <a:lnSpc>
                <a:spcPct val="90000"/>
              </a:lnSpc>
            </a:pPr>
            <a:r>
              <a:rPr lang="en-US" sz="1600" b="1" dirty="0" smtClean="0"/>
              <a:t>Administration [Usual Dosage]:</a:t>
            </a:r>
            <a:r>
              <a:rPr lang="en-US" sz="1600" dirty="0" smtClean="0"/>
              <a:t> IV, PO and ophthalmic [400mg q24h]</a:t>
            </a:r>
          </a:p>
          <a:p>
            <a:pPr eaLnBrk="1" hangingPunct="1">
              <a:lnSpc>
                <a:spcPct val="90000"/>
              </a:lnSpc>
            </a:pPr>
            <a:r>
              <a:rPr lang="en-US" sz="1600" b="1" dirty="0" smtClean="0"/>
              <a:t>Spectrum:</a:t>
            </a:r>
            <a:r>
              <a:rPr lang="en-US" sz="1600" dirty="0" smtClean="0"/>
              <a:t> Gram-, Gram+ (S. aureus including MRSA &amp; S. pneumoniae) &amp; atypicals (L. pneumophila, C pneumonia &amp; M. pneumoniae), Mycobacterium tuberculosis, gram-negative anaerobes</a:t>
            </a:r>
          </a:p>
          <a:p>
            <a:pPr eaLnBrk="1" hangingPunct="1">
              <a:lnSpc>
                <a:spcPct val="90000"/>
              </a:lnSpc>
            </a:pPr>
            <a:r>
              <a:rPr lang="en-US" sz="1600" b="1" dirty="0" smtClean="0"/>
              <a:t>Indications:</a:t>
            </a:r>
          </a:p>
          <a:p>
            <a:pPr lvl="1" eaLnBrk="1" hangingPunct="1">
              <a:lnSpc>
                <a:spcPct val="90000"/>
              </a:lnSpc>
            </a:pPr>
            <a:r>
              <a:rPr lang="en-US" sz="1400" dirty="0" smtClean="0"/>
              <a:t>Chronic bronchitis</a:t>
            </a:r>
          </a:p>
          <a:p>
            <a:pPr lvl="1" eaLnBrk="1" hangingPunct="1">
              <a:lnSpc>
                <a:spcPct val="90000"/>
              </a:lnSpc>
            </a:pPr>
            <a:r>
              <a:rPr lang="en-US" sz="1400" dirty="0" smtClean="0"/>
              <a:t>CAP</a:t>
            </a:r>
          </a:p>
          <a:p>
            <a:pPr lvl="1" eaLnBrk="1" hangingPunct="1">
              <a:lnSpc>
                <a:spcPct val="90000"/>
              </a:lnSpc>
            </a:pPr>
            <a:r>
              <a:rPr lang="en-US" sz="1400" dirty="0" smtClean="0"/>
              <a:t>Bacterial conjuctivitis</a:t>
            </a:r>
          </a:p>
          <a:p>
            <a:pPr lvl="1" eaLnBrk="1" hangingPunct="1">
              <a:lnSpc>
                <a:spcPct val="90000"/>
              </a:lnSpc>
            </a:pPr>
            <a:r>
              <a:rPr lang="en-US" sz="1400" dirty="0" smtClean="0"/>
              <a:t>Sinusitis </a:t>
            </a:r>
          </a:p>
          <a:p>
            <a:pPr eaLnBrk="1" hangingPunct="1">
              <a:lnSpc>
                <a:spcPct val="90000"/>
              </a:lnSpc>
            </a:pPr>
            <a:r>
              <a:rPr lang="en-US" sz="1600" b="1" dirty="0" smtClean="0"/>
              <a:t>Unique Qualities:</a:t>
            </a:r>
          </a:p>
          <a:p>
            <a:pPr lvl="1" eaLnBrk="1" hangingPunct="1">
              <a:lnSpc>
                <a:spcPct val="90000"/>
              </a:lnSpc>
            </a:pPr>
            <a:r>
              <a:rPr lang="en-US" sz="1400" dirty="0" smtClean="0"/>
              <a:t>Binds divalent cations (i.e. Ca &amp; Mg) which decreases absorption</a:t>
            </a:r>
          </a:p>
          <a:p>
            <a:pPr lvl="1" eaLnBrk="1" hangingPunct="1">
              <a:lnSpc>
                <a:spcPct val="90000"/>
              </a:lnSpc>
            </a:pPr>
            <a:r>
              <a:rPr lang="en-US" sz="1400" dirty="0" smtClean="0"/>
              <a:t>Safety and efficacy not established in patients &lt;18 y.o.</a:t>
            </a:r>
          </a:p>
          <a:p>
            <a:pPr eaLnBrk="1" hangingPunct="1">
              <a:lnSpc>
                <a:spcPct val="90000"/>
              </a:lnSpc>
            </a:pPr>
            <a:r>
              <a:rPr lang="en-US" sz="1400" b="1" dirty="0" smtClean="0"/>
              <a:t>ADRs</a:t>
            </a:r>
          </a:p>
          <a:p>
            <a:pPr lvl="1" eaLnBrk="1" hangingPunct="1">
              <a:lnSpc>
                <a:spcPct val="90000"/>
              </a:lnSpc>
            </a:pPr>
            <a:r>
              <a:rPr lang="en-US" sz="1200" dirty="0" smtClean="0"/>
              <a:t>Blood glucose disturbances in DM patients</a:t>
            </a:r>
          </a:p>
          <a:p>
            <a:pPr lvl="1" eaLnBrk="1" hangingPunct="1">
              <a:lnSpc>
                <a:spcPct val="90000"/>
              </a:lnSpc>
            </a:pPr>
            <a:r>
              <a:rPr lang="en-US" sz="1200" dirty="0" smtClean="0"/>
              <a:t>QTC prolongation, torsades de pointes, arrhythmias</a:t>
            </a:r>
          </a:p>
          <a:p>
            <a:pPr lvl="1" eaLnBrk="1" hangingPunct="1">
              <a:lnSpc>
                <a:spcPct val="90000"/>
              </a:lnSpc>
            </a:pPr>
            <a:r>
              <a:rPr lang="en-US" sz="1400" dirty="0" smtClean="0"/>
              <a:t>Nausea, GI upset</a:t>
            </a:r>
          </a:p>
          <a:p>
            <a:pPr lvl="1" eaLnBrk="1" hangingPunct="1">
              <a:lnSpc>
                <a:spcPct val="90000"/>
              </a:lnSpc>
            </a:pPr>
            <a:r>
              <a:rPr lang="en-US" sz="1400" dirty="0" smtClean="0"/>
              <a:t>Interstitial nephritis</a:t>
            </a:r>
          </a:p>
        </p:txBody>
      </p:sp>
      <p:pic>
        <p:nvPicPr>
          <p:cNvPr id="15364" name="Picture 4" descr="moxifloxac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284984"/>
            <a:ext cx="2590800" cy="167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62E23B9B-1AA4-42A6-91FF-828F4D033C0A}" type="datetime1">
              <a:rPr lang="en-IN" smtClean="0"/>
              <a:t>11-05-2012</a:t>
            </a:fld>
            <a:endParaRPr lang="en-IN" dirty="0"/>
          </a:p>
        </p:txBody>
      </p:sp>
      <p:sp>
        <p:nvSpPr>
          <p:cNvPr id="3" name="Footer Placeholder 2"/>
          <p:cNvSpPr>
            <a:spLocks noGrp="1"/>
          </p:cNvSpPr>
          <p:nvPr>
            <p:ph type="ftr" sz="quarter" idx="11"/>
          </p:nvPr>
        </p:nvSpPr>
        <p:spPr/>
        <p:txBody>
          <a:bodyPr/>
          <a:lstStyle/>
          <a:p>
            <a:r>
              <a:rPr lang="en-IN" dirty="0" smtClean="0"/>
              <a:t>Dr.T.V.Rao MD</a:t>
            </a:r>
            <a:endParaRPr lang="en-IN" dirty="0"/>
          </a:p>
        </p:txBody>
      </p:sp>
      <p:sp>
        <p:nvSpPr>
          <p:cNvPr id="4" name="Slide Number Placeholder 3"/>
          <p:cNvSpPr>
            <a:spLocks noGrp="1"/>
          </p:cNvSpPr>
          <p:nvPr>
            <p:ph type="sldNum" sz="quarter" idx="12"/>
          </p:nvPr>
        </p:nvSpPr>
        <p:spPr/>
        <p:txBody>
          <a:bodyPr/>
          <a:lstStyle/>
          <a:p>
            <a:fld id="{54D075C8-3890-4A74-88C9-3100A5A6CBA8}" type="slidenum">
              <a:rPr lang="en-IN" smtClean="0"/>
              <a:t>16</a:t>
            </a:fld>
            <a:endParaRPr lang="en-IN" dirty="0"/>
          </a:p>
        </p:txBody>
      </p:sp>
    </p:spTree>
    <p:extLst>
      <p:ext uri="{BB962C8B-B14F-4D97-AF65-F5344CB8AC3E}">
        <p14:creationId xmlns:p14="http://schemas.microsoft.com/office/powerpoint/2010/main" val="3190586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400" b="1" dirty="0">
                <a:solidFill>
                  <a:srgbClr val="66FF66"/>
                </a:solidFill>
                <a:latin typeface="Times New Roman"/>
                <a:ea typeface="Times New Roman"/>
              </a:rPr>
              <a:t>Third Generation</a:t>
            </a:r>
            <a:endParaRPr lang="en-IN" sz="4000" dirty="0">
              <a:solidFill>
                <a:srgbClr val="66FF66"/>
              </a:solidFill>
            </a:endParaRPr>
          </a:p>
        </p:txBody>
      </p:sp>
      <p:sp>
        <p:nvSpPr>
          <p:cNvPr id="3" name="Content Placeholder 2"/>
          <p:cNvSpPr>
            <a:spLocks noGrp="1"/>
          </p:cNvSpPr>
          <p:nvPr>
            <p:ph sz="quarter" idx="13"/>
          </p:nvPr>
        </p:nvSpPr>
        <p:spPr/>
        <p:txBody>
          <a:bodyPr>
            <a:noAutofit/>
          </a:bodyPr>
          <a:lstStyle/>
          <a:p>
            <a:pPr>
              <a:lnSpc>
                <a:spcPct val="115000"/>
              </a:lnSpc>
              <a:spcAft>
                <a:spcPts val="1000"/>
              </a:spcAft>
            </a:pPr>
            <a:r>
              <a:rPr lang="en-IN" sz="2800" dirty="0">
                <a:latin typeface="Times New Roman"/>
                <a:ea typeface="Times New Roman"/>
                <a:cs typeface="Times New Roman"/>
              </a:rPr>
              <a:t>The third-generation fluoroquinolones are separated into a third class because of their expanded activity against gram-positive organisms, particularly penicillin-sensitive and penicillin-resistant S. pneumoniae, and atypical pathogens such as Mycoplasma pneumoniae and Chlamydia pneumoniae. Although the third-generation agents retain broad gram-negative coverage, they are less active than ciprofloxacin against Pseudomonas species.</a:t>
            </a:r>
            <a:endParaRPr lang="en-IN" sz="2400" dirty="0">
              <a:effectLst/>
              <a:latin typeface="Calibri"/>
              <a:ea typeface="Calibri"/>
              <a:cs typeface="Times New Roman"/>
            </a:endParaRPr>
          </a:p>
        </p:txBody>
      </p:sp>
      <p:sp>
        <p:nvSpPr>
          <p:cNvPr id="4" name="Date Placeholder 3"/>
          <p:cNvSpPr>
            <a:spLocks noGrp="1"/>
          </p:cNvSpPr>
          <p:nvPr>
            <p:ph type="dt" sz="half" idx="10"/>
          </p:nvPr>
        </p:nvSpPr>
        <p:spPr/>
        <p:txBody>
          <a:bodyPr/>
          <a:lstStyle/>
          <a:p>
            <a:fld id="{A044B6C1-360A-4415-9CF1-E443196DFDD9}"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17</a:t>
            </a:fld>
            <a:endParaRPr lang="en-IN" dirty="0"/>
          </a:p>
        </p:txBody>
      </p:sp>
    </p:spTree>
    <p:extLst>
      <p:ext uri="{BB962C8B-B14F-4D97-AF65-F5344CB8AC3E}">
        <p14:creationId xmlns:p14="http://schemas.microsoft.com/office/powerpoint/2010/main" val="2085480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400" b="1" dirty="0">
                <a:solidFill>
                  <a:srgbClr val="66FF66"/>
                </a:solidFill>
                <a:latin typeface="Times New Roman"/>
                <a:ea typeface="Times New Roman"/>
              </a:rPr>
              <a:t>Third Generation</a:t>
            </a:r>
            <a:endParaRPr lang="en-IN" dirty="0">
              <a:solidFill>
                <a:srgbClr val="66FF66"/>
              </a:solidFill>
            </a:endParaRPr>
          </a:p>
        </p:txBody>
      </p:sp>
      <p:sp>
        <p:nvSpPr>
          <p:cNvPr id="3" name="Content Placeholder 2"/>
          <p:cNvSpPr>
            <a:spLocks noGrp="1"/>
          </p:cNvSpPr>
          <p:nvPr>
            <p:ph sz="quarter" idx="13"/>
          </p:nvPr>
        </p:nvSpPr>
        <p:spPr/>
        <p:txBody>
          <a:bodyPr>
            <a:noAutofit/>
          </a:bodyPr>
          <a:lstStyle/>
          <a:p>
            <a:r>
              <a:rPr lang="en-IN" sz="3200" dirty="0">
                <a:latin typeface="Times New Roman"/>
                <a:ea typeface="Times New Roman"/>
              </a:rPr>
              <a:t>Because of their expanded antimicrobial spectrum, third-generation fluoroquinolones are useful in the treatment of community-acquired pneumonia, acute sinusitis and acute exacerbations of chronic bronchitis, which are their primary FDA-labeled indications. The third-generation fluoroquinolones include levofloxacin, </a:t>
            </a:r>
            <a:r>
              <a:rPr lang="en-IN" sz="3200" dirty="0">
                <a:solidFill>
                  <a:srgbClr val="FF0000"/>
                </a:solidFill>
                <a:latin typeface="Times New Roman"/>
                <a:ea typeface="Times New Roman"/>
              </a:rPr>
              <a:t>gatifloxacin</a:t>
            </a:r>
            <a:r>
              <a:rPr lang="en-IN" sz="3200" dirty="0">
                <a:latin typeface="Times New Roman"/>
                <a:ea typeface="Times New Roman"/>
              </a:rPr>
              <a:t>, moxifloxacin and </a:t>
            </a:r>
            <a:r>
              <a:rPr lang="en-IN" sz="3200" b="1" dirty="0">
                <a:solidFill>
                  <a:srgbClr val="FF0000"/>
                </a:solidFill>
                <a:latin typeface="Times New Roman"/>
                <a:ea typeface="Times New Roman"/>
              </a:rPr>
              <a:t>sparfloxacin</a:t>
            </a:r>
            <a:endParaRPr lang="en-IN" sz="2800" b="1" dirty="0">
              <a:solidFill>
                <a:srgbClr val="FF0000"/>
              </a:solidFill>
            </a:endParaRPr>
          </a:p>
        </p:txBody>
      </p:sp>
      <p:sp>
        <p:nvSpPr>
          <p:cNvPr id="4" name="Date Placeholder 3"/>
          <p:cNvSpPr>
            <a:spLocks noGrp="1"/>
          </p:cNvSpPr>
          <p:nvPr>
            <p:ph type="dt" sz="half" idx="10"/>
          </p:nvPr>
        </p:nvSpPr>
        <p:spPr/>
        <p:txBody>
          <a:bodyPr/>
          <a:lstStyle/>
          <a:p>
            <a:fld id="{A2CDAC4D-EFB3-4987-A0A1-962B2EFADB09}"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18</a:t>
            </a:fld>
            <a:endParaRPr lang="en-IN" dirty="0"/>
          </a:p>
        </p:txBody>
      </p:sp>
    </p:spTree>
    <p:extLst>
      <p:ext uri="{BB962C8B-B14F-4D97-AF65-F5344CB8AC3E}">
        <p14:creationId xmlns:p14="http://schemas.microsoft.com/office/powerpoint/2010/main" val="608768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400" b="1" dirty="0">
                <a:solidFill>
                  <a:srgbClr val="66FF66"/>
                </a:solidFill>
                <a:latin typeface="Times New Roman"/>
                <a:ea typeface="Times New Roman"/>
              </a:rPr>
              <a:t>Fourth Generation</a:t>
            </a:r>
            <a:endParaRPr lang="en-IN" sz="4000" dirty="0">
              <a:solidFill>
                <a:srgbClr val="66FF66"/>
              </a:solidFill>
            </a:endParaRPr>
          </a:p>
        </p:txBody>
      </p:sp>
      <p:sp>
        <p:nvSpPr>
          <p:cNvPr id="3" name="Content Placeholder 2"/>
          <p:cNvSpPr>
            <a:spLocks noGrp="1"/>
          </p:cNvSpPr>
          <p:nvPr>
            <p:ph sz="quarter" idx="13"/>
          </p:nvPr>
        </p:nvSpPr>
        <p:spPr/>
        <p:txBody>
          <a:bodyPr>
            <a:noAutofit/>
          </a:bodyPr>
          <a:lstStyle/>
          <a:p>
            <a:pPr>
              <a:lnSpc>
                <a:spcPct val="115000"/>
              </a:lnSpc>
              <a:spcAft>
                <a:spcPts val="1000"/>
              </a:spcAft>
            </a:pPr>
            <a:r>
              <a:rPr lang="en-IN" sz="2400" dirty="0">
                <a:latin typeface="Times New Roman"/>
                <a:ea typeface="Times New Roman"/>
                <a:cs typeface="Times New Roman"/>
              </a:rPr>
              <a:t>The fourth-generation fluoroquinolones add significant antimicrobial activity against anaerobes while maintaining the gram-positive and gram-negative activity of the third-generation drugs. They also retain activity against Pseudomonas species comparable to that of ciprofloxacin. The fourth-generation fluoroquinolones include trovafloxacin </a:t>
            </a:r>
            <a:r>
              <a:rPr lang="en-IN" sz="2400" dirty="0" smtClean="0">
                <a:latin typeface="Times New Roman"/>
                <a:ea typeface="Times New Roman"/>
                <a:cs typeface="Times New Roman"/>
              </a:rPr>
              <a:t>.</a:t>
            </a:r>
            <a:endParaRPr lang="en-IN" sz="2000" dirty="0">
              <a:latin typeface="Calibri"/>
              <a:ea typeface="Calibri"/>
              <a:cs typeface="Times New Roman"/>
            </a:endParaRPr>
          </a:p>
          <a:p>
            <a:r>
              <a:rPr lang="en-IN" sz="2400" dirty="0">
                <a:latin typeface="Times New Roman"/>
                <a:ea typeface="Times New Roman"/>
              </a:rPr>
              <a:t>Because of concern about hepatotoxicity, trovafloxacin therapy should be reserved for life- or limb-threatening infections requiring inpatient treatment (hospital or long-term care facility), and the drug should be taken for no longer than 14 days</a:t>
            </a:r>
            <a:endParaRPr lang="en-IN" sz="2000" dirty="0"/>
          </a:p>
        </p:txBody>
      </p:sp>
      <p:sp>
        <p:nvSpPr>
          <p:cNvPr id="4" name="Date Placeholder 3"/>
          <p:cNvSpPr>
            <a:spLocks noGrp="1"/>
          </p:cNvSpPr>
          <p:nvPr>
            <p:ph type="dt" sz="half" idx="10"/>
          </p:nvPr>
        </p:nvSpPr>
        <p:spPr/>
        <p:txBody>
          <a:bodyPr/>
          <a:lstStyle/>
          <a:p>
            <a:fld id="{2FF61BFF-C007-491F-BF95-35DCAF6DEECC}"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19</a:t>
            </a:fld>
            <a:endParaRPr lang="en-IN" dirty="0"/>
          </a:p>
        </p:txBody>
      </p:sp>
    </p:spTree>
    <p:extLst>
      <p:ext uri="{BB962C8B-B14F-4D97-AF65-F5344CB8AC3E}">
        <p14:creationId xmlns:p14="http://schemas.microsoft.com/office/powerpoint/2010/main" val="3467322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20</a:t>
            </a:fld>
            <a:endParaRPr lang="en-IN" dirty="0"/>
          </a:p>
        </p:txBody>
      </p:sp>
      <p:sp>
        <p:nvSpPr>
          <p:cNvPr id="6" name="Content Placeholder 5"/>
          <p:cNvSpPr>
            <a:spLocks noGrp="1"/>
          </p:cNvSpPr>
          <p:nvPr>
            <p:ph sz="quarter" idx="13"/>
          </p:nvPr>
        </p:nvSpPr>
        <p:spPr/>
        <p:txBody>
          <a:bodyPr/>
          <a:lstStyle/>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87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4000" b="1" dirty="0">
                <a:solidFill>
                  <a:srgbClr val="66FF66"/>
                </a:solidFill>
              </a:rPr>
              <a:t>RESPIRATORY FLUOROQUINOLONES </a:t>
            </a:r>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21</a:t>
            </a:fld>
            <a:endParaRPr lang="en-IN" dirty="0"/>
          </a:p>
        </p:txBody>
      </p:sp>
      <p:sp>
        <p:nvSpPr>
          <p:cNvPr id="6" name="Content Placeholder 5"/>
          <p:cNvSpPr>
            <a:spLocks noGrp="1"/>
          </p:cNvSpPr>
          <p:nvPr>
            <p:ph sz="quarter" idx="13"/>
          </p:nvPr>
        </p:nvSpPr>
        <p:spPr>
          <a:xfrm>
            <a:off x="609600" y="1412776"/>
            <a:ext cx="7924800" cy="4302224"/>
          </a:xfrm>
        </p:spPr>
        <p:txBody>
          <a:bodyPr>
            <a:noAutofit/>
          </a:bodyPr>
          <a:lstStyle/>
          <a:p>
            <a:r>
              <a:rPr lang="en-IN" sz="2400" b="1" dirty="0" smtClean="0"/>
              <a:t>They have </a:t>
            </a:r>
            <a:r>
              <a:rPr lang="en-IN" sz="2400" b="1" dirty="0"/>
              <a:t>enhanced Gram + activity &amp; against atypical pneumonia agents (chlamydia, mycoplasma &amp; legionella</a:t>
            </a:r>
            <a:r>
              <a:rPr lang="en-IN" sz="2400" b="1" dirty="0" smtClean="0"/>
              <a:t>)</a:t>
            </a:r>
            <a:endParaRPr lang="en-IN" sz="2400" b="1" dirty="0"/>
          </a:p>
          <a:p>
            <a:r>
              <a:rPr lang="en-IN" sz="2400" b="1" dirty="0"/>
              <a:t>    </a:t>
            </a:r>
            <a:r>
              <a:rPr lang="en-IN" sz="2400" b="1" dirty="0">
                <a:solidFill>
                  <a:srgbClr val="FF0000"/>
                </a:solidFill>
              </a:rPr>
              <a:t>Levofloxacin</a:t>
            </a:r>
            <a:r>
              <a:rPr lang="en-IN" sz="2400" b="1" dirty="0"/>
              <a:t>: with improved activity against pneumococcus</a:t>
            </a:r>
          </a:p>
          <a:p>
            <a:r>
              <a:rPr lang="en-IN" sz="2400" b="1" dirty="0"/>
              <a:t>    </a:t>
            </a:r>
            <a:r>
              <a:rPr lang="en-IN" sz="2400" b="1" dirty="0">
                <a:solidFill>
                  <a:srgbClr val="FF0000"/>
                </a:solidFill>
              </a:rPr>
              <a:t>Moxifloxacin: </a:t>
            </a:r>
            <a:r>
              <a:rPr lang="en-IN" sz="2400" b="1" dirty="0"/>
              <a:t>improved activity against anaerobes &amp; Mycobacterium tuberculosis; hepatic clearance results in low urinary levels (not recommended for UTIs)</a:t>
            </a:r>
          </a:p>
          <a:p>
            <a:r>
              <a:rPr lang="en-IN" sz="2400" b="1" dirty="0"/>
              <a:t>    </a:t>
            </a:r>
            <a:r>
              <a:rPr lang="en-IN" sz="2400" b="1" dirty="0">
                <a:solidFill>
                  <a:srgbClr val="FF0000"/>
                </a:solidFill>
              </a:rPr>
              <a:t>Gemifloxacin:</a:t>
            </a:r>
            <a:r>
              <a:rPr lang="en-IN" sz="2400" b="1" dirty="0"/>
              <a:t> similar spectrum as </a:t>
            </a:r>
            <a:r>
              <a:rPr lang="en-IN" sz="2400" b="1" dirty="0" smtClean="0"/>
              <a:t>Moxifloxacin, </a:t>
            </a:r>
            <a:r>
              <a:rPr lang="en-IN" sz="2400" b="1" dirty="0"/>
              <a:t>little hepatic metabolism, eliminated/excreted in the urine &amp; feces</a:t>
            </a:r>
          </a:p>
          <a:p>
            <a:endParaRPr lang="en-IN" sz="2400" dirty="0"/>
          </a:p>
        </p:txBody>
      </p:sp>
    </p:spTree>
    <p:extLst>
      <p:ext uri="{BB962C8B-B14F-4D97-AF65-F5344CB8AC3E}">
        <p14:creationId xmlns:p14="http://schemas.microsoft.com/office/powerpoint/2010/main" val="17820874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600" b="1" dirty="0" smtClean="0">
                <a:solidFill>
                  <a:srgbClr val="66FF66"/>
                </a:solidFill>
              </a:rPr>
              <a:t>Restriction </a:t>
            </a:r>
            <a:r>
              <a:rPr lang="en-IN" sz="4000" b="1" dirty="0">
                <a:solidFill>
                  <a:srgbClr val="66FF66"/>
                </a:solidFill>
                <a:latin typeface="Times New Roman"/>
                <a:ea typeface="Times New Roman"/>
                <a:cs typeface="Times New Roman"/>
              </a:rPr>
              <a:t>Fluoroquinolone</a:t>
            </a:r>
            <a:endParaRPr lang="en-IN" sz="3600" b="1" dirty="0">
              <a:solidFill>
                <a:srgbClr val="66FF66"/>
              </a:solidFill>
            </a:endParaRPr>
          </a:p>
        </p:txBody>
      </p:sp>
      <p:sp>
        <p:nvSpPr>
          <p:cNvPr id="3" name="Content Placeholder 2"/>
          <p:cNvSpPr>
            <a:spLocks noGrp="1"/>
          </p:cNvSpPr>
          <p:nvPr>
            <p:ph sz="quarter" idx="13"/>
          </p:nvPr>
        </p:nvSpPr>
        <p:spPr/>
        <p:txBody>
          <a:bodyPr>
            <a:noAutofit/>
          </a:bodyPr>
          <a:lstStyle/>
          <a:p>
            <a:pPr>
              <a:lnSpc>
                <a:spcPct val="115000"/>
              </a:lnSpc>
              <a:spcAft>
                <a:spcPts val="1000"/>
              </a:spcAft>
            </a:pPr>
            <a:r>
              <a:rPr lang="en-IN" sz="2400" dirty="0">
                <a:latin typeface="Times New Roman"/>
                <a:ea typeface="Times New Roman"/>
                <a:cs typeface="Times New Roman"/>
              </a:rPr>
              <a:t>Fluoroquinolones are approved for use only in people older than 18. They can affect the growth of bones, teeth, and cartilage in a child or fetus. The FDA has assigned fluoroquinolones to pregnancy risk category C, indicating that these drugs have the potential to cause teratogenic or embryocidal effects. Giving fluoroquinolones during pregnancy is not recommended unless the benefits justify the potential risks to the fetus. These agents are also excreted in breast milk and should be avoided during breast-feeding if at all possible. </a:t>
            </a:r>
            <a:endParaRPr lang="en-IN" sz="2000" dirty="0">
              <a:latin typeface="Calibri"/>
              <a:ea typeface="Calibri"/>
              <a:cs typeface="Times New Roman"/>
            </a:endParaRPr>
          </a:p>
          <a:p>
            <a:endParaRPr lang="en-IN" sz="2000" dirty="0"/>
          </a:p>
        </p:txBody>
      </p:sp>
      <p:sp>
        <p:nvSpPr>
          <p:cNvPr id="4" name="Date Placeholder 3"/>
          <p:cNvSpPr>
            <a:spLocks noGrp="1"/>
          </p:cNvSpPr>
          <p:nvPr>
            <p:ph type="dt" sz="half" idx="10"/>
          </p:nvPr>
        </p:nvSpPr>
        <p:spPr/>
        <p:txBody>
          <a:bodyPr/>
          <a:lstStyle/>
          <a:p>
            <a:fld id="{80921934-53C3-4B52-B1C0-48B7034D2B02}" type="datetime1">
              <a:rPr lang="en-IN" smtClean="0"/>
              <a:t>11-05-2012</a:t>
            </a:fld>
            <a:endParaRPr lang="en-IN" dirty="0"/>
          </a:p>
        </p:txBody>
      </p:sp>
      <p:sp>
        <p:nvSpPr>
          <p:cNvPr id="5" name="Footer Placeholder 4"/>
          <p:cNvSpPr>
            <a:spLocks noGrp="1"/>
          </p:cNvSpPr>
          <p:nvPr>
            <p:ph type="ftr" sz="quarter" idx="11"/>
          </p:nvPr>
        </p:nvSpPr>
        <p:spPr/>
        <p:txBody>
          <a:bodyPr/>
          <a:lstStyle/>
          <a:p>
            <a:r>
              <a:rPr lang="en-IN" dirty="0" smtClean="0"/>
              <a:t>Dr.T.V.Rao MD</a:t>
            </a:r>
            <a:endParaRPr lang="en-IN" dirty="0"/>
          </a:p>
        </p:txBody>
      </p:sp>
      <p:sp>
        <p:nvSpPr>
          <p:cNvPr id="6" name="Slide Number Placeholder 5"/>
          <p:cNvSpPr>
            <a:spLocks noGrp="1"/>
          </p:cNvSpPr>
          <p:nvPr>
            <p:ph type="sldNum" sz="quarter" idx="12"/>
          </p:nvPr>
        </p:nvSpPr>
        <p:spPr/>
        <p:txBody>
          <a:bodyPr/>
          <a:lstStyle/>
          <a:p>
            <a:fld id="{54D075C8-3890-4A74-88C9-3100A5A6CBA8}" type="slidenum">
              <a:rPr lang="en-IN" smtClean="0"/>
              <a:t>22</a:t>
            </a:fld>
            <a:endParaRPr lang="en-IN" dirty="0"/>
          </a:p>
        </p:txBody>
      </p:sp>
    </p:spTree>
    <p:extLst>
      <p:ext uri="{BB962C8B-B14F-4D97-AF65-F5344CB8AC3E}">
        <p14:creationId xmlns:p14="http://schemas.microsoft.com/office/powerpoint/2010/main" val="32103217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600" b="1" dirty="0" smtClean="0">
                <a:solidFill>
                  <a:srgbClr val="66FF66"/>
                </a:solidFill>
              </a:rPr>
              <a:t>Withdrawal of Fluroquinolones from markets</a:t>
            </a:r>
            <a:endParaRPr lang="en-IN" sz="3600" b="1" dirty="0">
              <a:solidFill>
                <a:srgbClr val="66FF66"/>
              </a:solidFill>
            </a:endParaRPr>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dirty="0"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23</a:t>
            </a:fld>
            <a:endParaRPr lang="en-IN" dirty="0"/>
          </a:p>
        </p:txBody>
      </p:sp>
      <p:sp>
        <p:nvSpPr>
          <p:cNvPr id="6" name="Content Placeholder 5"/>
          <p:cNvSpPr>
            <a:spLocks noGrp="1"/>
          </p:cNvSpPr>
          <p:nvPr>
            <p:ph sz="quarter" idx="13"/>
          </p:nvPr>
        </p:nvSpPr>
        <p:spPr>
          <a:xfrm>
            <a:off x="609600" y="1340768"/>
            <a:ext cx="7924800" cy="4374232"/>
          </a:xfrm>
        </p:spPr>
        <p:txBody>
          <a:bodyPr>
            <a:noAutofit/>
          </a:bodyPr>
          <a:lstStyle/>
          <a:p>
            <a:r>
              <a:rPr lang="en-IN" sz="2800" dirty="0"/>
              <a:t>Grepafloxacin has been withdrawn from the market by the manufacturer because of adverse cardiac events.</a:t>
            </a:r>
          </a:p>
          <a:p>
            <a:r>
              <a:rPr lang="en-IN" sz="2800" dirty="0"/>
              <a:t>Sparfloxacin was withdrawn in February, 2001, primarily due to lack of sales </a:t>
            </a:r>
            <a:r>
              <a:rPr lang="en-IN" sz="2800" dirty="0" smtClean="0"/>
              <a:t>[</a:t>
            </a:r>
            <a:endParaRPr lang="en-IN" sz="2800" dirty="0"/>
          </a:p>
          <a:p>
            <a:r>
              <a:rPr lang="en-IN" sz="2800" dirty="0"/>
              <a:t>Trovafloxacin was withdrawn because of the risk of hepatic toxicity.</a:t>
            </a:r>
          </a:p>
          <a:p>
            <a:r>
              <a:rPr lang="en-IN" sz="2800" dirty="0"/>
              <a:t>Gatifloxacin was withdrawn because of an increased frequency of hypoglycemia and hyperglycemia compared to other marketed fluoroquinolones</a:t>
            </a:r>
            <a:r>
              <a:rPr lang="en-IN" sz="2800" dirty="0" smtClean="0"/>
              <a:t>.</a:t>
            </a:r>
            <a:endParaRPr lang="en-IN" sz="2800" dirty="0"/>
          </a:p>
        </p:txBody>
      </p:sp>
    </p:spTree>
    <p:extLst>
      <p:ext uri="{BB962C8B-B14F-4D97-AF65-F5344CB8AC3E}">
        <p14:creationId xmlns:p14="http://schemas.microsoft.com/office/powerpoint/2010/main" val="18397859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p:txBody>
          <a:bodyPr>
            <a:normAutofit fontScale="92500" lnSpcReduction="20000"/>
          </a:bodyPr>
          <a:lstStyle/>
          <a:p>
            <a:r>
              <a:rPr lang="en-IN" sz="2400" b="1" dirty="0"/>
              <a:t>Gemifloxacin has been approved for the treatment of mild to moderate community-acquired pneumonia and acute exacerbation of chronic bronchitis, but almost 14 percent of women under age 40 develop rash when taking the drug for longer than seven days. This adverse effect is largely avoided by use of a five day course of treatment.</a:t>
            </a:r>
          </a:p>
          <a:p>
            <a:endParaRPr lang="en-IN" sz="1800" dirty="0"/>
          </a:p>
        </p:txBody>
      </p:sp>
      <p:sp>
        <p:nvSpPr>
          <p:cNvPr id="8" name="Content Placeholder 7"/>
          <p:cNvSpPr>
            <a:spLocks noGrp="1"/>
          </p:cNvSpPr>
          <p:nvPr>
            <p:ph sz="quarter" idx="14"/>
          </p:nvPr>
        </p:nvSpPr>
        <p:spPr/>
        <p:txBody>
          <a:bodyPr/>
          <a:lstStyle/>
          <a:p>
            <a:endParaRPr lang="en-IN" dirty="0"/>
          </a:p>
        </p:txBody>
      </p:sp>
      <p:sp>
        <p:nvSpPr>
          <p:cNvPr id="7" name="Title 6"/>
          <p:cNvSpPr>
            <a:spLocks noGrp="1"/>
          </p:cNvSpPr>
          <p:nvPr>
            <p:ph type="title"/>
          </p:nvPr>
        </p:nvSpPr>
        <p:spPr/>
        <p:txBody>
          <a:bodyPr/>
          <a:lstStyle/>
          <a:p>
            <a:pPr algn="ctr"/>
            <a:r>
              <a:rPr lang="en-IN" sz="4800" b="1" dirty="0">
                <a:solidFill>
                  <a:srgbClr val="66FF66"/>
                </a:solidFill>
              </a:rPr>
              <a:t>Gemifloxacin</a:t>
            </a:r>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dirty="0"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24</a:t>
            </a:fld>
            <a:endParaRPr lang="en-IN"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628800"/>
            <a:ext cx="3816424" cy="42484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921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IN" sz="3600" b="1" dirty="0" smtClean="0">
                <a:solidFill>
                  <a:srgbClr val="66FF66"/>
                </a:solidFill>
              </a:rPr>
              <a:t>Concerns with use </a:t>
            </a:r>
            <a:r>
              <a:rPr lang="en-IN" sz="3600" b="1" dirty="0">
                <a:solidFill>
                  <a:srgbClr val="66FF66"/>
                </a:solidFill>
              </a:rPr>
              <a:t>of Fluoroquinolone</a:t>
            </a:r>
          </a:p>
        </p:txBody>
      </p:sp>
      <p:sp>
        <p:nvSpPr>
          <p:cNvPr id="5" name="Date Placeholder 4"/>
          <p:cNvSpPr>
            <a:spLocks noGrp="1"/>
          </p:cNvSpPr>
          <p:nvPr>
            <p:ph type="dt" sz="half" idx="10"/>
          </p:nvPr>
        </p:nvSpPr>
        <p:spPr/>
        <p:txBody>
          <a:bodyPr/>
          <a:lstStyle/>
          <a:p>
            <a:fld id="{43F18613-B115-4ED5-9A90-3EAAE7E22792}"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25</a:t>
            </a:fld>
            <a:endParaRPr lang="en-IN" dirty="0"/>
          </a:p>
        </p:txBody>
      </p:sp>
      <p:sp>
        <p:nvSpPr>
          <p:cNvPr id="9" name="Content Placeholder 8"/>
          <p:cNvSpPr>
            <a:spLocks noGrp="1"/>
          </p:cNvSpPr>
          <p:nvPr>
            <p:ph sz="quarter" idx="13"/>
          </p:nvPr>
        </p:nvSpPr>
        <p:spPr/>
        <p:txBody>
          <a:bodyPr>
            <a:noAutofit/>
          </a:bodyPr>
          <a:lstStyle/>
          <a:p>
            <a:r>
              <a:rPr lang="en-IN" sz="2800" dirty="0"/>
              <a:t>Fluoroquinolones, including </a:t>
            </a:r>
            <a:r>
              <a:rPr lang="en-IN" sz="2800" dirty="0" smtClean="0"/>
              <a:t>Gemifloxacin </a:t>
            </a:r>
            <a:r>
              <a:rPr lang="en-IN" sz="2800" dirty="0"/>
              <a:t>mesylate, are associated with an increased risk of tendinitis and tendon rupture in all ages. This risk is further increased in older patients usually over 60 years of age, in patients taking corticosteroid drugs, and in patients with kidney, heart or lung transplants </a:t>
            </a:r>
            <a:r>
              <a:rPr lang="en-IN" sz="2800" dirty="0" smtClean="0"/>
              <a:t>.Fluoroquinolones</a:t>
            </a:r>
            <a:r>
              <a:rPr lang="en-IN" sz="2800" dirty="0"/>
              <a:t>, </a:t>
            </a:r>
            <a:r>
              <a:rPr lang="en-IN" sz="2800" dirty="0" smtClean="0"/>
              <a:t>including Gemifloxacin </a:t>
            </a:r>
            <a:r>
              <a:rPr lang="en-IN" sz="2800" dirty="0"/>
              <a:t>mesylate , may exacerbate muscle weakness in persons with myasthenia gravis. Avoid </a:t>
            </a:r>
            <a:r>
              <a:rPr lang="en-IN" sz="2800" dirty="0" smtClean="0"/>
              <a:t>Gemifloxacin </a:t>
            </a:r>
            <a:r>
              <a:rPr lang="en-IN" sz="2800" dirty="0"/>
              <a:t>mesylate in patients with known history of myasthenia gravis </a:t>
            </a:r>
          </a:p>
        </p:txBody>
      </p:sp>
    </p:spTree>
    <p:extLst>
      <p:ext uri="{BB962C8B-B14F-4D97-AF65-F5344CB8AC3E}">
        <p14:creationId xmlns:p14="http://schemas.microsoft.com/office/powerpoint/2010/main" val="8652980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IN" sz="3600" b="1" dirty="0">
                <a:solidFill>
                  <a:srgbClr val="66FF66"/>
                </a:solidFill>
              </a:rPr>
              <a:t>Fluoroquinolones: indications and uses</a:t>
            </a:r>
          </a:p>
        </p:txBody>
      </p:sp>
      <p:sp>
        <p:nvSpPr>
          <p:cNvPr id="5" name="Date Placeholder 4"/>
          <p:cNvSpPr>
            <a:spLocks noGrp="1"/>
          </p:cNvSpPr>
          <p:nvPr>
            <p:ph type="dt" sz="half" idx="10"/>
          </p:nvPr>
        </p:nvSpPr>
        <p:spPr/>
        <p:txBody>
          <a:bodyPr/>
          <a:lstStyle/>
          <a:p>
            <a:fld id="{43F18613-B115-4ED5-9A90-3EAAE7E22792}"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26</a:t>
            </a:fld>
            <a:endParaRPr lang="en-IN" dirty="0"/>
          </a:p>
        </p:txBody>
      </p:sp>
      <p:sp>
        <p:nvSpPr>
          <p:cNvPr id="9" name="Content Placeholder 8"/>
          <p:cNvSpPr>
            <a:spLocks noGrp="1"/>
          </p:cNvSpPr>
          <p:nvPr>
            <p:ph sz="quarter" idx="13"/>
          </p:nvPr>
        </p:nvSpPr>
        <p:spPr/>
        <p:txBody>
          <a:bodyPr>
            <a:noAutofit/>
          </a:bodyPr>
          <a:lstStyle/>
          <a:p>
            <a:r>
              <a:rPr lang="en-IN" sz="3200" dirty="0"/>
              <a:t>The newer fluoroquinolones have a wider clinical use and a broader spectrum of antibacterial activity including gram-positive and gram-negative aerobic and anaerobic organisms. Some of the newer fluoroquinolones have an important role in the treatment of community-acquired pneumonia and intra-abdominal infections. The serum elimination half-life of the fluoroquinolones range from 3 -20 hours, allowing for once or twice daily dosing.</a:t>
            </a:r>
          </a:p>
        </p:txBody>
      </p:sp>
    </p:spTree>
    <p:extLst>
      <p:ext uri="{BB962C8B-B14F-4D97-AF65-F5344CB8AC3E}">
        <p14:creationId xmlns:p14="http://schemas.microsoft.com/office/powerpoint/2010/main" val="2565214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IN" sz="3600" b="1" dirty="0">
                <a:solidFill>
                  <a:srgbClr val="66FF66"/>
                </a:solidFill>
              </a:rPr>
              <a:t>Fluoroquinolones disadvantages:</a:t>
            </a:r>
            <a:r>
              <a:rPr lang="en-IN" sz="3600" dirty="0">
                <a:solidFill>
                  <a:srgbClr val="66FF66"/>
                </a:solidFill>
              </a:rPr>
              <a:t> </a:t>
            </a:r>
          </a:p>
        </p:txBody>
      </p:sp>
      <p:sp>
        <p:nvSpPr>
          <p:cNvPr id="5" name="Date Placeholder 4"/>
          <p:cNvSpPr>
            <a:spLocks noGrp="1"/>
          </p:cNvSpPr>
          <p:nvPr>
            <p:ph type="dt" sz="half" idx="10"/>
          </p:nvPr>
        </p:nvSpPr>
        <p:spPr/>
        <p:txBody>
          <a:bodyPr/>
          <a:lstStyle/>
          <a:p>
            <a:fld id="{43F18613-B115-4ED5-9A90-3EAAE7E22792}" type="datetime1">
              <a:rPr lang="en-IN" smtClean="0"/>
              <a:t>11-05-2012</a:t>
            </a:fld>
            <a:endParaRPr lang="en-IN" dirty="0"/>
          </a:p>
        </p:txBody>
      </p:sp>
      <p:sp>
        <p:nvSpPr>
          <p:cNvPr id="6" name="Footer Placeholder 5"/>
          <p:cNvSpPr>
            <a:spLocks noGrp="1"/>
          </p:cNvSpPr>
          <p:nvPr>
            <p:ph type="ftr" sz="quarter" idx="11"/>
          </p:nvPr>
        </p:nvSpPr>
        <p:spPr/>
        <p:txBody>
          <a:bodyPr/>
          <a:lstStyle/>
          <a:p>
            <a:r>
              <a:rPr lang="en-IN" dirty="0" smtClean="0"/>
              <a:t>Dr.T.V.Rao MD</a:t>
            </a:r>
            <a:endParaRPr lang="en-IN" dirty="0"/>
          </a:p>
        </p:txBody>
      </p:sp>
      <p:sp>
        <p:nvSpPr>
          <p:cNvPr id="7" name="Slide Number Placeholder 6"/>
          <p:cNvSpPr>
            <a:spLocks noGrp="1"/>
          </p:cNvSpPr>
          <p:nvPr>
            <p:ph type="sldNum" sz="quarter" idx="12"/>
          </p:nvPr>
        </p:nvSpPr>
        <p:spPr/>
        <p:txBody>
          <a:bodyPr/>
          <a:lstStyle/>
          <a:p>
            <a:fld id="{54D075C8-3890-4A74-88C9-3100A5A6CBA8}" type="slidenum">
              <a:rPr lang="en-IN" smtClean="0"/>
              <a:t>27</a:t>
            </a:fld>
            <a:endParaRPr lang="en-IN" dirty="0"/>
          </a:p>
        </p:txBody>
      </p:sp>
      <p:sp>
        <p:nvSpPr>
          <p:cNvPr id="9" name="Content Placeholder 8"/>
          <p:cNvSpPr>
            <a:spLocks noGrp="1"/>
          </p:cNvSpPr>
          <p:nvPr>
            <p:ph sz="quarter" idx="13"/>
          </p:nvPr>
        </p:nvSpPr>
        <p:spPr/>
        <p:txBody>
          <a:bodyPr>
            <a:normAutofit/>
          </a:bodyPr>
          <a:lstStyle/>
          <a:p>
            <a:r>
              <a:rPr lang="en-IN" sz="3600" dirty="0"/>
              <a:t>Tendonitis or tendon rupture </a:t>
            </a:r>
          </a:p>
          <a:p>
            <a:r>
              <a:rPr lang="en-IN" sz="3600" dirty="0"/>
              <a:t>Multiple drug interactions</a:t>
            </a:r>
          </a:p>
          <a:p>
            <a:r>
              <a:rPr lang="en-IN" sz="3600" dirty="0"/>
              <a:t>Not used in children</a:t>
            </a:r>
          </a:p>
          <a:p>
            <a:r>
              <a:rPr lang="en-IN" sz="3600" dirty="0"/>
              <a:t>Newer quinolones produce additional toxicities to the heart that were not found with the older agents</a:t>
            </a:r>
          </a:p>
          <a:p>
            <a:endParaRPr lang="en-IN" sz="3600" dirty="0"/>
          </a:p>
        </p:txBody>
      </p:sp>
    </p:spTree>
    <p:extLst>
      <p:ext uri="{BB962C8B-B14F-4D97-AF65-F5344CB8AC3E}">
        <p14:creationId xmlns:p14="http://schemas.microsoft.com/office/powerpoint/2010/main" val="9518406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sz="3200" b="1" dirty="0" smtClean="0">
                <a:solidFill>
                  <a:srgbClr val="FF0000"/>
                </a:solidFill>
              </a:rPr>
              <a:t>Cautions on use </a:t>
            </a:r>
            <a:r>
              <a:rPr lang="en-IN" sz="3200" b="1" dirty="0">
                <a:solidFill>
                  <a:srgbClr val="FF0000"/>
                </a:solidFill>
              </a:rPr>
              <a:t>of Fluoroquinolones</a:t>
            </a:r>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28</a:t>
            </a:fld>
            <a:endParaRPr lang="en-IN" dirty="0"/>
          </a:p>
        </p:txBody>
      </p:sp>
      <p:sp>
        <p:nvSpPr>
          <p:cNvPr id="6" name="Content Placeholder 5"/>
          <p:cNvSpPr>
            <a:spLocks noGrp="1"/>
          </p:cNvSpPr>
          <p:nvPr>
            <p:ph sz="quarter" idx="13"/>
          </p:nvPr>
        </p:nvSpPr>
        <p:spPr/>
        <p:txBody>
          <a:bodyPr>
            <a:normAutofit/>
          </a:bodyPr>
          <a:lstStyle/>
          <a:p>
            <a:r>
              <a:rPr lang="en-IN" sz="2800" dirty="0" smtClean="0"/>
              <a:t>Fluoroquinolones </a:t>
            </a:r>
            <a:r>
              <a:rPr lang="en-IN" sz="2800" dirty="0"/>
              <a:t>have neuromuscular blocking activity and may exacerbate muscle weakness in patients with myasthenia gravis.</a:t>
            </a:r>
          </a:p>
          <a:p>
            <a:r>
              <a:rPr lang="en-IN" sz="2800" dirty="0"/>
              <a:t>Exacerbation of myasthenia gravis symptoms in patients with myasthenia gravis can lead to a requirement for respiratory support in some patients.</a:t>
            </a:r>
          </a:p>
          <a:p>
            <a:r>
              <a:rPr lang="en-IN" sz="2800" dirty="0"/>
              <a:t>Fluoroquinolone antibiotics should be avoided in patients with a known history of myasthenia gravis.</a:t>
            </a:r>
          </a:p>
        </p:txBody>
      </p:sp>
    </p:spTree>
    <p:extLst>
      <p:ext uri="{BB962C8B-B14F-4D97-AF65-F5344CB8AC3E}">
        <p14:creationId xmlns:p14="http://schemas.microsoft.com/office/powerpoint/2010/main" val="38434277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Date Placeholder 2"/>
          <p:cNvSpPr>
            <a:spLocks noGrp="1"/>
          </p:cNvSpPr>
          <p:nvPr>
            <p:ph type="dt" sz="half" idx="10"/>
          </p:nvPr>
        </p:nvSpPr>
        <p:spPr/>
        <p:txBody>
          <a:bodyPr/>
          <a:lstStyle/>
          <a:p>
            <a:fld id="{DAD2E960-5491-44F9-995B-5890EBBCE7BE}" type="datetime1">
              <a:rPr lang="en-IN" smtClean="0"/>
              <a:t>11-05-2012</a:t>
            </a:fld>
            <a:endParaRPr lang="en-IN" dirty="0"/>
          </a:p>
        </p:txBody>
      </p:sp>
      <p:sp>
        <p:nvSpPr>
          <p:cNvPr id="4" name="Footer Placeholder 3"/>
          <p:cNvSpPr>
            <a:spLocks noGrp="1"/>
          </p:cNvSpPr>
          <p:nvPr>
            <p:ph type="ftr" sz="quarter" idx="11"/>
          </p:nvPr>
        </p:nvSpPr>
        <p:spPr/>
        <p:txBody>
          <a:bodyPr/>
          <a:lstStyle/>
          <a:p>
            <a:r>
              <a:rPr lang="en-IN" dirty="0" smtClean="0"/>
              <a:t>Dr.T.V.Rao MD</a:t>
            </a:r>
            <a:endParaRPr lang="en-IN" dirty="0"/>
          </a:p>
        </p:txBody>
      </p:sp>
      <p:sp>
        <p:nvSpPr>
          <p:cNvPr id="5" name="Slide Number Placeholder 4"/>
          <p:cNvSpPr>
            <a:spLocks noGrp="1"/>
          </p:cNvSpPr>
          <p:nvPr>
            <p:ph type="sldNum" sz="quarter" idx="12"/>
          </p:nvPr>
        </p:nvSpPr>
        <p:spPr/>
        <p:txBody>
          <a:bodyPr/>
          <a:lstStyle/>
          <a:p>
            <a:fld id="{54D075C8-3890-4A74-88C9-3100A5A6CBA8}" type="slidenum">
              <a:rPr lang="en-IN" smtClean="0"/>
              <a:t>29</a:t>
            </a:fld>
            <a:endParaRPr lang="en-IN" dirty="0"/>
          </a:p>
        </p:txBody>
      </p:sp>
      <p:sp>
        <p:nvSpPr>
          <p:cNvPr id="6" name="Content Placeholder 5"/>
          <p:cNvSpPr>
            <a:spLocks noGrp="1"/>
          </p:cNvSpPr>
          <p:nvPr>
            <p:ph sz="quarter" idx="13"/>
          </p:nvPr>
        </p:nvSpPr>
        <p:spPr/>
        <p:txBody>
          <a:bodyPr>
            <a:normAutofit/>
          </a:bodyPr>
          <a:lstStyle/>
          <a:p>
            <a:pPr algn="ctr"/>
            <a:r>
              <a:rPr lang="en-IN" sz="3600" b="1" dirty="0" smtClean="0">
                <a:solidFill>
                  <a:srgbClr val="66FF66"/>
                </a:solidFill>
              </a:rPr>
              <a:t>Programme created by Dr.T.V.Rao MD for Medical and Paramedical Students in the Developing World</a:t>
            </a:r>
          </a:p>
          <a:p>
            <a:pPr algn="ctr"/>
            <a:r>
              <a:rPr lang="en-IN" sz="3600" dirty="0" smtClean="0"/>
              <a:t>Email</a:t>
            </a:r>
          </a:p>
          <a:p>
            <a:pPr algn="ctr"/>
            <a:r>
              <a:rPr lang="en-IN" sz="3200" dirty="0" smtClean="0">
                <a:solidFill>
                  <a:srgbClr val="FF0000"/>
                </a:solidFill>
              </a:rPr>
              <a:t>doctortvrao@gmail.com</a:t>
            </a:r>
            <a:endParaRPr lang="en-IN" sz="3200" dirty="0">
              <a:solidFill>
                <a:srgbClr val="FF0000"/>
              </a:solidFill>
            </a:endParaRPr>
          </a:p>
        </p:txBody>
      </p:sp>
    </p:spTree>
    <p:extLst>
      <p:ext uri="{BB962C8B-B14F-4D97-AF65-F5344CB8AC3E}">
        <p14:creationId xmlns:p14="http://schemas.microsoft.com/office/powerpoint/2010/main" val="1196516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104</TotalTime>
  <Words>1975</Words>
  <Application>Microsoft Office PowerPoint</Application>
  <PresentationFormat>On-screen Show (4:3)</PresentationFormat>
  <Paragraphs>247</Paragraphs>
  <Slides>29</Slides>
  <Notes>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Horizon</vt:lpstr>
      <vt:lpstr>Fluroquinolones                                 basics</vt:lpstr>
      <vt:lpstr>quinolones</vt:lpstr>
      <vt:lpstr>What are Fluroquinolones</vt:lpstr>
      <vt:lpstr>The fluoroquinolones are…</vt:lpstr>
      <vt:lpstr>Quinolones and fluoroquinolones act </vt:lpstr>
      <vt:lpstr>Mechanism of action </vt:lpstr>
      <vt:lpstr>Mechanism of Action</vt:lpstr>
      <vt:lpstr>Fluoroquinolones have broad spectrum activity </vt:lpstr>
      <vt:lpstr>Classification</vt:lpstr>
      <vt:lpstr>PowerPoint Presentation</vt:lpstr>
      <vt:lpstr>first-generation</vt:lpstr>
      <vt:lpstr>Second Generation</vt:lpstr>
      <vt:lpstr>Second Generation</vt:lpstr>
      <vt:lpstr>Ciprofloxacin</vt:lpstr>
      <vt:lpstr>Levofloxacin</vt:lpstr>
      <vt:lpstr>Moxifloxacin</vt:lpstr>
      <vt:lpstr>Third Generation</vt:lpstr>
      <vt:lpstr>Third Generation</vt:lpstr>
      <vt:lpstr>Fourth Generation</vt:lpstr>
      <vt:lpstr>PowerPoint Presentation</vt:lpstr>
      <vt:lpstr>RESPIRATORY FLUOROQUINOLONES </vt:lpstr>
      <vt:lpstr>Restriction Fluoroquinolone</vt:lpstr>
      <vt:lpstr>Withdrawal of Fluroquinolones from markets</vt:lpstr>
      <vt:lpstr>Gemifloxacin</vt:lpstr>
      <vt:lpstr>Concerns with use of Fluoroquinolone</vt:lpstr>
      <vt:lpstr>Fluoroquinolones: indications and uses</vt:lpstr>
      <vt:lpstr>Fluoroquinolones disadvantages: </vt:lpstr>
      <vt:lpstr>Cautions on use of Fluoroquinolones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Fluroquinolones</dc:title>
  <dc:creator>Lenovo</dc:creator>
  <cp:lastModifiedBy>Lenovo</cp:lastModifiedBy>
  <cp:revision>13</cp:revision>
  <dcterms:created xsi:type="dcterms:W3CDTF">2012-05-10T14:45:39Z</dcterms:created>
  <dcterms:modified xsi:type="dcterms:W3CDTF">2012-05-11T01:43:52Z</dcterms:modified>
</cp:coreProperties>
</file>