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7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70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3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7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4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7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6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82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2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7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63A88-39E9-4CB5-9259-2212D446078F}" type="datetimeFigureOut">
              <a:rPr lang="en-US" smtClean="0"/>
              <a:t>16-May-12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9A9F7-4FA0-4C53-B834-ECD5456EA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6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45901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METRONIDAZOLE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078811"/>
            <a:ext cx="4305300" cy="187036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Nitro group reduced by certain redox potential operative only in anaerobic microbes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C:\Users\anshul\Downloads\moa metronidaz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743200"/>
            <a:ext cx="4285358" cy="363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76400" y="16002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MECHANISM OF ACTION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057400" y="3949175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8150" y="4586484"/>
            <a:ext cx="3848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 highly reactive nitro radical which exerts cytotoxicity by damaging DNA</a:t>
            </a:r>
            <a:endParaRPr lang="en-US" sz="3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5077" y="900545"/>
            <a:ext cx="7258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Belongs to </a:t>
            </a: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Nitroimidazole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class of antibiotics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6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animBg="1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Highly effective against anaerobic bacteria like </a:t>
            </a:r>
            <a:r>
              <a:rPr lang="en-US" i="1" dirty="0" err="1" smtClean="0"/>
              <a:t>Closridium</a:t>
            </a:r>
            <a:r>
              <a:rPr lang="en-US" i="1" dirty="0" smtClean="0"/>
              <a:t> </a:t>
            </a:r>
            <a:r>
              <a:rPr lang="en-US" i="1" dirty="0" err="1" smtClean="0"/>
              <a:t>perfringens</a:t>
            </a:r>
            <a:r>
              <a:rPr lang="en-US" i="1" dirty="0" smtClean="0"/>
              <a:t>, Helicobacter pylori</a:t>
            </a:r>
            <a:r>
              <a:rPr lang="en-US" dirty="0" smtClean="0"/>
              <a:t>, </a:t>
            </a:r>
            <a:r>
              <a:rPr lang="en-US" dirty="0" err="1" smtClean="0"/>
              <a:t>spirochetes,etc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Almost completely absorbed from small intestine. Plasma t ½ 8hrs.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 ADVERSE EFFECTS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Anorexia, nausea, headache, dryness of mouth.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Prolonged administration may cause peripheral neuropathy and CNS effects.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0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 CONTRAINDICATIONS:</a:t>
            </a:r>
          </a:p>
          <a:p>
            <a:pPr marL="0" indent="0">
              <a:buNone/>
            </a:pPr>
            <a:r>
              <a:rPr lang="en-US" dirty="0" smtClean="0"/>
              <a:t>NEUROLOGICAL DISEASE, BLOOD DYSCRASIAS,     1</a:t>
            </a:r>
            <a:r>
              <a:rPr lang="en-US" baseline="30000" dirty="0" smtClean="0"/>
              <a:t>ST</a:t>
            </a:r>
            <a:r>
              <a:rPr lang="en-US" dirty="0" smtClean="0"/>
              <a:t> TRIMESTER OF PREGNANCY AND CHRONIC  ALCOHOLISM.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 INTERACTIONS: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/>
              <a:t>Alcohol intolerance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/>
              <a:t>Enzyme inducers(</a:t>
            </a:r>
            <a:r>
              <a:rPr lang="en-US" dirty="0" err="1" smtClean="0"/>
              <a:t>phenobarbitone,rifampin</a:t>
            </a:r>
            <a:r>
              <a:rPr lang="en-US" dirty="0" smtClean="0"/>
              <a:t>)   may reduce its therapeutic effect.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88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229600" cy="1371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PREPARATIONS: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 smtClean="0"/>
              <a:t>FLAGYL, METROGYL, METRON 400mg tab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   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USE: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Extensively used to treat </a:t>
            </a:r>
            <a:r>
              <a:rPr lang="en-US" dirty="0" err="1" smtClean="0"/>
              <a:t>orodental</a:t>
            </a:r>
            <a:r>
              <a:rPr lang="en-US" dirty="0" smtClean="0"/>
              <a:t> infections, because anaerobic bacteria are frequently involved.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Drug of choice for acute necrotizing ulcerative gingivitis in which it is often combined with either </a:t>
            </a:r>
            <a:r>
              <a:rPr lang="en-US" dirty="0" err="1" smtClean="0"/>
              <a:t>penicillinV</a:t>
            </a:r>
            <a:r>
              <a:rPr lang="en-US" dirty="0" smtClean="0"/>
              <a:t>, amoxicillin, erythromycin or tetracycline.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7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DOXYCYCLINE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belongs to Group III Tetracycline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MECHANISM OF ACTION:</a:t>
            </a:r>
          </a:p>
          <a:p>
            <a:r>
              <a:rPr lang="en-US" dirty="0" smtClean="0"/>
              <a:t>Primarily bacteriostatic</a:t>
            </a:r>
          </a:p>
          <a:p>
            <a:pPr marL="0" indent="0">
              <a:buNone/>
            </a:pPr>
            <a:r>
              <a:rPr lang="en-US" sz="3000" dirty="0" smtClean="0"/>
              <a:t>Inhibit protein synthesis by binding to 30S ribosome</a:t>
            </a:r>
            <a:endParaRPr lang="en-US" sz="3000" dirty="0"/>
          </a:p>
        </p:txBody>
      </p:sp>
      <p:pic>
        <p:nvPicPr>
          <p:cNvPr id="2050" name="Picture 2" descr="C:\Users\anshul\Desktop\Antimicrobials-mechanism-of-ac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4" b="74321"/>
          <a:stretch/>
        </p:blipFill>
        <p:spPr bwMode="auto">
          <a:xfrm>
            <a:off x="4876800" y="1905000"/>
            <a:ext cx="4267200" cy="430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>
            <a:off x="2133600" y="3939286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5300" y="4435717"/>
            <a:ext cx="373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Attachment of </a:t>
            </a:r>
            <a:r>
              <a:rPr lang="en-US" sz="2800" dirty="0" err="1" smtClean="0"/>
              <a:t>aminoacyl</a:t>
            </a:r>
            <a:r>
              <a:rPr lang="en-US" sz="2800" dirty="0" smtClean="0"/>
              <a:t>-t-RNA to the mRNA-ribosome complex is </a:t>
            </a:r>
            <a:r>
              <a:rPr lang="en-US" sz="2800" dirty="0" err="1" smtClean="0"/>
              <a:t>interferred</a:t>
            </a:r>
            <a:r>
              <a:rPr lang="en-US" sz="2800" dirty="0" smtClean="0"/>
              <a:t> with.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9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Cocci</a:t>
            </a:r>
            <a:r>
              <a:rPr lang="en-US" dirty="0"/>
              <a:t> </a:t>
            </a:r>
            <a:r>
              <a:rPr lang="en-US" dirty="0" smtClean="0"/>
              <a:t>like </a:t>
            </a:r>
            <a:r>
              <a:rPr lang="en-US" i="1" dirty="0" smtClean="0"/>
              <a:t>N. </a:t>
            </a:r>
            <a:r>
              <a:rPr lang="en-US" i="1" dirty="0" err="1" smtClean="0"/>
              <a:t>gonorrhoeae</a:t>
            </a:r>
            <a:r>
              <a:rPr lang="en-US" i="1" dirty="0" smtClean="0"/>
              <a:t>, N. </a:t>
            </a:r>
            <a:r>
              <a:rPr lang="en-US" i="1" dirty="0" err="1" smtClean="0"/>
              <a:t>meningitidis</a:t>
            </a:r>
            <a:r>
              <a:rPr lang="en-US" i="1" dirty="0" smtClean="0"/>
              <a:t>,</a:t>
            </a:r>
          </a:p>
          <a:p>
            <a:pPr marL="0" indent="0">
              <a:buNone/>
            </a:pPr>
            <a:r>
              <a:rPr lang="en-US" dirty="0" smtClean="0"/>
              <a:t>most gram positive bacilli, spirochetes, etc. are sensitive.</a:t>
            </a:r>
          </a:p>
          <a:p>
            <a:r>
              <a:rPr lang="en-US" dirty="0" smtClean="0"/>
              <a:t>Resistance to </a:t>
            </a:r>
            <a:r>
              <a:rPr lang="en-US" dirty="0" err="1" smtClean="0"/>
              <a:t>tetracyclines</a:t>
            </a:r>
            <a:r>
              <a:rPr lang="en-US" dirty="0" smtClean="0"/>
              <a:t> develops in a graded manner.</a:t>
            </a:r>
            <a:endParaRPr lang="en-US" dirty="0"/>
          </a:p>
          <a:p>
            <a:r>
              <a:rPr lang="en-US" dirty="0" smtClean="0"/>
              <a:t>Doxycycline are completely absorbed irrespective of food.</a:t>
            </a:r>
          </a:p>
          <a:p>
            <a:r>
              <a:rPr lang="en-US" dirty="0" smtClean="0"/>
              <a:t>Primarily excreted in urine by glomerular filtration.</a:t>
            </a:r>
          </a:p>
          <a:p>
            <a:r>
              <a:rPr lang="en-US" dirty="0" smtClean="0"/>
              <a:t>Enzyme inducers like </a:t>
            </a:r>
            <a:r>
              <a:rPr lang="en-US" dirty="0" err="1" smtClean="0"/>
              <a:t>phenobarbitone</a:t>
            </a:r>
            <a:r>
              <a:rPr lang="en-US" dirty="0" smtClean="0"/>
              <a:t> and phenytoin enhance metabolism and reduce t1/2 of doxycycline.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1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248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800" dirty="0" smtClean="0"/>
              <a:t>  </a:t>
            </a:r>
            <a:r>
              <a:rPr lang="en-US" sz="3800" dirty="0" smtClean="0">
                <a:solidFill>
                  <a:schemeClr val="accent2">
                    <a:lumMod val="75000"/>
                  </a:schemeClr>
                </a:solidFill>
              </a:rPr>
              <a:t>ADVERSE EFFECTS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/>
              <a:t>Epigastric</a:t>
            </a:r>
            <a:r>
              <a:rPr lang="en-US" sz="4000" dirty="0" smtClean="0"/>
              <a:t> pain, nausea, vomiting and </a:t>
            </a:r>
            <a:r>
              <a:rPr lang="en-US" sz="4000" dirty="0" err="1" smtClean="0"/>
              <a:t>diarrhoea</a:t>
            </a:r>
            <a:r>
              <a:rPr lang="en-US" sz="40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Liver and kidney damage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/>
              <a:t>Phototoxicity</a:t>
            </a:r>
            <a:endParaRPr lang="en-US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Brown </a:t>
            </a:r>
            <a:r>
              <a:rPr lang="en-US" sz="4000" dirty="0" err="1" smtClean="0"/>
              <a:t>discouration,ill</a:t>
            </a:r>
            <a:r>
              <a:rPr lang="en-US" sz="4000" dirty="0" smtClean="0"/>
              <a:t> formed teeth, more susceptible to caries.</a:t>
            </a:r>
          </a:p>
          <a:p>
            <a:pPr marL="514350" indent="-514350">
              <a:buFont typeface="+mj-lt"/>
              <a:buAutoNum type="arabicPeriod"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 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PRECAUTIONS:</a:t>
            </a:r>
          </a:p>
          <a:p>
            <a:pPr marL="0" indent="0">
              <a:buNone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 </a:t>
            </a:r>
            <a:r>
              <a:rPr lang="en-US" sz="4500" dirty="0" err="1" smtClean="0"/>
              <a:t>Tetracyclins</a:t>
            </a:r>
            <a:r>
              <a:rPr lang="en-US" sz="4500" dirty="0" smtClean="0"/>
              <a:t> should not be used during pregnancy, lactation and in 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 err="1" smtClean="0"/>
              <a:t>Donot</a:t>
            </a:r>
            <a:r>
              <a:rPr lang="en-US" sz="4500" dirty="0" smtClean="0"/>
              <a:t> mix injectable </a:t>
            </a:r>
            <a:r>
              <a:rPr lang="en-US" sz="4500" dirty="0" err="1" smtClean="0"/>
              <a:t>tetracyclines</a:t>
            </a:r>
            <a:r>
              <a:rPr lang="en-US" sz="4500" dirty="0" smtClean="0"/>
              <a:t> with penicillin- inactivation occurs.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92857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5562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USES: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0.1-0.2G/DAY THERAPY CONTROLS GINGIVAL INFLAMMATION AND HELPS TO NORMALISE THE PERIODONTAL MICROFLORA.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PREPARATIONS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TETRADOX, NOVADOX 				100mg cap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7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CIPROFLOXACIN</a:t>
            </a:r>
            <a:b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600" b="1" dirty="0" smtClean="0"/>
              <a:t>belongs to </a:t>
            </a:r>
            <a:r>
              <a:rPr lang="en-US" sz="3600" b="1" dirty="0" err="1" smtClean="0"/>
              <a:t>fluoroquinolones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potent first generation FQ active against E. coli, K. </a:t>
            </a:r>
            <a:r>
              <a:rPr lang="en-US" dirty="0" err="1" smtClean="0"/>
              <a:t>pneumoniae</a:t>
            </a:r>
            <a:r>
              <a:rPr lang="en-US" dirty="0" smtClean="0"/>
              <a:t>, Salmonella </a:t>
            </a:r>
            <a:r>
              <a:rPr lang="en-US" dirty="0" err="1" smtClean="0"/>
              <a:t>typhi</a:t>
            </a:r>
            <a:r>
              <a:rPr lang="en-US" dirty="0" smtClean="0"/>
              <a:t>, Staph. </a:t>
            </a:r>
            <a:r>
              <a:rPr lang="en-US" dirty="0" err="1" smtClean="0"/>
              <a:t>Aureus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High potency.</a:t>
            </a:r>
          </a:p>
          <a:p>
            <a:r>
              <a:rPr lang="en-US" dirty="0" smtClean="0"/>
              <a:t>Rapidly absorbed orally, foods delays absorption, first pass metabolism occurs.</a:t>
            </a:r>
          </a:p>
          <a:p>
            <a:r>
              <a:rPr lang="en-US" dirty="0" smtClean="0"/>
              <a:t>Has high tissue penetrability.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5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nshul\Desktop\998879ed99d4ce36c92e3675b654289e.media.600x45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33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ADVERSE EFFECTS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324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  Nausea, vomiting, bad taste, hypersensitivity reactions, headache, anxiety, etc.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INTERACTIONS:</a:t>
            </a:r>
          </a:p>
          <a:p>
            <a:pPr marL="0" indent="0">
              <a:buNone/>
            </a:pPr>
            <a:r>
              <a:rPr lang="en-US" dirty="0" smtClean="0"/>
              <a:t>     NSAIDs may enhance the CNS toxicity of FQs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USES:</a:t>
            </a:r>
          </a:p>
          <a:p>
            <a:pPr marL="0" indent="0">
              <a:buNone/>
            </a:pPr>
            <a:r>
              <a:rPr lang="en-US" dirty="0" smtClean="0"/>
              <a:t>Effective in a broad range of infections including some difficult to treat ones.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PREPARATIONS</a:t>
            </a:r>
            <a:r>
              <a:rPr lang="en-US" dirty="0" smtClean="0"/>
              <a:t>: CIPLOX, CIFRAN 250,500,750 mg daily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7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"/>
            <a:ext cx="8229600" cy="1143000"/>
          </a:xfrm>
        </p:spPr>
        <p:txBody>
          <a:bodyPr/>
          <a:lstStyle/>
          <a:p>
            <a:r>
              <a:rPr lang="en-US" dirty="0" smtClean="0"/>
              <a:t>CLINDAMYCIN</a:t>
            </a:r>
            <a:endParaRPr lang="en-US" dirty="0"/>
          </a:p>
        </p:txBody>
      </p:sp>
      <p:pic>
        <p:nvPicPr>
          <p:cNvPr id="4098" name="Picture 2" descr="C:\Users\anshul\Desktop\74f87bca2bf7d04bf2bd5258b4e5f4db.media.600x45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4069"/>
            <a:ext cx="8466763" cy="60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92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286000"/>
            <a:ext cx="8229600" cy="1143000"/>
          </a:xfrm>
        </p:spPr>
        <p:txBody>
          <a:bodyPr/>
          <a:lstStyle/>
          <a:p>
            <a:r>
              <a:rPr lang="en-US" dirty="0" smtClean="0"/>
              <a:t>penicillin</a:t>
            </a:r>
            <a:endParaRPr lang="en-US" dirty="0"/>
          </a:p>
        </p:txBody>
      </p:sp>
      <p:pic>
        <p:nvPicPr>
          <p:cNvPr id="6146" name="Picture 2" descr="C:\Users\anshul\Desktop\3f0f36fa48d9edf981228f8a1b6389c9.media.600x45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8392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96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CHLORHEXIDINE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599"/>
            <a:ext cx="4419600" cy="5312229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Powerful, nonirritating, cationic antiseptic</a:t>
            </a:r>
          </a:p>
          <a:p>
            <a:r>
              <a:rPr lang="en-US" sz="4000" dirty="0" smtClean="0"/>
              <a:t>Disrupts bacterial cell membrane.</a:t>
            </a:r>
          </a:p>
          <a:p>
            <a:r>
              <a:rPr lang="en-US" sz="4000" dirty="0" smtClean="0"/>
              <a:t>Secondary action is denaturation of intracellular proteins.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C:\Users\anshul\Desktop\JConservDent_2010_13_4_256_73378_f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527" y="914400"/>
            <a:ext cx="4488873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4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305800" cy="5791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-More active against gram positive bacteria.</a:t>
            </a:r>
            <a:br>
              <a:rPr lang="en-US" sz="3200" dirty="0" smtClean="0"/>
            </a:br>
            <a:r>
              <a:rPr lang="en-US" sz="3200" dirty="0" smtClean="0"/>
              <a:t>-Used extensively for surgical scrub, neonatal bath, obstetrics, general skin antiseptic.</a:t>
            </a:r>
            <a:br>
              <a:rPr lang="en-US" sz="3200" dirty="0" smtClean="0"/>
            </a:br>
            <a:r>
              <a:rPr lang="en-US" sz="3200" dirty="0" smtClean="0"/>
              <a:t>-Most widely employed antiseptic in </a:t>
            </a:r>
            <a:r>
              <a:rPr lang="en-US" sz="3200" dirty="0" err="1" smtClean="0"/>
              <a:t>dentister</a:t>
            </a:r>
            <a:r>
              <a:rPr lang="en-US" sz="3200" dirty="0" smtClean="0"/>
              <a:t>, mainly in form of oral rinse(0.12-0.2%) or toothpaste(0.5-1%).</a:t>
            </a:r>
            <a:br>
              <a:rPr lang="en-US" sz="3200" dirty="0" smtClean="0"/>
            </a:br>
            <a:r>
              <a:rPr lang="en-US" sz="3200" dirty="0" smtClean="0"/>
              <a:t>-Most effective antiplaque and </a:t>
            </a:r>
            <a:r>
              <a:rPr lang="en-US" sz="3200" dirty="0" err="1" smtClean="0"/>
              <a:t>antigingivitis</a:t>
            </a:r>
            <a:r>
              <a:rPr lang="en-US" sz="3200" dirty="0" smtClean="0"/>
              <a:t> agent.</a:t>
            </a:r>
            <a:br>
              <a:rPr lang="en-US" sz="3200" dirty="0" smtClean="0"/>
            </a:br>
            <a:r>
              <a:rPr lang="en-US" sz="3200" dirty="0" smtClean="0"/>
              <a:t>-Good results have been obtained in acute necrotizing  gingivitis.</a:t>
            </a:r>
            <a:br>
              <a:rPr lang="en-US" sz="3200" dirty="0" smtClean="0"/>
            </a:br>
            <a:r>
              <a:rPr lang="en-US" sz="3200" dirty="0" smtClean="0"/>
              <a:t>-Twice daily </a:t>
            </a:r>
            <a:r>
              <a:rPr lang="en-US" sz="3200" dirty="0" err="1" smtClean="0"/>
              <a:t>chlorhexidine</a:t>
            </a:r>
            <a:r>
              <a:rPr lang="en-US" sz="3200" dirty="0" smtClean="0"/>
              <a:t> rinse markedly reduces oral infections in </a:t>
            </a:r>
            <a:r>
              <a:rPr lang="en-US" sz="3200" dirty="0" err="1" smtClean="0"/>
              <a:t>immunocompromised</a:t>
            </a:r>
            <a:r>
              <a:rPr lang="en-US" sz="3200" dirty="0" smtClean="0"/>
              <a:t> patients.</a:t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856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Major disadvantage of intraoral use of </a:t>
            </a:r>
            <a:r>
              <a:rPr lang="en-US" sz="2800" dirty="0" err="1" smtClean="0"/>
              <a:t>chlorhexidine</a:t>
            </a:r>
            <a:r>
              <a:rPr lang="en-US" sz="2800" dirty="0" smtClean="0"/>
              <a:t> is brownish </a:t>
            </a:r>
            <a:r>
              <a:rPr lang="en-US" sz="2800" dirty="0" err="1" smtClean="0"/>
              <a:t>discolouration</a:t>
            </a:r>
            <a:r>
              <a:rPr lang="en-US" sz="2800" dirty="0" smtClean="0"/>
              <a:t> of teeth and tongue, an unpleasant after taste, alteration of taste perception</a:t>
            </a:r>
            <a:endParaRPr lang="en-US" sz="2800" dirty="0"/>
          </a:p>
        </p:txBody>
      </p:sp>
      <p:pic>
        <p:nvPicPr>
          <p:cNvPr id="8194" name="Picture 2" descr="C:\Users\anshul\Desktop\image03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237523" cy="347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2836" y="59436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CHLODIN, HEXIL 0.2% mouthwash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902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490</Words>
  <Application>Microsoft Office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METRONIDAZOLE</vt:lpstr>
      <vt:lpstr>PowerPoint Presentation</vt:lpstr>
      <vt:lpstr>PowerPoint Presentation</vt:lpstr>
      <vt:lpstr>PREPARATIONS: FLAGYL, METROGYL, METRON 400mg tab</vt:lpstr>
      <vt:lpstr>DOXYCYCLINE belongs to Group III Tetracycline</vt:lpstr>
      <vt:lpstr>PowerPoint Presentation</vt:lpstr>
      <vt:lpstr>PowerPoint Presentation</vt:lpstr>
      <vt:lpstr>PowerPoint Presentation</vt:lpstr>
      <vt:lpstr>CIPROFLOXACIN belongs to fluoroquinolones</vt:lpstr>
      <vt:lpstr>PowerPoint Presentation</vt:lpstr>
      <vt:lpstr>ADVERSE EFFECTS </vt:lpstr>
      <vt:lpstr>CLINDAMYCIN</vt:lpstr>
      <vt:lpstr>penicillin</vt:lpstr>
      <vt:lpstr>CHLORHEXIDINE</vt:lpstr>
      <vt:lpstr>-More active against gram positive bacteria. -Used extensively for surgical scrub, neonatal bath, obstetrics, general skin antiseptic. -Most widely employed antiseptic in dentister, mainly in form of oral rinse(0.12-0.2%) or toothpaste(0.5-1%). -Most effective antiplaque and antigingivitis agent. -Good results have been obtained in acute necrotizing  gingivitis. -Twice daily chlorhexidine rinse markedly reduces oral infections in immunocompromised patients. </vt:lpstr>
      <vt:lpstr>Major disadvantage of intraoral use of chlorhexidine is brownish discolouration of teeth and tongue, an unpleasant after taste, alteration of taste perception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METRONIDAZOLE</dc:title>
  <dc:creator>anshul</dc:creator>
  <cp:lastModifiedBy>anshul</cp:lastModifiedBy>
  <cp:revision>42</cp:revision>
  <dcterms:created xsi:type="dcterms:W3CDTF">2012-05-16T14:19:53Z</dcterms:created>
  <dcterms:modified xsi:type="dcterms:W3CDTF">2012-05-16T16:53:49Z</dcterms:modified>
</cp:coreProperties>
</file>