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>
  <p:sldMasterIdLst>
    <p:sldMasterId id="2147483684" r:id="rId1"/>
  </p:sldMasterIdLst>
  <p:notesMasterIdLst>
    <p:notesMasterId r:id="rId2"/>
  </p:notesMasterIdLst>
  <p:sldIdLst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342" r:id="rId30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slideViewPr>
    <p:cSldViewPr>
      <p:cViewPr>
        <p:scale>
          <a:sx n="0" d="0"/>
          <a:sy n="0" d="0"/>
        </p:scale>
        <p:origin x="0" y="0"/>
      </p:cViewPr>
    </p:cSldViewPr>
  </p:slide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2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2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2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6" descr="Droplets-HD-Title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algn="ctr" indent="0" marL="0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dirty="0" lang="en-US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2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58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Picture 8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1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682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algn="ctr" indent="0" marL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6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Picture 9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69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 lang="en-US"/>
          </a:p>
        </p:txBody>
      </p:sp>
      <p:sp>
        <p:nvSpPr>
          <p:cNvPr id="1048694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 lang="en-US"/>
          </a:p>
        </p:txBody>
      </p:sp>
      <p:sp>
        <p:nvSpPr>
          <p:cNvPr id="104869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69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9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Picture 14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47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648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indent="0" marL="0">
              <a:lnSpc>
                <a:spcPct val="85000"/>
              </a:lnSpc>
              <a:buNone/>
              <a:defRPr b="0" sz="26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49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 lang="en-US"/>
          </a:p>
        </p:txBody>
      </p:sp>
      <p:sp>
        <p:nvSpPr>
          <p:cNvPr id="104865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indent="0" marL="0">
              <a:lnSpc>
                <a:spcPct val="85000"/>
              </a:lnSpc>
              <a:buNone/>
              <a:defRPr b="0" sz="26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51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 lang="en-US"/>
          </a:p>
        </p:txBody>
      </p:sp>
      <p:sp>
        <p:nvSpPr>
          <p:cNvPr id="104865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65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4" name="Picture 7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69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70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0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Picture 6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67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2" name="Picture 10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687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 lang="en-US"/>
          </a:p>
        </p:txBody>
      </p:sp>
      <p:sp>
        <p:nvSpPr>
          <p:cNvPr id="1048688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8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69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9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Picture 9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7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dirty="0" lang="en-US"/>
          </a:p>
        </p:txBody>
      </p:sp>
      <p:sp>
        <p:nvSpPr>
          <p:cNvPr id="104870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7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7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Picture 9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719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algn="ctr"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dirty="0" lang="en-US"/>
          </a:p>
        </p:txBody>
      </p:sp>
      <p:sp>
        <p:nvSpPr>
          <p:cNvPr id="1048720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7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7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8" name="Picture 7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669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7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67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Picture 10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0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661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62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6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66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  <p:sp>
        <p:nvSpPr>
          <p:cNvPr id="1048666" name="TextBox 12"/>
          <p:cNvSpPr txBox="1"/>
          <p:nvPr/>
        </p:nvSpPr>
        <p:spPr>
          <a:xfrm>
            <a:off x="1001488" y="75416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>
              <a:spcBef>
                <a:spcPct val="0"/>
              </a:spcBef>
              <a:buNone/>
              <a:defRPr b="0" cap="all" sz="320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algn="tl" blurRad="28575" dir="14040000" dist="38100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dirty="0" sz="8000" lang="en-US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48667" name="TextBox 13"/>
          <p:cNvSpPr txBox="1"/>
          <p:nvPr/>
        </p:nvSpPr>
        <p:spPr>
          <a:xfrm>
            <a:off x="10557558" y="29935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>
              <a:spcBef>
                <a:spcPct val="0"/>
              </a:spcBef>
              <a:buNone/>
              <a:defRPr b="0" cap="all" sz="320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algn="tl" blurRad="28575" dir="14040000" dist="38100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lvl="0"/>
            <a:r>
              <a:rPr dirty="0" sz="8000" lang="en-US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0" name="Picture 7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6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677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7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67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Picture 12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709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7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71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712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71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714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7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7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Picture 15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630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2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31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dirty="0" lang="en-US"/>
          </a:p>
        </p:txBody>
      </p:sp>
      <p:sp>
        <p:nvSpPr>
          <p:cNvPr id="1048632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3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2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34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dirty="0" lang="en-US"/>
          </a:p>
        </p:txBody>
      </p:sp>
      <p:sp>
        <p:nvSpPr>
          <p:cNvPr id="1048635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3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2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37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dirty="0" lang="en-US"/>
          </a:p>
        </p:txBody>
      </p:sp>
      <p:sp>
        <p:nvSpPr>
          <p:cNvPr id="1048638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4863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64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6" name="Picture 7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656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 lang="en-US"/>
          </a:p>
        </p:txBody>
      </p:sp>
      <p:sp>
        <p:nvSpPr>
          <p:cNvPr id="104865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65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4" name="Picture 8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4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/>
          </a:lstStyle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643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 lang="en-US"/>
          </a:p>
        </p:txBody>
      </p:sp>
      <p:sp>
        <p:nvSpPr>
          <p:cNvPr id="10486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6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image" Target="../media/image3.png"/><Relationship Id="rId1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8">
            <a:alphaModFix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/>
          <a:noFill/>
        </p:spPr>
      </p:pic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GB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dirty="0" lang="en-US"/>
              <a:t>3/14/2019</a:t>
            </a:fld>
            <a:endParaRPr dirty="0"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dirty="0"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914400" eaLnBrk="1" hangingPunct="1" latinLnBrk="0" rtl="0">
        <a:lnSpc>
          <a:spcPct val="90000"/>
        </a:lnSpc>
        <a:spcBef>
          <a:spcPct val="0"/>
        </a:spcBef>
        <a:buNone/>
        <a:defRPr baseline="0" cap="all" sz="3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baseline="0" cap="all"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image" Target="../media/image24.png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jpeg"/><Relationship Id="rId3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US"/>
          </a:p>
        </p:txBody>
      </p:sp>
      <p:sp>
        <p:nvSpPr>
          <p:cNvPr id="1048602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59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2435" y="1595437"/>
            <a:ext cx="10409463" cy="3961778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60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19545" y="909205"/>
            <a:ext cx="10758679" cy="5330278"/>
          </a:xfrm>
          <a:prstGeom prst="rect"/>
        </p:spPr>
      </p:pic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24295" y="339535"/>
            <a:ext cx="11343409" cy="6178929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62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00990" y="1001981"/>
            <a:ext cx="10777236" cy="5237502"/>
          </a:xfrm>
          <a:prstGeom prst="rect"/>
        </p:spPr>
      </p:pic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0" y="131351"/>
            <a:ext cx="12192000" cy="6595298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>
          <a:xfrm>
            <a:off x="691113" y="4972792"/>
            <a:ext cx="10364451" cy="1596177"/>
          </a:xfrm>
        </p:spPr>
        <p:txBody>
          <a:bodyPr/>
          <a:p>
            <a:r>
              <a:rPr lang="en-GB">
                <a:solidFill>
                  <a:schemeClr val="tx2"/>
                </a:solidFill>
              </a:rPr>
              <a:t> </a:t>
            </a:r>
            <a:endParaRPr lang="en-US">
              <a:solidFill>
                <a:schemeClr val="tx2"/>
              </a:solidFill>
            </a:endParaRPr>
          </a:p>
        </p:txBody>
      </p:sp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32954" y="364517"/>
            <a:ext cx="11326091" cy="612896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>
          <a:xfrm>
            <a:off x="-1554066" y="618517"/>
            <a:ext cx="10364451" cy="1596177"/>
          </a:xfrm>
        </p:spPr>
        <p:txBody>
          <a:bodyPr/>
          <a:p>
            <a:r>
              <a:rPr lang="en-GB"/>
              <a:t>Available brands</a:t>
            </a:r>
            <a:endParaRPr lang="en-US"/>
          </a:p>
        </p:txBody>
      </p:sp>
      <p:pic>
        <p:nvPicPr>
          <p:cNvPr id="2097165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3776" y="1948295"/>
            <a:ext cx="10219342" cy="4291188"/>
          </a:xfrm>
          <a:prstGeom prst="rect"/>
        </p:spPr>
      </p:pic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06977" y="414482"/>
            <a:ext cx="11378046" cy="6029036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sz="6000" lang="en-GB">
                <a:solidFill>
                  <a:schemeClr val="accent5"/>
                </a:solidFill>
              </a:rPr>
              <a:t>Pharmacology </a:t>
            </a:r>
            <a:endParaRPr sz="6000" lang="en-US">
              <a:solidFill>
                <a:schemeClr val="accent5"/>
              </a:solidFill>
            </a:endParaRPr>
          </a:p>
        </p:txBody>
      </p:sp>
      <p:sp>
        <p:nvSpPr>
          <p:cNvPr id="1048608" name="Content Placeholder 2"/>
          <p:cNvSpPr>
            <a:spLocks noGrp="1"/>
          </p:cNvSpPr>
          <p:nvPr>
            <p:ph sz="quarter" idx="13"/>
          </p:nvPr>
        </p:nvSpPr>
        <p:spPr/>
        <p:txBody>
          <a:bodyPr vert="horz">
            <a:normAutofit/>
          </a:bodyPr>
          <a:p>
            <a:r>
              <a:rPr sz="4800" lang="en-GB">
                <a:latin typeface="+mj-lt"/>
              </a:rPr>
              <a:t>Pharmacokinetics                              pharmacodynamics</a:t>
            </a:r>
            <a:endParaRPr sz="4800" lang="en-US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sz="5400" lang="en-GB"/>
              <a:t>Pharmacokinetics </a:t>
            </a:r>
            <a:endParaRPr sz="5400" lang="en-US"/>
          </a:p>
        </p:txBody>
      </p:sp>
      <p:sp>
        <p:nvSpPr>
          <p:cNvPr id="1048610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p>
            <a:r>
              <a:rPr sz="3600" lang="en-GB">
                <a:solidFill>
                  <a:schemeClr val="accent4"/>
                </a:solidFill>
              </a:rPr>
              <a:t>Absorption </a:t>
            </a:r>
            <a:r>
              <a:rPr sz="3600" lang="en-GB"/>
              <a:t>                                                           </a:t>
            </a:r>
            <a:r>
              <a:rPr sz="3600" lang="en-GB">
                <a:solidFill>
                  <a:schemeClr val="accent1"/>
                </a:solidFill>
              </a:rPr>
              <a:t>distribution                                                            </a:t>
            </a:r>
            <a:r>
              <a:rPr sz="3600" lang="en-GB">
                <a:solidFill>
                  <a:schemeClr val="tx2"/>
                </a:solidFill>
              </a:rPr>
              <a:t>METABOLISM  / ELIMINATION                                                           </a:t>
            </a:r>
            <a:r>
              <a:rPr sz="3600" lang="en-GB"/>
              <a:t>       </a:t>
            </a:r>
            <a:endParaRPr sz="3600"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sz="5400" lang="en-GB">
                <a:solidFill>
                  <a:schemeClr val="tx1">
                    <a:lumMod val="90000"/>
                    <a:lumOff val="10000"/>
                  </a:schemeClr>
                </a:solidFill>
              </a:rPr>
              <a:t>Pharmacodynamics </a:t>
            </a:r>
            <a:endParaRPr sz="5400" lang="en-US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048595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p>
            <a:r>
              <a:rPr sz="3600" lang="en-GB">
                <a:solidFill>
                  <a:schemeClr val="accent1"/>
                </a:solidFill>
              </a:rPr>
              <a:t>Mode of ACTION/ EFFICACY                                   </a:t>
            </a:r>
            <a:r>
              <a:rPr sz="3600" lang="en-GB">
                <a:solidFill>
                  <a:schemeClr val="accent3"/>
                </a:solidFill>
              </a:rPr>
              <a:t>toxicity / adverse effects </a:t>
            </a:r>
            <a:endParaRPr sz="3600"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title"/>
          </p:nvPr>
        </p:nvSpPr>
        <p:spPr>
          <a:xfrm>
            <a:off x="913149" y="1867649"/>
            <a:ext cx="10364451" cy="2211496"/>
          </a:xfrm>
        </p:spPr>
        <p:txBody>
          <a:bodyPr>
            <a:normAutofit/>
          </a:bodyPr>
          <a:p>
            <a:r>
              <a:rPr sz="6000" lang="en-GB">
                <a:solidFill>
                  <a:srgbClr val="FF0000"/>
                </a:solidFill>
              </a:rPr>
              <a:t>Pharmacokinetics </a:t>
            </a:r>
            <a:endParaRPr sz="6000" lang="en-US">
              <a:solidFill>
                <a:srgbClr val="FF0000"/>
              </a:solidFill>
            </a:endParaRPr>
          </a:p>
        </p:txBody>
      </p:sp>
      <p:sp>
        <p:nvSpPr>
          <p:cNvPr id="1048592" name="Content Placeholder 2"/>
          <p:cNvSpPr>
            <a:spLocks noGrp="1"/>
          </p:cNvSpPr>
          <p:nvPr>
            <p:ph sz="quarter" idx="13"/>
          </p:nvPr>
        </p:nvSpPr>
        <p:spPr>
          <a:xfrm flipV="1">
            <a:off x="1828174" y="4685450"/>
            <a:ext cx="10363826" cy="324453"/>
          </a:xfrm>
        </p:spPr>
        <p:txBody>
          <a:bodyPr>
            <a:normAutofit fontScale="85000" lnSpcReduction="20000"/>
          </a:bodyPr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56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3774" y="890649"/>
            <a:ext cx="10364451" cy="5348834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54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224643" y="618517"/>
            <a:ext cx="9593036" cy="5620966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55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113312" y="779319"/>
            <a:ext cx="10019805" cy="5460164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1"/>
          <p:cNvSpPr>
            <a:spLocks noGrp="1"/>
          </p:cNvSpPr>
          <p:nvPr>
            <p:ph type="title"/>
          </p:nvPr>
        </p:nvSpPr>
        <p:spPr>
          <a:xfrm>
            <a:off x="913774" y="2482968"/>
            <a:ext cx="10364451" cy="1596177"/>
          </a:xfrm>
        </p:spPr>
        <p:txBody>
          <a:bodyPr>
            <a:normAutofit/>
          </a:bodyPr>
          <a:p>
            <a:r>
              <a:rPr sz="6000" lang="en-GB">
                <a:solidFill>
                  <a:schemeClr val="tx2"/>
                </a:solidFill>
              </a:rPr>
              <a:t>Pharmacodynamics </a:t>
            </a:r>
            <a:endParaRPr sz="6000" lang="en-US">
              <a:solidFill>
                <a:schemeClr val="tx2"/>
              </a:solidFill>
            </a:endParaRPr>
          </a:p>
        </p:txBody>
      </p:sp>
      <p:sp>
        <p:nvSpPr>
          <p:cNvPr id="1048590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57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169595" y="618517"/>
            <a:ext cx="9852810" cy="5620966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67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206088" y="760763"/>
            <a:ext cx="9574480" cy="5478720"/>
          </a:xfrm>
          <a:prstGeom prst="rect"/>
        </p:spPr>
      </p:pic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0" y="131351"/>
            <a:ext cx="12192000" cy="6595298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69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3775" y="909205"/>
            <a:ext cx="9848238" cy="5330278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70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094756" y="618517"/>
            <a:ext cx="9964139" cy="5620966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71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rcRect t="14681" b="14681"/>
          <a:stretch>
            <a:fillRect/>
          </a:stretch>
        </p:blipFill>
        <p:spPr>
          <a:xfrm>
            <a:off x="1168976" y="618517"/>
            <a:ext cx="9797143" cy="5620966"/>
          </a:xfrm>
          <a:prstGeom prst="rect"/>
        </p:spPr>
      </p:pic>
      <p:pic>
        <p:nvPicPr>
          <p:cNvPr id="2097172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1706081" y="0"/>
            <a:ext cx="8779837" cy="6858000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913149" y="2121488"/>
            <a:ext cx="10364451" cy="1596177"/>
          </a:xfrm>
        </p:spPr>
        <p:txBody>
          <a:bodyPr>
            <a:normAutofit/>
          </a:bodyPr>
          <a:p>
            <a:r>
              <a:rPr sz="4800" lang="en-GB">
                <a:solidFill>
                  <a:schemeClr val="accent5">
                    <a:lumMod val="50000"/>
                  </a:schemeClr>
                </a:solidFill>
              </a:rPr>
              <a:t>Clinical uses + contra indications </a:t>
            </a:r>
            <a:endParaRPr sz="4800"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48616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73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095375" y="618517"/>
            <a:ext cx="10001250" cy="5449032"/>
          </a:xfrm>
          <a:prstGeom prst="rect"/>
        </p:spPr>
      </p:pic>
      <p:pic>
        <p:nvPicPr>
          <p:cNvPr id="2097174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15636" y="339535"/>
            <a:ext cx="11360728" cy="6178929"/>
          </a:xfrm>
          <a:prstGeom prst="rect"/>
        </p:spPr>
      </p:pic>
      <p:pic>
        <p:nvPicPr>
          <p:cNvPr id="2097198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1072088" y="0"/>
            <a:ext cx="10047824" cy="6858000"/>
          </a:xfrm>
          <a:prstGeom prst="rect"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75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3775" y="618517"/>
            <a:ext cx="10364451" cy="5620966"/>
          </a:xfrm>
          <a:prstGeom prst="rect"/>
        </p:spPr>
      </p:pic>
      <p:pic>
        <p:nvPicPr>
          <p:cNvPr id="2097176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0" y="131351"/>
            <a:ext cx="12192000" cy="6595298"/>
          </a:xfrm>
          <a:prstGeom prst="rect"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>
          <a:xfrm>
            <a:off x="208677" y="2630911"/>
            <a:ext cx="10364451" cy="1596177"/>
          </a:xfrm>
        </p:spPr>
        <p:txBody>
          <a:bodyPr>
            <a:normAutofit fontScale="90000"/>
          </a:bodyPr>
          <a:p>
            <a:pPr indent="-857250" marL="857250">
              <a:buFont typeface="Arial" panose="020B0604020202020204" pitchFamily="34" charset="0"/>
              <a:buChar char="•"/>
            </a:pPr>
            <a:r>
              <a:rPr sz="7200" lang="en-GB">
                <a:solidFill>
                  <a:schemeClr val="accent1">
                    <a:lumMod val="75000"/>
                  </a:schemeClr>
                </a:solidFill>
              </a:rPr>
              <a:t>Production of TETRACYCLINE </a:t>
            </a:r>
            <a:endParaRPr sz="7200"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48620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77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3774" y="890649"/>
            <a:ext cx="10200787" cy="5348833"/>
          </a:xfrm>
          <a:prstGeom prst="rect"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78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3775" y="618517"/>
            <a:ext cx="10364451" cy="5620966"/>
          </a:xfrm>
          <a:prstGeom prst="rect"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79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229214" y="618517"/>
            <a:ext cx="10364451" cy="5620966"/>
          </a:xfrm>
          <a:prstGeom prst="rect"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765334" y="1832823"/>
            <a:ext cx="10364451" cy="1596177"/>
          </a:xfrm>
        </p:spPr>
        <p:txBody>
          <a:bodyPr>
            <a:normAutofit/>
          </a:bodyPr>
          <a:p>
            <a:r>
              <a:rPr sz="6000" lang="en-GB">
                <a:solidFill>
                  <a:schemeClr val="accent1"/>
                </a:solidFill>
              </a:rPr>
              <a:t>Resistance mechanism </a:t>
            </a:r>
            <a:endParaRPr sz="6000" lang="en-US">
              <a:solidFill>
                <a:schemeClr val="accent1"/>
              </a:solidFill>
            </a:endParaRPr>
          </a:p>
        </p:txBody>
      </p:sp>
      <p:sp>
        <p:nvSpPr>
          <p:cNvPr id="1048625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p>
            <a:endParaRPr lang="en-US"/>
          </a:p>
        </p:txBody>
      </p:sp>
      <p:pic>
        <p:nvPicPr>
          <p:cNvPr id="209718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052348" y="0"/>
            <a:ext cx="10087304" cy="6858000"/>
          </a:xfrm>
          <a:prstGeom prst="rect"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81" name="Picture 4"/>
          <p:cNvPicPr>
            <a:picLocks noChangeAspect="1" noGrp="1"/>
          </p:cNvPicPr>
          <p:nvPr>
            <p:ph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23653" y="618517"/>
            <a:ext cx="10706347" cy="5620966"/>
          </a:xfrm>
          <a:prstGeom prst="rect"/>
        </p:spPr>
      </p:pic>
      <p:pic>
        <p:nvPicPr>
          <p:cNvPr id="2097182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50272" y="447791"/>
            <a:ext cx="11291455" cy="5962417"/>
          </a:xfrm>
          <a:prstGeom prst="rect"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>
          <a:xfrm>
            <a:off x="913774" y="1973046"/>
            <a:ext cx="10364451" cy="1596177"/>
          </a:xfrm>
        </p:spPr>
        <p:txBody>
          <a:bodyPr>
            <a:normAutofit fontScale="90000"/>
          </a:bodyPr>
          <a:p>
            <a:r>
              <a:rPr sz="9600" lang="en-GB">
                <a:solidFill>
                  <a:schemeClr val="accent5"/>
                </a:solidFill>
              </a:rPr>
              <a:t>Thank you  ... So much for listening </a:t>
            </a:r>
            <a:endParaRPr sz="9600" lang="en-US">
              <a:solidFill>
                <a:schemeClr val="accent5"/>
              </a:solidFill>
            </a:endParaRPr>
          </a:p>
        </p:txBody>
      </p:sp>
      <p:sp>
        <p:nvSpPr>
          <p:cNvPr id="1048628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lastClr="000000" val="windowText"/>
      </a:dk1>
      <a:lt1>
        <a:sysClr lastClr="FFFFFF" val="window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r="5400000" dist="25400" rotWithShape="0">
              <a:srgbClr val="000000">
                <a:alpha val="28000"/>
              </a:srgbClr>
            </a:outerShdw>
          </a:effectLst>
        </a:effectStyle>
        <a:effectStyle>
          <a:effectLst>
            <a:outerShdw algn="ctr" blurRad="63500" dir="5400000" dist="25400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Muhammad Zaryab</dc:creator>
  <cp:lastModifiedBy>Muhammad Zaryab</cp:lastModifiedBy>
  <dcterms:created xsi:type="dcterms:W3CDTF">2019-03-12T01:12:24Z</dcterms:created>
  <dcterms:modified xsi:type="dcterms:W3CDTF">2019-03-15T09:04:30Z</dcterms:modified>
</cp:coreProperties>
</file>