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34"/>
  </p:notesMasterIdLst>
  <p:sldIdLst>
    <p:sldId id="256" r:id="rId3"/>
    <p:sldId id="280" r:id="rId4"/>
    <p:sldId id="283" r:id="rId5"/>
    <p:sldId id="257" r:id="rId6"/>
    <p:sldId id="282" r:id="rId7"/>
    <p:sldId id="258" r:id="rId8"/>
    <p:sldId id="259" r:id="rId9"/>
    <p:sldId id="284" r:id="rId10"/>
    <p:sldId id="260" r:id="rId11"/>
    <p:sldId id="261" r:id="rId12"/>
    <p:sldId id="265" r:id="rId13"/>
    <p:sldId id="263" r:id="rId14"/>
    <p:sldId id="264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7" r:id="rId30"/>
    <p:sldId id="288" r:id="rId31"/>
    <p:sldId id="289" r:id="rId32"/>
    <p:sldId id="290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85056" autoAdjust="0"/>
  </p:normalViewPr>
  <p:slideViewPr>
    <p:cSldViewPr>
      <p:cViewPr varScale="1">
        <p:scale>
          <a:sx n="66" d="100"/>
          <a:sy n="66" d="100"/>
        </p:scale>
        <p:origin x="-104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3F35F8-3DDE-44DA-9438-47C0B4D72987}" type="datetimeFigureOut">
              <a:rPr lang="en-US" smtClean="0"/>
              <a:pPr/>
              <a:t>5/23/2013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A46870-BDEB-4CE0-84D5-10CEDC36E58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625460-19A9-4509-A40D-855B099FCB1D}" type="slidenum">
              <a:rPr lang="en-US" smtClean="0">
                <a:cs typeface="Arial" charset="0"/>
              </a:rPr>
              <a:pPr/>
              <a:t>5</a:t>
            </a:fld>
            <a:endParaRPr lang="en-US" smtClean="0">
              <a:cs typeface="Arial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Note the D-ala-D-ala vancomycin binding site</a:t>
            </a:r>
          </a:p>
          <a:p>
            <a:pPr eaLnBrk="1" hangingPunct="1"/>
            <a:r>
              <a:rPr lang="en-US" smtClean="0"/>
              <a:t>This crosslinking gives stability and strength to the cell wall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B10236-B7D4-4906-B1F7-927F44CD5EA3}" type="slidenum">
              <a:rPr lang="en-US" smtClean="0">
                <a:cs typeface="Arial" charset="0"/>
              </a:rPr>
              <a:pPr/>
              <a:t>8</a:t>
            </a:fld>
            <a:endParaRPr lang="en-US" smtClean="0">
              <a:cs typeface="Arial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Resistance:  instead of the terminal end d-alanyl – d-alanine the end is substituted with lactate or serine</a:t>
            </a:r>
          </a:p>
          <a:p>
            <a:pPr eaLnBrk="1" hangingPunct="1"/>
            <a:r>
              <a:rPr lang="en-US" smtClean="0"/>
              <a:t>VanA:  high MICs to vanc</a:t>
            </a:r>
          </a:p>
          <a:p>
            <a:pPr eaLnBrk="1" hangingPunct="1"/>
            <a:r>
              <a:rPr lang="en-US" smtClean="0"/>
              <a:t>Resistance can be acquired or intrinsic.  Most common acquired resistance seen in E. faecium then faecalis</a:t>
            </a:r>
          </a:p>
          <a:p>
            <a:pPr eaLnBrk="1" hangingPunct="1"/>
            <a:r>
              <a:rPr lang="en-US" smtClean="0"/>
              <a:t>VanA cluster genes: regulated by sensor kinase on membrane surface </a:t>
            </a:r>
            <a:r>
              <a:rPr lang="en-US" smtClean="0">
                <a:sym typeface="Wingdings" pitchFamily="2" charset="2"/>
              </a:rPr>
              <a:t> it senses the glycopeptide  induces production of VanA</a:t>
            </a:r>
          </a:p>
          <a:p>
            <a:pPr eaLnBrk="1" hangingPunct="1"/>
            <a:endParaRPr lang="en-US" smtClean="0">
              <a:sym typeface="Wingdings" pitchFamily="2" charset="2"/>
            </a:endParaRPr>
          </a:p>
          <a:p>
            <a:pPr eaLnBrk="1" hangingPunct="1"/>
            <a:r>
              <a:rPr lang="en-US" smtClean="0">
                <a:sym typeface="Wingdings" pitchFamily="2" charset="2"/>
              </a:rPr>
              <a:t>Heteroresistance of Staph aureus: can occur at MICs 1 – 2 mcg/mL</a:t>
            </a:r>
          </a:p>
          <a:p>
            <a:pPr eaLnBrk="1" hangingPunct="1"/>
            <a:endParaRPr lang="en-US" smtClean="0">
              <a:sym typeface="Wingdings" pitchFamily="2" charset="2"/>
            </a:endParaRPr>
          </a:p>
          <a:p>
            <a:pPr eaLnBrk="1" hangingPunct="1"/>
            <a:r>
              <a:rPr lang="en-US" smtClean="0">
                <a:sym typeface="Wingdings" pitchFamily="2" charset="2"/>
              </a:rPr>
              <a:t>Intrinsic resistance to vancomycin:  seen with lactobacillus, pediococcus   precursor is d-alanyl – d-lactate </a:t>
            </a:r>
          </a:p>
          <a:p>
            <a:pPr eaLnBrk="1" hangingPunct="1"/>
            <a:endParaRPr lang="en-US" smtClean="0">
              <a:sym typeface="Wingdings" pitchFamily="2" charset="2"/>
            </a:endParaRPr>
          </a:p>
          <a:p>
            <a:pPr eaLnBrk="1" hangingPunct="1"/>
            <a:endParaRPr lang="en-US" smtClean="0">
              <a:sym typeface="Wingdings" pitchFamily="2" charset="2"/>
            </a:endParaRPr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A81E76-E692-4FF3-A5B5-991417FF1501}" type="slidenum">
              <a:rPr lang="en-US" smtClean="0">
                <a:cs typeface="Arial" charset="0"/>
              </a:rPr>
              <a:pPr/>
              <a:t>28</a:t>
            </a:fld>
            <a:endParaRPr lang="en-US" smtClean="0">
              <a:cs typeface="Arial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313DB2-E4AB-420B-91A9-285CFEB8167D}" type="slidenum">
              <a:rPr lang="en-US" smtClean="0">
                <a:cs typeface="Arial" charset="0"/>
              </a:rPr>
              <a:pPr/>
              <a:t>29</a:t>
            </a:fld>
            <a:endParaRPr lang="en-US" smtClean="0">
              <a:cs typeface="Arial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2A017A-A930-4FA4-A222-AB2632E0CCB0}" type="slidenum">
              <a:rPr lang="en-US" smtClean="0">
                <a:cs typeface="Arial" charset="0"/>
              </a:rPr>
              <a:pPr/>
              <a:t>30</a:t>
            </a:fld>
            <a:endParaRPr lang="en-US" smtClean="0">
              <a:cs typeface="Arial" charset="0"/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71A96-4EEB-4E5E-8747-54C4A968276F}" type="datetimeFigureOut">
              <a:rPr lang="en-US" smtClean="0"/>
              <a:pPr/>
              <a:t>5/23/2013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1A407-8FCA-40BB-BDF8-BFFDAA6C0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71A96-4EEB-4E5E-8747-54C4A968276F}" type="datetimeFigureOut">
              <a:rPr lang="en-US" smtClean="0"/>
              <a:pPr/>
              <a:t>5/23/2013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1A407-8FCA-40BB-BDF8-BFFDAA6C0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71A96-4EEB-4E5E-8747-54C4A968276F}" type="datetimeFigureOut">
              <a:rPr lang="en-US" smtClean="0"/>
              <a:pPr/>
              <a:t>5/23/2013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1A407-8FCA-40BB-BDF8-BFFDAA6C0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71A96-4EEB-4E5E-8747-54C4A968276F}" type="datetimeFigureOut">
              <a:rPr lang="en-US" smtClean="0"/>
              <a:pPr/>
              <a:t>5/23/2013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1A407-8FCA-40BB-BDF8-BFFDAA6C0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71A96-4EEB-4E5E-8747-54C4A968276F}" type="datetimeFigureOut">
              <a:rPr lang="en-US" smtClean="0"/>
              <a:pPr/>
              <a:t>5/23/2013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1A407-8FCA-40BB-BDF8-BFFDAA6C0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71A96-4EEB-4E5E-8747-54C4A968276F}" type="datetimeFigureOut">
              <a:rPr lang="en-US" smtClean="0"/>
              <a:pPr/>
              <a:t>5/23/2013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1A407-8FCA-40BB-BDF8-BFFDAA6C0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71A96-4EEB-4E5E-8747-54C4A968276F}" type="datetimeFigureOut">
              <a:rPr lang="en-US" smtClean="0"/>
              <a:pPr/>
              <a:t>5/23/2013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1A407-8FCA-40BB-BDF8-BFFDAA6C0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71A96-4EEB-4E5E-8747-54C4A968276F}" type="datetimeFigureOut">
              <a:rPr lang="en-US" smtClean="0"/>
              <a:pPr/>
              <a:t>5/23/2013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1A407-8FCA-40BB-BDF8-BFFDAA6C0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71A96-4EEB-4E5E-8747-54C4A968276F}" type="datetimeFigureOut">
              <a:rPr lang="en-US" smtClean="0"/>
              <a:pPr/>
              <a:t>5/23/2013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1A407-8FCA-40BB-BDF8-BFFDAA6C0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71A96-4EEB-4E5E-8747-54C4A968276F}" type="datetimeFigureOut">
              <a:rPr lang="en-US" smtClean="0"/>
              <a:pPr/>
              <a:t>5/23/2013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1A407-8FCA-40BB-BDF8-BFFDAA6C0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71A96-4EEB-4E5E-8747-54C4A968276F}" type="datetimeFigureOut">
              <a:rPr lang="en-US" smtClean="0"/>
              <a:pPr/>
              <a:t>5/23/2013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1A407-8FCA-40BB-BDF8-BFFDAA6C0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8648"/>
            <a:ext cx="7772400" cy="114442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0248"/>
            <a:ext cx="7772400" cy="4116229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F8964D-B1BA-439A-915D-BDE136070A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0E071A96-4EEB-4E5E-8747-54C4A968276F}" type="datetimeFigureOut">
              <a:rPr lang="en-US" smtClean="0"/>
              <a:pPr/>
              <a:t>5/23/2013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FB21A407-8FCA-40BB-BDF8-BFFDAA6C0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71A96-4EEB-4E5E-8747-54C4A968276F}" type="datetimeFigureOut">
              <a:rPr lang="en-US" smtClean="0"/>
              <a:pPr/>
              <a:t>5/23/2013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1A407-8FCA-40BB-BDF8-BFFDAA6C0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71A96-4EEB-4E5E-8747-54C4A968276F}" type="datetimeFigureOut">
              <a:rPr lang="en-US" smtClean="0"/>
              <a:pPr/>
              <a:t>5/23/2013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1A407-8FCA-40BB-BDF8-BFFDAA6C0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71A96-4EEB-4E5E-8747-54C4A968276F}" type="datetimeFigureOut">
              <a:rPr lang="en-US" smtClean="0"/>
              <a:pPr/>
              <a:t>5/23/2013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1A407-8FCA-40BB-BDF8-BFFDAA6C0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E071A96-4EEB-4E5E-8747-54C4A968276F}" type="datetimeFigureOut">
              <a:rPr lang="en-US" smtClean="0"/>
              <a:pPr/>
              <a:t>5/23/2013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B21A407-8FCA-40BB-BDF8-BFFDAA6C084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0E071A96-4EEB-4E5E-8747-54C4A968276F}" type="datetimeFigureOut">
              <a:rPr lang="en-US" smtClean="0"/>
              <a:pPr/>
              <a:t>5/23/2013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FB21A407-8FCA-40BB-BDF8-BFFDAA6C0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71A96-4EEB-4E5E-8747-54C4A968276F}" type="datetimeFigureOut">
              <a:rPr lang="en-US" smtClean="0"/>
              <a:pPr/>
              <a:t>5/23/2013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1A407-8FCA-40BB-BDF8-BFFDAA6C0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71A96-4EEB-4E5E-8747-54C4A968276F}" type="datetimeFigureOut">
              <a:rPr lang="en-US" smtClean="0"/>
              <a:pPr/>
              <a:t>5/23/2013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1A407-8FCA-40BB-BDF8-BFFDAA6C0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71A96-4EEB-4E5E-8747-54C4A968276F}" type="datetimeFigureOut">
              <a:rPr lang="en-US" smtClean="0"/>
              <a:pPr/>
              <a:t>5/23/2013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1A407-8FCA-40BB-BDF8-BFFDAA6C0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71A96-4EEB-4E5E-8747-54C4A968276F}" type="datetimeFigureOut">
              <a:rPr lang="en-US" smtClean="0"/>
              <a:pPr/>
              <a:t>5/23/2013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1A407-8FCA-40BB-BDF8-BFFDAA6C0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71A96-4EEB-4E5E-8747-54C4A968276F}" type="datetimeFigureOut">
              <a:rPr lang="en-US" smtClean="0"/>
              <a:pPr/>
              <a:t>5/23/2013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1A407-8FCA-40BB-BDF8-BFFDAA6C0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071A96-4EEB-4E5E-8747-54C4A968276F}" type="datetimeFigureOut">
              <a:rPr lang="en-US" smtClean="0"/>
              <a:pPr/>
              <a:t>5/23/2013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1A407-8FCA-40BB-BDF8-BFFDAA6C0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0E071A96-4EEB-4E5E-8747-54C4A968276F}" type="datetimeFigureOut">
              <a:rPr lang="en-US" smtClean="0"/>
              <a:pPr/>
              <a:t>5/23/2013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FB21A407-8FCA-40BB-BDF8-BFFDAA6C0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>
                <a:latin typeface="Aharoni" pitchFamily="2" charset="-79"/>
                <a:cs typeface="Aharoni" pitchFamily="2" charset="-79"/>
              </a:rPr>
              <a:t>VANCOMYCIN</a:t>
            </a:r>
            <a:endParaRPr lang="en-US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Group 5</a:t>
            </a:r>
          </a:p>
          <a:p>
            <a:r>
              <a:rPr lang="en-US" smtClean="0"/>
              <a:t>R.M 2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282" y="214290"/>
            <a:ext cx="4152900" cy="2786082"/>
          </a:xfrm>
        </p:spPr>
        <p:txBody>
          <a:bodyPr/>
          <a:lstStyle/>
          <a:p>
            <a:pPr eaLnBrk="1" hangingPunct="1"/>
            <a:r>
              <a:rPr lang="en-US" sz="2400" smtClean="0"/>
              <a:t>Class:  Glycopeptide antibiotic</a:t>
            </a:r>
          </a:p>
          <a:p>
            <a:pPr eaLnBrk="1" hangingPunct="1">
              <a:buNone/>
            </a:pPr>
            <a:endParaRPr lang="en-US" sz="2400" smtClean="0"/>
          </a:p>
          <a:p>
            <a:pPr eaLnBrk="1" hangingPunct="1"/>
            <a:r>
              <a:rPr lang="en-US" sz="2400" smtClean="0"/>
              <a:t>MOA:  Inhibition of bacterial cell wall synthesis by binding D-ala-D-ala</a:t>
            </a:r>
          </a:p>
          <a:p>
            <a:pPr eaLnBrk="1" hangingPunct="1"/>
            <a:endParaRPr lang="en-US" sz="2400" smtClean="0"/>
          </a:p>
        </p:txBody>
      </p:sp>
      <p:pic>
        <p:nvPicPr>
          <p:cNvPr id="5124" name="Picture 4" descr="Vancomycin Structur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428604"/>
            <a:ext cx="4143404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5" descr="Vancomycin MO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857496"/>
            <a:ext cx="4548158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0" y="6583363"/>
            <a:ext cx="6934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>
                <a:solidFill>
                  <a:schemeClr val="accent1"/>
                </a:solidFill>
              </a:rPr>
              <a:t>Goodman &amp; Gilman’s The Pharmacological Basis of Therapeutics – 11</a:t>
            </a:r>
            <a:r>
              <a:rPr lang="en-US" sz="1200" baseline="30000">
                <a:solidFill>
                  <a:schemeClr val="accent1"/>
                </a:solidFill>
              </a:rPr>
              <a:t>th</a:t>
            </a:r>
            <a:r>
              <a:rPr lang="en-US" sz="1200">
                <a:solidFill>
                  <a:schemeClr val="accent1"/>
                </a:solidFill>
              </a:rPr>
              <a:t> Ed. (2006)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48" y="357166"/>
            <a:ext cx="7896252" cy="6119834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 eaLnBrk="1" hangingPunct="1">
              <a:lnSpc>
                <a:spcPct val="80000"/>
              </a:lnSpc>
              <a:buFont typeface="Wingdings" pitchFamily="2" charset="2"/>
              <a:buChar char="q"/>
            </a:pPr>
            <a:r>
              <a:rPr lang="en-US" sz="2000" smtClean="0"/>
              <a:t>IV, PO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q"/>
            </a:pPr>
            <a:r>
              <a:rPr lang="en-US" sz="2000" smtClean="0"/>
              <a:t>Spectrum:  Gram (+)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q"/>
            </a:pPr>
            <a:r>
              <a:rPr lang="en-US" sz="2000" smtClean="0"/>
              <a:t>Drug of Choice</a:t>
            </a:r>
          </a:p>
          <a:p>
            <a:pPr lvl="1" algn="just"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en-US" sz="1800" smtClean="0"/>
              <a:t>MRSA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q"/>
            </a:pPr>
            <a:r>
              <a:rPr lang="en-US" sz="2000" smtClean="0"/>
              <a:t>Indications</a:t>
            </a:r>
          </a:p>
          <a:p>
            <a:pPr lvl="1" algn="just"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en-US" sz="1800" smtClean="0"/>
              <a:t>IV:  Serious methicillin-resistant Staphylococcal infections: pneumonia, endocarditis, osteomyelitis, SSSI</a:t>
            </a:r>
          </a:p>
          <a:p>
            <a:pPr lvl="1" algn="just"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en-US" sz="1800" smtClean="0"/>
              <a:t>PO:  pseudomembranous colitis (metronidazole preferred)</a:t>
            </a:r>
          </a:p>
          <a:p>
            <a:pPr lvl="1" algn="just"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en-US" sz="1800" smtClean="0"/>
              <a:t>Staphylococcal infections in Penicillin allergic patients</a:t>
            </a:r>
          </a:p>
          <a:p>
            <a:pPr lvl="1" algn="just"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en-US" sz="1800" smtClean="0"/>
              <a:t>NOTE:  Do not use in non-Penicillin allergic patients.  Vancomycin does not kill as rapidly as antistaphylococcal </a:t>
            </a:r>
            <a:r>
              <a:rPr lang="el-GR" sz="1800" smtClean="0"/>
              <a:t>β</a:t>
            </a:r>
            <a:r>
              <a:rPr lang="en-US" sz="1800" smtClean="0"/>
              <a:t>-lactams, and may negatively impact clinical outcome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q"/>
            </a:pPr>
            <a:r>
              <a:rPr lang="en-US" sz="2000" smtClean="0"/>
              <a:t>Unique Qualities</a:t>
            </a:r>
          </a:p>
          <a:p>
            <a:pPr lvl="1" algn="just"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en-US" sz="1800" smtClean="0"/>
              <a:t>Monitor trough serum concentrations</a:t>
            </a:r>
          </a:p>
          <a:p>
            <a:pPr lvl="1" algn="just"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en-US" sz="1800" smtClean="0"/>
              <a:t>Poor oral absorption</a:t>
            </a:r>
          </a:p>
          <a:p>
            <a:pPr lvl="1" algn="just"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en-US" sz="1800" smtClean="0"/>
              <a:t>Adjust dose for renal impairment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q"/>
            </a:pPr>
            <a:r>
              <a:rPr lang="en-US" sz="2000" smtClean="0"/>
              <a:t>ADRs</a:t>
            </a:r>
          </a:p>
          <a:p>
            <a:pPr lvl="1" algn="just"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en-US" sz="1800" smtClean="0"/>
              <a:t>“Red Man” Syndrome</a:t>
            </a:r>
          </a:p>
          <a:p>
            <a:pPr lvl="1" algn="just"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en-US" sz="1800" smtClean="0"/>
              <a:t>Ototoxicity</a:t>
            </a:r>
          </a:p>
          <a:p>
            <a:pPr lvl="1" algn="just"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en-US" sz="1800" smtClean="0"/>
              <a:t>Nephrotoxicity w/ other nephrotoxic agents</a:t>
            </a:r>
          </a:p>
          <a:p>
            <a:pPr lvl="1" algn="just" eaLnBrk="1" hangingPunct="1">
              <a:lnSpc>
                <a:spcPct val="80000"/>
              </a:lnSpc>
              <a:buFont typeface="Wingdings" pitchFamily="2" charset="2"/>
              <a:buChar char="q"/>
            </a:pPr>
            <a:endParaRPr lang="en-US" sz="180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q"/>
            </a:pPr>
            <a:endParaRPr lang="en-US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introduction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en-US"/>
              <a:t>Vancomycin is a glycopeptide antibiotic used to treat severe gram-positive </a:t>
            </a:r>
            <a:r>
              <a:rPr lang="en-US" smtClean="0"/>
              <a:t>infections due </a:t>
            </a:r>
            <a:r>
              <a:rPr lang="en-US"/>
              <a:t>to organisms that are resistant to </a:t>
            </a:r>
            <a:r>
              <a:rPr lang="en-US" smtClean="0"/>
              <a:t>other antibiotics </a:t>
            </a:r>
            <a:r>
              <a:rPr lang="en-US"/>
              <a:t>such as </a:t>
            </a:r>
            <a:r>
              <a:rPr lang="en-US" smtClean="0"/>
              <a:t>methicillin-resistant staphylococci </a:t>
            </a:r>
            <a:r>
              <a:rPr lang="en-US"/>
              <a:t>and </a:t>
            </a:r>
            <a:r>
              <a:rPr lang="en-US" smtClean="0"/>
              <a:t>ampicillin-resistant enterococci</a:t>
            </a:r>
            <a:r>
              <a:rPr lang="en-US"/>
              <a:t>. </a:t>
            </a:r>
            <a:endParaRPr lang="en-US" smtClean="0"/>
          </a:p>
          <a:p>
            <a:pPr algn="just"/>
            <a:endParaRPr lang="en-US" smtClean="0"/>
          </a:p>
          <a:p>
            <a:pPr algn="just"/>
            <a:r>
              <a:rPr lang="en-US" smtClean="0"/>
              <a:t>It </a:t>
            </a:r>
            <a:r>
              <a:rPr lang="en-US"/>
              <a:t>is also used to treat </a:t>
            </a:r>
            <a:r>
              <a:rPr lang="en-US" smtClean="0"/>
              <a:t>infections caused </a:t>
            </a:r>
            <a:r>
              <a:rPr lang="en-US"/>
              <a:t>by </a:t>
            </a:r>
            <a:r>
              <a:rPr lang="en-US" smtClean="0"/>
              <a:t>other sensitive </a:t>
            </a:r>
            <a:r>
              <a:rPr lang="en-US"/>
              <a:t>gram-positive organisms in patients that are allergic </a:t>
            </a:r>
            <a:r>
              <a:rPr lang="en-US" smtClean="0"/>
              <a:t>to penicillins</a:t>
            </a:r>
            <a:r>
              <a:rPr lang="en-US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pg_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59650" y="1901825"/>
            <a:ext cx="1550988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 descr="pg_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9588" y="1111250"/>
            <a:ext cx="5856287" cy="526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8" name="Line 4"/>
          <p:cNvSpPr>
            <a:spLocks noChangeShapeType="1"/>
          </p:cNvSpPr>
          <p:nvPr/>
        </p:nvSpPr>
        <p:spPr bwMode="auto">
          <a:xfrm>
            <a:off x="6400800" y="3429000"/>
            <a:ext cx="9144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727075" y="3651250"/>
            <a:ext cx="3111500" cy="590550"/>
            <a:chOff x="330" y="2125"/>
            <a:chExt cx="1960" cy="372"/>
          </a:xfrm>
        </p:grpSpPr>
        <p:sp>
          <p:nvSpPr>
            <p:cNvPr id="6151" name="Text Box 6"/>
            <p:cNvSpPr txBox="1">
              <a:spLocks noChangeArrowheads="1"/>
            </p:cNvSpPr>
            <p:nvPr/>
          </p:nvSpPr>
          <p:spPr bwMode="auto">
            <a:xfrm>
              <a:off x="330" y="2125"/>
              <a:ext cx="1152" cy="372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>
                  <a:latin typeface="Times New Roman" pitchFamily="18" charset="0"/>
                </a:rPr>
                <a:t>“Penicillin binding protein”</a:t>
              </a:r>
            </a:p>
          </p:txBody>
        </p:sp>
        <p:sp>
          <p:nvSpPr>
            <p:cNvPr id="6152" name="Line 7"/>
            <p:cNvSpPr>
              <a:spLocks noChangeShapeType="1"/>
            </p:cNvSpPr>
            <p:nvPr/>
          </p:nvSpPr>
          <p:spPr bwMode="auto">
            <a:xfrm flipV="1">
              <a:off x="1489" y="2187"/>
              <a:ext cx="801" cy="145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150" name="Text Box 8"/>
          <p:cNvSpPr txBox="1">
            <a:spLocks noChangeArrowheads="1"/>
          </p:cNvSpPr>
          <p:nvPr/>
        </p:nvSpPr>
        <p:spPr bwMode="auto">
          <a:xfrm>
            <a:off x="942975" y="168275"/>
            <a:ext cx="7315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>
                <a:latin typeface="Times New Roman" pitchFamily="18" charset="0"/>
              </a:rPr>
              <a:t>Peptidoglycan Synthesis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>
            <a:normAutofit/>
          </a:bodyPr>
          <a:lstStyle/>
          <a:p>
            <a:pPr algn="just"/>
            <a:r>
              <a:rPr lang="en-US"/>
              <a:t>Vancomycin is bactericidal and exhibits time-dependent or </a:t>
            </a:r>
            <a:r>
              <a:rPr lang="en-US" smtClean="0"/>
              <a:t>concentration-independent bacterial killing.</a:t>
            </a:r>
          </a:p>
          <a:p>
            <a:pPr algn="just">
              <a:buNone/>
            </a:pPr>
            <a:endParaRPr lang="en-US" smtClean="0"/>
          </a:p>
          <a:p>
            <a:pPr algn="just"/>
            <a:r>
              <a:rPr lang="en-US"/>
              <a:t>Antibiotics with time-dependent killing characteristically kill </a:t>
            </a:r>
            <a:r>
              <a:rPr lang="en-US" smtClean="0"/>
              <a:t>bacteria most effectively when </a:t>
            </a:r>
            <a:r>
              <a:rPr lang="en-US"/>
              <a:t>drug concentrations are a </a:t>
            </a:r>
            <a:r>
              <a:rPr lang="en-US" smtClean="0"/>
              <a:t>multiple (usually </a:t>
            </a:r>
            <a:r>
              <a:rPr lang="en-US"/>
              <a:t>three to five times) </a:t>
            </a:r>
            <a:r>
              <a:rPr lang="en-US" smtClean="0"/>
              <a:t>of the </a:t>
            </a:r>
            <a:r>
              <a:rPr lang="en-US"/>
              <a:t>minimum inhibitory concentration (MIC) for the bacteria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mechanism of action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/>
              <a:t>The mechanism </a:t>
            </a:r>
            <a:r>
              <a:rPr lang="en-US" smtClean="0"/>
              <a:t>of action </a:t>
            </a:r>
            <a:r>
              <a:rPr lang="en-US"/>
              <a:t>for vancomycin is inhibition of cell wall synthesis in susceptible bacteria by </a:t>
            </a:r>
            <a:r>
              <a:rPr lang="en-US" smtClean="0"/>
              <a:t>binding to </a:t>
            </a:r>
            <a:r>
              <a:rPr lang="en-US"/>
              <a:t>the D-alanyl-D-alanine terminal end of cell wall precursor </a:t>
            </a:r>
            <a:r>
              <a:rPr lang="en-US" smtClean="0"/>
              <a:t>units</a:t>
            </a:r>
          </a:p>
          <a:p>
            <a:pPr algn="just"/>
            <a:endParaRPr lang="en-US" smtClean="0"/>
          </a:p>
          <a:p>
            <a:pPr algn="just"/>
            <a:r>
              <a:rPr lang="en-US" smtClean="0"/>
              <a:t>Inhibition of cell wall synthesis: target is murein monomers </a:t>
            </a:r>
            <a:r>
              <a:rPr lang="en-US" smtClean="0">
                <a:sym typeface="Wingdings" pitchFamily="2" charset="2"/>
              </a:rPr>
              <a:t> peptidoglycan precursors.  Glycopeptides bind to the terminus region of the pentapeptide   forms a stable complex  can’t be incorporated into the growing cell wall</a:t>
            </a:r>
          </a:p>
          <a:p>
            <a:pPr algn="just"/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458200" cy="5105400"/>
          </a:xfrm>
        </p:spPr>
        <p:txBody>
          <a:bodyPr>
            <a:normAutofit lnSpcReduction="10000"/>
          </a:bodyPr>
          <a:lstStyle/>
          <a:p>
            <a:pPr lvl="1" eaLnBrk="1" hangingPunct="1">
              <a:buFont typeface="Wingdings" pitchFamily="2" charset="2"/>
              <a:buChar char="q"/>
            </a:pPr>
            <a:r>
              <a:rPr lang="en-US" smtClean="0"/>
              <a:t> Enterococcus:  Van A – E </a:t>
            </a:r>
          </a:p>
          <a:p>
            <a:pPr lvl="2" eaLnBrk="1" hangingPunct="1"/>
            <a:r>
              <a:rPr lang="en-US" sz="2800" smtClean="0"/>
              <a:t>Peptidoglycan precursor has decreased affinity for vancomycin – D-ala-D-ala replaced by D-ala-D-lac</a:t>
            </a:r>
          </a:p>
          <a:p>
            <a:pPr lvl="1">
              <a:buFont typeface="Wingdings" pitchFamily="2" charset="2"/>
              <a:buChar char="q"/>
            </a:pPr>
            <a:r>
              <a:rPr lang="en-US" smtClean="0"/>
              <a:t> Staphylococcus aureus (MIC </a:t>
            </a:r>
            <a:r>
              <a:rPr lang="en-US" u="sng" smtClean="0"/>
              <a:t>&lt;</a:t>
            </a:r>
            <a:r>
              <a:rPr lang="en-US" smtClean="0"/>
              <a:t> 2 mcg/mL; Inhib 4 – 8 mcg/mL, &gt; 16 Resist):</a:t>
            </a:r>
          </a:p>
          <a:p>
            <a:pPr lvl="2" eaLnBrk="1" hangingPunct="1"/>
            <a:r>
              <a:rPr lang="en-US" sz="2800" smtClean="0"/>
              <a:t>VISA isolates:</a:t>
            </a:r>
          </a:p>
          <a:p>
            <a:pPr lvl="3" eaLnBrk="1" hangingPunct="1"/>
            <a:r>
              <a:rPr lang="en-US" sz="2800" smtClean="0"/>
              <a:t>Increased amount of precursor with decreased affinity</a:t>
            </a:r>
          </a:p>
          <a:p>
            <a:pPr lvl="3" eaLnBrk="1" hangingPunct="1"/>
            <a:r>
              <a:rPr lang="en-US" sz="2800" smtClean="0"/>
              <a:t>Thicker cell wall</a:t>
            </a:r>
          </a:p>
          <a:p>
            <a:pPr lvl="2" eaLnBrk="1" hangingPunct="1"/>
            <a:r>
              <a:rPr lang="en-US" sz="2800" smtClean="0"/>
              <a:t>hVISA:  heterogenous bacterial population</a:t>
            </a:r>
            <a:endParaRPr lang="en-US" sz="320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Mechanism of resistance:  </a:t>
            </a:r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/>
              <a:t>THERAPEUTIC AND TOXIC CONCENTRATIONS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Vancomycin is administered as a short-term (1-hour) intravenous infusion</a:t>
            </a:r>
            <a:r>
              <a:rPr lang="en-US" smtClean="0"/>
              <a:t>.</a:t>
            </a:r>
          </a:p>
          <a:p>
            <a:pPr>
              <a:buNone/>
            </a:pPr>
            <a:r>
              <a:rPr lang="en-US" smtClean="0"/>
              <a:t> </a:t>
            </a:r>
          </a:p>
          <a:p>
            <a:r>
              <a:rPr lang="en-US" smtClean="0"/>
              <a:t>Infusion rate related </a:t>
            </a:r>
            <a:r>
              <a:rPr lang="en-US"/>
              <a:t>side effects have been noted when shorter infusion times (~30 minutes or </a:t>
            </a:r>
            <a:r>
              <a:rPr lang="en-US" smtClean="0"/>
              <a:t>less) have </a:t>
            </a:r>
            <a:r>
              <a:rPr lang="en-US"/>
              <a:t>been used.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714356"/>
            <a:ext cx="8286808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910" y="571480"/>
            <a:ext cx="7858180" cy="5554683"/>
          </a:xfrm>
        </p:spPr>
        <p:txBody>
          <a:bodyPr/>
          <a:lstStyle/>
          <a:p>
            <a:pPr algn="just"/>
            <a:r>
              <a:rPr lang="en-US"/>
              <a:t>the </a:t>
            </a:r>
            <a:r>
              <a:rPr lang="en-US" smtClean="0"/>
              <a:t>therapeutic range </a:t>
            </a:r>
            <a:r>
              <a:rPr lang="en-US"/>
              <a:t>for steady-state peak concentrations is usually considered to be 20–40 </a:t>
            </a:r>
            <a:r>
              <a:rPr lang="en-US" smtClean="0"/>
              <a:t>μg/mL</a:t>
            </a:r>
          </a:p>
          <a:p>
            <a:pPr algn="just"/>
            <a:endParaRPr lang="en-US"/>
          </a:p>
          <a:p>
            <a:pPr algn="just"/>
            <a:r>
              <a:rPr lang="en-US" smtClean="0"/>
              <a:t>ototoxicity has been reported when vancomycin serum concentrations exceed 80 μg/mL</a:t>
            </a:r>
          </a:p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 marL="0" indent="720725" algn="just">
              <a:buNone/>
            </a:pPr>
            <a:r>
              <a:rPr lang="en-US" smtClean="0"/>
              <a:t>We should </a:t>
            </a:r>
            <a:r>
              <a:rPr lang="en-US"/>
              <a:t>monitor for signs </a:t>
            </a:r>
            <a:r>
              <a:rPr lang="en-US" smtClean="0"/>
              <a:t>and symptoms </a:t>
            </a:r>
            <a:r>
              <a:rPr lang="en-US"/>
              <a:t>that may indicate ototoxicity is occurring in a </a:t>
            </a:r>
            <a:r>
              <a:rPr lang="en-US" smtClean="0"/>
              <a:t>patient.</a:t>
            </a:r>
          </a:p>
          <a:p>
            <a:pPr marL="1163638" indent="-442913">
              <a:buFont typeface="Wingdings" pitchFamily="2" charset="2"/>
              <a:buChar char="ü"/>
            </a:pPr>
            <a:r>
              <a:rPr lang="en-US" smtClean="0"/>
              <a:t>auditory</a:t>
            </a:r>
            <a:r>
              <a:rPr lang="en-US"/>
              <a:t>: tinnitus, </a:t>
            </a:r>
            <a:r>
              <a:rPr lang="en-US" smtClean="0"/>
              <a:t>feeling of </a:t>
            </a:r>
            <a:r>
              <a:rPr lang="en-US"/>
              <a:t>fullness or pressure in the ears, loss of hearing acuity in the conversational range;</a:t>
            </a:r>
          </a:p>
          <a:p>
            <a:pPr marL="1163638" indent="-442913">
              <a:buFont typeface="Wingdings" pitchFamily="2" charset="2"/>
              <a:buChar char="ü"/>
            </a:pPr>
            <a:r>
              <a:rPr lang="en-US"/>
              <a:t>vestibular: loss of equilibrium, headache, nausea, vomiting, vertigo, </a:t>
            </a:r>
            <a:r>
              <a:rPr lang="en-US" smtClean="0"/>
              <a:t>dizziness, nystagmus, ataxia</a:t>
            </a:r>
            <a:r>
              <a:rPr lang="en-US"/>
              <a:t>).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 fontScale="92500" lnSpcReduction="10000"/>
          </a:bodyPr>
          <a:lstStyle/>
          <a:p>
            <a:r>
              <a:rPr lang="en-US"/>
              <a:t>the average vancomycin MICs for </a:t>
            </a:r>
            <a:r>
              <a:rPr lang="en-US" i="1"/>
              <a:t>Staphylococcus aureus and Staphylococcus </a:t>
            </a:r>
            <a:r>
              <a:rPr lang="en-US" i="1" smtClean="0"/>
              <a:t>epidermidis </a:t>
            </a:r>
            <a:r>
              <a:rPr lang="en-US" smtClean="0"/>
              <a:t>are </a:t>
            </a:r>
            <a:r>
              <a:rPr lang="en-US"/>
              <a:t>1–2 </a:t>
            </a:r>
            <a:r>
              <a:rPr lang="en-US" smtClean="0"/>
              <a:t>μg/mL</a:t>
            </a:r>
            <a:endParaRPr lang="en-US"/>
          </a:p>
          <a:p>
            <a:pPr>
              <a:buNone/>
            </a:pPr>
            <a:endParaRPr lang="en-US" smtClean="0"/>
          </a:p>
          <a:p>
            <a:r>
              <a:rPr lang="en-US" smtClean="0"/>
              <a:t>minimum </a:t>
            </a:r>
            <a:r>
              <a:rPr lang="en-US"/>
              <a:t>predose or trough steady-state concentrations equal </a:t>
            </a:r>
            <a:r>
              <a:rPr lang="en-US" smtClean="0"/>
              <a:t>to 5–10 </a:t>
            </a:r>
            <a:r>
              <a:rPr lang="en-US"/>
              <a:t>μg/mL are usually adequate to resolve infections with susceptible organisms.</a:t>
            </a:r>
          </a:p>
          <a:p>
            <a:endParaRPr lang="en-US" smtClean="0"/>
          </a:p>
          <a:p>
            <a:r>
              <a:rPr lang="en-US" smtClean="0"/>
              <a:t>Methicillin-resistant </a:t>
            </a:r>
            <a:r>
              <a:rPr lang="en-US" i="1"/>
              <a:t>S. aureus (MRSA) with MICs of 1.5–2 μg/mL may </a:t>
            </a:r>
            <a:r>
              <a:rPr lang="en-US" i="1" smtClean="0"/>
              <a:t>require </a:t>
            </a:r>
            <a:r>
              <a:rPr lang="en-US" smtClean="0"/>
              <a:t>higher </a:t>
            </a:r>
            <a:r>
              <a:rPr lang="en-US"/>
              <a:t>steady-state trough concentrations to achieve a clinical cure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3"/>
          </a:xfrm>
        </p:spPr>
        <p:txBody>
          <a:bodyPr>
            <a:normAutofit/>
          </a:bodyPr>
          <a:lstStyle/>
          <a:p>
            <a:pPr algn="just"/>
            <a:r>
              <a:rPr lang="en-US"/>
              <a:t>Vancomycin penetrates into lung tissue poorly (average </a:t>
            </a:r>
            <a:r>
              <a:rPr lang="en-US" smtClean="0"/>
              <a:t>serum:tissue </a:t>
            </a:r>
            <a:r>
              <a:rPr lang="en-US"/>
              <a:t>ratio of 6:1) and pulmonary concentrations are highly variable among </a:t>
            </a:r>
            <a:r>
              <a:rPr lang="en-US" smtClean="0"/>
              <a:t>patients</a:t>
            </a:r>
          </a:p>
          <a:p>
            <a:pPr algn="just">
              <a:buNone/>
            </a:pPr>
            <a:endParaRPr lang="en-US"/>
          </a:p>
          <a:p>
            <a:pPr algn="just"/>
            <a:r>
              <a:rPr lang="en-US"/>
              <a:t>Based on these findings and reports of therapeutic failures, recent treatment guidelines </a:t>
            </a:r>
            <a:r>
              <a:rPr lang="en-US" smtClean="0"/>
              <a:t>for hospital-aquired </a:t>
            </a:r>
            <a:r>
              <a:rPr lang="en-US" b="1"/>
              <a:t>pneumonia </a:t>
            </a:r>
            <a:r>
              <a:rPr lang="en-US"/>
              <a:t>recommend vancomycin steady-state trough </a:t>
            </a:r>
            <a:r>
              <a:rPr lang="en-US" smtClean="0"/>
              <a:t>concentrations equal </a:t>
            </a:r>
            <a:r>
              <a:rPr lang="en-US"/>
              <a:t>to </a:t>
            </a:r>
            <a:r>
              <a:rPr lang="en-US" b="1"/>
              <a:t>15–20 </a:t>
            </a:r>
            <a:r>
              <a:rPr lang="el-GR" b="1"/>
              <a:t>μ</a:t>
            </a:r>
            <a:r>
              <a:rPr lang="en-US" b="1" smtClean="0"/>
              <a:t>g/mL</a:t>
            </a:r>
            <a:endParaRPr lang="en-US" b="1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2143117"/>
            <a:ext cx="7786742" cy="2214578"/>
          </a:xfrm>
        </p:spPr>
        <p:txBody>
          <a:bodyPr/>
          <a:lstStyle/>
          <a:p>
            <a:pPr marL="0" indent="536575" algn="just">
              <a:buNone/>
            </a:pPr>
            <a:r>
              <a:rPr lang="en-US"/>
              <a:t>vancomycin steady-state concentrations above </a:t>
            </a:r>
            <a:r>
              <a:rPr lang="en-US" b="1"/>
              <a:t>15 μg/mL </a:t>
            </a:r>
            <a:r>
              <a:rPr lang="en-US"/>
              <a:t>are related to </a:t>
            </a:r>
            <a:r>
              <a:rPr lang="en-US" smtClean="0"/>
              <a:t>an increased </a:t>
            </a:r>
            <a:r>
              <a:rPr lang="en-US"/>
              <a:t>incidence of </a:t>
            </a:r>
            <a:r>
              <a:rPr lang="en-US" b="1"/>
              <a:t>nephrotoxicity</a:t>
            </a:r>
            <a:r>
              <a:rPr lang="en-US"/>
              <a:t>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>
            <a:normAutofit/>
          </a:bodyPr>
          <a:lstStyle/>
          <a:p>
            <a:pPr algn="just"/>
            <a:r>
              <a:rPr lang="en-US"/>
              <a:t>Nephrotoxicity and ototoxicity cannot </a:t>
            </a:r>
            <a:r>
              <a:rPr lang="en-US" smtClean="0"/>
              <a:t>be completely </a:t>
            </a:r>
            <a:r>
              <a:rPr lang="en-US"/>
              <a:t>avoided when using </a:t>
            </a:r>
            <a:r>
              <a:rPr lang="en-US" smtClean="0"/>
              <a:t>vancomycin by </a:t>
            </a:r>
            <a:r>
              <a:rPr lang="en-US"/>
              <a:t>keeping serum concentrations within the suggested ranges. </a:t>
            </a:r>
            <a:endParaRPr lang="en-US" smtClean="0"/>
          </a:p>
          <a:p>
            <a:pPr algn="just">
              <a:buNone/>
            </a:pPr>
            <a:endParaRPr lang="en-US" smtClean="0"/>
          </a:p>
          <a:p>
            <a:pPr algn="just"/>
            <a:r>
              <a:rPr lang="en-US" smtClean="0"/>
              <a:t>However</a:t>
            </a:r>
            <a:r>
              <a:rPr lang="en-US"/>
              <a:t>, by adjusting </a:t>
            </a:r>
            <a:r>
              <a:rPr lang="en-US" smtClean="0"/>
              <a:t>vancomycin dosage </a:t>
            </a:r>
            <a:r>
              <a:rPr lang="en-US"/>
              <a:t>regimens so that potentially toxic serum concentrations are avoided, </a:t>
            </a:r>
            <a:r>
              <a:rPr lang="en-US" smtClean="0"/>
              <a:t>drug concentration-related </a:t>
            </a:r>
            <a:r>
              <a:rPr lang="en-US"/>
              <a:t>adverse effects should be held to the absolute minimum.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/>
              <a:t>CLINICAL MONITORING PARAMETERS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39750" indent="-539750">
              <a:buFont typeface="Wingdings" pitchFamily="2" charset="2"/>
              <a:buChar char="q"/>
            </a:pPr>
            <a:r>
              <a:rPr lang="en-US"/>
              <a:t>to monitor both steady-state peak and trough </a:t>
            </a:r>
            <a:r>
              <a:rPr lang="en-US" smtClean="0"/>
              <a:t>vancomycin serum concentrations</a:t>
            </a:r>
          </a:p>
          <a:p>
            <a:pPr marL="539750" indent="-539750">
              <a:buFont typeface="Wingdings" pitchFamily="2" charset="2"/>
              <a:buChar char="q"/>
            </a:pPr>
            <a:r>
              <a:rPr lang="en-US"/>
              <a:t>serum creatinine </a:t>
            </a:r>
            <a:r>
              <a:rPr lang="en-US" smtClean="0"/>
              <a:t>concentrations</a:t>
            </a:r>
          </a:p>
          <a:p>
            <a:pPr marL="1081088" indent="-457200" algn="just">
              <a:buFont typeface="Wingdings" pitchFamily="2" charset="2"/>
              <a:buChar char="ü"/>
            </a:pPr>
            <a:r>
              <a:rPr lang="en-US" smtClean="0"/>
              <a:t>Ideally</a:t>
            </a:r>
            <a:r>
              <a:rPr lang="en-US"/>
              <a:t>, a baseline serum creatinine concentration is obtained before </a:t>
            </a:r>
            <a:r>
              <a:rPr lang="en-US" smtClean="0"/>
              <a:t>vancomycin therapy </a:t>
            </a:r>
            <a:r>
              <a:rPr lang="en-US"/>
              <a:t>is initiated and three times weekly during treatment</a:t>
            </a:r>
            <a:r>
              <a:rPr lang="en-US" smtClean="0"/>
              <a:t>.</a:t>
            </a:r>
          </a:p>
          <a:p>
            <a:pPr marL="539750" indent="-539750" algn="just">
              <a:buFont typeface="Wingdings" pitchFamily="2" charset="2"/>
              <a:buChar char="q"/>
            </a:pPr>
            <a:r>
              <a:rPr lang="en-US"/>
              <a:t>clinical signs and symptoms of auditory</a:t>
            </a:r>
            <a:endParaRPr lang="en-US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/>
              <a:t>BASIC CLINICAL PHARMACOKINETIC PARAMETERS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n-US"/>
              <a:t>Vancomycin is almost completely eliminated unchanged in the urine primarily </a:t>
            </a:r>
            <a:r>
              <a:rPr lang="en-US" smtClean="0"/>
              <a:t>by glomerular </a:t>
            </a:r>
            <a:r>
              <a:rPr lang="en-US"/>
              <a:t>filtration (≥90</a:t>
            </a:r>
            <a:r>
              <a:rPr lang="en-US" smtClean="0"/>
              <a:t>%) </a:t>
            </a:r>
          </a:p>
          <a:p>
            <a:pPr algn="just">
              <a:buNone/>
            </a:pPr>
            <a:endParaRPr lang="en-US" smtClean="0"/>
          </a:p>
          <a:p>
            <a:pPr algn="just"/>
            <a:r>
              <a:rPr lang="en-US" smtClean="0"/>
              <a:t>Plasma protein binding is ~ 55%.</a:t>
            </a:r>
          </a:p>
          <a:p>
            <a:pPr algn="just">
              <a:buNone/>
            </a:pPr>
            <a:endParaRPr lang="en-US" smtClean="0"/>
          </a:p>
          <a:p>
            <a:pPr algn="just"/>
            <a:r>
              <a:rPr lang="en-US" smtClean="0"/>
              <a:t>This </a:t>
            </a:r>
            <a:r>
              <a:rPr lang="en-US"/>
              <a:t>antibiotic is given by short-term (1 </a:t>
            </a:r>
            <a:r>
              <a:rPr lang="en-US" smtClean="0"/>
              <a:t>hour) intermittent </a:t>
            </a:r>
            <a:r>
              <a:rPr lang="en-US"/>
              <a:t>intravenous infusion. </a:t>
            </a:r>
            <a:endParaRPr lang="en-US" smtClean="0"/>
          </a:p>
          <a:p>
            <a:pPr algn="just"/>
            <a:endParaRPr lang="en-US" smtClean="0"/>
          </a:p>
          <a:p>
            <a:pPr algn="just"/>
            <a:r>
              <a:rPr lang="en-US" smtClean="0"/>
              <a:t>Intramuscular </a:t>
            </a:r>
            <a:r>
              <a:rPr lang="en-US"/>
              <a:t>administration is usually avoided </a:t>
            </a:r>
            <a:r>
              <a:rPr lang="en-US" smtClean="0"/>
              <a:t>because this </a:t>
            </a:r>
            <a:r>
              <a:rPr lang="en-US"/>
              <a:t>route has been reported to cause tissue necrosis at the site of injection. </a:t>
            </a:r>
            <a:endParaRPr lang="en-US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126055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mtClean="0"/>
              <a:t>Oral bioavailability is poor (&lt;10%) so systemic infections cannot be treated by this route of administration.</a:t>
            </a:r>
          </a:p>
          <a:p>
            <a:pPr algn="just">
              <a:buNone/>
            </a:pPr>
            <a:endParaRPr lang="en-US" smtClean="0"/>
          </a:p>
          <a:p>
            <a:pPr algn="just"/>
            <a:r>
              <a:rPr lang="en-US" smtClean="0"/>
              <a:t>However, patients with renal failure who have been given oral vancomycin for the treatment of antibiotic-associated colitis have accumulated therapeutic concentrations because gut wall inflammation increased vancomycin bioavailability and renal dysfunction decreased drug clearance.</a:t>
            </a:r>
          </a:p>
          <a:p>
            <a:pPr algn="just"/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Normal Patients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/>
              <a:t>The </a:t>
            </a:r>
            <a:r>
              <a:rPr lang="en-US" smtClean="0"/>
              <a:t>recommended dose </a:t>
            </a:r>
            <a:r>
              <a:rPr lang="en-US"/>
              <a:t>for vancomycin in patients with normal renal function is 30 mg/kg/d given as 2 or </a:t>
            </a:r>
            <a:r>
              <a:rPr lang="en-US" smtClean="0"/>
              <a:t>4 divided </a:t>
            </a:r>
            <a:r>
              <a:rPr lang="en-US"/>
              <a:t>daily doses</a:t>
            </a:r>
            <a:r>
              <a:rPr lang="en-US" smtClean="0"/>
              <a:t>.</a:t>
            </a:r>
          </a:p>
          <a:p>
            <a:pPr algn="just"/>
            <a:endParaRPr lang="en-US" smtClean="0"/>
          </a:p>
          <a:p>
            <a:pPr algn="just"/>
            <a:r>
              <a:rPr lang="en-US" smtClean="0"/>
              <a:t>In </a:t>
            </a:r>
            <a:r>
              <a:rPr lang="en-US"/>
              <a:t>normal weight adults, the dose is usually 2 g/d given as 1000 </a:t>
            </a:r>
            <a:r>
              <a:rPr lang="en-US" smtClean="0"/>
              <a:t>mg every </a:t>
            </a:r>
            <a:r>
              <a:rPr lang="en-US"/>
              <a:t>12 hours.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/>
              <a:t>EFFECTS OF DISEASE STATES AND CONDITIONS ON</a:t>
            </a:r>
            <a:br>
              <a:rPr lang="en-US" sz="2800" b="1"/>
            </a:br>
            <a:r>
              <a:rPr lang="en-US" sz="2800" b="1"/>
              <a:t>VANCOMYCIN PHARMACOKINETICS AND DOSING</a:t>
            </a:r>
            <a:endParaRPr lang="en-US" sz="28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/>
              <a:t>Nonobese adults with normal renal function (creatinine clearance &gt;80 </a:t>
            </a:r>
            <a:r>
              <a:rPr lang="en-US" smtClean="0"/>
              <a:t>mL/min) have </a:t>
            </a:r>
            <a:r>
              <a:rPr lang="en-US"/>
              <a:t>an average vancomycin half-life of 8 hours (range = 7–9 hours</a:t>
            </a:r>
            <a:r>
              <a:rPr lang="en-US" smtClean="0"/>
              <a:t>)</a:t>
            </a:r>
            <a:endParaRPr lang="en-US"/>
          </a:p>
          <a:p>
            <a:pPr algn="just"/>
            <a:endParaRPr lang="en-US" smtClean="0"/>
          </a:p>
          <a:p>
            <a:pPr algn="just"/>
            <a:r>
              <a:rPr lang="en-US" smtClean="0"/>
              <a:t>the </a:t>
            </a:r>
            <a:r>
              <a:rPr lang="en-US"/>
              <a:t>average </a:t>
            </a:r>
            <a:r>
              <a:rPr lang="en-US" smtClean="0"/>
              <a:t>volume of </a:t>
            </a:r>
            <a:r>
              <a:rPr lang="en-US"/>
              <a:t>distribution for vancomycin is 0.7 L/kg (range 0.5–1.0 L/kg) in this </a:t>
            </a:r>
            <a:r>
              <a:rPr lang="en-US" smtClean="0"/>
              <a:t>population.</a:t>
            </a:r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mtClean="0">
                <a:solidFill>
                  <a:srgbClr val="FF0000"/>
                </a:solidFill>
              </a:rPr>
              <a:t>Burn Patients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7686700" cy="5214974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n-US"/>
              <a:t>Major body burns (&gt;30–40% body surface area) can cause large changes in </a:t>
            </a:r>
            <a:r>
              <a:rPr lang="en-US" smtClean="0"/>
              <a:t>vancomycin pharmacokinetics.</a:t>
            </a:r>
          </a:p>
          <a:p>
            <a:pPr algn="just"/>
            <a:endParaRPr lang="en-US" smtClean="0"/>
          </a:p>
          <a:p>
            <a:pPr algn="just"/>
            <a:r>
              <a:rPr lang="en-US" smtClean="0"/>
              <a:t>48 </a:t>
            </a:r>
            <a:r>
              <a:rPr lang="en-US"/>
              <a:t>to </a:t>
            </a:r>
            <a:r>
              <a:rPr lang="en-US" smtClean="0"/>
              <a:t>72 </a:t>
            </a:r>
            <a:r>
              <a:rPr lang="en-US"/>
              <a:t>hours after a major burn, </a:t>
            </a:r>
            <a:r>
              <a:rPr lang="en-US" smtClean="0"/>
              <a:t>the basal </a:t>
            </a:r>
            <a:r>
              <a:rPr lang="en-US"/>
              <a:t>metabolic rate of the patient increases to facilitate tissue repair. </a:t>
            </a:r>
            <a:r>
              <a:rPr lang="en-US" b="1"/>
              <a:t>The increase </a:t>
            </a:r>
            <a:r>
              <a:rPr lang="en-US" smtClean="0"/>
              <a:t>in basal </a:t>
            </a:r>
            <a:r>
              <a:rPr lang="en-US"/>
              <a:t>metabolic rate causes an </a:t>
            </a:r>
            <a:r>
              <a:rPr lang="en-US" b="1"/>
              <a:t>increase in glomerular filtration rate </a:t>
            </a:r>
            <a:r>
              <a:rPr lang="en-US"/>
              <a:t>which </a:t>
            </a:r>
            <a:r>
              <a:rPr lang="en-US" smtClean="0"/>
              <a:t>increases vancomycin clearance</a:t>
            </a:r>
            <a:r>
              <a:rPr lang="en-US"/>
              <a:t>. </a:t>
            </a:r>
            <a:endParaRPr lang="en-US" smtClean="0"/>
          </a:p>
          <a:p>
            <a:pPr algn="just"/>
            <a:endParaRPr lang="en-US" smtClean="0"/>
          </a:p>
          <a:p>
            <a:pPr algn="just"/>
            <a:r>
              <a:rPr lang="en-US" smtClean="0"/>
              <a:t>Because </a:t>
            </a:r>
            <a:r>
              <a:rPr lang="en-US"/>
              <a:t>of the increase in drug clearance, the </a:t>
            </a:r>
            <a:r>
              <a:rPr lang="en-US" b="1"/>
              <a:t>average half-life </a:t>
            </a:r>
            <a:r>
              <a:rPr lang="en-US" b="1" smtClean="0"/>
              <a:t>for vancomycin </a:t>
            </a:r>
            <a:r>
              <a:rPr lang="en-US"/>
              <a:t>in burn patients is </a:t>
            </a:r>
            <a:r>
              <a:rPr lang="en-US" b="1"/>
              <a:t>4 hours</a:t>
            </a:r>
            <a:r>
              <a:rPr lang="en-US"/>
              <a:t>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mtClean="0">
                <a:solidFill>
                  <a:srgbClr val="FF0000"/>
                </a:solidFill>
              </a:rPr>
              <a:t>Obesity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n-US"/>
              <a:t>Obese individuals </a:t>
            </a:r>
            <a:r>
              <a:rPr lang="en-US" b="1"/>
              <a:t>with normal serum creatinine </a:t>
            </a:r>
            <a:r>
              <a:rPr lang="en-US"/>
              <a:t>concentrations have </a:t>
            </a:r>
            <a:r>
              <a:rPr lang="en-US" b="1"/>
              <a:t>increased </a:t>
            </a:r>
            <a:r>
              <a:rPr lang="en-US" b="1" smtClean="0"/>
              <a:t>vancomycin clearance</a:t>
            </a:r>
            <a:r>
              <a:rPr lang="en-US" smtClean="0"/>
              <a:t> </a:t>
            </a:r>
            <a:r>
              <a:rPr lang="en-US"/>
              <a:t>secondary to increased glomerular filtration rate and are best </a:t>
            </a:r>
            <a:r>
              <a:rPr lang="en-US" smtClean="0"/>
              <a:t>dosed with </a:t>
            </a:r>
            <a:r>
              <a:rPr lang="en-US"/>
              <a:t>vancomycin using total body weight</a:t>
            </a:r>
            <a:r>
              <a:rPr lang="en-US" smtClean="0"/>
              <a:t>.</a:t>
            </a:r>
          </a:p>
          <a:p>
            <a:pPr algn="just"/>
            <a:endParaRPr lang="en-US"/>
          </a:p>
          <a:p>
            <a:pPr algn="just"/>
            <a:r>
              <a:rPr lang="en-US" smtClean="0"/>
              <a:t>The </a:t>
            </a:r>
            <a:r>
              <a:rPr lang="en-US"/>
              <a:t>reason for the increased </a:t>
            </a:r>
            <a:r>
              <a:rPr lang="en-US" smtClean="0"/>
              <a:t>drug clearance </a:t>
            </a:r>
            <a:r>
              <a:rPr lang="en-US"/>
              <a:t>is kidney hypertrophy which results in larger creatinine clearance rates. </a:t>
            </a:r>
            <a:endParaRPr lang="en-US" smtClean="0"/>
          </a:p>
          <a:p>
            <a:pPr algn="just"/>
            <a:endParaRPr lang="en-US" smtClean="0"/>
          </a:p>
          <a:p>
            <a:r>
              <a:rPr lang="en-US" smtClean="0"/>
              <a:t>Volume of </a:t>
            </a:r>
            <a:r>
              <a:rPr lang="en-US"/>
              <a:t>distribution does not significantly change with obesity and is best estimated </a:t>
            </a:r>
            <a:r>
              <a:rPr lang="en-US" smtClean="0"/>
              <a:t>using ideal body weight (IBW) in patients more than 30% overweight (&gt;30% over IBW, V =0.7 L/kg IBW)</a:t>
            </a:r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929354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n-US" smtClean="0"/>
              <a:t>Because the primary pharmacokinetic </a:t>
            </a:r>
            <a:r>
              <a:rPr lang="en-US" b="1" smtClean="0"/>
              <a:t>change for vancomycin in obesity </a:t>
            </a:r>
            <a:r>
              <a:rPr lang="en-US" smtClean="0"/>
              <a:t>is </a:t>
            </a:r>
            <a:r>
              <a:rPr lang="en-US" b="1" smtClean="0"/>
              <a:t>increased drug clearance </a:t>
            </a:r>
            <a:r>
              <a:rPr lang="en-US" smtClean="0"/>
              <a:t>with a negligible change in volume of distribution</a:t>
            </a:r>
          </a:p>
          <a:p>
            <a:pPr algn="just"/>
            <a:endParaRPr lang="en-US" smtClean="0"/>
          </a:p>
          <a:p>
            <a:pPr algn="just"/>
            <a:r>
              <a:rPr lang="en-US" smtClean="0"/>
              <a:t>average half-life decreases to </a:t>
            </a:r>
            <a:r>
              <a:rPr lang="en-US" b="1" smtClean="0"/>
              <a:t>3.3 hours </a:t>
            </a:r>
          </a:p>
          <a:p>
            <a:pPr algn="just">
              <a:buNone/>
            </a:pPr>
            <a:r>
              <a:rPr lang="en-US" smtClean="0"/>
              <a:t>			</a:t>
            </a:r>
          </a:p>
          <a:p>
            <a:pPr algn="just">
              <a:buNone/>
            </a:pPr>
            <a:r>
              <a:rPr lang="en-US" smtClean="0"/>
              <a:t>				</a:t>
            </a:r>
          </a:p>
          <a:p>
            <a:pPr algn="just">
              <a:buNone/>
            </a:pPr>
            <a:endParaRPr lang="en-US" smtClean="0"/>
          </a:p>
          <a:p>
            <a:pPr algn="just"/>
            <a:r>
              <a:rPr lang="en-US" smtClean="0"/>
              <a:t>While the average dose in </a:t>
            </a:r>
            <a:r>
              <a:rPr lang="en-US" b="1" smtClean="0"/>
              <a:t>morbidly obese </a:t>
            </a:r>
            <a:r>
              <a:rPr lang="en-US" smtClean="0"/>
              <a:t>and </a:t>
            </a:r>
            <a:r>
              <a:rPr lang="en-US" b="1" smtClean="0"/>
              <a:t>normal weight patients</a:t>
            </a:r>
            <a:r>
              <a:rPr lang="en-US" smtClean="0"/>
              <a:t> with </a:t>
            </a:r>
            <a:r>
              <a:rPr lang="en-US" b="1" smtClean="0"/>
              <a:t>normal serum creatinine </a:t>
            </a:r>
            <a:r>
              <a:rPr lang="en-US" smtClean="0"/>
              <a:t>concentrations was </a:t>
            </a:r>
            <a:r>
              <a:rPr lang="en-US" b="1" smtClean="0"/>
              <a:t>~30 mg/kg/d using total body weight </a:t>
            </a:r>
            <a:r>
              <a:rPr lang="en-US" smtClean="0"/>
              <a:t>in both populations, </a:t>
            </a:r>
          </a:p>
          <a:p>
            <a:pPr algn="just"/>
            <a:r>
              <a:rPr lang="en-US" smtClean="0"/>
              <a:t>some </a:t>
            </a:r>
            <a:r>
              <a:rPr lang="en-US" b="1" smtClean="0"/>
              <a:t>morbidly obese </a:t>
            </a:r>
            <a:r>
              <a:rPr lang="en-US" smtClean="0"/>
              <a:t>patients required </a:t>
            </a:r>
            <a:r>
              <a:rPr lang="en-US" b="1" smtClean="0"/>
              <a:t>every-8-hour </a:t>
            </a:r>
            <a:r>
              <a:rPr lang="en-US" smtClean="0"/>
              <a:t>dosing to maintain vancomycin </a:t>
            </a:r>
            <a:r>
              <a:rPr lang="en-US" b="1" smtClean="0"/>
              <a:t>steady-state trough concentrations above 5 </a:t>
            </a:r>
            <a:r>
              <a:rPr lang="el-GR" b="1" smtClean="0"/>
              <a:t>μ</a:t>
            </a:r>
            <a:r>
              <a:rPr lang="en-US" b="1" smtClean="0"/>
              <a:t>g/mL.30</a:t>
            </a:r>
            <a:endParaRPr lang="en-US" b="1"/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28926" y="2500306"/>
            <a:ext cx="2857520" cy="7858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smtClean="0">
                <a:solidFill>
                  <a:srgbClr val="FF0000"/>
                </a:solidFill>
              </a:rPr>
              <a:t>Premature infants</a:t>
            </a:r>
            <a:endParaRPr lang="en-US" sz="360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143536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n-US" smtClean="0"/>
              <a:t>Premature infants (gestational age 32 weeks) have a larger amount of body water compared to adults. </a:t>
            </a:r>
          </a:p>
          <a:p>
            <a:pPr algn="just"/>
            <a:endParaRPr lang="en-US" smtClean="0"/>
          </a:p>
          <a:p>
            <a:pPr algn="just"/>
            <a:r>
              <a:rPr lang="en-US" smtClean="0"/>
              <a:t>However, vancomycin volume of distribution (V = 0.7 L/kg) is not greatly affected by these greater amounts of body water as is the case with aminoglycoside antibiotics.</a:t>
            </a:r>
          </a:p>
          <a:p>
            <a:pPr algn="just"/>
            <a:endParaRPr lang="en-US" smtClean="0"/>
          </a:p>
          <a:p>
            <a:pPr algn="just"/>
            <a:r>
              <a:rPr lang="en-US" smtClean="0"/>
              <a:t>Kidneys are not completely developed at this early age so glomerular filtration and vancomycin clearance (15 mL/min) are decreased.</a:t>
            </a:r>
          </a:p>
          <a:p>
            <a:pPr algn="just"/>
            <a:endParaRPr lang="en-US" smtClean="0"/>
          </a:p>
          <a:p>
            <a:pPr algn="just"/>
            <a:r>
              <a:rPr lang="en-US" smtClean="0"/>
              <a:t>A lower clearance rate with about the same volume of distribution as adults results in a longer average half-life for vancomycin in premature babies (10 hours)</a:t>
            </a:r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Persamaan Parameter Farmakokinetik Vancomisin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2214554"/>
            <a:ext cx="8229600" cy="135732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1" indent="-742950" algn="ctr">
              <a:buNone/>
            </a:pPr>
            <a:endParaRPr lang="en-US" smtClean="0"/>
          </a:p>
          <a:p>
            <a:pPr lvl="1" indent="-742950" algn="ctr">
              <a:buNone/>
            </a:pPr>
            <a:r>
              <a:rPr lang="en-US" smtClean="0"/>
              <a:t>CL</a:t>
            </a:r>
            <a:r>
              <a:rPr lang="en-US" baseline="-25000" smtClean="0"/>
              <a:t>vanco</a:t>
            </a:r>
            <a:r>
              <a:rPr lang="en-US" smtClean="0"/>
              <a:t> (mL/min/kg) = (0.695 x CL</a:t>
            </a:r>
            <a:r>
              <a:rPr lang="en-US" baseline="-25000" smtClean="0"/>
              <a:t>cr</a:t>
            </a:r>
            <a:r>
              <a:rPr lang="en-US" smtClean="0"/>
              <a:t> [mL/min/kg] + 0.05</a:t>
            </a:r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200" smtClean="0">
                <a:latin typeface="Aharoni" pitchFamily="2" charset="-79"/>
                <a:cs typeface="Aharoni" pitchFamily="2" charset="-79"/>
              </a:rPr>
              <a:t>Pharmacokinetic Parameters Comparison Among Models 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47688" indent="-547688" eaLnBrk="1" hangingPunct="1">
              <a:buFontTx/>
              <a:buAutoNum type="arabicPeriod"/>
            </a:pPr>
            <a:r>
              <a:rPr lang="en-US" smtClean="0"/>
              <a:t>Estimate CL</a:t>
            </a:r>
            <a:r>
              <a:rPr lang="en-US" baseline="-25000" smtClean="0"/>
              <a:t>vanco</a:t>
            </a:r>
            <a:r>
              <a:rPr lang="en-US" smtClean="0"/>
              <a:t> based on the CL</a:t>
            </a:r>
            <a:r>
              <a:rPr lang="en-US" baseline="-25000" smtClean="0"/>
              <a:t>cr</a:t>
            </a:r>
          </a:p>
          <a:p>
            <a:pPr marL="547688" indent="-547688" eaLnBrk="1" hangingPunct="1">
              <a:buFontTx/>
              <a:buAutoNum type="arabicPeriod"/>
            </a:pPr>
            <a:r>
              <a:rPr lang="en-US" smtClean="0"/>
              <a:t>Estimate Vd</a:t>
            </a:r>
          </a:p>
          <a:p>
            <a:pPr marL="547688" indent="-547688" eaLnBrk="1" hangingPunct="1">
              <a:buFontTx/>
              <a:buAutoNum type="arabicPeriod"/>
            </a:pPr>
            <a:r>
              <a:rPr lang="en-US" smtClean="0"/>
              <a:t>Estimate Ke based</a:t>
            </a:r>
            <a:endParaRPr lang="en-US" baseline="-25000" smtClean="0"/>
          </a:p>
          <a:p>
            <a:pPr marL="547688" indent="-547688" eaLnBrk="1" hangingPunct="1">
              <a:buFontTx/>
              <a:buAutoNum type="arabicPeriod"/>
            </a:pPr>
            <a:r>
              <a:rPr lang="en-US" smtClean="0"/>
              <a:t>Estimate the trough level based on </a:t>
            </a:r>
          </a:p>
          <a:p>
            <a:pPr marL="890588" lvl="1" indent="-479425" eaLnBrk="1" hangingPunct="1">
              <a:buFontTx/>
              <a:buChar char="•"/>
            </a:pPr>
            <a:r>
              <a:rPr lang="en-US" smtClean="0"/>
              <a:t>The dose given to patients</a:t>
            </a:r>
          </a:p>
          <a:p>
            <a:pPr marL="890588" lvl="1" indent="-479425" eaLnBrk="1" hangingPunct="1">
              <a:buFontTx/>
              <a:buChar char="•"/>
            </a:pPr>
            <a:r>
              <a:rPr lang="en-US" smtClean="0"/>
              <a:t>Above Ke </a:t>
            </a:r>
          </a:p>
          <a:p>
            <a:pPr marL="890588" lvl="1" indent="-479425" eaLnBrk="1" hangingPunct="1">
              <a:buFontTx/>
              <a:buChar char="•"/>
            </a:pPr>
            <a:r>
              <a:rPr lang="en-US" smtClean="0"/>
              <a:t>Bolus model</a:t>
            </a:r>
          </a:p>
          <a:p>
            <a:pPr marL="547688" indent="-547688" eaLnBrk="1" hangingPunct="1">
              <a:buFont typeface="Wingdings" pitchFamily="2" charset="2"/>
              <a:buNone/>
            </a:pPr>
            <a:endParaRPr lang="en-US" baseline="-25000" smtClean="0"/>
          </a:p>
          <a:p>
            <a:pPr marL="547688" indent="-547688" eaLnBrk="1" hangingPunct="1"/>
            <a:endParaRPr lang="en-US" smtClean="0"/>
          </a:p>
          <a:p>
            <a:pPr marL="547688" indent="-547688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63575" y="136525"/>
            <a:ext cx="7772400" cy="1144588"/>
          </a:xfrm>
        </p:spPr>
        <p:txBody>
          <a:bodyPr/>
          <a:lstStyle/>
          <a:p>
            <a:pPr eaLnBrk="1" hangingPunct="1"/>
            <a:r>
              <a:rPr lang="en-US" smtClean="0"/>
              <a:t>Methods Comparison</a:t>
            </a:r>
          </a:p>
        </p:txBody>
      </p:sp>
      <p:graphicFrame>
        <p:nvGraphicFramePr>
          <p:cNvPr id="90191" name="Group 79"/>
          <p:cNvGraphicFramePr>
            <a:graphicFrameLocks noGrp="1"/>
          </p:cNvGraphicFramePr>
          <p:nvPr>
            <p:ph idx="1"/>
          </p:nvPr>
        </p:nvGraphicFramePr>
        <p:xfrm>
          <a:off x="320675" y="1165225"/>
          <a:ext cx="8572501" cy="4731830"/>
        </p:xfrm>
        <a:graphic>
          <a:graphicData uri="http://schemas.openxmlformats.org/drawingml/2006/table">
            <a:tbl>
              <a:tblPr/>
              <a:tblGrid>
                <a:gridCol w="1873092"/>
                <a:gridCol w="4610576"/>
                <a:gridCol w="2088833"/>
              </a:tblGrid>
              <a:tr h="4800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Methods</a:t>
                      </a:r>
                    </a:p>
                  </a:txBody>
                  <a:tcPr marL="82296" marR="82296" marT="41148" marB="4114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Equation</a:t>
                      </a:r>
                    </a:p>
                  </a:txBody>
                  <a:tcPr marL="82296" marR="82296" marT="41148" marB="4114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2296" marR="82296" marT="41148" marB="4114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Kinetidex </a:t>
                      </a: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®</a:t>
                      </a:r>
                    </a:p>
                  </a:txBody>
                  <a:tcPr marL="82296" marR="82296" marT="41148" marB="4114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(Ke = 0.00083 x CLcr + 0.0044)</a:t>
                      </a:r>
                    </a:p>
                  </a:txBody>
                  <a:tcPr marL="82296" marR="82296" marT="41148" marB="4114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2296" marR="82296" marT="41148" marB="4114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0936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Matzke method</a:t>
                      </a:r>
                    </a:p>
                  </a:txBody>
                  <a:tcPr marL="82296" marR="82296" marT="41148" marB="4114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CL</a:t>
                      </a:r>
                      <a:r>
                        <a:rPr kumimoji="0" lang="en-US" sz="18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vanco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(mL/min) = (CL</a:t>
                      </a:r>
                      <a:r>
                        <a:rPr kumimoji="0" lang="en-US" sz="18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cr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x 0.689) + 3.66</a:t>
                      </a:r>
                    </a:p>
                  </a:txBody>
                  <a:tcPr marL="82296" marR="82296" marT="41148" marB="4114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Cockcroft-Gault method, ABW</a:t>
                      </a:r>
                    </a:p>
                  </a:txBody>
                  <a:tcPr marL="82296" marR="82296" marT="41148" marB="4114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498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V=0.72L/kg if CL</a:t>
                      </a:r>
                      <a:r>
                        <a:rPr kumimoji="0" lang="en-US" sz="18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cr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is &gt;60mL/min;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V=0.89L/kg if CL</a:t>
                      </a:r>
                      <a:r>
                        <a:rPr kumimoji="0" lang="en-US" sz="18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cr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is 10 -60 mL/min;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V=0.9L/kg if CL</a:t>
                      </a:r>
                      <a:r>
                        <a:rPr kumimoji="0" lang="en-US" sz="18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cr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is &lt;10mL/min</a:t>
                      </a:r>
                    </a:p>
                  </a:txBody>
                  <a:tcPr marL="82296" marR="82296" marT="41148" marB="4114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ABW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2296" marR="82296" marT="41148" marB="4114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4389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Bauer method</a:t>
                      </a:r>
                    </a:p>
                  </a:txBody>
                  <a:tcPr marL="82296" marR="82296" marT="41148" marB="4114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CL</a:t>
                      </a:r>
                      <a:r>
                        <a:rPr kumimoji="0" lang="en-US" sz="22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vanco</a:t>
                      </a: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(mL/min/kg) = (0.695 x CL</a:t>
                      </a:r>
                      <a:r>
                        <a:rPr kumimoji="0" lang="en-US" sz="22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cr</a:t>
                      </a: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[mL/min/kg] + 0.05</a:t>
                      </a:r>
                    </a:p>
                  </a:txBody>
                  <a:tcPr marL="82296" marR="82296" marT="41148" marB="4114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(**)</a:t>
                      </a:r>
                    </a:p>
                  </a:txBody>
                  <a:tcPr marL="82296" marR="82296" marT="41148" marB="4114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148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 = 0.7L/kg</a:t>
                      </a: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2296" marR="82296" marT="41148" marB="4114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ABW</a:t>
                      </a:r>
                    </a:p>
                  </a:txBody>
                  <a:tcPr marL="82296" marR="82296" marT="41148" marB="4114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65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Practial method</a:t>
                      </a:r>
                    </a:p>
                  </a:txBody>
                  <a:tcPr marL="82296" marR="82296" marT="41148" marB="4114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Using Vd=0.7L/kg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CL</a:t>
                      </a:r>
                      <a:r>
                        <a:rPr kumimoji="0" lang="en-US" sz="22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vanco</a:t>
                      </a: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= 0.7 x CL</a:t>
                      </a:r>
                      <a:r>
                        <a:rPr kumimoji="0" lang="en-US" sz="22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cr</a:t>
                      </a: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2296" marR="82296" marT="41148" marB="4114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ABW</a:t>
                      </a:r>
                    </a:p>
                  </a:txBody>
                  <a:tcPr marL="82296" marR="82296" marT="41148" marB="4114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2803" name="Text Box 73"/>
          <p:cNvSpPr txBox="1">
            <a:spLocks noChangeArrowheads="1"/>
          </p:cNvSpPr>
          <p:nvPr/>
        </p:nvSpPr>
        <p:spPr bwMode="auto">
          <a:xfrm>
            <a:off x="525463" y="5965825"/>
            <a:ext cx="8229600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296" tIns="41148" rIns="82296" bIns="4114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(**) Cockcroft-Gault with ABW up to ABW/IBW = 1.3, after that IBW is used.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8013"/>
            <a:ext cx="7772400" cy="763587"/>
          </a:xfrm>
        </p:spPr>
        <p:txBody>
          <a:bodyPr/>
          <a:lstStyle/>
          <a:p>
            <a:pPr eaLnBrk="1" hangingPunct="1"/>
            <a:r>
              <a:rPr lang="en-US" smtClean="0"/>
              <a:t>Reference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3575" y="1439863"/>
            <a:ext cx="7772400" cy="4665662"/>
          </a:xfrm>
        </p:spPr>
        <p:txBody>
          <a:bodyPr/>
          <a:lstStyle/>
          <a:p>
            <a:pPr marL="547688" indent="-547688" eaLnBrk="1" hangingPunct="1">
              <a:lnSpc>
                <a:spcPct val="80000"/>
              </a:lnSpc>
              <a:buFontTx/>
              <a:buAutoNum type="arabicPeriod"/>
            </a:pPr>
            <a:r>
              <a:rPr lang="en-US" sz="1600" smtClean="0"/>
              <a:t>Birt JK, Chandler MH. Using clinical data to determine vancomycin dosing parameters. Ther Drug Monit. 1990; 12:206–9. </a:t>
            </a:r>
          </a:p>
          <a:p>
            <a:pPr marL="547688" indent="-547688" eaLnBrk="1" hangingPunct="1">
              <a:lnSpc>
                <a:spcPct val="80000"/>
              </a:lnSpc>
              <a:buFontTx/>
              <a:buAutoNum type="arabicPeriod"/>
            </a:pPr>
            <a:r>
              <a:rPr lang="en-US" sz="1600" smtClean="0"/>
              <a:t> Matzke GR, McGroy RW, Halstenson CE et al. Pharmacokinetics of vancomycin in patients with various degrees of renal function. Antimicrob Agents Chemother. 1984; 25:433–7. </a:t>
            </a:r>
          </a:p>
          <a:p>
            <a:pPr marL="547688" indent="-547688" eaLnBrk="1" hangingPunct="1">
              <a:lnSpc>
                <a:spcPct val="80000"/>
              </a:lnSpc>
              <a:buFontTx/>
              <a:buAutoNum type="arabicPeriod"/>
            </a:pPr>
            <a:r>
              <a:rPr lang="en-US" sz="1600" smtClean="0"/>
              <a:t>Burton ME, Gentle DL, Vasko MR. Evaluation of a Bayesian method for predicting vancomycin dosing. DICP. 1989; 23:294–300. </a:t>
            </a:r>
          </a:p>
          <a:p>
            <a:pPr marL="547688" indent="-547688" eaLnBrk="1" hangingPunct="1">
              <a:lnSpc>
                <a:spcPct val="80000"/>
              </a:lnSpc>
              <a:buFontTx/>
              <a:buAutoNum type="arabicPeriod"/>
            </a:pPr>
            <a:r>
              <a:rPr lang="en-US" sz="1600" smtClean="0"/>
              <a:t>Rodvold KA, Blum RA, Fischer JH et al. Vancomycin pharmacokinetics in patients with various degrees of renal function. Antimicrob Agents Chemother. 1988; 32:848–52. </a:t>
            </a:r>
          </a:p>
          <a:p>
            <a:pPr marL="547688" indent="-547688" eaLnBrk="1" hangingPunct="1">
              <a:lnSpc>
                <a:spcPct val="80000"/>
              </a:lnSpc>
              <a:buFontTx/>
              <a:buAutoNum type="arabicPeriod"/>
            </a:pPr>
            <a:r>
              <a:rPr lang="en-US" sz="1600" smtClean="0"/>
              <a:t>Rodvold KA, Blum RA, Fischer JH et al. Vancomycin pharmacokinetics in patients with various degrees of renal function. Antimicrob Agents Chemother. 1988; 32:848–52. </a:t>
            </a:r>
          </a:p>
          <a:p>
            <a:pPr marL="547688" indent="-547688" eaLnBrk="1" hangingPunct="1">
              <a:lnSpc>
                <a:spcPct val="80000"/>
              </a:lnSpc>
              <a:buFontTx/>
              <a:buAutoNum type="arabicPeriod"/>
            </a:pPr>
            <a:r>
              <a:rPr lang="en-US" sz="1600" smtClean="0"/>
              <a:t>Ambrose PJ, Winter ME. Vancomycin. In: Winter ME. Basic clinical pharmacokinetics, 4th ed. Philadelphia: Lippincott Williams &amp; Wilkins; 2004:451–76. </a:t>
            </a:r>
          </a:p>
          <a:p>
            <a:pPr marL="547688" indent="-547688" eaLnBrk="1" hangingPunct="1">
              <a:lnSpc>
                <a:spcPct val="80000"/>
              </a:lnSpc>
              <a:buFontTx/>
              <a:buAutoNum type="arabicPeriod"/>
            </a:pPr>
            <a:r>
              <a:rPr lang="en-US" sz="1600" smtClean="0"/>
              <a:t>Bauer LA. Applied clinical pharmacokinetics. New York: McGraw Hill, Medical Publishing Division; 2001:180–261. </a:t>
            </a:r>
          </a:p>
          <a:p>
            <a:pPr marL="547688" indent="-547688" eaLnBrk="1" hangingPunct="1">
              <a:lnSpc>
                <a:spcPct val="80000"/>
              </a:lnSpc>
              <a:buFontTx/>
              <a:buAutoNum type="arabicPeriod"/>
            </a:pPr>
            <a:r>
              <a:rPr lang="en-US" sz="1600" smtClean="0"/>
              <a:t>Murphy, J. et. Al. Predictability of Vancomycin Trough Concentrations Using Seven Approaches for Estimating Pharmacokinetic Parameter.  American Journal of Health-System Pharmacy.  2006:63(23)2365-2370.</a:t>
            </a:r>
          </a:p>
          <a:p>
            <a:pPr marL="547688" indent="-547688" eaLnBrk="1" hangingPunct="1">
              <a:lnSpc>
                <a:spcPct val="80000"/>
              </a:lnSpc>
              <a:buFontTx/>
              <a:buAutoNum type="arabicPeriod"/>
            </a:pPr>
            <a:endParaRPr lang="en-US" sz="1600" smtClean="0"/>
          </a:p>
          <a:p>
            <a:pPr marL="547688" indent="-547688" eaLnBrk="1" hangingPunct="1">
              <a:lnSpc>
                <a:spcPct val="80000"/>
              </a:lnSpc>
              <a:buFontTx/>
              <a:buAutoNum type="arabicPeriod"/>
            </a:pPr>
            <a:endParaRPr lang="en-US" sz="1800" smtClean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4" descr="082-3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52388"/>
            <a:ext cx="9144000" cy="691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Oval Callout 2"/>
          <p:cNvSpPr/>
          <p:nvPr/>
        </p:nvSpPr>
        <p:spPr>
          <a:xfrm>
            <a:off x="4419600" y="304800"/>
            <a:ext cx="3081358" cy="1600200"/>
          </a:xfrm>
          <a:prstGeom prst="wedgeEllipseCallou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glow rad="228600">
              <a:schemeClr val="accent1">
                <a:satMod val="175000"/>
                <a:alpha val="40000"/>
              </a:schemeClr>
            </a:glow>
            <a:softEdge rad="635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3200" dirty="0">
                <a:latin typeface="Tekton Pro Cond" pitchFamily="34" charset="0"/>
              </a:rPr>
              <a:t>Thanks For Your Attention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161</TotalTime>
  <Words>1686</Words>
  <Application>Microsoft Office PowerPoint</Application>
  <PresentationFormat>On-screen Show (4:3)</PresentationFormat>
  <Paragraphs>181</Paragraphs>
  <Slides>31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3" baseType="lpstr">
      <vt:lpstr>Office Theme</vt:lpstr>
      <vt:lpstr>Urban</vt:lpstr>
      <vt:lpstr>VANCOMYCIN</vt:lpstr>
      <vt:lpstr>Slide 2</vt:lpstr>
      <vt:lpstr>Slide 3</vt:lpstr>
      <vt:lpstr>introduction</vt:lpstr>
      <vt:lpstr>Slide 5</vt:lpstr>
      <vt:lpstr>Slide 6</vt:lpstr>
      <vt:lpstr>The mechanism of action</vt:lpstr>
      <vt:lpstr>Mechanism of resistance:  </vt:lpstr>
      <vt:lpstr>THERAPEUTIC AND TOXIC CONCENTRATIONS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CLINICAL MONITORING PARAMETERS</vt:lpstr>
      <vt:lpstr>BASIC CLINICAL PHARMACOKINETIC PARAMETERS</vt:lpstr>
      <vt:lpstr>Slide 19</vt:lpstr>
      <vt:lpstr>Slide 20</vt:lpstr>
      <vt:lpstr>Normal Patients</vt:lpstr>
      <vt:lpstr>EFFECTS OF DISEASE STATES AND CONDITIONS ON VANCOMYCIN PHARMACOKINETICS AND DOSING</vt:lpstr>
      <vt:lpstr>Burn Patients</vt:lpstr>
      <vt:lpstr>Obesity</vt:lpstr>
      <vt:lpstr>Slide 25</vt:lpstr>
      <vt:lpstr>Premature infants</vt:lpstr>
      <vt:lpstr>Persamaan Parameter Farmakokinetik Vancomisin</vt:lpstr>
      <vt:lpstr>Pharmacokinetic Parameters Comparison Among Models </vt:lpstr>
      <vt:lpstr>Methods Comparison</vt:lpstr>
      <vt:lpstr>Reference</vt:lpstr>
      <vt:lpstr>Slide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vancomycin</dc:title>
  <dc:creator>thosiba</dc:creator>
  <cp:lastModifiedBy>thosiba</cp:lastModifiedBy>
  <cp:revision>8</cp:revision>
  <dcterms:created xsi:type="dcterms:W3CDTF">2013-04-18T00:23:16Z</dcterms:created>
  <dcterms:modified xsi:type="dcterms:W3CDTF">2013-05-23T07:44:58Z</dcterms:modified>
</cp:coreProperties>
</file>