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313" r:id="rId3"/>
    <p:sldId id="314" r:id="rId4"/>
    <p:sldId id="331" r:id="rId5"/>
    <p:sldId id="332" r:id="rId6"/>
    <p:sldId id="330" r:id="rId7"/>
    <p:sldId id="315" r:id="rId8"/>
    <p:sldId id="329" r:id="rId9"/>
    <p:sldId id="316" r:id="rId10"/>
    <p:sldId id="317" r:id="rId11"/>
    <p:sldId id="333" r:id="rId12"/>
    <p:sldId id="334" r:id="rId13"/>
    <p:sldId id="318" r:id="rId14"/>
    <p:sldId id="320" r:id="rId15"/>
    <p:sldId id="321" r:id="rId16"/>
    <p:sldId id="322" r:id="rId17"/>
    <p:sldId id="323" r:id="rId18"/>
    <p:sldId id="324" r:id="rId19"/>
    <p:sldId id="335" r:id="rId20"/>
    <p:sldId id="338" r:id="rId21"/>
    <p:sldId id="336" r:id="rId22"/>
    <p:sldId id="337" r:id="rId23"/>
    <p:sldId id="339" r:id="rId24"/>
    <p:sldId id="340" r:id="rId25"/>
    <p:sldId id="341" r:id="rId26"/>
    <p:sldId id="342" r:id="rId27"/>
    <p:sldId id="343" r:id="rId28"/>
    <p:sldId id="344" r:id="rId29"/>
    <p:sldId id="345" r:id="rId30"/>
    <p:sldId id="346" r:id="rId31"/>
    <p:sldId id="347" r:id="rId32"/>
    <p:sldId id="348" r:id="rId33"/>
    <p:sldId id="349" r:id="rId34"/>
    <p:sldId id="350" r:id="rId35"/>
    <p:sldId id="351"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147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Катерина Миколаївна Усиченко" userId="c7121fdd-db43-4798-8475-63b4ccfd2e56" providerId="ADAL" clId="{DDC66EDF-5461-40BE-BFAF-57D350102672}"/>
  </pc:docChgLst>
  <pc:docChgLst>
    <pc:chgData name="Катерина Миколаївна Усиченко" userId="c7121fdd-db43-4798-8475-63b4ccfd2e56" providerId="ADAL" clId="{47B72000-81B7-4597-9951-DD7DD4EBC0A7}"/>
  </pc:docChgLst>
  <pc:docChgLst>
    <pc:chgData name="Усыченко Медин" userId="e90cd61c-49b6-402a-986c-59281cd009c4" providerId="ADAL" clId="{872697B0-7B92-4CC8-B1AA-DFACD716CCEA}"/>
  </pc:docChgLst>
  <pc:docChgLst>
    <pc:chgData name="Усыченко Медин" userId="e90cd61c-49b6-402a-986c-59281cd009c4" providerId="ADAL" clId="{8FEC38A9-A456-47A7-A13D-07EA607E8AD6}"/>
    <pc:docChg chg="delSld modSld">
      <pc:chgData name="Усыченко Медин" userId="e90cd61c-49b6-402a-986c-59281cd009c4" providerId="ADAL" clId="{8FEC38A9-A456-47A7-A13D-07EA607E8AD6}" dt="2023-12-19T09:07:48.881" v="1" actId="2696"/>
      <pc:docMkLst>
        <pc:docMk/>
      </pc:docMkLst>
      <pc:sldChg chg="del">
        <pc:chgData name="Усыченко Медин" userId="e90cd61c-49b6-402a-986c-59281cd009c4" providerId="ADAL" clId="{8FEC38A9-A456-47A7-A13D-07EA607E8AD6}" dt="2023-12-19T09:07:48.881" v="1" actId="2696"/>
        <pc:sldMkLst>
          <pc:docMk/>
          <pc:sldMk cId="1879024397" sldId="319"/>
        </pc:sldMkLst>
      </pc:sldChg>
      <pc:sldChg chg="modSp">
        <pc:chgData name="Усыченко Медин" userId="e90cd61c-49b6-402a-986c-59281cd009c4" providerId="ADAL" clId="{8FEC38A9-A456-47A7-A13D-07EA607E8AD6}" dt="2023-12-12T09:56:56.517" v="0" actId="20577"/>
        <pc:sldMkLst>
          <pc:docMk/>
          <pc:sldMk cId="1689446480" sldId="321"/>
        </pc:sldMkLst>
        <pc:spChg chg="mod">
          <ac:chgData name="Усыченко Медин" userId="e90cd61c-49b6-402a-986c-59281cd009c4" providerId="ADAL" clId="{8FEC38A9-A456-47A7-A13D-07EA607E8AD6}" dt="2023-12-12T09:56:56.517" v="0" actId="20577"/>
          <ac:spMkLst>
            <pc:docMk/>
            <pc:sldMk cId="1689446480" sldId="321"/>
            <ac:spMk id="3" creationId="{733562A5-ACEB-4190-BC98-6A267CAE3FB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85594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137485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518972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FA189F9-1C24-4E7B-A16F-C4FF97112C46}" type="datetimeFigureOut">
              <a:rPr lang="uk-UA" smtClean="0"/>
              <a:t>19.12.2023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2419998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FA189F9-1C24-4E7B-A16F-C4FF97112C46}" type="datetimeFigureOut">
              <a:rPr lang="uk-UA" smtClean="0"/>
              <a:t>19.12.2023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209094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FA189F9-1C24-4E7B-A16F-C4FF97112C46}" type="datetimeFigureOut">
              <a:rPr lang="uk-UA" smtClean="0"/>
              <a:t>19.12.2023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46504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A189F9-1C24-4E7B-A16F-C4FF97112C46}" type="datetimeFigureOut">
              <a:rPr lang="uk-UA" smtClean="0"/>
              <a:t>19.12.2023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777429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CFA189F9-1C24-4E7B-A16F-C4FF97112C46}" type="datetimeFigureOut">
              <a:rPr lang="uk-UA" smtClean="0"/>
              <a:t>19.12.2023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3324163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CFA189F9-1C24-4E7B-A16F-C4FF97112C46}" type="datetimeFigureOut">
              <a:rPr lang="uk-UA" smtClean="0"/>
              <a:t>19.12.2023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2499126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440141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08399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2659563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63157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035549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1361280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FA189F9-1C24-4E7B-A16F-C4FF97112C46}" type="datetimeFigureOut">
              <a:rPr lang="uk-UA" smtClean="0"/>
              <a:t>19.12.2023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8C8E06-6E45-4190-BAF4-361F630F97B4}" type="slidenum">
              <a:rPr lang="uk-UA" smtClean="0"/>
              <a:t>‹№›</a:t>
            </a:fld>
            <a:endParaRPr lang="uk-UA"/>
          </a:p>
        </p:txBody>
      </p:sp>
    </p:spTree>
    <p:extLst>
      <p:ext uri="{BB962C8B-B14F-4D97-AF65-F5344CB8AC3E}">
        <p14:creationId xmlns:p14="http://schemas.microsoft.com/office/powerpoint/2010/main" val="926497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FA189F9-1C24-4E7B-A16F-C4FF97112C46}" type="datetimeFigureOut">
              <a:rPr lang="uk-UA" smtClean="0"/>
              <a:t>19.12.2023</a:t>
            </a:fld>
            <a:endParaRPr lang="uk-UA"/>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08C8E06-6E45-4190-BAF4-361F630F97B4}" type="slidenum">
              <a:rPr lang="uk-UA" smtClean="0"/>
              <a:t>‹№›</a:t>
            </a:fld>
            <a:endParaRPr lang="uk-UA"/>
          </a:p>
        </p:txBody>
      </p:sp>
    </p:spTree>
    <p:extLst>
      <p:ext uri="{BB962C8B-B14F-4D97-AF65-F5344CB8AC3E}">
        <p14:creationId xmlns:p14="http://schemas.microsoft.com/office/powerpoint/2010/main" val="254769813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CCA407-C55F-41A4-9955-5AD9CD79D191}"/>
              </a:ext>
            </a:extLst>
          </p:cNvPr>
          <p:cNvSpPr>
            <a:spLocks noGrp="1"/>
          </p:cNvSpPr>
          <p:nvPr>
            <p:ph type="ctrTitle"/>
          </p:nvPr>
        </p:nvSpPr>
        <p:spPr>
          <a:xfrm>
            <a:off x="685800" y="1122362"/>
            <a:ext cx="5985588" cy="4513327"/>
          </a:xfrm>
        </p:spPr>
        <p:txBody>
          <a:bodyPr anchor="ctr">
            <a:normAutofit/>
          </a:bodyPr>
          <a:lstStyle/>
          <a:p>
            <a:pPr algn="ctr"/>
            <a:r>
              <a:rPr lang="uk-UA" dirty="0"/>
              <a:t>Антибіотики у осіб похилого віку</a:t>
            </a:r>
          </a:p>
        </p:txBody>
      </p:sp>
    </p:spTree>
    <p:extLst>
      <p:ext uri="{BB962C8B-B14F-4D97-AF65-F5344CB8AC3E}">
        <p14:creationId xmlns:p14="http://schemas.microsoft.com/office/powerpoint/2010/main" val="62557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293229FC-0734-49DC-A213-0FD59075E2E7}"/>
              </a:ext>
            </a:extLst>
          </p:cNvPr>
          <p:cNvSpPr>
            <a:spLocks noGrp="1"/>
          </p:cNvSpPr>
          <p:nvPr>
            <p:ph idx="1"/>
          </p:nvPr>
        </p:nvSpPr>
        <p:spPr>
          <a:xfrm>
            <a:off x="609598" y="503854"/>
            <a:ext cx="6621625" cy="6139542"/>
          </a:xfrm>
        </p:spPr>
        <p:txBody>
          <a:bodyPr>
            <a:normAutofit fontScale="92500" lnSpcReduction="10000"/>
          </a:bodyPr>
          <a:lstStyle/>
          <a:p>
            <a:r>
              <a:rPr lang="uk-UA" dirty="0"/>
              <a:t>Існує ряд особливостей фармакокінетики та </a:t>
            </a:r>
            <a:r>
              <a:rPr lang="uk-UA" dirty="0" err="1"/>
              <a:t>фармакодинаміки</a:t>
            </a:r>
            <a:r>
              <a:rPr lang="uk-UA" dirty="0"/>
              <a:t> у осіб похилого та старечого віку. </a:t>
            </a:r>
          </a:p>
          <a:p>
            <a:r>
              <a:rPr lang="uk-UA" dirty="0"/>
              <a:t>Прийнято вважати, що у людей старше 60 років зменшується секреторна, моторна функції та функція всмоктування в ШКТ, що знижує </a:t>
            </a:r>
            <a:r>
              <a:rPr lang="uk-UA" dirty="0" err="1"/>
              <a:t>біодоступність</a:t>
            </a:r>
            <a:r>
              <a:rPr lang="uk-UA" dirty="0"/>
              <a:t> лікарських засобів, які застосовують </a:t>
            </a:r>
            <a:r>
              <a:rPr lang="uk-UA" dirty="0" err="1"/>
              <a:t>ентерально</a:t>
            </a:r>
            <a:r>
              <a:rPr lang="uk-UA" dirty="0"/>
              <a:t>. </a:t>
            </a:r>
          </a:p>
          <a:p>
            <a:r>
              <a:rPr lang="uk-UA" dirty="0"/>
              <a:t>Проте існують альтернативи. Чи </a:t>
            </a:r>
            <a:r>
              <a:rPr lang="uk-UA" dirty="0" err="1"/>
              <a:t>коректно</a:t>
            </a:r>
            <a:r>
              <a:rPr lang="uk-UA" dirty="0"/>
              <a:t> відрахування похилого віку вести від 60 років? Зазначені функції можуть бути збережені в більш старшому віці та, навпаки, суттєво послаблені у молодших пацієнтів. </a:t>
            </a:r>
          </a:p>
          <a:p>
            <a:r>
              <a:rPr lang="uk-UA" dirty="0"/>
              <a:t>Збільшення контакту лікарських засобів із </a:t>
            </a:r>
            <a:r>
              <a:rPr lang="uk-UA" dirty="0" err="1"/>
              <a:t>всмоктуючою</a:t>
            </a:r>
            <a:r>
              <a:rPr lang="uk-UA" dirty="0"/>
              <a:t> поверхнею має сприяти збільшенню обсягу абсорбції — тобто покращанню </a:t>
            </a:r>
            <a:r>
              <a:rPr lang="uk-UA" dirty="0" err="1"/>
              <a:t>біодоступності</a:t>
            </a:r>
            <a:r>
              <a:rPr lang="uk-UA" dirty="0"/>
              <a:t>.</a:t>
            </a:r>
          </a:p>
          <a:p>
            <a:r>
              <a:rPr lang="uk-UA" dirty="0"/>
              <a:t>Щодо </a:t>
            </a:r>
            <a:r>
              <a:rPr lang="uk-UA" dirty="0" err="1"/>
              <a:t>фармакодинаміки</a:t>
            </a:r>
            <a:r>
              <a:rPr lang="uk-UA" dirty="0"/>
              <a:t>, то зміни щільності та чутливості рецепторів, зниження активності ферментів у похилому віці можливі і у осіб молодого віку. </a:t>
            </a:r>
          </a:p>
          <a:p>
            <a:r>
              <a:rPr lang="uk-UA" dirty="0"/>
              <a:t>Більше значення має </a:t>
            </a:r>
            <a:r>
              <a:rPr lang="uk-UA" dirty="0" err="1"/>
              <a:t>поліморбідність</a:t>
            </a:r>
            <a:r>
              <a:rPr lang="uk-UA" dirty="0"/>
              <a:t>, поліпрагмазія та </a:t>
            </a:r>
            <a:r>
              <a:rPr lang="uk-UA" dirty="0" err="1"/>
              <a:t>політерапія</a:t>
            </a:r>
            <a:r>
              <a:rPr lang="uk-UA" dirty="0"/>
              <a:t> (одночасне лікування всіх супутніх захворювань). Тому головне завдання лікаря з численного арсеналу лікарських засобів вибрати максимально прийнятні для терапії конкретного пацієнта.</a:t>
            </a:r>
          </a:p>
        </p:txBody>
      </p:sp>
    </p:spTree>
    <p:extLst>
      <p:ext uri="{BB962C8B-B14F-4D97-AF65-F5344CB8AC3E}">
        <p14:creationId xmlns:p14="http://schemas.microsoft.com/office/powerpoint/2010/main" val="245451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7D063F64-D6CD-45A1-8442-49B4A463AD5B}"/>
              </a:ext>
            </a:extLst>
          </p:cNvPr>
          <p:cNvSpPr>
            <a:spLocks noGrp="1"/>
          </p:cNvSpPr>
          <p:nvPr>
            <p:ph type="title"/>
          </p:nvPr>
        </p:nvSpPr>
        <p:spPr>
          <a:xfrm>
            <a:off x="317241" y="267513"/>
            <a:ext cx="6640073" cy="1846424"/>
          </a:xfrm>
        </p:spPr>
        <p:txBody>
          <a:bodyPr>
            <a:normAutofit fontScale="90000"/>
          </a:bodyPr>
          <a:lstStyle/>
          <a:p>
            <a:r>
              <a:rPr lang="uk-UA" sz="1800" dirty="0"/>
              <a:t>Загальні принципи призначення лікарських засобів людям похилого віку не відрізняються від таких для інших вікових груп, проте зазвичай необхідне застосування препарату в більш низьких дозах. </a:t>
            </a:r>
            <a:br>
              <a:rPr lang="uk-UA" sz="1800" dirty="0"/>
            </a:br>
            <a:r>
              <a:rPr lang="uk-UA" sz="1800" dirty="0"/>
              <a:t>У пацієнтів цієї вікової категорії побічні реакції при проведенні фармакотерапії розвиваються в цілому частіше, ніж у інших вікових групах </a:t>
            </a:r>
            <a:endParaRPr lang="uk-UA" dirty="0"/>
          </a:p>
        </p:txBody>
      </p:sp>
      <p:sp>
        <p:nvSpPr>
          <p:cNvPr id="3" name="Місце для вмісту 2">
            <a:extLst>
              <a:ext uri="{FF2B5EF4-FFF2-40B4-BE49-F238E27FC236}">
                <a16:creationId xmlns:a16="http://schemas.microsoft.com/office/drawing/2014/main" id="{A677E7FD-D2FC-4AAE-A47D-921EF8C33E42}"/>
              </a:ext>
            </a:extLst>
          </p:cNvPr>
          <p:cNvSpPr>
            <a:spLocks noGrp="1"/>
          </p:cNvSpPr>
          <p:nvPr>
            <p:ph sz="half" idx="1"/>
          </p:nvPr>
        </p:nvSpPr>
        <p:spPr>
          <a:xfrm>
            <a:off x="695348" y="2505822"/>
            <a:ext cx="3088109" cy="3880772"/>
          </a:xfrm>
        </p:spPr>
        <p:txBody>
          <a:bodyPr>
            <a:normAutofit fontScale="92500" lnSpcReduction="10000"/>
          </a:bodyPr>
          <a:lstStyle/>
          <a:p>
            <a:r>
              <a:rPr lang="uk-UA" dirty="0"/>
              <a:t>Гострий делірій </a:t>
            </a:r>
          </a:p>
          <a:p>
            <a:r>
              <a:rPr lang="uk-UA" dirty="0"/>
              <a:t>Рухові розлади </a:t>
            </a:r>
          </a:p>
          <a:p>
            <a:r>
              <a:rPr lang="uk-UA" dirty="0"/>
              <a:t>Зміни зорової функції </a:t>
            </a:r>
          </a:p>
          <a:p>
            <a:r>
              <a:rPr lang="uk-UA" dirty="0"/>
              <a:t>Брадикардія </a:t>
            </a:r>
          </a:p>
          <a:p>
            <a:r>
              <a:rPr lang="uk-UA" dirty="0"/>
              <a:t>Аритмія </a:t>
            </a:r>
          </a:p>
          <a:p>
            <a:r>
              <a:rPr lang="uk-UA" dirty="0"/>
              <a:t>Хорея </a:t>
            </a:r>
          </a:p>
          <a:p>
            <a:r>
              <a:rPr lang="uk-UA" dirty="0"/>
              <a:t>Сплутаність свідомості </a:t>
            </a:r>
          </a:p>
          <a:p>
            <a:r>
              <a:rPr lang="uk-UA" dirty="0" err="1"/>
              <a:t>Закреп</a:t>
            </a:r>
            <a:r>
              <a:rPr lang="uk-UA" dirty="0"/>
              <a:t> </a:t>
            </a:r>
          </a:p>
          <a:p>
            <a:r>
              <a:rPr lang="uk-UA" dirty="0"/>
              <a:t>Кома </a:t>
            </a:r>
          </a:p>
        </p:txBody>
      </p:sp>
      <p:sp>
        <p:nvSpPr>
          <p:cNvPr id="7" name="Місце для вмісту 6">
            <a:extLst>
              <a:ext uri="{FF2B5EF4-FFF2-40B4-BE49-F238E27FC236}">
                <a16:creationId xmlns:a16="http://schemas.microsoft.com/office/drawing/2014/main" id="{8BFCFE99-A783-4F71-B506-8DF67E222513}"/>
              </a:ext>
            </a:extLst>
          </p:cNvPr>
          <p:cNvSpPr>
            <a:spLocks noGrp="1"/>
          </p:cNvSpPr>
          <p:nvPr>
            <p:ph sz="half" idx="2"/>
          </p:nvPr>
        </p:nvSpPr>
        <p:spPr/>
        <p:txBody>
          <a:bodyPr>
            <a:normAutofit fontScale="92500" lnSpcReduction="10000"/>
          </a:bodyPr>
          <a:lstStyle/>
          <a:p>
            <a:r>
              <a:rPr lang="uk-UA" dirty="0"/>
              <a:t>Втомленість </a:t>
            </a:r>
          </a:p>
          <a:p>
            <a:r>
              <a:rPr lang="uk-UA" dirty="0"/>
              <a:t>Гострий напад глаукоми </a:t>
            </a:r>
          </a:p>
          <a:p>
            <a:r>
              <a:rPr lang="uk-UA" dirty="0" err="1"/>
              <a:t>Гіпокаліємія</a:t>
            </a:r>
            <a:r>
              <a:rPr lang="uk-UA" dirty="0"/>
              <a:t> </a:t>
            </a:r>
          </a:p>
          <a:p>
            <a:r>
              <a:rPr lang="uk-UA" dirty="0"/>
              <a:t>Ортостатична </a:t>
            </a:r>
            <a:r>
              <a:rPr lang="uk-UA" dirty="0" err="1"/>
              <a:t>гіпотензія</a:t>
            </a:r>
            <a:r>
              <a:rPr lang="uk-UA" dirty="0"/>
              <a:t> </a:t>
            </a:r>
          </a:p>
          <a:p>
            <a:r>
              <a:rPr lang="uk-UA" dirty="0"/>
              <a:t>Парестезія </a:t>
            </a:r>
          </a:p>
          <a:p>
            <a:r>
              <a:rPr lang="uk-UA" dirty="0"/>
              <a:t>Психічні розлади </a:t>
            </a:r>
          </a:p>
          <a:p>
            <a:r>
              <a:rPr lang="uk-UA" dirty="0"/>
              <a:t>Набряк легень </a:t>
            </a:r>
          </a:p>
          <a:p>
            <a:r>
              <a:rPr lang="uk-UA" dirty="0"/>
              <a:t>Серйозна кровотеча </a:t>
            </a:r>
          </a:p>
          <a:p>
            <a:r>
              <a:rPr lang="uk-UA" dirty="0" err="1"/>
              <a:t>Дискінезія</a:t>
            </a:r>
            <a:r>
              <a:rPr lang="uk-UA" dirty="0"/>
              <a:t> </a:t>
            </a:r>
          </a:p>
          <a:p>
            <a:r>
              <a:rPr lang="uk-UA" dirty="0"/>
              <a:t>Порушення сечовипускання</a:t>
            </a:r>
          </a:p>
          <a:p>
            <a:endParaRPr lang="uk-UA" dirty="0"/>
          </a:p>
        </p:txBody>
      </p:sp>
    </p:spTree>
    <p:extLst>
      <p:ext uri="{BB962C8B-B14F-4D97-AF65-F5344CB8AC3E}">
        <p14:creationId xmlns:p14="http://schemas.microsoft.com/office/powerpoint/2010/main" val="1821630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677E7FD-D2FC-4AAE-A47D-921EF8C33E42}"/>
              </a:ext>
            </a:extLst>
          </p:cNvPr>
          <p:cNvSpPr>
            <a:spLocks noGrp="1"/>
          </p:cNvSpPr>
          <p:nvPr>
            <p:ph idx="1"/>
          </p:nvPr>
        </p:nvSpPr>
        <p:spPr>
          <a:xfrm>
            <a:off x="609598" y="1119674"/>
            <a:ext cx="6546981" cy="1623526"/>
          </a:xfrm>
        </p:spPr>
        <p:txBody>
          <a:bodyPr>
            <a:normAutofit/>
          </a:bodyPr>
          <a:lstStyle/>
          <a:p>
            <a:r>
              <a:rPr lang="uk-UA" dirty="0"/>
              <a:t>Останнє пов’язане як з особливостями фармакокінетики і </a:t>
            </a:r>
            <a:r>
              <a:rPr lang="uk-UA" dirty="0" err="1"/>
              <a:t>фармакодинаміки</a:t>
            </a:r>
            <a:r>
              <a:rPr lang="uk-UA" dirty="0"/>
              <a:t> лікарських речовин у людей похилого віку, так і з </a:t>
            </a:r>
            <a:r>
              <a:rPr lang="uk-UA" dirty="0" err="1"/>
              <a:t>поліморбідністю</a:t>
            </a:r>
            <a:r>
              <a:rPr lang="uk-UA" dirty="0"/>
              <a:t>, що часто відзначається у цих пацієнтів і потребує призначення їм комплексної терапії.</a:t>
            </a:r>
          </a:p>
        </p:txBody>
      </p:sp>
      <p:pic>
        <p:nvPicPr>
          <p:cNvPr id="1026" name="Picture 2" descr="Стоковые видео Лекарства, лицензионные 4K и HD видеоматериалы">
            <a:extLst>
              <a:ext uri="{FF2B5EF4-FFF2-40B4-BE49-F238E27FC236}">
                <a16:creationId xmlns:a16="http://schemas.microsoft.com/office/drawing/2014/main" id="{65DC040B-3742-4DE1-9BDA-987B7289F1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224" y="2826592"/>
            <a:ext cx="5791200"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367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935139-D540-4E9B-A840-A354056410B1}"/>
              </a:ext>
            </a:extLst>
          </p:cNvPr>
          <p:cNvSpPr>
            <a:spLocks noGrp="1"/>
          </p:cNvSpPr>
          <p:nvPr>
            <p:ph type="title"/>
          </p:nvPr>
        </p:nvSpPr>
        <p:spPr>
          <a:xfrm>
            <a:off x="139959" y="156237"/>
            <a:ext cx="8089641" cy="440922"/>
          </a:xfrm>
        </p:spPr>
        <p:txBody>
          <a:bodyPr>
            <a:normAutofit/>
          </a:bodyPr>
          <a:lstStyle/>
          <a:p>
            <a:r>
              <a:rPr lang="ru-RU" sz="2000" dirty="0" err="1"/>
              <a:t>Зміна</a:t>
            </a:r>
            <a:r>
              <a:rPr lang="ru-RU" sz="2000" dirty="0"/>
              <a:t> </a:t>
            </a:r>
            <a:r>
              <a:rPr lang="ru-RU" sz="2000" dirty="0" err="1"/>
              <a:t>фармакокінетики</a:t>
            </a:r>
            <a:r>
              <a:rPr lang="ru-RU" sz="2000" dirty="0"/>
              <a:t> </a:t>
            </a:r>
            <a:r>
              <a:rPr lang="ru-RU" sz="2000" dirty="0" err="1"/>
              <a:t>лікарських</a:t>
            </a:r>
            <a:r>
              <a:rPr lang="ru-RU" sz="2000" dirty="0"/>
              <a:t> </a:t>
            </a:r>
            <a:r>
              <a:rPr lang="ru-RU" sz="2000" dirty="0" err="1"/>
              <a:t>засобів</a:t>
            </a:r>
            <a:r>
              <a:rPr lang="ru-RU" sz="2000" dirty="0"/>
              <a:t> у людей </a:t>
            </a:r>
            <a:r>
              <a:rPr lang="ru-RU" sz="2000" dirty="0" err="1"/>
              <a:t>похилого</a:t>
            </a:r>
            <a:r>
              <a:rPr lang="ru-RU" sz="2000" dirty="0"/>
              <a:t> </a:t>
            </a:r>
            <a:r>
              <a:rPr lang="ru-RU" sz="2000" dirty="0" err="1"/>
              <a:t>віку</a:t>
            </a:r>
            <a:endParaRPr lang="uk-UA" sz="2000" dirty="0"/>
          </a:p>
        </p:txBody>
      </p:sp>
      <p:graphicFrame>
        <p:nvGraphicFramePr>
          <p:cNvPr id="4" name="Місце для вмісту 3">
            <a:extLst>
              <a:ext uri="{FF2B5EF4-FFF2-40B4-BE49-F238E27FC236}">
                <a16:creationId xmlns:a16="http://schemas.microsoft.com/office/drawing/2014/main" id="{2A6AEA03-2292-4D90-9589-521DA81A2FD4}"/>
              </a:ext>
            </a:extLst>
          </p:cNvPr>
          <p:cNvGraphicFramePr>
            <a:graphicFrameLocks noGrp="1"/>
          </p:cNvGraphicFramePr>
          <p:nvPr>
            <p:ph idx="1"/>
            <p:extLst>
              <p:ext uri="{D42A27DB-BD31-4B8C-83A1-F6EECF244321}">
                <p14:modId xmlns:p14="http://schemas.microsoft.com/office/powerpoint/2010/main" val="2668058388"/>
              </p:ext>
            </p:extLst>
          </p:nvPr>
        </p:nvGraphicFramePr>
        <p:xfrm>
          <a:off x="237930" y="662473"/>
          <a:ext cx="8668139" cy="6042505"/>
        </p:xfrm>
        <a:graphic>
          <a:graphicData uri="http://schemas.openxmlformats.org/drawingml/2006/table">
            <a:tbl>
              <a:tblPr firstRow="1" bandRow="1">
                <a:tableStyleId>{5C22544A-7EE6-4342-B048-85BDC9FD1C3A}</a:tableStyleId>
              </a:tblPr>
              <a:tblGrid>
                <a:gridCol w="2495939">
                  <a:extLst>
                    <a:ext uri="{9D8B030D-6E8A-4147-A177-3AD203B41FA5}">
                      <a16:colId xmlns:a16="http://schemas.microsoft.com/office/drawing/2014/main" val="3716624663"/>
                    </a:ext>
                  </a:extLst>
                </a:gridCol>
                <a:gridCol w="6172200">
                  <a:extLst>
                    <a:ext uri="{9D8B030D-6E8A-4147-A177-3AD203B41FA5}">
                      <a16:colId xmlns:a16="http://schemas.microsoft.com/office/drawing/2014/main" val="1150705106"/>
                    </a:ext>
                  </a:extLst>
                </a:gridCol>
              </a:tblGrid>
              <a:tr h="524677">
                <a:tc>
                  <a:txBody>
                    <a:bodyPr/>
                    <a:lstStyle/>
                    <a:p>
                      <a:r>
                        <a:rPr lang="uk-UA" dirty="0">
                          <a:latin typeface="Times New Roman" panose="02020603050405020304" pitchFamily="18" charset="0"/>
                          <a:cs typeface="Times New Roman" panose="02020603050405020304" pitchFamily="18" charset="0"/>
                        </a:rPr>
                        <a:t>Препарат </a:t>
                      </a:r>
                    </a:p>
                  </a:txBody>
                  <a:tcPr/>
                </a:tc>
                <a:tc>
                  <a:txBody>
                    <a:bodyPr/>
                    <a:lstStyle/>
                    <a:p>
                      <a:r>
                        <a:rPr lang="uk-UA" dirty="0">
                          <a:latin typeface="Times New Roman" panose="02020603050405020304" pitchFamily="18" charset="0"/>
                          <a:cs typeface="Times New Roman" panose="02020603050405020304" pitchFamily="18" charset="0"/>
                        </a:rPr>
                        <a:t>Особливості фармакокінетики</a:t>
                      </a:r>
                    </a:p>
                  </a:txBody>
                  <a:tcPr/>
                </a:tc>
                <a:extLst>
                  <a:ext uri="{0D108BD9-81ED-4DB2-BD59-A6C34878D82A}">
                    <a16:rowId xmlns:a16="http://schemas.microsoft.com/office/drawing/2014/main" val="473292964"/>
                  </a:ext>
                </a:extLst>
              </a:tr>
              <a:tr h="8933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Блокатори </a:t>
                      </a:r>
                      <a:r>
                        <a:rPr lang="el-GR" sz="1800" b="0" i="0" kern="1200" dirty="0">
                          <a:solidFill>
                            <a:schemeClr val="dk1"/>
                          </a:solidFill>
                          <a:effectLst/>
                          <a:latin typeface="Times New Roman" panose="02020603050405020304" pitchFamily="18" charset="0"/>
                          <a:ea typeface="+mn-ea"/>
                          <a:cs typeface="Times New Roman" panose="02020603050405020304" pitchFamily="18" charset="0"/>
                        </a:rPr>
                        <a:t>β-</a:t>
                      </a:r>
                      <a:r>
                        <a:rPr lang="uk-UA" sz="1800" b="0" i="0" kern="1200" dirty="0" err="1">
                          <a:solidFill>
                            <a:schemeClr val="dk1"/>
                          </a:solidFill>
                          <a:effectLst/>
                          <a:latin typeface="Times New Roman" panose="02020603050405020304" pitchFamily="18" charset="0"/>
                          <a:ea typeface="+mn-ea"/>
                          <a:cs typeface="Times New Roman" panose="02020603050405020304" pitchFamily="18" charset="0"/>
                        </a:rPr>
                        <a:t>адренорецепторів</a:t>
                      </a:r>
                      <a:endParaRPr lang="uk-UA" dirty="0">
                        <a:latin typeface="Times New Roman" panose="02020603050405020304" pitchFamily="18" charset="0"/>
                        <a:cs typeface="Times New Roman" panose="02020603050405020304" pitchFamily="18" charset="0"/>
                      </a:endParaRPr>
                    </a:p>
                  </a:txBody>
                  <a:tcPr/>
                </a:tc>
                <a:tc>
                  <a:txBody>
                    <a:bodyPr/>
                    <a:lstStyle/>
                    <a:p>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Підвищення </a:t>
                      </a:r>
                      <a:r>
                        <a:rPr lang="uk-UA" sz="1800" b="0" i="0" kern="1200" dirty="0" err="1">
                          <a:solidFill>
                            <a:schemeClr val="dk1"/>
                          </a:solidFill>
                          <a:effectLst/>
                          <a:latin typeface="Times New Roman" panose="02020603050405020304" pitchFamily="18" charset="0"/>
                          <a:ea typeface="+mn-ea"/>
                          <a:cs typeface="Times New Roman" panose="02020603050405020304" pitchFamily="18" charset="0"/>
                        </a:rPr>
                        <a:t>біодоступності</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 (для </a:t>
                      </a:r>
                      <a:r>
                        <a:rPr lang="uk-UA" sz="1800" b="0" i="0" kern="1200" dirty="0" err="1">
                          <a:solidFill>
                            <a:schemeClr val="dk1"/>
                          </a:solidFill>
                          <a:effectLst/>
                          <a:latin typeface="Times New Roman" panose="02020603050405020304" pitchFamily="18" charset="0"/>
                          <a:ea typeface="+mn-ea"/>
                          <a:cs typeface="Times New Roman" panose="02020603050405020304" pitchFamily="18" charset="0"/>
                        </a:rPr>
                        <a:t>ліпофільних</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 блокаторів </a:t>
                      </a:r>
                      <a:r>
                        <a:rPr lang="el-GR" sz="1800" b="0" i="0" kern="1200" dirty="0">
                          <a:solidFill>
                            <a:schemeClr val="dk1"/>
                          </a:solidFill>
                          <a:effectLst/>
                          <a:latin typeface="Times New Roman" panose="02020603050405020304" pitchFamily="18" charset="0"/>
                          <a:ea typeface="+mn-ea"/>
                          <a:cs typeface="Times New Roman" panose="02020603050405020304" pitchFamily="18" charset="0"/>
                        </a:rPr>
                        <a:t>β-</a:t>
                      </a:r>
                      <a:r>
                        <a:rPr lang="uk-UA" sz="1800" b="0" i="0" kern="1200" dirty="0" err="1">
                          <a:solidFill>
                            <a:schemeClr val="dk1"/>
                          </a:solidFill>
                          <a:effectLst/>
                          <a:latin typeface="Times New Roman" panose="02020603050405020304" pitchFamily="18" charset="0"/>
                          <a:ea typeface="+mn-ea"/>
                          <a:cs typeface="Times New Roman" panose="02020603050405020304" pitchFamily="18" charset="0"/>
                        </a:rPr>
                        <a:t>адренорецепторів</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 збільшення С</a:t>
                      </a:r>
                      <a:r>
                        <a:rPr lang="en-US" sz="1800" b="0" i="0" kern="1200" dirty="0">
                          <a:solidFill>
                            <a:schemeClr val="dk1"/>
                          </a:solidFill>
                          <a:effectLst/>
                          <a:latin typeface="Times New Roman" panose="02020603050405020304" pitchFamily="18" charset="0"/>
                          <a:ea typeface="+mn-ea"/>
                          <a:cs typeface="Times New Roman" panose="02020603050405020304" pitchFamily="18" charset="0"/>
                        </a:rPr>
                        <a:t>max </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і Т½ внаслідок зниження кліренсу </a:t>
                      </a:r>
                      <a:endParaRPr lang="uk-UA"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57717502"/>
                  </a:ext>
                </a:extLst>
              </a:tr>
              <a:tr h="11613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Антагоністи кальцію</a:t>
                      </a:r>
                      <a:endParaRPr lang="en-US" sz="1800" b="0" i="0" kern="1200" dirty="0">
                        <a:solidFill>
                          <a:schemeClr val="dk1"/>
                        </a:solidFill>
                        <a:effectLst/>
                        <a:latin typeface="Times New Roman" panose="02020603050405020304" pitchFamily="18" charset="0"/>
                        <a:ea typeface="+mn-ea"/>
                        <a:cs typeface="Times New Roman" panose="02020603050405020304" pitchFamily="18" charset="0"/>
                      </a:endParaRPr>
                    </a:p>
                  </a:txBody>
                  <a:tcPr/>
                </a:tc>
                <a:tc>
                  <a:txBody>
                    <a:bodyPr/>
                    <a:lstStyle/>
                    <a:p>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Підвищення </a:t>
                      </a:r>
                      <a:r>
                        <a:rPr lang="uk-UA" sz="1800" b="0" i="0" kern="1200" dirty="0" err="1">
                          <a:solidFill>
                            <a:schemeClr val="dk1"/>
                          </a:solidFill>
                          <a:effectLst/>
                          <a:latin typeface="Times New Roman" panose="02020603050405020304" pitchFamily="18" charset="0"/>
                          <a:ea typeface="+mn-ea"/>
                          <a:cs typeface="Times New Roman" panose="02020603050405020304" pitchFamily="18" charset="0"/>
                        </a:rPr>
                        <a:t>біодоступності</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 (внаслідок зменшення ступеня </a:t>
                      </a:r>
                      <a:r>
                        <a:rPr lang="uk-UA" sz="1800" b="0" i="0" kern="1200" dirty="0" err="1">
                          <a:solidFill>
                            <a:schemeClr val="dk1"/>
                          </a:solidFill>
                          <a:effectLst/>
                          <a:latin typeface="Times New Roman" panose="02020603050405020304" pitchFamily="18" charset="0"/>
                          <a:ea typeface="+mn-ea"/>
                          <a:cs typeface="Times New Roman" panose="02020603050405020304" pitchFamily="18" charset="0"/>
                        </a:rPr>
                        <a:t>пресистемного</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 метаболізму); збільшення С</a:t>
                      </a:r>
                      <a:r>
                        <a:rPr lang="en-US" sz="1800" b="0" i="0" kern="1200" dirty="0">
                          <a:solidFill>
                            <a:schemeClr val="dk1"/>
                          </a:solidFill>
                          <a:effectLst/>
                          <a:latin typeface="Times New Roman" panose="02020603050405020304" pitchFamily="18" charset="0"/>
                          <a:ea typeface="+mn-ea"/>
                          <a:cs typeface="Times New Roman" panose="02020603050405020304" pitchFamily="18" charset="0"/>
                        </a:rPr>
                        <a:t>max </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і Т½ в 2 рази; зниження ниркового кліренсу на 1/3, в тому числі активних метаболітів</a:t>
                      </a:r>
                      <a:endParaRPr lang="uk-UA"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27656124"/>
                  </a:ext>
                </a:extLst>
              </a:tr>
              <a:tr h="52467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Інгібітори АПФ</a:t>
                      </a:r>
                      <a:endParaRPr lang="uk-UA" dirty="0">
                        <a:latin typeface="Times New Roman" panose="02020603050405020304" pitchFamily="18" charset="0"/>
                        <a:cs typeface="Times New Roman" panose="02020603050405020304" pitchFamily="18" charset="0"/>
                      </a:endParaRPr>
                    </a:p>
                  </a:txBody>
                  <a:tcPr/>
                </a:tc>
                <a:tc>
                  <a:txBody>
                    <a:bodyPr/>
                    <a:lstStyle/>
                    <a:p>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Збільшення С</a:t>
                      </a:r>
                      <a:r>
                        <a:rPr lang="en-US" sz="1800" b="0" i="0" kern="1200" dirty="0">
                          <a:solidFill>
                            <a:schemeClr val="dk1"/>
                          </a:solidFill>
                          <a:effectLst/>
                          <a:latin typeface="Times New Roman" panose="02020603050405020304" pitchFamily="18" charset="0"/>
                          <a:ea typeface="+mn-ea"/>
                          <a:cs typeface="Times New Roman" panose="02020603050405020304" pitchFamily="18" charset="0"/>
                        </a:rPr>
                        <a:t>max </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і Т½; зниження ниркового кліренсу</a:t>
                      </a:r>
                      <a:endParaRPr lang="uk-UA"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02767241"/>
                  </a:ext>
                </a:extLst>
              </a:tr>
              <a:tr h="62535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Серцеві глікозиди</a:t>
                      </a:r>
                    </a:p>
                  </a:txBody>
                  <a:tcPr/>
                </a:tc>
                <a:tc>
                  <a:txBody>
                    <a:bodyPr/>
                    <a:lstStyle/>
                    <a:p>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Збільшення С</a:t>
                      </a:r>
                      <a:r>
                        <a:rPr lang="en-US" sz="1800" b="0" i="0" kern="1200" dirty="0">
                          <a:solidFill>
                            <a:schemeClr val="dk1"/>
                          </a:solidFill>
                          <a:effectLst/>
                          <a:latin typeface="Times New Roman" panose="02020603050405020304" pitchFamily="18" charset="0"/>
                          <a:ea typeface="+mn-ea"/>
                          <a:cs typeface="Times New Roman" panose="02020603050405020304" pitchFamily="18" charset="0"/>
                        </a:rPr>
                        <a:t>max </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і Т½ (для гідрофільних глікозидів) внаслідок зниження ниркового кліренсу</a:t>
                      </a:r>
                      <a:endParaRPr lang="uk-UA"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90439721"/>
                  </a:ext>
                </a:extLst>
              </a:tr>
              <a:tr h="62535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Діуретики</a:t>
                      </a:r>
                      <a:endParaRPr lang="uk-UA" dirty="0">
                        <a:latin typeface="Times New Roman" panose="02020603050405020304" pitchFamily="18" charset="0"/>
                        <a:cs typeface="Times New Roman" panose="02020603050405020304" pitchFamily="18" charset="0"/>
                      </a:endParaRPr>
                    </a:p>
                  </a:txBody>
                  <a:tcPr/>
                </a:tc>
                <a:tc>
                  <a:txBody>
                    <a:bodyPr/>
                    <a:lstStyle/>
                    <a:p>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Збільшення</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Т½ на 30–50%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внаслідок</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зниження</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ниркового</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кліренсу</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для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спіронолактону</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утворення</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метаболітів</a:t>
                      </a:r>
                      <a:endParaRPr lang="uk-UA"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05893655"/>
                  </a:ext>
                </a:extLst>
              </a:tr>
              <a:tr h="52467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Теофілін</a:t>
                      </a:r>
                      <a:endParaRPr lang="uk-UA" dirty="0">
                        <a:latin typeface="Times New Roman" panose="02020603050405020304" pitchFamily="18" charset="0"/>
                        <a:cs typeface="Times New Roman" panose="02020603050405020304" pitchFamily="18" charset="0"/>
                      </a:endParaRPr>
                    </a:p>
                  </a:txBody>
                  <a:tcPr/>
                </a:tc>
                <a:tc>
                  <a:txBody>
                    <a:bodyPr/>
                    <a:lstStyle/>
                    <a:p>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Збільшення</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Т½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внаслідок</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зниження</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ниркового</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кліренсу</a:t>
                      </a:r>
                      <a:endParaRPr lang="uk-UA"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95565792"/>
                  </a:ext>
                </a:extLst>
              </a:tr>
              <a:tr h="44511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600" b="0" i="0" kern="1200" dirty="0" err="1">
                          <a:solidFill>
                            <a:schemeClr val="dk1"/>
                          </a:solidFill>
                          <a:effectLst/>
                          <a:latin typeface="Times New Roman" panose="02020603050405020304" pitchFamily="18" charset="0"/>
                          <a:ea typeface="+mn-ea"/>
                          <a:cs typeface="Times New Roman" panose="02020603050405020304" pitchFamily="18" charset="0"/>
                        </a:rPr>
                        <a:t>Блокатори</a:t>
                      </a:r>
                      <a:r>
                        <a:rPr lang="ru-RU" sz="1600" b="0" i="0" kern="1200" dirty="0">
                          <a:solidFill>
                            <a:schemeClr val="dk1"/>
                          </a:solidFill>
                          <a:effectLst/>
                          <a:latin typeface="Times New Roman" panose="02020603050405020304" pitchFamily="18" charset="0"/>
                          <a:ea typeface="+mn-ea"/>
                          <a:cs typeface="Times New Roman" panose="02020603050405020304" pitchFamily="18" charset="0"/>
                        </a:rPr>
                        <a:t> Н2-рецепторів</a:t>
                      </a:r>
                      <a:endParaRPr lang="uk-UA" sz="1600" dirty="0">
                        <a:latin typeface="Times New Roman" panose="02020603050405020304" pitchFamily="18" charset="0"/>
                        <a:cs typeface="Times New Roman" panose="02020603050405020304" pitchFamily="18" charset="0"/>
                      </a:endParaRPr>
                    </a:p>
                  </a:txBody>
                  <a:tcPr/>
                </a:tc>
                <a:tc>
                  <a:txBody>
                    <a:bodyPr/>
                    <a:lstStyle/>
                    <a:p>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Збільшення</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Т½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внаслідок</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зниження</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ниркового</a:t>
                      </a:r>
                      <a:r>
                        <a:rPr lang="ru-RU" sz="1800" b="0" i="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dk1"/>
                          </a:solidFill>
                          <a:effectLst/>
                          <a:latin typeface="Times New Roman" panose="02020603050405020304" pitchFamily="18" charset="0"/>
                          <a:ea typeface="+mn-ea"/>
                          <a:cs typeface="Times New Roman" panose="02020603050405020304" pitchFamily="18" charset="0"/>
                        </a:rPr>
                        <a:t>кліренсу</a:t>
                      </a:r>
                      <a:endParaRPr lang="uk-UA"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84347539"/>
                  </a:ext>
                </a:extLst>
              </a:tr>
              <a:tr h="62535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НПЗП</a:t>
                      </a:r>
                      <a:endParaRPr lang="uk-UA" dirty="0">
                        <a:latin typeface="Times New Roman" panose="02020603050405020304" pitchFamily="18" charset="0"/>
                        <a:cs typeface="Times New Roman" panose="02020603050405020304" pitchFamily="18" charset="0"/>
                      </a:endParaRPr>
                    </a:p>
                  </a:txBody>
                  <a:tcPr/>
                </a:tc>
                <a:tc>
                  <a:txBody>
                    <a:bodyPr/>
                    <a:lstStyle/>
                    <a:p>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Збільшення С</a:t>
                      </a:r>
                      <a:r>
                        <a:rPr lang="en-US" sz="1800" b="0" i="0" kern="1200" dirty="0">
                          <a:solidFill>
                            <a:schemeClr val="dk1"/>
                          </a:solidFill>
                          <a:effectLst/>
                          <a:latin typeface="Times New Roman" panose="02020603050405020304" pitchFamily="18" charset="0"/>
                          <a:ea typeface="+mn-ea"/>
                          <a:cs typeface="Times New Roman" panose="02020603050405020304" pitchFamily="18" charset="0"/>
                        </a:rPr>
                        <a:t>max </a:t>
                      </a:r>
                      <a:r>
                        <a:rPr lang="uk-UA" sz="1800" b="0" i="0" kern="1200" dirty="0">
                          <a:solidFill>
                            <a:schemeClr val="dk1"/>
                          </a:solidFill>
                          <a:effectLst/>
                          <a:latin typeface="Times New Roman" panose="02020603050405020304" pitchFamily="18" charset="0"/>
                          <a:ea typeface="+mn-ea"/>
                          <a:cs typeface="Times New Roman" panose="02020603050405020304" pitchFamily="18" charset="0"/>
                        </a:rPr>
                        <a:t>і Т½ внаслідок зниження кліренсу (&gt;50% у пацієнтів віком понад 70 років)</a:t>
                      </a:r>
                      <a:endParaRPr lang="uk-UA"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67226175"/>
                  </a:ext>
                </a:extLst>
              </a:tr>
            </a:tbl>
          </a:graphicData>
        </a:graphic>
      </p:graphicFrame>
    </p:spTree>
    <p:extLst>
      <p:ext uri="{BB962C8B-B14F-4D97-AF65-F5344CB8AC3E}">
        <p14:creationId xmlns:p14="http://schemas.microsoft.com/office/powerpoint/2010/main" val="1299952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677E7FD-D2FC-4AAE-A47D-921EF8C33E42}"/>
              </a:ext>
            </a:extLst>
          </p:cNvPr>
          <p:cNvSpPr>
            <a:spLocks noGrp="1"/>
          </p:cNvSpPr>
          <p:nvPr>
            <p:ph idx="1"/>
          </p:nvPr>
        </p:nvSpPr>
        <p:spPr>
          <a:xfrm>
            <a:off x="609598" y="466531"/>
            <a:ext cx="6789578" cy="5962261"/>
          </a:xfrm>
        </p:spPr>
        <p:txBody>
          <a:bodyPr>
            <a:normAutofit fontScale="92500" lnSpcReduction="10000"/>
          </a:bodyPr>
          <a:lstStyle/>
          <a:p>
            <a:r>
              <a:rPr lang="uk-UA" dirty="0"/>
              <a:t>У людей похилого віку складніше прогнозувати результати лікування. </a:t>
            </a:r>
          </a:p>
          <a:p>
            <a:r>
              <a:rPr lang="uk-UA" dirty="0"/>
              <a:t>Крім того, порушення в системі гомеостазу підвищують у цих хворих також ризик виникнення й інших токсичних побічних реакцій. </a:t>
            </a:r>
          </a:p>
          <a:p>
            <a:r>
              <a:rPr lang="uk-UA" dirty="0"/>
              <a:t>Основна мета лікування людей похилого віку — усунення чи зменшення вираженості хворобливих симптомів і поліпшення якості життя. </a:t>
            </a:r>
          </a:p>
          <a:p>
            <a:r>
              <a:rPr lang="uk-UA" dirty="0"/>
              <a:t>У хворих похилого віку можуть розвиватися деякі атипові реакції на лікарські засоби, серед яких багато представників серцево-судинних препаратів. </a:t>
            </a:r>
          </a:p>
          <a:p>
            <a:r>
              <a:rPr lang="uk-UA" dirty="0"/>
              <a:t>Найчастіше в геріатричній практиці застосовують різні препарати, що мають гіпотензивну дію (</a:t>
            </a:r>
            <a:r>
              <a:rPr lang="uk-UA" dirty="0" err="1"/>
              <a:t>діуретики</a:t>
            </a:r>
            <a:r>
              <a:rPr lang="uk-UA" dirty="0"/>
              <a:t>, блокатори </a:t>
            </a:r>
            <a:r>
              <a:rPr lang="el-GR" dirty="0"/>
              <a:t>β-</a:t>
            </a:r>
            <a:r>
              <a:rPr lang="uk-UA" dirty="0" err="1"/>
              <a:t>адренорецепторів</a:t>
            </a:r>
            <a:r>
              <a:rPr lang="uk-UA" dirty="0"/>
              <a:t>, антагоністи кальцію), серцеві глікозиди, </a:t>
            </a:r>
            <a:r>
              <a:rPr lang="uk-UA" dirty="0" err="1"/>
              <a:t>бронходилататори</a:t>
            </a:r>
            <a:r>
              <a:rPr lang="uk-UA" dirty="0"/>
              <a:t> (теофілін, антагоністи </a:t>
            </a:r>
            <a:r>
              <a:rPr lang="el-GR" dirty="0"/>
              <a:t>β2-</a:t>
            </a:r>
            <a:r>
              <a:rPr lang="uk-UA" dirty="0" err="1"/>
              <a:t>адренорецепторів</a:t>
            </a:r>
            <a:r>
              <a:rPr lang="uk-UA" dirty="0"/>
              <a:t>), НПЗП, психотропні (антидепресанти, седативні), </a:t>
            </a:r>
            <a:r>
              <a:rPr lang="uk-UA" dirty="0" err="1"/>
              <a:t>гіпоглікемічні</a:t>
            </a:r>
            <a:r>
              <a:rPr lang="uk-UA" dirty="0"/>
              <a:t> засоби. </a:t>
            </a:r>
          </a:p>
          <a:p>
            <a:r>
              <a:rPr lang="uk-UA" dirty="0"/>
              <a:t>Тому лікар зобов’язаний добре знати їх фармакокінетику та </a:t>
            </a:r>
            <a:r>
              <a:rPr lang="uk-UA" dirty="0" err="1"/>
              <a:t>фармакодинаміку</a:t>
            </a:r>
            <a:r>
              <a:rPr lang="uk-UA" dirty="0"/>
              <a:t>, активність яких, особливо при одночасному застосуванні, може як знижуватися, так і посилюватися</a:t>
            </a:r>
            <a:endParaRPr lang="en-US" dirty="0"/>
          </a:p>
        </p:txBody>
      </p:sp>
    </p:spTree>
    <p:extLst>
      <p:ext uri="{BB962C8B-B14F-4D97-AF65-F5344CB8AC3E}">
        <p14:creationId xmlns:p14="http://schemas.microsoft.com/office/powerpoint/2010/main" val="3504136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DC6FD0E-DDE1-4278-873C-BA41EB305EBF}"/>
              </a:ext>
            </a:extLst>
          </p:cNvPr>
          <p:cNvSpPr>
            <a:spLocks noGrp="1"/>
          </p:cNvSpPr>
          <p:nvPr>
            <p:ph idx="1"/>
          </p:nvPr>
        </p:nvSpPr>
        <p:spPr>
          <a:xfrm>
            <a:off x="223934" y="289249"/>
            <a:ext cx="7277877" cy="6092889"/>
          </a:xfrm>
        </p:spPr>
        <p:txBody>
          <a:bodyPr>
            <a:normAutofit fontScale="85000" lnSpcReduction="10000"/>
          </a:bodyPr>
          <a:lstStyle/>
          <a:p>
            <a:r>
              <a:rPr lang="uk-UA" dirty="0"/>
              <a:t>В Україні за даними відділу </a:t>
            </a:r>
            <a:r>
              <a:rPr lang="uk-UA" dirty="0" err="1"/>
              <a:t>фармнагляду</a:t>
            </a:r>
            <a:r>
              <a:rPr lang="uk-UA" dirty="0"/>
              <a:t> Державного фармакологічного центру МЗ України на 01.01.2007 р. у осіб похилого і старечого віку при одночасному застосуванні 3 лікарських засобів розвиток побічних реакцій реєстрували у 22,6% випадків. </a:t>
            </a:r>
          </a:p>
          <a:p>
            <a:r>
              <a:rPr lang="uk-UA" dirty="0"/>
              <a:t>Так, при поєднаному застосуванні саліцилатів або інших НПЗП може посилюватись активність антикоагулянтів і </a:t>
            </a:r>
            <a:r>
              <a:rPr lang="uk-UA" dirty="0" err="1"/>
              <a:t>гіпоглікемічний</a:t>
            </a:r>
            <a:r>
              <a:rPr lang="uk-UA" dirty="0"/>
              <a:t> ефект пероральних </a:t>
            </a:r>
            <a:r>
              <a:rPr lang="uk-UA" dirty="0" err="1"/>
              <a:t>гіпоглікемічних</a:t>
            </a:r>
            <a:r>
              <a:rPr lang="uk-UA" dirty="0"/>
              <a:t> препаратів. </a:t>
            </a:r>
          </a:p>
          <a:p>
            <a:r>
              <a:rPr lang="uk-UA" dirty="0"/>
              <a:t>При взаємодії теофіліну з </a:t>
            </a:r>
            <a:r>
              <a:rPr lang="uk-UA" dirty="0" err="1"/>
              <a:t>макролідними</a:t>
            </a:r>
            <a:r>
              <a:rPr lang="uk-UA" dirty="0"/>
              <a:t> антибіотиками, антагоністами кальцію, інгібіторами синтезу сечової кислоти порушується метаболізм теофіліну в печінці, що призводить до підвищення його концентрації у крові та підвищує ризик розвитку токсичності. </a:t>
            </a:r>
          </a:p>
          <a:p>
            <a:r>
              <a:rPr lang="uk-UA" dirty="0"/>
              <a:t>Нерідко хворим похилого віку доводиться призначати різні групи лікарських засобів з односпрямованим </a:t>
            </a:r>
            <a:r>
              <a:rPr lang="uk-UA" dirty="0" err="1"/>
              <a:t>фармакодинамічним</a:t>
            </a:r>
            <a:r>
              <a:rPr lang="uk-UA" dirty="0"/>
              <a:t> ефектом. </a:t>
            </a:r>
          </a:p>
          <a:p>
            <a:r>
              <a:rPr lang="uk-UA" dirty="0"/>
              <a:t>Відомо, що такі препарати, як трициклічні антидепресанти, препарати беладони, </a:t>
            </a:r>
            <a:r>
              <a:rPr lang="uk-UA" dirty="0" err="1"/>
              <a:t>протипаркінсонічні</a:t>
            </a:r>
            <a:r>
              <a:rPr lang="uk-UA" dirty="0"/>
              <a:t>, </a:t>
            </a:r>
            <a:r>
              <a:rPr lang="uk-UA" dirty="0" err="1"/>
              <a:t>антигістамінні</a:t>
            </a:r>
            <a:r>
              <a:rPr lang="uk-UA" dirty="0"/>
              <a:t> та деякі </a:t>
            </a:r>
            <a:r>
              <a:rPr lang="uk-UA" dirty="0" err="1"/>
              <a:t>антиаритмічні</a:t>
            </a:r>
            <a:r>
              <a:rPr lang="uk-UA" dirty="0"/>
              <a:t> лікарські засоби (</a:t>
            </a:r>
            <a:r>
              <a:rPr lang="uk-UA" dirty="0" err="1"/>
              <a:t>дизопірамід</a:t>
            </a:r>
            <a:r>
              <a:rPr lang="uk-UA" dirty="0"/>
              <a:t>) виявляють </a:t>
            </a:r>
            <a:r>
              <a:rPr lang="uk-UA" dirty="0" err="1"/>
              <a:t>антихолінергічну</a:t>
            </a:r>
            <a:r>
              <a:rPr lang="uk-UA" dirty="0"/>
              <a:t> дію.</a:t>
            </a:r>
          </a:p>
          <a:p>
            <a:r>
              <a:rPr lang="uk-UA" dirty="0"/>
              <a:t> Оскільки оптимальне функціонування різних систем у похилому віці зумовлене </a:t>
            </a:r>
            <a:r>
              <a:rPr lang="uk-UA" dirty="0" err="1"/>
              <a:t>холінергічними</a:t>
            </a:r>
            <a:r>
              <a:rPr lang="uk-UA" dirty="0"/>
              <a:t> механізмами, то при застосуванні цих препаратів, особливо при їх поєднанні, ризик розвитку побічних реакцій набагато вищий. </a:t>
            </a:r>
          </a:p>
          <a:p>
            <a:r>
              <a:rPr lang="uk-UA" dirty="0"/>
              <a:t>При цьому клінічні симптоми побічних реакцій можуть бути найрізноманітнішими як за своїми проявами (тахікардія, сухість у роті, запор), так і за тяжкістю (затримка сечі, розлади свідомості, порушення координації з падіннями).</a:t>
            </a:r>
            <a:endParaRPr lang="en-US" dirty="0"/>
          </a:p>
        </p:txBody>
      </p:sp>
    </p:spTree>
    <p:extLst>
      <p:ext uri="{BB962C8B-B14F-4D97-AF65-F5344CB8AC3E}">
        <p14:creationId xmlns:p14="http://schemas.microsoft.com/office/powerpoint/2010/main" val="4244972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34DD78F-C299-4584-908A-8C56A5C85CED}"/>
              </a:ext>
            </a:extLst>
          </p:cNvPr>
          <p:cNvSpPr>
            <a:spLocks noGrp="1"/>
          </p:cNvSpPr>
          <p:nvPr>
            <p:ph idx="1"/>
          </p:nvPr>
        </p:nvSpPr>
        <p:spPr>
          <a:xfrm>
            <a:off x="609599" y="251928"/>
            <a:ext cx="6347714" cy="5789436"/>
          </a:xfrm>
        </p:spPr>
        <p:txBody>
          <a:bodyPr>
            <a:normAutofit fontScale="85000" lnSpcReduction="10000"/>
          </a:bodyPr>
          <a:lstStyle/>
          <a:p>
            <a:r>
              <a:rPr lang="uk-UA" dirty="0"/>
              <a:t>Неправильне трактування зазначених симптомів і недооцінка їх можливого зв’язку із прийомом </a:t>
            </a:r>
            <a:r>
              <a:rPr lang="uk-UA" dirty="0" err="1"/>
              <a:t>антихолінергічних</a:t>
            </a:r>
            <a:r>
              <a:rPr lang="uk-UA" dirty="0"/>
              <a:t> препаратів можуть стати джерелом діагностичних помилок, а, отже, призвести до неадекватної терапії та запізнілої відміни «підозрюваного» препарату. </a:t>
            </a:r>
          </a:p>
          <a:p>
            <a:r>
              <a:rPr lang="uk-UA" dirty="0"/>
              <a:t>У ряді випадків розвиток надлишкового </a:t>
            </a:r>
            <a:r>
              <a:rPr lang="uk-UA" dirty="0" err="1"/>
              <a:t>фармакодинамічного</a:t>
            </a:r>
            <a:r>
              <a:rPr lang="uk-UA" dirty="0"/>
              <a:t> ефекту становить для пацієнтів більш серйозні проблеми, ніж те захворювання, з приводу якого було призначено препарат. </a:t>
            </a:r>
          </a:p>
          <a:p>
            <a:r>
              <a:rPr lang="uk-UA" dirty="0"/>
              <a:t>Так, приблизно у половини хворих похилого віку на фоні лікування </a:t>
            </a:r>
            <a:r>
              <a:rPr lang="uk-UA" dirty="0" err="1"/>
              <a:t>метилдопою</a:t>
            </a:r>
            <a:r>
              <a:rPr lang="uk-UA" dirty="0"/>
              <a:t>, </a:t>
            </a:r>
            <a:r>
              <a:rPr lang="uk-UA" dirty="0" err="1"/>
              <a:t>цинаризином</a:t>
            </a:r>
            <a:r>
              <a:rPr lang="uk-UA" dirty="0"/>
              <a:t> та іншими препаратами розвивається лікарський паркінсонізм, що порушує якість життя. </a:t>
            </a:r>
          </a:p>
          <a:p>
            <a:r>
              <a:rPr lang="uk-UA" dirty="0"/>
              <a:t>Хронічний перебіг багатьох захворювань у пацієнтів похилого віку потребує тривалої, практично постійної фармакотерапії. Це стосується перш за все до АГ, СН, ХОХЛ, цукрового діабету, захворювань опорно-рухового апарату (</a:t>
            </a:r>
            <a:r>
              <a:rPr lang="uk-UA" dirty="0" err="1"/>
              <a:t>остеоартроз</a:t>
            </a:r>
            <a:r>
              <a:rPr lang="uk-UA" dirty="0"/>
              <a:t>, остеопороз), депресивних станів. </a:t>
            </a:r>
          </a:p>
          <a:p>
            <a:r>
              <a:rPr lang="uk-UA" dirty="0"/>
              <a:t>Для проведення раціональної фармакотерапії у цих пацієнтів слід віддавати перевагу тим лікарським засобам, які в різних </a:t>
            </a:r>
            <a:r>
              <a:rPr lang="uk-UA" dirty="0" err="1"/>
              <a:t>рандомізованих</a:t>
            </a:r>
            <a:r>
              <a:rPr lang="uk-UA" dirty="0"/>
              <a:t> клінічних дослідженнях виявили себе як ефективні та безпечні. </a:t>
            </a:r>
          </a:p>
          <a:p>
            <a:r>
              <a:rPr lang="uk-UA" dirty="0"/>
              <a:t>Ці лікарські засоби не лише забезпечують виживаність при різних порушеннях в організмі, але й знижують абсолютний і відносний ризик виникнення побічних реакцій</a:t>
            </a:r>
          </a:p>
        </p:txBody>
      </p:sp>
    </p:spTree>
    <p:extLst>
      <p:ext uri="{BB962C8B-B14F-4D97-AF65-F5344CB8AC3E}">
        <p14:creationId xmlns:p14="http://schemas.microsoft.com/office/powerpoint/2010/main" val="286361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23865EAE-34DE-4F3D-84EE-567CAAE769D2}"/>
              </a:ext>
            </a:extLst>
          </p:cNvPr>
          <p:cNvSpPr>
            <a:spLocks noGrp="1"/>
          </p:cNvSpPr>
          <p:nvPr>
            <p:ph idx="1"/>
          </p:nvPr>
        </p:nvSpPr>
        <p:spPr>
          <a:xfrm>
            <a:off x="367003" y="223935"/>
            <a:ext cx="6696270" cy="1511559"/>
          </a:xfrm>
        </p:spPr>
        <p:txBody>
          <a:bodyPr>
            <a:normAutofit/>
          </a:bodyPr>
          <a:lstStyle/>
          <a:p>
            <a:r>
              <a:rPr lang="uk-UA" dirty="0"/>
              <a:t>На жаль, існує досить обмежена кількість фармакологічних груп лікарських засобів, представники яких здатні підвищувати виживаність, зменшувати потребу в госпіталізації пацієнтів похилого і старечого віку, а також сприяти нормалізації якості їх життя.</a:t>
            </a:r>
            <a:endParaRPr lang="en-US" dirty="0"/>
          </a:p>
        </p:txBody>
      </p:sp>
      <p:pic>
        <p:nvPicPr>
          <p:cNvPr id="2050" name="Picture 2" descr="https://compendium.com.ua/wp/wp-content/uploads/2019/05/tabl_45-1605.jpg">
            <a:extLst>
              <a:ext uri="{FF2B5EF4-FFF2-40B4-BE49-F238E27FC236}">
                <a16:creationId xmlns:a16="http://schemas.microsoft.com/office/drawing/2014/main" id="{A3527AB6-642A-407F-9353-C1FF47CFFB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055" y="1660849"/>
            <a:ext cx="5686930" cy="5122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361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5488F89F-0E28-4F4B-AD00-098E87B6C109}"/>
              </a:ext>
            </a:extLst>
          </p:cNvPr>
          <p:cNvSpPr>
            <a:spLocks noGrp="1"/>
          </p:cNvSpPr>
          <p:nvPr>
            <p:ph idx="1"/>
          </p:nvPr>
        </p:nvSpPr>
        <p:spPr>
          <a:xfrm>
            <a:off x="553615" y="900404"/>
            <a:ext cx="7106817" cy="5057192"/>
          </a:xfrm>
        </p:spPr>
        <p:txBody>
          <a:bodyPr>
            <a:normAutofit/>
          </a:bodyPr>
          <a:lstStyle/>
          <a:p>
            <a:r>
              <a:rPr lang="uk-UA" dirty="0"/>
              <a:t>Існує ряд лікарських засобів, що досить часто призначаються пацієнтам у віці 60 років з метою нормалізації кровообігу, поліпшення процесів обміну, пам’яті. </a:t>
            </a:r>
          </a:p>
          <a:p>
            <a:r>
              <a:rPr lang="uk-UA" dirty="0"/>
              <a:t>До них належать </a:t>
            </a:r>
            <a:r>
              <a:rPr lang="uk-UA" dirty="0" err="1"/>
              <a:t>ноотропні</a:t>
            </a:r>
            <a:r>
              <a:rPr lang="uk-UA" dirty="0"/>
              <a:t>, метаболічні й антиоксидантні препарати, які не мають реального впливу на перебіг та результати захворювань органів кровообігу. </a:t>
            </a:r>
          </a:p>
          <a:p>
            <a:r>
              <a:rPr lang="uk-UA" dirty="0"/>
              <a:t>Більше того, деякі лікарські засоби не слід призначати людям похилого і старечого віку без вагомих підстав, особливо для тривалого застосування, оскільки прийом цих препаратів протягом значного періоду становить серйозну клінічну проблему не лише щодо вибору (або комбінації) оптимального препарату, його дозування, але й забезпечення безпеки. </a:t>
            </a:r>
            <a:endParaRPr lang="en-US" dirty="0"/>
          </a:p>
        </p:txBody>
      </p:sp>
    </p:spTree>
    <p:extLst>
      <p:ext uri="{BB962C8B-B14F-4D97-AF65-F5344CB8AC3E}">
        <p14:creationId xmlns:p14="http://schemas.microsoft.com/office/powerpoint/2010/main" val="771546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ompendium.com.ua/wp/wp-content/uploads/2019/05/tabl_46-1605.jpg">
            <a:extLst>
              <a:ext uri="{FF2B5EF4-FFF2-40B4-BE49-F238E27FC236}">
                <a16:creationId xmlns:a16="http://schemas.microsoft.com/office/drawing/2014/main" id="{A7CDB281-24A9-4270-95AF-3B3C3D1DF2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261257"/>
            <a:ext cx="8362950" cy="5999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385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4D1574-BC56-4534-BA53-0F195BBE1424}"/>
              </a:ext>
            </a:extLst>
          </p:cNvPr>
          <p:cNvSpPr>
            <a:spLocks noGrp="1"/>
          </p:cNvSpPr>
          <p:nvPr>
            <p:ph type="title"/>
          </p:nvPr>
        </p:nvSpPr>
        <p:spPr>
          <a:xfrm>
            <a:off x="289249" y="171061"/>
            <a:ext cx="7473820" cy="1088572"/>
          </a:xfrm>
        </p:spPr>
        <p:txBody>
          <a:bodyPr>
            <a:noAutofit/>
          </a:bodyPr>
          <a:lstStyle/>
          <a:p>
            <a:pPr algn="ctr"/>
            <a:r>
              <a:rPr lang="ru-RU" sz="1600" dirty="0" err="1"/>
              <a:t>Згідно</a:t>
            </a:r>
            <a:r>
              <a:rPr lang="ru-RU" sz="1600" dirty="0"/>
              <a:t> з </a:t>
            </a:r>
            <a:r>
              <a:rPr lang="ru-RU" sz="1600" dirty="0" err="1"/>
              <a:t>даними</a:t>
            </a:r>
            <a:r>
              <a:rPr lang="ru-RU" sz="1600" dirty="0"/>
              <a:t> </a:t>
            </a:r>
            <a:r>
              <a:rPr lang="ru-RU" sz="1600" dirty="0" err="1"/>
              <a:t>відділу</a:t>
            </a:r>
            <a:r>
              <a:rPr lang="ru-RU" sz="1600" dirty="0"/>
              <a:t> </a:t>
            </a:r>
            <a:r>
              <a:rPr lang="ru-RU" sz="1600" dirty="0" err="1"/>
              <a:t>фармнагляду</a:t>
            </a:r>
            <a:r>
              <a:rPr lang="ru-RU" sz="1600" dirty="0"/>
              <a:t> Державного </a:t>
            </a:r>
            <a:r>
              <a:rPr lang="ru-RU" sz="1600" dirty="0" err="1"/>
              <a:t>фармакологічного</a:t>
            </a:r>
            <a:r>
              <a:rPr lang="ru-RU" sz="1600" dirty="0"/>
              <a:t> центру МЗ </a:t>
            </a:r>
            <a:r>
              <a:rPr lang="ru-RU" sz="1600" dirty="0" err="1"/>
              <a:t>України</a:t>
            </a:r>
            <a:r>
              <a:rPr lang="ru-RU" sz="1600" dirty="0"/>
              <a:t> (за станом на 01.03.2007 р.) </a:t>
            </a:r>
            <a:r>
              <a:rPr lang="ru-RU" sz="1600" dirty="0" err="1"/>
              <a:t>застосування</a:t>
            </a:r>
            <a:r>
              <a:rPr lang="ru-RU" sz="1600" dirty="0"/>
              <a:t> </a:t>
            </a:r>
            <a:r>
              <a:rPr lang="ru-RU" sz="1600" dirty="0" err="1"/>
              <a:t>лікарських</a:t>
            </a:r>
            <a:r>
              <a:rPr lang="ru-RU" sz="1600" dirty="0"/>
              <a:t> </a:t>
            </a:r>
            <a:r>
              <a:rPr lang="ru-RU" sz="1600" dirty="0" err="1"/>
              <a:t>засобів</a:t>
            </a:r>
            <a:r>
              <a:rPr lang="ru-RU" sz="1600" dirty="0"/>
              <a:t> </a:t>
            </a:r>
            <a:r>
              <a:rPr lang="ru-RU" sz="1600" dirty="0" err="1"/>
              <a:t>цієї</a:t>
            </a:r>
            <a:r>
              <a:rPr lang="ru-RU" sz="1600" dirty="0"/>
              <a:t> </a:t>
            </a:r>
            <a:r>
              <a:rPr lang="ru-RU" sz="1600" dirty="0" err="1"/>
              <a:t>групи</a:t>
            </a:r>
            <a:r>
              <a:rPr lang="ru-RU" sz="1600" dirty="0"/>
              <a:t> </a:t>
            </a:r>
            <a:r>
              <a:rPr lang="ru-RU" sz="1600" dirty="0" err="1"/>
              <a:t>супроводжувалося</a:t>
            </a:r>
            <a:r>
              <a:rPr lang="ru-RU" sz="1600" dirty="0"/>
              <a:t> </a:t>
            </a:r>
            <a:r>
              <a:rPr lang="ru-RU" sz="1600" dirty="0" err="1"/>
              <a:t>розвитком</a:t>
            </a:r>
            <a:r>
              <a:rPr lang="ru-RU" sz="1600" dirty="0"/>
              <a:t> </a:t>
            </a:r>
            <a:r>
              <a:rPr lang="ru-RU" sz="1600" dirty="0" err="1"/>
              <a:t>наступних</a:t>
            </a:r>
            <a:r>
              <a:rPr lang="ru-RU" sz="1600" dirty="0"/>
              <a:t> </a:t>
            </a:r>
            <a:r>
              <a:rPr lang="ru-RU" sz="1600" dirty="0" err="1"/>
              <a:t>системних</a:t>
            </a:r>
            <a:r>
              <a:rPr lang="ru-RU" sz="1600" dirty="0"/>
              <a:t> </a:t>
            </a:r>
            <a:r>
              <a:rPr lang="ru-RU" sz="1600" dirty="0" err="1"/>
              <a:t>проявів</a:t>
            </a:r>
            <a:r>
              <a:rPr lang="ru-RU" sz="1600" dirty="0"/>
              <a:t> </a:t>
            </a:r>
            <a:r>
              <a:rPr lang="ru-RU" sz="1600" dirty="0" err="1"/>
              <a:t>побічних</a:t>
            </a:r>
            <a:r>
              <a:rPr lang="ru-RU" sz="1600" dirty="0"/>
              <a:t> </a:t>
            </a:r>
            <a:r>
              <a:rPr lang="ru-RU" sz="1600" dirty="0" err="1"/>
              <a:t>реакцій</a:t>
            </a:r>
            <a:endParaRPr lang="uk-UA" sz="1600" dirty="0"/>
          </a:p>
        </p:txBody>
      </p:sp>
      <p:graphicFrame>
        <p:nvGraphicFramePr>
          <p:cNvPr id="6" name="Таблиця 5">
            <a:extLst>
              <a:ext uri="{FF2B5EF4-FFF2-40B4-BE49-F238E27FC236}">
                <a16:creationId xmlns:a16="http://schemas.microsoft.com/office/drawing/2014/main" id="{291BB10C-D639-44FA-A596-09530EC70124}"/>
              </a:ext>
            </a:extLst>
          </p:cNvPr>
          <p:cNvGraphicFramePr>
            <a:graphicFrameLocks noGrp="1"/>
          </p:cNvGraphicFramePr>
          <p:nvPr>
            <p:extLst>
              <p:ext uri="{D42A27DB-BD31-4B8C-83A1-F6EECF244321}">
                <p14:modId xmlns:p14="http://schemas.microsoft.com/office/powerpoint/2010/main" val="2053518875"/>
              </p:ext>
            </p:extLst>
          </p:nvPr>
        </p:nvGraphicFramePr>
        <p:xfrm>
          <a:off x="391291" y="1259633"/>
          <a:ext cx="7269736" cy="5541857"/>
        </p:xfrm>
        <a:graphic>
          <a:graphicData uri="http://schemas.openxmlformats.org/drawingml/2006/table">
            <a:tbl>
              <a:tblPr firstRow="1" firstCol="1" bandRow="1">
                <a:tableStyleId>{5C22544A-7EE6-4342-B048-85BDC9FD1C3A}</a:tableStyleId>
              </a:tblPr>
              <a:tblGrid>
                <a:gridCol w="5673011">
                  <a:extLst>
                    <a:ext uri="{9D8B030D-6E8A-4147-A177-3AD203B41FA5}">
                      <a16:colId xmlns:a16="http://schemas.microsoft.com/office/drawing/2014/main" val="3708140103"/>
                    </a:ext>
                  </a:extLst>
                </a:gridCol>
                <a:gridCol w="1596725">
                  <a:extLst>
                    <a:ext uri="{9D8B030D-6E8A-4147-A177-3AD203B41FA5}">
                      <a16:colId xmlns:a16="http://schemas.microsoft.com/office/drawing/2014/main" val="1001373310"/>
                    </a:ext>
                  </a:extLst>
                </a:gridCol>
              </a:tblGrid>
              <a:tr h="0">
                <a:tc>
                  <a:txBody>
                    <a:bodyPr/>
                    <a:lstStyle/>
                    <a:p>
                      <a:pPr>
                        <a:lnSpc>
                          <a:spcPct val="107000"/>
                        </a:lnSpc>
                        <a:spcAft>
                          <a:spcPts val="0"/>
                        </a:spcAft>
                      </a:pPr>
                      <a:r>
                        <a:rPr lang="uk-UA" sz="1800">
                          <a:effectLst/>
                        </a:rPr>
                        <a:t>Системні порушення</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Кількість%</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058057"/>
                  </a:ext>
                </a:extLst>
              </a:tr>
              <a:tr h="219037">
                <a:tc>
                  <a:txBody>
                    <a:bodyPr/>
                    <a:lstStyle/>
                    <a:p>
                      <a:pPr>
                        <a:lnSpc>
                          <a:spcPct val="107000"/>
                        </a:lnSpc>
                        <a:spcAft>
                          <a:spcPts val="0"/>
                        </a:spcAft>
                      </a:pPr>
                      <a:r>
                        <a:rPr lang="uk-UA" sz="1800">
                          <a:effectLst/>
                        </a:rPr>
                        <a:t>Алергічні реакції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52</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344590"/>
                  </a:ext>
                </a:extLst>
              </a:tr>
              <a:tr h="219037">
                <a:tc>
                  <a:txBody>
                    <a:bodyPr/>
                    <a:lstStyle/>
                    <a:p>
                      <a:pPr>
                        <a:lnSpc>
                          <a:spcPct val="107000"/>
                        </a:lnSpc>
                        <a:spcAft>
                          <a:spcPts val="0"/>
                        </a:spcAft>
                      </a:pPr>
                      <a:r>
                        <a:rPr lang="uk-UA" sz="1800">
                          <a:effectLst/>
                        </a:rPr>
                        <a:t>Порушення з боку ШКТ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34,2</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687283"/>
                  </a:ext>
                </a:extLst>
              </a:tr>
              <a:tr h="219037">
                <a:tc>
                  <a:txBody>
                    <a:bodyPr/>
                    <a:lstStyle/>
                    <a:p>
                      <a:pPr>
                        <a:lnSpc>
                          <a:spcPct val="107000"/>
                        </a:lnSpc>
                        <a:spcAft>
                          <a:spcPts val="0"/>
                        </a:spcAft>
                      </a:pPr>
                      <a:r>
                        <a:rPr lang="uk-UA" sz="1800">
                          <a:effectLst/>
                        </a:rPr>
                        <a:t>Серцево-судинні порушення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3,4</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3840368"/>
                  </a:ext>
                </a:extLst>
              </a:tr>
              <a:tr h="449595">
                <a:tc>
                  <a:txBody>
                    <a:bodyPr/>
                    <a:lstStyle/>
                    <a:p>
                      <a:pPr>
                        <a:lnSpc>
                          <a:spcPct val="107000"/>
                        </a:lnSpc>
                        <a:spcAft>
                          <a:spcPts val="0"/>
                        </a:spcAft>
                      </a:pPr>
                      <a:r>
                        <a:rPr lang="uk-UA" sz="1800">
                          <a:effectLst/>
                        </a:rPr>
                        <a:t>Порушення з боку ЦНС та периферичної нервової системи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3,1</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1291708"/>
                  </a:ext>
                </a:extLst>
              </a:tr>
              <a:tr h="219037">
                <a:tc>
                  <a:txBody>
                    <a:bodyPr/>
                    <a:lstStyle/>
                    <a:p>
                      <a:pPr>
                        <a:lnSpc>
                          <a:spcPct val="107000"/>
                        </a:lnSpc>
                        <a:spcAft>
                          <a:spcPts val="0"/>
                        </a:spcAft>
                      </a:pPr>
                      <a:r>
                        <a:rPr lang="uk-UA" sz="1800">
                          <a:effectLst/>
                        </a:rPr>
                        <a:t>Зміни у місці введення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2,1</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8448147"/>
                  </a:ext>
                </a:extLst>
              </a:tr>
              <a:tr h="219037">
                <a:tc>
                  <a:txBody>
                    <a:bodyPr/>
                    <a:lstStyle/>
                    <a:p>
                      <a:pPr>
                        <a:lnSpc>
                          <a:spcPct val="107000"/>
                        </a:lnSpc>
                        <a:spcAft>
                          <a:spcPts val="0"/>
                        </a:spcAft>
                      </a:pPr>
                      <a:r>
                        <a:rPr lang="uk-UA" sz="1800">
                          <a:effectLst/>
                        </a:rPr>
                        <a:t>Порушення з боку органів дихання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1,8</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5279531"/>
                  </a:ext>
                </a:extLst>
              </a:tr>
              <a:tr h="449595">
                <a:tc>
                  <a:txBody>
                    <a:bodyPr/>
                    <a:lstStyle/>
                    <a:p>
                      <a:pPr>
                        <a:lnSpc>
                          <a:spcPct val="107000"/>
                        </a:lnSpc>
                        <a:spcAft>
                          <a:spcPts val="0"/>
                        </a:spcAft>
                      </a:pPr>
                      <a:r>
                        <a:rPr lang="uk-UA" sz="1800">
                          <a:effectLst/>
                        </a:rPr>
                        <a:t>Порушення з боку нирок та сечовивідної системи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1,2</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5125017"/>
                  </a:ext>
                </a:extLst>
              </a:tr>
              <a:tr h="449595">
                <a:tc>
                  <a:txBody>
                    <a:bodyPr/>
                    <a:lstStyle/>
                    <a:p>
                      <a:pPr>
                        <a:lnSpc>
                          <a:spcPct val="107000"/>
                        </a:lnSpc>
                        <a:spcAft>
                          <a:spcPts val="0"/>
                        </a:spcAft>
                      </a:pPr>
                      <a:r>
                        <a:rPr lang="uk-UA" sz="1800">
                          <a:effectLst/>
                        </a:rPr>
                        <a:t>Порушення з боку печінки та жовчовивідних шляхів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0,8</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0372408"/>
                  </a:ext>
                </a:extLst>
              </a:tr>
              <a:tr h="449595">
                <a:tc>
                  <a:txBody>
                    <a:bodyPr/>
                    <a:lstStyle/>
                    <a:p>
                      <a:pPr>
                        <a:lnSpc>
                          <a:spcPct val="107000"/>
                        </a:lnSpc>
                        <a:spcAft>
                          <a:spcPts val="0"/>
                        </a:spcAft>
                      </a:pPr>
                      <a:r>
                        <a:rPr lang="uk-UA" sz="1800">
                          <a:effectLst/>
                        </a:rPr>
                        <a:t>Порушення з боку тромбоцитів та системи згортання крові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0,5</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8902797"/>
                  </a:ext>
                </a:extLst>
              </a:tr>
              <a:tr h="219037">
                <a:tc>
                  <a:txBody>
                    <a:bodyPr/>
                    <a:lstStyle/>
                    <a:p>
                      <a:pPr>
                        <a:lnSpc>
                          <a:spcPct val="107000"/>
                        </a:lnSpc>
                        <a:spcAft>
                          <a:spcPts val="0"/>
                        </a:spcAft>
                      </a:pPr>
                      <a:r>
                        <a:rPr lang="uk-UA" sz="1800">
                          <a:effectLst/>
                        </a:rPr>
                        <a:t>Гематологічні порушення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0,3</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206579"/>
                  </a:ext>
                </a:extLst>
              </a:tr>
              <a:tr h="449595">
                <a:tc>
                  <a:txBody>
                    <a:bodyPr/>
                    <a:lstStyle/>
                    <a:p>
                      <a:pPr>
                        <a:lnSpc>
                          <a:spcPct val="107000"/>
                        </a:lnSpc>
                        <a:spcAft>
                          <a:spcPts val="0"/>
                        </a:spcAft>
                      </a:pPr>
                      <a:r>
                        <a:rPr lang="uk-UA" sz="1800">
                          <a:effectLst/>
                        </a:rPr>
                        <a:t>Порушення електролітного балансу </a:t>
                      </a:r>
                      <a:endParaRPr lang="uk-UA" sz="1600">
                        <a:effectLst/>
                      </a:endParaRPr>
                    </a:p>
                    <a:p>
                      <a:pPr>
                        <a:lnSpc>
                          <a:spcPct val="107000"/>
                        </a:lnSpc>
                        <a:spcAft>
                          <a:spcPts val="0"/>
                        </a:spcAft>
                      </a:pPr>
                      <a:r>
                        <a:rPr lang="uk-UA" sz="1800">
                          <a:effectLst/>
                        </a:rPr>
                        <a:t>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0,2</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7942164"/>
                  </a:ext>
                </a:extLst>
              </a:tr>
              <a:tr h="219037">
                <a:tc>
                  <a:txBody>
                    <a:bodyPr/>
                    <a:lstStyle/>
                    <a:p>
                      <a:pPr>
                        <a:lnSpc>
                          <a:spcPct val="107000"/>
                        </a:lnSpc>
                        <a:spcAft>
                          <a:spcPts val="0"/>
                        </a:spcAft>
                      </a:pPr>
                      <a:r>
                        <a:rPr lang="uk-UA" sz="1800">
                          <a:effectLst/>
                        </a:rPr>
                        <a:t>Судинні (екстракардіальні) порушення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a:effectLst/>
                        </a:rPr>
                        <a:t>0,1</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7641581"/>
                  </a:ext>
                </a:extLst>
              </a:tr>
              <a:tr h="449595">
                <a:tc>
                  <a:txBody>
                    <a:bodyPr/>
                    <a:lstStyle/>
                    <a:p>
                      <a:pPr>
                        <a:lnSpc>
                          <a:spcPct val="107000"/>
                        </a:lnSpc>
                        <a:spcAft>
                          <a:spcPts val="0"/>
                        </a:spcAft>
                      </a:pPr>
                      <a:r>
                        <a:rPr lang="uk-UA" sz="1800">
                          <a:effectLst/>
                        </a:rPr>
                        <a:t>Порушення з боку кістково-м’язової системи </a:t>
                      </a:r>
                      <a:endParaRPr lang="uk-U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800" dirty="0">
                          <a:effectLst/>
                        </a:rPr>
                        <a:t>0,1</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86430860"/>
                  </a:ext>
                </a:extLst>
              </a:tr>
            </a:tbl>
          </a:graphicData>
        </a:graphic>
      </p:graphicFrame>
    </p:spTree>
    <p:extLst>
      <p:ext uri="{BB962C8B-B14F-4D97-AF65-F5344CB8AC3E}">
        <p14:creationId xmlns:p14="http://schemas.microsoft.com/office/powerpoint/2010/main" val="1994468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52A80377-736C-4D92-9386-3CFF190D3922}"/>
              </a:ext>
            </a:extLst>
          </p:cNvPr>
          <p:cNvSpPr>
            <a:spLocks noGrp="1"/>
          </p:cNvSpPr>
          <p:nvPr>
            <p:ph idx="1"/>
          </p:nvPr>
        </p:nvSpPr>
        <p:spPr>
          <a:xfrm>
            <a:off x="404325" y="306560"/>
            <a:ext cx="7265438" cy="6131561"/>
          </a:xfrm>
        </p:spPr>
        <p:txBody>
          <a:bodyPr>
            <a:normAutofit fontScale="92500" lnSpcReduction="20000"/>
          </a:bodyPr>
          <a:lstStyle/>
          <a:p>
            <a:r>
              <a:rPr lang="uk-UA" dirty="0"/>
              <a:t>Одночасне призначення декількох лікарських засобів надзвичайно ускладнює проблему їх взаємодії в організмі, збільшує небезпеку лікування і виникнення побічних реакцій. </a:t>
            </a:r>
          </a:p>
          <a:p>
            <a:r>
              <a:rPr lang="uk-UA" dirty="0"/>
              <a:t>Особливо несприятлива поліпрагмазія у геріатричних хворих, яка у психології лікаря є «вимушеною». Внаслідок вікових особливостей фармакокінетики ризик розвитку побічних реакцій у хворих похилого віку в 5–7 разів вищий, ніж у осіб молодого віку, а при одночасному застосуванні 3 лікарських засобів — в ≥10 разів. </a:t>
            </a:r>
          </a:p>
          <a:p>
            <a:r>
              <a:rPr lang="uk-UA" dirty="0"/>
              <a:t>Пацієнтів похилого віку в 2–3 рази частіше госпіталізують з цієї причини. До того ж такі хворі можуть приймати різні лікарські засоби додатково за власною ініціативою чи за порадою оточуючих. </a:t>
            </a:r>
          </a:p>
          <a:p>
            <a:r>
              <a:rPr lang="uk-UA" dirty="0"/>
              <a:t>Поліпрагмазію відзначають у 56% пацієнтів віком молодше 65 років і у 73% — старше 65. Прийом 2 препаратів призводить до лікарських взаємодій у 6% пацієнтів. Прийом 5 препаратів підвищує таку частоту до 50%. При прийомі 10 препаратів ризик лікарських взаємодій досягає 100%. </a:t>
            </a:r>
          </a:p>
          <a:p>
            <a:r>
              <a:rPr lang="uk-UA" dirty="0"/>
              <a:t>В одному з досліджень продемонстровано, що середня кількість препаратів, прийнятих пацієнтами (як призначених лікарями, так і з власної ініціативи), становить 10,5, при цьому в 96% випадків лікарі не знали точно, що приймають їх пацієнти. </a:t>
            </a:r>
          </a:p>
          <a:p>
            <a:r>
              <a:rPr lang="uk-UA" dirty="0"/>
              <a:t>Побічні реакції, які дають нову клінічну симптоматику, далеко не завжди враховує лікар, оскільки розцінює їх як прояв одного з факторів </a:t>
            </a:r>
            <a:r>
              <a:rPr lang="uk-UA" dirty="0" err="1"/>
              <a:t>поліморбідності</a:t>
            </a:r>
            <a:r>
              <a:rPr lang="uk-UA" dirty="0"/>
              <a:t>, що призводить до призначення ще більшої кількості лікарських засобів. </a:t>
            </a:r>
          </a:p>
        </p:txBody>
      </p:sp>
    </p:spTree>
    <p:extLst>
      <p:ext uri="{BB962C8B-B14F-4D97-AF65-F5344CB8AC3E}">
        <p14:creationId xmlns:p14="http://schemas.microsoft.com/office/powerpoint/2010/main" val="2184820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BD195B2-99B7-48E4-9339-F101207EC3CA}"/>
              </a:ext>
            </a:extLst>
          </p:cNvPr>
          <p:cNvSpPr>
            <a:spLocks noGrp="1"/>
          </p:cNvSpPr>
          <p:nvPr>
            <p:ph idx="1"/>
          </p:nvPr>
        </p:nvSpPr>
        <p:spPr>
          <a:xfrm>
            <a:off x="609598" y="438540"/>
            <a:ext cx="7041503" cy="5602824"/>
          </a:xfrm>
        </p:spPr>
        <p:txBody>
          <a:bodyPr>
            <a:normAutofit/>
          </a:bodyPr>
          <a:lstStyle/>
          <a:p>
            <a:r>
              <a:rPr lang="uk-UA" dirty="0"/>
              <a:t>Таким чином, у пацієнтів похилого віку відзначають зміни всіх основних стадій фармакокінетики лікарських речовин: всмоктування, розподілу, метаболізму та виведення. </a:t>
            </a:r>
          </a:p>
          <a:p>
            <a:r>
              <a:rPr lang="uk-UA" dirty="0"/>
              <a:t>Найбільш частими причинами порушення абсорбції лікарських засобів у людей похилого віку є сповільнення </a:t>
            </a:r>
            <a:r>
              <a:rPr lang="uk-UA" dirty="0" err="1"/>
              <a:t>евакуаторної</a:t>
            </a:r>
            <a:r>
              <a:rPr lang="uk-UA" dirty="0"/>
              <a:t> здатності </a:t>
            </a:r>
            <a:r>
              <a:rPr lang="uk-UA" dirty="0" err="1"/>
              <a:t>шлунка</a:t>
            </a:r>
            <a:r>
              <a:rPr lang="uk-UA" dirty="0"/>
              <a:t> та послаблення моторики кишечнику. </a:t>
            </a:r>
          </a:p>
          <a:p>
            <a:r>
              <a:rPr lang="uk-UA" dirty="0"/>
              <a:t>Зміни пропорції м’язової маси, жирової тканини та об’єму позаклітинної рідини, а також вікові особливості зв’язування лікарських засобів білками крові істотно впливають на розподіл лікарських засобів у осіб похилого віку. </a:t>
            </a:r>
          </a:p>
          <a:p>
            <a:r>
              <a:rPr lang="uk-UA" dirty="0"/>
              <a:t>Вікові зміни печінки (атрофія паренхіми, зниження активності </a:t>
            </a:r>
            <a:r>
              <a:rPr lang="uk-UA" dirty="0" err="1"/>
              <a:t>мікросомальних</a:t>
            </a:r>
            <a:r>
              <a:rPr lang="uk-UA" dirty="0"/>
              <a:t> ферментів), нирок (атрофія нирок, зменшення кількості активних клубочків, структурні зміни клубочків і базальної мембрани канальців), ниркового та печінкового кровотоку визначають зниження швидкості виведення лікарських речовин. </a:t>
            </a:r>
          </a:p>
        </p:txBody>
      </p:sp>
    </p:spTree>
    <p:extLst>
      <p:ext uri="{BB962C8B-B14F-4D97-AF65-F5344CB8AC3E}">
        <p14:creationId xmlns:p14="http://schemas.microsoft.com/office/powerpoint/2010/main" val="1976989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733562A5-ACEB-4190-BC98-6A267CAE3FB4}"/>
              </a:ext>
            </a:extLst>
          </p:cNvPr>
          <p:cNvSpPr>
            <a:spLocks noGrp="1"/>
          </p:cNvSpPr>
          <p:nvPr>
            <p:ph idx="1"/>
          </p:nvPr>
        </p:nvSpPr>
        <p:spPr>
          <a:xfrm>
            <a:off x="307910" y="419878"/>
            <a:ext cx="7193901" cy="6064898"/>
          </a:xfrm>
        </p:spPr>
        <p:txBody>
          <a:bodyPr>
            <a:normAutofit fontScale="85000" lnSpcReduction="20000"/>
          </a:bodyPr>
          <a:lstStyle/>
          <a:p>
            <a:r>
              <a:rPr lang="uk-UA" dirty="0"/>
              <a:t>Важливим напрямком діяльності лікаря у взаємовідносинах із хворим (особливо похилого та старечого віку) є формування прихильності пацієнта до запропонованих методів лікування. Під прихильністю до терапії (фармакотерапії), як зазначає ВООЗ, розуміють відповідність поведінки пацієнта рекомендаціям лікаря, останні включають препарати, дієту і/або зміну способу життя. </a:t>
            </a:r>
          </a:p>
          <a:p>
            <a:r>
              <a:rPr lang="uk-UA" dirty="0"/>
              <a:t>Прихильність до лікування включає такі поняття, як наполегливість та </a:t>
            </a:r>
            <a:r>
              <a:rPr lang="uk-UA" dirty="0" err="1"/>
              <a:t>комплаєнтність</a:t>
            </a:r>
            <a:r>
              <a:rPr lang="uk-UA" dirty="0"/>
              <a:t>.</a:t>
            </a:r>
          </a:p>
          <a:p>
            <a:r>
              <a:rPr lang="uk-UA" dirty="0"/>
              <a:t>Наполегливість визначається тривалістю періоду отримання медикаментозної терапії та оцінюється кількістю діб або відсотком хворих, які продовжують лікування протягом відповідного періоду. К</a:t>
            </a:r>
          </a:p>
          <a:p>
            <a:r>
              <a:rPr lang="uk-UA" dirty="0" err="1"/>
              <a:t>комплаєнтність</a:t>
            </a:r>
            <a:r>
              <a:rPr lang="uk-UA" dirty="0"/>
              <a:t> — показник прихильності до медикаментозної терапії (дотримання кратності та режиму прийому). </a:t>
            </a:r>
            <a:r>
              <a:rPr lang="uk-UA" dirty="0" err="1"/>
              <a:t>Комплаєнтність</a:t>
            </a:r>
            <a:r>
              <a:rPr lang="uk-UA" dirty="0"/>
              <a:t> оцінюється індексом застосування препарату, що становить частку від ділення кількості днів прийому повної дози препарату (або його кількості, яка видана хворому) на тривалість (в днях) всього періоду дослідження (спостереження). </a:t>
            </a:r>
          </a:p>
          <a:p>
            <a:r>
              <a:rPr lang="uk-UA" dirty="0"/>
              <a:t>Ідеальна мета — досягнення стовідсоткової прихильності. Разом з тим при будь-якому хронічному захворюванні отримання подібного результату малоймовірне. Якщо індекс застосування препарату досягає ≥80%, </a:t>
            </a:r>
            <a:r>
              <a:rPr lang="uk-UA" dirty="0" err="1"/>
              <a:t>комплаєнтність</a:t>
            </a:r>
            <a:r>
              <a:rPr lang="uk-UA" dirty="0"/>
              <a:t> вважається сприйнятливою. Існують інші підходи до оцінки ступеня прихильності до повноти лікування: пропуск &lt;25% призначень — повна; часткова — пропуск 25–65% призначень; пропуск &gt;65% призначень — її відсутність (</a:t>
            </a:r>
            <a:r>
              <a:rPr lang="uk-UA" dirty="0" err="1"/>
              <a:t>Еременко</a:t>
            </a:r>
            <a:r>
              <a:rPr lang="uk-UA" dirty="0"/>
              <a:t> М., 2008). </a:t>
            </a:r>
          </a:p>
          <a:p>
            <a:r>
              <a:rPr lang="uk-UA" dirty="0"/>
              <a:t>На сьогодні ідентифіковано майже 250 факторів, які тим чи іншим шляхом зумовлюють ставлення хворих до дотримання режиму терапії. В цілому прихильність відображає складну взаємодію різних факторів, конфігурація взаємодії яких змінюється в динаміці захворювання та на віддалених етапах може суттєво відрізнятися від первинної </a:t>
            </a:r>
          </a:p>
          <a:p>
            <a:endParaRPr lang="uk-UA" dirty="0"/>
          </a:p>
        </p:txBody>
      </p:sp>
    </p:spTree>
    <p:extLst>
      <p:ext uri="{BB962C8B-B14F-4D97-AF65-F5344CB8AC3E}">
        <p14:creationId xmlns:p14="http://schemas.microsoft.com/office/powerpoint/2010/main" val="1689446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compendium.com.ua/wp/wp-content/uploads/2019/05/tabl_49-1605.jpg">
            <a:extLst>
              <a:ext uri="{FF2B5EF4-FFF2-40B4-BE49-F238E27FC236}">
                <a16:creationId xmlns:a16="http://schemas.microsoft.com/office/drawing/2014/main" id="{CB930D4F-36C9-45DD-BCBE-03C5BE8199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080" y="0"/>
            <a:ext cx="7594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734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EB96C30-1AD8-4FFC-8EA7-3E1572765EB4}"/>
              </a:ext>
            </a:extLst>
          </p:cNvPr>
          <p:cNvSpPr>
            <a:spLocks noGrp="1"/>
          </p:cNvSpPr>
          <p:nvPr>
            <p:ph idx="1"/>
          </p:nvPr>
        </p:nvSpPr>
        <p:spPr>
          <a:xfrm>
            <a:off x="373224" y="279918"/>
            <a:ext cx="7343191" cy="5761445"/>
          </a:xfrm>
        </p:spPr>
        <p:txBody>
          <a:bodyPr>
            <a:normAutofit fontScale="92500" lnSpcReduction="10000"/>
          </a:bodyPr>
          <a:lstStyle/>
          <a:p>
            <a:r>
              <a:rPr lang="uk-UA" dirty="0"/>
              <a:t>Пеніциліни, еритроміцин і цефалоспорини є безпечними. </a:t>
            </a:r>
          </a:p>
          <a:p>
            <a:r>
              <a:rPr lang="uk-UA" u="sng" dirty="0"/>
              <a:t>Антибіотиками, яких слід уникати під час вагітності, є стрептоміцин, </a:t>
            </a:r>
            <a:r>
              <a:rPr lang="uk-UA" u="sng" dirty="0" err="1"/>
              <a:t>тетрацикліни</a:t>
            </a:r>
            <a:r>
              <a:rPr lang="uk-UA" u="sng" dirty="0"/>
              <a:t> у 3-му триместрі та </a:t>
            </a:r>
            <a:r>
              <a:rPr lang="uk-UA" u="sng" dirty="0" err="1"/>
              <a:t>триметоприм</a:t>
            </a:r>
            <a:r>
              <a:rPr lang="uk-UA" dirty="0"/>
              <a:t>, який перешкоджає метаболізму </a:t>
            </a:r>
            <a:r>
              <a:rPr lang="uk-UA" dirty="0" err="1"/>
              <a:t>фолатів</a:t>
            </a:r>
            <a:r>
              <a:rPr lang="uk-UA" dirty="0"/>
              <a:t>, тому його слід уникати в 1-му триместрі. </a:t>
            </a:r>
          </a:p>
          <a:p>
            <a:r>
              <a:rPr lang="uk-UA" dirty="0"/>
              <a:t>Антибіотики є одними з найчастіше призначених ліків під час вагітності та лактації, тому лікарі повинні бути уважними до дози та типу препарату, що призначається вагітним жінкам, через </a:t>
            </a:r>
            <a:r>
              <a:rPr lang="uk-UA" dirty="0" err="1"/>
              <a:t>фармакокінетичні</a:t>
            </a:r>
            <a:r>
              <a:rPr lang="uk-UA" dirty="0"/>
              <a:t> зміни протягом цього періоду та потенційну шкоду, яку вони можуть завдати плоду.</a:t>
            </a:r>
          </a:p>
          <a:p>
            <a:r>
              <a:rPr lang="uk-UA" dirty="0" err="1"/>
              <a:t>Хлорамфенікол</a:t>
            </a:r>
            <a:r>
              <a:rPr lang="uk-UA" dirty="0"/>
              <a:t> є бактеріостатичним препаратом, який зв’язується з 50-ми </a:t>
            </a:r>
            <a:r>
              <a:rPr lang="uk-UA" dirty="0" err="1"/>
              <a:t>субодиницями</a:t>
            </a:r>
            <a:r>
              <a:rPr lang="uk-UA" dirty="0"/>
              <a:t> </a:t>
            </a:r>
            <a:r>
              <a:rPr lang="uk-UA" dirty="0" err="1"/>
              <a:t>прокаріотичних</a:t>
            </a:r>
            <a:r>
              <a:rPr lang="uk-UA" dirty="0"/>
              <a:t> рибосом і, таким чином, перешкоджає синтезу білка. Згідно з наявними даними щодо токсичності </a:t>
            </a:r>
            <a:r>
              <a:rPr lang="uk-UA" dirty="0" err="1"/>
              <a:t>хлорамфеніколу</a:t>
            </a:r>
            <a:r>
              <a:rPr lang="uk-UA" dirty="0"/>
              <a:t> для плодів та новонароджених, існує потенційна небезпека пригнічення функції кісткового мозку прямо </a:t>
            </a:r>
            <a:r>
              <a:rPr lang="uk-UA" dirty="0" err="1"/>
              <a:t>пропорційно</a:t>
            </a:r>
            <a:r>
              <a:rPr lang="uk-UA" dirty="0"/>
              <a:t> дозі. Крім того, він може призвести до розвитку «сірого синдрому», що характеризується розширенням живота, блювотою, гіпотермією, ціанозом і сірим кольором шкіри дитини. Цей синдром має високу поширеність серед недоношених дітей через їхню знижену здатність до метаболізму </a:t>
            </a:r>
            <a:r>
              <a:rPr lang="uk-UA" dirty="0" err="1"/>
              <a:t>хлорамфеніколу</a:t>
            </a:r>
            <a:r>
              <a:rPr lang="uk-UA" dirty="0"/>
              <a:t>.</a:t>
            </a:r>
          </a:p>
          <a:p>
            <a:r>
              <a:rPr lang="uk-UA" dirty="0" err="1"/>
              <a:t>Тетрацикліни</a:t>
            </a:r>
            <a:r>
              <a:rPr lang="uk-UA" dirty="0"/>
              <a:t> та </a:t>
            </a:r>
            <a:r>
              <a:rPr lang="uk-UA" dirty="0" err="1"/>
              <a:t>фторхінолони</a:t>
            </a:r>
            <a:r>
              <a:rPr lang="uk-UA" dirty="0"/>
              <a:t> є категоріями препаратів, яких слід уникати під час вагітності.</a:t>
            </a:r>
          </a:p>
          <a:p>
            <a:endParaRPr lang="uk-UA" dirty="0"/>
          </a:p>
        </p:txBody>
      </p:sp>
    </p:spTree>
    <p:extLst>
      <p:ext uri="{BB962C8B-B14F-4D97-AF65-F5344CB8AC3E}">
        <p14:creationId xmlns:p14="http://schemas.microsoft.com/office/powerpoint/2010/main" val="533983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EB96C30-1AD8-4FFC-8EA7-3E1572765EB4}"/>
              </a:ext>
            </a:extLst>
          </p:cNvPr>
          <p:cNvSpPr>
            <a:spLocks noGrp="1"/>
          </p:cNvSpPr>
          <p:nvPr>
            <p:ph idx="1"/>
          </p:nvPr>
        </p:nvSpPr>
        <p:spPr>
          <a:xfrm>
            <a:off x="373224" y="279918"/>
            <a:ext cx="7343191" cy="6176866"/>
          </a:xfrm>
        </p:spPr>
        <p:txBody>
          <a:bodyPr>
            <a:normAutofit fontScale="92500" lnSpcReduction="20000"/>
          </a:bodyPr>
          <a:lstStyle/>
          <a:p>
            <a:r>
              <a:rPr lang="uk-UA" dirty="0"/>
              <a:t>Серед найважливіших з них розглядають такі, як процеси партнерства та співробітництва: лікар-пацієнт, консультування, формування довіри до лікаря, особливо з урахуванням схеми пацієнт — родичі — лікар, не менш важливий принцип сприйнятливості препарату: від вибору лікарських засобів, його фармацевтичної форми до </a:t>
            </a:r>
            <a:r>
              <a:rPr lang="uk-UA" dirty="0" err="1"/>
              <a:t>дозового</a:t>
            </a:r>
            <a:r>
              <a:rPr lang="uk-UA" dirty="0"/>
              <a:t> режиму, враховуючи кратність прийому. </a:t>
            </a:r>
          </a:p>
          <a:p>
            <a:r>
              <a:rPr lang="uk-UA" dirty="0"/>
              <a:t>Проблема недостатньої прихильності пацієнтів до лікування особливо актуальна при хронічних захворюваннях. Так, до 50% пацієнтів з АГ, БА, атеросклерозом, </a:t>
            </a:r>
            <a:r>
              <a:rPr lang="uk-UA" dirty="0" err="1"/>
              <a:t>гіперліпідемією</a:t>
            </a:r>
            <a:r>
              <a:rPr lang="uk-UA" dirty="0"/>
              <a:t>, цукровим діабетом, епілепсією та іншими захворюваннями самостійно переривають лікування, призначене лікарем (</a:t>
            </a:r>
            <a:r>
              <a:rPr lang="en-US" dirty="0"/>
              <a:t>Haynes R.B., 2001; WHO, 2003). </a:t>
            </a:r>
            <a:endParaRPr lang="uk-UA" dirty="0"/>
          </a:p>
          <a:p>
            <a:r>
              <a:rPr lang="uk-UA" dirty="0"/>
              <a:t>Низька (недостатня) ефективність лікарських засобів може бути тимчасово пов’язана з етапом підбору фармакотерапії хворому та його небажанням повторно звернутися до лікаря, або продовження в подібних випадках терапії за своїми власними міркуваннями або порадами рідних, знайомих тощо. </a:t>
            </a:r>
          </a:p>
          <a:p>
            <a:r>
              <a:rPr lang="uk-UA" dirty="0"/>
              <a:t>Останнє потребує призначення найбільш ефективних лікарських засобів, застосування яких дозволяє отримати швидкий ефект. Вважається, що низька прихильність — головна причина зниження вираженості </a:t>
            </a:r>
            <a:r>
              <a:rPr lang="uk-UA" dirty="0" err="1"/>
              <a:t>фармакотерапевтичного</a:t>
            </a:r>
            <a:r>
              <a:rPr lang="uk-UA" dirty="0"/>
              <a:t> ефекту, яка суттєво впливає на вірогідність розвитку ускладнень основного захворювання, веде до зниження якості життя хворих та збільшення витрат на лікування.</a:t>
            </a:r>
          </a:p>
        </p:txBody>
      </p:sp>
    </p:spTree>
    <p:extLst>
      <p:ext uri="{BB962C8B-B14F-4D97-AF65-F5344CB8AC3E}">
        <p14:creationId xmlns:p14="http://schemas.microsoft.com/office/powerpoint/2010/main" val="963341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3CCE2C-2521-476A-A761-A2798F248571}"/>
              </a:ext>
            </a:extLst>
          </p:cNvPr>
          <p:cNvSpPr>
            <a:spLocks noGrp="1"/>
          </p:cNvSpPr>
          <p:nvPr>
            <p:ph type="title"/>
          </p:nvPr>
        </p:nvSpPr>
        <p:spPr>
          <a:xfrm>
            <a:off x="609599" y="609600"/>
            <a:ext cx="6347713" cy="659363"/>
          </a:xfrm>
        </p:spPr>
        <p:txBody>
          <a:bodyPr/>
          <a:lstStyle/>
          <a:p>
            <a:pPr algn="ctr"/>
            <a:r>
              <a:rPr lang="uk-UA" dirty="0"/>
              <a:t>ПЕНІЦИЛІНИ</a:t>
            </a:r>
          </a:p>
        </p:txBody>
      </p:sp>
      <p:sp>
        <p:nvSpPr>
          <p:cNvPr id="3" name="Місце для вмісту 2">
            <a:extLst>
              <a:ext uri="{FF2B5EF4-FFF2-40B4-BE49-F238E27FC236}">
                <a16:creationId xmlns:a16="http://schemas.microsoft.com/office/drawing/2014/main" id="{22B8BF92-411B-44B0-94C9-7DC523284F9F}"/>
              </a:ext>
            </a:extLst>
          </p:cNvPr>
          <p:cNvSpPr>
            <a:spLocks noGrp="1"/>
          </p:cNvSpPr>
          <p:nvPr>
            <p:ph idx="1"/>
          </p:nvPr>
        </p:nvSpPr>
        <p:spPr>
          <a:xfrm>
            <a:off x="609598" y="1483568"/>
            <a:ext cx="6920205" cy="4557796"/>
          </a:xfrm>
        </p:spPr>
        <p:txBody>
          <a:bodyPr>
            <a:normAutofit/>
          </a:bodyPr>
          <a:lstStyle/>
          <a:p>
            <a:r>
              <a:rPr lang="uk-UA" i="1" dirty="0"/>
              <a:t>Класифікація пеніцилінів</a:t>
            </a:r>
            <a:endParaRPr lang="uk-UA" dirty="0"/>
          </a:p>
          <a:p>
            <a:r>
              <a:rPr lang="uk-UA" dirty="0"/>
              <a:t>I. Пеніциліни, чутливі до дії бета-</a:t>
            </a:r>
            <a:r>
              <a:rPr lang="uk-UA" dirty="0" err="1"/>
              <a:t>лактамаз</a:t>
            </a:r>
            <a:r>
              <a:rPr lang="uk-UA" dirty="0"/>
              <a:t>: </a:t>
            </a:r>
            <a:r>
              <a:rPr lang="uk-UA" dirty="0" err="1"/>
              <a:t>бензилпеніцилін</a:t>
            </a:r>
            <a:r>
              <a:rPr lang="uk-UA" dirty="0"/>
              <a:t>, </a:t>
            </a:r>
            <a:r>
              <a:rPr lang="uk-UA" dirty="0" err="1"/>
              <a:t>феноксиметилпеніцилін</a:t>
            </a:r>
            <a:r>
              <a:rPr lang="uk-UA" dirty="0"/>
              <a:t>, </a:t>
            </a:r>
            <a:r>
              <a:rPr lang="uk-UA" dirty="0" err="1"/>
              <a:t>бензатин</a:t>
            </a:r>
            <a:r>
              <a:rPr lang="uk-UA" dirty="0"/>
              <a:t> </a:t>
            </a:r>
            <a:r>
              <a:rPr lang="uk-UA" dirty="0" err="1"/>
              <a:t>бензилпеніцилін</a:t>
            </a:r>
            <a:r>
              <a:rPr lang="uk-UA" dirty="0"/>
              <a:t>.</a:t>
            </a:r>
          </a:p>
          <a:p>
            <a:r>
              <a:rPr lang="uk-UA" dirty="0"/>
              <a:t>II. Пеніциліни, стійкі до дії бета-</a:t>
            </a:r>
            <a:r>
              <a:rPr lang="uk-UA" dirty="0" err="1"/>
              <a:t>лактамаз</a:t>
            </a:r>
            <a:r>
              <a:rPr lang="uk-UA" dirty="0"/>
              <a:t>: </a:t>
            </a:r>
            <a:r>
              <a:rPr lang="uk-UA" dirty="0" err="1"/>
              <a:t>оксацилін</a:t>
            </a:r>
            <a:r>
              <a:rPr lang="uk-UA" dirty="0"/>
              <a:t>, </a:t>
            </a:r>
            <a:r>
              <a:rPr lang="uk-UA" dirty="0" err="1"/>
              <a:t>метицилін</a:t>
            </a:r>
            <a:r>
              <a:rPr lang="uk-UA" dirty="0"/>
              <a:t>.</a:t>
            </a:r>
          </a:p>
          <a:p>
            <a:r>
              <a:rPr lang="uk-UA" dirty="0"/>
              <a:t>III. Пеніциліни широкого спектру дії: </a:t>
            </a:r>
            <a:r>
              <a:rPr lang="uk-UA" dirty="0" err="1"/>
              <a:t>ампіцилін</a:t>
            </a:r>
            <a:r>
              <a:rPr lang="uk-UA" dirty="0"/>
              <a:t>, </a:t>
            </a:r>
            <a:r>
              <a:rPr lang="uk-UA" dirty="0" err="1"/>
              <a:t>амоксицилін</a:t>
            </a:r>
            <a:r>
              <a:rPr lang="uk-UA" dirty="0"/>
              <a:t>, </a:t>
            </a:r>
            <a:r>
              <a:rPr lang="uk-UA" dirty="0" err="1"/>
              <a:t>піперацилін</a:t>
            </a:r>
            <a:r>
              <a:rPr lang="uk-UA" dirty="0"/>
              <a:t>, </a:t>
            </a:r>
            <a:r>
              <a:rPr lang="uk-UA" dirty="0" err="1"/>
              <a:t>тикарцилін</a:t>
            </a:r>
            <a:r>
              <a:rPr lang="uk-UA" dirty="0"/>
              <a:t>.</a:t>
            </a:r>
          </a:p>
          <a:p>
            <a:r>
              <a:rPr lang="uk-UA" dirty="0"/>
              <a:t>IV. Комбінації пеніцилінів з інгібіторами бета-</a:t>
            </a:r>
            <a:r>
              <a:rPr lang="uk-UA" dirty="0" err="1"/>
              <a:t>лактамаз</a:t>
            </a:r>
            <a:r>
              <a:rPr lang="uk-UA" dirty="0"/>
              <a:t>: </a:t>
            </a:r>
            <a:r>
              <a:rPr lang="uk-UA" dirty="0" err="1"/>
              <a:t>ампіцилін</a:t>
            </a:r>
            <a:r>
              <a:rPr lang="uk-UA" dirty="0"/>
              <a:t>/</a:t>
            </a:r>
            <a:r>
              <a:rPr lang="uk-UA" dirty="0" err="1"/>
              <a:t>сульбактам</a:t>
            </a:r>
            <a:r>
              <a:rPr lang="uk-UA" dirty="0"/>
              <a:t> (</a:t>
            </a:r>
            <a:r>
              <a:rPr lang="uk-UA" dirty="0" err="1"/>
              <a:t>ампісульбін</a:t>
            </a:r>
            <a:r>
              <a:rPr lang="uk-UA" dirty="0"/>
              <a:t>, </a:t>
            </a:r>
            <a:r>
              <a:rPr lang="uk-UA" dirty="0" err="1"/>
              <a:t>уназин</a:t>
            </a:r>
            <a:r>
              <a:rPr lang="uk-UA" dirty="0"/>
              <a:t>); </a:t>
            </a:r>
            <a:r>
              <a:rPr lang="uk-UA" dirty="0" err="1"/>
              <a:t>амоксицилін</a:t>
            </a:r>
            <a:r>
              <a:rPr lang="uk-UA" dirty="0"/>
              <a:t>/</a:t>
            </a:r>
            <a:r>
              <a:rPr lang="uk-UA" dirty="0" err="1"/>
              <a:t>клавуланова</a:t>
            </a:r>
            <a:r>
              <a:rPr lang="uk-UA" dirty="0"/>
              <a:t> кислота (</a:t>
            </a:r>
            <a:r>
              <a:rPr lang="uk-UA" dirty="0" err="1"/>
              <a:t>аугментин</a:t>
            </a:r>
            <a:r>
              <a:rPr lang="uk-UA" dirty="0"/>
              <a:t>, </a:t>
            </a:r>
            <a:r>
              <a:rPr lang="uk-UA" dirty="0" err="1"/>
              <a:t>амоксиклав</a:t>
            </a:r>
            <a:r>
              <a:rPr lang="uk-UA" dirty="0"/>
              <a:t>); </a:t>
            </a:r>
            <a:r>
              <a:rPr lang="uk-UA" dirty="0" err="1"/>
              <a:t>піперацилін</a:t>
            </a:r>
            <a:r>
              <a:rPr lang="uk-UA" dirty="0"/>
              <a:t>/</a:t>
            </a:r>
            <a:r>
              <a:rPr lang="uk-UA" dirty="0" err="1"/>
              <a:t>тазобактам</a:t>
            </a:r>
            <a:r>
              <a:rPr lang="uk-UA" dirty="0"/>
              <a:t> (</a:t>
            </a:r>
            <a:r>
              <a:rPr lang="uk-UA" dirty="0" err="1"/>
              <a:t>тазоцін</a:t>
            </a:r>
            <a:r>
              <a:rPr lang="uk-UA" dirty="0"/>
              <a:t>); </a:t>
            </a:r>
            <a:r>
              <a:rPr lang="uk-UA" dirty="0" err="1"/>
              <a:t>тикарцилін</a:t>
            </a:r>
            <a:r>
              <a:rPr lang="uk-UA" dirty="0"/>
              <a:t>/</a:t>
            </a:r>
            <a:r>
              <a:rPr lang="uk-UA" dirty="0" err="1"/>
              <a:t>клавуланова</a:t>
            </a:r>
            <a:r>
              <a:rPr lang="uk-UA" dirty="0"/>
              <a:t> кислота (</a:t>
            </a:r>
            <a:r>
              <a:rPr lang="uk-UA" dirty="0" err="1"/>
              <a:t>тиментин</a:t>
            </a:r>
            <a:r>
              <a:rPr lang="uk-UA" dirty="0"/>
              <a:t>).</a:t>
            </a:r>
          </a:p>
          <a:p>
            <a:endParaRPr lang="uk-UA" dirty="0"/>
          </a:p>
        </p:txBody>
      </p:sp>
    </p:spTree>
    <p:extLst>
      <p:ext uri="{BB962C8B-B14F-4D97-AF65-F5344CB8AC3E}">
        <p14:creationId xmlns:p14="http://schemas.microsoft.com/office/powerpoint/2010/main" val="4200069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090D28-9314-497C-84B8-05B95C273BAA}"/>
              </a:ext>
            </a:extLst>
          </p:cNvPr>
          <p:cNvSpPr>
            <a:spLocks noGrp="1"/>
          </p:cNvSpPr>
          <p:nvPr>
            <p:ph type="title"/>
          </p:nvPr>
        </p:nvSpPr>
        <p:spPr>
          <a:xfrm>
            <a:off x="329681" y="156237"/>
            <a:ext cx="6347713" cy="506236"/>
          </a:xfrm>
        </p:spPr>
        <p:txBody>
          <a:bodyPr>
            <a:normAutofit/>
          </a:bodyPr>
          <a:lstStyle/>
          <a:p>
            <a:r>
              <a:rPr lang="uk-UA" sz="2000" dirty="0"/>
              <a:t>Ускладнення терапії при застосуванні пеніцилінів</a:t>
            </a:r>
          </a:p>
        </p:txBody>
      </p:sp>
      <p:graphicFrame>
        <p:nvGraphicFramePr>
          <p:cNvPr id="4" name="Місце для вмісту 3">
            <a:extLst>
              <a:ext uri="{FF2B5EF4-FFF2-40B4-BE49-F238E27FC236}">
                <a16:creationId xmlns:a16="http://schemas.microsoft.com/office/drawing/2014/main" id="{69479A78-32AD-4AB7-AAD4-A5B85AD55448}"/>
              </a:ext>
            </a:extLst>
          </p:cNvPr>
          <p:cNvGraphicFramePr>
            <a:graphicFrameLocks noGrp="1"/>
          </p:cNvGraphicFramePr>
          <p:nvPr>
            <p:ph idx="1"/>
            <p:extLst>
              <p:ext uri="{D42A27DB-BD31-4B8C-83A1-F6EECF244321}">
                <p14:modId xmlns:p14="http://schemas.microsoft.com/office/powerpoint/2010/main" val="311637750"/>
              </p:ext>
            </p:extLst>
          </p:nvPr>
        </p:nvGraphicFramePr>
        <p:xfrm>
          <a:off x="214604" y="1190929"/>
          <a:ext cx="8714792" cy="4765314"/>
        </p:xfrm>
        <a:graphic>
          <a:graphicData uri="http://schemas.openxmlformats.org/drawingml/2006/table">
            <a:tbl>
              <a:tblPr>
                <a:tableStyleId>{5C22544A-7EE6-4342-B048-85BDC9FD1C3A}</a:tableStyleId>
              </a:tblPr>
              <a:tblGrid>
                <a:gridCol w="1849370">
                  <a:extLst>
                    <a:ext uri="{9D8B030D-6E8A-4147-A177-3AD203B41FA5}">
                      <a16:colId xmlns:a16="http://schemas.microsoft.com/office/drawing/2014/main" val="2346063851"/>
                    </a:ext>
                  </a:extLst>
                </a:gridCol>
                <a:gridCol w="6865422">
                  <a:extLst>
                    <a:ext uri="{9D8B030D-6E8A-4147-A177-3AD203B41FA5}">
                      <a16:colId xmlns:a16="http://schemas.microsoft.com/office/drawing/2014/main" val="467227669"/>
                    </a:ext>
                  </a:extLst>
                </a:gridCol>
              </a:tblGrid>
              <a:tr h="214086">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Препарат </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tc>
                  <a:txBody>
                    <a:bodyPr/>
                    <a:lstStyle/>
                    <a:p>
                      <a:pPr algn="ctr">
                        <a:lnSpc>
                          <a:spcPct val="115000"/>
                        </a:lnSpc>
                        <a:spcAft>
                          <a:spcPts val="1000"/>
                        </a:spcAft>
                      </a:pPr>
                      <a:r>
                        <a:rPr lang="uk-UA" sz="1400">
                          <a:effectLst/>
                          <a:latin typeface="Times New Roman" panose="02020603050405020304" pitchFamily="18" charset="0"/>
                          <a:cs typeface="Times New Roman" panose="02020603050405020304" pitchFamily="18" charset="0"/>
                        </a:rPr>
                        <a:t>Побічна дія</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extLst>
                  <a:ext uri="{0D108BD9-81ED-4DB2-BD59-A6C34878D82A}">
                    <a16:rowId xmlns:a16="http://schemas.microsoft.com/office/drawing/2014/main" val="631146908"/>
                  </a:ext>
                </a:extLst>
              </a:tr>
              <a:tr h="912168">
                <a:tc>
                  <a:txBody>
                    <a:bodyPr/>
                    <a:lstStyle/>
                    <a:p>
                      <a:pPr algn="just">
                        <a:lnSpc>
                          <a:spcPct val="115000"/>
                        </a:lnSpc>
                        <a:spcAft>
                          <a:spcPts val="1000"/>
                        </a:spcAft>
                      </a:pPr>
                      <a:r>
                        <a:rPr lang="uk-UA" sz="1400" dirty="0" err="1">
                          <a:effectLst/>
                          <a:latin typeface="Times New Roman" panose="02020603050405020304" pitchFamily="18" charset="0"/>
                          <a:cs typeface="Times New Roman" panose="02020603050405020304" pitchFamily="18" charset="0"/>
                        </a:rPr>
                        <a:t>Бензилпеніцилін</a:t>
                      </a:r>
                      <a:r>
                        <a:rPr lang="uk-UA" sz="1400" dirty="0">
                          <a:effectLst/>
                          <a:latin typeface="Times New Roman" panose="02020603050405020304" pitchFamily="18" charset="0"/>
                          <a:cs typeface="Times New Roman" panose="02020603050405020304" pitchFamily="18" charset="0"/>
                        </a:rPr>
                        <a:t> </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Кропив'янка, пропасниця, артралгії, </a:t>
                      </a:r>
                      <a:r>
                        <a:rPr lang="uk-UA" sz="1400" dirty="0" err="1">
                          <a:effectLst/>
                          <a:latin typeface="Times New Roman" panose="02020603050405020304" pitchFamily="18" charset="0"/>
                          <a:cs typeface="Times New Roman" panose="02020603050405020304" pitchFamily="18" charset="0"/>
                        </a:rPr>
                        <a:t>ангіоневротичний</a:t>
                      </a:r>
                      <a:r>
                        <a:rPr lang="uk-UA" sz="1400" dirty="0">
                          <a:effectLst/>
                          <a:latin typeface="Times New Roman" panose="02020603050405020304" pitchFamily="18" charset="0"/>
                          <a:cs typeface="Times New Roman" panose="02020603050405020304" pitchFamily="18" charset="0"/>
                        </a:rPr>
                        <a:t> набряк, поліморфна еритема, ексфоліативний дерматит, анафілактичний шок, стоматит, глосит, </a:t>
                      </a:r>
                      <a:r>
                        <a:rPr lang="uk-UA" sz="1400" dirty="0" err="1">
                          <a:effectLst/>
                          <a:latin typeface="Times New Roman" panose="02020603050405020304" pitchFamily="18" charset="0"/>
                          <a:cs typeface="Times New Roman" panose="02020603050405020304" pitchFamily="18" charset="0"/>
                        </a:rPr>
                        <a:t>суперінфекція</a:t>
                      </a:r>
                      <a:r>
                        <a:rPr lang="uk-UA" sz="1400" dirty="0">
                          <a:effectLst/>
                          <a:latin typeface="Times New Roman" panose="02020603050405020304" pitchFamily="18" charset="0"/>
                          <a:cs typeface="Times New Roman" panose="02020603050405020304" pitchFamily="18" charset="0"/>
                        </a:rPr>
                        <a:t>, судоми при швидкому в/в введенні, можливі гемолітична анемія, лейкопенія, нефропатія, альбумінурія, гематурія, дисбактеріоз.</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extLst>
                  <a:ext uri="{0D108BD9-81ED-4DB2-BD59-A6C34878D82A}">
                    <a16:rowId xmlns:a16="http://schemas.microsoft.com/office/drawing/2014/main" val="3930281421"/>
                  </a:ext>
                </a:extLst>
              </a:tr>
              <a:tr h="446780">
                <a:tc>
                  <a:txBody>
                    <a:bodyPr/>
                    <a:lstStyle/>
                    <a:p>
                      <a:pPr algn="just">
                        <a:lnSpc>
                          <a:spcPct val="115000"/>
                        </a:lnSpc>
                        <a:spcAft>
                          <a:spcPts val="1000"/>
                        </a:spcAft>
                      </a:pPr>
                      <a:r>
                        <a:rPr lang="uk-UA" sz="1400">
                          <a:effectLst/>
                          <a:latin typeface="Times New Roman" panose="02020603050405020304" pitchFamily="18" charset="0"/>
                          <a:cs typeface="Times New Roman" panose="02020603050405020304" pitchFamily="18" charset="0"/>
                        </a:rPr>
                        <a:t>Оксациліна натриева сіль </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Алергічні реакції (кропив'янка, дерматит, свербіж шкіри, анафілактичний шок), дисбактеріоз.</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extLst>
                  <a:ext uri="{0D108BD9-81ED-4DB2-BD59-A6C34878D82A}">
                    <a16:rowId xmlns:a16="http://schemas.microsoft.com/office/drawing/2014/main" val="3270482692"/>
                  </a:ext>
                </a:extLst>
              </a:tr>
              <a:tr h="912168">
                <a:tc>
                  <a:txBody>
                    <a:bodyPr/>
                    <a:lstStyle/>
                    <a:p>
                      <a:pPr algn="just">
                        <a:lnSpc>
                          <a:spcPct val="115000"/>
                        </a:lnSpc>
                        <a:spcAft>
                          <a:spcPts val="1000"/>
                        </a:spcAft>
                      </a:pPr>
                      <a:r>
                        <a:rPr lang="uk-UA" sz="1400">
                          <a:effectLst/>
                          <a:latin typeface="Times New Roman" panose="02020603050405020304" pitchFamily="18" charset="0"/>
                          <a:cs typeface="Times New Roman" panose="02020603050405020304" pitchFamily="18" charset="0"/>
                        </a:rPr>
                        <a:t>Ампіцилін </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Шкірний свербіж, кропив'янка, висип, анафілактичні реакції, глосит, стоматит, нудота, блювота, ентероколіт, діарея, </a:t>
                      </a:r>
                      <a:r>
                        <a:rPr lang="uk-UA" sz="1400" dirty="0" err="1">
                          <a:effectLst/>
                          <a:latin typeface="Times New Roman" panose="02020603050405020304" pitchFamily="18" charset="0"/>
                          <a:cs typeface="Times New Roman" panose="02020603050405020304" pitchFamily="18" charset="0"/>
                        </a:rPr>
                        <a:t>псевдомембранозний</a:t>
                      </a:r>
                      <a:r>
                        <a:rPr lang="uk-UA" sz="1400" dirty="0">
                          <a:effectLst/>
                          <a:latin typeface="Times New Roman" panose="02020603050405020304" pitchFamily="18" charset="0"/>
                          <a:cs typeface="Times New Roman" panose="02020603050405020304" pitchFamily="18" charset="0"/>
                        </a:rPr>
                        <a:t> коліт, підвищення активності печінкових трансаміназ, анемія, </a:t>
                      </a:r>
                      <a:r>
                        <a:rPr lang="uk-UA" sz="1400" dirty="0" err="1">
                          <a:effectLst/>
                          <a:latin typeface="Times New Roman" panose="02020603050405020304" pitchFamily="18" charset="0"/>
                          <a:cs typeface="Times New Roman" panose="02020603050405020304" pitchFamily="18" charset="0"/>
                        </a:rPr>
                        <a:t>тромбоцитопенія</a:t>
                      </a:r>
                      <a:r>
                        <a:rPr lang="uk-UA" sz="1400" dirty="0">
                          <a:effectLst/>
                          <a:latin typeface="Times New Roman" panose="02020603050405020304" pitchFamily="18" charset="0"/>
                          <a:cs typeface="Times New Roman" panose="02020603050405020304" pitchFamily="18" charset="0"/>
                        </a:rPr>
                        <a:t>, </a:t>
                      </a:r>
                      <a:r>
                        <a:rPr lang="uk-UA" sz="1400" dirty="0" err="1">
                          <a:effectLst/>
                          <a:latin typeface="Times New Roman" panose="02020603050405020304" pitchFamily="18" charset="0"/>
                          <a:cs typeface="Times New Roman" panose="02020603050405020304" pitchFamily="18" charset="0"/>
                        </a:rPr>
                        <a:t>тромбоцитопенічна</a:t>
                      </a:r>
                      <a:r>
                        <a:rPr lang="uk-UA" sz="1400" dirty="0">
                          <a:effectLst/>
                          <a:latin typeface="Times New Roman" panose="02020603050405020304" pitchFamily="18" charset="0"/>
                          <a:cs typeface="Times New Roman" panose="02020603050405020304" pitchFamily="18" charset="0"/>
                        </a:rPr>
                        <a:t> пурпура, </a:t>
                      </a:r>
                      <a:r>
                        <a:rPr lang="uk-UA" sz="1400" dirty="0" err="1">
                          <a:effectLst/>
                          <a:latin typeface="Times New Roman" panose="02020603050405020304" pitchFamily="18" charset="0"/>
                          <a:cs typeface="Times New Roman" panose="02020603050405020304" pitchFamily="18" charset="0"/>
                        </a:rPr>
                        <a:t>еозинофілія</a:t>
                      </a:r>
                      <a:r>
                        <a:rPr lang="uk-UA" sz="1400" dirty="0">
                          <a:effectLst/>
                          <a:latin typeface="Times New Roman" panose="02020603050405020304" pitchFamily="18" charset="0"/>
                          <a:cs typeface="Times New Roman" panose="02020603050405020304" pitchFamily="18" charset="0"/>
                        </a:rPr>
                        <a:t>, лейкопенія, агранулоцитоз, дисбактеріоз.</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extLst>
                  <a:ext uri="{0D108BD9-81ED-4DB2-BD59-A6C34878D82A}">
                    <a16:rowId xmlns:a16="http://schemas.microsoft.com/office/drawing/2014/main" val="1473066909"/>
                  </a:ext>
                </a:extLst>
              </a:tr>
              <a:tr h="486109">
                <a:tc>
                  <a:txBody>
                    <a:bodyPr/>
                    <a:lstStyle/>
                    <a:p>
                      <a:pPr algn="just">
                        <a:lnSpc>
                          <a:spcPct val="115000"/>
                        </a:lnSpc>
                        <a:spcAft>
                          <a:spcPts val="1000"/>
                        </a:spcAft>
                      </a:pPr>
                      <a:r>
                        <a:rPr lang="uk-UA" sz="1400">
                          <a:effectLst/>
                          <a:latin typeface="Times New Roman" panose="02020603050405020304" pitchFamily="18" charset="0"/>
                          <a:cs typeface="Times New Roman" panose="02020603050405020304" pitchFamily="18" charset="0"/>
                        </a:rPr>
                        <a:t>Амоксицилін </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Кропив'янка, еритема, набряк </a:t>
                      </a:r>
                      <a:r>
                        <a:rPr lang="uk-UA" sz="1400" dirty="0" err="1">
                          <a:effectLst/>
                          <a:latin typeface="Times New Roman" panose="02020603050405020304" pitchFamily="18" charset="0"/>
                          <a:cs typeface="Times New Roman" panose="02020603050405020304" pitchFamily="18" charset="0"/>
                        </a:rPr>
                        <a:t>Квінке</a:t>
                      </a:r>
                      <a:r>
                        <a:rPr lang="uk-UA" sz="1400" dirty="0">
                          <a:effectLst/>
                          <a:latin typeface="Times New Roman" panose="02020603050405020304" pitchFamily="18" charset="0"/>
                          <a:cs typeface="Times New Roman" panose="02020603050405020304" pitchFamily="18" charset="0"/>
                        </a:rPr>
                        <a:t>, риніт, кон'юнктивіт, лихоманка, біль у суглобах, </a:t>
                      </a:r>
                      <a:r>
                        <a:rPr lang="uk-UA" sz="1400" dirty="0" err="1">
                          <a:effectLst/>
                          <a:latin typeface="Times New Roman" panose="02020603050405020304" pitchFamily="18" charset="0"/>
                          <a:cs typeface="Times New Roman" panose="02020603050405020304" pitchFamily="18" charset="0"/>
                        </a:rPr>
                        <a:t>еозинофілія</a:t>
                      </a:r>
                      <a:r>
                        <a:rPr lang="uk-UA" sz="1400" dirty="0">
                          <a:effectLst/>
                          <a:latin typeface="Times New Roman" panose="02020603050405020304" pitchFamily="18" charset="0"/>
                          <a:cs typeface="Times New Roman" panose="02020603050405020304" pitchFamily="18" charset="0"/>
                        </a:rPr>
                        <a:t>, анафілактичний шок, </a:t>
                      </a:r>
                      <a:r>
                        <a:rPr lang="uk-UA" sz="1400" dirty="0" err="1">
                          <a:effectLst/>
                          <a:latin typeface="Times New Roman" panose="02020603050405020304" pitchFamily="18" charset="0"/>
                          <a:cs typeface="Times New Roman" panose="02020603050405020304" pitchFamily="18" charset="0"/>
                        </a:rPr>
                        <a:t>суперінфекція</a:t>
                      </a:r>
                      <a:r>
                        <a:rPr lang="uk-UA" sz="1400" dirty="0">
                          <a:effectLst/>
                          <a:latin typeface="Times New Roman" panose="02020603050405020304" pitchFamily="18" charset="0"/>
                          <a:cs typeface="Times New Roman" panose="02020603050405020304" pitchFamily="18" charset="0"/>
                        </a:rPr>
                        <a:t>, нудота, блювота.</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extLst>
                  <a:ext uri="{0D108BD9-81ED-4DB2-BD59-A6C34878D82A}">
                    <a16:rowId xmlns:a16="http://schemas.microsoft.com/office/drawing/2014/main" val="2971426623"/>
                  </a:ext>
                </a:extLst>
              </a:tr>
              <a:tr h="214086">
                <a:tc>
                  <a:txBody>
                    <a:bodyPr/>
                    <a:lstStyle/>
                    <a:p>
                      <a:pPr algn="just">
                        <a:lnSpc>
                          <a:spcPct val="115000"/>
                        </a:lnSpc>
                        <a:spcAft>
                          <a:spcPts val="1000"/>
                        </a:spcAft>
                      </a:pPr>
                      <a:r>
                        <a:rPr lang="uk-UA" sz="1400">
                          <a:effectLst/>
                          <a:latin typeface="Times New Roman" panose="02020603050405020304" pitchFamily="18" charset="0"/>
                          <a:cs typeface="Times New Roman" panose="02020603050405020304" pitchFamily="18" charset="0"/>
                        </a:rPr>
                        <a:t>Ампіокс </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Нудота, блювота, діарея, алергічні реакції, дисбактеріоз.</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extLst>
                  <a:ext uri="{0D108BD9-81ED-4DB2-BD59-A6C34878D82A}">
                    <a16:rowId xmlns:a16="http://schemas.microsoft.com/office/drawing/2014/main" val="672529430"/>
                  </a:ext>
                </a:extLst>
              </a:tr>
              <a:tr h="679474">
                <a:tc>
                  <a:txBody>
                    <a:bodyPr/>
                    <a:lstStyle/>
                    <a:p>
                      <a:pPr algn="just">
                        <a:lnSpc>
                          <a:spcPct val="115000"/>
                        </a:lnSpc>
                        <a:spcAft>
                          <a:spcPts val="1000"/>
                        </a:spcAft>
                      </a:pPr>
                      <a:r>
                        <a:rPr lang="uk-UA" sz="1400">
                          <a:effectLst/>
                          <a:latin typeface="Times New Roman" panose="02020603050405020304" pitchFamily="18" charset="0"/>
                          <a:cs typeface="Times New Roman" panose="02020603050405020304" pitchFamily="18" charset="0"/>
                        </a:rPr>
                        <a:t>Ампіцилін/ сульбактам </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Шкірний висип, кропив'янка, анафілактичний шок, хворобливість і флебіт у місці ін'єкції, нудота, блювота, анемія, </a:t>
                      </a:r>
                      <a:r>
                        <a:rPr lang="uk-UA" sz="1400" dirty="0" err="1">
                          <a:effectLst/>
                          <a:latin typeface="Times New Roman" panose="02020603050405020304" pitchFamily="18" charset="0"/>
                          <a:cs typeface="Times New Roman" panose="02020603050405020304" pitchFamily="18" charset="0"/>
                        </a:rPr>
                        <a:t>тромбоцитопенія</a:t>
                      </a:r>
                      <a:r>
                        <a:rPr lang="uk-UA" sz="1400" dirty="0">
                          <a:effectLst/>
                          <a:latin typeface="Times New Roman" panose="02020603050405020304" pitchFamily="18" charset="0"/>
                          <a:cs typeface="Times New Roman" panose="02020603050405020304" pitchFamily="18" charset="0"/>
                        </a:rPr>
                        <a:t>, </a:t>
                      </a:r>
                      <a:r>
                        <a:rPr lang="uk-UA" sz="1400" dirty="0" err="1">
                          <a:effectLst/>
                          <a:latin typeface="Times New Roman" panose="02020603050405020304" pitchFamily="18" charset="0"/>
                          <a:cs typeface="Times New Roman" panose="02020603050405020304" pitchFamily="18" charset="0"/>
                        </a:rPr>
                        <a:t>еозинофілія</a:t>
                      </a:r>
                      <a:r>
                        <a:rPr lang="uk-UA" sz="1400" dirty="0">
                          <a:effectLst/>
                          <a:latin typeface="Times New Roman" panose="02020603050405020304" pitchFamily="18" charset="0"/>
                          <a:cs typeface="Times New Roman" panose="02020603050405020304" pitchFamily="18" charset="0"/>
                        </a:rPr>
                        <a:t>, підвищення активності печінкових трансаміназ, дисбактеріоз.</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extLst>
                  <a:ext uri="{0D108BD9-81ED-4DB2-BD59-A6C34878D82A}">
                    <a16:rowId xmlns:a16="http://schemas.microsoft.com/office/drawing/2014/main" val="1864988214"/>
                  </a:ext>
                </a:extLst>
              </a:tr>
              <a:tr h="679474">
                <a:tc>
                  <a:txBody>
                    <a:bodyPr/>
                    <a:lstStyle/>
                    <a:p>
                      <a:pPr algn="just">
                        <a:lnSpc>
                          <a:spcPct val="115000"/>
                        </a:lnSpc>
                        <a:spcAft>
                          <a:spcPts val="1000"/>
                        </a:spcAft>
                      </a:pPr>
                      <a:r>
                        <a:rPr lang="uk-UA" sz="1400">
                          <a:effectLst/>
                          <a:latin typeface="Times New Roman" panose="02020603050405020304" pitchFamily="18" charset="0"/>
                          <a:cs typeface="Times New Roman" panose="02020603050405020304" pitchFamily="18" charset="0"/>
                        </a:rPr>
                        <a:t>Амоксицилін/ клавуланова кислота </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Кропив'янка, еритема, синдром </a:t>
                      </a:r>
                      <a:r>
                        <a:rPr lang="uk-UA" sz="1400" dirty="0" err="1">
                          <a:effectLst/>
                          <a:latin typeface="Times New Roman" panose="02020603050405020304" pitchFamily="18" charset="0"/>
                          <a:cs typeface="Times New Roman" panose="02020603050405020304" pitchFamily="18" charset="0"/>
                        </a:rPr>
                        <a:t>Стівенса</a:t>
                      </a:r>
                      <a:r>
                        <a:rPr lang="uk-UA" sz="1400" dirty="0">
                          <a:effectLst/>
                          <a:latin typeface="Times New Roman" panose="02020603050405020304" pitchFamily="18" charset="0"/>
                          <a:cs typeface="Times New Roman" panose="02020603050405020304" pitchFamily="18" charset="0"/>
                        </a:rPr>
                        <a:t>-Джонсона, ексфоліативний дерматит, </a:t>
                      </a:r>
                      <a:r>
                        <a:rPr lang="uk-UA" sz="1400" dirty="0" err="1">
                          <a:effectLst/>
                          <a:latin typeface="Times New Roman" panose="02020603050405020304" pitchFamily="18" charset="0"/>
                          <a:cs typeface="Times New Roman" panose="02020603050405020304" pitchFamily="18" charset="0"/>
                        </a:rPr>
                        <a:t>ангіоневротичний</a:t>
                      </a:r>
                      <a:r>
                        <a:rPr lang="uk-UA" sz="1400" dirty="0">
                          <a:effectLst/>
                          <a:latin typeface="Times New Roman" panose="02020603050405020304" pitchFamily="18" charset="0"/>
                          <a:cs typeface="Times New Roman" panose="02020603050405020304" pitchFamily="18" charset="0"/>
                        </a:rPr>
                        <a:t> набряк, анафілактичний шок, діарея, </a:t>
                      </a:r>
                      <a:r>
                        <a:rPr lang="uk-UA" sz="1400" dirty="0" err="1">
                          <a:effectLst/>
                          <a:latin typeface="Times New Roman" panose="02020603050405020304" pitchFamily="18" charset="0"/>
                          <a:cs typeface="Times New Roman" panose="02020603050405020304" pitchFamily="18" charset="0"/>
                        </a:rPr>
                        <a:t>псевдомембранозний</a:t>
                      </a:r>
                      <a:r>
                        <a:rPr lang="uk-UA" sz="1400" dirty="0">
                          <a:effectLst/>
                          <a:latin typeface="Times New Roman" panose="02020603050405020304" pitchFamily="18" charset="0"/>
                          <a:cs typeface="Times New Roman" panose="02020603050405020304" pitchFamily="18" charset="0"/>
                        </a:rPr>
                        <a:t> коліт, нудота, блювота, </a:t>
                      </a:r>
                      <a:r>
                        <a:rPr lang="uk-UA" sz="1400" dirty="0" err="1">
                          <a:effectLst/>
                          <a:latin typeface="Times New Roman" panose="02020603050405020304" pitchFamily="18" charset="0"/>
                          <a:cs typeface="Times New Roman" panose="02020603050405020304" pitchFamily="18" charset="0"/>
                        </a:rPr>
                        <a:t>кандидоз</a:t>
                      </a:r>
                      <a:r>
                        <a:rPr lang="uk-UA" sz="1400" dirty="0">
                          <a:effectLst/>
                          <a:latin typeface="Times New Roman" panose="02020603050405020304" pitchFamily="18" charset="0"/>
                          <a:cs typeface="Times New Roman" panose="02020603050405020304" pitchFamily="18" charset="0"/>
                        </a:rPr>
                        <a:t>, </a:t>
                      </a:r>
                      <a:r>
                        <a:rPr lang="uk-UA" sz="1400" dirty="0" err="1">
                          <a:effectLst/>
                          <a:latin typeface="Times New Roman" panose="02020603050405020304" pitchFamily="18" charset="0"/>
                          <a:cs typeface="Times New Roman" panose="02020603050405020304" pitchFamily="18" charset="0"/>
                        </a:rPr>
                        <a:t>холестатична</a:t>
                      </a:r>
                      <a:r>
                        <a:rPr lang="uk-UA" sz="1400" dirty="0">
                          <a:effectLst/>
                          <a:latin typeface="Times New Roman" panose="02020603050405020304" pitchFamily="18" charset="0"/>
                          <a:cs typeface="Times New Roman" panose="02020603050405020304" pitchFamily="18" charset="0"/>
                        </a:rPr>
                        <a:t> жовтяниця, гепатит.</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50" marR="43350" marT="0" marB="0" anchor="ctr"/>
                </a:tc>
                <a:extLst>
                  <a:ext uri="{0D108BD9-81ED-4DB2-BD59-A6C34878D82A}">
                    <a16:rowId xmlns:a16="http://schemas.microsoft.com/office/drawing/2014/main" val="272580073"/>
                  </a:ext>
                </a:extLst>
              </a:tr>
            </a:tbl>
          </a:graphicData>
        </a:graphic>
      </p:graphicFrame>
    </p:spTree>
    <p:extLst>
      <p:ext uri="{BB962C8B-B14F-4D97-AF65-F5344CB8AC3E}">
        <p14:creationId xmlns:p14="http://schemas.microsoft.com/office/powerpoint/2010/main" val="2284304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4725A3-2240-4D61-8C27-F3F51425963D}"/>
              </a:ext>
            </a:extLst>
          </p:cNvPr>
          <p:cNvSpPr>
            <a:spLocks noGrp="1"/>
          </p:cNvSpPr>
          <p:nvPr>
            <p:ph type="title"/>
          </p:nvPr>
        </p:nvSpPr>
        <p:spPr>
          <a:xfrm>
            <a:off x="413656" y="156237"/>
            <a:ext cx="6347713" cy="758163"/>
          </a:xfrm>
        </p:spPr>
        <p:txBody>
          <a:bodyPr/>
          <a:lstStyle/>
          <a:p>
            <a:pPr algn="ctr"/>
            <a:r>
              <a:rPr lang="uk-UA" dirty="0"/>
              <a:t>Цефалоспорини</a:t>
            </a:r>
          </a:p>
        </p:txBody>
      </p:sp>
      <p:graphicFrame>
        <p:nvGraphicFramePr>
          <p:cNvPr id="4" name="Місце для вмісту 3">
            <a:extLst>
              <a:ext uri="{FF2B5EF4-FFF2-40B4-BE49-F238E27FC236}">
                <a16:creationId xmlns:a16="http://schemas.microsoft.com/office/drawing/2014/main" id="{5FAFD0A7-AB5C-4898-A7B3-1E4185437A82}"/>
              </a:ext>
            </a:extLst>
          </p:cNvPr>
          <p:cNvGraphicFramePr>
            <a:graphicFrameLocks noGrp="1"/>
          </p:cNvGraphicFramePr>
          <p:nvPr>
            <p:ph idx="1"/>
            <p:extLst>
              <p:ext uri="{D42A27DB-BD31-4B8C-83A1-F6EECF244321}">
                <p14:modId xmlns:p14="http://schemas.microsoft.com/office/powerpoint/2010/main" val="1429450150"/>
              </p:ext>
            </p:extLst>
          </p:nvPr>
        </p:nvGraphicFramePr>
        <p:xfrm>
          <a:off x="457200" y="1199220"/>
          <a:ext cx="7548465" cy="5020143"/>
        </p:xfrm>
        <a:graphic>
          <a:graphicData uri="http://schemas.openxmlformats.org/drawingml/2006/table">
            <a:tbl>
              <a:tblPr>
                <a:tableStyleId>{5C22544A-7EE6-4342-B048-85BDC9FD1C3A}</a:tableStyleId>
              </a:tblPr>
              <a:tblGrid>
                <a:gridCol w="1240971">
                  <a:extLst>
                    <a:ext uri="{9D8B030D-6E8A-4147-A177-3AD203B41FA5}">
                      <a16:colId xmlns:a16="http://schemas.microsoft.com/office/drawing/2014/main" val="795708785"/>
                    </a:ext>
                  </a:extLst>
                </a:gridCol>
                <a:gridCol w="3777185">
                  <a:extLst>
                    <a:ext uri="{9D8B030D-6E8A-4147-A177-3AD203B41FA5}">
                      <a16:colId xmlns:a16="http://schemas.microsoft.com/office/drawing/2014/main" val="1256919673"/>
                    </a:ext>
                  </a:extLst>
                </a:gridCol>
                <a:gridCol w="2530309">
                  <a:extLst>
                    <a:ext uri="{9D8B030D-6E8A-4147-A177-3AD203B41FA5}">
                      <a16:colId xmlns:a16="http://schemas.microsoft.com/office/drawing/2014/main" val="4179279783"/>
                    </a:ext>
                  </a:extLst>
                </a:gridCol>
              </a:tblGrid>
              <a:tr h="314464">
                <a:tc>
                  <a:txBody>
                    <a:bodyPr/>
                    <a:lstStyle/>
                    <a:p>
                      <a:pPr algn="just">
                        <a:lnSpc>
                          <a:spcPct val="115000"/>
                        </a:lnSpc>
                        <a:spcAft>
                          <a:spcPts val="1000"/>
                        </a:spcAft>
                      </a:pPr>
                      <a:r>
                        <a:rPr lang="uk-UA" sz="1800" dirty="0">
                          <a:effectLst/>
                          <a:latin typeface="Times New Roman" panose="02020603050405020304" pitchFamily="18" charset="0"/>
                          <a:cs typeface="Times New Roman" panose="02020603050405020304" pitchFamily="18" charset="0"/>
                        </a:rPr>
                        <a:t>Покоління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Особливості спектру дії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Міжнародна назва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2098589363"/>
                  </a:ext>
                </a:extLst>
              </a:tr>
              <a:tr h="283847">
                <a:tc rowSpan="2">
                  <a:txBody>
                    <a:bodyPr/>
                    <a:lstStyle/>
                    <a:p>
                      <a:pPr algn="just">
                        <a:lnSpc>
                          <a:spcPct val="115000"/>
                        </a:lnSpc>
                        <a:spcAft>
                          <a:spcPts val="1000"/>
                        </a:spcAft>
                      </a:pPr>
                      <a:r>
                        <a:rPr lang="uk-UA" sz="1800" dirty="0">
                          <a:effectLst/>
                          <a:latin typeface="Times New Roman" panose="02020603050405020304" pitchFamily="18" charset="0"/>
                          <a:cs typeface="Times New Roman" panose="02020603050405020304" pitchFamily="18" charset="0"/>
                        </a:rPr>
                        <a:t>І</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rowSpan="2">
                  <a:txBody>
                    <a:bodyPr/>
                    <a:lstStyle/>
                    <a:p>
                      <a:pPr algn="just">
                        <a:lnSpc>
                          <a:spcPct val="115000"/>
                        </a:lnSpc>
                        <a:spcAft>
                          <a:spcPts val="1000"/>
                        </a:spcAft>
                      </a:pPr>
                      <a:r>
                        <a:rPr lang="uk-UA" sz="1800" dirty="0">
                          <a:effectLst/>
                          <a:latin typeface="Times New Roman" panose="02020603050405020304" pitchFamily="18" charset="0"/>
                          <a:cs typeface="Times New Roman" panose="02020603050405020304" pitchFamily="18" charset="0"/>
                        </a:rPr>
                        <a:t>Широкий спектр з переважною дією на грампозитивні збудники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Цефалексин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278256679"/>
                  </a:ext>
                </a:extLst>
              </a:tr>
              <a:tr h="617676">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Цефазолін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3236346424"/>
                  </a:ext>
                </a:extLst>
              </a:tr>
              <a:tr h="283847">
                <a:tc rowSpan="5">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ІІ</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rowSpan="5">
                  <a:txBody>
                    <a:bodyPr/>
                    <a:lstStyle/>
                    <a:p>
                      <a:pPr algn="just">
                        <a:lnSpc>
                          <a:spcPct val="115000"/>
                        </a:lnSpc>
                        <a:spcAft>
                          <a:spcPts val="1000"/>
                        </a:spcAft>
                      </a:pPr>
                      <a:r>
                        <a:rPr lang="uk-UA" sz="1800" dirty="0">
                          <a:effectLst/>
                          <a:latin typeface="Times New Roman" panose="02020603050405020304" pitchFamily="18" charset="0"/>
                          <a:cs typeface="Times New Roman" panose="02020603050405020304" pitchFamily="18" charset="0"/>
                        </a:rPr>
                        <a:t>Широкий спектр з переважною дією проти </a:t>
                      </a:r>
                      <a:r>
                        <a:rPr lang="uk-UA" sz="1800" dirty="0" err="1">
                          <a:effectLst/>
                          <a:latin typeface="Times New Roman" panose="02020603050405020304" pitchFamily="18" charset="0"/>
                          <a:cs typeface="Times New Roman" panose="02020603050405020304" pitchFamily="18" charset="0"/>
                        </a:rPr>
                        <a:t>ентеробактерій</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Цефаклор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1028009053"/>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Цефамандол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1775183836"/>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Цефуроксим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2215479918"/>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Цефуроксим-аксетил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3490905727"/>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Цефокситин</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452106590"/>
                  </a:ext>
                </a:extLst>
              </a:tr>
              <a:tr h="283847">
                <a:tc rowSpan="6">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ІІІ</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rowSpan="6">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Широкий спектр з підсиленою дією проти псевдомонад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Цефиксим</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610777759"/>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Цефтібутен</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2284986105"/>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Цефотаксим</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1059036073"/>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Цефтріаксон</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2951301159"/>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Цефоперазон</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693798064"/>
                  </a:ext>
                </a:extLst>
              </a:tr>
              <a:tr h="283847">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Цефтазидим</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2779083317"/>
                  </a:ext>
                </a:extLst>
              </a:tr>
              <a:tr h="283847">
                <a:tc rowSpan="2">
                  <a:txBody>
                    <a:bodyPr/>
                    <a:lstStyle/>
                    <a:p>
                      <a:pPr algn="just">
                        <a:lnSpc>
                          <a:spcPct val="115000"/>
                        </a:lnSpc>
                        <a:spcAft>
                          <a:spcPts val="1000"/>
                        </a:spcAft>
                      </a:pPr>
                      <a:r>
                        <a:rPr lang="en-US" sz="1800">
                          <a:effectLst/>
                          <a:latin typeface="Times New Roman" panose="02020603050405020304" pitchFamily="18" charset="0"/>
                          <a:cs typeface="Times New Roman" panose="02020603050405020304" pitchFamily="18" charset="0"/>
                        </a:rPr>
                        <a:t>IV</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rowSpan="2">
                  <a:txBody>
                    <a:bodyPr/>
                    <a:lstStyle/>
                    <a:p>
                      <a:pPr algn="just">
                        <a:lnSpc>
                          <a:spcPct val="115000"/>
                        </a:lnSpc>
                        <a:spcAft>
                          <a:spcPts val="1000"/>
                        </a:spcAft>
                      </a:pPr>
                      <a:r>
                        <a:rPr lang="uk-UA" sz="1800">
                          <a:effectLst/>
                          <a:latin typeface="Times New Roman" panose="02020603050405020304" pitchFamily="18" charset="0"/>
                          <a:cs typeface="Times New Roman" panose="02020603050405020304" pitchFamily="18" charset="0"/>
                        </a:rPr>
                        <a:t>Широкий спектр з дією проти бактероїдів </a:t>
                      </a: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Цефпіром</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1185878034"/>
                  </a:ext>
                </a:extLst>
              </a:tr>
              <a:tr h="308838">
                <a:tc vMerge="1">
                  <a:txBody>
                    <a:bodyPr/>
                    <a:lstStyle/>
                    <a:p>
                      <a:endParaRPr lang="uk-UA"/>
                    </a:p>
                  </a:txBody>
                  <a:tcPr/>
                </a:tc>
                <a:tc vMerge="1">
                  <a:txBody>
                    <a:bodyPr/>
                    <a:lstStyle/>
                    <a:p>
                      <a:endParaRPr lang="uk-UA"/>
                    </a:p>
                  </a:txBody>
                  <a:tcPr/>
                </a:tc>
                <a:tc>
                  <a:txBody>
                    <a:bodyPr/>
                    <a:lstStyle/>
                    <a:p>
                      <a:pPr algn="just">
                        <a:lnSpc>
                          <a:spcPct val="115000"/>
                        </a:lnSpc>
                        <a:spcAft>
                          <a:spcPts val="1000"/>
                        </a:spcAft>
                      </a:pPr>
                      <a:r>
                        <a:rPr lang="uk-UA" sz="1800" dirty="0" err="1">
                          <a:effectLst/>
                          <a:latin typeface="Times New Roman" panose="02020603050405020304" pitchFamily="18" charset="0"/>
                          <a:cs typeface="Times New Roman" panose="02020603050405020304" pitchFamily="18" charset="0"/>
                        </a:rPr>
                        <a:t>Цефепім</a:t>
                      </a:r>
                      <a:r>
                        <a:rPr lang="uk-UA" sz="1800" dirty="0">
                          <a:effectLst/>
                          <a:latin typeface="Times New Roman" panose="02020603050405020304" pitchFamily="18" charset="0"/>
                          <a:cs typeface="Times New Roman" panose="02020603050405020304" pitchFamily="18" charset="0"/>
                        </a:rPr>
                        <a:t>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078" marR="66078" marT="0" marB="0" anchor="ctr"/>
                </a:tc>
                <a:extLst>
                  <a:ext uri="{0D108BD9-81ED-4DB2-BD59-A6C34878D82A}">
                    <a16:rowId xmlns:a16="http://schemas.microsoft.com/office/drawing/2014/main" val="836601609"/>
                  </a:ext>
                </a:extLst>
              </a:tr>
            </a:tbl>
          </a:graphicData>
        </a:graphic>
      </p:graphicFrame>
    </p:spTree>
    <p:extLst>
      <p:ext uri="{BB962C8B-B14F-4D97-AF65-F5344CB8AC3E}">
        <p14:creationId xmlns:p14="http://schemas.microsoft.com/office/powerpoint/2010/main" val="1618026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9F03CD-B25A-479A-ACDF-99BA3F39619A}"/>
              </a:ext>
            </a:extLst>
          </p:cNvPr>
          <p:cNvSpPr>
            <a:spLocks noGrp="1"/>
          </p:cNvSpPr>
          <p:nvPr>
            <p:ph type="title"/>
          </p:nvPr>
        </p:nvSpPr>
        <p:spPr>
          <a:xfrm>
            <a:off x="422987" y="156237"/>
            <a:ext cx="6347713" cy="440922"/>
          </a:xfrm>
        </p:spPr>
        <p:txBody>
          <a:bodyPr>
            <a:normAutofit/>
          </a:bodyPr>
          <a:lstStyle/>
          <a:p>
            <a:r>
              <a:rPr lang="uk-UA" sz="1800" dirty="0"/>
              <a:t>Ускладнення терапії при застосуванні цефалоспоринів</a:t>
            </a:r>
          </a:p>
        </p:txBody>
      </p:sp>
      <p:graphicFrame>
        <p:nvGraphicFramePr>
          <p:cNvPr id="4" name="Місце для вмісту 3">
            <a:extLst>
              <a:ext uri="{FF2B5EF4-FFF2-40B4-BE49-F238E27FC236}">
                <a16:creationId xmlns:a16="http://schemas.microsoft.com/office/drawing/2014/main" id="{56531E27-71DF-48DB-8949-F816A0E8AFC3}"/>
              </a:ext>
            </a:extLst>
          </p:cNvPr>
          <p:cNvGraphicFramePr>
            <a:graphicFrameLocks noGrp="1"/>
          </p:cNvGraphicFramePr>
          <p:nvPr>
            <p:ph idx="1"/>
            <p:extLst>
              <p:ext uri="{D42A27DB-BD31-4B8C-83A1-F6EECF244321}">
                <p14:modId xmlns:p14="http://schemas.microsoft.com/office/powerpoint/2010/main" val="2254803271"/>
              </p:ext>
            </p:extLst>
          </p:nvPr>
        </p:nvGraphicFramePr>
        <p:xfrm>
          <a:off x="422987" y="772067"/>
          <a:ext cx="8245152" cy="5638063"/>
        </p:xfrm>
        <a:graphic>
          <a:graphicData uri="http://schemas.openxmlformats.org/drawingml/2006/table">
            <a:tbl>
              <a:tblPr>
                <a:tableStyleId>{5C22544A-7EE6-4342-B048-85BDC9FD1C3A}</a:tableStyleId>
              </a:tblPr>
              <a:tblGrid>
                <a:gridCol w="1237398">
                  <a:extLst>
                    <a:ext uri="{9D8B030D-6E8A-4147-A177-3AD203B41FA5}">
                      <a16:colId xmlns:a16="http://schemas.microsoft.com/office/drawing/2014/main" val="3042788755"/>
                    </a:ext>
                  </a:extLst>
                </a:gridCol>
                <a:gridCol w="7007754">
                  <a:extLst>
                    <a:ext uri="{9D8B030D-6E8A-4147-A177-3AD203B41FA5}">
                      <a16:colId xmlns:a16="http://schemas.microsoft.com/office/drawing/2014/main" val="507910648"/>
                    </a:ext>
                  </a:extLst>
                </a:gridCol>
              </a:tblGrid>
              <a:tr h="197973">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Препарати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ctr">
                        <a:lnSpc>
                          <a:spcPct val="115000"/>
                        </a:lnSpc>
                        <a:spcAft>
                          <a:spcPts val="1000"/>
                        </a:spcAft>
                      </a:pPr>
                      <a:r>
                        <a:rPr lang="uk-UA" sz="1100">
                          <a:effectLst/>
                          <a:latin typeface="Times New Roman" panose="02020603050405020304" pitchFamily="18" charset="0"/>
                          <a:cs typeface="Times New Roman" panose="02020603050405020304" pitchFamily="18" charset="0"/>
                        </a:rPr>
                        <a:t>Побічна дія</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3805249669"/>
                  </a:ext>
                </a:extLst>
              </a:tr>
              <a:tr h="413169">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Цефалексин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Нудота, біль у животі, порушення функції нирок, іноді - діарея. Можливі алергічні реакції, зворотна нейтропенія, дисбактеріоз.</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3133931852"/>
                  </a:ext>
                </a:extLst>
              </a:tr>
              <a:tr h="413169">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Цефазолін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Нудота, блювота, алергічні реакції, підвищення рівня трансаміназ, порушення функції нирок, коліт, дисбактеріоз, перифлебіт при в/в застосуванні.</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3536702592"/>
                  </a:ext>
                </a:extLst>
              </a:tr>
              <a:tr h="1058758">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Цефуроксим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Алергічні реакції (шкірний висип, свербіж, кропив'янка, пропасниця, інтерстиціальний нефрит, анафілактичний шок), а також поліморфна еритема, синдром Стівенса-Джонсона, токсичний епідермальний некроліз. Можливі псевдомембранозний коліт, зворотне підвищення трансаміназ і білірубіну та гематотоксичні реакції (зниження рівня гемоглобіну, еозинофілія, лейкопенія, нейтропенія, тромбоцитопенія, позитивна реакція Кумбса, гемолітична анемія).</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311718194"/>
                  </a:ext>
                </a:extLst>
              </a:tr>
              <a:tr h="413169">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Цефаклор</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dirty="0">
                          <a:effectLst/>
                          <a:latin typeface="Times New Roman" panose="02020603050405020304" pitchFamily="18" charset="0"/>
                          <a:cs typeface="Times New Roman" panose="02020603050405020304" pitchFamily="18" charset="0"/>
                        </a:rPr>
                        <a:t>Нудота, блювота, діарея, підвищення рівня трансаміназ, </a:t>
                      </a:r>
                      <a:r>
                        <a:rPr lang="uk-UA" sz="1100" dirty="0" err="1">
                          <a:effectLst/>
                          <a:latin typeface="Times New Roman" panose="02020603050405020304" pitchFamily="18" charset="0"/>
                          <a:cs typeface="Times New Roman" panose="02020603050405020304" pitchFamily="18" charset="0"/>
                        </a:rPr>
                        <a:t>псевдомембранозний</a:t>
                      </a:r>
                      <a:r>
                        <a:rPr lang="uk-UA" sz="1100" dirty="0">
                          <a:effectLst/>
                          <a:latin typeface="Times New Roman" panose="02020603050405020304" pitchFamily="18" charset="0"/>
                          <a:cs typeface="Times New Roman" panose="02020603050405020304" pitchFamily="18" charset="0"/>
                        </a:rPr>
                        <a:t> коліт, гепатит, алергічні реакції. Запаморочення, головний біль, лейкопенія, </a:t>
                      </a:r>
                      <a:r>
                        <a:rPr lang="uk-UA" sz="1100" dirty="0" err="1">
                          <a:effectLst/>
                          <a:latin typeface="Times New Roman" panose="02020603050405020304" pitchFamily="18" charset="0"/>
                          <a:cs typeface="Times New Roman" panose="02020603050405020304" pitchFamily="18" charset="0"/>
                        </a:rPr>
                        <a:t>нейтропенія</a:t>
                      </a:r>
                      <a:r>
                        <a:rPr lang="uk-UA" sz="1100" dirty="0">
                          <a:effectLst/>
                          <a:latin typeface="Times New Roman" panose="02020603050405020304" pitchFamily="18" charset="0"/>
                          <a:cs typeface="Times New Roman" panose="02020603050405020304" pitchFamily="18" charset="0"/>
                        </a:rPr>
                        <a:t>, </a:t>
                      </a:r>
                      <a:r>
                        <a:rPr lang="uk-UA" sz="1100" dirty="0" err="1">
                          <a:effectLst/>
                          <a:latin typeface="Times New Roman" panose="02020603050405020304" pitchFamily="18" charset="0"/>
                          <a:cs typeface="Times New Roman" panose="02020603050405020304" pitchFamily="18" charset="0"/>
                        </a:rPr>
                        <a:t>тромбоцитопенія</a:t>
                      </a:r>
                      <a:r>
                        <a:rPr lang="uk-UA" sz="1100"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27534825"/>
                  </a:ext>
                </a:extLst>
              </a:tr>
              <a:tr h="413169">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Цефиксим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Алергічні реакції, гепатотоксичні реакції, диспепсія, псевдомембранозний коліт, підвищення рівня трансаміназ, зворотна енцефалопатія (у хворих з нирковою недостатністю), суперінфекція, місцеві реакції (біль).</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2796630305"/>
                  </a:ext>
                </a:extLst>
              </a:tr>
              <a:tr h="628365">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Цефтазидим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Алергічні реакції, нудота, блювота, біль у животі, діарея, псевдомембранозний коліт, головні болі, запаморочення, парестезії, судоми, дисбактеріоз, підвищення рівня трансаміназ, позитивний тест Кумбса, лейкопенія, нейтропенія, агранулоцитоз, тромбоцитопенія, лімфоцитоз.</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3848859632"/>
                  </a:ext>
                </a:extLst>
              </a:tr>
              <a:tr h="843561">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Цефтріаксон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Алергічні реакції, діарея, нудота, блювота, стоматит, глосит, гематологічні порушення, головний біль, запаморочення, накопичення солі цефтриаксону кальцію в жовчному міхурі, порушення функції нирок, підвищення рівня трансаміназ і концентрації креатиніну в сироватці крові, порушення згортання крові, місцеві реакції (болісність, флебіт).</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96792013"/>
                  </a:ext>
                </a:extLst>
              </a:tr>
              <a:tr h="413169">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Цефоперазон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Алергічні реакції, діарея, зворотна нейтропенія, зниження рівня гемоглобіну і гематокриту, гіпопротромбінемія, підвищення активності трансаміназ, місцеві реакції (болісність, флебіт).</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2384315086"/>
                  </a:ext>
                </a:extLst>
              </a:tr>
              <a:tr h="843561">
                <a:tc>
                  <a:txBody>
                    <a:bodyPr/>
                    <a:lstStyle/>
                    <a:p>
                      <a:pPr algn="just">
                        <a:lnSpc>
                          <a:spcPct val="115000"/>
                        </a:lnSpc>
                        <a:spcAft>
                          <a:spcPts val="1000"/>
                        </a:spcAft>
                      </a:pPr>
                      <a:r>
                        <a:rPr lang="uk-UA" sz="1100">
                          <a:effectLst/>
                          <a:latin typeface="Times New Roman" panose="02020603050405020304" pitchFamily="18" charset="0"/>
                          <a:cs typeface="Times New Roman" panose="02020603050405020304" pitchFamily="18" charset="0"/>
                        </a:rPr>
                        <a:t>Цефепім </a:t>
                      </a:r>
                      <a:endParaRPr lang="uk-UA"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tc>
                  <a:txBody>
                    <a:bodyPr/>
                    <a:lstStyle/>
                    <a:p>
                      <a:pPr algn="just">
                        <a:lnSpc>
                          <a:spcPct val="115000"/>
                        </a:lnSpc>
                        <a:spcAft>
                          <a:spcPts val="1000"/>
                        </a:spcAft>
                      </a:pPr>
                      <a:r>
                        <a:rPr lang="uk-UA" sz="1100" dirty="0">
                          <a:effectLst/>
                          <a:latin typeface="Times New Roman" panose="02020603050405020304" pitchFamily="18" charset="0"/>
                          <a:cs typeface="Times New Roman" panose="02020603050405020304" pitchFamily="18" charset="0"/>
                        </a:rPr>
                        <a:t>Алергічні реакції, діарея, нудота, блювота, запор, біль у животі, диспепсія, підвищення рівня трансаміназ, білірубіну, рівня азоту сечовини і/або креатиніну. Можливі </a:t>
                      </a:r>
                      <a:r>
                        <a:rPr lang="uk-UA" sz="1100" dirty="0" err="1">
                          <a:effectLst/>
                          <a:latin typeface="Times New Roman" panose="02020603050405020304" pitchFamily="18" charset="0"/>
                          <a:cs typeface="Times New Roman" panose="02020603050405020304" pitchFamily="18" charset="0"/>
                        </a:rPr>
                        <a:t>гематотоксичні</a:t>
                      </a:r>
                      <a:r>
                        <a:rPr lang="uk-UA" sz="1100" dirty="0">
                          <a:effectLst/>
                          <a:latin typeface="Times New Roman" panose="02020603050405020304" pitchFamily="18" charset="0"/>
                          <a:cs typeface="Times New Roman" panose="02020603050405020304" pitchFamily="18" charset="0"/>
                        </a:rPr>
                        <a:t> реакції, порушення функції печінки і нирок, судоми, головний біль, запаморочення, безсоння, парестезії, неспокій, сплутаність свідомості; кашель, біль у горлі, задишка, біль у грудях, тахікардія, астенія, пітливість, вагініт, периферичні набряки, біль у спині.</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001" marR="27001" marT="0" marB="0" anchor="ctr"/>
                </a:tc>
                <a:extLst>
                  <a:ext uri="{0D108BD9-81ED-4DB2-BD59-A6C34878D82A}">
                    <a16:rowId xmlns:a16="http://schemas.microsoft.com/office/drawing/2014/main" val="1219301796"/>
                  </a:ext>
                </a:extLst>
              </a:tr>
            </a:tbl>
          </a:graphicData>
        </a:graphic>
      </p:graphicFrame>
    </p:spTree>
    <p:extLst>
      <p:ext uri="{BB962C8B-B14F-4D97-AF65-F5344CB8AC3E}">
        <p14:creationId xmlns:p14="http://schemas.microsoft.com/office/powerpoint/2010/main" val="1691109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6D8354-4E6C-406A-A2F0-955760522564}"/>
              </a:ext>
            </a:extLst>
          </p:cNvPr>
          <p:cNvSpPr>
            <a:spLocks noGrp="1"/>
          </p:cNvSpPr>
          <p:nvPr>
            <p:ph type="title"/>
          </p:nvPr>
        </p:nvSpPr>
        <p:spPr>
          <a:xfrm>
            <a:off x="199053" y="77755"/>
            <a:ext cx="6347713" cy="738882"/>
          </a:xfrm>
        </p:spPr>
        <p:txBody>
          <a:bodyPr/>
          <a:lstStyle/>
          <a:p>
            <a:pPr algn="ctr"/>
            <a:r>
              <a:rPr lang="uk-UA" b="1" u="sng" dirty="0" err="1"/>
              <a:t>Аміноглікозиди</a:t>
            </a:r>
            <a:endParaRPr lang="uk-UA" dirty="0"/>
          </a:p>
        </p:txBody>
      </p:sp>
      <p:sp>
        <p:nvSpPr>
          <p:cNvPr id="3" name="Місце для вмісту 2">
            <a:extLst>
              <a:ext uri="{FF2B5EF4-FFF2-40B4-BE49-F238E27FC236}">
                <a16:creationId xmlns:a16="http://schemas.microsoft.com/office/drawing/2014/main" id="{006B2DFE-041A-49AE-AD98-841F31B0FC87}"/>
              </a:ext>
            </a:extLst>
          </p:cNvPr>
          <p:cNvSpPr>
            <a:spLocks noGrp="1"/>
          </p:cNvSpPr>
          <p:nvPr>
            <p:ph idx="1"/>
          </p:nvPr>
        </p:nvSpPr>
        <p:spPr>
          <a:xfrm>
            <a:off x="609599" y="959085"/>
            <a:ext cx="6966857" cy="3880773"/>
          </a:xfrm>
        </p:spPr>
        <p:txBody>
          <a:bodyPr>
            <a:normAutofit/>
          </a:bodyPr>
          <a:lstStyle/>
          <a:p>
            <a:r>
              <a:rPr lang="uk-UA" sz="2800" dirty="0">
                <a:latin typeface="Times New Roman" panose="02020603050405020304" pitchFamily="18" charset="0"/>
                <a:cs typeface="Times New Roman" panose="02020603050405020304" pitchFamily="18" charset="0"/>
              </a:rPr>
              <a:t>У клінічній практиці виділяють три покоління </a:t>
            </a:r>
            <a:r>
              <a:rPr lang="uk-UA" sz="2800" dirty="0" err="1">
                <a:latin typeface="Times New Roman" panose="02020603050405020304" pitchFamily="18" charset="0"/>
                <a:cs typeface="Times New Roman" panose="02020603050405020304" pitchFamily="18" charset="0"/>
              </a:rPr>
              <a:t>аміноглікозидів</a:t>
            </a:r>
            <a:r>
              <a:rPr lang="uk-UA" sz="2800" dirty="0">
                <a:latin typeface="Times New Roman" panose="02020603050405020304" pitchFamily="18" charset="0"/>
                <a:cs typeface="Times New Roman" panose="02020603050405020304" pitchFamily="18" charset="0"/>
              </a:rPr>
              <a:t>:</a:t>
            </a:r>
          </a:p>
          <a:p>
            <a:r>
              <a:rPr lang="uk-UA" sz="2800" dirty="0">
                <a:latin typeface="Times New Roman" panose="02020603050405020304" pitchFamily="18" charset="0"/>
                <a:cs typeface="Times New Roman" panose="02020603050405020304" pitchFamily="18" charset="0"/>
              </a:rPr>
              <a:t>I покоління: стрептоміцин, </a:t>
            </a:r>
            <a:r>
              <a:rPr lang="uk-UA" sz="2800" dirty="0" err="1">
                <a:latin typeface="Times New Roman" panose="02020603050405020304" pitchFamily="18" charset="0"/>
                <a:cs typeface="Times New Roman" panose="02020603050405020304" pitchFamily="18" charset="0"/>
              </a:rPr>
              <a:t>неоміцин</a:t>
            </a:r>
            <a:r>
              <a:rPr lang="uk-UA" sz="2800" dirty="0">
                <a:latin typeface="Times New Roman" panose="02020603050405020304" pitchFamily="18" charset="0"/>
                <a:cs typeface="Times New Roman" panose="02020603050405020304" pitchFamily="18" charset="0"/>
              </a:rPr>
              <a:t>, </a:t>
            </a:r>
            <a:r>
              <a:rPr lang="uk-UA" sz="2800" dirty="0" err="1">
                <a:latin typeface="Times New Roman" panose="02020603050405020304" pitchFamily="18" charset="0"/>
                <a:cs typeface="Times New Roman" panose="02020603050405020304" pitchFamily="18" charset="0"/>
              </a:rPr>
              <a:t>канаміцин</a:t>
            </a:r>
            <a:r>
              <a:rPr lang="uk-UA" sz="2800" dirty="0">
                <a:latin typeface="Times New Roman" panose="02020603050405020304" pitchFamily="18" charset="0"/>
                <a:cs typeface="Times New Roman" panose="02020603050405020304" pitchFamily="18" charset="0"/>
              </a:rPr>
              <a:t>;</a:t>
            </a:r>
          </a:p>
          <a:p>
            <a:r>
              <a:rPr lang="uk-UA" sz="2800" dirty="0">
                <a:latin typeface="Times New Roman" panose="02020603050405020304" pitchFamily="18" charset="0"/>
                <a:cs typeface="Times New Roman" panose="02020603050405020304" pitchFamily="18" charset="0"/>
              </a:rPr>
              <a:t>II покоління: </a:t>
            </a:r>
            <a:r>
              <a:rPr lang="uk-UA" sz="2800" dirty="0" err="1">
                <a:latin typeface="Times New Roman" panose="02020603050405020304" pitchFamily="18" charset="0"/>
                <a:cs typeface="Times New Roman" panose="02020603050405020304" pitchFamily="18" charset="0"/>
              </a:rPr>
              <a:t>гентаміцин</a:t>
            </a:r>
            <a:r>
              <a:rPr lang="uk-UA" sz="2800" dirty="0">
                <a:latin typeface="Times New Roman" panose="02020603050405020304" pitchFamily="18" charset="0"/>
                <a:cs typeface="Times New Roman" panose="02020603050405020304" pitchFamily="18" charset="0"/>
              </a:rPr>
              <a:t>;</a:t>
            </a:r>
          </a:p>
          <a:p>
            <a:r>
              <a:rPr lang="uk-UA" sz="2800" dirty="0">
                <a:latin typeface="Times New Roman" panose="02020603050405020304" pitchFamily="18" charset="0"/>
                <a:cs typeface="Times New Roman" panose="02020603050405020304" pitchFamily="18" charset="0"/>
              </a:rPr>
              <a:t>III покоління: </a:t>
            </a:r>
            <a:r>
              <a:rPr lang="uk-UA" sz="2800" dirty="0" err="1">
                <a:latin typeface="Times New Roman" panose="02020603050405020304" pitchFamily="18" charset="0"/>
                <a:cs typeface="Times New Roman" panose="02020603050405020304" pitchFamily="18" charset="0"/>
              </a:rPr>
              <a:t>амікацин</a:t>
            </a:r>
            <a:r>
              <a:rPr lang="uk-UA" sz="2800" dirty="0">
                <a:latin typeface="Times New Roman" panose="02020603050405020304" pitchFamily="18" charset="0"/>
                <a:cs typeface="Times New Roman" panose="02020603050405020304" pitchFamily="18" charset="0"/>
              </a:rPr>
              <a:t>, </a:t>
            </a:r>
            <a:r>
              <a:rPr lang="uk-UA" sz="2800" dirty="0" err="1">
                <a:latin typeface="Times New Roman" panose="02020603050405020304" pitchFamily="18" charset="0"/>
                <a:cs typeface="Times New Roman" panose="02020603050405020304" pitchFamily="18" charset="0"/>
              </a:rPr>
              <a:t>тобраміцин</a:t>
            </a:r>
            <a:r>
              <a:rPr lang="uk-UA" sz="2800" dirty="0">
                <a:latin typeface="Times New Roman" panose="02020603050405020304" pitchFamily="18" charset="0"/>
                <a:cs typeface="Times New Roman" panose="02020603050405020304" pitchFamily="18" charset="0"/>
              </a:rPr>
              <a:t>, </a:t>
            </a:r>
            <a:r>
              <a:rPr lang="uk-UA" sz="2800" dirty="0" err="1">
                <a:latin typeface="Times New Roman" panose="02020603050405020304" pitchFamily="18" charset="0"/>
                <a:cs typeface="Times New Roman" panose="02020603050405020304" pitchFamily="18" charset="0"/>
              </a:rPr>
              <a:t>нетилміцин</a:t>
            </a:r>
            <a:r>
              <a:rPr lang="uk-UA" sz="2800" dirty="0">
                <a:latin typeface="Times New Roman" panose="02020603050405020304" pitchFamily="18" charset="0"/>
                <a:cs typeface="Times New Roman" panose="02020603050405020304" pitchFamily="18" charset="0"/>
              </a:rPr>
              <a:t>, </a:t>
            </a:r>
            <a:r>
              <a:rPr lang="uk-UA" sz="2800" dirty="0" err="1">
                <a:latin typeface="Times New Roman" panose="02020603050405020304" pitchFamily="18" charset="0"/>
                <a:cs typeface="Times New Roman" panose="02020603050405020304" pitchFamily="18" charset="0"/>
              </a:rPr>
              <a:t>сізоміцин</a:t>
            </a:r>
            <a:r>
              <a:rPr lang="uk-UA" sz="2800" dirty="0">
                <a:latin typeface="Times New Roman" panose="02020603050405020304" pitchFamily="18" charset="0"/>
                <a:cs typeface="Times New Roman" panose="02020603050405020304" pitchFamily="18" charset="0"/>
              </a:rPr>
              <a:t>.</a:t>
            </a:r>
          </a:p>
          <a:p>
            <a:endParaRPr lang="uk-UA" dirty="0"/>
          </a:p>
        </p:txBody>
      </p:sp>
    </p:spTree>
    <p:extLst>
      <p:ext uri="{BB962C8B-B14F-4D97-AF65-F5344CB8AC3E}">
        <p14:creationId xmlns:p14="http://schemas.microsoft.com/office/powerpoint/2010/main" val="2794319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EE58A4-74D6-4497-907F-5416E9E045A9}"/>
              </a:ext>
            </a:extLst>
          </p:cNvPr>
          <p:cNvSpPr>
            <a:spLocks noGrp="1"/>
          </p:cNvSpPr>
          <p:nvPr>
            <p:ph type="title"/>
          </p:nvPr>
        </p:nvSpPr>
        <p:spPr>
          <a:xfrm>
            <a:off x="497632" y="208384"/>
            <a:ext cx="6347713" cy="510073"/>
          </a:xfrm>
        </p:spPr>
        <p:txBody>
          <a:bodyPr>
            <a:normAutofit/>
          </a:bodyPr>
          <a:lstStyle/>
          <a:p>
            <a:r>
              <a:rPr lang="uk-UA" sz="2400" dirty="0"/>
              <a:t>Ускладнення терапії </a:t>
            </a:r>
            <a:r>
              <a:rPr lang="uk-UA" sz="2400" dirty="0" err="1"/>
              <a:t>аміноглікозидами</a:t>
            </a:r>
            <a:endParaRPr lang="uk-UA" sz="2400" dirty="0"/>
          </a:p>
        </p:txBody>
      </p:sp>
      <p:graphicFrame>
        <p:nvGraphicFramePr>
          <p:cNvPr id="4" name="Місце для вмісту 3">
            <a:extLst>
              <a:ext uri="{FF2B5EF4-FFF2-40B4-BE49-F238E27FC236}">
                <a16:creationId xmlns:a16="http://schemas.microsoft.com/office/drawing/2014/main" id="{08443B8F-EC0D-4C42-B68A-2811F40BA647}"/>
              </a:ext>
            </a:extLst>
          </p:cNvPr>
          <p:cNvGraphicFramePr>
            <a:graphicFrameLocks noGrp="1"/>
          </p:cNvGraphicFramePr>
          <p:nvPr>
            <p:ph idx="1"/>
            <p:extLst>
              <p:ext uri="{D42A27DB-BD31-4B8C-83A1-F6EECF244321}">
                <p14:modId xmlns:p14="http://schemas.microsoft.com/office/powerpoint/2010/main" val="4216076399"/>
              </p:ext>
            </p:extLst>
          </p:nvPr>
        </p:nvGraphicFramePr>
        <p:xfrm>
          <a:off x="598714" y="584609"/>
          <a:ext cx="7946571" cy="6125474"/>
        </p:xfrm>
        <a:graphic>
          <a:graphicData uri="http://schemas.openxmlformats.org/drawingml/2006/table">
            <a:tbl>
              <a:tblPr>
                <a:tableStyleId>{5C22544A-7EE6-4342-B048-85BDC9FD1C3A}</a:tableStyleId>
              </a:tblPr>
              <a:tblGrid>
                <a:gridCol w="1489215">
                  <a:extLst>
                    <a:ext uri="{9D8B030D-6E8A-4147-A177-3AD203B41FA5}">
                      <a16:colId xmlns:a16="http://schemas.microsoft.com/office/drawing/2014/main" val="1068955786"/>
                    </a:ext>
                  </a:extLst>
                </a:gridCol>
                <a:gridCol w="6457356">
                  <a:extLst>
                    <a:ext uri="{9D8B030D-6E8A-4147-A177-3AD203B41FA5}">
                      <a16:colId xmlns:a16="http://schemas.microsoft.com/office/drawing/2014/main" val="1512584200"/>
                    </a:ext>
                  </a:extLst>
                </a:gridCol>
              </a:tblGrid>
              <a:tr h="364881">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Препарат </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129" marR="66129" marT="0" marB="0" anchor="ctr"/>
                </a:tc>
                <a:tc>
                  <a:txBody>
                    <a:bodyPr/>
                    <a:lstStyle/>
                    <a:p>
                      <a:pPr algn="just">
                        <a:lnSpc>
                          <a:spcPct val="115000"/>
                        </a:lnSpc>
                        <a:spcAft>
                          <a:spcPts val="1000"/>
                        </a:spcAft>
                      </a:pPr>
                      <a:r>
                        <a:rPr lang="uk-UA" sz="1400" dirty="0">
                          <a:effectLst/>
                          <a:latin typeface="Times New Roman" panose="02020603050405020304" pitchFamily="18" charset="0"/>
                          <a:cs typeface="Times New Roman" panose="02020603050405020304" pitchFamily="18" charset="0"/>
                        </a:rPr>
                        <a:t>Побічна дія </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129" marR="66129" marT="0" marB="0" anchor="ctr"/>
                </a:tc>
                <a:extLst>
                  <a:ext uri="{0D108BD9-81ED-4DB2-BD59-A6C34878D82A}">
                    <a16:rowId xmlns:a16="http://schemas.microsoft.com/office/drawing/2014/main" val="1490895619"/>
                  </a:ext>
                </a:extLst>
              </a:tr>
              <a:tr h="5525954">
                <a:tc>
                  <a:txBody>
                    <a:bodyPr/>
                    <a:lstStyle/>
                    <a:p>
                      <a:pPr algn="just">
                        <a:lnSpc>
                          <a:spcPct val="115000"/>
                        </a:lnSpc>
                        <a:spcAft>
                          <a:spcPts val="1000"/>
                        </a:spcAft>
                      </a:pPr>
                      <a:r>
                        <a:rPr lang="uk-UA" sz="1400" dirty="0" err="1">
                          <a:effectLst/>
                          <a:latin typeface="Times New Roman" panose="02020603050405020304" pitchFamily="18" charset="0"/>
                          <a:cs typeface="Times New Roman" panose="02020603050405020304" pitchFamily="18" charset="0"/>
                        </a:rPr>
                        <a:t>Гентаміцин</a:t>
                      </a:r>
                      <a:r>
                        <a:rPr lang="uk-UA" sz="1400" dirty="0">
                          <a:effectLst/>
                          <a:latin typeface="Times New Roman" panose="02020603050405020304" pitchFamily="18" charset="0"/>
                          <a:cs typeface="Times New Roman" panose="02020603050405020304" pitchFamily="18" charset="0"/>
                        </a:rPr>
                        <a:t> </a:t>
                      </a:r>
                      <a:r>
                        <a:rPr lang="uk-UA" sz="1400" dirty="0" err="1">
                          <a:effectLst/>
                          <a:latin typeface="Times New Roman" panose="02020603050405020304" pitchFamily="18" charset="0"/>
                          <a:cs typeface="Times New Roman" panose="02020603050405020304" pitchFamily="18" charset="0"/>
                        </a:rPr>
                        <a:t>Тобраміцин</a:t>
                      </a:r>
                      <a:r>
                        <a:rPr lang="uk-UA" sz="1400" dirty="0">
                          <a:effectLst/>
                          <a:latin typeface="Times New Roman" panose="02020603050405020304" pitchFamily="18" charset="0"/>
                          <a:cs typeface="Times New Roman" panose="02020603050405020304" pitchFamily="18" charset="0"/>
                        </a:rPr>
                        <a:t> </a:t>
                      </a:r>
                      <a:r>
                        <a:rPr lang="uk-UA" sz="1400" dirty="0" err="1">
                          <a:effectLst/>
                          <a:latin typeface="Times New Roman" panose="02020603050405020304" pitchFamily="18" charset="0"/>
                          <a:cs typeface="Times New Roman" panose="02020603050405020304" pitchFamily="18" charset="0"/>
                        </a:rPr>
                        <a:t>Амікацин</a:t>
                      </a:r>
                      <a:r>
                        <a:rPr lang="uk-UA" sz="1400" dirty="0">
                          <a:effectLst/>
                          <a:latin typeface="Times New Roman" panose="02020603050405020304" pitchFamily="18" charset="0"/>
                          <a:cs typeface="Times New Roman" panose="02020603050405020304" pitchFamily="18" charset="0"/>
                        </a:rPr>
                        <a:t> Стрептоміцин</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129" marR="66129" marT="0" marB="0" anchor="ctr"/>
                </a:tc>
                <a:tc>
                  <a:txBody>
                    <a:bodyPr/>
                    <a:lstStyle/>
                    <a:p>
                      <a:pPr algn="just">
                        <a:lnSpc>
                          <a:spcPct val="115000"/>
                        </a:lnSpc>
                        <a:spcAft>
                          <a:spcPts val="1000"/>
                        </a:spcAft>
                      </a:pPr>
                      <a:r>
                        <a:rPr lang="uk-UA" sz="1600" dirty="0" err="1">
                          <a:effectLst/>
                          <a:latin typeface="Times New Roman" panose="02020603050405020304" pitchFamily="18" charset="0"/>
                          <a:cs typeface="Times New Roman" panose="02020603050405020304" pitchFamily="18" charset="0"/>
                        </a:rPr>
                        <a:t>Ототоксична</a:t>
                      </a:r>
                      <a:r>
                        <a:rPr lang="uk-UA" sz="1600" dirty="0">
                          <a:effectLst/>
                          <a:latin typeface="Times New Roman" panose="02020603050405020304" pitchFamily="18" charset="0"/>
                          <a:cs typeface="Times New Roman" panose="02020603050405020304" pitchFamily="18" charset="0"/>
                        </a:rPr>
                        <a:t> дія (шум у вухах, зниження гостроти слуху в області високих тонів, глухота), </a:t>
                      </a:r>
                    </a:p>
                    <a:p>
                      <a:pPr algn="just">
                        <a:lnSpc>
                          <a:spcPct val="115000"/>
                        </a:lnSpc>
                        <a:spcAft>
                          <a:spcPts val="1000"/>
                        </a:spcAft>
                      </a:pPr>
                      <a:r>
                        <a:rPr lang="uk-UA" sz="1600" dirty="0" err="1">
                          <a:effectLst/>
                          <a:latin typeface="Times New Roman" panose="02020603050405020304" pitchFamily="18" charset="0"/>
                          <a:cs typeface="Times New Roman" panose="02020603050405020304" pitchFamily="18" charset="0"/>
                        </a:rPr>
                        <a:t>вестибулопатії</a:t>
                      </a:r>
                      <a:r>
                        <a:rPr lang="uk-UA" sz="1600" dirty="0">
                          <a:effectLst/>
                          <a:latin typeface="Times New Roman" panose="02020603050405020304" pitchFamily="18" charset="0"/>
                          <a:cs typeface="Times New Roman" panose="02020603050405020304" pitchFamily="18" charset="0"/>
                        </a:rPr>
                        <a:t> (запаморочення, ністагм, синдром </a:t>
                      </a:r>
                      <a:r>
                        <a:rPr lang="uk-UA" sz="1600" dirty="0" err="1">
                          <a:effectLst/>
                          <a:latin typeface="Times New Roman" panose="02020603050405020304" pitchFamily="18" charset="0"/>
                          <a:cs typeface="Times New Roman" panose="02020603050405020304" pitchFamily="18" charset="0"/>
                        </a:rPr>
                        <a:t>Меньєра</a:t>
                      </a:r>
                      <a:r>
                        <a:rPr lang="uk-UA" sz="1600" dirty="0">
                          <a:effectLst/>
                          <a:latin typeface="Times New Roman" panose="02020603050405020304" pitchFamily="18" charset="0"/>
                          <a:cs typeface="Times New Roman" panose="02020603050405020304" pitchFamily="18" charset="0"/>
                        </a:rPr>
                        <a:t>), </a:t>
                      </a:r>
                    </a:p>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зворотна </a:t>
                      </a:r>
                      <a:r>
                        <a:rPr lang="uk-UA" sz="1600" dirty="0" err="1">
                          <a:effectLst/>
                          <a:latin typeface="Times New Roman" panose="02020603050405020304" pitchFamily="18" charset="0"/>
                          <a:cs typeface="Times New Roman" panose="02020603050405020304" pitchFamily="18" charset="0"/>
                        </a:rPr>
                        <a:t>нефротоксична</a:t>
                      </a:r>
                      <a:r>
                        <a:rPr lang="uk-UA" sz="1600" dirty="0">
                          <a:effectLst/>
                          <a:latin typeface="Times New Roman" panose="02020603050405020304" pitchFamily="18" charset="0"/>
                          <a:cs typeface="Times New Roman" panose="02020603050405020304" pitchFamily="18" charset="0"/>
                        </a:rPr>
                        <a:t> дія (ураження клубочків і </a:t>
                      </a:r>
                      <a:r>
                        <a:rPr lang="uk-UA" sz="1600" dirty="0" err="1">
                          <a:effectLst/>
                          <a:latin typeface="Times New Roman" panose="02020603050405020304" pitchFamily="18" charset="0"/>
                          <a:cs typeface="Times New Roman" panose="02020603050405020304" pitchFamily="18" charset="0"/>
                        </a:rPr>
                        <a:t>канальцевий</a:t>
                      </a:r>
                      <a:r>
                        <a:rPr lang="uk-UA" sz="1600" dirty="0">
                          <a:effectLst/>
                          <a:latin typeface="Times New Roman" panose="02020603050405020304" pitchFamily="18" charset="0"/>
                          <a:cs typeface="Times New Roman" panose="02020603050405020304" pitchFamily="18" charset="0"/>
                        </a:rPr>
                        <a:t> некроз з протеїнурією, </a:t>
                      </a:r>
                      <a:r>
                        <a:rPr lang="uk-UA" sz="1600" dirty="0" err="1">
                          <a:effectLst/>
                          <a:latin typeface="Times New Roman" panose="02020603050405020304" pitchFamily="18" charset="0"/>
                          <a:cs typeface="Times New Roman" panose="02020603050405020304" pitchFamily="18" charset="0"/>
                        </a:rPr>
                        <a:t>лейкоцитурією</a:t>
                      </a:r>
                      <a:r>
                        <a:rPr lang="uk-UA" sz="1600" dirty="0">
                          <a:effectLst/>
                          <a:latin typeface="Times New Roman" panose="02020603050405020304" pitchFamily="18" charset="0"/>
                          <a:cs typeface="Times New Roman" panose="02020603050405020304" pitchFamily="18" charset="0"/>
                        </a:rPr>
                        <a:t>, </a:t>
                      </a:r>
                      <a:r>
                        <a:rPr lang="uk-UA" sz="1600" dirty="0" err="1">
                          <a:effectLst/>
                          <a:latin typeface="Times New Roman" panose="02020603050405020304" pitchFamily="18" charset="0"/>
                          <a:cs typeface="Times New Roman" panose="02020603050405020304" pitchFamily="18" charset="0"/>
                        </a:rPr>
                        <a:t>мікрогематурією</a:t>
                      </a:r>
                      <a:r>
                        <a:rPr lang="uk-UA" sz="1600" dirty="0">
                          <a:effectLst/>
                          <a:latin typeface="Times New Roman" panose="02020603050405020304" pitchFamily="18" charset="0"/>
                          <a:cs typeface="Times New Roman" panose="02020603050405020304" pitchFamily="18" charset="0"/>
                        </a:rPr>
                        <a:t>, </a:t>
                      </a:r>
                      <a:r>
                        <a:rPr lang="uk-UA" sz="1600" dirty="0" err="1">
                          <a:effectLst/>
                          <a:latin typeface="Times New Roman" panose="02020603050405020304" pitchFamily="18" charset="0"/>
                          <a:cs typeface="Times New Roman" panose="02020603050405020304" pitchFamily="18" charset="0"/>
                        </a:rPr>
                        <a:t>транзиторне</a:t>
                      </a:r>
                      <a:r>
                        <a:rPr lang="uk-UA" sz="1600" dirty="0">
                          <a:effectLst/>
                          <a:latin typeface="Times New Roman" panose="02020603050405020304" pitchFamily="18" charset="0"/>
                          <a:cs typeface="Times New Roman" panose="02020603050405020304" pitchFamily="18" charset="0"/>
                        </a:rPr>
                        <a:t> підвищення концентрації сечовини і креатиніну в сироватці крові)</a:t>
                      </a:r>
                    </a:p>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Можливі периферичні </a:t>
                      </a:r>
                      <a:r>
                        <a:rPr lang="uk-UA" sz="1600" dirty="0" err="1">
                          <a:effectLst/>
                          <a:latin typeface="Times New Roman" panose="02020603050405020304" pitchFamily="18" charset="0"/>
                          <a:cs typeface="Times New Roman" panose="02020603050405020304" pitchFamily="18" charset="0"/>
                        </a:rPr>
                        <a:t>нейропатії</a:t>
                      </a:r>
                      <a:r>
                        <a:rPr lang="uk-UA" sz="1600" dirty="0">
                          <a:effectLst/>
                          <a:latin typeface="Times New Roman" panose="02020603050405020304" pitchFamily="18" charset="0"/>
                          <a:cs typeface="Times New Roman" panose="02020603050405020304" pitchFamily="18" charset="0"/>
                        </a:rPr>
                        <a:t>, парестезії, м'язові фібриляції і судоми,</a:t>
                      </a:r>
                    </a:p>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алергічні реакції (свербіж, </a:t>
                      </a:r>
                      <a:r>
                        <a:rPr lang="uk-UA" sz="1600" dirty="0" err="1">
                          <a:effectLst/>
                          <a:latin typeface="Times New Roman" panose="02020603050405020304" pitchFamily="18" charset="0"/>
                          <a:cs typeface="Times New Roman" panose="02020603050405020304" pitchFamily="18" charset="0"/>
                        </a:rPr>
                        <a:t>еозинофілія</a:t>
                      </a:r>
                      <a:r>
                        <a:rPr lang="uk-UA" sz="1600" dirty="0">
                          <a:effectLst/>
                          <a:latin typeface="Times New Roman" panose="02020603050405020304" pitchFamily="18" charset="0"/>
                          <a:cs typeface="Times New Roman" panose="02020603050405020304" pitchFamily="18" charset="0"/>
                        </a:rPr>
                        <a:t>, лихоманка, артралгії, </a:t>
                      </a:r>
                      <a:r>
                        <a:rPr lang="uk-UA" sz="1600" dirty="0" err="1">
                          <a:effectLst/>
                          <a:latin typeface="Times New Roman" panose="02020603050405020304" pitchFamily="18" charset="0"/>
                          <a:cs typeface="Times New Roman" panose="02020603050405020304" pitchFamily="18" charset="0"/>
                        </a:rPr>
                        <a:t>ангіоневротичний</a:t>
                      </a:r>
                      <a:r>
                        <a:rPr lang="uk-UA" sz="1600" dirty="0">
                          <a:effectLst/>
                          <a:latin typeface="Times New Roman" panose="02020603050405020304" pitchFamily="18" charset="0"/>
                          <a:cs typeface="Times New Roman" panose="02020603050405020304" pitchFamily="18" charset="0"/>
                        </a:rPr>
                        <a:t> набряк, </a:t>
                      </a:r>
                      <a:r>
                        <a:rPr lang="uk-UA" sz="1600" dirty="0" err="1">
                          <a:effectLst/>
                          <a:latin typeface="Times New Roman" panose="02020603050405020304" pitchFamily="18" charset="0"/>
                          <a:cs typeface="Times New Roman" panose="02020603050405020304" pitchFamily="18" charset="0"/>
                        </a:rPr>
                        <a:t>гранулоцитопенія</a:t>
                      </a:r>
                      <a:r>
                        <a:rPr lang="uk-UA" sz="1600" dirty="0">
                          <a:effectLst/>
                          <a:latin typeface="Times New Roman" panose="02020603050405020304" pitchFamily="18" charset="0"/>
                          <a:cs typeface="Times New Roman" panose="02020603050405020304" pitchFamily="18" charset="0"/>
                        </a:rPr>
                        <a:t>, агранулоцитоз, </a:t>
                      </a:r>
                      <a:r>
                        <a:rPr lang="uk-UA" sz="1600" dirty="0" err="1">
                          <a:effectLst/>
                          <a:latin typeface="Times New Roman" panose="02020603050405020304" pitchFamily="18" charset="0"/>
                          <a:cs typeface="Times New Roman" panose="02020603050405020304" pitchFamily="18" charset="0"/>
                        </a:rPr>
                        <a:t>тромбоцитопенічна</a:t>
                      </a:r>
                      <a:r>
                        <a:rPr lang="uk-UA" sz="1600" dirty="0">
                          <a:effectLst/>
                          <a:latin typeface="Times New Roman" panose="02020603050405020304" pitchFamily="18" charset="0"/>
                          <a:cs typeface="Times New Roman" panose="02020603050405020304" pitchFamily="18" charset="0"/>
                        </a:rPr>
                        <a:t> пурпура, анемія), </a:t>
                      </a:r>
                    </a:p>
                    <a:p>
                      <a:pPr algn="just">
                        <a:lnSpc>
                          <a:spcPct val="115000"/>
                        </a:lnSpc>
                        <a:spcAft>
                          <a:spcPts val="1000"/>
                        </a:spcAft>
                      </a:pPr>
                      <a:r>
                        <a:rPr lang="uk-UA" sz="1600" dirty="0" err="1">
                          <a:effectLst/>
                          <a:latin typeface="Times New Roman" panose="02020603050405020304" pitchFamily="18" charset="0"/>
                          <a:cs typeface="Times New Roman" panose="02020603050405020304" pitchFamily="18" charset="0"/>
                        </a:rPr>
                        <a:t>суперінфекція</a:t>
                      </a:r>
                      <a:r>
                        <a:rPr lang="uk-UA" sz="1600" dirty="0">
                          <a:effectLst/>
                          <a:latin typeface="Times New Roman" panose="02020603050405020304" pitchFamily="18" charset="0"/>
                          <a:cs typeface="Times New Roman" panose="02020603050405020304" pitchFamily="18" charset="0"/>
                        </a:rPr>
                        <a:t>, </a:t>
                      </a:r>
                    </a:p>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нудота, блювота, алопеція, </a:t>
                      </a:r>
                      <a:r>
                        <a:rPr lang="uk-UA" sz="1600" dirty="0" err="1">
                          <a:effectLst/>
                          <a:latin typeface="Times New Roman" panose="02020603050405020304" pitchFamily="18" charset="0"/>
                          <a:cs typeface="Times New Roman" panose="02020603050405020304" pitchFamily="18" charset="0"/>
                        </a:rPr>
                        <a:t>гіперсалівація</a:t>
                      </a:r>
                      <a:r>
                        <a:rPr lang="uk-UA" sz="1600" dirty="0">
                          <a:effectLst/>
                          <a:latin typeface="Times New Roman" panose="02020603050405020304" pitchFamily="18" charset="0"/>
                          <a:cs typeface="Times New Roman" panose="02020603050405020304" pitchFamily="18" charset="0"/>
                        </a:rPr>
                        <a:t>, </a:t>
                      </a:r>
                    </a:p>
                    <a:p>
                      <a:pPr algn="just">
                        <a:lnSpc>
                          <a:spcPct val="115000"/>
                        </a:lnSpc>
                        <a:spcAft>
                          <a:spcPts val="1000"/>
                        </a:spcAft>
                      </a:pPr>
                      <a:r>
                        <a:rPr lang="uk-UA" sz="1600" dirty="0" err="1">
                          <a:effectLst/>
                          <a:latin typeface="Times New Roman" panose="02020603050405020304" pitchFamily="18" charset="0"/>
                          <a:cs typeface="Times New Roman" panose="02020603050405020304" pitchFamily="18" charset="0"/>
                        </a:rPr>
                        <a:t>пневмофіброз</a:t>
                      </a:r>
                      <a:r>
                        <a:rPr lang="uk-UA" sz="1600" dirty="0">
                          <a:effectLst/>
                          <a:latin typeface="Times New Roman" panose="02020603050405020304" pitchFamily="18" charset="0"/>
                          <a:cs typeface="Times New Roman" panose="02020603050405020304" pitchFamily="18" charset="0"/>
                        </a:rPr>
                        <a:t>, артеріальна </a:t>
                      </a:r>
                      <a:r>
                        <a:rPr lang="uk-UA" sz="1600" dirty="0" err="1">
                          <a:effectLst/>
                          <a:latin typeface="Times New Roman" panose="02020603050405020304" pitchFamily="18" charset="0"/>
                          <a:cs typeface="Times New Roman" panose="02020603050405020304" pitchFamily="18" charset="0"/>
                        </a:rPr>
                        <a:t>гіпо</a:t>
                      </a:r>
                      <a:r>
                        <a:rPr lang="uk-UA" sz="1600" dirty="0">
                          <a:effectLst/>
                          <a:latin typeface="Times New Roman" panose="02020603050405020304" pitchFamily="18" charset="0"/>
                          <a:cs typeface="Times New Roman" panose="02020603050405020304" pitchFamily="18" charset="0"/>
                        </a:rPr>
                        <a:t>- або гіпертензія, біль у місці введення. </a:t>
                      </a:r>
                    </a:p>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Може розвинутися нервово-м'язова блокада і параліч дихального центру. Можливі підвищення вмісту в крові глюкози, КФК, </a:t>
                      </a:r>
                      <a:r>
                        <a:rPr lang="uk-UA" sz="1600" dirty="0" err="1">
                          <a:effectLst/>
                          <a:latin typeface="Times New Roman" panose="02020603050405020304" pitchFamily="18" charset="0"/>
                          <a:cs typeface="Times New Roman" panose="02020603050405020304" pitchFamily="18" charset="0"/>
                        </a:rPr>
                        <a:t>АсАТ</a:t>
                      </a:r>
                      <a:r>
                        <a:rPr lang="uk-UA" sz="1600" dirty="0">
                          <a:effectLst/>
                          <a:latin typeface="Times New Roman" panose="02020603050405020304" pitchFamily="18" charset="0"/>
                          <a:cs typeface="Times New Roman" panose="02020603050405020304" pitchFamily="18" charset="0"/>
                        </a:rPr>
                        <a:t>, </a:t>
                      </a:r>
                      <a:r>
                        <a:rPr lang="uk-UA" sz="1600" dirty="0" err="1">
                          <a:effectLst/>
                          <a:latin typeface="Times New Roman" panose="02020603050405020304" pitchFamily="18" charset="0"/>
                          <a:cs typeface="Times New Roman" panose="02020603050405020304" pitchFamily="18" charset="0"/>
                        </a:rPr>
                        <a:t>АлАТ</a:t>
                      </a:r>
                      <a:r>
                        <a:rPr lang="uk-UA" sz="1600" dirty="0">
                          <a:effectLst/>
                          <a:latin typeface="Times New Roman" panose="02020603050405020304" pitchFamily="18" charset="0"/>
                          <a:cs typeface="Times New Roman" panose="02020603050405020304" pitchFamily="18" charset="0"/>
                        </a:rPr>
                        <a:t>, білірубіну, калію.</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129" marR="66129" marT="0" marB="0" anchor="ctr"/>
                </a:tc>
                <a:extLst>
                  <a:ext uri="{0D108BD9-81ED-4DB2-BD59-A6C34878D82A}">
                    <a16:rowId xmlns:a16="http://schemas.microsoft.com/office/drawing/2014/main" val="3829598593"/>
                  </a:ext>
                </a:extLst>
              </a:tr>
            </a:tbl>
          </a:graphicData>
        </a:graphic>
      </p:graphicFrame>
    </p:spTree>
    <p:extLst>
      <p:ext uri="{BB962C8B-B14F-4D97-AF65-F5344CB8AC3E}">
        <p14:creationId xmlns:p14="http://schemas.microsoft.com/office/powerpoint/2010/main" val="761814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F56F21-281F-47F4-A33B-7563D72DB23E}"/>
              </a:ext>
            </a:extLst>
          </p:cNvPr>
          <p:cNvSpPr>
            <a:spLocks noGrp="1"/>
          </p:cNvSpPr>
          <p:nvPr>
            <p:ph type="title"/>
          </p:nvPr>
        </p:nvSpPr>
        <p:spPr>
          <a:xfrm>
            <a:off x="609599" y="609600"/>
            <a:ext cx="6347713" cy="799322"/>
          </a:xfrm>
        </p:spPr>
        <p:txBody>
          <a:bodyPr/>
          <a:lstStyle/>
          <a:p>
            <a:pPr algn="ctr"/>
            <a:r>
              <a:rPr lang="uk-UA" dirty="0"/>
              <a:t>МАКРОЛІДИ</a:t>
            </a:r>
          </a:p>
        </p:txBody>
      </p:sp>
      <p:sp>
        <p:nvSpPr>
          <p:cNvPr id="3" name="Місце для вмісту 2">
            <a:extLst>
              <a:ext uri="{FF2B5EF4-FFF2-40B4-BE49-F238E27FC236}">
                <a16:creationId xmlns:a16="http://schemas.microsoft.com/office/drawing/2014/main" id="{DE3868D6-95CE-45E2-BC98-6072D0D69066}"/>
              </a:ext>
            </a:extLst>
          </p:cNvPr>
          <p:cNvSpPr>
            <a:spLocks noGrp="1"/>
          </p:cNvSpPr>
          <p:nvPr>
            <p:ph idx="1"/>
          </p:nvPr>
        </p:nvSpPr>
        <p:spPr>
          <a:xfrm>
            <a:off x="609598" y="1408922"/>
            <a:ext cx="7228115" cy="5113176"/>
          </a:xfrm>
        </p:spPr>
        <p:txBody>
          <a:bodyPr>
            <a:normAutofit/>
          </a:bodyPr>
          <a:lstStyle/>
          <a:p>
            <a:pPr marL="0" indent="0">
              <a:buNone/>
            </a:pPr>
            <a:r>
              <a:rPr lang="uk-UA" dirty="0"/>
              <a:t>Класифікують </a:t>
            </a:r>
            <a:r>
              <a:rPr lang="uk-UA" dirty="0" err="1"/>
              <a:t>макроліди</a:t>
            </a:r>
            <a:r>
              <a:rPr lang="uk-UA" dirty="0"/>
              <a:t> в залежності від числа атомів вуглецю в </a:t>
            </a:r>
            <a:r>
              <a:rPr lang="uk-UA" dirty="0" err="1"/>
              <a:t>лактонному</a:t>
            </a:r>
            <a:r>
              <a:rPr lang="uk-UA" dirty="0"/>
              <a:t> кільці:</a:t>
            </a:r>
          </a:p>
          <a:p>
            <a:r>
              <a:rPr lang="uk-UA" dirty="0"/>
              <a:t>I. 14-членні </a:t>
            </a:r>
            <a:r>
              <a:rPr lang="uk-UA" dirty="0" err="1"/>
              <a:t>макроліди</a:t>
            </a:r>
            <a:r>
              <a:rPr lang="uk-UA" dirty="0"/>
              <a:t>: еритроміцин, </a:t>
            </a:r>
            <a:r>
              <a:rPr lang="uk-UA" dirty="0" err="1"/>
              <a:t>рокситроміцин</a:t>
            </a:r>
            <a:r>
              <a:rPr lang="uk-UA" dirty="0"/>
              <a:t>, </a:t>
            </a:r>
            <a:r>
              <a:rPr lang="uk-UA" dirty="0" err="1"/>
              <a:t>кларитроміцин</a:t>
            </a:r>
            <a:r>
              <a:rPr lang="uk-UA" dirty="0"/>
              <a:t>;</a:t>
            </a:r>
          </a:p>
          <a:p>
            <a:r>
              <a:rPr lang="uk-UA" dirty="0"/>
              <a:t>II. 15-членні </a:t>
            </a:r>
            <a:r>
              <a:rPr lang="uk-UA" dirty="0" err="1"/>
              <a:t>макроліди</a:t>
            </a:r>
            <a:r>
              <a:rPr lang="uk-UA" dirty="0"/>
              <a:t>: </a:t>
            </a:r>
            <a:r>
              <a:rPr lang="uk-UA" dirty="0" err="1"/>
              <a:t>азитроміцин</a:t>
            </a:r>
            <a:r>
              <a:rPr lang="uk-UA" dirty="0"/>
              <a:t>;</a:t>
            </a:r>
          </a:p>
          <a:p>
            <a:r>
              <a:rPr lang="uk-UA" dirty="0"/>
              <a:t>III. 16-членні </a:t>
            </a:r>
            <a:r>
              <a:rPr lang="uk-UA" dirty="0" err="1"/>
              <a:t>макроліди</a:t>
            </a:r>
            <a:r>
              <a:rPr lang="uk-UA" dirty="0"/>
              <a:t>: </a:t>
            </a:r>
            <a:r>
              <a:rPr lang="uk-UA" dirty="0" err="1"/>
              <a:t>спіраміцин</a:t>
            </a:r>
            <a:r>
              <a:rPr lang="uk-UA" dirty="0"/>
              <a:t> (</a:t>
            </a:r>
            <a:r>
              <a:rPr lang="uk-UA" dirty="0" err="1"/>
              <a:t>роваміцин</a:t>
            </a:r>
            <a:r>
              <a:rPr lang="uk-UA" dirty="0"/>
              <a:t>), </a:t>
            </a:r>
            <a:r>
              <a:rPr lang="uk-UA" dirty="0" err="1"/>
              <a:t>джозаміцин</a:t>
            </a:r>
            <a:r>
              <a:rPr lang="uk-UA" dirty="0"/>
              <a:t>, </a:t>
            </a:r>
            <a:r>
              <a:rPr lang="uk-UA" dirty="0" err="1"/>
              <a:t>мідекаміцин</a:t>
            </a:r>
            <a:r>
              <a:rPr lang="uk-UA" dirty="0"/>
              <a:t>.</a:t>
            </a:r>
          </a:p>
          <a:p>
            <a:endParaRPr lang="uk-UA" dirty="0"/>
          </a:p>
          <a:p>
            <a:r>
              <a:rPr lang="uk-UA" dirty="0"/>
              <a:t>Ускладнення терапії при застосуванні </a:t>
            </a:r>
            <a:r>
              <a:rPr lang="uk-UA" dirty="0" err="1"/>
              <a:t>макролідів</a:t>
            </a:r>
            <a:r>
              <a:rPr lang="uk-UA" dirty="0"/>
              <a:t> це: алергічні реакції, </a:t>
            </a:r>
            <a:r>
              <a:rPr lang="uk-UA" dirty="0" err="1"/>
              <a:t>фармакотоксичні</a:t>
            </a:r>
            <a:r>
              <a:rPr lang="uk-UA" dirty="0"/>
              <a:t> реакції, серед яких найбільш поширені диспепсичний синдром і гепатотоксичність, що проявляється підвищенням рівнів білірубіну і печінкових трансаміназ у сироватці крові. Як і всі інші антибактеріальні засоби, </a:t>
            </a:r>
            <a:r>
              <a:rPr lang="uk-UA" dirty="0" err="1"/>
              <a:t>макроліди</a:t>
            </a:r>
            <a:r>
              <a:rPr lang="uk-UA" dirty="0"/>
              <a:t> здатні викликати дисбактеріоз</a:t>
            </a:r>
          </a:p>
        </p:txBody>
      </p:sp>
    </p:spTree>
    <p:extLst>
      <p:ext uri="{BB962C8B-B14F-4D97-AF65-F5344CB8AC3E}">
        <p14:creationId xmlns:p14="http://schemas.microsoft.com/office/powerpoint/2010/main" val="237748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02A613-515B-420A-AB15-A31F7F887F6C}"/>
              </a:ext>
            </a:extLst>
          </p:cNvPr>
          <p:cNvSpPr>
            <a:spLocks noGrp="1"/>
          </p:cNvSpPr>
          <p:nvPr>
            <p:ph type="title"/>
          </p:nvPr>
        </p:nvSpPr>
        <p:spPr>
          <a:xfrm>
            <a:off x="534954" y="301690"/>
            <a:ext cx="6347713" cy="650033"/>
          </a:xfrm>
        </p:spPr>
        <p:txBody>
          <a:bodyPr/>
          <a:lstStyle/>
          <a:p>
            <a:pPr algn="ctr"/>
            <a:r>
              <a:rPr lang="uk-UA" b="1" dirty="0" err="1"/>
              <a:t>Карбапенеми</a:t>
            </a:r>
            <a:endParaRPr lang="uk-UA" dirty="0"/>
          </a:p>
        </p:txBody>
      </p:sp>
      <p:sp>
        <p:nvSpPr>
          <p:cNvPr id="3" name="Місце для вмісту 2">
            <a:extLst>
              <a:ext uri="{FF2B5EF4-FFF2-40B4-BE49-F238E27FC236}">
                <a16:creationId xmlns:a16="http://schemas.microsoft.com/office/drawing/2014/main" id="{8522A770-B661-4025-9BE4-EA608F59E59F}"/>
              </a:ext>
            </a:extLst>
          </p:cNvPr>
          <p:cNvSpPr>
            <a:spLocks noGrp="1"/>
          </p:cNvSpPr>
          <p:nvPr>
            <p:ph idx="1"/>
          </p:nvPr>
        </p:nvSpPr>
        <p:spPr>
          <a:xfrm>
            <a:off x="600268" y="1134223"/>
            <a:ext cx="6347714" cy="3880773"/>
          </a:xfrm>
        </p:spPr>
        <p:txBody>
          <a:bodyPr/>
          <a:lstStyle/>
          <a:p>
            <a:endParaRPr lang="uk-UA" dirty="0"/>
          </a:p>
          <a:p>
            <a:r>
              <a:rPr lang="uk-UA" dirty="0" err="1"/>
              <a:t>Карбапенеми</a:t>
            </a:r>
            <a:r>
              <a:rPr lang="uk-UA" dirty="0"/>
              <a:t> відносяться до антибіотиків бета-</a:t>
            </a:r>
            <a:r>
              <a:rPr lang="uk-UA" dirty="0" err="1"/>
              <a:t>лактамної</a:t>
            </a:r>
            <a:r>
              <a:rPr lang="uk-UA" dirty="0"/>
              <a:t> структури. Вони мають </a:t>
            </a:r>
            <a:r>
              <a:rPr lang="uk-UA" dirty="0" err="1"/>
              <a:t>надширокий</a:t>
            </a:r>
            <a:r>
              <a:rPr lang="uk-UA" dirty="0"/>
              <a:t> спектр дії і надають бактерицидний ефект. Це  </a:t>
            </a:r>
            <a:r>
              <a:rPr lang="uk-UA" dirty="0" err="1"/>
              <a:t>іміпенем</a:t>
            </a:r>
            <a:r>
              <a:rPr lang="uk-UA" dirty="0"/>
              <a:t>/</a:t>
            </a:r>
            <a:r>
              <a:rPr lang="uk-UA" dirty="0" err="1"/>
              <a:t>циластатин</a:t>
            </a:r>
            <a:r>
              <a:rPr lang="uk-UA" dirty="0"/>
              <a:t> (</a:t>
            </a:r>
            <a:r>
              <a:rPr lang="uk-UA" dirty="0" err="1"/>
              <a:t>тієнам</a:t>
            </a:r>
            <a:r>
              <a:rPr lang="uk-UA" dirty="0"/>
              <a:t>) і </a:t>
            </a:r>
            <a:r>
              <a:rPr lang="uk-UA" dirty="0" err="1"/>
              <a:t>меропенем</a:t>
            </a:r>
            <a:r>
              <a:rPr lang="uk-UA" dirty="0"/>
              <a:t> (</a:t>
            </a:r>
            <a:r>
              <a:rPr lang="uk-UA" dirty="0" err="1"/>
              <a:t>меронем</a:t>
            </a:r>
            <a:r>
              <a:rPr lang="uk-UA" dirty="0"/>
              <a:t>) </a:t>
            </a:r>
          </a:p>
        </p:txBody>
      </p:sp>
    </p:spTree>
    <p:extLst>
      <p:ext uri="{BB962C8B-B14F-4D97-AF65-F5344CB8AC3E}">
        <p14:creationId xmlns:p14="http://schemas.microsoft.com/office/powerpoint/2010/main" val="107516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D32898-9EDB-4E27-8B14-F5C4D0AD5074}"/>
              </a:ext>
            </a:extLst>
          </p:cNvPr>
          <p:cNvSpPr>
            <a:spLocks noGrp="1"/>
          </p:cNvSpPr>
          <p:nvPr>
            <p:ph type="title"/>
          </p:nvPr>
        </p:nvSpPr>
        <p:spPr>
          <a:xfrm>
            <a:off x="609598" y="297233"/>
            <a:ext cx="6347713" cy="519404"/>
          </a:xfrm>
        </p:spPr>
        <p:txBody>
          <a:bodyPr>
            <a:normAutofit/>
          </a:bodyPr>
          <a:lstStyle/>
          <a:p>
            <a:r>
              <a:rPr lang="uk-UA" sz="2400" b="1" dirty="0"/>
              <a:t>Ускладнення терапії  </a:t>
            </a:r>
            <a:r>
              <a:rPr lang="uk-UA" sz="2400" b="1" dirty="0" err="1"/>
              <a:t>карбапенемами</a:t>
            </a:r>
            <a:endParaRPr lang="uk-UA" sz="2400" dirty="0"/>
          </a:p>
        </p:txBody>
      </p:sp>
      <p:graphicFrame>
        <p:nvGraphicFramePr>
          <p:cNvPr id="4" name="Місце для вмісту 3">
            <a:extLst>
              <a:ext uri="{FF2B5EF4-FFF2-40B4-BE49-F238E27FC236}">
                <a16:creationId xmlns:a16="http://schemas.microsoft.com/office/drawing/2014/main" id="{6EC74C6A-E92D-41A8-AB7E-10871F5CB6A9}"/>
              </a:ext>
            </a:extLst>
          </p:cNvPr>
          <p:cNvGraphicFramePr>
            <a:graphicFrameLocks noGrp="1"/>
          </p:cNvGraphicFramePr>
          <p:nvPr>
            <p:ph idx="1"/>
            <p:extLst>
              <p:ext uri="{D42A27DB-BD31-4B8C-83A1-F6EECF244321}">
                <p14:modId xmlns:p14="http://schemas.microsoft.com/office/powerpoint/2010/main" val="1794024997"/>
              </p:ext>
            </p:extLst>
          </p:nvPr>
        </p:nvGraphicFramePr>
        <p:xfrm>
          <a:off x="432317" y="968499"/>
          <a:ext cx="8142515" cy="5594513"/>
        </p:xfrm>
        <a:graphic>
          <a:graphicData uri="http://schemas.openxmlformats.org/drawingml/2006/table">
            <a:tbl>
              <a:tblPr>
                <a:tableStyleId>{5C22544A-7EE6-4342-B048-85BDC9FD1C3A}</a:tableStyleId>
              </a:tblPr>
              <a:tblGrid>
                <a:gridCol w="1462869">
                  <a:extLst>
                    <a:ext uri="{9D8B030D-6E8A-4147-A177-3AD203B41FA5}">
                      <a16:colId xmlns:a16="http://schemas.microsoft.com/office/drawing/2014/main" val="2931986618"/>
                    </a:ext>
                  </a:extLst>
                </a:gridCol>
                <a:gridCol w="6679646">
                  <a:extLst>
                    <a:ext uri="{9D8B030D-6E8A-4147-A177-3AD203B41FA5}">
                      <a16:colId xmlns:a16="http://schemas.microsoft.com/office/drawing/2014/main" val="360092296"/>
                    </a:ext>
                  </a:extLst>
                </a:gridCol>
              </a:tblGrid>
              <a:tr h="257438">
                <a:tc>
                  <a:txBody>
                    <a:bodyPr/>
                    <a:lstStyle/>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Препарат </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774" marR="65774" marT="0" marB="0" anchor="ctr"/>
                </a:tc>
                <a:tc>
                  <a:txBody>
                    <a:bodyPr/>
                    <a:lstStyle/>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Побічна дія </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774" marR="65774" marT="0" marB="0" anchor="ctr"/>
                </a:tc>
                <a:extLst>
                  <a:ext uri="{0D108BD9-81ED-4DB2-BD59-A6C34878D82A}">
                    <a16:rowId xmlns:a16="http://schemas.microsoft.com/office/drawing/2014/main" val="1595903426"/>
                  </a:ext>
                </a:extLst>
              </a:tr>
              <a:tr h="3956975">
                <a:tc>
                  <a:txBody>
                    <a:bodyPr/>
                    <a:lstStyle/>
                    <a:p>
                      <a:pPr algn="just">
                        <a:lnSpc>
                          <a:spcPct val="115000"/>
                        </a:lnSpc>
                        <a:spcAft>
                          <a:spcPts val="1000"/>
                        </a:spcAft>
                      </a:pPr>
                      <a:r>
                        <a:rPr lang="uk-UA" sz="1600">
                          <a:effectLst/>
                          <a:latin typeface="Times New Roman" panose="02020603050405020304" pitchFamily="18" charset="0"/>
                          <a:cs typeface="Times New Roman" panose="02020603050405020304" pitchFamily="18" charset="0"/>
                        </a:rPr>
                        <a:t>Іміпенем/</a:t>
                      </a:r>
                    </a:p>
                    <a:p>
                      <a:pPr algn="just">
                        <a:lnSpc>
                          <a:spcPct val="115000"/>
                        </a:lnSpc>
                        <a:spcAft>
                          <a:spcPts val="1000"/>
                        </a:spcAft>
                      </a:pPr>
                      <a:r>
                        <a:rPr lang="uk-UA" sz="1600">
                          <a:effectLst/>
                          <a:latin typeface="Times New Roman" panose="02020603050405020304" pitchFamily="18" charset="0"/>
                          <a:cs typeface="Times New Roman" panose="02020603050405020304" pitchFamily="18" charset="0"/>
                        </a:rPr>
                        <a:t>циластатин </a:t>
                      </a:r>
                      <a:endParaRPr lang="uk-UA"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5774" marR="65774" marT="0" marB="0" anchor="ctr"/>
                </a:tc>
                <a:tc>
                  <a:txBody>
                    <a:bodyPr/>
                    <a:lstStyle/>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 Місцеві реакції, болючість, еритема, інфільтрат, тромбофлебіт.</a:t>
                      </a:r>
                    </a:p>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Алергічні реакції: висип, свербіж, кропив'янка, поліморфна еритема, </a:t>
                      </a:r>
                      <a:r>
                        <a:rPr lang="uk-UA" sz="1600" dirty="0" err="1">
                          <a:effectLst/>
                          <a:latin typeface="Times New Roman" panose="02020603050405020304" pitchFamily="18" charset="0"/>
                          <a:cs typeface="Times New Roman" panose="02020603050405020304" pitchFamily="18" charset="0"/>
                        </a:rPr>
                        <a:t>ангіоневротичний</a:t>
                      </a:r>
                      <a:r>
                        <a:rPr lang="uk-UA" sz="1600" dirty="0">
                          <a:effectLst/>
                          <a:latin typeface="Times New Roman" panose="02020603050405020304" pitchFamily="18" charset="0"/>
                          <a:cs typeface="Times New Roman" panose="02020603050405020304" pitchFamily="18" charset="0"/>
                        </a:rPr>
                        <a:t> набряк, синдром </a:t>
                      </a:r>
                      <a:r>
                        <a:rPr lang="uk-UA" sz="1600" dirty="0" err="1">
                          <a:effectLst/>
                          <a:latin typeface="Times New Roman" panose="02020603050405020304" pitchFamily="18" charset="0"/>
                          <a:cs typeface="Times New Roman" panose="02020603050405020304" pitchFamily="18" charset="0"/>
                        </a:rPr>
                        <a:t>Стівенса</a:t>
                      </a:r>
                      <a:r>
                        <a:rPr lang="uk-UA" sz="1600" dirty="0">
                          <a:effectLst/>
                          <a:latin typeface="Times New Roman" panose="02020603050405020304" pitchFamily="18" charset="0"/>
                          <a:cs typeface="Times New Roman" panose="02020603050405020304" pitchFamily="18" charset="0"/>
                        </a:rPr>
                        <a:t>-Джонсона, токсичний епідермальний </a:t>
                      </a:r>
                      <a:r>
                        <a:rPr lang="uk-UA" sz="1600" dirty="0" err="1">
                          <a:effectLst/>
                          <a:latin typeface="Times New Roman" panose="02020603050405020304" pitchFamily="18" charset="0"/>
                          <a:cs typeface="Times New Roman" panose="02020603050405020304" pitchFamily="18" charset="0"/>
                        </a:rPr>
                        <a:t>некроліз</a:t>
                      </a:r>
                      <a:r>
                        <a:rPr lang="uk-UA" sz="1600" dirty="0">
                          <a:effectLst/>
                          <a:latin typeface="Times New Roman" panose="02020603050405020304" pitchFamily="18" charset="0"/>
                          <a:cs typeface="Times New Roman" panose="02020603050405020304" pitchFamily="18" charset="0"/>
                        </a:rPr>
                        <a:t>, ексфоліативний дерматит, </a:t>
                      </a:r>
                      <a:r>
                        <a:rPr lang="uk-UA" sz="1600" dirty="0" err="1">
                          <a:effectLst/>
                          <a:latin typeface="Times New Roman" panose="02020603050405020304" pitchFamily="18" charset="0"/>
                          <a:cs typeface="Times New Roman" panose="02020603050405020304" pitchFamily="18" charset="0"/>
                        </a:rPr>
                        <a:t>кандидоз</a:t>
                      </a:r>
                      <a:r>
                        <a:rPr lang="uk-UA" sz="1600" dirty="0">
                          <a:effectLst/>
                          <a:latin typeface="Times New Roman" panose="02020603050405020304" pitchFamily="18" charset="0"/>
                          <a:cs typeface="Times New Roman" panose="02020603050405020304" pitchFamily="18" charset="0"/>
                        </a:rPr>
                        <a:t>, лихоманка, анафілактичні реакції. Нудота, блювота, діарея, плями на зубах, коліт. </a:t>
                      </a:r>
                      <a:r>
                        <a:rPr lang="uk-UA" sz="1600" dirty="0" err="1">
                          <a:effectLst/>
                          <a:latin typeface="Times New Roman" panose="02020603050405020304" pitchFamily="18" charset="0"/>
                          <a:cs typeface="Times New Roman" panose="02020603050405020304" pitchFamily="18" charset="0"/>
                        </a:rPr>
                        <a:t>Гематотоксичність</a:t>
                      </a:r>
                      <a:r>
                        <a:rPr lang="uk-UA" sz="1600" dirty="0">
                          <a:effectLst/>
                          <a:latin typeface="Times New Roman" panose="02020603050405020304" pitchFamily="18" charset="0"/>
                          <a:cs typeface="Times New Roman" panose="02020603050405020304" pitchFamily="18" charset="0"/>
                        </a:rPr>
                        <a:t>: </a:t>
                      </a:r>
                      <a:r>
                        <a:rPr lang="uk-UA" sz="1600" dirty="0" err="1">
                          <a:effectLst/>
                          <a:latin typeface="Times New Roman" panose="02020603050405020304" pitchFamily="18" charset="0"/>
                          <a:cs typeface="Times New Roman" panose="02020603050405020304" pitchFamily="18" charset="0"/>
                        </a:rPr>
                        <a:t>еозинофілія</a:t>
                      </a:r>
                      <a:r>
                        <a:rPr lang="uk-UA" sz="1600" dirty="0">
                          <a:effectLst/>
                          <a:latin typeface="Times New Roman" panose="02020603050405020304" pitchFamily="18" charset="0"/>
                          <a:cs typeface="Times New Roman" panose="02020603050405020304" pitchFamily="18" charset="0"/>
                        </a:rPr>
                        <a:t>, лейкопенія, </a:t>
                      </a:r>
                      <a:r>
                        <a:rPr lang="uk-UA" sz="1600" dirty="0" err="1">
                          <a:effectLst/>
                          <a:latin typeface="Times New Roman" panose="02020603050405020304" pitchFamily="18" charset="0"/>
                          <a:cs typeface="Times New Roman" panose="02020603050405020304" pitchFamily="18" charset="0"/>
                        </a:rPr>
                        <a:t>нейтропенія</a:t>
                      </a:r>
                      <a:r>
                        <a:rPr lang="uk-UA" sz="1600" dirty="0">
                          <a:effectLst/>
                          <a:latin typeface="Times New Roman" panose="02020603050405020304" pitchFamily="18" charset="0"/>
                          <a:cs typeface="Times New Roman" panose="02020603050405020304" pitchFamily="18" charset="0"/>
                        </a:rPr>
                        <a:t>, </a:t>
                      </a:r>
                      <a:r>
                        <a:rPr lang="uk-UA" sz="1600" dirty="0" err="1">
                          <a:effectLst/>
                          <a:latin typeface="Times New Roman" panose="02020603050405020304" pitchFamily="18" charset="0"/>
                          <a:cs typeface="Times New Roman" panose="02020603050405020304" pitchFamily="18" charset="0"/>
                        </a:rPr>
                        <a:t>тромбоцитопенія</a:t>
                      </a:r>
                      <a:r>
                        <a:rPr lang="uk-UA" sz="1600" dirty="0">
                          <a:effectLst/>
                          <a:latin typeface="Times New Roman" panose="02020603050405020304" pitchFamily="18" charset="0"/>
                          <a:cs typeface="Times New Roman" panose="02020603050405020304" pitchFamily="18" charset="0"/>
                        </a:rPr>
                        <a:t>, тромбоцитоз, зниження рівня гемоглобіну, збільшення </a:t>
                      </a:r>
                      <a:r>
                        <a:rPr lang="uk-UA" sz="1600" dirty="0" err="1">
                          <a:effectLst/>
                          <a:latin typeface="Times New Roman" panose="02020603050405020304" pitchFamily="18" charset="0"/>
                          <a:cs typeface="Times New Roman" panose="02020603050405020304" pitchFamily="18" charset="0"/>
                        </a:rPr>
                        <a:t>протромбінового</a:t>
                      </a:r>
                      <a:r>
                        <a:rPr lang="uk-UA" sz="1600" dirty="0">
                          <a:effectLst/>
                          <a:latin typeface="Times New Roman" panose="02020603050405020304" pitchFamily="18" charset="0"/>
                          <a:cs typeface="Times New Roman" panose="02020603050405020304" pitchFamily="18" charset="0"/>
                        </a:rPr>
                        <a:t> часу, позитивний тест </a:t>
                      </a:r>
                      <a:r>
                        <a:rPr lang="uk-UA" sz="1600" dirty="0" err="1">
                          <a:effectLst/>
                          <a:latin typeface="Times New Roman" panose="02020603050405020304" pitchFamily="18" charset="0"/>
                          <a:cs typeface="Times New Roman" panose="02020603050405020304" pitchFamily="18" charset="0"/>
                        </a:rPr>
                        <a:t>Кумбса</a:t>
                      </a:r>
                      <a:r>
                        <a:rPr lang="uk-UA" sz="1600" dirty="0">
                          <a:effectLst/>
                          <a:latin typeface="Times New Roman" panose="02020603050405020304" pitchFamily="18" charset="0"/>
                          <a:cs typeface="Times New Roman" panose="02020603050405020304" pitchFamily="18" charset="0"/>
                        </a:rPr>
                        <a:t>.</a:t>
                      </a:r>
                    </a:p>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Помірне підвищення рівня трансаміназ, білірубіну, ЛФ, гепатит. </a:t>
                      </a:r>
                      <a:r>
                        <a:rPr lang="uk-UA" sz="1600" dirty="0" err="1">
                          <a:effectLst/>
                          <a:latin typeface="Times New Roman" panose="02020603050405020304" pitchFamily="18" charset="0"/>
                          <a:cs typeface="Times New Roman" panose="02020603050405020304" pitchFamily="18" charset="0"/>
                        </a:rPr>
                        <a:t>Олігурія</a:t>
                      </a:r>
                      <a:r>
                        <a:rPr lang="uk-UA" sz="1600" dirty="0">
                          <a:effectLst/>
                          <a:latin typeface="Times New Roman" panose="02020603050405020304" pitchFamily="18" charset="0"/>
                          <a:cs typeface="Times New Roman" panose="02020603050405020304" pitchFamily="18" charset="0"/>
                        </a:rPr>
                        <a:t>/анурія, поліурія, ГНН. Підвищення рівня креатиніну в сироватці крові, азоту сечовини, зміна кольору сечі. </a:t>
                      </a:r>
                      <a:r>
                        <a:rPr lang="uk-UA" sz="1600" dirty="0" err="1">
                          <a:effectLst/>
                          <a:latin typeface="Times New Roman" panose="02020603050405020304" pitchFamily="18" charset="0"/>
                          <a:cs typeface="Times New Roman" panose="02020603050405020304" pitchFamily="18" charset="0"/>
                        </a:rPr>
                        <a:t>Міоклонія</a:t>
                      </a:r>
                      <a:r>
                        <a:rPr lang="uk-UA" sz="1600" dirty="0">
                          <a:effectLst/>
                          <a:latin typeface="Times New Roman" panose="02020603050405020304" pitchFamily="18" charset="0"/>
                          <a:cs typeface="Times New Roman" panose="02020603050405020304" pitchFamily="18" charset="0"/>
                        </a:rPr>
                        <a:t>, психічні порушення, парестезії, галюцинації, сплутаність свідомості, епілептичні припадки. Зниження слуху, зміна смакового сприйняття.</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774" marR="65774" marT="0" marB="0" anchor="ctr"/>
                </a:tc>
                <a:extLst>
                  <a:ext uri="{0D108BD9-81ED-4DB2-BD59-A6C34878D82A}">
                    <a16:rowId xmlns:a16="http://schemas.microsoft.com/office/drawing/2014/main" val="4258232175"/>
                  </a:ext>
                </a:extLst>
              </a:tr>
              <a:tr h="1377854">
                <a:tc>
                  <a:txBody>
                    <a:bodyPr/>
                    <a:lstStyle/>
                    <a:p>
                      <a:pPr algn="just">
                        <a:lnSpc>
                          <a:spcPct val="115000"/>
                        </a:lnSpc>
                        <a:spcAft>
                          <a:spcPts val="1000"/>
                        </a:spcAft>
                      </a:pPr>
                      <a:r>
                        <a:rPr lang="uk-UA" sz="1600">
                          <a:effectLst/>
                          <a:latin typeface="Times New Roman" panose="02020603050405020304" pitchFamily="18" charset="0"/>
                          <a:cs typeface="Times New Roman" panose="02020603050405020304" pitchFamily="18" charset="0"/>
                        </a:rPr>
                        <a:t>Меропенем </a:t>
                      </a:r>
                      <a:endParaRPr lang="uk-UA"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5774" marR="65774" marT="0" marB="0" anchor="ctr"/>
                </a:tc>
                <a:tc>
                  <a:txBody>
                    <a:bodyPr/>
                    <a:lstStyle/>
                    <a:p>
                      <a:pPr algn="just">
                        <a:lnSpc>
                          <a:spcPct val="115000"/>
                        </a:lnSpc>
                        <a:spcAft>
                          <a:spcPts val="1000"/>
                        </a:spcAft>
                      </a:pPr>
                      <a:r>
                        <a:rPr lang="uk-UA" sz="1600" dirty="0">
                          <a:effectLst/>
                          <a:latin typeface="Times New Roman" panose="02020603050405020304" pitchFamily="18" charset="0"/>
                          <a:cs typeface="Times New Roman" panose="02020603050405020304" pitchFamily="18" charset="0"/>
                        </a:rPr>
                        <a:t>Висип, кропив'янка, свербіж, біль у животі, нудота, блювота, діарея, </a:t>
                      </a:r>
                      <a:r>
                        <a:rPr lang="uk-UA" sz="1600" dirty="0" err="1">
                          <a:effectLst/>
                          <a:latin typeface="Times New Roman" panose="02020603050405020304" pitchFamily="18" charset="0"/>
                          <a:cs typeface="Times New Roman" panose="02020603050405020304" pitchFamily="18" charset="0"/>
                        </a:rPr>
                        <a:t>еозинофілія</a:t>
                      </a:r>
                      <a:r>
                        <a:rPr lang="uk-UA" sz="1600" dirty="0">
                          <a:effectLst/>
                          <a:latin typeface="Times New Roman" panose="02020603050405020304" pitchFamily="18" charset="0"/>
                          <a:cs typeface="Times New Roman" panose="02020603050405020304" pitchFamily="18" charset="0"/>
                        </a:rPr>
                        <a:t>, </a:t>
                      </a:r>
                      <a:r>
                        <a:rPr lang="uk-UA" sz="1600" dirty="0" err="1">
                          <a:effectLst/>
                          <a:latin typeface="Times New Roman" panose="02020603050405020304" pitchFamily="18" charset="0"/>
                          <a:cs typeface="Times New Roman" panose="02020603050405020304" pitchFamily="18" charset="0"/>
                        </a:rPr>
                        <a:t>тромбоцитопенія</a:t>
                      </a:r>
                      <a:r>
                        <a:rPr lang="uk-UA" sz="1600" dirty="0">
                          <a:effectLst/>
                          <a:latin typeface="Times New Roman" panose="02020603050405020304" pitchFamily="18" charset="0"/>
                          <a:cs typeface="Times New Roman" panose="02020603050405020304" pitchFamily="18" charset="0"/>
                        </a:rPr>
                        <a:t>, </a:t>
                      </a:r>
                      <a:r>
                        <a:rPr lang="uk-UA" sz="1600" dirty="0" err="1">
                          <a:effectLst/>
                          <a:latin typeface="Times New Roman" panose="02020603050405020304" pitchFamily="18" charset="0"/>
                          <a:cs typeface="Times New Roman" panose="02020603050405020304" pitchFamily="18" charset="0"/>
                        </a:rPr>
                        <a:t>нейтропенія</a:t>
                      </a:r>
                      <a:r>
                        <a:rPr lang="uk-UA" sz="1600" dirty="0">
                          <a:effectLst/>
                          <a:latin typeface="Times New Roman" panose="02020603050405020304" pitchFamily="18" charset="0"/>
                          <a:cs typeface="Times New Roman" panose="02020603050405020304" pitchFamily="18" charset="0"/>
                        </a:rPr>
                        <a:t>, позитивна проба </a:t>
                      </a:r>
                      <a:r>
                        <a:rPr lang="uk-UA" sz="1600" dirty="0" err="1">
                          <a:effectLst/>
                          <a:latin typeface="Times New Roman" panose="02020603050405020304" pitchFamily="18" charset="0"/>
                          <a:cs typeface="Times New Roman" panose="02020603050405020304" pitchFamily="18" charset="0"/>
                        </a:rPr>
                        <a:t>Кумбса</a:t>
                      </a:r>
                      <a:r>
                        <a:rPr lang="uk-UA" sz="1600" dirty="0">
                          <a:effectLst/>
                          <a:latin typeface="Times New Roman" panose="02020603050405020304" pitchFamily="18" charset="0"/>
                          <a:cs typeface="Times New Roman" panose="02020603050405020304" pitchFamily="18" charset="0"/>
                        </a:rPr>
                        <a:t>, зворотне підвищення рівня білірубіну і активності трансаміназ, ЛФ і ЛДГ у сироватці крові, головний біль, парестезії, </a:t>
                      </a:r>
                      <a:r>
                        <a:rPr lang="uk-UA" sz="1600" dirty="0" err="1">
                          <a:effectLst/>
                          <a:latin typeface="Times New Roman" panose="02020603050405020304" pitchFamily="18" charset="0"/>
                          <a:cs typeface="Times New Roman" panose="02020603050405020304" pitchFamily="18" charset="0"/>
                        </a:rPr>
                        <a:t>кандидоз</a:t>
                      </a:r>
                      <a:r>
                        <a:rPr lang="uk-UA" sz="1600" dirty="0">
                          <a:effectLst/>
                          <a:latin typeface="Times New Roman" panose="02020603050405020304" pitchFamily="18" charset="0"/>
                          <a:cs typeface="Times New Roman" panose="02020603050405020304" pitchFamily="18" charset="0"/>
                        </a:rPr>
                        <a:t> порожнини рота і статевих органів. Місцеві реакції: тромбофлебіт, болючість, запалення.</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774" marR="65774" marT="0" marB="0" anchor="ctr"/>
                </a:tc>
                <a:extLst>
                  <a:ext uri="{0D108BD9-81ED-4DB2-BD59-A6C34878D82A}">
                    <a16:rowId xmlns:a16="http://schemas.microsoft.com/office/drawing/2014/main" val="4253771600"/>
                  </a:ext>
                </a:extLst>
              </a:tr>
            </a:tbl>
          </a:graphicData>
        </a:graphic>
      </p:graphicFrame>
    </p:spTree>
    <p:extLst>
      <p:ext uri="{BB962C8B-B14F-4D97-AF65-F5344CB8AC3E}">
        <p14:creationId xmlns:p14="http://schemas.microsoft.com/office/powerpoint/2010/main" val="173681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6C9108-BB3B-43D5-9F78-0C2133871E07}"/>
              </a:ext>
            </a:extLst>
          </p:cNvPr>
          <p:cNvSpPr>
            <a:spLocks noGrp="1"/>
          </p:cNvSpPr>
          <p:nvPr>
            <p:ph type="title"/>
          </p:nvPr>
        </p:nvSpPr>
        <p:spPr>
          <a:xfrm>
            <a:off x="171060" y="301690"/>
            <a:ext cx="7209454" cy="566057"/>
          </a:xfrm>
        </p:spPr>
        <p:txBody>
          <a:bodyPr>
            <a:normAutofit/>
          </a:bodyPr>
          <a:lstStyle/>
          <a:p>
            <a:r>
              <a:rPr lang="uk-UA" sz="2400" dirty="0"/>
              <a:t>ГЛІКОПЕПТИДИ (</a:t>
            </a:r>
            <a:r>
              <a:rPr lang="uk-UA" sz="2400" dirty="0" err="1"/>
              <a:t>ванкоміцин</a:t>
            </a:r>
            <a:r>
              <a:rPr lang="uk-UA" sz="2400" dirty="0"/>
              <a:t> та </a:t>
            </a:r>
            <a:r>
              <a:rPr lang="uk-UA" sz="2400" dirty="0" err="1"/>
              <a:t>тейкопланін</a:t>
            </a:r>
            <a:r>
              <a:rPr lang="uk-UA" sz="2400" dirty="0"/>
              <a:t>)</a:t>
            </a:r>
          </a:p>
        </p:txBody>
      </p:sp>
      <p:sp>
        <p:nvSpPr>
          <p:cNvPr id="6" name="Місце для вмісту 5">
            <a:extLst>
              <a:ext uri="{FF2B5EF4-FFF2-40B4-BE49-F238E27FC236}">
                <a16:creationId xmlns:a16="http://schemas.microsoft.com/office/drawing/2014/main" id="{8376CBF7-DFBD-4845-84F9-1816CAE2740D}"/>
              </a:ext>
            </a:extLst>
          </p:cNvPr>
          <p:cNvSpPr>
            <a:spLocks noGrp="1"/>
          </p:cNvSpPr>
          <p:nvPr>
            <p:ph idx="1"/>
          </p:nvPr>
        </p:nvSpPr>
        <p:spPr>
          <a:xfrm>
            <a:off x="270588" y="867747"/>
            <a:ext cx="7893697" cy="5523721"/>
          </a:xfrm>
        </p:spPr>
        <p:txBody>
          <a:bodyPr>
            <a:normAutofit fontScale="92500" lnSpcReduction="10000"/>
          </a:bodyPr>
          <a:lstStyle/>
          <a:p>
            <a:r>
              <a:rPr lang="uk-UA" dirty="0"/>
              <a:t>При застосуванні </a:t>
            </a:r>
            <a:r>
              <a:rPr lang="uk-UA" dirty="0" err="1"/>
              <a:t>глікопептідних</a:t>
            </a:r>
            <a:r>
              <a:rPr lang="uk-UA" dirty="0"/>
              <a:t> антибіотиків необхідно враховувати можливість появи алергічних реакцій, особливо при застосуванні </a:t>
            </a:r>
            <a:r>
              <a:rPr lang="uk-UA" dirty="0" err="1"/>
              <a:t>ванкоміцину</a:t>
            </a:r>
            <a:r>
              <a:rPr lang="uk-UA" dirty="0"/>
              <a:t> (синдром "червоної людини", який пов'язаний з вивільненням </a:t>
            </a:r>
            <a:r>
              <a:rPr lang="uk-UA" dirty="0" err="1"/>
              <a:t>гістаміну</a:t>
            </a:r>
            <a:r>
              <a:rPr lang="uk-UA" dirty="0"/>
              <a:t> і супроводжується почервонінням і свербінням в області шиї і верхньої частини грудної клітки, болем у грудній клітці, </a:t>
            </a:r>
            <a:r>
              <a:rPr lang="uk-UA" dirty="0" err="1"/>
              <a:t>гіпотензією</a:t>
            </a:r>
            <a:r>
              <a:rPr lang="uk-UA" dirty="0"/>
              <a:t>, </a:t>
            </a:r>
            <a:r>
              <a:rPr lang="uk-UA" dirty="0" err="1"/>
              <a:t>ангіоневротичним</a:t>
            </a:r>
            <a:r>
              <a:rPr lang="uk-UA" dirty="0"/>
              <a:t> набряком). </a:t>
            </a:r>
          </a:p>
          <a:p>
            <a:r>
              <a:rPr lang="uk-UA" dirty="0"/>
              <a:t>Можливий також розвиток </a:t>
            </a:r>
            <a:r>
              <a:rPr lang="uk-UA" dirty="0" err="1"/>
              <a:t>гематотоксичних</a:t>
            </a:r>
            <a:r>
              <a:rPr lang="uk-UA" dirty="0"/>
              <a:t> реакцій (</a:t>
            </a:r>
            <a:r>
              <a:rPr lang="uk-UA" dirty="0" err="1"/>
              <a:t>еозинофілія</a:t>
            </a:r>
            <a:r>
              <a:rPr lang="uk-UA" dirty="0"/>
              <a:t>, </a:t>
            </a:r>
            <a:r>
              <a:rPr lang="uk-UA" dirty="0" err="1"/>
              <a:t>тромбоцитопенія</a:t>
            </a:r>
            <a:r>
              <a:rPr lang="uk-UA" dirty="0"/>
              <a:t>, лейкопенія). </a:t>
            </a:r>
          </a:p>
          <a:p>
            <a:r>
              <a:rPr lang="uk-UA" dirty="0"/>
              <a:t>З боку ШКТ можливі нудота, блювота, діарея, підвищення активності ферментів (трансаміназ та/або лужної фосфатази), </a:t>
            </a:r>
            <a:r>
              <a:rPr lang="uk-UA" dirty="0" err="1"/>
              <a:t>транзиторне</a:t>
            </a:r>
            <a:r>
              <a:rPr lang="uk-UA" dirty="0"/>
              <a:t> підвищення сироваткового креатиніну. </a:t>
            </a:r>
          </a:p>
          <a:p>
            <a:r>
              <a:rPr lang="uk-UA" dirty="0"/>
              <a:t>У деяких випадках виникають запаморочення, головний біль, астенія, набряки, підвищення вмісту сечової кислоти в сироватці крові, васкуліт. У місці введення препаратів спостерігалися біль, </a:t>
            </a:r>
            <a:r>
              <a:rPr lang="uk-UA" dirty="0" err="1"/>
              <a:t>флебіти</a:t>
            </a:r>
            <a:r>
              <a:rPr lang="uk-UA" dirty="0"/>
              <a:t>. </a:t>
            </a:r>
          </a:p>
          <a:p>
            <a:r>
              <a:rPr lang="uk-UA" dirty="0"/>
              <a:t>Препарати мають ото- і </a:t>
            </a:r>
            <a:r>
              <a:rPr lang="uk-UA" dirty="0" err="1"/>
              <a:t>нефротоксичність</a:t>
            </a:r>
            <a:r>
              <a:rPr lang="uk-UA" dirty="0"/>
              <a:t>, які посилюються при застосуванні їх з </a:t>
            </a:r>
            <a:r>
              <a:rPr lang="uk-UA" dirty="0" err="1"/>
              <a:t>нейро</a:t>
            </a:r>
            <a:r>
              <a:rPr lang="uk-UA" dirty="0"/>
              <a:t>- і </a:t>
            </a:r>
            <a:r>
              <a:rPr lang="uk-UA" dirty="0" err="1"/>
              <a:t>нефротоксичними</a:t>
            </a:r>
            <a:r>
              <a:rPr lang="uk-UA" dirty="0"/>
              <a:t> препаратами (</a:t>
            </a:r>
            <a:r>
              <a:rPr lang="uk-UA" dirty="0" err="1"/>
              <a:t>фуросемід</a:t>
            </a:r>
            <a:r>
              <a:rPr lang="uk-UA" dirty="0"/>
              <a:t>, </a:t>
            </a:r>
            <a:r>
              <a:rPr lang="uk-UA" dirty="0" err="1"/>
              <a:t>амфотеріцин</a:t>
            </a:r>
            <a:r>
              <a:rPr lang="uk-UA" dirty="0"/>
              <a:t> В, </a:t>
            </a:r>
            <a:r>
              <a:rPr lang="uk-UA" dirty="0" err="1"/>
              <a:t>аміноглікозиди</a:t>
            </a:r>
            <a:r>
              <a:rPr lang="uk-UA" dirty="0"/>
              <a:t>, </a:t>
            </a:r>
            <a:r>
              <a:rPr lang="uk-UA" dirty="0" err="1"/>
              <a:t>бацитрацин</a:t>
            </a:r>
            <a:r>
              <a:rPr lang="uk-UA" dirty="0"/>
              <a:t>, </a:t>
            </a:r>
            <a:r>
              <a:rPr lang="uk-UA" dirty="0" err="1"/>
              <a:t>поліміксин</a:t>
            </a:r>
            <a:r>
              <a:rPr lang="uk-UA" dirty="0"/>
              <a:t> В). </a:t>
            </a:r>
          </a:p>
          <a:p>
            <a:r>
              <a:rPr lang="uk-UA" dirty="0"/>
              <a:t>Одночасне застосування </a:t>
            </a:r>
            <a:r>
              <a:rPr lang="uk-UA" dirty="0" err="1"/>
              <a:t>ванкоміцину</a:t>
            </a:r>
            <a:r>
              <a:rPr lang="uk-UA" dirty="0"/>
              <a:t> та анестезуючих ЛЗ може супроводжуватись гіперемією шкіри, розвитком </a:t>
            </a:r>
            <a:r>
              <a:rPr lang="uk-UA" dirty="0" err="1"/>
              <a:t>гістаміноподібних</a:t>
            </a:r>
            <a:r>
              <a:rPr lang="uk-UA" dirty="0"/>
              <a:t> і анафілактичних реакцій.</a:t>
            </a:r>
          </a:p>
          <a:p>
            <a:endParaRPr lang="uk-UA" dirty="0"/>
          </a:p>
        </p:txBody>
      </p:sp>
    </p:spTree>
    <p:extLst>
      <p:ext uri="{BB962C8B-B14F-4D97-AF65-F5344CB8AC3E}">
        <p14:creationId xmlns:p14="http://schemas.microsoft.com/office/powerpoint/2010/main" val="662947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DE6872-880E-4F25-889B-E69BABF783BE}"/>
              </a:ext>
            </a:extLst>
          </p:cNvPr>
          <p:cNvSpPr>
            <a:spLocks noGrp="1"/>
          </p:cNvSpPr>
          <p:nvPr>
            <p:ph type="title"/>
          </p:nvPr>
        </p:nvSpPr>
        <p:spPr>
          <a:xfrm>
            <a:off x="146422" y="245706"/>
            <a:ext cx="7274768" cy="845976"/>
          </a:xfrm>
        </p:spPr>
        <p:txBody>
          <a:bodyPr>
            <a:normAutofit fontScale="90000"/>
          </a:bodyPr>
          <a:lstStyle/>
          <a:p>
            <a:pPr algn="ctr"/>
            <a:r>
              <a:rPr lang="uk-UA" sz="2000" b="1" u="sng" dirty="0" err="1"/>
              <a:t>Тетрацикліни</a:t>
            </a:r>
            <a:r>
              <a:rPr lang="uk-UA" sz="2000" b="1" u="sng" dirty="0"/>
              <a:t> </a:t>
            </a:r>
            <a:br>
              <a:rPr lang="uk-UA" sz="2000" b="1" u="sng" dirty="0"/>
            </a:br>
            <a:r>
              <a:rPr lang="uk-UA" sz="2000" b="1" u="sng" dirty="0"/>
              <a:t>(</a:t>
            </a:r>
            <a:r>
              <a:rPr lang="uk-UA" sz="2000" b="1" u="sng" dirty="0" err="1"/>
              <a:t>доксициклін</a:t>
            </a:r>
            <a:r>
              <a:rPr lang="uk-UA" sz="2000" b="1" u="sng" dirty="0"/>
              <a:t>, </a:t>
            </a:r>
            <a:r>
              <a:rPr lang="uk-UA" sz="2000" b="1" u="sng" dirty="0" err="1"/>
              <a:t>метациклін</a:t>
            </a:r>
            <a:r>
              <a:rPr lang="uk-UA" sz="2000" b="1" u="sng" dirty="0"/>
              <a:t>, тетрациклін)</a:t>
            </a:r>
            <a:br>
              <a:rPr lang="uk-UA" dirty="0"/>
            </a:br>
            <a:endParaRPr lang="uk-UA" dirty="0"/>
          </a:p>
        </p:txBody>
      </p:sp>
      <p:sp>
        <p:nvSpPr>
          <p:cNvPr id="6" name="Місце для вмісту 5">
            <a:extLst>
              <a:ext uri="{FF2B5EF4-FFF2-40B4-BE49-F238E27FC236}">
                <a16:creationId xmlns:a16="http://schemas.microsoft.com/office/drawing/2014/main" id="{FD6B50CA-ED05-416C-B0B0-84427102A101}"/>
              </a:ext>
            </a:extLst>
          </p:cNvPr>
          <p:cNvSpPr>
            <a:spLocks noGrp="1"/>
          </p:cNvSpPr>
          <p:nvPr>
            <p:ph idx="1"/>
          </p:nvPr>
        </p:nvSpPr>
        <p:spPr>
          <a:xfrm>
            <a:off x="357671" y="1091682"/>
            <a:ext cx="7620001" cy="5318449"/>
          </a:xfrm>
        </p:spPr>
        <p:txBody>
          <a:bodyPr>
            <a:normAutofit/>
          </a:bodyPr>
          <a:lstStyle/>
          <a:p>
            <a:r>
              <a:rPr lang="uk-UA" dirty="0"/>
              <a:t>При застосуванні </a:t>
            </a:r>
            <a:r>
              <a:rPr lang="uk-UA" dirty="0" err="1"/>
              <a:t>тетрациклінів</a:t>
            </a:r>
            <a:r>
              <a:rPr lang="uk-UA" dirty="0"/>
              <a:t> можливий розвиток алергічних реакцій, розладів з боку ШКТ: нудота, блювота, діарея, глосит, </a:t>
            </a:r>
            <a:r>
              <a:rPr lang="uk-UA" dirty="0" err="1"/>
              <a:t>дисфагія</a:t>
            </a:r>
            <a:r>
              <a:rPr lang="uk-UA" dirty="0"/>
              <a:t>, </a:t>
            </a:r>
            <a:r>
              <a:rPr lang="uk-UA" dirty="0" err="1"/>
              <a:t>езофагіт</a:t>
            </a:r>
            <a:r>
              <a:rPr lang="uk-UA" dirty="0"/>
              <a:t>, ерозія стравоходу; </a:t>
            </a:r>
            <a:r>
              <a:rPr lang="uk-UA" dirty="0" err="1"/>
              <a:t>гематотоксичність</a:t>
            </a:r>
            <a:r>
              <a:rPr lang="uk-UA" dirty="0"/>
              <a:t> проявляється у вигляді гемолітичної анемії, </a:t>
            </a:r>
            <a:r>
              <a:rPr lang="uk-UA" dirty="0" err="1"/>
              <a:t>тромбоцитопенії</a:t>
            </a:r>
            <a:r>
              <a:rPr lang="uk-UA" dirty="0"/>
              <a:t>, </a:t>
            </a:r>
            <a:r>
              <a:rPr lang="uk-UA" dirty="0" err="1"/>
              <a:t>нейтропенії</a:t>
            </a:r>
            <a:r>
              <a:rPr lang="uk-UA" dirty="0"/>
              <a:t>, </a:t>
            </a:r>
            <a:r>
              <a:rPr lang="uk-UA" dirty="0" err="1"/>
              <a:t>еозинофілії</a:t>
            </a:r>
            <a:r>
              <a:rPr lang="uk-UA" dirty="0"/>
              <a:t>, в окремих випадках виникає </a:t>
            </a:r>
            <a:r>
              <a:rPr lang="uk-UA" dirty="0" err="1"/>
              <a:t>суперінфекція</a:t>
            </a:r>
            <a:r>
              <a:rPr lang="uk-UA" dirty="0"/>
              <a:t>; тетрациклін також викликає ураження печінки та нирок, панкреатит, запаморочення, пігментацію шкіри, слизових оболонок і зубної емалі у дітей, підвищення внутрішньочерепного тиску, гіповітаміноз, </a:t>
            </a:r>
            <a:r>
              <a:rPr lang="uk-UA" dirty="0" err="1"/>
              <a:t>фотосенсибілізацію</a:t>
            </a:r>
            <a:r>
              <a:rPr lang="uk-UA" dirty="0"/>
              <a:t>.</a:t>
            </a:r>
          </a:p>
          <a:p>
            <a:r>
              <a:rPr lang="uk-UA" dirty="0"/>
              <a:t>При проведенні комбінованої терапії слід враховувати те, що </a:t>
            </a:r>
            <a:r>
              <a:rPr lang="uk-UA" dirty="0" err="1"/>
              <a:t>антациди</a:t>
            </a:r>
            <a:r>
              <a:rPr lang="uk-UA" dirty="0"/>
              <a:t>, солі кальцію, магнію, заліза, </a:t>
            </a:r>
            <a:r>
              <a:rPr lang="uk-UA" dirty="0" err="1"/>
              <a:t>холестирамін</a:t>
            </a:r>
            <a:r>
              <a:rPr lang="uk-UA" dirty="0"/>
              <a:t> зменшують всмоктування тетрацикліну з ШКТ. Тетрациклін знижує ефективність пероральних контрацептивів і підвищує ризик розвитку маткових кровотеч, підвищує </a:t>
            </a:r>
            <a:r>
              <a:rPr lang="uk-UA" dirty="0" err="1"/>
              <a:t>нефротоксичність</a:t>
            </a:r>
            <a:r>
              <a:rPr lang="uk-UA" dirty="0"/>
              <a:t> </a:t>
            </a:r>
            <a:r>
              <a:rPr lang="uk-UA" dirty="0" err="1"/>
              <a:t>метоксифлурану</a:t>
            </a:r>
            <a:r>
              <a:rPr lang="uk-UA" dirty="0"/>
              <a:t>. При одночасному застосуванні з ретинолом підвищується ризик розвитку внутрішньочерепної гіпертензії.</a:t>
            </a:r>
          </a:p>
          <a:p>
            <a:endParaRPr lang="uk-UA" dirty="0"/>
          </a:p>
        </p:txBody>
      </p:sp>
    </p:spTree>
    <p:extLst>
      <p:ext uri="{BB962C8B-B14F-4D97-AF65-F5344CB8AC3E}">
        <p14:creationId xmlns:p14="http://schemas.microsoft.com/office/powerpoint/2010/main" val="480268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1A5768-908A-4D50-92E1-02E68BD8DBED}"/>
              </a:ext>
            </a:extLst>
          </p:cNvPr>
          <p:cNvSpPr>
            <a:spLocks noGrp="1"/>
          </p:cNvSpPr>
          <p:nvPr>
            <p:ph type="title"/>
          </p:nvPr>
        </p:nvSpPr>
        <p:spPr>
          <a:xfrm>
            <a:off x="171060" y="161731"/>
            <a:ext cx="6347713" cy="789992"/>
          </a:xfrm>
        </p:spPr>
        <p:txBody>
          <a:bodyPr>
            <a:noAutofit/>
          </a:bodyPr>
          <a:lstStyle/>
          <a:p>
            <a:pPr algn="ctr"/>
            <a:r>
              <a:rPr lang="uk-UA" sz="2000" b="1" u="sng" dirty="0" err="1"/>
              <a:t>Амфеніколи</a:t>
            </a:r>
            <a:br>
              <a:rPr lang="uk-UA" sz="2000" dirty="0"/>
            </a:br>
            <a:r>
              <a:rPr lang="uk-UA" sz="2000" dirty="0" err="1"/>
              <a:t>Хлорамфенікол</a:t>
            </a:r>
            <a:r>
              <a:rPr lang="uk-UA" sz="2000" dirty="0"/>
              <a:t> (левоміцетин) і </a:t>
            </a:r>
            <a:r>
              <a:rPr lang="uk-UA" sz="2000" dirty="0" err="1"/>
              <a:t>тіамфенікол</a:t>
            </a:r>
            <a:r>
              <a:rPr lang="uk-UA" sz="2000" dirty="0"/>
              <a:t> </a:t>
            </a:r>
          </a:p>
        </p:txBody>
      </p:sp>
      <p:sp>
        <p:nvSpPr>
          <p:cNvPr id="3" name="Місце для вмісту 2">
            <a:extLst>
              <a:ext uri="{FF2B5EF4-FFF2-40B4-BE49-F238E27FC236}">
                <a16:creationId xmlns:a16="http://schemas.microsoft.com/office/drawing/2014/main" id="{7030EDB4-DE3D-42CC-A914-B4304D63173F}"/>
              </a:ext>
            </a:extLst>
          </p:cNvPr>
          <p:cNvSpPr>
            <a:spLocks noGrp="1"/>
          </p:cNvSpPr>
          <p:nvPr>
            <p:ph idx="1"/>
          </p:nvPr>
        </p:nvSpPr>
        <p:spPr>
          <a:xfrm>
            <a:off x="609598" y="1091682"/>
            <a:ext cx="6882883" cy="5243804"/>
          </a:xfrm>
        </p:spPr>
        <p:txBody>
          <a:bodyPr>
            <a:normAutofit/>
          </a:bodyPr>
          <a:lstStyle/>
          <a:p>
            <a:r>
              <a:rPr lang="uk-UA" dirty="0"/>
              <a:t>Серед найбільш частих ускладнень терапії є: </a:t>
            </a:r>
            <a:r>
              <a:rPr lang="uk-UA" dirty="0" err="1"/>
              <a:t>гематотоксичність</a:t>
            </a:r>
            <a:r>
              <a:rPr lang="uk-UA" dirty="0"/>
              <a:t> (</a:t>
            </a:r>
            <a:r>
              <a:rPr lang="uk-UA" dirty="0" err="1"/>
              <a:t>гранулоцитопенія</a:t>
            </a:r>
            <a:r>
              <a:rPr lang="uk-UA" dirty="0"/>
              <a:t>, </a:t>
            </a:r>
            <a:r>
              <a:rPr lang="uk-UA" dirty="0" err="1"/>
              <a:t>ретикулоцитопенія</a:t>
            </a:r>
            <a:r>
              <a:rPr lang="uk-UA" dirty="0"/>
              <a:t>, </a:t>
            </a:r>
            <a:r>
              <a:rPr lang="uk-UA" dirty="0" err="1"/>
              <a:t>еритропенія</a:t>
            </a:r>
            <a:r>
              <a:rPr lang="uk-UA" dirty="0"/>
              <a:t>, зниження рівня гемоглобіну, </a:t>
            </a:r>
            <a:r>
              <a:rPr lang="uk-UA" dirty="0" err="1"/>
              <a:t>апластична</a:t>
            </a:r>
            <a:r>
              <a:rPr lang="uk-UA" dirty="0"/>
              <a:t> анемія), </a:t>
            </a:r>
            <a:r>
              <a:rPr lang="uk-UA" dirty="0" err="1"/>
              <a:t>нейротоксичність</a:t>
            </a:r>
            <a:r>
              <a:rPr lang="uk-UA" dirty="0"/>
              <a:t> (психомоторні розлади, сплутаність свідомості, зорові і слухові галюцинації, зниження гостроти слуху та зору), ураження ШКТ (нудота, блювота, діарея), можливі також алергічні реакції і пригнічення мікрофлори кишечника.</a:t>
            </a:r>
          </a:p>
          <a:p>
            <a:r>
              <a:rPr lang="uk-UA" dirty="0"/>
              <a:t>При проведенні комбінованої терапії </a:t>
            </a:r>
            <a:r>
              <a:rPr lang="uk-UA" dirty="0" err="1"/>
              <a:t>хлорамфенікол</a:t>
            </a:r>
            <a:r>
              <a:rPr lang="uk-UA" dirty="0"/>
              <a:t> не слід призначати з препаратами, що пригнічують кровотворення (сульфаніламіди, похідні </a:t>
            </a:r>
            <a:r>
              <a:rPr lang="uk-UA" dirty="0" err="1"/>
              <a:t>піразолону</a:t>
            </a:r>
            <a:r>
              <a:rPr lang="uk-UA" dirty="0"/>
              <a:t>, цитостатики), не застосовувати разом з </a:t>
            </a:r>
            <a:r>
              <a:rPr lang="uk-UA" dirty="0" err="1"/>
              <a:t>фенітоїном</a:t>
            </a:r>
            <a:r>
              <a:rPr lang="uk-UA" dirty="0"/>
              <a:t>, </a:t>
            </a:r>
            <a:r>
              <a:rPr lang="uk-UA" dirty="0" err="1"/>
              <a:t>неодикумарином</a:t>
            </a:r>
            <a:r>
              <a:rPr lang="uk-UA" dirty="0"/>
              <a:t>, </a:t>
            </a:r>
            <a:r>
              <a:rPr lang="uk-UA" dirty="0" err="1"/>
              <a:t>толбутамідом</a:t>
            </a:r>
            <a:r>
              <a:rPr lang="uk-UA" dirty="0"/>
              <a:t>, барбітуратами.</a:t>
            </a:r>
          </a:p>
          <a:p>
            <a:endParaRPr lang="uk-UA" dirty="0"/>
          </a:p>
        </p:txBody>
      </p:sp>
    </p:spTree>
    <p:extLst>
      <p:ext uri="{BB962C8B-B14F-4D97-AF65-F5344CB8AC3E}">
        <p14:creationId xmlns:p14="http://schemas.microsoft.com/office/powerpoint/2010/main" val="2758960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243B8E-FCFF-49F9-8878-381D11C141B8}"/>
              </a:ext>
            </a:extLst>
          </p:cNvPr>
          <p:cNvSpPr>
            <a:spLocks noGrp="1"/>
          </p:cNvSpPr>
          <p:nvPr>
            <p:ph type="title"/>
          </p:nvPr>
        </p:nvSpPr>
        <p:spPr>
          <a:xfrm>
            <a:off x="478970" y="255036"/>
            <a:ext cx="6347713" cy="752670"/>
          </a:xfrm>
        </p:spPr>
        <p:txBody>
          <a:bodyPr>
            <a:normAutofit fontScale="90000"/>
          </a:bodyPr>
          <a:lstStyle/>
          <a:p>
            <a:pPr algn="ctr"/>
            <a:r>
              <a:rPr lang="uk-UA" b="1" u="sng" dirty="0"/>
              <a:t>Сульфаніламіди</a:t>
            </a:r>
            <a:br>
              <a:rPr lang="uk-UA" dirty="0"/>
            </a:br>
            <a:endParaRPr lang="uk-UA" dirty="0"/>
          </a:p>
        </p:txBody>
      </p:sp>
      <p:sp>
        <p:nvSpPr>
          <p:cNvPr id="3" name="Місце для вмісту 2">
            <a:extLst>
              <a:ext uri="{FF2B5EF4-FFF2-40B4-BE49-F238E27FC236}">
                <a16:creationId xmlns:a16="http://schemas.microsoft.com/office/drawing/2014/main" id="{E4A13511-D660-4A4C-B1A0-AE4F6658C4A9}"/>
              </a:ext>
            </a:extLst>
          </p:cNvPr>
          <p:cNvSpPr>
            <a:spLocks noGrp="1"/>
          </p:cNvSpPr>
          <p:nvPr>
            <p:ph idx="1"/>
          </p:nvPr>
        </p:nvSpPr>
        <p:spPr>
          <a:xfrm>
            <a:off x="609599" y="1007706"/>
            <a:ext cx="7022842" cy="5365102"/>
          </a:xfrm>
        </p:spPr>
        <p:txBody>
          <a:bodyPr>
            <a:normAutofit lnSpcReduction="10000"/>
          </a:bodyPr>
          <a:lstStyle/>
          <a:p>
            <a:r>
              <a:rPr lang="uk-UA" dirty="0"/>
              <a:t>Класифікують сульфаніламіди по особливостям фармакокінетики, зокрема абсорбції в ШКТ і тривалості виведення з організму:</a:t>
            </a:r>
          </a:p>
          <a:p>
            <a:r>
              <a:rPr lang="uk-UA" dirty="0"/>
              <a:t>I. Препарати, які добре абсорбуються у травному каналі:</a:t>
            </a:r>
          </a:p>
          <a:p>
            <a:r>
              <a:rPr lang="uk-UA" dirty="0"/>
              <a:t>- препарати короткої тривалості дії (Т½ - 8 годин): етазол, норсульфазол;</a:t>
            </a:r>
          </a:p>
          <a:p>
            <a:r>
              <a:rPr lang="uk-UA" dirty="0"/>
              <a:t>- препарати середньої тривалості дії (Т½ - 8-20 год.): </a:t>
            </a:r>
            <a:r>
              <a:rPr lang="uk-UA" dirty="0" err="1"/>
              <a:t>сульфазин</a:t>
            </a:r>
            <a:r>
              <a:rPr lang="uk-UA" dirty="0"/>
              <a:t>;</a:t>
            </a:r>
          </a:p>
          <a:p>
            <a:r>
              <a:rPr lang="uk-UA" dirty="0"/>
              <a:t>- препарати тривалої дії (Т½ - 24-48 год.): </a:t>
            </a:r>
            <a:r>
              <a:rPr lang="uk-UA" dirty="0" err="1"/>
              <a:t>сульфапіридазин</a:t>
            </a:r>
            <a:r>
              <a:rPr lang="uk-UA" dirty="0"/>
              <a:t>, </a:t>
            </a:r>
            <a:r>
              <a:rPr lang="uk-UA" dirty="0" err="1"/>
              <a:t>сульфадіметоксин</a:t>
            </a:r>
            <a:r>
              <a:rPr lang="uk-UA" dirty="0"/>
              <a:t>, </a:t>
            </a:r>
            <a:r>
              <a:rPr lang="uk-UA" dirty="0" err="1"/>
              <a:t>сульфамонометоксин</a:t>
            </a:r>
            <a:r>
              <a:rPr lang="uk-UA" dirty="0"/>
              <a:t>;</a:t>
            </a:r>
          </a:p>
          <a:p>
            <a:r>
              <a:rPr lang="uk-UA" dirty="0"/>
              <a:t>- препарати </a:t>
            </a:r>
            <a:r>
              <a:rPr lang="uk-UA" dirty="0" err="1"/>
              <a:t>сверхтривалої</a:t>
            </a:r>
            <a:r>
              <a:rPr lang="uk-UA" dirty="0"/>
              <a:t> дії (Т½ - 65 год.): </a:t>
            </a:r>
            <a:r>
              <a:rPr lang="uk-UA" dirty="0" err="1"/>
              <a:t>сульфален</a:t>
            </a:r>
            <a:r>
              <a:rPr lang="uk-UA" dirty="0"/>
              <a:t>.</a:t>
            </a:r>
          </a:p>
          <a:p>
            <a:r>
              <a:rPr lang="uk-UA" dirty="0"/>
              <a:t>II. Препарати, які практично не абсорбуються в ШКТ (</a:t>
            </a:r>
            <a:r>
              <a:rPr lang="uk-UA" dirty="0" err="1"/>
              <a:t>фтазин</a:t>
            </a:r>
            <a:r>
              <a:rPr lang="uk-UA" dirty="0"/>
              <a:t>, фталазол, </a:t>
            </a:r>
            <a:r>
              <a:rPr lang="uk-UA" dirty="0" err="1"/>
              <a:t>сульгін</a:t>
            </a:r>
            <a:r>
              <a:rPr lang="uk-UA" dirty="0"/>
              <a:t>).</a:t>
            </a:r>
          </a:p>
          <a:p>
            <a:r>
              <a:rPr lang="uk-UA" dirty="0"/>
              <a:t>III. Препарати місцевої дії (стрептоцид, </a:t>
            </a:r>
            <a:r>
              <a:rPr lang="uk-UA" dirty="0" err="1"/>
              <a:t>сульфацил</a:t>
            </a:r>
            <a:r>
              <a:rPr lang="uk-UA" dirty="0"/>
              <a:t>-натрію).</a:t>
            </a:r>
          </a:p>
          <a:p>
            <a:r>
              <a:rPr lang="uk-UA" dirty="0"/>
              <a:t>IV. Комбіновані препарати, що містять сульфаніламіди (ко-</a:t>
            </a:r>
            <a:r>
              <a:rPr lang="uk-UA" dirty="0" err="1"/>
              <a:t>тримоксазол</a:t>
            </a:r>
            <a:r>
              <a:rPr lang="uk-UA" dirty="0"/>
              <a:t>).</a:t>
            </a:r>
          </a:p>
          <a:p>
            <a:endParaRPr lang="uk-UA" dirty="0"/>
          </a:p>
        </p:txBody>
      </p:sp>
    </p:spTree>
    <p:extLst>
      <p:ext uri="{BB962C8B-B14F-4D97-AF65-F5344CB8AC3E}">
        <p14:creationId xmlns:p14="http://schemas.microsoft.com/office/powerpoint/2010/main" val="2558697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4EEB04-BA07-4ED0-90E1-A23234133D23}"/>
              </a:ext>
            </a:extLst>
          </p:cNvPr>
          <p:cNvSpPr>
            <a:spLocks noGrp="1"/>
          </p:cNvSpPr>
          <p:nvPr>
            <p:ph type="title"/>
          </p:nvPr>
        </p:nvSpPr>
        <p:spPr>
          <a:xfrm>
            <a:off x="357673" y="329681"/>
            <a:ext cx="6347713" cy="659363"/>
          </a:xfrm>
        </p:spPr>
        <p:txBody>
          <a:bodyPr/>
          <a:lstStyle/>
          <a:p>
            <a:pPr algn="ctr"/>
            <a:r>
              <a:rPr lang="uk-UA" dirty="0"/>
              <a:t>Сульфаніламіди</a:t>
            </a:r>
          </a:p>
        </p:txBody>
      </p:sp>
      <p:sp>
        <p:nvSpPr>
          <p:cNvPr id="3" name="Місце для вмісту 2">
            <a:extLst>
              <a:ext uri="{FF2B5EF4-FFF2-40B4-BE49-F238E27FC236}">
                <a16:creationId xmlns:a16="http://schemas.microsoft.com/office/drawing/2014/main" id="{CD335771-1C59-41C0-8E0B-5A6CD32CC064}"/>
              </a:ext>
            </a:extLst>
          </p:cNvPr>
          <p:cNvSpPr>
            <a:spLocks noGrp="1"/>
          </p:cNvSpPr>
          <p:nvPr>
            <p:ph idx="1"/>
          </p:nvPr>
        </p:nvSpPr>
        <p:spPr>
          <a:xfrm>
            <a:off x="609599" y="989044"/>
            <a:ext cx="7022842" cy="5052319"/>
          </a:xfrm>
        </p:spPr>
        <p:txBody>
          <a:bodyPr>
            <a:normAutofit/>
          </a:bodyPr>
          <a:lstStyle/>
          <a:p>
            <a:r>
              <a:rPr lang="uk-UA" dirty="0"/>
              <a:t>Сульфаніламіди викликають такі побічні реакції: алергічні реакції (еритема, кропив'янка, </a:t>
            </a:r>
            <a:r>
              <a:rPr lang="uk-UA" dirty="0" err="1"/>
              <a:t>фотодерматоз</a:t>
            </a:r>
            <a:r>
              <a:rPr lang="uk-UA" dirty="0"/>
              <a:t>, глосит, кон'юнктивіт, анафілактичний шок), </a:t>
            </a:r>
            <a:r>
              <a:rPr lang="uk-UA" dirty="0" err="1"/>
              <a:t>фармакотоксичні</a:t>
            </a:r>
            <a:r>
              <a:rPr lang="uk-UA" dirty="0"/>
              <a:t> реакції (диспепсичні розлади, </a:t>
            </a:r>
            <a:r>
              <a:rPr lang="uk-UA" dirty="0" err="1"/>
              <a:t>нефротоксичність</a:t>
            </a:r>
            <a:r>
              <a:rPr lang="uk-UA" dirty="0"/>
              <a:t> обумовлена </a:t>
            </a:r>
            <a:r>
              <a:rPr lang="uk-UA" dirty="0" err="1"/>
              <a:t>кристалурією</a:t>
            </a:r>
            <a:r>
              <a:rPr lang="uk-UA" dirty="0"/>
              <a:t>, </a:t>
            </a:r>
            <a:r>
              <a:rPr lang="uk-UA" dirty="0" err="1"/>
              <a:t>гранулоцитопенія</a:t>
            </a:r>
            <a:r>
              <a:rPr lang="uk-UA" dirty="0"/>
              <a:t>, </a:t>
            </a:r>
            <a:r>
              <a:rPr lang="uk-UA" dirty="0" err="1"/>
              <a:t>тромбоцитопенія</a:t>
            </a:r>
            <a:r>
              <a:rPr lang="uk-UA" dirty="0"/>
              <a:t>, </a:t>
            </a:r>
            <a:r>
              <a:rPr lang="uk-UA" dirty="0" err="1"/>
              <a:t>мегалобластна</a:t>
            </a:r>
            <a:r>
              <a:rPr lang="uk-UA" dirty="0"/>
              <a:t> анемія, </a:t>
            </a:r>
            <a:r>
              <a:rPr lang="uk-UA" dirty="0" err="1"/>
              <a:t>внутрішньосудинний</a:t>
            </a:r>
            <a:r>
              <a:rPr lang="uk-UA" dirty="0"/>
              <a:t> гемоліз з розвитком ядерної жовтяниці, </a:t>
            </a:r>
            <a:r>
              <a:rPr lang="uk-UA" dirty="0" err="1"/>
              <a:t>метгемоглобінемія</a:t>
            </a:r>
            <a:r>
              <a:rPr lang="uk-UA" dirty="0"/>
              <a:t>, негемолітична жовтяниця) і імунобіологічні реакції (дисбактеріоз кишечника). </a:t>
            </a:r>
          </a:p>
          <a:p>
            <a:r>
              <a:rPr lang="uk-UA" dirty="0"/>
              <a:t>До протипоказань при застосуванні сульфаніламідів відносять: підвищену чутливість до сульфаніламідів, захворювання системи крові, ниркова недостатність, тиреотоксикоз, вагітність, період годування груддю, діти до 2-х років.</a:t>
            </a:r>
          </a:p>
          <a:p>
            <a:endParaRPr lang="uk-UA" dirty="0"/>
          </a:p>
        </p:txBody>
      </p:sp>
    </p:spTree>
    <p:extLst>
      <p:ext uri="{BB962C8B-B14F-4D97-AF65-F5344CB8AC3E}">
        <p14:creationId xmlns:p14="http://schemas.microsoft.com/office/powerpoint/2010/main" val="1448834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2D73FC-146C-46FA-85D0-C883ECC74337}"/>
              </a:ext>
            </a:extLst>
          </p:cNvPr>
          <p:cNvSpPr>
            <a:spLocks noGrp="1"/>
          </p:cNvSpPr>
          <p:nvPr>
            <p:ph type="title"/>
          </p:nvPr>
        </p:nvSpPr>
        <p:spPr>
          <a:xfrm>
            <a:off x="609598" y="339012"/>
            <a:ext cx="6347713" cy="743339"/>
          </a:xfrm>
        </p:spPr>
        <p:txBody>
          <a:bodyPr/>
          <a:lstStyle/>
          <a:p>
            <a:pPr algn="ctr"/>
            <a:r>
              <a:rPr lang="uk-UA" b="1" u="sng" dirty="0" err="1"/>
              <a:t>Фторхінолони</a:t>
            </a:r>
            <a:endParaRPr lang="uk-UA" dirty="0"/>
          </a:p>
        </p:txBody>
      </p:sp>
      <p:pic>
        <p:nvPicPr>
          <p:cNvPr id="13314" name="Picture 2" descr="Похідні нітрофурану, 8-оксихіноліну, 4- хінолону. Фторхінолони(1) -  презентация онлайн">
            <a:extLst>
              <a:ext uri="{FF2B5EF4-FFF2-40B4-BE49-F238E27FC236}">
                <a16:creationId xmlns:a16="http://schemas.microsoft.com/office/drawing/2014/main" id="{0C8E9FDB-4C15-4116-9E9F-D78FA8987E8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2654" y="1240971"/>
            <a:ext cx="7165730" cy="4609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368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D2E068-8768-4194-A37F-CEE9D2D7618B}"/>
              </a:ext>
            </a:extLst>
          </p:cNvPr>
          <p:cNvSpPr>
            <a:spLocks noGrp="1"/>
          </p:cNvSpPr>
          <p:nvPr>
            <p:ph type="title"/>
          </p:nvPr>
        </p:nvSpPr>
        <p:spPr>
          <a:xfrm>
            <a:off x="376334" y="255037"/>
            <a:ext cx="6347713" cy="752669"/>
          </a:xfrm>
        </p:spPr>
        <p:txBody>
          <a:bodyPr/>
          <a:lstStyle/>
          <a:p>
            <a:pPr algn="ctr"/>
            <a:r>
              <a:rPr lang="uk-UA" b="1" u="sng" dirty="0" err="1"/>
              <a:t>Фторхінолони</a:t>
            </a:r>
            <a:endParaRPr lang="uk-UA" dirty="0"/>
          </a:p>
        </p:txBody>
      </p:sp>
      <p:sp>
        <p:nvSpPr>
          <p:cNvPr id="3" name="Місце для вмісту 2">
            <a:extLst>
              <a:ext uri="{FF2B5EF4-FFF2-40B4-BE49-F238E27FC236}">
                <a16:creationId xmlns:a16="http://schemas.microsoft.com/office/drawing/2014/main" id="{19DC796C-E1A2-42C7-8177-CA492A30C8B3}"/>
              </a:ext>
            </a:extLst>
          </p:cNvPr>
          <p:cNvSpPr>
            <a:spLocks noGrp="1"/>
          </p:cNvSpPr>
          <p:nvPr>
            <p:ph idx="1"/>
          </p:nvPr>
        </p:nvSpPr>
        <p:spPr>
          <a:xfrm>
            <a:off x="376332" y="1078239"/>
            <a:ext cx="7396067" cy="5524724"/>
          </a:xfrm>
        </p:spPr>
        <p:txBody>
          <a:bodyPr>
            <a:normAutofit/>
          </a:bodyPr>
          <a:lstStyle/>
          <a:p>
            <a:r>
              <a:rPr lang="uk-UA" dirty="0" err="1"/>
              <a:t>Фторхінолони</a:t>
            </a:r>
            <a:r>
              <a:rPr lang="uk-UA" dirty="0"/>
              <a:t>, як і інші антибактеріальні засоби можуть викликати наступні ускладнення терапії: алергічні реакції (свербіж, гіперемія шкіри, кропив'янка, </a:t>
            </a:r>
            <a:r>
              <a:rPr lang="uk-UA" dirty="0" err="1"/>
              <a:t>бро-нхоспазм</a:t>
            </a:r>
            <a:r>
              <a:rPr lang="uk-UA" dirty="0"/>
              <a:t>, </a:t>
            </a:r>
            <a:r>
              <a:rPr lang="uk-UA" dirty="0" err="1"/>
              <a:t>ангіоневротичний</a:t>
            </a:r>
            <a:r>
              <a:rPr lang="uk-UA" dirty="0"/>
              <a:t> набряк, шок, </a:t>
            </a:r>
            <a:r>
              <a:rPr lang="uk-UA" dirty="0" err="1"/>
              <a:t>фотосенсибілізація</a:t>
            </a:r>
            <a:r>
              <a:rPr lang="uk-UA" dirty="0"/>
              <a:t>, синдром </a:t>
            </a:r>
            <a:r>
              <a:rPr lang="uk-UA" dirty="0" err="1"/>
              <a:t>Стівенса</a:t>
            </a:r>
            <a:r>
              <a:rPr lang="uk-UA" dirty="0"/>
              <a:t>-Джонсона, синдром </a:t>
            </a:r>
            <a:r>
              <a:rPr lang="uk-UA" dirty="0" err="1"/>
              <a:t>Лайєлла</a:t>
            </a:r>
            <a:r>
              <a:rPr lang="uk-UA" dirty="0"/>
              <a:t>, ексудативна поліморфна еритема); </a:t>
            </a:r>
            <a:r>
              <a:rPr lang="uk-UA" dirty="0" err="1"/>
              <a:t>фармакотоксичні</a:t>
            </a:r>
            <a:r>
              <a:rPr lang="uk-UA" dirty="0"/>
              <a:t> реакції (нудота, діарея, </a:t>
            </a:r>
            <a:r>
              <a:rPr lang="uk-UA" dirty="0" err="1"/>
              <a:t>псевдомембранозний</a:t>
            </a:r>
            <a:r>
              <a:rPr lang="uk-UA" dirty="0"/>
              <a:t> коліт, гіпоглікемія, </a:t>
            </a:r>
            <a:r>
              <a:rPr lang="uk-UA" dirty="0" err="1"/>
              <a:t>порфірія</a:t>
            </a:r>
            <a:r>
              <a:rPr lang="uk-UA" dirty="0"/>
              <a:t>, головний біль, запаморочення, сонливість, порушення сну, парестезії, тремор, неспокій, відчуття страху, судоми, сплутаність свідомості, порушення зору, слуху, смаку, порушення тактильної чутливості, </a:t>
            </a:r>
            <a:r>
              <a:rPr lang="uk-UA" dirty="0" err="1"/>
              <a:t>психотичні</a:t>
            </a:r>
            <a:r>
              <a:rPr lang="uk-UA" dirty="0"/>
              <a:t> реакції, галюцинації, депресія, порушення координації рухів, тахікардія, артеріальна </a:t>
            </a:r>
            <a:r>
              <a:rPr lang="uk-UA" dirty="0" err="1"/>
              <a:t>гіпотензія</a:t>
            </a:r>
            <a:r>
              <a:rPr lang="uk-UA" dirty="0"/>
              <a:t>, колапс, м'язова слабкість, ураження </a:t>
            </a:r>
            <a:r>
              <a:rPr lang="uk-UA" dirty="0" err="1"/>
              <a:t>сухожиль</a:t>
            </a:r>
            <a:r>
              <a:rPr lang="uk-UA" dirty="0"/>
              <a:t>, </a:t>
            </a:r>
            <a:r>
              <a:rPr lang="uk-UA" dirty="0" err="1"/>
              <a:t>міалгія</a:t>
            </a:r>
            <a:r>
              <a:rPr lang="uk-UA" dirty="0"/>
              <a:t>, артралгія, підвищення активності печінкових трансаміназ, білірубіну та креатиніну в сироватці крові, гепатит, </a:t>
            </a:r>
            <a:r>
              <a:rPr lang="uk-UA" dirty="0" err="1"/>
              <a:t>інтерстиціальний</a:t>
            </a:r>
            <a:r>
              <a:rPr lang="uk-UA" dirty="0"/>
              <a:t> нефрит, </a:t>
            </a:r>
            <a:r>
              <a:rPr lang="uk-UA" dirty="0" err="1"/>
              <a:t>еозинофілія</a:t>
            </a:r>
            <a:r>
              <a:rPr lang="uk-UA" dirty="0"/>
              <a:t>, лейкопенія, </a:t>
            </a:r>
            <a:r>
              <a:rPr lang="uk-UA" dirty="0" err="1"/>
              <a:t>тромбоцитопенія</a:t>
            </a:r>
            <a:r>
              <a:rPr lang="uk-UA" dirty="0"/>
              <a:t>, агранулоцитоз, гемолітична анемія, </a:t>
            </a:r>
            <a:r>
              <a:rPr lang="uk-UA" dirty="0" err="1"/>
              <a:t>панцитопенія</a:t>
            </a:r>
            <a:r>
              <a:rPr lang="uk-UA" dirty="0"/>
              <a:t>, флебіт, васкуліт, </a:t>
            </a:r>
            <a:r>
              <a:rPr lang="uk-UA" dirty="0" err="1"/>
              <a:t>пневмоніт</a:t>
            </a:r>
            <a:r>
              <a:rPr lang="uk-UA" dirty="0"/>
              <a:t>), імунобіологічні (дисбактеріоз, </a:t>
            </a:r>
            <a:r>
              <a:rPr lang="uk-UA" dirty="0" err="1"/>
              <a:t>суперінфекція</a:t>
            </a:r>
            <a:r>
              <a:rPr lang="uk-UA" dirty="0"/>
              <a:t>).</a:t>
            </a:r>
          </a:p>
          <a:p>
            <a:endParaRPr lang="uk-UA" dirty="0"/>
          </a:p>
        </p:txBody>
      </p:sp>
    </p:spTree>
    <p:extLst>
      <p:ext uri="{BB962C8B-B14F-4D97-AF65-F5344CB8AC3E}">
        <p14:creationId xmlns:p14="http://schemas.microsoft.com/office/powerpoint/2010/main" val="2222037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294FBA-4B6A-4A3A-8C4E-F719CC09F28F}"/>
              </a:ext>
            </a:extLst>
          </p:cNvPr>
          <p:cNvSpPr>
            <a:spLocks noGrp="1"/>
          </p:cNvSpPr>
          <p:nvPr>
            <p:ph type="title"/>
          </p:nvPr>
        </p:nvSpPr>
        <p:spPr>
          <a:xfrm>
            <a:off x="320350" y="311020"/>
            <a:ext cx="7209454" cy="957943"/>
          </a:xfrm>
        </p:spPr>
        <p:txBody>
          <a:bodyPr>
            <a:normAutofit/>
          </a:bodyPr>
          <a:lstStyle/>
          <a:p>
            <a:pPr algn="ctr"/>
            <a:r>
              <a:rPr lang="uk-UA" sz="2800" b="1" u="sng" dirty="0"/>
              <a:t>Похідні </a:t>
            </a:r>
            <a:r>
              <a:rPr lang="uk-UA" sz="2800" b="1" u="sng" dirty="0" err="1"/>
              <a:t>імідазолів</a:t>
            </a:r>
            <a:br>
              <a:rPr lang="uk-UA" sz="2800" dirty="0"/>
            </a:br>
            <a:r>
              <a:rPr lang="uk-UA" sz="2800" dirty="0" err="1"/>
              <a:t>метронідазол</a:t>
            </a:r>
            <a:r>
              <a:rPr lang="uk-UA" sz="2800" dirty="0"/>
              <a:t>, </a:t>
            </a:r>
            <a:r>
              <a:rPr lang="uk-UA" sz="2800" dirty="0" err="1"/>
              <a:t>тинідазол</a:t>
            </a:r>
            <a:r>
              <a:rPr lang="uk-UA" sz="2800" dirty="0"/>
              <a:t>, </a:t>
            </a:r>
            <a:r>
              <a:rPr lang="uk-UA" sz="2800" dirty="0" err="1"/>
              <a:t>орнідазол</a:t>
            </a:r>
            <a:endParaRPr lang="uk-UA" sz="2800" dirty="0"/>
          </a:p>
        </p:txBody>
      </p:sp>
      <p:sp>
        <p:nvSpPr>
          <p:cNvPr id="3" name="Місце для вмісту 2">
            <a:extLst>
              <a:ext uri="{FF2B5EF4-FFF2-40B4-BE49-F238E27FC236}">
                <a16:creationId xmlns:a16="http://schemas.microsoft.com/office/drawing/2014/main" id="{73046BC4-8F27-4FAF-91A2-4991CDEF349A}"/>
              </a:ext>
            </a:extLst>
          </p:cNvPr>
          <p:cNvSpPr>
            <a:spLocks noGrp="1"/>
          </p:cNvSpPr>
          <p:nvPr>
            <p:ph idx="1"/>
          </p:nvPr>
        </p:nvSpPr>
        <p:spPr>
          <a:xfrm>
            <a:off x="609598" y="1446246"/>
            <a:ext cx="7209453" cy="4926562"/>
          </a:xfrm>
        </p:spPr>
        <p:txBody>
          <a:bodyPr>
            <a:normAutofit lnSpcReduction="10000"/>
          </a:bodyPr>
          <a:lstStyle/>
          <a:p>
            <a:r>
              <a:rPr lang="uk-UA" dirty="0"/>
              <a:t>Серед найбільш частих ускладнень терапії слід назвати: зниження апетиту, металевий присмак у роті, нудота, блювота, діарея, атаксія, дизартрія, запаморочення, головний біль, судоми, оніміння кінцівок, парестезії, пригнічення </a:t>
            </a:r>
            <a:r>
              <a:rPr lang="uk-UA" dirty="0" err="1"/>
              <a:t>лейкопоезу</a:t>
            </a:r>
            <a:r>
              <a:rPr lang="uk-UA" dirty="0"/>
              <a:t>, дисбактеріоз кишечника, алергічні реакції, фарбування сечі в темний колір.</a:t>
            </a:r>
          </a:p>
          <a:p>
            <a:r>
              <a:rPr lang="uk-UA" dirty="0"/>
              <a:t>При застосуванні похідних </a:t>
            </a:r>
            <a:r>
              <a:rPr lang="uk-UA" dirty="0" err="1"/>
              <a:t>імідазолу</a:t>
            </a:r>
            <a:r>
              <a:rPr lang="uk-UA" dirty="0"/>
              <a:t> слід враховувати їх здатність підвищувати токсичність алкоголю (крім </a:t>
            </a:r>
            <a:r>
              <a:rPr lang="uk-UA" dirty="0" err="1"/>
              <a:t>орнідазолу</a:t>
            </a:r>
            <a:r>
              <a:rPr lang="uk-UA" dirty="0"/>
              <a:t>), </a:t>
            </a:r>
            <a:r>
              <a:rPr lang="uk-UA" dirty="0" err="1"/>
              <a:t>орнідазол</a:t>
            </a:r>
            <a:r>
              <a:rPr lang="uk-UA" dirty="0"/>
              <a:t> і </a:t>
            </a:r>
            <a:r>
              <a:rPr lang="uk-UA" dirty="0" err="1"/>
              <a:t>метронідазол</a:t>
            </a:r>
            <a:r>
              <a:rPr lang="uk-UA" dirty="0"/>
              <a:t> </a:t>
            </a:r>
            <a:r>
              <a:rPr lang="uk-UA" dirty="0" err="1"/>
              <a:t>потенцюють</a:t>
            </a:r>
            <a:r>
              <a:rPr lang="uk-UA" dirty="0"/>
              <a:t> дію пероральних антикоагулянтів </a:t>
            </a:r>
            <a:r>
              <a:rPr lang="uk-UA" dirty="0" err="1"/>
              <a:t>кумаринового</a:t>
            </a:r>
            <a:r>
              <a:rPr lang="uk-UA" dirty="0"/>
              <a:t> ряду, </a:t>
            </a:r>
            <a:r>
              <a:rPr lang="uk-UA" dirty="0" err="1"/>
              <a:t>орнідазол</a:t>
            </a:r>
            <a:r>
              <a:rPr lang="uk-UA" dirty="0"/>
              <a:t> збільшує тривалість </a:t>
            </a:r>
            <a:r>
              <a:rPr lang="uk-UA" dirty="0" err="1"/>
              <a:t>міорелаксуючого</a:t>
            </a:r>
            <a:r>
              <a:rPr lang="uk-UA" dirty="0"/>
              <a:t> ефекту </a:t>
            </a:r>
            <a:r>
              <a:rPr lang="uk-UA" dirty="0" err="1"/>
              <a:t>векуронія</a:t>
            </a:r>
            <a:r>
              <a:rPr lang="uk-UA" dirty="0"/>
              <a:t> броміду. Одночасне застосування </a:t>
            </a:r>
            <a:r>
              <a:rPr lang="uk-UA" dirty="0" err="1"/>
              <a:t>метронідазолу</a:t>
            </a:r>
            <a:r>
              <a:rPr lang="uk-UA" dirty="0"/>
              <a:t> та барбітуратів або </a:t>
            </a:r>
            <a:r>
              <a:rPr lang="uk-UA" dirty="0" err="1"/>
              <a:t>фенітоїну</a:t>
            </a:r>
            <a:r>
              <a:rPr lang="uk-UA" dirty="0"/>
              <a:t> призводить до зменшення ефективності </a:t>
            </a:r>
            <a:r>
              <a:rPr lang="uk-UA" dirty="0" err="1"/>
              <a:t>метронідазолу</a:t>
            </a:r>
            <a:r>
              <a:rPr lang="uk-UA" dirty="0"/>
              <a:t>. До протипоказань відносяться: I триместр вагітності (в II-му і III-му триместрі </a:t>
            </a:r>
            <a:r>
              <a:rPr lang="uk-UA" dirty="0" err="1"/>
              <a:t>метронідазол</a:t>
            </a:r>
            <a:r>
              <a:rPr lang="uk-UA" dirty="0"/>
              <a:t> може бути призначений виключно за життєвими показаннями), органічні ураження ЦНС, захворювання крові, підвищена чутливість, період годування груддю.</a:t>
            </a:r>
          </a:p>
          <a:p>
            <a:endParaRPr lang="uk-UA" dirty="0"/>
          </a:p>
        </p:txBody>
      </p:sp>
    </p:spTree>
    <p:extLst>
      <p:ext uri="{BB962C8B-B14F-4D97-AF65-F5344CB8AC3E}">
        <p14:creationId xmlns:p14="http://schemas.microsoft.com/office/powerpoint/2010/main" val="2084635543"/>
      </p:ext>
    </p:extLst>
  </p:cSld>
  <p:clrMapOvr>
    <a:masterClrMapping/>
  </p:clrMapOvr>
</p:sld>
</file>

<file path=ppt/theme/theme1.xml><?xml version="1.0" encoding="utf-8"?>
<a:theme xmlns:a="http://schemas.openxmlformats.org/drawingml/2006/main" name="Грань">
  <a:themeElements>
    <a:clrScheme name="Теплий сині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327</TotalTime>
  <Words>4371</Words>
  <Application>Microsoft Office PowerPoint</Application>
  <PresentationFormat>Екран (4:3)</PresentationFormat>
  <Paragraphs>266</Paragraphs>
  <Slides>35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35</vt:i4>
      </vt:variant>
    </vt:vector>
  </HeadingPairs>
  <TitlesOfParts>
    <vt:vector size="41" baseType="lpstr">
      <vt:lpstr>Arial</vt:lpstr>
      <vt:lpstr>Calibri</vt:lpstr>
      <vt:lpstr>Times New Roman</vt:lpstr>
      <vt:lpstr>Trebuchet MS</vt:lpstr>
      <vt:lpstr>Wingdings 3</vt:lpstr>
      <vt:lpstr>Грань</vt:lpstr>
      <vt:lpstr>Антибіотики у осіб похилого віку</vt:lpstr>
      <vt:lpstr>Презентація PowerPoint</vt:lpstr>
      <vt:lpstr>Загальні принципи призначення лікарських засобів людям похилого віку не відрізняються від таких для інших вікових груп, проте зазвичай необхідне застосування препарату в більш низьких дозах.  У пацієнтів цієї вікової категорії побічні реакції при проведенні фармакотерапії розвиваються в цілому частіше, ніж у інших вікових групах </vt:lpstr>
      <vt:lpstr>Презентація PowerPoint</vt:lpstr>
      <vt:lpstr>Зміна фармакокінетики лікарських засобів у людей похилого віку</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Згідно з даними відділу фармнагляду Державного фармакологічного центру МЗ України (за станом на 01.03.2007 р.) застосування лікарських засобів цієї групи супроводжувалося розвитком наступних системних проявів побічних реакцій</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ПЕНІЦИЛІНИ</vt:lpstr>
      <vt:lpstr>Ускладнення терапії при застосуванні пеніцилінів</vt:lpstr>
      <vt:lpstr>Цефалоспорини</vt:lpstr>
      <vt:lpstr>Ускладнення терапії при застосуванні цефалоспоринів</vt:lpstr>
      <vt:lpstr>Аміноглікозиди</vt:lpstr>
      <vt:lpstr>Ускладнення терапії аміноглікозидами</vt:lpstr>
      <vt:lpstr>МАКРОЛІДИ</vt:lpstr>
      <vt:lpstr>Карбапенеми</vt:lpstr>
      <vt:lpstr>Ускладнення терапії  карбапенемами</vt:lpstr>
      <vt:lpstr>ГЛІКОПЕПТИДИ (ванкоміцин та тейкопланін)</vt:lpstr>
      <vt:lpstr>Тетрацикліни  (доксициклін, метациклін, тетрациклін) </vt:lpstr>
      <vt:lpstr>Амфеніколи Хлорамфенікол (левоміцетин) і тіамфенікол </vt:lpstr>
      <vt:lpstr>Сульфаніламіди </vt:lpstr>
      <vt:lpstr>Сульфаніламіди</vt:lpstr>
      <vt:lpstr>Фторхінолони</vt:lpstr>
      <vt:lpstr>Фторхінолони</vt:lpstr>
      <vt:lpstr>Похідні імідазолів метронідазол, тинідазол, орнідазол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Програма «Antimicrobial Stewardship» – стратегія антимікробного контролю</dc:title>
  <dc:creator>Катерина Миколаївна Усиченко</dc:creator>
  <cp:lastModifiedBy>Катерина Миколаївна Усиченко</cp:lastModifiedBy>
  <cp:revision>22</cp:revision>
  <dcterms:created xsi:type="dcterms:W3CDTF">2023-09-05T07:02:34Z</dcterms:created>
  <dcterms:modified xsi:type="dcterms:W3CDTF">2023-12-19T09:13:35Z</dcterms:modified>
</cp:coreProperties>
</file>