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1"/>
  </p:notesMasterIdLst>
  <p:sldIdLst>
    <p:sldId id="256" r:id="rId2"/>
    <p:sldId id="313" r:id="rId3"/>
    <p:sldId id="314" r:id="rId4"/>
    <p:sldId id="331" r:id="rId5"/>
    <p:sldId id="332" r:id="rId6"/>
    <p:sldId id="330" r:id="rId7"/>
    <p:sldId id="315" r:id="rId8"/>
    <p:sldId id="329" r:id="rId9"/>
    <p:sldId id="334" r:id="rId10"/>
    <p:sldId id="318" r:id="rId11"/>
    <p:sldId id="320" r:id="rId12"/>
    <p:sldId id="321" r:id="rId13"/>
    <p:sldId id="343" r:id="rId14"/>
    <p:sldId id="257" r:id="rId15"/>
    <p:sldId id="344" r:id="rId16"/>
    <p:sldId id="348" r:id="rId17"/>
    <p:sldId id="339" r:id="rId18"/>
    <p:sldId id="338" r:id="rId19"/>
    <p:sldId id="265" r:id="rId20"/>
    <p:sldId id="259" r:id="rId21"/>
    <p:sldId id="258" r:id="rId22"/>
    <p:sldId id="349" r:id="rId23"/>
    <p:sldId id="335" r:id="rId24"/>
    <p:sldId id="337" r:id="rId25"/>
    <p:sldId id="350" r:id="rId26"/>
    <p:sldId id="351" r:id="rId27"/>
    <p:sldId id="346" r:id="rId28"/>
    <p:sldId id="352" r:id="rId29"/>
    <p:sldId id="35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атерина Миколаївна Усиченко" userId="c7121fdd-db43-4798-8475-63b4ccfd2e56" providerId="ADAL" clId="{DDC66EDF-5461-40BE-BFAF-57D350102672}"/>
  </pc:docChgLst>
  <pc:docChgLst>
    <pc:chgData name="Катерина Миколаївна Усиченко" userId="c7121fdd-db43-4798-8475-63b4ccfd2e56" providerId="ADAL" clId="{47B72000-81B7-4597-9951-DD7DD4EBC0A7}"/>
  </pc:docChgLst>
  <pc:docChgLst>
    <pc:chgData name="Усыченко Медин" userId="e90cd61c-49b6-402a-986c-59281cd009c4" providerId="ADAL" clId="{872697B0-7B92-4CC8-B1AA-DFACD716CCEA}"/>
  </pc:docChgLst>
  <pc:docChgLst>
    <pc:chgData name="Усыченко Медин" userId="e90cd61c-49b6-402a-986c-59281cd009c4" providerId="ADAL" clId="{8FEC38A9-A456-47A7-A13D-07EA607E8AD6}"/>
    <pc:docChg chg="delSld modSld">
      <pc:chgData name="Усыченко Медин" userId="e90cd61c-49b6-402a-986c-59281cd009c4" providerId="ADAL" clId="{8FEC38A9-A456-47A7-A13D-07EA607E8AD6}" dt="2023-12-19T09:07:48.881" v="1" actId="2696"/>
      <pc:docMkLst>
        <pc:docMk/>
      </pc:docMkLst>
      <pc:sldChg chg="modSp">
        <pc:chgData name="Усыченко Медин" userId="e90cd61c-49b6-402a-986c-59281cd009c4" providerId="ADAL" clId="{8FEC38A9-A456-47A7-A13D-07EA607E8AD6}" dt="2023-12-12T09:56:56.517" v="0" actId="20577"/>
        <pc:sldMkLst>
          <pc:docMk/>
          <pc:sldMk cId="1689446480" sldId="321"/>
        </pc:sldMkLst>
        <pc:spChg chg="mod">
          <ac:chgData name="Усыченко Медин" userId="e90cd61c-49b6-402a-986c-59281cd009c4" providerId="ADAL" clId="{8FEC38A9-A456-47A7-A13D-07EA607E8AD6}" dt="2023-12-12T09:56:56.517" v="0" actId="20577"/>
          <ac:spMkLst>
            <pc:docMk/>
            <pc:sldMk cId="1689446480" sldId="321"/>
            <ac:spMk id="3" creationId="{733562A5-ACEB-4190-BC98-6A267CAE3FB4}"/>
          </ac:spMkLst>
        </pc:spChg>
      </pc:sldChg>
    </pc:docChg>
  </pc:docChgLst>
  <pc:docChgLst>
    <pc:chgData name="Усыченко Медин" userId="e90cd61c-49b6-402a-986c-59281cd009c4" providerId="ADAL" clId="{E9A5C919-C2C6-43C3-93A2-2F74C39FA4B8}"/>
    <pc:docChg chg="undo custSel addSld delSld modSld">
      <pc:chgData name="Усыченко Медин" userId="e90cd61c-49b6-402a-986c-59281cd009c4" providerId="ADAL" clId="{E9A5C919-C2C6-43C3-93A2-2F74C39FA4B8}" dt="2024-01-18T11:07:36.786" v="104" actId="1076"/>
      <pc:docMkLst>
        <pc:docMk/>
      </pc:docMkLst>
      <pc:sldChg chg="add">
        <pc:chgData name="Усыченко Медин" userId="e90cd61c-49b6-402a-986c-59281cd009c4" providerId="ADAL" clId="{E9A5C919-C2C6-43C3-93A2-2F74C39FA4B8}" dt="2024-01-18T10:36:18.342" v="42"/>
        <pc:sldMkLst>
          <pc:docMk/>
          <pc:sldMk cId="3498490370" sldId="258"/>
        </pc:sldMkLst>
      </pc:sldChg>
      <pc:sldChg chg="add">
        <pc:chgData name="Усыченко Медин" userId="e90cd61c-49b6-402a-986c-59281cd009c4" providerId="ADAL" clId="{E9A5C919-C2C6-43C3-93A2-2F74C39FA4B8}" dt="2024-01-18T10:36:18.342" v="42"/>
        <pc:sldMkLst>
          <pc:docMk/>
          <pc:sldMk cId="416704498" sldId="259"/>
        </pc:sldMkLst>
      </pc:sldChg>
      <pc:sldChg chg="del">
        <pc:chgData name="Усыченко Медин" userId="e90cd61c-49b6-402a-986c-59281cd009c4" providerId="ADAL" clId="{E9A5C919-C2C6-43C3-93A2-2F74C39FA4B8}" dt="2024-01-18T09:33:05.037" v="0" actId="2696"/>
        <pc:sldMkLst>
          <pc:docMk/>
          <pc:sldMk cId="2373361096" sldId="316"/>
        </pc:sldMkLst>
      </pc:sldChg>
      <pc:sldChg chg="del">
        <pc:chgData name="Усыченко Медин" userId="e90cd61c-49b6-402a-986c-59281cd009c4" providerId="ADAL" clId="{E9A5C919-C2C6-43C3-93A2-2F74C39FA4B8}" dt="2024-01-18T09:33:06.023" v="1" actId="2696"/>
        <pc:sldMkLst>
          <pc:docMk/>
          <pc:sldMk cId="771546990" sldId="317"/>
        </pc:sldMkLst>
      </pc:sldChg>
      <pc:sldChg chg="add del">
        <pc:chgData name="Усыченко Медин" userId="e90cd61c-49b6-402a-986c-59281cd009c4" providerId="ADAL" clId="{E9A5C919-C2C6-43C3-93A2-2F74C39FA4B8}" dt="2024-01-18T09:33:36.221" v="24" actId="2696"/>
        <pc:sldMkLst>
          <pc:docMk/>
          <pc:sldMk cId="1689446480" sldId="321"/>
        </pc:sldMkLst>
      </pc:sldChg>
      <pc:sldChg chg="del">
        <pc:chgData name="Усыченко Медин" userId="e90cd61c-49b6-402a-986c-59281cd009c4" providerId="ADAL" clId="{E9A5C919-C2C6-43C3-93A2-2F74C39FA4B8}" dt="2024-01-18T09:33:22.102" v="3" actId="2696"/>
        <pc:sldMkLst>
          <pc:docMk/>
          <pc:sldMk cId="1194734810" sldId="322"/>
        </pc:sldMkLst>
      </pc:sldChg>
      <pc:sldChg chg="del">
        <pc:chgData name="Усыченко Медин" userId="e90cd61c-49b6-402a-986c-59281cd009c4" providerId="ADAL" clId="{E9A5C919-C2C6-43C3-93A2-2F74C39FA4B8}" dt="2024-01-18T09:33:23.746" v="4" actId="2696"/>
        <pc:sldMkLst>
          <pc:docMk/>
          <pc:sldMk cId="533983890" sldId="323"/>
        </pc:sldMkLst>
      </pc:sldChg>
      <pc:sldChg chg="del">
        <pc:chgData name="Усыченко Медин" userId="e90cd61c-49b6-402a-986c-59281cd009c4" providerId="ADAL" clId="{E9A5C919-C2C6-43C3-93A2-2F74C39FA4B8}" dt="2024-01-18T09:33:24.116" v="5" actId="2696"/>
        <pc:sldMkLst>
          <pc:docMk/>
          <pc:sldMk cId="963341297" sldId="324"/>
        </pc:sldMkLst>
      </pc:sldChg>
      <pc:sldChg chg="del">
        <pc:chgData name="Усыченко Медин" userId="e90cd61c-49b6-402a-986c-59281cd009c4" providerId="ADAL" clId="{E9A5C919-C2C6-43C3-93A2-2F74C39FA4B8}" dt="2024-01-18T09:33:06.719" v="2" actId="2696"/>
        <pc:sldMkLst>
          <pc:docMk/>
          <pc:sldMk cId="4135385832" sldId="333"/>
        </pc:sldMkLst>
      </pc:sldChg>
      <pc:sldChg chg="add">
        <pc:chgData name="Усыченко Медин" userId="e90cd61c-49b6-402a-986c-59281cd009c4" providerId="ADAL" clId="{E9A5C919-C2C6-43C3-93A2-2F74C39FA4B8}" dt="2024-01-18T10:36:18.342" v="42"/>
        <pc:sldMkLst>
          <pc:docMk/>
          <pc:sldMk cId="3511669944" sldId="335"/>
        </pc:sldMkLst>
      </pc:sldChg>
      <pc:sldChg chg="del">
        <pc:chgData name="Усыченко Медин" userId="e90cd61c-49b6-402a-986c-59281cd009c4" providerId="ADAL" clId="{E9A5C919-C2C6-43C3-93A2-2F74C39FA4B8}" dt="2024-01-18T09:33:24.402" v="6" actId="2696"/>
        <pc:sldMkLst>
          <pc:docMk/>
          <pc:sldMk cId="4200069397" sldId="335"/>
        </pc:sldMkLst>
      </pc:sldChg>
      <pc:sldChg chg="del">
        <pc:chgData name="Усыченко Медин" userId="e90cd61c-49b6-402a-986c-59281cd009c4" providerId="ADAL" clId="{E9A5C919-C2C6-43C3-93A2-2F74C39FA4B8}" dt="2024-01-18T09:33:25.257" v="8" actId="2696"/>
        <pc:sldMkLst>
          <pc:docMk/>
          <pc:sldMk cId="1618026917" sldId="336"/>
        </pc:sldMkLst>
      </pc:sldChg>
      <pc:sldChg chg="del">
        <pc:chgData name="Усыченко Медин" userId="e90cd61c-49b6-402a-986c-59281cd009c4" providerId="ADAL" clId="{E9A5C919-C2C6-43C3-93A2-2F74C39FA4B8}" dt="2024-01-18T09:33:25.874" v="9" actId="2696"/>
        <pc:sldMkLst>
          <pc:docMk/>
          <pc:sldMk cId="1691109058" sldId="337"/>
        </pc:sldMkLst>
      </pc:sldChg>
      <pc:sldChg chg="del">
        <pc:chgData name="Усыченко Медин" userId="e90cd61c-49b6-402a-986c-59281cd009c4" providerId="ADAL" clId="{E9A5C919-C2C6-43C3-93A2-2F74C39FA4B8}" dt="2024-01-18T09:33:24.656" v="7" actId="2696"/>
        <pc:sldMkLst>
          <pc:docMk/>
          <pc:sldMk cId="2284304065" sldId="338"/>
        </pc:sldMkLst>
      </pc:sldChg>
      <pc:sldChg chg="add">
        <pc:chgData name="Усыченко Медин" userId="e90cd61c-49b6-402a-986c-59281cd009c4" providerId="ADAL" clId="{E9A5C919-C2C6-43C3-93A2-2F74C39FA4B8}" dt="2024-01-18T10:30:31.381" v="41"/>
        <pc:sldMkLst>
          <pc:docMk/>
          <pc:sldMk cId="2426429850" sldId="338"/>
        </pc:sldMkLst>
      </pc:sldChg>
      <pc:sldChg chg="del">
        <pc:chgData name="Усыченко Медин" userId="e90cd61c-49b6-402a-986c-59281cd009c4" providerId="ADAL" clId="{E9A5C919-C2C6-43C3-93A2-2F74C39FA4B8}" dt="2024-01-18T09:33:26.380" v="10" actId="2696"/>
        <pc:sldMkLst>
          <pc:docMk/>
          <pc:sldMk cId="2794319110" sldId="339"/>
        </pc:sldMkLst>
      </pc:sldChg>
      <pc:sldChg chg="add">
        <pc:chgData name="Усыченко Медин" userId="e90cd61c-49b6-402a-986c-59281cd009c4" providerId="ADAL" clId="{E9A5C919-C2C6-43C3-93A2-2F74C39FA4B8}" dt="2024-01-18T10:30:31.381" v="41"/>
        <pc:sldMkLst>
          <pc:docMk/>
          <pc:sldMk cId="2934047243" sldId="339"/>
        </pc:sldMkLst>
      </pc:sldChg>
      <pc:sldChg chg="del">
        <pc:chgData name="Усыченко Медин" userId="e90cd61c-49b6-402a-986c-59281cd009c4" providerId="ADAL" clId="{E9A5C919-C2C6-43C3-93A2-2F74C39FA4B8}" dt="2024-01-18T09:33:26.796" v="11" actId="2696"/>
        <pc:sldMkLst>
          <pc:docMk/>
          <pc:sldMk cId="761814963" sldId="340"/>
        </pc:sldMkLst>
      </pc:sldChg>
      <pc:sldChg chg="del">
        <pc:chgData name="Усыченко Медин" userId="e90cd61c-49b6-402a-986c-59281cd009c4" providerId="ADAL" clId="{E9A5C919-C2C6-43C3-93A2-2F74C39FA4B8}" dt="2024-01-18T09:33:27.182" v="12" actId="2696"/>
        <pc:sldMkLst>
          <pc:docMk/>
          <pc:sldMk cId="237748656" sldId="341"/>
        </pc:sldMkLst>
      </pc:sldChg>
      <pc:sldChg chg="del">
        <pc:chgData name="Усыченко Медин" userId="e90cd61c-49b6-402a-986c-59281cd009c4" providerId="ADAL" clId="{E9A5C919-C2C6-43C3-93A2-2F74C39FA4B8}" dt="2024-01-18T09:33:27.661" v="13" actId="2696"/>
        <pc:sldMkLst>
          <pc:docMk/>
          <pc:sldMk cId="107516481" sldId="342"/>
        </pc:sldMkLst>
      </pc:sldChg>
      <pc:sldChg chg="del">
        <pc:chgData name="Усыченко Медин" userId="e90cd61c-49b6-402a-986c-59281cd009c4" providerId="ADAL" clId="{E9A5C919-C2C6-43C3-93A2-2F74C39FA4B8}" dt="2024-01-18T09:33:28.031" v="14" actId="2696"/>
        <pc:sldMkLst>
          <pc:docMk/>
          <pc:sldMk cId="173681035" sldId="343"/>
        </pc:sldMkLst>
      </pc:sldChg>
      <pc:sldChg chg="del">
        <pc:chgData name="Усыченко Медин" userId="e90cd61c-49b6-402a-986c-59281cd009c4" providerId="ADAL" clId="{E9A5C919-C2C6-43C3-93A2-2F74C39FA4B8}" dt="2024-01-18T09:33:28.448" v="15" actId="2696"/>
        <pc:sldMkLst>
          <pc:docMk/>
          <pc:sldMk cId="662947612" sldId="344"/>
        </pc:sldMkLst>
      </pc:sldChg>
      <pc:sldChg chg="addSp delSp modSp add">
        <pc:chgData name="Усыченко Медин" userId="e90cd61c-49b6-402a-986c-59281cd009c4" providerId="ADAL" clId="{E9A5C919-C2C6-43C3-93A2-2F74C39FA4B8}" dt="2024-01-18T10:29:01.316" v="40" actId="478"/>
        <pc:sldMkLst>
          <pc:docMk/>
          <pc:sldMk cId="1605222909" sldId="344"/>
        </pc:sldMkLst>
        <pc:spChg chg="mod">
          <ac:chgData name="Усыченко Медин" userId="e90cd61c-49b6-402a-986c-59281cd009c4" providerId="ADAL" clId="{E9A5C919-C2C6-43C3-93A2-2F74C39FA4B8}" dt="2024-01-18T10:28:57.312" v="39" actId="20577"/>
          <ac:spMkLst>
            <pc:docMk/>
            <pc:sldMk cId="1605222909" sldId="344"/>
            <ac:spMk id="2" creationId="{EABC3294-CE3F-4933-B54B-197938897495}"/>
          </ac:spMkLst>
        </pc:spChg>
        <pc:spChg chg="del">
          <ac:chgData name="Усыченко Медин" userId="e90cd61c-49b6-402a-986c-59281cd009c4" providerId="ADAL" clId="{E9A5C919-C2C6-43C3-93A2-2F74C39FA4B8}" dt="2024-01-18T10:29:01.316" v="40" actId="478"/>
          <ac:spMkLst>
            <pc:docMk/>
            <pc:sldMk cId="1605222909" sldId="344"/>
            <ac:spMk id="3" creationId="{FFF4D4C4-6C8E-47CB-A288-9FB9F823FA4B}"/>
          </ac:spMkLst>
        </pc:spChg>
        <pc:picChg chg="add mod">
          <ac:chgData name="Усыченко Медин" userId="e90cd61c-49b6-402a-986c-59281cd009c4" providerId="ADAL" clId="{E9A5C919-C2C6-43C3-93A2-2F74C39FA4B8}" dt="2024-01-18T10:28:50.881" v="28" actId="14100"/>
          <ac:picMkLst>
            <pc:docMk/>
            <pc:sldMk cId="1605222909" sldId="344"/>
            <ac:picMk id="1026" creationId="{E33F1FBA-5F0F-4313-8D0C-EAE8AACC90F9}"/>
          </ac:picMkLst>
        </pc:picChg>
      </pc:sldChg>
      <pc:sldChg chg="del">
        <pc:chgData name="Усыченко Медин" userId="e90cd61c-49b6-402a-986c-59281cd009c4" providerId="ADAL" clId="{E9A5C919-C2C6-43C3-93A2-2F74C39FA4B8}" dt="2024-01-18T09:33:28.864" v="16" actId="2696"/>
        <pc:sldMkLst>
          <pc:docMk/>
          <pc:sldMk cId="480268684" sldId="345"/>
        </pc:sldMkLst>
      </pc:sldChg>
      <pc:sldChg chg="del">
        <pc:chgData name="Усыченко Медин" userId="e90cd61c-49b6-402a-986c-59281cd009c4" providerId="ADAL" clId="{E9A5C919-C2C6-43C3-93A2-2F74C39FA4B8}" dt="2024-01-18T09:33:29.288" v="17" actId="2696"/>
        <pc:sldMkLst>
          <pc:docMk/>
          <pc:sldMk cId="2758960243" sldId="346"/>
        </pc:sldMkLst>
      </pc:sldChg>
      <pc:sldChg chg="del">
        <pc:chgData name="Усыченко Медин" userId="e90cd61c-49b6-402a-986c-59281cd009c4" providerId="ADAL" clId="{E9A5C919-C2C6-43C3-93A2-2F74C39FA4B8}" dt="2024-01-18T09:33:29.704" v="18" actId="2696"/>
        <pc:sldMkLst>
          <pc:docMk/>
          <pc:sldMk cId="2558697979" sldId="347"/>
        </pc:sldMkLst>
      </pc:sldChg>
      <pc:sldChg chg="del">
        <pc:chgData name="Усыченко Медин" userId="e90cd61c-49b6-402a-986c-59281cd009c4" providerId="ADAL" clId="{E9A5C919-C2C6-43C3-93A2-2F74C39FA4B8}" dt="2024-01-18T09:33:30.136" v="19" actId="2696"/>
        <pc:sldMkLst>
          <pc:docMk/>
          <pc:sldMk cId="1448834166" sldId="348"/>
        </pc:sldMkLst>
      </pc:sldChg>
      <pc:sldChg chg="del">
        <pc:chgData name="Усыченко Медин" userId="e90cd61c-49b6-402a-986c-59281cd009c4" providerId="ADAL" clId="{E9A5C919-C2C6-43C3-93A2-2F74C39FA4B8}" dt="2024-01-18T09:33:30.753" v="20" actId="2696"/>
        <pc:sldMkLst>
          <pc:docMk/>
          <pc:sldMk cId="943368640" sldId="349"/>
        </pc:sldMkLst>
      </pc:sldChg>
      <pc:sldChg chg="add">
        <pc:chgData name="Усыченко Медин" userId="e90cd61c-49b6-402a-986c-59281cd009c4" providerId="ADAL" clId="{E9A5C919-C2C6-43C3-93A2-2F74C39FA4B8}" dt="2024-01-18T10:36:18.342" v="42"/>
        <pc:sldMkLst>
          <pc:docMk/>
          <pc:sldMk cId="2067942945" sldId="349"/>
        </pc:sldMkLst>
      </pc:sldChg>
      <pc:sldChg chg="del">
        <pc:chgData name="Усыченко Медин" userId="e90cd61c-49b6-402a-986c-59281cd009c4" providerId="ADAL" clId="{E9A5C919-C2C6-43C3-93A2-2F74C39FA4B8}" dt="2024-01-18T09:33:31.592" v="21" actId="2696"/>
        <pc:sldMkLst>
          <pc:docMk/>
          <pc:sldMk cId="2222037030" sldId="350"/>
        </pc:sldMkLst>
      </pc:sldChg>
      <pc:sldChg chg="addSp delSp modSp add">
        <pc:chgData name="Усыченко Медин" userId="e90cd61c-49b6-402a-986c-59281cd009c4" providerId="ADAL" clId="{E9A5C919-C2C6-43C3-93A2-2F74C39FA4B8}" dt="2024-01-18T10:50:44.212" v="48" actId="1076"/>
        <pc:sldMkLst>
          <pc:docMk/>
          <pc:sldMk cId="3679859263" sldId="350"/>
        </pc:sldMkLst>
        <pc:spChg chg="del">
          <ac:chgData name="Усыченко Медин" userId="e90cd61c-49b6-402a-986c-59281cd009c4" providerId="ADAL" clId="{E9A5C919-C2C6-43C3-93A2-2F74C39FA4B8}" dt="2024-01-18T10:50:38.362" v="45" actId="478"/>
          <ac:spMkLst>
            <pc:docMk/>
            <pc:sldMk cId="3679859263" sldId="350"/>
            <ac:spMk id="2" creationId="{471B9533-5178-4039-A6F4-DE209B6B6A4F}"/>
          </ac:spMkLst>
        </pc:spChg>
        <pc:spChg chg="del">
          <ac:chgData name="Усыченко Медин" userId="e90cd61c-49b6-402a-986c-59281cd009c4" providerId="ADAL" clId="{E9A5C919-C2C6-43C3-93A2-2F74C39FA4B8}" dt="2024-01-18T10:50:35.052" v="44"/>
          <ac:spMkLst>
            <pc:docMk/>
            <pc:sldMk cId="3679859263" sldId="350"/>
            <ac:spMk id="3" creationId="{8F31923E-94B2-4591-9283-8A29094279E0}"/>
          </ac:spMkLst>
        </pc:spChg>
        <pc:picChg chg="add mod">
          <ac:chgData name="Усыченко Медин" userId="e90cd61c-49b6-402a-986c-59281cd009c4" providerId="ADAL" clId="{E9A5C919-C2C6-43C3-93A2-2F74C39FA4B8}" dt="2024-01-18T10:50:44.212" v="48" actId="1076"/>
          <ac:picMkLst>
            <pc:docMk/>
            <pc:sldMk cId="3679859263" sldId="350"/>
            <ac:picMk id="2050" creationId="{1BB1FBC9-F18F-4752-9459-7DDFA1E9EEC5}"/>
          </ac:picMkLst>
        </pc:picChg>
      </pc:sldChg>
      <pc:sldChg chg="addSp delSp modSp add">
        <pc:chgData name="Усыченко Медин" userId="e90cd61c-49b6-402a-986c-59281cd009c4" providerId="ADAL" clId="{E9A5C919-C2C6-43C3-93A2-2F74C39FA4B8}" dt="2024-01-18T10:51:45.081" v="54" actId="1076"/>
        <pc:sldMkLst>
          <pc:docMk/>
          <pc:sldMk cId="1614338501" sldId="351"/>
        </pc:sldMkLst>
        <pc:spChg chg="del">
          <ac:chgData name="Усыченко Медин" userId="e90cd61c-49b6-402a-986c-59281cd009c4" providerId="ADAL" clId="{E9A5C919-C2C6-43C3-93A2-2F74C39FA4B8}" dt="2024-01-18T10:51:38.111" v="51" actId="478"/>
          <ac:spMkLst>
            <pc:docMk/>
            <pc:sldMk cId="1614338501" sldId="351"/>
            <ac:spMk id="2" creationId="{0E8CCE7C-060A-42F6-9573-427BF1FC7CCE}"/>
          </ac:spMkLst>
        </pc:spChg>
        <pc:spChg chg="del">
          <ac:chgData name="Усыченко Медин" userId="e90cd61c-49b6-402a-986c-59281cd009c4" providerId="ADAL" clId="{E9A5C919-C2C6-43C3-93A2-2F74C39FA4B8}" dt="2024-01-18T10:51:35.737" v="50"/>
          <ac:spMkLst>
            <pc:docMk/>
            <pc:sldMk cId="1614338501" sldId="351"/>
            <ac:spMk id="3" creationId="{A9ED9707-22EF-4AC8-810D-333C733E7188}"/>
          </ac:spMkLst>
        </pc:spChg>
        <pc:picChg chg="add mod">
          <ac:chgData name="Усыченко Медин" userId="e90cd61c-49b6-402a-986c-59281cd009c4" providerId="ADAL" clId="{E9A5C919-C2C6-43C3-93A2-2F74C39FA4B8}" dt="2024-01-18T10:51:45.081" v="54" actId="1076"/>
          <ac:picMkLst>
            <pc:docMk/>
            <pc:sldMk cId="1614338501" sldId="351"/>
            <ac:picMk id="3074" creationId="{BBE74207-F556-407F-9E9A-25D314D738D3}"/>
          </ac:picMkLst>
        </pc:picChg>
      </pc:sldChg>
      <pc:sldChg chg="del">
        <pc:chgData name="Усыченко Медин" userId="e90cd61c-49b6-402a-986c-59281cd009c4" providerId="ADAL" clId="{E9A5C919-C2C6-43C3-93A2-2F74C39FA4B8}" dt="2024-01-18T09:33:32.653" v="22" actId="2696"/>
        <pc:sldMkLst>
          <pc:docMk/>
          <pc:sldMk cId="2084635543" sldId="351"/>
        </pc:sldMkLst>
      </pc:sldChg>
      <pc:sldChg chg="addSp delSp modSp add">
        <pc:chgData name="Усыченко Медин" userId="e90cd61c-49b6-402a-986c-59281cd009c4" providerId="ADAL" clId="{E9A5C919-C2C6-43C3-93A2-2F74C39FA4B8}" dt="2024-01-18T11:00:27.662" v="96" actId="1076"/>
        <pc:sldMkLst>
          <pc:docMk/>
          <pc:sldMk cId="1293589321" sldId="352"/>
        </pc:sldMkLst>
        <pc:spChg chg="mod">
          <ac:chgData name="Усыченко Медин" userId="e90cd61c-49b6-402a-986c-59281cd009c4" providerId="ADAL" clId="{E9A5C919-C2C6-43C3-93A2-2F74C39FA4B8}" dt="2024-01-18T10:56:19.953" v="78" actId="14100"/>
          <ac:spMkLst>
            <pc:docMk/>
            <pc:sldMk cId="1293589321" sldId="352"/>
            <ac:spMk id="2" creationId="{4BA7C6C2-0399-4D09-A4DF-D6817E1A22BF}"/>
          </ac:spMkLst>
        </pc:spChg>
        <pc:spChg chg="del">
          <ac:chgData name="Усыченко Медин" userId="e90cd61c-49b6-402a-986c-59281cd009c4" providerId="ADAL" clId="{E9A5C919-C2C6-43C3-93A2-2F74C39FA4B8}" dt="2024-01-18T10:56:23.840" v="79" actId="478"/>
          <ac:spMkLst>
            <pc:docMk/>
            <pc:sldMk cId="1293589321" sldId="352"/>
            <ac:spMk id="3" creationId="{483BC58C-F43E-4970-BAAB-6FC8174FF758}"/>
          </ac:spMkLst>
        </pc:spChg>
        <pc:picChg chg="add mod">
          <ac:chgData name="Усыченко Медин" userId="e90cd61c-49b6-402a-986c-59281cd009c4" providerId="ADAL" clId="{E9A5C919-C2C6-43C3-93A2-2F74C39FA4B8}" dt="2024-01-18T10:56:27.582" v="81" actId="1076"/>
          <ac:picMkLst>
            <pc:docMk/>
            <pc:sldMk cId="1293589321" sldId="352"/>
            <ac:picMk id="4098" creationId="{D9AF475A-5ADE-4A0B-B644-B6E21FA14673}"/>
          </ac:picMkLst>
        </pc:picChg>
        <pc:picChg chg="add mod">
          <ac:chgData name="Усыченко Медин" userId="e90cd61c-49b6-402a-986c-59281cd009c4" providerId="ADAL" clId="{E9A5C919-C2C6-43C3-93A2-2F74C39FA4B8}" dt="2024-01-18T11:00:23.593" v="94" actId="1076"/>
          <ac:picMkLst>
            <pc:docMk/>
            <pc:sldMk cId="1293589321" sldId="352"/>
            <ac:picMk id="4100" creationId="{DAA238F9-7273-46CC-BBA9-450009EB47C2}"/>
          </ac:picMkLst>
        </pc:picChg>
        <pc:picChg chg="add del">
          <ac:chgData name="Усыченко Медин" userId="e90cd61c-49b6-402a-986c-59281cd009c4" providerId="ADAL" clId="{E9A5C919-C2C6-43C3-93A2-2F74C39FA4B8}" dt="2024-01-18T10:56:57.282" v="84"/>
          <ac:picMkLst>
            <pc:docMk/>
            <pc:sldMk cId="1293589321" sldId="352"/>
            <ac:picMk id="4102" creationId="{943F77FB-F03A-4CA9-989F-625746967925}"/>
          </ac:picMkLst>
        </pc:picChg>
        <pc:picChg chg="add mod">
          <ac:chgData name="Усыченко Медин" userId="e90cd61c-49b6-402a-986c-59281cd009c4" providerId="ADAL" clId="{E9A5C919-C2C6-43C3-93A2-2F74C39FA4B8}" dt="2024-01-18T11:00:22.652" v="93" actId="1076"/>
          <ac:picMkLst>
            <pc:docMk/>
            <pc:sldMk cId="1293589321" sldId="352"/>
            <ac:picMk id="4104" creationId="{AEB6E6C8-8448-4B5A-A48E-F102B1EB792F}"/>
          </ac:picMkLst>
        </pc:picChg>
        <pc:picChg chg="add mod">
          <ac:chgData name="Усыченко Медин" userId="e90cd61c-49b6-402a-986c-59281cd009c4" providerId="ADAL" clId="{E9A5C919-C2C6-43C3-93A2-2F74C39FA4B8}" dt="2024-01-18T11:00:21.392" v="92" actId="1076"/>
          <ac:picMkLst>
            <pc:docMk/>
            <pc:sldMk cId="1293589321" sldId="352"/>
            <ac:picMk id="4106" creationId="{474F3E1C-714D-4828-9E4E-F9F77E3F61D2}"/>
          </ac:picMkLst>
        </pc:picChg>
        <pc:picChg chg="add mod">
          <ac:chgData name="Усыченко Медин" userId="e90cd61c-49b6-402a-986c-59281cd009c4" providerId="ADAL" clId="{E9A5C919-C2C6-43C3-93A2-2F74C39FA4B8}" dt="2024-01-18T11:00:27.662" v="96" actId="1076"/>
          <ac:picMkLst>
            <pc:docMk/>
            <pc:sldMk cId="1293589321" sldId="352"/>
            <ac:picMk id="4108" creationId="{6DC64AB6-7E93-4529-9471-F2F2DAD60F50}"/>
          </ac:picMkLst>
        </pc:picChg>
      </pc:sldChg>
      <pc:sldChg chg="addSp delSp modSp add">
        <pc:chgData name="Усыченко Медин" userId="e90cd61c-49b6-402a-986c-59281cd009c4" providerId="ADAL" clId="{E9A5C919-C2C6-43C3-93A2-2F74C39FA4B8}" dt="2024-01-18T11:07:36.786" v="104" actId="1076"/>
        <pc:sldMkLst>
          <pc:docMk/>
          <pc:sldMk cId="2859902077" sldId="353"/>
        </pc:sldMkLst>
        <pc:spChg chg="del">
          <ac:chgData name="Усыченко Медин" userId="e90cd61c-49b6-402a-986c-59281cd009c4" providerId="ADAL" clId="{E9A5C919-C2C6-43C3-93A2-2F74C39FA4B8}" dt="2024-01-18T11:05:08.901" v="98" actId="478"/>
          <ac:spMkLst>
            <pc:docMk/>
            <pc:sldMk cId="2859902077" sldId="353"/>
            <ac:spMk id="2" creationId="{E11811C7-CA79-465D-9E90-F0B12F491764}"/>
          </ac:spMkLst>
        </pc:spChg>
        <pc:spChg chg="del">
          <ac:chgData name="Усыченко Медин" userId="e90cd61c-49b6-402a-986c-59281cd009c4" providerId="ADAL" clId="{E9A5C919-C2C6-43C3-93A2-2F74C39FA4B8}" dt="2024-01-18T11:05:10.229" v="99" actId="478"/>
          <ac:spMkLst>
            <pc:docMk/>
            <pc:sldMk cId="2859902077" sldId="353"/>
            <ac:spMk id="3" creationId="{952DC413-3860-4C35-8665-8437C3D2D098}"/>
          </ac:spMkLst>
        </pc:spChg>
        <pc:picChg chg="add mod">
          <ac:chgData name="Усыченко Медин" userId="e90cd61c-49b6-402a-986c-59281cd009c4" providerId="ADAL" clId="{E9A5C919-C2C6-43C3-93A2-2F74C39FA4B8}" dt="2024-01-18T11:07:36.786" v="104" actId="1076"/>
          <ac:picMkLst>
            <pc:docMk/>
            <pc:sldMk cId="2859902077" sldId="353"/>
            <ac:picMk id="5122" creationId="{16A9C16E-4CB0-41F0-A377-A44431E8FEA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3E328-C761-4217-BAE9-6CB1B12280C9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AB82C-0826-4C81-A809-BD5D1B6DB0E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960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44245A2C-8E93-4B74-982B-E34FC3B68B9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0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4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4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9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99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0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4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1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2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14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39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56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31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4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28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497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452438" y="539750"/>
            <a:ext cx="8239125" cy="717475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1186481"/>
            <a:ext cx="8239125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6047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189F9-1C24-4E7B-A16F-C4FF97112C46}" type="datetimeFigureOut">
              <a:rPr lang="uk-UA" smtClean="0"/>
              <a:t>18.01.2024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6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CA407-C55F-41A4-9955-5AD9CD79D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5985588" cy="4513327"/>
          </a:xfrm>
        </p:spPr>
        <p:txBody>
          <a:bodyPr anchor="ctr">
            <a:normAutofit/>
          </a:bodyPr>
          <a:lstStyle/>
          <a:p>
            <a:pPr algn="ctr"/>
            <a:r>
              <a:rPr lang="uk-UA" dirty="0"/>
              <a:t>Антибіотики у осіб похилого віку</a:t>
            </a:r>
          </a:p>
        </p:txBody>
      </p:sp>
    </p:spTree>
    <p:extLst>
      <p:ext uri="{BB962C8B-B14F-4D97-AF65-F5344CB8AC3E}">
        <p14:creationId xmlns:p14="http://schemas.microsoft.com/office/powerpoint/2010/main" val="62557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93229FC-0734-49DC-A213-0FD59075E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503854"/>
            <a:ext cx="6621625" cy="6139542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Існує ряд особливостей фармакокінетики та </a:t>
            </a:r>
            <a:r>
              <a:rPr lang="uk-UA" dirty="0" err="1"/>
              <a:t>фармакодинаміки</a:t>
            </a:r>
            <a:r>
              <a:rPr lang="uk-UA" dirty="0"/>
              <a:t> у осіб похилого та старечого віку. </a:t>
            </a:r>
          </a:p>
          <a:p>
            <a:r>
              <a:rPr lang="uk-UA" dirty="0"/>
              <a:t>Прийнято вважати, що у людей старше 60 років зменшується секреторна, моторна функції та функція всмоктування в ШКТ, що знижує </a:t>
            </a:r>
            <a:r>
              <a:rPr lang="uk-UA" dirty="0" err="1"/>
              <a:t>біодоступність</a:t>
            </a:r>
            <a:r>
              <a:rPr lang="uk-UA" dirty="0"/>
              <a:t> лікарських засобів, які застосовують </a:t>
            </a:r>
            <a:r>
              <a:rPr lang="uk-UA" dirty="0" err="1"/>
              <a:t>ентерально</a:t>
            </a:r>
            <a:r>
              <a:rPr lang="uk-UA" dirty="0"/>
              <a:t>. </a:t>
            </a:r>
          </a:p>
          <a:p>
            <a:r>
              <a:rPr lang="uk-UA" dirty="0"/>
              <a:t>Проте існують альтернативи. Чи </a:t>
            </a:r>
            <a:r>
              <a:rPr lang="uk-UA" dirty="0" err="1"/>
              <a:t>коректно</a:t>
            </a:r>
            <a:r>
              <a:rPr lang="uk-UA" dirty="0"/>
              <a:t> відрахування похилого віку вести від 60 років? Зазначені функції можуть бути збережені в більш старшому віці та, навпаки, суттєво послаблені у молодших пацієнтів. </a:t>
            </a:r>
          </a:p>
          <a:p>
            <a:r>
              <a:rPr lang="uk-UA" dirty="0"/>
              <a:t>Збільшення контакту лікарських засобів із </a:t>
            </a:r>
            <a:r>
              <a:rPr lang="uk-UA" dirty="0" err="1"/>
              <a:t>всмоктуючою</a:t>
            </a:r>
            <a:r>
              <a:rPr lang="uk-UA" dirty="0"/>
              <a:t> поверхнею має сприяти збільшенню обсягу абсорбції — тобто покращанню </a:t>
            </a:r>
            <a:r>
              <a:rPr lang="uk-UA" dirty="0" err="1"/>
              <a:t>біодоступності</a:t>
            </a:r>
            <a:r>
              <a:rPr lang="uk-UA" dirty="0"/>
              <a:t>.</a:t>
            </a:r>
          </a:p>
          <a:p>
            <a:r>
              <a:rPr lang="uk-UA" dirty="0"/>
              <a:t>Щодо </a:t>
            </a:r>
            <a:r>
              <a:rPr lang="uk-UA" dirty="0" err="1"/>
              <a:t>фармакодинаміки</a:t>
            </a:r>
            <a:r>
              <a:rPr lang="uk-UA" dirty="0"/>
              <a:t>, то зміни щільності та чутливості рецепторів, зниження активності ферментів у похилому віці можливі і у осіб молодого віку. </a:t>
            </a:r>
          </a:p>
          <a:p>
            <a:r>
              <a:rPr lang="uk-UA" dirty="0"/>
              <a:t>Більше значення має </a:t>
            </a:r>
            <a:r>
              <a:rPr lang="uk-UA" dirty="0" err="1"/>
              <a:t>поліморбідність</a:t>
            </a:r>
            <a:r>
              <a:rPr lang="uk-UA" dirty="0"/>
              <a:t>, поліпрагмазія та </a:t>
            </a:r>
            <a:r>
              <a:rPr lang="uk-UA" dirty="0" err="1"/>
              <a:t>політерапія</a:t>
            </a:r>
            <a:r>
              <a:rPr lang="uk-UA" dirty="0"/>
              <a:t> (одночасне лікування всіх супутніх захворювань). Тому головне завдання лікаря з численного арсеналу лікарських засобів вибрати максимально прийнятні для терапії конкретного пацієнта.</a:t>
            </a:r>
          </a:p>
        </p:txBody>
      </p:sp>
    </p:spTree>
    <p:extLst>
      <p:ext uri="{BB962C8B-B14F-4D97-AF65-F5344CB8AC3E}">
        <p14:creationId xmlns:p14="http://schemas.microsoft.com/office/powerpoint/2010/main" val="245451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D063F64-D6CD-45A1-8442-49B4A463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41" y="267513"/>
            <a:ext cx="6640073" cy="1846424"/>
          </a:xfrm>
        </p:spPr>
        <p:txBody>
          <a:bodyPr>
            <a:normAutofit fontScale="90000"/>
          </a:bodyPr>
          <a:lstStyle/>
          <a:p>
            <a:r>
              <a:rPr lang="uk-UA" sz="1800" dirty="0"/>
              <a:t>Загальні принципи призначення лікарських засобів людям похилого віку не відрізняються від таких для інших вікових груп, проте зазвичай необхідне застосування препарату в більш низьких дозах. </a:t>
            </a:r>
            <a:br>
              <a:rPr lang="uk-UA" sz="1800" dirty="0"/>
            </a:br>
            <a:r>
              <a:rPr lang="uk-UA" sz="1800" dirty="0"/>
              <a:t>У пацієнтів цієї вікової категорії побічні реакції при проведенні фармакотерапії розвиваються в цілому частіше, ніж у інших вікових групах 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677E7FD-D2FC-4AAE-A47D-921EF8C33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48" y="2505822"/>
            <a:ext cx="3088109" cy="3880772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Гострий делірій </a:t>
            </a:r>
          </a:p>
          <a:p>
            <a:r>
              <a:rPr lang="uk-UA" dirty="0"/>
              <a:t>Рухові розлади </a:t>
            </a:r>
          </a:p>
          <a:p>
            <a:r>
              <a:rPr lang="uk-UA" dirty="0"/>
              <a:t>Зміни зорової функції </a:t>
            </a:r>
          </a:p>
          <a:p>
            <a:r>
              <a:rPr lang="uk-UA" dirty="0"/>
              <a:t>Брадикардія </a:t>
            </a:r>
          </a:p>
          <a:p>
            <a:r>
              <a:rPr lang="uk-UA" dirty="0"/>
              <a:t>Аритмія </a:t>
            </a:r>
          </a:p>
          <a:p>
            <a:r>
              <a:rPr lang="uk-UA" dirty="0"/>
              <a:t>Хорея </a:t>
            </a:r>
          </a:p>
          <a:p>
            <a:r>
              <a:rPr lang="uk-UA" dirty="0"/>
              <a:t>Сплутаність свідомості </a:t>
            </a:r>
          </a:p>
          <a:p>
            <a:r>
              <a:rPr lang="uk-UA" dirty="0" err="1"/>
              <a:t>Закреп</a:t>
            </a:r>
            <a:r>
              <a:rPr lang="uk-UA" dirty="0"/>
              <a:t> </a:t>
            </a:r>
          </a:p>
          <a:p>
            <a:r>
              <a:rPr lang="uk-UA" dirty="0"/>
              <a:t>Кома </a:t>
            </a:r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8BFCFE99-A783-4F71-B506-8DF67E2225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Втомленість </a:t>
            </a:r>
          </a:p>
          <a:p>
            <a:r>
              <a:rPr lang="uk-UA" dirty="0"/>
              <a:t>Гострий напад глаукоми </a:t>
            </a:r>
          </a:p>
          <a:p>
            <a:r>
              <a:rPr lang="uk-UA" dirty="0" err="1"/>
              <a:t>Гіпокаліємія</a:t>
            </a:r>
            <a:r>
              <a:rPr lang="uk-UA" dirty="0"/>
              <a:t> </a:t>
            </a:r>
          </a:p>
          <a:p>
            <a:r>
              <a:rPr lang="uk-UA" dirty="0"/>
              <a:t>Ортостатична </a:t>
            </a:r>
            <a:r>
              <a:rPr lang="uk-UA" dirty="0" err="1"/>
              <a:t>гіпотензія</a:t>
            </a:r>
            <a:r>
              <a:rPr lang="uk-UA" dirty="0"/>
              <a:t> </a:t>
            </a:r>
          </a:p>
          <a:p>
            <a:r>
              <a:rPr lang="uk-UA" dirty="0"/>
              <a:t>Парестезія </a:t>
            </a:r>
          </a:p>
          <a:p>
            <a:r>
              <a:rPr lang="uk-UA" dirty="0"/>
              <a:t>Психічні розлади </a:t>
            </a:r>
          </a:p>
          <a:p>
            <a:r>
              <a:rPr lang="uk-UA" dirty="0"/>
              <a:t>Набряк легень </a:t>
            </a:r>
          </a:p>
          <a:p>
            <a:r>
              <a:rPr lang="uk-UA" dirty="0"/>
              <a:t>Серйозна кровотеча </a:t>
            </a:r>
          </a:p>
          <a:p>
            <a:r>
              <a:rPr lang="uk-UA" dirty="0" err="1"/>
              <a:t>Дискінезія</a:t>
            </a:r>
            <a:r>
              <a:rPr lang="uk-UA" dirty="0"/>
              <a:t> </a:t>
            </a:r>
          </a:p>
          <a:p>
            <a:r>
              <a:rPr lang="uk-UA" dirty="0"/>
              <a:t>Порушення сечовипускання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163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677E7FD-D2FC-4AAE-A47D-921EF8C33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119674"/>
            <a:ext cx="6546981" cy="1623526"/>
          </a:xfrm>
        </p:spPr>
        <p:txBody>
          <a:bodyPr>
            <a:normAutofit/>
          </a:bodyPr>
          <a:lstStyle/>
          <a:p>
            <a:r>
              <a:rPr lang="uk-UA" dirty="0"/>
              <a:t>Останнє пов’язане як з особливостями фармакокінетики і </a:t>
            </a:r>
            <a:r>
              <a:rPr lang="uk-UA" dirty="0" err="1"/>
              <a:t>фармакодинаміки</a:t>
            </a:r>
            <a:r>
              <a:rPr lang="uk-UA" dirty="0"/>
              <a:t> лікарських речовин у людей похилого віку, так і з </a:t>
            </a:r>
            <a:r>
              <a:rPr lang="uk-UA" dirty="0" err="1"/>
              <a:t>поліморбідністю</a:t>
            </a:r>
            <a:r>
              <a:rPr lang="uk-UA" dirty="0"/>
              <a:t>, що часто відзначається у цих пацієнтів і потребує призначення їм комплексної терапії.</a:t>
            </a:r>
          </a:p>
        </p:txBody>
      </p:sp>
      <p:pic>
        <p:nvPicPr>
          <p:cNvPr id="1026" name="Picture 2" descr="Стоковые видео Лекарства, лицензионные 4K и HD видеоматериалы">
            <a:extLst>
              <a:ext uri="{FF2B5EF4-FFF2-40B4-BE49-F238E27FC236}">
                <a16:creationId xmlns:a16="http://schemas.microsoft.com/office/drawing/2014/main" id="{65DC040B-3742-4DE1-9BDA-987B7289F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24" y="2826592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367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35139-D540-4E9B-A840-A35405641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59" y="156237"/>
            <a:ext cx="8089641" cy="440922"/>
          </a:xfrm>
        </p:spPr>
        <p:txBody>
          <a:bodyPr>
            <a:normAutofit/>
          </a:bodyPr>
          <a:lstStyle/>
          <a:p>
            <a:r>
              <a:rPr lang="ru-RU" sz="2000" dirty="0" err="1"/>
              <a:t>Зміна</a:t>
            </a:r>
            <a:r>
              <a:rPr lang="ru-RU" sz="2000" dirty="0"/>
              <a:t> </a:t>
            </a:r>
            <a:r>
              <a:rPr lang="ru-RU" sz="2000" dirty="0" err="1"/>
              <a:t>фармакокінетики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у людей </a:t>
            </a:r>
            <a:r>
              <a:rPr lang="ru-RU" sz="2000" dirty="0" err="1"/>
              <a:t>похилого</a:t>
            </a:r>
            <a:r>
              <a:rPr lang="ru-RU" sz="2000" dirty="0"/>
              <a:t> </a:t>
            </a:r>
            <a:r>
              <a:rPr lang="ru-RU" sz="2000" dirty="0" err="1"/>
              <a:t>віку</a:t>
            </a:r>
            <a:endParaRPr lang="uk-UA" sz="2000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2A6AEA03-2292-4D90-9589-521DA81A2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058388"/>
              </p:ext>
            </p:extLst>
          </p:nvPr>
        </p:nvGraphicFramePr>
        <p:xfrm>
          <a:off x="237930" y="662473"/>
          <a:ext cx="8668139" cy="6042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5939">
                  <a:extLst>
                    <a:ext uri="{9D8B030D-6E8A-4147-A177-3AD203B41FA5}">
                      <a16:colId xmlns:a16="http://schemas.microsoft.com/office/drawing/2014/main" val="371662466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150705106"/>
                    </a:ext>
                  </a:extLst>
                </a:gridCol>
              </a:tblGrid>
              <a:tr h="524677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Особливості фармакокінетики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292964"/>
                  </a:ext>
                </a:extLst>
              </a:tr>
              <a:tr h="8933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Блокатори </a:t>
                      </a:r>
                      <a:r>
                        <a:rPr lang="el-GR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uk-UA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адренорецепторів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Підвищення </a:t>
                      </a:r>
                      <a:r>
                        <a:rPr lang="uk-UA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біодоступності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(для </a:t>
                      </a:r>
                      <a:r>
                        <a:rPr lang="uk-UA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ліпофільних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блокаторів </a:t>
                      </a:r>
                      <a:r>
                        <a:rPr lang="el-GR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uk-UA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адренорецепторів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); збільшення С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 Т½ внаслідок зниження кліренсу 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717502"/>
                  </a:ext>
                </a:extLst>
              </a:tr>
              <a:tr h="116137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Антагоністи кальцію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Підвищення </a:t>
                      </a:r>
                      <a:r>
                        <a:rPr lang="uk-UA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біодоступності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(внаслідок зменшення ступеня </a:t>
                      </a:r>
                      <a:r>
                        <a:rPr lang="uk-UA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пресистемного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метаболізму); збільшення С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 Т½ в 2 рази; зниження ниркового кліренсу на 1/3, в тому числі активних метаболітів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656124"/>
                  </a:ext>
                </a:extLst>
              </a:tr>
              <a:tr h="5246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Інгібітори АПФ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 С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 Т½; зниження ниркового кліренсу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67241"/>
                  </a:ext>
                </a:extLst>
              </a:tr>
              <a:tr h="6253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Серцеві глікозиди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 С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 Т½ (для гідрофільних глікозидів) внаслідок зниження ниркового кліренсу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439721"/>
                  </a:ext>
                </a:extLst>
              </a:tr>
              <a:tr h="6253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Діуретики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Т½ на 30–50%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внаслідок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зниження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ниркового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кліренсу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 для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спіронолактону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утворення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метаболітів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893655"/>
                  </a:ext>
                </a:extLst>
              </a:tr>
              <a:tr h="5246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Теофілін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Т½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внаслідок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зниження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ниркового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кліренсу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565792"/>
                  </a:ext>
                </a:extLst>
              </a:tr>
              <a:tr h="4451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Блокатори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Н2-рецепторів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Т½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внаслідок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зниження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ниркового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кліренсу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47539"/>
                  </a:ext>
                </a:extLst>
              </a:tr>
              <a:tr h="6253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НПЗП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 С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 Т½ внаслідок зниження кліренсу (&gt;50% у пацієнтів віком понад 70 років)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26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95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677E7FD-D2FC-4AAE-A47D-921EF8C33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466531"/>
            <a:ext cx="6789578" cy="5962261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У людей похилого віку складніше прогнозувати результати лікування. </a:t>
            </a:r>
          </a:p>
          <a:p>
            <a:r>
              <a:rPr lang="uk-UA" dirty="0"/>
              <a:t>Крім того, порушення в системі гомеостазу підвищують у цих хворих також ризик виникнення й інших токсичних побічних реакцій. </a:t>
            </a:r>
          </a:p>
          <a:p>
            <a:r>
              <a:rPr lang="uk-UA" dirty="0"/>
              <a:t>Основна мета лікування людей похилого віку — усунення чи зменшення вираженості хворобливих симптомів і поліпшення якості життя. </a:t>
            </a:r>
          </a:p>
          <a:p>
            <a:r>
              <a:rPr lang="uk-UA" dirty="0"/>
              <a:t>У хворих похилого віку можуть розвиватися деякі атипові реакції на лікарські засоби, серед яких багато представників серцево-судинних препаратів. </a:t>
            </a:r>
          </a:p>
          <a:p>
            <a:r>
              <a:rPr lang="uk-UA" dirty="0"/>
              <a:t>Найчастіше в геріатричній практиці застосовують різні препарати, що мають гіпотензивну дію (</a:t>
            </a:r>
            <a:r>
              <a:rPr lang="uk-UA" dirty="0" err="1"/>
              <a:t>діуретики</a:t>
            </a:r>
            <a:r>
              <a:rPr lang="uk-UA" dirty="0"/>
              <a:t>, блокатори </a:t>
            </a:r>
            <a:r>
              <a:rPr lang="el-GR" dirty="0"/>
              <a:t>β-</a:t>
            </a:r>
            <a:r>
              <a:rPr lang="uk-UA" dirty="0" err="1"/>
              <a:t>адренорецепторів</a:t>
            </a:r>
            <a:r>
              <a:rPr lang="uk-UA" dirty="0"/>
              <a:t>, антагоністи кальцію), серцеві глікозиди, </a:t>
            </a:r>
            <a:r>
              <a:rPr lang="uk-UA" dirty="0" err="1"/>
              <a:t>бронходилататори</a:t>
            </a:r>
            <a:r>
              <a:rPr lang="uk-UA" dirty="0"/>
              <a:t> (теофілін, антагоністи </a:t>
            </a:r>
            <a:r>
              <a:rPr lang="el-GR" dirty="0"/>
              <a:t>β2-</a:t>
            </a:r>
            <a:r>
              <a:rPr lang="uk-UA" dirty="0" err="1"/>
              <a:t>адренорецепторів</a:t>
            </a:r>
            <a:r>
              <a:rPr lang="uk-UA" dirty="0"/>
              <a:t>), НПЗП, психотропні (антидепресанти, седативні), </a:t>
            </a:r>
            <a:r>
              <a:rPr lang="uk-UA" dirty="0" err="1"/>
              <a:t>гіпоглікемічні</a:t>
            </a:r>
            <a:r>
              <a:rPr lang="uk-UA" dirty="0"/>
              <a:t> засоби. </a:t>
            </a:r>
          </a:p>
          <a:p>
            <a:r>
              <a:rPr lang="uk-UA" dirty="0"/>
              <a:t>Тому лікар зобов’язаний добре знати їх фармакокінетику та </a:t>
            </a:r>
            <a:r>
              <a:rPr lang="uk-UA" dirty="0" err="1"/>
              <a:t>фармакодинаміку</a:t>
            </a:r>
            <a:r>
              <a:rPr lang="uk-UA" dirty="0"/>
              <a:t>, активність яких, особливо при одночасному застосуванні, може як знижуватися, так і посилюватися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3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6FD0E-DDE1-4278-873C-BA41EB305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34" y="289249"/>
            <a:ext cx="7277877" cy="6092889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В Україні за даними відділу </a:t>
            </a:r>
            <a:r>
              <a:rPr lang="uk-UA" dirty="0" err="1"/>
              <a:t>фармнагляду</a:t>
            </a:r>
            <a:r>
              <a:rPr lang="uk-UA" dirty="0"/>
              <a:t> Державного фармакологічного центру МЗ України на 01.01.2007 р. у осіб похилого і старечого віку при одночасному застосуванні 3 лікарських засобів розвиток побічних реакцій реєстрували у 22,6% випадків. </a:t>
            </a:r>
          </a:p>
          <a:p>
            <a:r>
              <a:rPr lang="uk-UA" dirty="0"/>
              <a:t>Так, при поєднаному застосуванні саліцилатів або інших НПЗП може посилюватись активність антикоагулянтів і </a:t>
            </a:r>
            <a:r>
              <a:rPr lang="uk-UA" dirty="0" err="1"/>
              <a:t>гіпоглікемічний</a:t>
            </a:r>
            <a:r>
              <a:rPr lang="uk-UA" dirty="0"/>
              <a:t> ефект пероральних </a:t>
            </a:r>
            <a:r>
              <a:rPr lang="uk-UA" dirty="0" err="1"/>
              <a:t>гіпоглікемічних</a:t>
            </a:r>
            <a:r>
              <a:rPr lang="uk-UA" dirty="0"/>
              <a:t> препаратів. </a:t>
            </a:r>
          </a:p>
          <a:p>
            <a:r>
              <a:rPr lang="uk-UA" dirty="0"/>
              <a:t>При взаємодії теофіліну з </a:t>
            </a:r>
            <a:r>
              <a:rPr lang="uk-UA" dirty="0" err="1"/>
              <a:t>макролідними</a:t>
            </a:r>
            <a:r>
              <a:rPr lang="uk-UA" dirty="0"/>
              <a:t> антибіотиками, антагоністами кальцію, інгібіторами синтезу сечової кислоти порушується метаболізм теофіліну в печінці, що призводить до підвищення його концентрації у крові та підвищує ризик розвитку токсичності. </a:t>
            </a:r>
          </a:p>
          <a:p>
            <a:r>
              <a:rPr lang="uk-UA" dirty="0"/>
              <a:t>Нерідко хворим похилого віку доводиться призначати різні групи лікарських засобів з односпрямованим </a:t>
            </a:r>
            <a:r>
              <a:rPr lang="uk-UA" dirty="0" err="1"/>
              <a:t>фармакодинамічним</a:t>
            </a:r>
            <a:r>
              <a:rPr lang="uk-UA" dirty="0"/>
              <a:t> ефектом. </a:t>
            </a:r>
          </a:p>
          <a:p>
            <a:r>
              <a:rPr lang="uk-UA" dirty="0"/>
              <a:t>Відомо, що такі препарати, як трициклічні антидепресанти, препарати беладони, </a:t>
            </a:r>
            <a:r>
              <a:rPr lang="uk-UA" dirty="0" err="1"/>
              <a:t>протипаркінсонічні</a:t>
            </a:r>
            <a:r>
              <a:rPr lang="uk-UA" dirty="0"/>
              <a:t>, </a:t>
            </a:r>
            <a:r>
              <a:rPr lang="uk-UA" dirty="0" err="1"/>
              <a:t>антигістамінні</a:t>
            </a:r>
            <a:r>
              <a:rPr lang="uk-UA" dirty="0"/>
              <a:t> та деякі </a:t>
            </a:r>
            <a:r>
              <a:rPr lang="uk-UA" dirty="0" err="1"/>
              <a:t>антиаритмічні</a:t>
            </a:r>
            <a:r>
              <a:rPr lang="uk-UA" dirty="0"/>
              <a:t> лікарські засоби (</a:t>
            </a:r>
            <a:r>
              <a:rPr lang="uk-UA" dirty="0" err="1"/>
              <a:t>дизопірамід</a:t>
            </a:r>
            <a:r>
              <a:rPr lang="uk-UA" dirty="0"/>
              <a:t>) виявляють </a:t>
            </a:r>
            <a:r>
              <a:rPr lang="uk-UA" dirty="0" err="1"/>
              <a:t>антихолінергічну</a:t>
            </a:r>
            <a:r>
              <a:rPr lang="uk-UA" dirty="0"/>
              <a:t> дію.</a:t>
            </a:r>
          </a:p>
          <a:p>
            <a:r>
              <a:rPr lang="uk-UA" dirty="0"/>
              <a:t> Оскільки оптимальне функціонування різних систем у похилому віці зумовлене </a:t>
            </a:r>
            <a:r>
              <a:rPr lang="uk-UA" dirty="0" err="1"/>
              <a:t>холінергічними</a:t>
            </a:r>
            <a:r>
              <a:rPr lang="uk-UA" dirty="0"/>
              <a:t> механізмами, то при застосуванні цих препаратів, особливо при їх поєднанні, ризик розвитку побічних реакцій набагато вищий. </a:t>
            </a:r>
          </a:p>
          <a:p>
            <a:r>
              <a:rPr lang="uk-UA" dirty="0"/>
              <a:t>При цьому клінічні симптоми побічних реакцій можуть бути найрізноманітнішими як за своїми проявами (тахікардія, сухість у роті, запор), так і за тяжкістю (затримка сечі, розлади свідомості, порушення координації з падіннями).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972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34DD78F-C299-4584-908A-8C56A5C85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51928"/>
            <a:ext cx="6347714" cy="5789436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Неправильне трактування зазначених симптомів і недооцінка їх можливого зв’язку із прийомом </a:t>
            </a:r>
            <a:r>
              <a:rPr lang="uk-UA" dirty="0" err="1"/>
              <a:t>антихолінергічних</a:t>
            </a:r>
            <a:r>
              <a:rPr lang="uk-UA" dirty="0"/>
              <a:t> препаратів можуть стати джерелом діагностичних помилок, а, отже, призвести до неадекватної терапії та запізнілої відміни «підозрюваного» препарату. </a:t>
            </a:r>
          </a:p>
          <a:p>
            <a:r>
              <a:rPr lang="uk-UA" dirty="0"/>
              <a:t>У ряді випадків розвиток надлишкового </a:t>
            </a:r>
            <a:r>
              <a:rPr lang="uk-UA" dirty="0" err="1"/>
              <a:t>фармакодинамічного</a:t>
            </a:r>
            <a:r>
              <a:rPr lang="uk-UA" dirty="0"/>
              <a:t> ефекту становить для пацієнтів більш серйозні проблеми, ніж те захворювання, з приводу якого було призначено препарат. </a:t>
            </a:r>
          </a:p>
          <a:p>
            <a:r>
              <a:rPr lang="uk-UA" dirty="0"/>
              <a:t>Так, приблизно у половини хворих похилого віку на фоні лікування </a:t>
            </a:r>
            <a:r>
              <a:rPr lang="uk-UA" dirty="0" err="1"/>
              <a:t>метилдопою</a:t>
            </a:r>
            <a:r>
              <a:rPr lang="uk-UA" dirty="0"/>
              <a:t>, </a:t>
            </a:r>
            <a:r>
              <a:rPr lang="uk-UA" dirty="0" err="1"/>
              <a:t>цинаризином</a:t>
            </a:r>
            <a:r>
              <a:rPr lang="uk-UA" dirty="0"/>
              <a:t> та іншими препаратами розвивається лікарський паркінсонізм, що порушує якість життя. </a:t>
            </a:r>
          </a:p>
          <a:p>
            <a:r>
              <a:rPr lang="uk-UA" dirty="0"/>
              <a:t>Хронічний перебіг багатьох захворювань у пацієнтів похилого віку потребує тривалої, практично постійної фармакотерапії. Це стосується перш за все до АГ, СН, ХОХЛ, цукрового діабету, захворювань опорно-рухового апарату (</a:t>
            </a:r>
            <a:r>
              <a:rPr lang="uk-UA" dirty="0" err="1"/>
              <a:t>остеоартроз</a:t>
            </a:r>
            <a:r>
              <a:rPr lang="uk-UA" dirty="0"/>
              <a:t>, остеопороз), депресивних станів. </a:t>
            </a:r>
          </a:p>
          <a:p>
            <a:r>
              <a:rPr lang="uk-UA" dirty="0"/>
              <a:t>Для проведення раціональної фармакотерапії у цих пацієнтів слід віддавати перевагу тим лікарським засобам, які в різних </a:t>
            </a:r>
            <a:r>
              <a:rPr lang="uk-UA" dirty="0" err="1"/>
              <a:t>рандомізованих</a:t>
            </a:r>
            <a:r>
              <a:rPr lang="uk-UA" dirty="0"/>
              <a:t> клінічних дослідженнях виявили себе як ефективні та безпечні. </a:t>
            </a:r>
          </a:p>
          <a:p>
            <a:r>
              <a:rPr lang="uk-UA" dirty="0"/>
              <a:t>Ці лікарські засоби не лише забезпечують виживаність при різних порушеннях в організмі, але й знижують абсолютний і відносний ризик виникнення побічних реакцій</a:t>
            </a:r>
          </a:p>
        </p:txBody>
      </p:sp>
    </p:spTree>
    <p:extLst>
      <p:ext uri="{BB962C8B-B14F-4D97-AF65-F5344CB8AC3E}">
        <p14:creationId xmlns:p14="http://schemas.microsoft.com/office/powerpoint/2010/main" val="28636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D1574-BC56-4534-BA53-0F195BBE1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9" y="171061"/>
            <a:ext cx="7473820" cy="1088572"/>
          </a:xfrm>
        </p:spPr>
        <p:txBody>
          <a:bodyPr>
            <a:noAutofit/>
          </a:bodyPr>
          <a:lstStyle/>
          <a:p>
            <a:pPr algn="ctr"/>
            <a:r>
              <a:rPr lang="ru-RU" sz="1600" dirty="0" err="1"/>
              <a:t>Згідно</a:t>
            </a:r>
            <a:r>
              <a:rPr lang="ru-RU" sz="1600" dirty="0"/>
              <a:t> з </a:t>
            </a:r>
            <a:r>
              <a:rPr lang="ru-RU" sz="1600" dirty="0" err="1"/>
              <a:t>даними</a:t>
            </a:r>
            <a:r>
              <a:rPr lang="ru-RU" sz="1600" dirty="0"/>
              <a:t> </a:t>
            </a:r>
            <a:r>
              <a:rPr lang="ru-RU" sz="1600" dirty="0" err="1"/>
              <a:t>відділу</a:t>
            </a:r>
            <a:r>
              <a:rPr lang="ru-RU" sz="1600" dirty="0"/>
              <a:t> </a:t>
            </a:r>
            <a:r>
              <a:rPr lang="ru-RU" sz="1600" dirty="0" err="1"/>
              <a:t>фармнагляду</a:t>
            </a:r>
            <a:r>
              <a:rPr lang="ru-RU" sz="1600" dirty="0"/>
              <a:t> Державного </a:t>
            </a:r>
            <a:r>
              <a:rPr lang="ru-RU" sz="1600" dirty="0" err="1"/>
              <a:t>фармакологічного</a:t>
            </a:r>
            <a:r>
              <a:rPr lang="ru-RU" sz="1600" dirty="0"/>
              <a:t> центру МЗ </a:t>
            </a:r>
            <a:r>
              <a:rPr lang="ru-RU" sz="1600" dirty="0" err="1"/>
              <a:t>України</a:t>
            </a:r>
            <a:r>
              <a:rPr lang="ru-RU" sz="1600" dirty="0"/>
              <a:t> (за станом на 01.03.2007 р.)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цієї</a:t>
            </a:r>
            <a:r>
              <a:rPr lang="ru-RU" sz="1600" dirty="0"/>
              <a:t> </a:t>
            </a:r>
            <a:r>
              <a:rPr lang="ru-RU" sz="1600" dirty="0" err="1"/>
              <a:t>групи</a:t>
            </a:r>
            <a:r>
              <a:rPr lang="ru-RU" sz="1600" dirty="0"/>
              <a:t> </a:t>
            </a:r>
            <a:r>
              <a:rPr lang="ru-RU" sz="1600" dirty="0" err="1"/>
              <a:t>супроводжувалося</a:t>
            </a:r>
            <a:r>
              <a:rPr lang="ru-RU" sz="1600" dirty="0"/>
              <a:t> </a:t>
            </a:r>
            <a:r>
              <a:rPr lang="ru-RU" sz="1600" dirty="0" err="1"/>
              <a:t>розвитком</a:t>
            </a:r>
            <a:r>
              <a:rPr lang="ru-RU" sz="1600" dirty="0"/>
              <a:t> </a:t>
            </a:r>
            <a:r>
              <a:rPr lang="ru-RU" sz="1600" dirty="0" err="1"/>
              <a:t>наступних</a:t>
            </a:r>
            <a:r>
              <a:rPr lang="ru-RU" sz="1600" dirty="0"/>
              <a:t> </a:t>
            </a:r>
            <a:r>
              <a:rPr lang="ru-RU" sz="1600" dirty="0" err="1"/>
              <a:t>системних</a:t>
            </a:r>
            <a:r>
              <a:rPr lang="ru-RU" sz="1600" dirty="0"/>
              <a:t> </a:t>
            </a:r>
            <a:r>
              <a:rPr lang="ru-RU" sz="1600" dirty="0" err="1"/>
              <a:t>проявів</a:t>
            </a:r>
            <a:r>
              <a:rPr lang="ru-RU" sz="1600" dirty="0"/>
              <a:t> </a:t>
            </a:r>
            <a:r>
              <a:rPr lang="ru-RU" sz="1600" dirty="0" err="1"/>
              <a:t>побічних</a:t>
            </a:r>
            <a:r>
              <a:rPr lang="ru-RU" sz="1600" dirty="0"/>
              <a:t> </a:t>
            </a:r>
            <a:r>
              <a:rPr lang="ru-RU" sz="1600" dirty="0" err="1"/>
              <a:t>реакцій</a:t>
            </a:r>
            <a:endParaRPr lang="uk-UA" sz="1600" dirty="0"/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291BB10C-D639-44FA-A596-09530EC701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518875"/>
              </p:ext>
            </p:extLst>
          </p:nvPr>
        </p:nvGraphicFramePr>
        <p:xfrm>
          <a:off x="391291" y="1259633"/>
          <a:ext cx="7269736" cy="5541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3011">
                  <a:extLst>
                    <a:ext uri="{9D8B030D-6E8A-4147-A177-3AD203B41FA5}">
                      <a16:colId xmlns:a16="http://schemas.microsoft.com/office/drawing/2014/main" val="3708140103"/>
                    </a:ext>
                  </a:extLst>
                </a:gridCol>
                <a:gridCol w="1596725">
                  <a:extLst>
                    <a:ext uri="{9D8B030D-6E8A-4147-A177-3AD203B41FA5}">
                      <a16:colId xmlns:a16="http://schemas.microsoft.com/office/drawing/2014/main" val="10013733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Системні порушення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Кількість%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058057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Алергічні реакції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52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7344590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ШКТ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34,2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687283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Серцево-судинні порушення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3,4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840368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ЦНС та периферичної нервової системи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3,1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1291708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Зміни у місці введення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2,1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8448147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органів дихання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1,8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5279531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нирок та сечовивідної системи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1,2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5125017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печінки та жовчовивідних шляхів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0,8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0372408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тромбоцитів та системи згортання крові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0,5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8902797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Гематологічні порушення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0,3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9206579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електролітного балансу </a:t>
                      </a:r>
                      <a:endParaRPr lang="uk-UA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0,2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7942164"/>
                  </a:ext>
                </a:extLst>
              </a:tr>
              <a:tr h="219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Судинні (екстракардіальні) порушення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0,1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7641581"/>
                  </a:ext>
                </a:extLst>
              </a:tr>
              <a:tr h="449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Порушення з боку кістково-м’язової системи 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0,1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6430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468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2A80377-736C-4D92-9386-3CFF190D3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325" y="306560"/>
            <a:ext cx="7265438" cy="6131561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Одночасне призначення декількох лікарських засобів надзвичайно ускладнює проблему їх взаємодії в організмі, збільшує небезпеку лікування і виникнення побічних реакцій. </a:t>
            </a:r>
          </a:p>
          <a:p>
            <a:r>
              <a:rPr lang="uk-UA" dirty="0"/>
              <a:t>Особливо несприятлива поліпрагмазія у геріатричних хворих, яка у психології лікаря є «вимушеною». Внаслідок вікових особливостей фармакокінетики ризик розвитку побічних реакцій у хворих похилого віку в 5–7 разів вищий, ніж у осіб молодого віку, а при одночасному застосуванні 3 лікарських засобів — в ≥10 разів. </a:t>
            </a:r>
          </a:p>
          <a:p>
            <a:r>
              <a:rPr lang="uk-UA" dirty="0"/>
              <a:t>Пацієнтів похилого віку в 2–3 рази частіше госпіталізують з цієї причини. До того ж такі хворі можуть приймати різні лікарські засоби додатково за власною ініціативою чи за порадою оточуючих. </a:t>
            </a:r>
          </a:p>
          <a:p>
            <a:r>
              <a:rPr lang="uk-UA" dirty="0"/>
              <a:t>Поліпрагмазію відзначають у 56% пацієнтів віком молодше 65 років і у 73% — старше 65. Прийом 2 препаратів призводить до лікарських взаємодій у 6% пацієнтів. Прийом 5 препаратів підвищує таку частоту до 50%. При прийомі 10 препаратів ризик лікарських взаємодій досягає 100%. </a:t>
            </a:r>
          </a:p>
          <a:p>
            <a:r>
              <a:rPr lang="uk-UA" dirty="0"/>
              <a:t>В одному з досліджень продемонстровано, що середня кількість препаратів, прийнятих пацієнтами (як призначених лікарями, так і з власної ініціативи), становить 10,5, при цьому в 96% випадків лікарі не знали точно, що приймають їх пацієнти. </a:t>
            </a:r>
          </a:p>
          <a:p>
            <a:r>
              <a:rPr lang="uk-UA" dirty="0"/>
              <a:t>Побічні реакції, які дають нову клінічну симптоматику, далеко не завжди враховує лікар, оскільки розцінює їх як прояв одного з факторів </a:t>
            </a:r>
            <a:r>
              <a:rPr lang="uk-UA" dirty="0" err="1"/>
              <a:t>поліморбідності</a:t>
            </a:r>
            <a:r>
              <a:rPr lang="uk-UA" dirty="0"/>
              <a:t>, що призводить до призначення ще більшої кількості лікарських засобів. </a:t>
            </a:r>
          </a:p>
        </p:txBody>
      </p:sp>
    </p:spTree>
    <p:extLst>
      <p:ext uri="{BB962C8B-B14F-4D97-AF65-F5344CB8AC3E}">
        <p14:creationId xmlns:p14="http://schemas.microsoft.com/office/powerpoint/2010/main" val="218482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D195B2-99B7-48E4-9339-F101207EC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438540"/>
            <a:ext cx="7041503" cy="5602824"/>
          </a:xfrm>
        </p:spPr>
        <p:txBody>
          <a:bodyPr>
            <a:normAutofit/>
          </a:bodyPr>
          <a:lstStyle/>
          <a:p>
            <a:r>
              <a:rPr lang="uk-UA" dirty="0"/>
              <a:t>Таким чином, у пацієнтів похилого віку відзначають зміни всіх основних стадій фармакокінетики лікарських речовин: всмоктування, розподілу, метаболізму та виведення. </a:t>
            </a:r>
          </a:p>
          <a:p>
            <a:r>
              <a:rPr lang="uk-UA" dirty="0"/>
              <a:t>Найбільш частими причинами порушення абсорбції лікарських засобів у людей похилого віку є сповільнення </a:t>
            </a:r>
            <a:r>
              <a:rPr lang="uk-UA" dirty="0" err="1"/>
              <a:t>евакуаторної</a:t>
            </a:r>
            <a:r>
              <a:rPr lang="uk-UA" dirty="0"/>
              <a:t> здатності </a:t>
            </a:r>
            <a:r>
              <a:rPr lang="uk-UA" dirty="0" err="1"/>
              <a:t>шлунка</a:t>
            </a:r>
            <a:r>
              <a:rPr lang="uk-UA" dirty="0"/>
              <a:t> та послаблення моторики кишечнику. </a:t>
            </a:r>
          </a:p>
          <a:p>
            <a:r>
              <a:rPr lang="uk-UA" dirty="0"/>
              <a:t>Зміни пропорції м’язової маси, жирової тканини та об’єму позаклітинної рідини, а також вікові особливості зв’язування лікарських засобів білками крові істотно впливають на розподіл лікарських засобів у осіб похилого віку. </a:t>
            </a:r>
          </a:p>
          <a:p>
            <a:r>
              <a:rPr lang="uk-UA" dirty="0"/>
              <a:t>Вікові зміни печінки (атрофія паренхіми, зниження активності </a:t>
            </a:r>
            <a:r>
              <a:rPr lang="uk-UA" dirty="0" err="1"/>
              <a:t>мікросомальних</a:t>
            </a:r>
            <a:r>
              <a:rPr lang="uk-UA" dirty="0"/>
              <a:t> ферментів), нирок (атрофія нирок, зменшення кількості активних клубочків, структурні зміни клубочків і базальної мембрани канальців), ниркового та печінкового кровотоку визначають зниження швидкості виведення лікарських речовин. </a:t>
            </a:r>
          </a:p>
        </p:txBody>
      </p:sp>
    </p:spTree>
    <p:extLst>
      <p:ext uri="{BB962C8B-B14F-4D97-AF65-F5344CB8AC3E}">
        <p14:creationId xmlns:p14="http://schemas.microsoft.com/office/powerpoint/2010/main" val="1976989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3562A5-ACEB-4190-BC98-6A267CAE3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10" y="419878"/>
            <a:ext cx="7193901" cy="6064898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Важливим напрямком діяльності лікаря у взаємовідносинах із хворим (особливо похилого та старечого віку) є формування прихильності пацієнта до запропонованих методів лікування. Під прихильністю до терапії (фармакотерапії), як зазначає ВООЗ, розуміють відповідність поведінки пацієнта рекомендаціям лікаря, останні включають препарати, дієту і/або зміну способу життя. </a:t>
            </a:r>
          </a:p>
          <a:p>
            <a:r>
              <a:rPr lang="uk-UA" dirty="0"/>
              <a:t>Прихильність до лікування включає такі поняття, як наполегливість та </a:t>
            </a:r>
            <a:r>
              <a:rPr lang="uk-UA" dirty="0" err="1"/>
              <a:t>комплаєнтність</a:t>
            </a:r>
            <a:r>
              <a:rPr lang="uk-UA" dirty="0"/>
              <a:t>.</a:t>
            </a:r>
          </a:p>
          <a:p>
            <a:r>
              <a:rPr lang="uk-UA" dirty="0"/>
              <a:t>Наполегливість визначається тривалістю періоду отримання медикаментозної терапії та оцінюється кількістю діб або відсотком хворих, які продовжують лікування протягом відповідного періоду. К</a:t>
            </a:r>
          </a:p>
          <a:p>
            <a:r>
              <a:rPr lang="uk-UA" dirty="0" err="1"/>
              <a:t>комплаєнтність</a:t>
            </a:r>
            <a:r>
              <a:rPr lang="uk-UA" dirty="0"/>
              <a:t> — показник прихильності до медикаментозної терапії (дотримання кратності та режиму прийому). </a:t>
            </a:r>
            <a:r>
              <a:rPr lang="uk-UA" dirty="0" err="1"/>
              <a:t>Комплаєнтність</a:t>
            </a:r>
            <a:r>
              <a:rPr lang="uk-UA" dirty="0"/>
              <a:t> оцінюється індексом застосування препарату, що становить частку від ділення кількості днів прийому повної дози препарату (або його кількості, яка видана хворому) на тривалість (в днях) всього періоду дослідження (спостереження). </a:t>
            </a:r>
          </a:p>
          <a:p>
            <a:r>
              <a:rPr lang="uk-UA" dirty="0"/>
              <a:t>Ідеальна мета — досягнення стовідсоткової прихильності. Разом з тим при будь-якому хронічному захворюванні отримання подібного результату малоймовірне. Якщо індекс застосування препарату досягає ≥80%, </a:t>
            </a:r>
            <a:r>
              <a:rPr lang="uk-UA" dirty="0" err="1"/>
              <a:t>комплаєнтність</a:t>
            </a:r>
            <a:r>
              <a:rPr lang="uk-UA" dirty="0"/>
              <a:t> вважається сприйнятливою. Існують інші підходи до оцінки ступеня прихильності до повноти лікування: пропуск &lt;25% призначень — повна; часткова — пропуск 25–65% призначень; пропуск &gt;65% призначень — її відсутність (</a:t>
            </a:r>
            <a:r>
              <a:rPr lang="uk-UA" dirty="0" err="1"/>
              <a:t>Еременко</a:t>
            </a:r>
            <a:r>
              <a:rPr lang="uk-UA" dirty="0"/>
              <a:t> М., 2008). </a:t>
            </a:r>
          </a:p>
          <a:p>
            <a:r>
              <a:rPr lang="uk-UA" dirty="0"/>
              <a:t>На сьогодні ідентифіковано майже 250 факторів, які тим чи іншим шляхом зумовлюють ставлення хворих до дотримання режиму терапії. В цілому прихильність відображає складну взаємодію різних факторів, конфігурація взаємодії яких змінюється в динаміці захворювання та на віддалених етапах може суттєво відрізнятися від первинної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944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Канамицин: инструкция, цена, аналоги | порошок для раствора для инъекций  Киевмедпрепарат | Компендиум — справочник лекарственных препаратов">
            <a:extLst>
              <a:ext uri="{FF2B5EF4-FFF2-40B4-BE49-F238E27FC236}">
                <a16:creationId xmlns:a16="http://schemas.microsoft.com/office/drawing/2014/main" id="{898F0919-3B7F-F726-77FA-4DAF0C9FA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93"/>
          <a:stretch/>
        </p:blipFill>
        <p:spPr bwMode="auto">
          <a:xfrm rot="20701768">
            <a:off x="141459" y="4264272"/>
            <a:ext cx="819375" cy="165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50F84-3D89-F82B-0E21-C473B3C4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18304"/>
            <a:ext cx="8229600" cy="693099"/>
          </a:xfrm>
        </p:spPr>
        <p:txBody>
          <a:bodyPr>
            <a:normAutofit/>
          </a:bodyPr>
          <a:lstStyle/>
          <a:p>
            <a:r>
              <a:rPr lang="uk-U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Класифікація </a:t>
            </a:r>
            <a:r>
              <a:rPr lang="uk-UA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9D9B5A-0EB9-6C03-AD0E-A5E5FD96E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97841">
            <a:off x="145456" y="2006733"/>
            <a:ext cx="1291844" cy="1291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F1D46EB-2DB3-58C5-A236-9DE0D3276C6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157214" y="1486579"/>
          <a:ext cx="7186903" cy="3100092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122277">
                  <a:extLst>
                    <a:ext uri="{9D8B030D-6E8A-4147-A177-3AD203B41FA5}">
                      <a16:colId xmlns:a16="http://schemas.microsoft.com/office/drawing/2014/main" val="3940594127"/>
                    </a:ext>
                  </a:extLst>
                </a:gridCol>
                <a:gridCol w="2047304">
                  <a:extLst>
                    <a:ext uri="{9D8B030D-6E8A-4147-A177-3AD203B41FA5}">
                      <a16:colId xmlns:a16="http://schemas.microsoft.com/office/drawing/2014/main" val="2651670598"/>
                    </a:ext>
                  </a:extLst>
                </a:gridCol>
                <a:gridCol w="3017322">
                  <a:extLst>
                    <a:ext uri="{9D8B030D-6E8A-4147-A177-3AD203B41FA5}">
                      <a16:colId xmlns:a16="http://schemas.microsoft.com/office/drawing/2014/main" val="30767783"/>
                    </a:ext>
                  </a:extLst>
                </a:gridCol>
              </a:tblGrid>
              <a:tr h="664305"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14128488"/>
                  </a:ext>
                </a:extLst>
              </a:tr>
              <a:tr h="664305"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Стрептоміцин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Гентаміцин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Амікацин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23790445"/>
                  </a:ext>
                </a:extLst>
              </a:tr>
              <a:tr h="885741">
                <a:tc>
                  <a:txBody>
                    <a:bodyPr/>
                    <a:lstStyle/>
                    <a:p>
                      <a:pPr algn="ctr"/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Неоміцин 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Тобраміцин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5039915"/>
                  </a:ext>
                </a:extLst>
              </a:tr>
              <a:tr h="885741">
                <a:tc>
                  <a:txBody>
                    <a:bodyPr/>
                    <a:lstStyle/>
                    <a:p>
                      <a:pPr algn="ctr"/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Канаміцин 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Нетилміцин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958490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946B32D-F935-1981-C83E-A1DF215E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1" y="3277115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ru-UA" altLang="ru-UA" sz="1350">
                <a:latin typeface="Arial" panose="020B0604020202020204" pitchFamily="34" charset="0"/>
              </a:rPr>
            </a:br>
            <a:endParaRPr lang="ru-UA" altLang="ru-UA" sz="1350">
              <a:latin typeface="Arial" panose="020B0604020202020204" pitchFamily="34" charset="0"/>
            </a:endParaRPr>
          </a:p>
        </p:txBody>
      </p:sp>
      <p:pic>
        <p:nvPicPr>
          <p:cNvPr id="1029" name="Picture 5" descr="Стрептоміцин від компанії ARTERIUM">
            <a:extLst>
              <a:ext uri="{FF2B5EF4-FFF2-40B4-BE49-F238E27FC236}">
                <a16:creationId xmlns:a16="http://schemas.microsoft.com/office/drawing/2014/main" id="{A2DE33F0-F221-870E-7641-8B0D281E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7689">
            <a:off x="7711900" y="1996899"/>
            <a:ext cx="1264435" cy="1264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7" descr="Гентамицина сульфат-Дарница раствор д/ин. 40 мг/мл по 2 мл №10 в амп. :  инструкция + цена в аптеках | Tabletki.ua">
            <a:extLst>
              <a:ext uri="{FF2B5EF4-FFF2-40B4-BE49-F238E27FC236}">
                <a16:creationId xmlns:a16="http://schemas.microsoft.com/office/drawing/2014/main" id="{70885B8A-EBC0-1FA4-3AB6-87ACA2C334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uk-UA" sz="135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C43CFD-D852-221D-4797-2F6F2DA50C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7991" b="36986"/>
          <a:stretch/>
        </p:blipFill>
        <p:spPr>
          <a:xfrm rot="21283004">
            <a:off x="1294143" y="5235077"/>
            <a:ext cx="2666702" cy="667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Амікацину сульфат: інструкція по застосуванню, ціна в аптеках України,  аналоги, склад, показання | Amikacini sulfas розчин для ін'єкцій компанії  «Лекхім-Харків» | Довідник лікарських препаратів Компендіум">
            <a:extLst>
              <a:ext uri="{FF2B5EF4-FFF2-40B4-BE49-F238E27FC236}">
                <a16:creationId xmlns:a16="http://schemas.microsoft.com/office/drawing/2014/main" id="{5A270DB2-6A7F-4AD9-7FDE-A8FE14FD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827" y="4615155"/>
            <a:ext cx="1558212" cy="12351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176633-8D79-16A5-0B1C-A2D98772D5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225" b="8062"/>
          <a:stretch/>
        </p:blipFill>
        <p:spPr>
          <a:xfrm rot="384265">
            <a:off x="4979905" y="4685801"/>
            <a:ext cx="1848044" cy="1262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5106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Тетрацикліни - група антибіотиків широкого спектру діїї з переважно бактеріостатичною дією."/>
          <p:cNvSpPr txBox="1">
            <a:spLocks noGrp="1"/>
          </p:cNvSpPr>
          <p:nvPr>
            <p:ph type="title"/>
          </p:nvPr>
        </p:nvSpPr>
        <p:spPr>
          <a:xfrm>
            <a:off x="452437" y="305282"/>
            <a:ext cx="8239125" cy="8132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21195">
              <a:defRPr sz="4845" spc="-96"/>
            </a:pPr>
            <a:r>
              <a:rPr dirty="0" err="1"/>
              <a:t>Тетрацикліни</a:t>
            </a:r>
            <a:r>
              <a:rPr dirty="0"/>
              <a:t> </a:t>
            </a:r>
            <a:endParaRPr b="0" dirty="0"/>
          </a:p>
        </p:txBody>
      </p:sp>
      <p:pic>
        <p:nvPicPr>
          <p:cNvPr id="156" name="1200px-Tetracycline_structure.svg.png" descr="1200px-Tetracycline_structure.sv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774" y="3835689"/>
            <a:ext cx="2591893" cy="1358584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Класифікація:…"/>
          <p:cNvSpPr txBox="1"/>
          <p:nvPr/>
        </p:nvSpPr>
        <p:spPr>
          <a:xfrm>
            <a:off x="502850" y="1719204"/>
            <a:ext cx="8217634" cy="151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Біосинтетичні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окситетрациклін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Напівсинтетичні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доксициклін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вібраміцин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71450" indent="-171450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олететрин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ерициклін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C3294-CE3F-4933-B54B-197938897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ПОЛІМІКСІН</a:t>
            </a:r>
          </a:p>
        </p:txBody>
      </p:sp>
      <p:pic>
        <p:nvPicPr>
          <p:cNvPr id="1026" name="Picture 2" descr="Полимиксин В (Polymyxin B): описание, рецепт, инструкция">
            <a:extLst>
              <a:ext uri="{FF2B5EF4-FFF2-40B4-BE49-F238E27FC236}">
                <a16:creationId xmlns:a16="http://schemas.microsoft.com/office/drawing/2014/main" id="{E33F1FBA-5F0F-4313-8D0C-EAE8AACC9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511559"/>
            <a:ext cx="8286750" cy="496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22290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5335B-EA41-4FC9-ABBB-F1B6C3B12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7355"/>
          </a:xfrm>
        </p:spPr>
        <p:txBody>
          <a:bodyPr/>
          <a:lstStyle/>
          <a:p>
            <a:pPr algn="ctr"/>
            <a:r>
              <a:rPr lang="ru-RU" dirty="0" err="1"/>
              <a:t>Оксазолідинони</a:t>
            </a:r>
            <a:endParaRPr lang="uk-UA" dirty="0"/>
          </a:p>
        </p:txBody>
      </p:sp>
      <p:pic>
        <p:nvPicPr>
          <p:cNvPr id="4" name="Picture 2" descr="ЛИНЕЗОЛИД (LINEZOLIDUM) | Активное вещество | Compendium — Compendium">
            <a:extLst>
              <a:ext uri="{FF2B5EF4-FFF2-40B4-BE49-F238E27FC236}">
                <a16:creationId xmlns:a16="http://schemas.microsoft.com/office/drawing/2014/main" id="{A95FFA67-BF5E-4F87-AFCE-B876C78F4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7" y="1538288"/>
            <a:ext cx="28670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apteka911.ua/content/shop/products/28649/photos/76568-28649-big-1500x1500-beb2.jpg">
            <a:extLst>
              <a:ext uri="{FF2B5EF4-FFF2-40B4-BE49-F238E27FC236}">
                <a16:creationId xmlns:a16="http://schemas.microsoft.com/office/drawing/2014/main" id="{D790AEEE-90BC-47A5-A27A-51ADD18A9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057" y="4083406"/>
            <a:ext cx="2677885" cy="26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edizolid | Antibacterial drug | Nanotechnology Products | NPD">
            <a:extLst>
              <a:ext uri="{FF2B5EF4-FFF2-40B4-BE49-F238E27FC236}">
                <a16:creationId xmlns:a16="http://schemas.microsoft.com/office/drawing/2014/main" id="{BEF89BDC-0362-4D86-BF82-4B7D6D7C3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582" y="1351238"/>
            <a:ext cx="3798418" cy="26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388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3385" y="1124599"/>
            <a:ext cx="5146195" cy="1050398"/>
          </a:xfrm>
        </p:spPr>
        <p:txBody>
          <a:bodyPr/>
          <a:lstStyle/>
          <a:p>
            <a:pPr algn="l" rtl="0"/>
            <a:r>
              <a:rPr lang="ru-RU" b="1" dirty="0"/>
              <a:t>Покоління </a:t>
            </a:r>
            <a:r>
              <a:rPr lang="ru-RU" b="1" dirty="0" err="1"/>
              <a:t>макролідів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24661" y="1736385"/>
          <a:ext cx="8825505" cy="357337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12700" dir="5400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294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1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8306"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/>
                        <a:t>Перше</a:t>
                      </a:r>
                    </a:p>
                  </a:txBody>
                  <a:tcPr marL="81230" marR="81230" marT="40616" marB="40616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/>
                        <a:t>Друге</a:t>
                      </a:r>
                    </a:p>
                  </a:txBody>
                  <a:tcPr marL="81230" marR="81230" marT="40616" marB="4061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/>
                        <a:t>Третє</a:t>
                      </a:r>
                    </a:p>
                  </a:txBody>
                  <a:tcPr marL="81230" marR="81230" marT="40616" marB="4061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5073">
                <a:tc>
                  <a:txBody>
                    <a:bodyPr/>
                    <a:lstStyle/>
                    <a:p>
                      <a:pPr algn="l" rtl="0"/>
                      <a:r>
                        <a:rPr lang="ru-RU" sz="1800" dirty="0"/>
                        <a:t>Еритроміцин</a:t>
                      </a:r>
                    </a:p>
                  </a:txBody>
                  <a:tcPr marL="81230" marR="81230" marT="40616" marB="40616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700" dirty="0" err="1"/>
                        <a:t>Спіраміцин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Роваміцин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Рокситроміцин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Рулід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Джозаміцин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Вільпрафен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Кларитроміцин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Клацид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Мідекаміцін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Макропен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endParaRPr lang="ru-RU" sz="1600" dirty="0"/>
                    </a:p>
                  </a:txBody>
                  <a:tcPr marL="81230" marR="81230" marT="40616" marB="4061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600" dirty="0" err="1"/>
                        <a:t>Азітроміцин</a:t>
                      </a:r>
                      <a:r>
                        <a:rPr lang="ru-RU" sz="1600" dirty="0"/>
                        <a:t>(</a:t>
                      </a:r>
                      <a:r>
                        <a:rPr lang="ru-RU" sz="1600" dirty="0" err="1"/>
                        <a:t>Суммамед</a:t>
                      </a:r>
                      <a:r>
                        <a:rPr lang="ru-RU" sz="1600" dirty="0"/>
                        <a:t>)</a:t>
                      </a:r>
                    </a:p>
                    <a:p>
                      <a:pPr algn="l" rtl="0"/>
                      <a:endParaRPr lang="ru-RU" sz="1600" dirty="0"/>
                    </a:p>
                  </a:txBody>
                  <a:tcPr marL="81230" marR="81230" marT="40616" marB="4061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047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857251"/>
          <a:ext cx="9143997" cy="546208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4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3020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27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Класифікація</a:t>
                      </a:r>
                      <a:b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(залежно від способів отримання та кількості атомів вуглецю в </a:t>
                      </a:r>
                      <a:r>
                        <a:rPr lang="ru-RU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макроциклічному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лактонному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кільці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що є їхньою структурною основою) :</a:t>
                      </a:r>
                      <a:b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51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14-членне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 rtl="0"/>
                      <a:endParaRPr lang="ru-RU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15-членне (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азаліди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/>
                      <a:endParaRPr lang="ru-RU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16-членне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 rtl="0"/>
                      <a:endParaRPr lang="ru-RU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93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700" b="1" dirty="0"/>
                        <a:t>Природні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26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Еритроміцин</a:t>
                      </a:r>
                    </a:p>
                    <a:p>
                      <a:pPr algn="l" rtl="0"/>
                      <a:r>
                        <a:rPr lang="ru-RU" sz="1400" dirty="0" err="1"/>
                        <a:t>Олеандоміцин</a:t>
                      </a:r>
                      <a:endParaRPr lang="ru-RU" sz="1400" dirty="0"/>
                    </a:p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Спіраміцин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Роваміцин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Джозаміцин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Вільпрофен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Мідекаміцін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Макропен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42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700" b="1" dirty="0"/>
                        <a:t>Напівсинтетичні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443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Рокситроміцин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Рулід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Кларитроміцин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Клацид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Диритроміцин</a:t>
                      </a:r>
                      <a:endParaRPr lang="ru-RU" sz="1400" dirty="0"/>
                    </a:p>
                    <a:p>
                      <a:pPr algn="l" rtl="0"/>
                      <a:r>
                        <a:rPr lang="ru-RU" sz="1400" dirty="0" err="1"/>
                        <a:t>Телітроміцин</a:t>
                      </a:r>
                      <a:endParaRPr lang="ru-RU" sz="1400" dirty="0"/>
                    </a:p>
                    <a:p>
                      <a:pPr algn="l" rtl="0"/>
                      <a:r>
                        <a:rPr lang="ru-RU" sz="1400" dirty="0" err="1"/>
                        <a:t>Флуритроміцин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Азітроміцин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Сумамед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Міокаміцин</a:t>
                      </a:r>
                      <a:endParaRPr lang="ru-RU" sz="1400" dirty="0"/>
                    </a:p>
                    <a:p>
                      <a:pPr algn="l" rtl="0"/>
                      <a:r>
                        <a:rPr lang="ru-RU" sz="1400" dirty="0" err="1"/>
                        <a:t>Рокітаміцин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9304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Схожими за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механізмом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дії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на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макролідні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антибіотики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є </a:t>
                      </a:r>
                      <a:r>
                        <a:rPr lang="ru-RU" altLang="ru-RU" sz="1400" b="1" i="1" dirty="0" err="1">
                          <a:solidFill>
                            <a:srgbClr val="003300"/>
                          </a:solidFill>
                        </a:rPr>
                        <a:t>кетоліди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(</a:t>
                      </a:r>
                      <a:r>
                        <a:rPr lang="ru-RU" altLang="ru-RU" sz="1400" b="1" i="1" dirty="0" err="1">
                          <a:solidFill>
                            <a:srgbClr val="003300"/>
                          </a:solidFill>
                        </a:rPr>
                        <a:t>телітроміцин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), який на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відміну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від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макролідів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здатні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долати деякі механізми резистентності Гр(+)-бактерій.</a:t>
                      </a:r>
                      <a:endParaRPr lang="ru-RU" altLang="ru-RU" sz="1400" b="1" i="1" dirty="0">
                        <a:solidFill>
                          <a:srgbClr val="003300"/>
                        </a:solidFill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9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">
            <a:extLst>
              <a:ext uri="{FF2B5EF4-FFF2-40B4-BE49-F238E27FC236}">
                <a16:creationId xmlns:a16="http://schemas.microsoft.com/office/drawing/2014/main" id="{FBF2C5C7-B665-45FC-DE8E-587B2E583548}"/>
              </a:ext>
            </a:extLst>
          </p:cNvPr>
          <p:cNvSpPr/>
          <p:nvPr/>
        </p:nvSpPr>
        <p:spPr>
          <a:xfrm>
            <a:off x="0" y="0"/>
            <a:ext cx="9144000" cy="684698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7BBEC1">
              <a:alpha val="52000"/>
            </a:srgbClr>
          </a:solidFill>
        </p:spPr>
        <p:txBody>
          <a:bodyPr/>
          <a:lstStyle/>
          <a:p>
            <a:endParaRPr lang="ru-UA" sz="900"/>
          </a:p>
        </p:txBody>
      </p:sp>
      <p:sp>
        <p:nvSpPr>
          <p:cNvPr id="25" name="Freeform 25"/>
          <p:cNvSpPr/>
          <p:nvPr/>
        </p:nvSpPr>
        <p:spPr>
          <a:xfrm>
            <a:off x="236394" y="2445852"/>
            <a:ext cx="555912" cy="514219"/>
          </a:xfrm>
          <a:custGeom>
            <a:avLst/>
            <a:gdLst/>
            <a:ahLst/>
            <a:cxnLst/>
            <a:rect l="l" t="t" r="r" b="b"/>
            <a:pathLst>
              <a:path w="1111824" h="1028437">
                <a:moveTo>
                  <a:pt x="0" y="0"/>
                </a:moveTo>
                <a:lnTo>
                  <a:pt x="1111824" y="0"/>
                </a:lnTo>
                <a:lnTo>
                  <a:pt x="1111824" y="1028437"/>
                </a:lnTo>
                <a:lnTo>
                  <a:pt x="0" y="1028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 sz="90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67B5170-C55E-A9E7-80C8-DF619CF56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89" y="1082103"/>
            <a:ext cx="8311634" cy="3060770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текст, Пластиковая бутылка, Растворитель, Раствор&#10;&#10;Автоматически созданное описание">
            <a:extLst>
              <a:ext uri="{FF2B5EF4-FFF2-40B4-BE49-F238E27FC236}">
                <a16:creationId xmlns:a16="http://schemas.microsoft.com/office/drawing/2014/main" id="{D360E306-20A9-FAD9-8053-06FA46DD5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4284"/>
            <a:ext cx="2376488" cy="2381250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текст, Пластиковая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id="{B536A3C7-E262-537D-C62C-9376A2CA1F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011" y="4340517"/>
            <a:ext cx="2381250" cy="2381250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текст, лекарственное средство, Отпускаемый по рецепту препарат,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ADC0D544-6D00-3308-E38B-E6370E102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06" y="4340517"/>
            <a:ext cx="2381250" cy="2381250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текст,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id="{F638AABF-AA4F-CA03-5297-1FAB93692B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41" y="4538160"/>
            <a:ext cx="2847975" cy="19859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BBE6E-A5DD-4350-9843-ECBA6D04E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5" y="333877"/>
            <a:ext cx="6347713" cy="74822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ГЛІКОПЕПТИДНІ АНТИБІОТИКИ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070" y="206758"/>
            <a:ext cx="7886700" cy="994172"/>
          </a:xfrm>
        </p:spPr>
        <p:txBody>
          <a:bodyPr>
            <a:normAutofit/>
          </a:bodyPr>
          <a:lstStyle/>
          <a:p>
            <a:r>
              <a:rPr lang="uk-UA" dirty="0"/>
              <a:t>Пеніциліни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641" y="1165754"/>
            <a:ext cx="7675350" cy="5113747"/>
          </a:xfrm>
        </p:spPr>
        <p:txBody>
          <a:bodyPr>
            <a:normAutofit/>
          </a:bodyPr>
          <a:lstStyle/>
          <a:p>
            <a:r>
              <a:rPr lang="uk-UA" sz="2400" dirty="0"/>
              <a:t>Виділяють природні і синтетичні.</a:t>
            </a:r>
          </a:p>
          <a:p>
            <a:r>
              <a:rPr lang="uk-UA" sz="2400" dirty="0"/>
              <a:t>Природні: 1.Бензилпеніциліну натрієва</a:t>
            </a:r>
            <a:br>
              <a:rPr lang="uk-UA" sz="2400" dirty="0"/>
            </a:br>
            <a:r>
              <a:rPr lang="uk-UA" sz="2400" dirty="0"/>
              <a:t>сіль </a:t>
            </a:r>
            <a:r>
              <a:rPr lang="en-US" sz="2400" dirty="0" err="1"/>
              <a:t>Benzylpenicillini</a:t>
            </a:r>
            <a:r>
              <a:rPr lang="en-US" sz="2400" dirty="0"/>
              <a:t>-natrium</a:t>
            </a:r>
            <a:br>
              <a:rPr lang="en-US" sz="2400" dirty="0"/>
            </a:br>
            <a:r>
              <a:rPr lang="en-US" sz="2400" dirty="0"/>
              <a:t>2.</a:t>
            </a:r>
            <a:r>
              <a:rPr lang="uk-UA" sz="2400" dirty="0" err="1"/>
              <a:t>Бензилпеніциліну</a:t>
            </a:r>
            <a:r>
              <a:rPr lang="uk-UA" sz="2400" dirty="0"/>
              <a:t> калієва сіль</a:t>
            </a:r>
            <a:br>
              <a:rPr lang="uk-UA" sz="2400" dirty="0"/>
            </a:br>
            <a:r>
              <a:rPr lang="en-US" sz="2400" dirty="0" err="1"/>
              <a:t>Benzylpenicillini-kalium</a:t>
            </a:r>
            <a:br>
              <a:rPr lang="en-US" sz="2400" dirty="0"/>
            </a:br>
            <a:r>
              <a:rPr lang="en-US" sz="2400" dirty="0"/>
              <a:t>3.</a:t>
            </a:r>
            <a:r>
              <a:rPr lang="uk-UA" sz="2400" dirty="0" err="1"/>
              <a:t>Бензилпеніциліну</a:t>
            </a:r>
            <a:r>
              <a:rPr lang="uk-UA" sz="2400" dirty="0"/>
              <a:t> новокаїнова</a:t>
            </a:r>
            <a:br>
              <a:rPr lang="uk-UA" sz="2400" dirty="0"/>
            </a:br>
            <a:r>
              <a:rPr lang="uk-UA" sz="2400" dirty="0"/>
              <a:t>сіль </a:t>
            </a:r>
            <a:r>
              <a:rPr lang="en-US" sz="2400" dirty="0" err="1"/>
              <a:t>Benzylpenicillininovocainum</a:t>
            </a:r>
            <a:br>
              <a:rPr lang="en-US" sz="2400" dirty="0"/>
            </a:br>
            <a:r>
              <a:rPr lang="en-US" sz="2400" dirty="0"/>
              <a:t>4. </a:t>
            </a:r>
            <a:r>
              <a:rPr lang="uk-UA" sz="2400" dirty="0"/>
              <a:t>Біцилін-1- </a:t>
            </a:r>
            <a:r>
              <a:rPr lang="en-US" sz="2400" dirty="0"/>
              <a:t>Bicillinum-1.</a:t>
            </a:r>
            <a:br>
              <a:rPr lang="en-US" sz="2400" dirty="0"/>
            </a:br>
            <a:r>
              <a:rPr lang="uk-UA" sz="2400" dirty="0" err="1"/>
              <a:t>Екстенцилін</a:t>
            </a:r>
            <a:r>
              <a:rPr lang="uk-UA" sz="2400" dirty="0"/>
              <a:t> – </a:t>
            </a:r>
            <a:r>
              <a:rPr lang="en-US" sz="2400" dirty="0" err="1"/>
              <a:t>Extencilline</a:t>
            </a:r>
            <a:br>
              <a:rPr lang="en-US" sz="2400" dirty="0"/>
            </a:br>
            <a:r>
              <a:rPr lang="en-US" sz="2400" dirty="0"/>
              <a:t>5. </a:t>
            </a:r>
            <a:r>
              <a:rPr lang="uk-UA" sz="2400" dirty="0"/>
              <a:t>Біцилін-3 — </a:t>
            </a:r>
            <a:r>
              <a:rPr lang="en-US" sz="2400" dirty="0"/>
              <a:t>Bicillinum-3</a:t>
            </a:r>
            <a:br>
              <a:rPr lang="en-US" sz="2400" dirty="0"/>
            </a:br>
            <a:r>
              <a:rPr lang="en-US" sz="2400" dirty="0"/>
              <a:t>6. </a:t>
            </a:r>
            <a:r>
              <a:rPr lang="uk-UA" sz="2400" dirty="0"/>
              <a:t>Біцилін-5 — </a:t>
            </a:r>
            <a:r>
              <a:rPr lang="en-US" sz="2400" dirty="0"/>
              <a:t>Bicillinum-5</a:t>
            </a:r>
            <a:br>
              <a:rPr lang="en-US" sz="2400" dirty="0"/>
            </a:br>
            <a:r>
              <a:rPr lang="en-US" sz="2400" dirty="0"/>
              <a:t>7.</a:t>
            </a:r>
            <a:r>
              <a:rPr lang="uk-UA" sz="2400" dirty="0" err="1"/>
              <a:t>Феноксиметилпеніцилін</a:t>
            </a:r>
            <a:br>
              <a:rPr lang="uk-UA" sz="2400" dirty="0"/>
            </a:br>
            <a:r>
              <a:rPr lang="en-US" sz="2400" dirty="0" err="1"/>
              <a:t>Phenoxymethylpenicillinum</a:t>
            </a:r>
            <a:endParaRPr lang="en-US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C7A793-0F3C-E4F9-B4E2-06F598092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439" y="72939"/>
            <a:ext cx="826920" cy="20417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05E0FD-5857-C2F0-8816-E5C22EB3D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829" y="2306432"/>
            <a:ext cx="1286140" cy="12861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D76A80-D76E-3073-D820-D549B89E6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600" y="4556991"/>
            <a:ext cx="902369" cy="22280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89A4A9-4F2F-1AB9-3E12-2CBE8EB53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068" y="4533328"/>
            <a:ext cx="1157789" cy="174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4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CF25C-33E4-485A-B434-C624042B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54" y="195943"/>
            <a:ext cx="6347713" cy="1320800"/>
          </a:xfrm>
        </p:spPr>
        <p:txBody>
          <a:bodyPr/>
          <a:lstStyle/>
          <a:p>
            <a:r>
              <a:rPr lang="uk-UA" b="1" dirty="0">
                <a:solidFill>
                  <a:schemeClr val="accent1"/>
                </a:solidFill>
              </a:rPr>
              <a:t>Класифікація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1C2C36-15C9-4723-A319-E864A63B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67" y="961054"/>
            <a:ext cx="6816466" cy="4898570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solidFill>
                  <a:schemeClr val="accent1"/>
                </a:solidFill>
                <a:effectLst/>
              </a:rPr>
              <a:t>широкого спектру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амінопеніциліни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ru-RU" sz="2400" dirty="0">
                <a:effectLst/>
              </a:rPr>
              <a:t>- </a:t>
            </a:r>
            <a:r>
              <a:rPr lang="ru-RU" sz="2400" dirty="0" err="1">
                <a:effectLst/>
              </a:rPr>
              <a:t>ампіцилін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амоксицилін</a:t>
            </a:r>
            <a:r>
              <a:rPr lang="ru-RU" sz="2400" dirty="0">
                <a:effectLst/>
              </a:rPr>
              <a:t>; </a:t>
            </a:r>
          </a:p>
          <a:p>
            <a:r>
              <a:rPr lang="ru-RU" sz="2400" b="1" dirty="0" err="1">
                <a:solidFill>
                  <a:schemeClr val="accent1"/>
                </a:solidFill>
                <a:effectLst/>
              </a:rPr>
              <a:t>протистафіллококкові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effectLst/>
              </a:rPr>
              <a:t>або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effectLst/>
              </a:rPr>
              <a:t>пеніцилліназостійкі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ізоксазолілпеніцилліни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ru-RU" sz="2400" dirty="0">
                <a:effectLst/>
              </a:rPr>
              <a:t>- </a:t>
            </a:r>
            <a:r>
              <a:rPr lang="ru-RU" sz="2400" dirty="0" err="1">
                <a:effectLst/>
              </a:rPr>
              <a:t>оксацилін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клоксацилін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флуклоксациллін</a:t>
            </a:r>
            <a:r>
              <a:rPr lang="ru-RU" sz="2400" dirty="0">
                <a:effectLst/>
              </a:rPr>
              <a:t>;</a:t>
            </a:r>
          </a:p>
          <a:p>
            <a:r>
              <a:rPr lang="ru-RU" sz="2400" b="1" dirty="0" err="1">
                <a:solidFill>
                  <a:schemeClr val="accent1"/>
                </a:solidFill>
                <a:effectLst/>
              </a:rPr>
              <a:t>протисинегнійні</a:t>
            </a:r>
            <a:r>
              <a:rPr lang="ru-RU" sz="2400" dirty="0">
                <a:effectLst/>
              </a:rPr>
              <a:t> -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карбоксіпеніціліни</a:t>
            </a:r>
            <a:r>
              <a:rPr lang="ru-RU" sz="2400" dirty="0">
                <a:effectLst/>
              </a:rPr>
              <a:t> (</a:t>
            </a:r>
            <a:r>
              <a:rPr lang="ru-RU" sz="2400" dirty="0" err="1">
                <a:effectLst/>
              </a:rPr>
              <a:t>карбеніцилін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тикарциллин</a:t>
            </a:r>
            <a:r>
              <a:rPr lang="ru-RU" sz="2400" dirty="0">
                <a:effectLst/>
              </a:rPr>
              <a:t>) і </a:t>
            </a:r>
            <a:r>
              <a:rPr lang="ru-RU" sz="2400" dirty="0" err="1">
                <a:effectLst/>
              </a:rPr>
              <a:t>уреїдопеніциліни</a:t>
            </a:r>
            <a:r>
              <a:rPr lang="ru-RU" sz="2400" dirty="0">
                <a:effectLst/>
              </a:rPr>
              <a:t> (</a:t>
            </a:r>
            <a:r>
              <a:rPr lang="ru-RU" sz="2400" dirty="0" err="1">
                <a:effectLst/>
              </a:rPr>
              <a:t>азлоцилін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піперацилін</a:t>
            </a:r>
            <a:r>
              <a:rPr lang="ru-RU" sz="2400" dirty="0">
                <a:effectLst/>
              </a:rPr>
              <a:t>); </a:t>
            </a:r>
          </a:p>
          <a:p>
            <a:r>
              <a:rPr lang="ru-RU" sz="2400" b="1" dirty="0" err="1">
                <a:solidFill>
                  <a:schemeClr val="accent1"/>
                </a:solidFill>
                <a:effectLst/>
              </a:rPr>
              <a:t>комбіновані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і </a:t>
            </a:r>
            <a:r>
              <a:rPr lang="ru-RU" sz="2400" b="1" dirty="0" err="1">
                <a:solidFill>
                  <a:schemeClr val="accent1"/>
                </a:solidFill>
                <a:effectLst/>
              </a:rPr>
              <a:t>інгібіторозахищені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dirty="0">
                <a:effectLst/>
              </a:rPr>
              <a:t>- </a:t>
            </a:r>
            <a:r>
              <a:rPr lang="ru-RU" sz="2400" dirty="0" err="1">
                <a:effectLst/>
              </a:rPr>
              <a:t>ампіокс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хелікоцід</a:t>
            </a:r>
            <a:r>
              <a:rPr lang="ru-RU" sz="2400" dirty="0">
                <a:effectLst/>
              </a:rPr>
              <a:t> (</a:t>
            </a:r>
            <a:r>
              <a:rPr lang="ru-RU" sz="2400" dirty="0" err="1">
                <a:effectLst/>
              </a:rPr>
              <a:t>амоксицилін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метронідазол</a:t>
            </a:r>
            <a:r>
              <a:rPr lang="ru-RU" sz="2400" dirty="0">
                <a:effectLst/>
              </a:rPr>
              <a:t>), </a:t>
            </a:r>
            <a:r>
              <a:rPr lang="ru-RU" sz="2400" dirty="0" err="1">
                <a:effectLst/>
              </a:rPr>
              <a:t>амоксиклав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аугметин</a:t>
            </a:r>
            <a:r>
              <a:rPr lang="ru-RU" sz="2400" dirty="0">
                <a:effectLst/>
              </a:rPr>
              <a:t>(</a:t>
            </a:r>
            <a:r>
              <a:rPr lang="ru-RU" sz="2400" dirty="0" err="1">
                <a:effectLst/>
              </a:rPr>
              <a:t>амоксицилін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клавуланат</a:t>
            </a:r>
            <a:r>
              <a:rPr lang="ru-RU" sz="2400" dirty="0">
                <a:effectLst/>
              </a:rPr>
              <a:t>), </a:t>
            </a:r>
            <a:r>
              <a:rPr lang="ru-RU" sz="2400" dirty="0" err="1">
                <a:effectLst/>
              </a:rPr>
              <a:t>ампіцилін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сульбактам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тикарциллин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клавуланат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піперацилін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тазобактам</a:t>
            </a:r>
            <a:r>
              <a:rPr lang="ru-RU" sz="2400" dirty="0">
                <a:effectLst/>
              </a:rPr>
              <a:t> та </a:t>
            </a:r>
            <a:r>
              <a:rPr lang="ru-RU" sz="2400" dirty="0" err="1">
                <a:effectLst/>
              </a:rPr>
              <a:t>ін</a:t>
            </a:r>
            <a:r>
              <a:rPr lang="ru-RU" sz="2400" dirty="0"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8490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334" y="156237"/>
            <a:ext cx="6347713" cy="6604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/>
              <a:t>Цефалоспорини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000" dirty="0" err="1"/>
              <a:t>Цефалоспорини</a:t>
            </a:r>
            <a:r>
              <a:rPr lang="ru-RU" sz="2000" dirty="0"/>
              <a:t>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згруповані</a:t>
            </a:r>
            <a:r>
              <a:rPr lang="ru-RU" sz="2000" dirty="0"/>
              <a:t> в </a:t>
            </a:r>
            <a:r>
              <a:rPr lang="ru-RU" sz="2000" dirty="0" err="1"/>
              <a:t>групи</a:t>
            </a:r>
            <a:r>
              <a:rPr lang="ru-RU" sz="2000" dirty="0"/>
              <a:t> </a:t>
            </a:r>
            <a:r>
              <a:rPr lang="ru-RU" sz="2000" dirty="0" err="1"/>
              <a:t>базуючись</a:t>
            </a:r>
            <a:r>
              <a:rPr lang="ru-RU" sz="2000" dirty="0"/>
              <a:t> на </a:t>
            </a:r>
            <a:r>
              <a:rPr lang="ru-RU" sz="2000" dirty="0" err="1"/>
              <a:t>їхній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. </a:t>
            </a:r>
          </a:p>
        </p:txBody>
      </p:sp>
      <p:pic>
        <p:nvPicPr>
          <p:cNvPr id="1026" name="Picture 2" descr="Цефалоспорини – DoctorThink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" t="18056" r="1386" b="18889"/>
          <a:stretch/>
        </p:blipFill>
        <p:spPr bwMode="auto">
          <a:xfrm>
            <a:off x="195739" y="1137119"/>
            <a:ext cx="8660316" cy="524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942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522C81-9F32-45AE-A05C-E70FB40E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55306"/>
          </a:xfrm>
        </p:spPr>
        <p:txBody>
          <a:bodyPr/>
          <a:lstStyle/>
          <a:p>
            <a:pPr algn="ctr"/>
            <a:r>
              <a:rPr lang="uk-UA" dirty="0" err="1"/>
              <a:t>Карбапенеми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A9F4978-19C5-43CE-9895-750CBEF53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Іміпенем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(+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циластатин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Меропенем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Дорипенем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Ертапенем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669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34AC2-6022-4252-826D-5F7E722B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574" y="394996"/>
            <a:ext cx="6347713" cy="734008"/>
          </a:xfrm>
        </p:spPr>
        <p:txBody>
          <a:bodyPr/>
          <a:lstStyle/>
          <a:p>
            <a:pPr algn="ctr"/>
            <a:r>
              <a:rPr lang="uk-UA" dirty="0"/>
              <a:t>ФТОРХІНОЛОНИ</a:t>
            </a: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6E117062-D4B1-4B26-9023-CECBAFA7813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95360" y="1291844"/>
          <a:ext cx="7144140" cy="4723291"/>
        </p:xfrm>
        <a:graphic>
          <a:graphicData uri="http://schemas.openxmlformats.org/drawingml/2006/table">
            <a:tbl>
              <a:tblPr/>
              <a:tblGrid>
                <a:gridCol w="1786035">
                  <a:extLst>
                    <a:ext uri="{9D8B030D-6E8A-4147-A177-3AD203B41FA5}">
                      <a16:colId xmlns:a16="http://schemas.microsoft.com/office/drawing/2014/main" val="423532050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2399564897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748030487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1794095332"/>
                    </a:ext>
                  </a:extLst>
                </a:gridCol>
              </a:tblGrid>
              <a:tr h="537488"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  <a:latin typeface="Roboto"/>
                        </a:rPr>
                        <a:t>Fluoroquinolones</a:t>
                      </a:r>
                      <a:br>
                        <a:rPr lang="en-US" sz="1000" dirty="0">
                          <a:effectLst/>
                          <a:latin typeface="Roboto"/>
                        </a:rPr>
                      </a:br>
                      <a:r>
                        <a:rPr lang="en-US" sz="1000" dirty="0">
                          <a:effectLst/>
                          <a:latin typeface="Roboto"/>
                        </a:rPr>
                        <a:t>(bactericidal: inhibit DNA gyrase enzyme, inhibiting DNA synthesis)</a:t>
                      </a:r>
                    </a:p>
                  </a:txBody>
                  <a:tcPr marL="4265" marR="4265" marT="4265" marB="4265">
                    <a:lnL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57267"/>
                  </a:ext>
                </a:extLst>
              </a:tr>
              <a:tr h="14170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покоління</a:t>
                      </a:r>
                      <a:r>
                        <a:rPr lang="en-US" sz="18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Налідіксова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Steptococcus</a:t>
                      </a:r>
                      <a:b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Mycoplasma</a:t>
                      </a:r>
                      <a:b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Aerobic Gram +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Phototoxicity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Achilles tendon rupture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Impaired fracture healing 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614515"/>
                  </a:ext>
                </a:extLst>
              </a:tr>
              <a:tr h="12411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Ципрофлоксацин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Норфлоксацин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Офлоксацин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Левофлоксацин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800" dirty="0" err="1">
                          <a:solidFill>
                            <a:srgbClr val="33333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Спарфлоксацин</a:t>
                      </a:r>
                      <a:r>
                        <a:rPr lang="ru-RU" sz="1800" dirty="0">
                          <a:solidFill>
                            <a:srgbClr val="33333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</a:t>
                      </a: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249884"/>
                  </a:ext>
                </a:extLst>
              </a:tr>
              <a:tr h="53748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Гатифлоксацин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 Gram-positives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508688"/>
                  </a:ext>
                </a:extLst>
              </a:tr>
              <a:tr h="71339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Моксифлоксацин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геміфлоксацин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 Gram-positives + anaerobes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80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33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етеринарна фармакологія. Препарати важких металів і арсену. Лікарські  барвники - online presentation">
            <a:extLst>
              <a:ext uri="{FF2B5EF4-FFF2-40B4-BE49-F238E27FC236}">
                <a16:creationId xmlns:a16="http://schemas.microsoft.com/office/drawing/2014/main" id="{1BB1FBC9-F18F-4752-9459-7DDFA1E9EE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85" y="587830"/>
            <a:ext cx="7281742" cy="545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859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Нет описания фото.">
            <a:extLst>
              <a:ext uri="{FF2B5EF4-FFF2-40B4-BE49-F238E27FC236}">
                <a16:creationId xmlns:a16="http://schemas.microsoft.com/office/drawing/2014/main" id="{BBE74207-F556-407F-9E9A-25D314D738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92" y="1192188"/>
            <a:ext cx="7951633" cy="447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338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армакотерапія туберкульозу: етапи становлення, сучасна стратегія та  перспективи розвитку">
            <a:extLst>
              <a:ext uri="{FF2B5EF4-FFF2-40B4-BE49-F238E27FC236}">
                <a16:creationId xmlns:a16="http://schemas.microsoft.com/office/drawing/2014/main" id="{37AF8BCC-9CC6-459C-B718-7D6D8A5210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63" y="347968"/>
            <a:ext cx="8432874" cy="364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Рифампицин капс. 150 мг №20 купить в Народной Аптеке низких цен в  Запорожье, Энергодаре, Мелитополе">
            <a:extLst>
              <a:ext uri="{FF2B5EF4-FFF2-40B4-BE49-F238E27FC236}">
                <a16:creationId xmlns:a16="http://schemas.microsoft.com/office/drawing/2014/main" id="{0C70E353-F7C8-4B78-9130-76E03E2B3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83" y="4037266"/>
            <a:ext cx="2035629" cy="231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ротитуберкульозні препарати • купити протитуберкульозні препарати онлайн з  доставкою | Аптека DS">
            <a:extLst>
              <a:ext uri="{FF2B5EF4-FFF2-40B4-BE49-F238E27FC236}">
                <a16:creationId xmlns:a16="http://schemas.microsoft.com/office/drawing/2014/main" id="{B63413B2-BBAB-43AE-9E39-56D9CC69C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74" y="432094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Этамбутол: инструкция, аналоги, как принимать — все про препарат |  Compendium">
            <a:extLst>
              <a:ext uri="{FF2B5EF4-FFF2-40B4-BE49-F238E27FC236}">
                <a16:creationId xmlns:a16="http://schemas.microsoft.com/office/drawing/2014/main" id="{14BB936D-4E7E-41FE-8A3B-8C9E7E79C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919" y="4693005"/>
            <a:ext cx="2035630" cy="203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Стрептомицин: инструкция + цена от 2 грн в аптеках | Tabletki.ua">
            <a:extLst>
              <a:ext uri="{FF2B5EF4-FFF2-40B4-BE49-F238E27FC236}">
                <a16:creationId xmlns:a16="http://schemas.microsoft.com/office/drawing/2014/main" id="{5C66DEC0-7FFD-4473-ABB7-A9195EFA6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238" y="4180114"/>
            <a:ext cx="1905762" cy="26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90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A7C6C2-0399-4D09-A4DF-D6817E1A2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59363"/>
          </a:xfrm>
        </p:spPr>
        <p:txBody>
          <a:bodyPr/>
          <a:lstStyle/>
          <a:p>
            <a:r>
              <a:rPr lang="uk-UA" dirty="0"/>
              <a:t>ПРОТИВІРУСНІ ПРЕПАРАТИ</a:t>
            </a:r>
          </a:p>
        </p:txBody>
      </p:sp>
      <p:pic>
        <p:nvPicPr>
          <p:cNvPr id="4098" name="Picture 2" descr="Противірусні препарати від герпесу ⭐ Мережа аптек &quot;Здорова Родина&quot;">
            <a:extLst>
              <a:ext uri="{FF2B5EF4-FFF2-40B4-BE49-F238E27FC236}">
                <a16:creationId xmlns:a16="http://schemas.microsoft.com/office/drawing/2014/main" id="{D9AF475A-5ADE-4A0B-B644-B6E21FA14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221" y="1752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ротивірусні препарати для дітей та дорослих – Аптека Life">
            <a:extLst>
              <a:ext uri="{FF2B5EF4-FFF2-40B4-BE49-F238E27FC236}">
                <a16:creationId xmlns:a16="http://schemas.microsoft.com/office/drawing/2014/main" id="{DAA238F9-7273-46CC-BBA9-450009EB4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75" y="2972383"/>
            <a:ext cx="21717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Противірусні препарати • купити противірусні таблетки онлайн з ...">
            <a:extLst>
              <a:ext uri="{FF2B5EF4-FFF2-40B4-BE49-F238E27FC236}">
                <a16:creationId xmlns:a16="http://schemas.microsoft.com/office/drawing/2014/main" id="{AEB6E6C8-8448-4B5A-A48E-F102B1EB7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50" y="4903237"/>
            <a:ext cx="436245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Купити препарат Молнупіравір за ціною в аптеці Києва, замовити доставку  ліків Molnupiravir в Україну">
            <a:extLst>
              <a:ext uri="{FF2B5EF4-FFF2-40B4-BE49-F238E27FC236}">
                <a16:creationId xmlns:a16="http://schemas.microsoft.com/office/drawing/2014/main" id="{474F3E1C-714D-4828-9E4E-F9F77E3F6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8" y="430238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Ремдесивир - цена, инструкция, купить в аптеках Украины | Аптека Doc.ua">
            <a:extLst>
              <a:ext uri="{FF2B5EF4-FFF2-40B4-BE49-F238E27FC236}">
                <a16:creationId xmlns:a16="http://schemas.microsoft.com/office/drawing/2014/main" id="{6DC64AB6-7E93-4529-9471-F2F2DAD60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029" y="1268963"/>
            <a:ext cx="38731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589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Як отримати антиретровірусну терапію в умовах воєнного стану / Полтавщина">
            <a:extLst>
              <a:ext uri="{FF2B5EF4-FFF2-40B4-BE49-F238E27FC236}">
                <a16:creationId xmlns:a16="http://schemas.microsoft.com/office/drawing/2014/main" id="{16A9C16E-4CB0-41F0-A377-A44431E8F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47" y="447869"/>
            <a:ext cx="8411905" cy="546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90207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ий сині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422</TotalTime>
  <Words>2035</Words>
  <Application>Microsoft Office PowerPoint</Application>
  <PresentationFormat>Екран (4:3)</PresentationFormat>
  <Paragraphs>197</Paragraphs>
  <Slides>29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7" baseType="lpstr">
      <vt:lpstr>Arial</vt:lpstr>
      <vt:lpstr>Calibri</vt:lpstr>
      <vt:lpstr>Roboto</vt:lpstr>
      <vt:lpstr>Tahoma</vt:lpstr>
      <vt:lpstr>Times New Roman</vt:lpstr>
      <vt:lpstr>Trebuchet MS</vt:lpstr>
      <vt:lpstr>Wingdings 3</vt:lpstr>
      <vt:lpstr>Грань</vt:lpstr>
      <vt:lpstr>Антибіотики у осіб похилого віку</vt:lpstr>
      <vt:lpstr>Презентація PowerPoint</vt:lpstr>
      <vt:lpstr>Загальні принципи призначення лікарських засобів людям похилого віку не відрізняються від таких для інших вікових груп, проте зазвичай необхідне застосування препарату в більш низьких дозах.  У пацієнтів цієї вікової категорії побічні реакції при проведенні фармакотерапії розвиваються в цілому частіше, ніж у інших вікових групах </vt:lpstr>
      <vt:lpstr>Презентація PowerPoint</vt:lpstr>
      <vt:lpstr>Зміна фармакокінетики лікарських засобів у людей похилого віку</vt:lpstr>
      <vt:lpstr>Презентація PowerPoint</vt:lpstr>
      <vt:lpstr>Презентація PowerPoint</vt:lpstr>
      <vt:lpstr>Презентація PowerPoint</vt:lpstr>
      <vt:lpstr>Згідно з даними відділу фармнагляду Державного фармакологічного центру МЗ України (за станом на 01.03.2007 р.) застосування лікарських засобів цієї групи супроводжувалося розвитком наступних системних проявів побічних реакцій</vt:lpstr>
      <vt:lpstr>Презентація PowerPoint</vt:lpstr>
      <vt:lpstr>Презентація PowerPoint</vt:lpstr>
      <vt:lpstr>Презентація PowerPoint</vt:lpstr>
      <vt:lpstr>Класифікація аміноглікозидів</vt:lpstr>
      <vt:lpstr>Тетрацикліни </vt:lpstr>
      <vt:lpstr>ПОЛІМІКСІН</vt:lpstr>
      <vt:lpstr>Оксазолідинони</vt:lpstr>
      <vt:lpstr>Покоління макролідів</vt:lpstr>
      <vt:lpstr>Презентація PowerPoint</vt:lpstr>
      <vt:lpstr>ГЛІКОПЕПТИДНІ АНТИБІОТИКИ</vt:lpstr>
      <vt:lpstr>Пеніциліни</vt:lpstr>
      <vt:lpstr>Класифікація</vt:lpstr>
      <vt:lpstr>Цефалоспорини </vt:lpstr>
      <vt:lpstr>Карбапенеми</vt:lpstr>
      <vt:lpstr>ФТОРХІНОЛОНИ</vt:lpstr>
      <vt:lpstr>Презентація PowerPoint</vt:lpstr>
      <vt:lpstr>Презентація PowerPoint</vt:lpstr>
      <vt:lpstr>Презентація PowerPoint</vt:lpstr>
      <vt:lpstr>ПРОТИВІРУСНІ ПРЕПАРАТИ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«Antimicrobial Stewardship» – стратегія антимікробного контролю</dc:title>
  <dc:creator>Катерина Миколаївна Усиченко</dc:creator>
  <cp:lastModifiedBy>Катерина Миколаївна Усиченко</cp:lastModifiedBy>
  <cp:revision>27</cp:revision>
  <dcterms:created xsi:type="dcterms:W3CDTF">2023-09-05T07:02:34Z</dcterms:created>
  <dcterms:modified xsi:type="dcterms:W3CDTF">2024-01-18T11:08:17Z</dcterms:modified>
</cp:coreProperties>
</file>