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sldIdLst>
    <p:sldId id="256" r:id="rId2"/>
    <p:sldId id="257" r:id="rId3"/>
    <p:sldId id="258" r:id="rId4"/>
    <p:sldId id="259" r:id="rId5"/>
    <p:sldId id="266" r:id="rId6"/>
    <p:sldId id="267" r:id="rId7"/>
    <p:sldId id="265" r:id="rId8"/>
    <p:sldId id="264" r:id="rId9"/>
    <p:sldId id="263" r:id="rId10"/>
    <p:sldId id="262" r:id="rId11"/>
    <p:sldId id="261" r:id="rId12"/>
    <p:sldId id="292" r:id="rId13"/>
    <p:sldId id="293" r:id="rId14"/>
    <p:sldId id="294" r:id="rId15"/>
    <p:sldId id="295" r:id="rId16"/>
    <p:sldId id="296" r:id="rId17"/>
    <p:sldId id="297" r:id="rId18"/>
    <p:sldId id="298" r:id="rId19"/>
    <p:sldId id="299" r:id="rId20"/>
    <p:sldId id="300" r:id="rId21"/>
    <p:sldId id="301" r:id="rId22"/>
    <p:sldId id="302" r:id="rId23"/>
    <p:sldId id="303" r:id="rId24"/>
    <p:sldId id="304" r:id="rId25"/>
    <p:sldId id="305" r:id="rId26"/>
    <p:sldId id="306" r:id="rId27"/>
    <p:sldId id="307" r:id="rId28"/>
    <p:sldId id="308" r:id="rId29"/>
    <p:sldId id="309" r:id="rId30"/>
    <p:sldId id="310" r:id="rId31"/>
    <p:sldId id="311" r:id="rId32"/>
    <p:sldId id="312" r:id="rId3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Усыченко Медин" initials="УМ" lastIdx="0" clrIdx="0">
    <p:extLst>
      <p:ext uri="{19B8F6BF-5375-455C-9EA6-DF929625EA0E}">
        <p15:presenceInfo xmlns:p15="http://schemas.microsoft.com/office/powerpoint/2012/main" userId="Усыченко Медин"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Помір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2" d="100"/>
          <a:sy n="82" d="100"/>
        </p:scale>
        <p:origin x="147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6/11/relationships/changesInfo" Target="changesInfos/changesInfo1.xml"/><Relationship Id="rId21" Type="http://schemas.openxmlformats.org/officeDocument/2006/relationships/slide" Target="slides/slide20.xml"/><Relationship Id="rId34"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Усыченко Медин" userId="e90cd61c-49b6-402a-986c-59281cd009c4" providerId="ADAL" clId="{F5CAD277-179A-4DDB-9C06-37EF8759975B}"/>
    <pc:docChg chg="custSel modSld">
      <pc:chgData name="Усыченко Медин" userId="e90cd61c-49b6-402a-986c-59281cd009c4" providerId="ADAL" clId="{F5CAD277-179A-4DDB-9C06-37EF8759975B}" dt="2023-12-13T07:13:24.331" v="4" actId="20577"/>
      <pc:docMkLst>
        <pc:docMk/>
      </pc:docMkLst>
      <pc:sldChg chg="modSp">
        <pc:chgData name="Усыченко Медин" userId="e90cd61c-49b6-402a-986c-59281cd009c4" providerId="ADAL" clId="{F5CAD277-179A-4DDB-9C06-37EF8759975B}" dt="2023-12-13T07:07:37.509" v="1" actId="20577"/>
        <pc:sldMkLst>
          <pc:docMk/>
          <pc:sldMk cId="692357974" sldId="294"/>
        </pc:sldMkLst>
        <pc:spChg chg="mod">
          <ac:chgData name="Усыченко Медин" userId="e90cd61c-49b6-402a-986c-59281cd009c4" providerId="ADAL" clId="{F5CAD277-179A-4DDB-9C06-37EF8759975B}" dt="2023-12-13T07:07:37.509" v="1" actId="20577"/>
          <ac:spMkLst>
            <pc:docMk/>
            <pc:sldMk cId="692357974" sldId="294"/>
            <ac:spMk id="3" creationId="{827C7B7E-D340-4590-B16C-7BE5F91F3A05}"/>
          </ac:spMkLst>
        </pc:spChg>
      </pc:sldChg>
      <pc:sldChg chg="modSp">
        <pc:chgData name="Усыченко Медин" userId="e90cd61c-49b6-402a-986c-59281cd009c4" providerId="ADAL" clId="{F5CAD277-179A-4DDB-9C06-37EF8759975B}" dt="2023-12-13T07:10:14.134" v="3" actId="27636"/>
        <pc:sldMkLst>
          <pc:docMk/>
          <pc:sldMk cId="1720840861" sldId="296"/>
        </pc:sldMkLst>
        <pc:spChg chg="mod">
          <ac:chgData name="Усыченко Медин" userId="e90cd61c-49b6-402a-986c-59281cd009c4" providerId="ADAL" clId="{F5CAD277-179A-4DDB-9C06-37EF8759975B}" dt="2023-12-13T07:10:14.134" v="3" actId="27636"/>
          <ac:spMkLst>
            <pc:docMk/>
            <pc:sldMk cId="1720840861" sldId="296"/>
            <ac:spMk id="3" creationId="{CE74A947-FB17-42FC-B333-207A7670DE06}"/>
          </ac:spMkLst>
        </pc:spChg>
      </pc:sldChg>
      <pc:sldChg chg="modSp">
        <pc:chgData name="Усыченко Медин" userId="e90cd61c-49b6-402a-986c-59281cd009c4" providerId="ADAL" clId="{F5CAD277-179A-4DDB-9C06-37EF8759975B}" dt="2023-12-13T07:13:24.331" v="4" actId="20577"/>
        <pc:sldMkLst>
          <pc:docMk/>
          <pc:sldMk cId="1616172396" sldId="298"/>
        </pc:sldMkLst>
        <pc:spChg chg="mod">
          <ac:chgData name="Усыченко Медин" userId="e90cd61c-49b6-402a-986c-59281cd009c4" providerId="ADAL" clId="{F5CAD277-179A-4DDB-9C06-37EF8759975B}" dt="2023-12-13T07:13:24.331" v="4" actId="20577"/>
          <ac:spMkLst>
            <pc:docMk/>
            <pc:sldMk cId="1616172396" sldId="298"/>
            <ac:spMk id="3" creationId="{BFC06601-DC7D-4119-BFAA-8B3246DA6091}"/>
          </ac:spMkLst>
        </pc:spChg>
      </pc:sldChg>
    </pc:docChg>
  </pc:docChgLst>
  <pc:docChgLst>
    <pc:chgData name="Катерина Миколаївна Усиченко" userId="c7121fdd-db43-4798-8475-63b4ccfd2e56" providerId="ADAL" clId="{DDC66EDF-5461-40BE-BFAF-57D350102672}"/>
  </pc:docChgLst>
  <pc:docChgLst>
    <pc:chgData name="Катерина Миколаївна Усиченко" userId="c7121fdd-db43-4798-8475-63b4ccfd2e56" providerId="ADAL" clId="{302D3B0A-0EDE-438C-8A12-2197662AFDC1}"/>
  </pc:docChgLst>
  <pc:docChgLst>
    <pc:chgData name="Усыченко Медин" userId="e90cd61c-49b6-402a-986c-59281cd009c4" providerId="ADAL" clId="{30809C8C-D637-482D-8B2E-AA29EFE37A9C}"/>
    <pc:docChg chg="custSel modSld">
      <pc:chgData name="Усыченко Медин" userId="e90cd61c-49b6-402a-986c-59281cd009c4" providerId="ADAL" clId="{30809C8C-D637-482D-8B2E-AA29EFE37A9C}" dt="2023-09-21T08:49:09.067" v="403" actId="6549"/>
      <pc:docMkLst>
        <pc:docMk/>
      </pc:docMkLst>
      <pc:sldChg chg="modSp">
        <pc:chgData name="Усыченко Медин" userId="e90cd61c-49b6-402a-986c-59281cd009c4" providerId="ADAL" clId="{30809C8C-D637-482D-8B2E-AA29EFE37A9C}" dt="2023-09-21T07:31:21.676" v="10" actId="1076"/>
        <pc:sldMkLst>
          <pc:docMk/>
          <pc:sldMk cId="784813812" sldId="257"/>
        </pc:sldMkLst>
        <pc:spChg chg="mod">
          <ac:chgData name="Усыченко Медин" userId="e90cd61c-49b6-402a-986c-59281cd009c4" providerId="ADAL" clId="{30809C8C-D637-482D-8B2E-AA29EFE37A9C}" dt="2023-09-21T07:31:21.676" v="10" actId="1076"/>
          <ac:spMkLst>
            <pc:docMk/>
            <pc:sldMk cId="784813812" sldId="257"/>
            <ac:spMk id="3" creationId="{3CAD4C02-30BE-4A3E-9C9B-D408F3FF6692}"/>
          </ac:spMkLst>
        </pc:spChg>
      </pc:sldChg>
      <pc:sldChg chg="modSp">
        <pc:chgData name="Усыченко Медин" userId="e90cd61c-49b6-402a-986c-59281cd009c4" providerId="ADAL" clId="{30809C8C-D637-482D-8B2E-AA29EFE37A9C}" dt="2023-09-21T07:33:28.525" v="12" actId="12"/>
        <pc:sldMkLst>
          <pc:docMk/>
          <pc:sldMk cId="2195728682" sldId="258"/>
        </pc:sldMkLst>
        <pc:spChg chg="mod">
          <ac:chgData name="Усыченко Медин" userId="e90cd61c-49b6-402a-986c-59281cd009c4" providerId="ADAL" clId="{30809C8C-D637-482D-8B2E-AA29EFE37A9C}" dt="2023-09-21T07:33:28.525" v="12" actId="12"/>
          <ac:spMkLst>
            <pc:docMk/>
            <pc:sldMk cId="2195728682" sldId="258"/>
            <ac:spMk id="3" creationId="{0FA51C49-9009-41B9-BFD7-481E619CADF6}"/>
          </ac:spMkLst>
        </pc:spChg>
      </pc:sldChg>
      <pc:sldChg chg="modSp">
        <pc:chgData name="Усыченко Медин" userId="e90cd61c-49b6-402a-986c-59281cd009c4" providerId="ADAL" clId="{30809C8C-D637-482D-8B2E-AA29EFE37A9C}" dt="2023-09-21T07:59:22.963" v="81" actId="403"/>
        <pc:sldMkLst>
          <pc:docMk/>
          <pc:sldMk cId="3904438819" sldId="261"/>
        </pc:sldMkLst>
        <pc:spChg chg="mod">
          <ac:chgData name="Усыченко Медин" userId="e90cd61c-49b6-402a-986c-59281cd009c4" providerId="ADAL" clId="{30809C8C-D637-482D-8B2E-AA29EFE37A9C}" dt="2023-09-21T07:59:22.963" v="81" actId="403"/>
          <ac:spMkLst>
            <pc:docMk/>
            <pc:sldMk cId="3904438819" sldId="261"/>
            <ac:spMk id="3" creationId="{0FA51C49-9009-41B9-BFD7-481E619CADF6}"/>
          </ac:spMkLst>
        </pc:spChg>
      </pc:sldChg>
      <pc:sldChg chg="modSp">
        <pc:chgData name="Усыченко Медин" userId="e90cd61c-49b6-402a-986c-59281cd009c4" providerId="ADAL" clId="{30809C8C-D637-482D-8B2E-AA29EFE37A9C}" dt="2023-09-21T07:57:34.696" v="77" actId="6549"/>
        <pc:sldMkLst>
          <pc:docMk/>
          <pc:sldMk cId="1622950376" sldId="262"/>
        </pc:sldMkLst>
        <pc:spChg chg="mod">
          <ac:chgData name="Усыченко Медин" userId="e90cd61c-49b6-402a-986c-59281cd009c4" providerId="ADAL" clId="{30809C8C-D637-482D-8B2E-AA29EFE37A9C}" dt="2023-09-21T07:57:34.696" v="77" actId="6549"/>
          <ac:spMkLst>
            <pc:docMk/>
            <pc:sldMk cId="1622950376" sldId="262"/>
            <ac:spMk id="3" creationId="{0FA51C49-9009-41B9-BFD7-481E619CADF6}"/>
          </ac:spMkLst>
        </pc:spChg>
      </pc:sldChg>
      <pc:sldChg chg="modSp">
        <pc:chgData name="Усыченко Медин" userId="e90cd61c-49b6-402a-986c-59281cd009c4" providerId="ADAL" clId="{30809C8C-D637-482D-8B2E-AA29EFE37A9C}" dt="2023-09-21T07:54:39.067" v="57" actId="6549"/>
        <pc:sldMkLst>
          <pc:docMk/>
          <pc:sldMk cId="807879906" sldId="263"/>
        </pc:sldMkLst>
        <pc:spChg chg="mod">
          <ac:chgData name="Усыченко Медин" userId="e90cd61c-49b6-402a-986c-59281cd009c4" providerId="ADAL" clId="{30809C8C-D637-482D-8B2E-AA29EFE37A9C}" dt="2023-09-21T07:54:39.067" v="57" actId="6549"/>
          <ac:spMkLst>
            <pc:docMk/>
            <pc:sldMk cId="807879906" sldId="263"/>
            <ac:spMk id="3" creationId="{0FA51C49-9009-41B9-BFD7-481E619CADF6}"/>
          </ac:spMkLst>
        </pc:spChg>
      </pc:sldChg>
      <pc:sldChg chg="modSp">
        <pc:chgData name="Усыченко Медин" userId="e90cd61c-49b6-402a-986c-59281cd009c4" providerId="ADAL" clId="{30809C8C-D637-482D-8B2E-AA29EFE37A9C}" dt="2023-09-21T07:46:29.581" v="45" actId="1076"/>
        <pc:sldMkLst>
          <pc:docMk/>
          <pc:sldMk cId="2212077571" sldId="264"/>
        </pc:sldMkLst>
        <pc:spChg chg="mod">
          <ac:chgData name="Усыченко Медин" userId="e90cd61c-49b6-402a-986c-59281cd009c4" providerId="ADAL" clId="{30809C8C-D637-482D-8B2E-AA29EFE37A9C}" dt="2023-09-21T07:46:29.581" v="45" actId="1076"/>
          <ac:spMkLst>
            <pc:docMk/>
            <pc:sldMk cId="2212077571" sldId="264"/>
            <ac:spMk id="3" creationId="{0FA51C49-9009-41B9-BFD7-481E619CADF6}"/>
          </ac:spMkLst>
        </pc:spChg>
      </pc:sldChg>
      <pc:sldChg chg="modSp">
        <pc:chgData name="Усыченко Медин" userId="e90cd61c-49b6-402a-986c-59281cd009c4" providerId="ADAL" clId="{30809C8C-D637-482D-8B2E-AA29EFE37A9C}" dt="2023-09-21T07:44:44.375" v="33" actId="20577"/>
        <pc:sldMkLst>
          <pc:docMk/>
          <pc:sldMk cId="3282460841" sldId="265"/>
        </pc:sldMkLst>
        <pc:spChg chg="mod">
          <ac:chgData name="Усыченко Медин" userId="e90cd61c-49b6-402a-986c-59281cd009c4" providerId="ADAL" clId="{30809C8C-D637-482D-8B2E-AA29EFE37A9C}" dt="2023-09-21T07:44:44.375" v="33" actId="20577"/>
          <ac:spMkLst>
            <pc:docMk/>
            <pc:sldMk cId="3282460841" sldId="265"/>
            <ac:spMk id="4" creationId="{7741E8E3-FAC0-4CFB-84C8-721D472AC937}"/>
          </ac:spMkLst>
        </pc:spChg>
      </pc:sldChg>
      <pc:sldChg chg="modSp">
        <pc:chgData name="Усыченко Медин" userId="e90cd61c-49b6-402a-986c-59281cd009c4" providerId="ADAL" clId="{30809C8C-D637-482D-8B2E-AA29EFE37A9C}" dt="2023-09-21T07:42:09.876" v="24" actId="20577"/>
        <pc:sldMkLst>
          <pc:docMk/>
          <pc:sldMk cId="909255214" sldId="267"/>
        </pc:sldMkLst>
        <pc:spChg chg="mod">
          <ac:chgData name="Усыченко Медин" userId="e90cd61c-49b6-402a-986c-59281cd009c4" providerId="ADAL" clId="{30809C8C-D637-482D-8B2E-AA29EFE37A9C}" dt="2023-09-21T07:42:09.876" v="24" actId="20577"/>
          <ac:spMkLst>
            <pc:docMk/>
            <pc:sldMk cId="909255214" sldId="267"/>
            <ac:spMk id="3" creationId="{F2639472-DD2A-42E4-8D66-4F88AA172894}"/>
          </ac:spMkLst>
        </pc:spChg>
      </pc:sldChg>
      <pc:sldChg chg="modSp addCm delCm">
        <pc:chgData name="Усыченко Медин" userId="e90cd61c-49b6-402a-986c-59281cd009c4" providerId="ADAL" clId="{30809C8C-D637-482D-8B2E-AA29EFE37A9C}" dt="2023-09-21T08:06:14.815" v="94" actId="20577"/>
        <pc:sldMkLst>
          <pc:docMk/>
          <pc:sldMk cId="3084793277" sldId="292"/>
        </pc:sldMkLst>
        <pc:spChg chg="mod">
          <ac:chgData name="Усыченко Медин" userId="e90cd61c-49b6-402a-986c-59281cd009c4" providerId="ADAL" clId="{30809C8C-D637-482D-8B2E-AA29EFE37A9C}" dt="2023-09-21T08:06:14.815" v="94" actId="20577"/>
          <ac:spMkLst>
            <pc:docMk/>
            <pc:sldMk cId="3084793277" sldId="292"/>
            <ac:spMk id="3" creationId="{6FE34341-2496-45E9-A770-510F87050636}"/>
          </ac:spMkLst>
        </pc:spChg>
      </pc:sldChg>
      <pc:sldChg chg="modSp">
        <pc:chgData name="Усыченко Медин" userId="e90cd61c-49b6-402a-986c-59281cd009c4" providerId="ADAL" clId="{30809C8C-D637-482D-8B2E-AA29EFE37A9C}" dt="2023-09-21T08:09:39.781" v="120" actId="6549"/>
        <pc:sldMkLst>
          <pc:docMk/>
          <pc:sldMk cId="884728104" sldId="293"/>
        </pc:sldMkLst>
        <pc:spChg chg="mod">
          <ac:chgData name="Усыченко Медин" userId="e90cd61c-49b6-402a-986c-59281cd009c4" providerId="ADAL" clId="{30809C8C-D637-482D-8B2E-AA29EFE37A9C}" dt="2023-09-21T08:09:39.781" v="120" actId="6549"/>
          <ac:spMkLst>
            <pc:docMk/>
            <pc:sldMk cId="884728104" sldId="293"/>
            <ac:spMk id="3" creationId="{77268544-141F-4DD2-BF1F-E17600169455}"/>
          </ac:spMkLst>
        </pc:spChg>
      </pc:sldChg>
      <pc:sldChg chg="modSp">
        <pc:chgData name="Усыченко Медин" userId="e90cd61c-49b6-402a-986c-59281cd009c4" providerId="ADAL" clId="{30809C8C-D637-482D-8B2E-AA29EFE37A9C}" dt="2023-09-21T08:16:20.028" v="201" actId="6549"/>
        <pc:sldMkLst>
          <pc:docMk/>
          <pc:sldMk cId="692357974" sldId="294"/>
        </pc:sldMkLst>
        <pc:spChg chg="mod">
          <ac:chgData name="Усыченко Медин" userId="e90cd61c-49b6-402a-986c-59281cd009c4" providerId="ADAL" clId="{30809C8C-D637-482D-8B2E-AA29EFE37A9C}" dt="2023-09-21T08:16:20.028" v="201" actId="6549"/>
          <ac:spMkLst>
            <pc:docMk/>
            <pc:sldMk cId="692357974" sldId="294"/>
            <ac:spMk id="3" creationId="{827C7B7E-D340-4590-B16C-7BE5F91F3A05}"/>
          </ac:spMkLst>
        </pc:spChg>
      </pc:sldChg>
      <pc:sldChg chg="modSp">
        <pc:chgData name="Усыченко Медин" userId="e90cd61c-49b6-402a-986c-59281cd009c4" providerId="ADAL" clId="{30809C8C-D637-482D-8B2E-AA29EFE37A9C}" dt="2023-09-21T08:18:47.529" v="211" actId="20577"/>
        <pc:sldMkLst>
          <pc:docMk/>
          <pc:sldMk cId="1313024867" sldId="295"/>
        </pc:sldMkLst>
        <pc:spChg chg="mod">
          <ac:chgData name="Усыченко Медин" userId="e90cd61c-49b6-402a-986c-59281cd009c4" providerId="ADAL" clId="{30809C8C-D637-482D-8B2E-AA29EFE37A9C}" dt="2023-09-21T08:18:47.529" v="211" actId="20577"/>
          <ac:spMkLst>
            <pc:docMk/>
            <pc:sldMk cId="1313024867" sldId="295"/>
            <ac:spMk id="3" creationId="{42D478DC-7AFF-420B-BCC5-627CEA6E9703}"/>
          </ac:spMkLst>
        </pc:spChg>
      </pc:sldChg>
      <pc:sldChg chg="modSp">
        <pc:chgData name="Усыченко Медин" userId="e90cd61c-49b6-402a-986c-59281cd009c4" providerId="ADAL" clId="{30809C8C-D637-482D-8B2E-AA29EFE37A9C}" dt="2023-09-21T08:22:12.437" v="235" actId="20577"/>
        <pc:sldMkLst>
          <pc:docMk/>
          <pc:sldMk cId="1720840861" sldId="296"/>
        </pc:sldMkLst>
        <pc:spChg chg="mod">
          <ac:chgData name="Усыченко Медин" userId="e90cd61c-49b6-402a-986c-59281cd009c4" providerId="ADAL" clId="{30809C8C-D637-482D-8B2E-AA29EFE37A9C}" dt="2023-09-21T08:22:12.437" v="235" actId="20577"/>
          <ac:spMkLst>
            <pc:docMk/>
            <pc:sldMk cId="1720840861" sldId="296"/>
            <ac:spMk id="3" creationId="{CE74A947-FB17-42FC-B333-207A7670DE06}"/>
          </ac:spMkLst>
        </pc:spChg>
      </pc:sldChg>
      <pc:sldChg chg="modSp">
        <pc:chgData name="Усыченко Медин" userId="e90cd61c-49b6-402a-986c-59281cd009c4" providerId="ADAL" clId="{30809C8C-D637-482D-8B2E-AA29EFE37A9C}" dt="2023-09-21T08:23:44.373" v="237" actId="6549"/>
        <pc:sldMkLst>
          <pc:docMk/>
          <pc:sldMk cId="2446327230" sldId="297"/>
        </pc:sldMkLst>
        <pc:spChg chg="mod">
          <ac:chgData name="Усыченко Медин" userId="e90cd61c-49b6-402a-986c-59281cd009c4" providerId="ADAL" clId="{30809C8C-D637-482D-8B2E-AA29EFE37A9C}" dt="2023-09-21T08:23:44.373" v="237" actId="6549"/>
          <ac:spMkLst>
            <pc:docMk/>
            <pc:sldMk cId="2446327230" sldId="297"/>
            <ac:spMk id="3" creationId="{FC692D4E-A0C6-43EF-B312-188ADA68C972}"/>
          </ac:spMkLst>
        </pc:spChg>
      </pc:sldChg>
      <pc:sldChg chg="modSp">
        <pc:chgData name="Усыченко Медин" userId="e90cd61c-49b6-402a-986c-59281cd009c4" providerId="ADAL" clId="{30809C8C-D637-482D-8B2E-AA29EFE37A9C}" dt="2023-09-21T08:30:06.458" v="276" actId="20577"/>
        <pc:sldMkLst>
          <pc:docMk/>
          <pc:sldMk cId="1616172396" sldId="298"/>
        </pc:sldMkLst>
        <pc:spChg chg="mod">
          <ac:chgData name="Усыченко Медин" userId="e90cd61c-49b6-402a-986c-59281cd009c4" providerId="ADAL" clId="{30809C8C-D637-482D-8B2E-AA29EFE37A9C}" dt="2023-09-21T08:30:06.458" v="276" actId="20577"/>
          <ac:spMkLst>
            <pc:docMk/>
            <pc:sldMk cId="1616172396" sldId="298"/>
            <ac:spMk id="3" creationId="{BFC06601-DC7D-4119-BFAA-8B3246DA6091}"/>
          </ac:spMkLst>
        </pc:spChg>
      </pc:sldChg>
      <pc:sldChg chg="modSp">
        <pc:chgData name="Усыченко Медин" userId="e90cd61c-49b6-402a-986c-59281cd009c4" providerId="ADAL" clId="{30809C8C-D637-482D-8B2E-AA29EFE37A9C}" dt="2023-09-21T08:33:49.387" v="308" actId="20577"/>
        <pc:sldMkLst>
          <pc:docMk/>
          <pc:sldMk cId="2452523567" sldId="299"/>
        </pc:sldMkLst>
        <pc:spChg chg="mod">
          <ac:chgData name="Усыченко Медин" userId="e90cd61c-49b6-402a-986c-59281cd009c4" providerId="ADAL" clId="{30809C8C-D637-482D-8B2E-AA29EFE37A9C}" dt="2023-09-21T08:33:49.387" v="308" actId="20577"/>
          <ac:spMkLst>
            <pc:docMk/>
            <pc:sldMk cId="2452523567" sldId="299"/>
            <ac:spMk id="3" creationId="{BFC06601-DC7D-4119-BFAA-8B3246DA6091}"/>
          </ac:spMkLst>
        </pc:spChg>
      </pc:sldChg>
      <pc:sldChg chg="modSp">
        <pc:chgData name="Усыченко Медин" userId="e90cd61c-49b6-402a-986c-59281cd009c4" providerId="ADAL" clId="{30809C8C-D637-482D-8B2E-AA29EFE37A9C}" dt="2023-09-21T08:36:07.732" v="329" actId="20577"/>
        <pc:sldMkLst>
          <pc:docMk/>
          <pc:sldMk cId="1062496443" sldId="301"/>
        </pc:sldMkLst>
        <pc:spChg chg="mod">
          <ac:chgData name="Усыченко Медин" userId="e90cd61c-49b6-402a-986c-59281cd009c4" providerId="ADAL" clId="{30809C8C-D637-482D-8B2E-AA29EFE37A9C}" dt="2023-09-21T08:36:07.732" v="329" actId="20577"/>
          <ac:spMkLst>
            <pc:docMk/>
            <pc:sldMk cId="1062496443" sldId="301"/>
            <ac:spMk id="3" creationId="{4D92264D-57C2-4B56-9E12-D6E4ED094FE7}"/>
          </ac:spMkLst>
        </pc:spChg>
      </pc:sldChg>
      <pc:sldChg chg="modSp">
        <pc:chgData name="Усыченко Медин" userId="e90cd61c-49b6-402a-986c-59281cd009c4" providerId="ADAL" clId="{30809C8C-D637-482D-8B2E-AA29EFE37A9C}" dt="2023-09-21T08:38:04.913" v="339" actId="27636"/>
        <pc:sldMkLst>
          <pc:docMk/>
          <pc:sldMk cId="1517558466" sldId="302"/>
        </pc:sldMkLst>
        <pc:spChg chg="mod">
          <ac:chgData name="Усыченко Медин" userId="e90cd61c-49b6-402a-986c-59281cd009c4" providerId="ADAL" clId="{30809C8C-D637-482D-8B2E-AA29EFE37A9C}" dt="2023-09-21T08:38:04.913" v="339" actId="27636"/>
          <ac:spMkLst>
            <pc:docMk/>
            <pc:sldMk cId="1517558466" sldId="302"/>
            <ac:spMk id="3" creationId="{D2EC91E2-D91F-4CC6-AA20-2F9CA00D214A}"/>
          </ac:spMkLst>
        </pc:spChg>
      </pc:sldChg>
      <pc:sldChg chg="modSp">
        <pc:chgData name="Усыченко Медин" userId="e90cd61c-49b6-402a-986c-59281cd009c4" providerId="ADAL" clId="{30809C8C-D637-482D-8B2E-AA29EFE37A9C}" dt="2023-09-21T08:39:53.218" v="351" actId="20577"/>
        <pc:sldMkLst>
          <pc:docMk/>
          <pc:sldMk cId="31119405" sldId="303"/>
        </pc:sldMkLst>
        <pc:spChg chg="mod">
          <ac:chgData name="Усыченко Медин" userId="e90cd61c-49b6-402a-986c-59281cd009c4" providerId="ADAL" clId="{30809C8C-D637-482D-8B2E-AA29EFE37A9C}" dt="2023-09-21T08:39:53.218" v="351" actId="20577"/>
          <ac:spMkLst>
            <pc:docMk/>
            <pc:sldMk cId="31119405" sldId="303"/>
            <ac:spMk id="3" creationId="{4C9BC564-2052-49F5-A93A-878F3C748C31}"/>
          </ac:spMkLst>
        </pc:spChg>
      </pc:sldChg>
      <pc:sldChg chg="modSp">
        <pc:chgData name="Усыченко Медин" userId="e90cd61c-49b6-402a-986c-59281cd009c4" providerId="ADAL" clId="{30809C8C-D637-482D-8B2E-AA29EFE37A9C}" dt="2023-09-21T08:42:20.965" v="365" actId="403"/>
        <pc:sldMkLst>
          <pc:docMk/>
          <pc:sldMk cId="1240033749" sldId="304"/>
        </pc:sldMkLst>
        <pc:spChg chg="mod">
          <ac:chgData name="Усыченко Медин" userId="e90cd61c-49b6-402a-986c-59281cd009c4" providerId="ADAL" clId="{30809C8C-D637-482D-8B2E-AA29EFE37A9C}" dt="2023-09-21T08:42:20.965" v="365" actId="403"/>
          <ac:spMkLst>
            <pc:docMk/>
            <pc:sldMk cId="1240033749" sldId="304"/>
            <ac:spMk id="3" creationId="{282E8BE7-C677-42A9-93EE-B7D638604B07}"/>
          </ac:spMkLst>
        </pc:spChg>
      </pc:sldChg>
      <pc:sldChg chg="modSp">
        <pc:chgData name="Усыченко Медин" userId="e90cd61c-49b6-402a-986c-59281cd009c4" providerId="ADAL" clId="{30809C8C-D637-482D-8B2E-AA29EFE37A9C}" dt="2023-09-21T08:43:28.937" v="370" actId="27636"/>
        <pc:sldMkLst>
          <pc:docMk/>
          <pc:sldMk cId="3631296997" sldId="305"/>
        </pc:sldMkLst>
        <pc:spChg chg="mod">
          <ac:chgData name="Усыченко Медин" userId="e90cd61c-49b6-402a-986c-59281cd009c4" providerId="ADAL" clId="{30809C8C-D637-482D-8B2E-AA29EFE37A9C}" dt="2023-09-21T08:43:28.937" v="370" actId="27636"/>
          <ac:spMkLst>
            <pc:docMk/>
            <pc:sldMk cId="3631296997" sldId="305"/>
            <ac:spMk id="3" creationId="{42EAEBC9-474E-4B56-AF46-D74EB28996F5}"/>
          </ac:spMkLst>
        </pc:spChg>
      </pc:sldChg>
      <pc:sldChg chg="modSp">
        <pc:chgData name="Усыченко Медин" userId="e90cd61c-49b6-402a-986c-59281cd009c4" providerId="ADAL" clId="{30809C8C-D637-482D-8B2E-AA29EFE37A9C}" dt="2023-09-21T08:45:19.508" v="376" actId="15"/>
        <pc:sldMkLst>
          <pc:docMk/>
          <pc:sldMk cId="956053705" sldId="306"/>
        </pc:sldMkLst>
        <pc:spChg chg="mod">
          <ac:chgData name="Усыченко Медин" userId="e90cd61c-49b6-402a-986c-59281cd009c4" providerId="ADAL" clId="{30809C8C-D637-482D-8B2E-AA29EFE37A9C}" dt="2023-09-21T08:45:19.508" v="376" actId="15"/>
          <ac:spMkLst>
            <pc:docMk/>
            <pc:sldMk cId="956053705" sldId="306"/>
            <ac:spMk id="3" creationId="{B05B4701-25D9-42EA-9B50-B6AE4C7B07D1}"/>
          </ac:spMkLst>
        </pc:spChg>
      </pc:sldChg>
      <pc:sldChg chg="modSp">
        <pc:chgData name="Усыченко Медин" userId="e90cd61c-49b6-402a-986c-59281cd009c4" providerId="ADAL" clId="{30809C8C-D637-482D-8B2E-AA29EFE37A9C}" dt="2023-09-21T08:46:55.106" v="393" actId="6549"/>
        <pc:sldMkLst>
          <pc:docMk/>
          <pc:sldMk cId="970104716" sldId="307"/>
        </pc:sldMkLst>
        <pc:spChg chg="mod">
          <ac:chgData name="Усыченко Медин" userId="e90cd61c-49b6-402a-986c-59281cd009c4" providerId="ADAL" clId="{30809C8C-D637-482D-8B2E-AA29EFE37A9C}" dt="2023-09-21T08:46:55.106" v="393" actId="6549"/>
          <ac:spMkLst>
            <pc:docMk/>
            <pc:sldMk cId="970104716" sldId="307"/>
            <ac:spMk id="3" creationId="{8810C633-D7B1-49C0-A2DA-EF4A346F4173}"/>
          </ac:spMkLst>
        </pc:spChg>
      </pc:sldChg>
      <pc:sldChg chg="modSp">
        <pc:chgData name="Усыченко Медин" userId="e90cd61c-49b6-402a-986c-59281cd009c4" providerId="ADAL" clId="{30809C8C-D637-482D-8B2E-AA29EFE37A9C}" dt="2023-09-21T08:49:09.067" v="403" actId="6549"/>
        <pc:sldMkLst>
          <pc:docMk/>
          <pc:sldMk cId="1270356308" sldId="309"/>
        </pc:sldMkLst>
        <pc:spChg chg="mod">
          <ac:chgData name="Усыченко Медин" userId="e90cd61c-49b6-402a-986c-59281cd009c4" providerId="ADAL" clId="{30809C8C-D637-482D-8B2E-AA29EFE37A9C}" dt="2023-09-21T08:49:09.067" v="403" actId="6549"/>
          <ac:spMkLst>
            <pc:docMk/>
            <pc:sldMk cId="1270356308" sldId="309"/>
            <ac:spMk id="3" creationId="{9ECA48D3-EDAA-4E0A-9550-5D8AEC66DED9}"/>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ий слайд">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uk-UA"/>
              <a:t>Клацніть, щоб редагувати стиль зразка заголовка</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uk-UA"/>
              <a:t>Клацніть, щоб редагувати стиль зразка підзаголовка</a:t>
            </a:r>
            <a:endParaRPr lang="en-US" dirty="0"/>
          </a:p>
        </p:txBody>
      </p:sp>
      <p:sp>
        <p:nvSpPr>
          <p:cNvPr id="4" name="Date Placeholder 3"/>
          <p:cNvSpPr>
            <a:spLocks noGrp="1"/>
          </p:cNvSpPr>
          <p:nvPr>
            <p:ph type="dt" sz="half" idx="10"/>
          </p:nvPr>
        </p:nvSpPr>
        <p:spPr/>
        <p:txBody>
          <a:bodyPr/>
          <a:lstStyle/>
          <a:p>
            <a:fld id="{CFA189F9-1C24-4E7B-A16F-C4FF97112C46}" type="datetimeFigureOut">
              <a:rPr lang="uk-UA" smtClean="0"/>
              <a:t>13.12.2023</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E08C8E06-6E45-4190-BAF4-361F630F97B4}" type="slidenum">
              <a:rPr lang="uk-UA" smtClean="0"/>
              <a:t>‹№›</a:t>
            </a:fld>
            <a:endParaRPr lang="uk-UA"/>
          </a:p>
        </p:txBody>
      </p:sp>
    </p:spTree>
    <p:extLst>
      <p:ext uri="{BB962C8B-B14F-4D97-AF65-F5344CB8AC3E}">
        <p14:creationId xmlns:p14="http://schemas.microsoft.com/office/powerpoint/2010/main" val="18559436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p:txBody>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CFA189F9-1C24-4E7B-A16F-C4FF97112C46}" type="datetimeFigureOut">
              <a:rPr lang="uk-UA" smtClean="0"/>
              <a:t>13.12.2023</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E08C8E06-6E45-4190-BAF4-361F630F97B4}" type="slidenum">
              <a:rPr lang="uk-UA" smtClean="0"/>
              <a:t>‹№›</a:t>
            </a:fld>
            <a:endParaRPr lang="uk-UA"/>
          </a:p>
        </p:txBody>
      </p:sp>
    </p:spTree>
    <p:extLst>
      <p:ext uri="{BB962C8B-B14F-4D97-AF65-F5344CB8AC3E}">
        <p14:creationId xmlns:p14="http://schemas.microsoft.com/office/powerpoint/2010/main" val="11374856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Відредагуйте стиль зразка тексту</a:t>
            </a:r>
          </a:p>
        </p:txBody>
      </p:sp>
      <p:sp>
        <p:nvSpPr>
          <p:cNvPr id="4" name="Date Placeholder 3"/>
          <p:cNvSpPr>
            <a:spLocks noGrp="1"/>
          </p:cNvSpPr>
          <p:nvPr>
            <p:ph type="dt" sz="half" idx="10"/>
          </p:nvPr>
        </p:nvSpPr>
        <p:spPr/>
        <p:txBody>
          <a:bodyPr/>
          <a:lstStyle/>
          <a:p>
            <a:fld id="{CFA189F9-1C24-4E7B-A16F-C4FF97112C46}" type="datetimeFigureOut">
              <a:rPr lang="uk-UA" smtClean="0"/>
              <a:t>13.12.2023</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E08C8E06-6E45-4190-BAF4-361F630F97B4}" type="slidenum">
              <a:rPr lang="uk-UA" smtClean="0"/>
              <a:t>‹№›</a:t>
            </a:fld>
            <a:endParaRPr lang="uk-UA"/>
          </a:p>
        </p:txBody>
      </p:sp>
    </p:spTree>
    <p:extLst>
      <p:ext uri="{BB962C8B-B14F-4D97-AF65-F5344CB8AC3E}">
        <p14:creationId xmlns:p14="http://schemas.microsoft.com/office/powerpoint/2010/main" val="5189725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Date Placeholder 4"/>
          <p:cNvSpPr>
            <a:spLocks noGrp="1"/>
          </p:cNvSpPr>
          <p:nvPr>
            <p:ph type="dt" sz="half" idx="10"/>
          </p:nvPr>
        </p:nvSpPr>
        <p:spPr/>
        <p:txBody>
          <a:bodyPr/>
          <a:lstStyle/>
          <a:p>
            <a:fld id="{CFA189F9-1C24-4E7B-A16F-C4FF97112C46}" type="datetimeFigureOut">
              <a:rPr lang="uk-UA" smtClean="0"/>
              <a:t>13.12.2023</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E08C8E06-6E45-4190-BAF4-361F630F97B4}" type="slidenum">
              <a:rPr lang="uk-UA" smtClean="0"/>
              <a:t>‹№›</a:t>
            </a:fld>
            <a:endParaRPr lang="uk-UA"/>
          </a:p>
        </p:txBody>
      </p:sp>
    </p:spTree>
    <p:extLst>
      <p:ext uri="{BB962C8B-B14F-4D97-AF65-F5344CB8AC3E}">
        <p14:creationId xmlns:p14="http://schemas.microsoft.com/office/powerpoint/2010/main" val="24199988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Відредагуйте стиль зразка тексту</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Відредагуйте стиль зразка тексту</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7" name="Date Placeholder 6"/>
          <p:cNvSpPr>
            <a:spLocks noGrp="1"/>
          </p:cNvSpPr>
          <p:nvPr>
            <p:ph type="dt" sz="half" idx="10"/>
          </p:nvPr>
        </p:nvSpPr>
        <p:spPr/>
        <p:txBody>
          <a:bodyPr/>
          <a:lstStyle/>
          <a:p>
            <a:fld id="{CFA189F9-1C24-4E7B-A16F-C4FF97112C46}" type="datetimeFigureOut">
              <a:rPr lang="uk-UA" smtClean="0"/>
              <a:t>13.12.2023</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E08C8E06-6E45-4190-BAF4-361F630F97B4}" type="slidenum">
              <a:rPr lang="uk-UA" smtClean="0"/>
              <a:t>‹№›</a:t>
            </a:fld>
            <a:endParaRPr lang="uk-UA"/>
          </a:p>
        </p:txBody>
      </p:sp>
    </p:spTree>
    <p:extLst>
      <p:ext uri="{BB962C8B-B14F-4D97-AF65-F5344CB8AC3E}">
        <p14:creationId xmlns:p14="http://schemas.microsoft.com/office/powerpoint/2010/main" val="2090946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uk-UA"/>
              <a:t>Клацніть, щоб редагувати стиль зразка заголовка</a:t>
            </a:r>
            <a:endParaRPr lang="en-US" dirty="0"/>
          </a:p>
        </p:txBody>
      </p:sp>
      <p:sp>
        <p:nvSpPr>
          <p:cNvPr id="3" name="Date Placeholder 2"/>
          <p:cNvSpPr>
            <a:spLocks noGrp="1"/>
          </p:cNvSpPr>
          <p:nvPr>
            <p:ph type="dt" sz="half" idx="10"/>
          </p:nvPr>
        </p:nvSpPr>
        <p:spPr/>
        <p:txBody>
          <a:bodyPr/>
          <a:lstStyle/>
          <a:p>
            <a:fld id="{CFA189F9-1C24-4E7B-A16F-C4FF97112C46}" type="datetimeFigureOut">
              <a:rPr lang="uk-UA" smtClean="0"/>
              <a:t>13.12.2023</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E08C8E06-6E45-4190-BAF4-361F630F97B4}" type="slidenum">
              <a:rPr lang="uk-UA" smtClean="0"/>
              <a:t>‹№›</a:t>
            </a:fld>
            <a:endParaRPr lang="uk-UA"/>
          </a:p>
        </p:txBody>
      </p:sp>
    </p:spTree>
    <p:extLst>
      <p:ext uri="{BB962C8B-B14F-4D97-AF65-F5344CB8AC3E}">
        <p14:creationId xmlns:p14="http://schemas.microsoft.com/office/powerpoint/2010/main" val="4650411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A189F9-1C24-4E7B-A16F-C4FF97112C46}" type="datetimeFigureOut">
              <a:rPr lang="uk-UA" smtClean="0"/>
              <a:t>13.12.2023</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E08C8E06-6E45-4190-BAF4-361F630F97B4}" type="slidenum">
              <a:rPr lang="uk-UA" smtClean="0"/>
              <a:t>‹№›</a:t>
            </a:fld>
            <a:endParaRPr lang="uk-UA"/>
          </a:p>
        </p:txBody>
      </p:sp>
    </p:spTree>
    <p:extLst>
      <p:ext uri="{BB962C8B-B14F-4D97-AF65-F5344CB8AC3E}">
        <p14:creationId xmlns:p14="http://schemas.microsoft.com/office/powerpoint/2010/main" val="17774295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uk-UA"/>
              <a:t>Відредагуйте стиль зразка тексту</a:t>
            </a:r>
          </a:p>
        </p:txBody>
      </p:sp>
      <p:sp>
        <p:nvSpPr>
          <p:cNvPr id="5" name="Date Placeholder 4"/>
          <p:cNvSpPr>
            <a:spLocks noGrp="1"/>
          </p:cNvSpPr>
          <p:nvPr>
            <p:ph type="dt" sz="half" idx="10"/>
          </p:nvPr>
        </p:nvSpPr>
        <p:spPr/>
        <p:txBody>
          <a:bodyPr/>
          <a:lstStyle/>
          <a:p>
            <a:fld id="{CFA189F9-1C24-4E7B-A16F-C4FF97112C46}" type="datetimeFigureOut">
              <a:rPr lang="uk-UA" smtClean="0"/>
              <a:t>13.12.2023</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E08C8E06-6E45-4190-BAF4-361F630F97B4}" type="slidenum">
              <a:rPr lang="uk-UA" smtClean="0"/>
              <a:t>‹№›</a:t>
            </a:fld>
            <a:endParaRPr lang="uk-UA"/>
          </a:p>
        </p:txBody>
      </p:sp>
    </p:spTree>
    <p:extLst>
      <p:ext uri="{BB962C8B-B14F-4D97-AF65-F5344CB8AC3E}">
        <p14:creationId xmlns:p14="http://schemas.microsoft.com/office/powerpoint/2010/main" val="33241634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uk-UA"/>
              <a:t>Клацніть, щоб редагувати стиль зразка заголовка</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Відредагуйте стиль зразка тексту</a:t>
            </a:r>
          </a:p>
        </p:txBody>
      </p:sp>
      <p:sp>
        <p:nvSpPr>
          <p:cNvPr id="5" name="Date Placeholder 4"/>
          <p:cNvSpPr>
            <a:spLocks noGrp="1"/>
          </p:cNvSpPr>
          <p:nvPr>
            <p:ph type="dt" sz="half" idx="10"/>
          </p:nvPr>
        </p:nvSpPr>
        <p:spPr/>
        <p:txBody>
          <a:bodyPr/>
          <a:lstStyle/>
          <a:p>
            <a:fld id="{CFA189F9-1C24-4E7B-A16F-C4FF97112C46}" type="datetimeFigureOut">
              <a:rPr lang="uk-UA" smtClean="0"/>
              <a:t>13.12.2023</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E08C8E06-6E45-4190-BAF4-361F630F97B4}" type="slidenum">
              <a:rPr lang="uk-UA" smtClean="0"/>
              <a:t>‹№›</a:t>
            </a:fld>
            <a:endParaRPr lang="uk-UA"/>
          </a:p>
        </p:txBody>
      </p:sp>
    </p:spTree>
    <p:extLst>
      <p:ext uri="{BB962C8B-B14F-4D97-AF65-F5344CB8AC3E}">
        <p14:creationId xmlns:p14="http://schemas.microsoft.com/office/powerpoint/2010/main" val="2499126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Назва та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Відредагуйте стиль зразка тексту</a:t>
            </a:r>
          </a:p>
        </p:txBody>
      </p:sp>
      <p:sp>
        <p:nvSpPr>
          <p:cNvPr id="4" name="Date Placeholder 3"/>
          <p:cNvSpPr>
            <a:spLocks noGrp="1"/>
          </p:cNvSpPr>
          <p:nvPr>
            <p:ph type="dt" sz="half" idx="10"/>
          </p:nvPr>
        </p:nvSpPr>
        <p:spPr/>
        <p:txBody>
          <a:bodyPr/>
          <a:lstStyle/>
          <a:p>
            <a:fld id="{CFA189F9-1C24-4E7B-A16F-C4FF97112C46}" type="datetimeFigureOut">
              <a:rPr lang="uk-UA" smtClean="0"/>
              <a:t>13.12.2023</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E08C8E06-6E45-4190-BAF4-361F630F97B4}" type="slidenum">
              <a:rPr lang="uk-UA" smtClean="0"/>
              <a:t>‹№›</a:t>
            </a:fld>
            <a:endParaRPr lang="uk-UA"/>
          </a:p>
        </p:txBody>
      </p:sp>
    </p:spTree>
    <p:extLst>
      <p:ext uri="{BB962C8B-B14F-4D97-AF65-F5344CB8AC3E}">
        <p14:creationId xmlns:p14="http://schemas.microsoft.com/office/powerpoint/2010/main" val="4401414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uk-UA"/>
              <a:t>Клацніть, щоб редагувати стиль зразка заголовка</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Відредагуйте стиль зразка тексту</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Відредагуйте стиль зразка тексту</a:t>
            </a:r>
          </a:p>
        </p:txBody>
      </p:sp>
      <p:sp>
        <p:nvSpPr>
          <p:cNvPr id="4" name="Date Placeholder 3"/>
          <p:cNvSpPr>
            <a:spLocks noGrp="1"/>
          </p:cNvSpPr>
          <p:nvPr>
            <p:ph type="dt" sz="half" idx="10"/>
          </p:nvPr>
        </p:nvSpPr>
        <p:spPr/>
        <p:txBody>
          <a:bodyPr/>
          <a:lstStyle/>
          <a:p>
            <a:fld id="{CFA189F9-1C24-4E7B-A16F-C4FF97112C46}" type="datetimeFigureOut">
              <a:rPr lang="uk-UA" smtClean="0"/>
              <a:t>13.12.2023</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E08C8E06-6E45-4190-BAF4-361F630F97B4}" type="slidenum">
              <a:rPr lang="uk-UA" smtClean="0"/>
              <a:t>‹№›</a:t>
            </a:fld>
            <a:endParaRPr lang="uk-UA"/>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2083996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ка назви">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Відредагуйте стиль зразка тексту</a:t>
            </a:r>
          </a:p>
        </p:txBody>
      </p:sp>
      <p:sp>
        <p:nvSpPr>
          <p:cNvPr id="4" name="Date Placeholder 3"/>
          <p:cNvSpPr>
            <a:spLocks noGrp="1"/>
          </p:cNvSpPr>
          <p:nvPr>
            <p:ph type="dt" sz="half" idx="10"/>
          </p:nvPr>
        </p:nvSpPr>
        <p:spPr/>
        <p:txBody>
          <a:bodyPr/>
          <a:lstStyle/>
          <a:p>
            <a:fld id="{CFA189F9-1C24-4E7B-A16F-C4FF97112C46}" type="datetimeFigureOut">
              <a:rPr lang="uk-UA" smtClean="0"/>
              <a:t>13.12.2023</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E08C8E06-6E45-4190-BAF4-361F630F97B4}" type="slidenum">
              <a:rPr lang="uk-UA" smtClean="0"/>
              <a:t>‹№›</a:t>
            </a:fld>
            <a:endParaRPr lang="uk-UA"/>
          </a:p>
        </p:txBody>
      </p:sp>
    </p:spTree>
    <p:extLst>
      <p:ext uri="{BB962C8B-B14F-4D97-AF65-F5344CB8AC3E}">
        <p14:creationId xmlns:p14="http://schemas.microsoft.com/office/powerpoint/2010/main" val="26595639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ка назви цитати">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uk-UA"/>
              <a:t>Клацніть, щоб редагувати стиль зразка заголовка</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Відредагуйте стиль зразка тексту</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Відредагуйте стиль зразка тексту</a:t>
            </a:r>
          </a:p>
        </p:txBody>
      </p:sp>
      <p:sp>
        <p:nvSpPr>
          <p:cNvPr id="4" name="Date Placeholder 3"/>
          <p:cNvSpPr>
            <a:spLocks noGrp="1"/>
          </p:cNvSpPr>
          <p:nvPr>
            <p:ph type="dt" sz="half" idx="10"/>
          </p:nvPr>
        </p:nvSpPr>
        <p:spPr/>
        <p:txBody>
          <a:bodyPr/>
          <a:lstStyle/>
          <a:p>
            <a:fld id="{CFA189F9-1C24-4E7B-A16F-C4FF97112C46}" type="datetimeFigureOut">
              <a:rPr lang="uk-UA" smtClean="0"/>
              <a:t>13.12.2023</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E08C8E06-6E45-4190-BAF4-361F630F97B4}" type="slidenum">
              <a:rPr lang="uk-UA" smtClean="0"/>
              <a:t>‹№›</a:t>
            </a:fld>
            <a:endParaRPr lang="uk-UA"/>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5631570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Істина/хибність">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uk-UA"/>
              <a:t>Клацніть, щоб редагувати стиль зразка заголовка</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Відредагуйте стиль зразка тексту</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Відредагуйте стиль зразка тексту</a:t>
            </a:r>
          </a:p>
        </p:txBody>
      </p:sp>
      <p:sp>
        <p:nvSpPr>
          <p:cNvPr id="4" name="Date Placeholder 3"/>
          <p:cNvSpPr>
            <a:spLocks noGrp="1"/>
          </p:cNvSpPr>
          <p:nvPr>
            <p:ph type="dt" sz="half" idx="10"/>
          </p:nvPr>
        </p:nvSpPr>
        <p:spPr/>
        <p:txBody>
          <a:bodyPr/>
          <a:lstStyle/>
          <a:p>
            <a:fld id="{CFA189F9-1C24-4E7B-A16F-C4FF97112C46}" type="datetimeFigureOut">
              <a:rPr lang="uk-UA" smtClean="0"/>
              <a:t>13.12.2023</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E08C8E06-6E45-4190-BAF4-361F630F97B4}" type="slidenum">
              <a:rPr lang="uk-UA" smtClean="0"/>
              <a:t>‹№›</a:t>
            </a:fld>
            <a:endParaRPr lang="uk-UA"/>
          </a:p>
        </p:txBody>
      </p:sp>
    </p:spTree>
    <p:extLst>
      <p:ext uri="{BB962C8B-B14F-4D97-AF65-F5344CB8AC3E}">
        <p14:creationId xmlns:p14="http://schemas.microsoft.com/office/powerpoint/2010/main" val="10355490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p:txBody>
          <a:bodyPr vert="eaVert"/>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CFA189F9-1C24-4E7B-A16F-C4FF97112C46}" type="datetimeFigureOut">
              <a:rPr lang="uk-UA" smtClean="0"/>
              <a:t>13.12.2023</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E08C8E06-6E45-4190-BAF4-361F630F97B4}" type="slidenum">
              <a:rPr lang="uk-UA" smtClean="0"/>
              <a:t>‹№›</a:t>
            </a:fld>
            <a:endParaRPr lang="uk-UA"/>
          </a:p>
        </p:txBody>
      </p:sp>
    </p:spTree>
    <p:extLst>
      <p:ext uri="{BB962C8B-B14F-4D97-AF65-F5344CB8AC3E}">
        <p14:creationId xmlns:p14="http://schemas.microsoft.com/office/powerpoint/2010/main" val="13612807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CFA189F9-1C24-4E7B-A16F-C4FF97112C46}" type="datetimeFigureOut">
              <a:rPr lang="uk-UA" smtClean="0"/>
              <a:t>13.12.2023</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E08C8E06-6E45-4190-BAF4-361F630F97B4}" type="slidenum">
              <a:rPr lang="uk-UA" smtClean="0"/>
              <a:t>‹№›</a:t>
            </a:fld>
            <a:endParaRPr lang="uk-UA"/>
          </a:p>
        </p:txBody>
      </p:sp>
    </p:spTree>
    <p:extLst>
      <p:ext uri="{BB962C8B-B14F-4D97-AF65-F5344CB8AC3E}">
        <p14:creationId xmlns:p14="http://schemas.microsoft.com/office/powerpoint/2010/main" val="9264970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FA189F9-1C24-4E7B-A16F-C4FF97112C46}" type="datetimeFigureOut">
              <a:rPr lang="uk-UA" smtClean="0"/>
              <a:t>13.12.2023</a:t>
            </a:fld>
            <a:endParaRPr lang="uk-UA"/>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uk-UA"/>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E08C8E06-6E45-4190-BAF4-361F630F97B4}" type="slidenum">
              <a:rPr lang="uk-UA" smtClean="0"/>
              <a:t>‹№›</a:t>
            </a:fld>
            <a:endParaRPr lang="uk-UA"/>
          </a:p>
        </p:txBody>
      </p:sp>
    </p:spTree>
    <p:extLst>
      <p:ext uri="{BB962C8B-B14F-4D97-AF65-F5344CB8AC3E}">
        <p14:creationId xmlns:p14="http://schemas.microsoft.com/office/powerpoint/2010/main" val="2547698131"/>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0CCA407-C55F-41A4-9955-5AD9CD79D191}"/>
              </a:ext>
            </a:extLst>
          </p:cNvPr>
          <p:cNvSpPr>
            <a:spLocks noGrp="1"/>
          </p:cNvSpPr>
          <p:nvPr>
            <p:ph type="ctrTitle"/>
          </p:nvPr>
        </p:nvSpPr>
        <p:spPr>
          <a:xfrm>
            <a:off x="816427" y="802433"/>
            <a:ext cx="6312159" cy="5253134"/>
          </a:xfrm>
        </p:spPr>
        <p:txBody>
          <a:bodyPr>
            <a:normAutofit fontScale="90000"/>
          </a:bodyPr>
          <a:lstStyle/>
          <a:p>
            <a:pPr algn="ctr"/>
            <a:r>
              <a:rPr lang="ru-RU" dirty="0"/>
              <a:t>ГЛОБАЛЬНИЙ</a:t>
            </a:r>
            <a:br>
              <a:rPr lang="ru-RU" dirty="0"/>
            </a:br>
            <a:r>
              <a:rPr lang="ru-RU" dirty="0"/>
              <a:t>ПЛАН ДІЙ</a:t>
            </a:r>
            <a:br>
              <a:rPr lang="ru-RU" dirty="0"/>
            </a:br>
            <a:r>
              <a:rPr lang="ru-RU" dirty="0"/>
              <a:t>ПО БОРОТЬБІ З СТІЙКОСТЮ</a:t>
            </a:r>
            <a:br>
              <a:rPr lang="ru-RU" dirty="0"/>
            </a:br>
            <a:r>
              <a:rPr lang="ru-RU" dirty="0"/>
              <a:t>ДО ПРОТИМІКРОБНИХ</a:t>
            </a:r>
            <a:br>
              <a:rPr lang="ru-RU" dirty="0"/>
            </a:br>
            <a:r>
              <a:rPr lang="ru-RU" dirty="0"/>
              <a:t>ПРЕПАРАТІВ</a:t>
            </a:r>
            <a:endParaRPr lang="uk-UA" dirty="0"/>
          </a:p>
        </p:txBody>
      </p:sp>
      <p:pic>
        <p:nvPicPr>
          <p:cNvPr id="1026" name="Picture 2" descr="World Health Organization – Medium">
            <a:extLst>
              <a:ext uri="{FF2B5EF4-FFF2-40B4-BE49-F238E27FC236}">
                <a16:creationId xmlns:a16="http://schemas.microsoft.com/office/drawing/2014/main" id="{49436FE7-0460-4F23-B6D6-ADDFEFCED1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2808" y="1707501"/>
            <a:ext cx="2771192" cy="27711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55738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3CAD4C02-30BE-4A3E-9C9B-D408F3FF6692}"/>
              </a:ext>
            </a:extLst>
          </p:cNvPr>
          <p:cNvSpPr>
            <a:spLocks noGrp="1"/>
          </p:cNvSpPr>
          <p:nvPr>
            <p:ph idx="1"/>
          </p:nvPr>
        </p:nvSpPr>
        <p:spPr>
          <a:xfrm>
            <a:off x="283026" y="681135"/>
            <a:ext cx="7097487" cy="5840963"/>
          </a:xfrm>
        </p:spPr>
        <p:txBody>
          <a:bodyPr>
            <a:normAutofit/>
          </a:bodyPr>
          <a:lstStyle/>
          <a:p>
            <a:r>
              <a:rPr lang="uk-UA" dirty="0"/>
              <a:t>Стійкість до протимікробних препаратів загрожує самим основам сучасної медицини та надійності ефективних глобальних медико-санітарних заходів у відповідь на стійку загрозу з боку інфекційних хвороб. </a:t>
            </a:r>
          </a:p>
          <a:p>
            <a:r>
              <a:rPr lang="uk-UA" dirty="0"/>
              <a:t>Наявність ефективних протимікробних препаратів є обов'язковою умовою як для профілактичних, так і для лікувальних заходів, оскільки вони забезпечують захист пацієнтів від потенційно смертельних хвороб і дозволяють проводити з найменшим ризиком такі складні процедури, як хірургічні операції та хіміотерапія. </a:t>
            </a:r>
          </a:p>
          <a:p>
            <a:r>
              <a:rPr lang="uk-UA" dirty="0"/>
              <a:t>Однак систематичне неправильне та надмірне використання цих лікарських засобів у медицині та виробництві харчових продуктів поставило під загрозу всі країни. </a:t>
            </a:r>
          </a:p>
          <a:p>
            <a:r>
              <a:rPr lang="uk-UA" dirty="0"/>
              <a:t>На етапі розробки знаходяться лише небагато препаратів-замінників. Без узгоджених та негайних дій у глобальних масштабах світ наближатиметься до «</a:t>
            </a:r>
            <a:r>
              <a:rPr lang="uk-UA" dirty="0" err="1"/>
              <a:t>постантибіотичної</a:t>
            </a:r>
            <a:r>
              <a:rPr lang="uk-UA" dirty="0"/>
              <a:t>» ери, коли звичайні інфекції можуть знову стати смертельними.</a:t>
            </a:r>
          </a:p>
        </p:txBody>
      </p:sp>
    </p:spTree>
    <p:extLst>
      <p:ext uri="{BB962C8B-B14F-4D97-AF65-F5344CB8AC3E}">
        <p14:creationId xmlns:p14="http://schemas.microsoft.com/office/powerpoint/2010/main" val="7848138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0FA51C49-9009-41B9-BFD7-481E619CADF6}"/>
              </a:ext>
            </a:extLst>
          </p:cNvPr>
          <p:cNvSpPr>
            <a:spLocks noGrp="1"/>
          </p:cNvSpPr>
          <p:nvPr>
            <p:ph idx="1"/>
          </p:nvPr>
        </p:nvSpPr>
        <p:spPr>
          <a:xfrm>
            <a:off x="609599" y="419878"/>
            <a:ext cx="6347714" cy="5621485"/>
          </a:xfrm>
        </p:spPr>
        <p:txBody>
          <a:bodyPr>
            <a:normAutofit fontScale="92500" lnSpcReduction="10000"/>
          </a:bodyPr>
          <a:lstStyle/>
          <a:p>
            <a:pPr marL="0" indent="0">
              <a:buNone/>
            </a:pPr>
            <a:r>
              <a:rPr lang="uk-UA" dirty="0"/>
              <a:t>Стурбована цією кризою, Всесвітня асамблея охорони здоров'я ухвалила у травні 2015 р. глобальний план дій щодо боротьби зі стійкістю до протимікробних препаратів, у якому висунуто п'ять цілей:</a:t>
            </a:r>
          </a:p>
          <a:p>
            <a:pPr>
              <a:buFont typeface="+mj-lt"/>
              <a:buAutoNum type="arabicPeriod"/>
            </a:pPr>
            <a:r>
              <a:rPr lang="uk-UA" dirty="0"/>
              <a:t>підвищувати обізнаність та покращувати розуміння питань стійкості до протимікробних препаратів за допомогою ефективної комунікації, освіти та професійної підготовки;</a:t>
            </a:r>
          </a:p>
          <a:p>
            <a:pPr>
              <a:buFont typeface="+mj-lt"/>
              <a:buAutoNum type="arabicPeriod"/>
            </a:pPr>
            <a:r>
              <a:rPr lang="uk-UA" dirty="0"/>
              <a:t>накопичувати знання та фактологічну базу за рахунок досліджень та епіднагляду;</a:t>
            </a:r>
          </a:p>
          <a:p>
            <a:pPr>
              <a:buFont typeface="+mj-lt"/>
              <a:buAutoNum type="arabicPeriod"/>
            </a:pPr>
            <a:r>
              <a:rPr lang="uk-UA" dirty="0"/>
              <a:t>скорочувати кількість випадків інфікування шляхом створення хороших санітарно-гігієнічних умов та вжиття ефективних заходів щодо профілактики інфекцій;</a:t>
            </a:r>
          </a:p>
          <a:p>
            <a:pPr>
              <a:buFont typeface="+mj-lt"/>
              <a:buAutoNum type="arabicPeriod"/>
            </a:pPr>
            <a:r>
              <a:rPr lang="uk-UA" dirty="0"/>
              <a:t>оптимізувати використання протимікробних препаратів в охороні здоров'я людини та тварин;</a:t>
            </a:r>
          </a:p>
          <a:p>
            <a:pPr>
              <a:buFont typeface="+mj-lt"/>
              <a:buAutoNum type="arabicPeriod"/>
            </a:pPr>
            <a:r>
              <a:rPr lang="uk-UA" dirty="0"/>
              <a:t>підготувати економічне обґрунтування планомірних інвестицій з урахуванням потреб усіх країн та збільшити інвестиції у розробку нових лікарських засобів, діагностичних інструментів та вакцин та у реалізацію інших заходів</a:t>
            </a:r>
          </a:p>
        </p:txBody>
      </p:sp>
    </p:spTree>
    <p:extLst>
      <p:ext uri="{BB962C8B-B14F-4D97-AF65-F5344CB8AC3E}">
        <p14:creationId xmlns:p14="http://schemas.microsoft.com/office/powerpoint/2010/main" val="21957286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0FA51C49-9009-41B9-BFD7-481E619CADF6}"/>
              </a:ext>
            </a:extLst>
          </p:cNvPr>
          <p:cNvSpPr>
            <a:spLocks noGrp="1"/>
          </p:cNvSpPr>
          <p:nvPr>
            <p:ph idx="1"/>
          </p:nvPr>
        </p:nvSpPr>
        <p:spPr>
          <a:xfrm>
            <a:off x="609598" y="419878"/>
            <a:ext cx="6621625" cy="5621485"/>
          </a:xfrm>
        </p:spPr>
        <p:txBody>
          <a:bodyPr>
            <a:normAutofit fontScale="92500" lnSpcReduction="20000"/>
          </a:bodyPr>
          <a:lstStyle/>
          <a:p>
            <a:r>
              <a:rPr lang="uk-UA" dirty="0"/>
              <a:t>У цьому плані дій наголошується на необхідності ефективної концепції «єдиної охорони здоров’я», включаючи координацію серед численних міжнародних секторів та суб'єктів, включаючи медицину людини та ветеринарію, сільське господарство, фінанси, навколишнє середовище та добре поінформованих споживачів. </a:t>
            </a:r>
          </a:p>
          <a:p>
            <a:r>
              <a:rPr lang="uk-UA" dirty="0"/>
              <a:t>У плані дій визнаються і розглядаються як різноманітні ресурси, наявні у країн для боротьби зі стійкістю до протимікробних препаратів, так і економічні фактори, які перешкоджають розробці фармацевтичної промисловості препаратів-замінників.</a:t>
            </a:r>
          </a:p>
          <a:p>
            <a:r>
              <a:rPr lang="uk-UA" dirty="0"/>
              <a:t>Потрібні загальні зусилля. ВООЗ працюватиме з Організацією Об'єднаних Націй у галузі боротьби з стійкістю до протимікробних препаратів на політичному рівні Розробляється механізм для моніторингу та оцінки діяльності на національному рівні. Метою є підготовка </a:t>
            </a:r>
            <a:r>
              <a:rPr lang="uk-UA" dirty="0" err="1"/>
              <a:t>багатосекторальних</a:t>
            </a:r>
            <a:r>
              <a:rPr lang="uk-UA" dirty="0"/>
              <a:t> національних планів дій.</a:t>
            </a:r>
          </a:p>
          <a:p>
            <a:r>
              <a:rPr lang="uk-UA" dirty="0"/>
              <a:t>Стійкість до протимікробних препаратів – це криза, яка має бути врегульована в самому невідкладному порядку. На межі вступу людства до нової грандіозної ери сталого розвитку ми не можемо допустити, щоб успіхи в галузі охорони здоров'я, досягнуті ціною великих зусиль, були зведені нанівець через неефективність наших основних лікарських засобів.</a:t>
            </a:r>
          </a:p>
        </p:txBody>
      </p:sp>
    </p:spTree>
    <p:extLst>
      <p:ext uri="{BB962C8B-B14F-4D97-AF65-F5344CB8AC3E}">
        <p14:creationId xmlns:p14="http://schemas.microsoft.com/office/powerpoint/2010/main" val="12616726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F2639472-DD2A-42E4-8D66-4F88AA172894}"/>
              </a:ext>
            </a:extLst>
          </p:cNvPr>
          <p:cNvSpPr>
            <a:spLocks noGrp="1"/>
          </p:cNvSpPr>
          <p:nvPr>
            <p:ph idx="1"/>
          </p:nvPr>
        </p:nvSpPr>
        <p:spPr>
          <a:xfrm>
            <a:off x="326571" y="289249"/>
            <a:ext cx="6941975" cy="6092890"/>
          </a:xfrm>
        </p:spPr>
        <p:txBody>
          <a:bodyPr>
            <a:normAutofit/>
          </a:bodyPr>
          <a:lstStyle/>
          <a:p>
            <a:r>
              <a:rPr lang="uk-UA" dirty="0"/>
              <a:t>Набуття мікроорганізмами стійкості до лікарських засобів звужує можливості для лікування хвороб, які ці мікроорганізми викликають. </a:t>
            </a:r>
          </a:p>
          <a:p>
            <a:r>
              <a:rPr lang="uk-UA" dirty="0"/>
              <a:t>Виникнення стійкості до протимікробних препаратів спостерігається у всьому світі та у широкого спектру мікроорганізмів. Поширеність цього явища росте та загрожує здоров'ю як людей, і тварин. </a:t>
            </a:r>
          </a:p>
          <a:p>
            <a:r>
              <a:rPr lang="uk-UA" dirty="0"/>
              <a:t>Безпосередні наслідки інфікування резистентними мікроорганізмами можуть бути серйозними, включаючи більш тривалий перебіг хвороби, підвищену смертність, тривалішу госпіталізацію, слабший захист пацієнтів від інфікування під час операцій та інших медичних процедур, а також збільшення вартості лікування. </a:t>
            </a:r>
          </a:p>
          <a:p>
            <a:r>
              <a:rPr lang="uk-UA" dirty="0"/>
              <a:t>Стійкість до протимікробних препаратів має наслідки для всіх галузей охорони здоров’я і різних секторів, впливає на суспільство в цілому.</a:t>
            </a:r>
          </a:p>
        </p:txBody>
      </p:sp>
    </p:spTree>
    <p:extLst>
      <p:ext uri="{BB962C8B-B14F-4D97-AF65-F5344CB8AC3E}">
        <p14:creationId xmlns:p14="http://schemas.microsoft.com/office/powerpoint/2010/main" val="5070423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F2639472-DD2A-42E4-8D66-4F88AA172894}"/>
              </a:ext>
            </a:extLst>
          </p:cNvPr>
          <p:cNvSpPr>
            <a:spLocks noGrp="1"/>
          </p:cNvSpPr>
          <p:nvPr>
            <p:ph idx="1"/>
          </p:nvPr>
        </p:nvSpPr>
        <p:spPr>
          <a:xfrm>
            <a:off x="326572" y="1017038"/>
            <a:ext cx="6923314" cy="5024326"/>
          </a:xfrm>
        </p:spPr>
        <p:txBody>
          <a:bodyPr>
            <a:normAutofit/>
          </a:bodyPr>
          <a:lstStyle/>
          <a:p>
            <a:r>
              <a:rPr lang="uk-UA" dirty="0"/>
              <a:t>У той же час опосередкований вплив стійкості до протимікробних препаратів не обмежується підвищеними ризиками для особистого здоров'я та має численні наслідки для громадського здоров’я з потенційними наслідками, наприклад, для розвитку. </a:t>
            </a:r>
          </a:p>
          <a:p>
            <a:r>
              <a:rPr lang="uk-UA" dirty="0"/>
              <a:t>Стійкість до протимікробних препаратів ускладнює зростання світової економіки і завдає економічної шкоди, зумовленої зниженням продуктивності через хвороби (як людей, так і тварин) та зростанням витрат на лікування. </a:t>
            </a:r>
          </a:p>
          <a:p>
            <a:r>
              <a:rPr lang="uk-UA" dirty="0"/>
              <a:t>Для вирішення цієї проблеми необхідні довгострокові інвестиції, зокрема у надання фінансової та технічної допомоги країнам, що розвиваються, розробку нових вакцин, лікарських, діагностичних та інших засобів, а також у зміцнення систем охорони здоров'я з метою забезпечення більш належного використання протимікробних препаратів та доступу до них.</a:t>
            </a:r>
          </a:p>
        </p:txBody>
      </p:sp>
    </p:spTree>
    <p:extLst>
      <p:ext uri="{BB962C8B-B14F-4D97-AF65-F5344CB8AC3E}">
        <p14:creationId xmlns:p14="http://schemas.microsoft.com/office/powerpoint/2010/main" val="9092552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Місце для вмісту 3">
            <a:extLst>
              <a:ext uri="{FF2B5EF4-FFF2-40B4-BE49-F238E27FC236}">
                <a16:creationId xmlns:a16="http://schemas.microsoft.com/office/drawing/2014/main" id="{7741E8E3-FAC0-4CFB-84C8-721D472AC937}"/>
              </a:ext>
            </a:extLst>
          </p:cNvPr>
          <p:cNvSpPr>
            <a:spLocks noGrp="1"/>
          </p:cNvSpPr>
          <p:nvPr>
            <p:ph idx="1"/>
          </p:nvPr>
        </p:nvSpPr>
        <p:spPr>
          <a:xfrm>
            <a:off x="609599" y="326571"/>
            <a:ext cx="6602964" cy="6167535"/>
          </a:xfrm>
        </p:spPr>
        <p:txBody>
          <a:bodyPr>
            <a:normAutofit/>
          </a:bodyPr>
          <a:lstStyle/>
          <a:p>
            <a:r>
              <a:rPr lang="uk-UA" dirty="0"/>
              <a:t>Розробка справжнього глобального плану дій по боротьбі зі стійкістю до протимікробним препаратів за дорученням Асамблеї охорони здоров'я (резолюція </a:t>
            </a:r>
            <a:r>
              <a:rPr lang="en-US" dirty="0"/>
              <a:t>WHA67.25, </a:t>
            </a:r>
            <a:r>
              <a:rPr lang="uk-UA" dirty="0"/>
              <a:t>травень 2014 р.) відображає глобальний консенсус щодо того, що стійкість до протимікробних препаратів представляє собою серйозну загрозу здоров’ю людини. </a:t>
            </a:r>
          </a:p>
          <a:p>
            <a:r>
              <a:rPr lang="uk-UA" dirty="0"/>
              <a:t>У проекті відображено дані, отримані внаслідок проведення широких </a:t>
            </a:r>
            <a:r>
              <a:rPr lang="uk-UA" dirty="0" err="1"/>
              <a:t>багатосекторальних</a:t>
            </a:r>
            <a:r>
              <a:rPr lang="uk-UA" dirty="0"/>
              <a:t> консультацій та консультацій серед держав-членів.</a:t>
            </a:r>
          </a:p>
          <a:p>
            <a:r>
              <a:rPr lang="uk-UA" dirty="0"/>
              <a:t>Глобальний план дій має на меті забезпечити на більш тривалий термін безперервність успішного лікування та профілактики інфекційних захворювань за допомогою ефективних та безпечних лікарських засобів гарантованої якості, які використовуються </a:t>
            </a:r>
            <a:r>
              <a:rPr lang="uk-UA" dirty="0" err="1"/>
              <a:t>відповідально</a:t>
            </a:r>
            <a:r>
              <a:rPr lang="uk-UA" dirty="0"/>
              <a:t> та доступні для всіх, хто їх потребує. </a:t>
            </a:r>
          </a:p>
          <a:p>
            <a:r>
              <a:rPr lang="uk-UA" dirty="0"/>
              <a:t>Очікується, що країни  розроблять власні національні плани дій зі стійкості до протимікробних препаратів, які відповідають глобальному плану.</a:t>
            </a:r>
          </a:p>
        </p:txBody>
      </p:sp>
    </p:spTree>
    <p:extLst>
      <p:ext uri="{BB962C8B-B14F-4D97-AF65-F5344CB8AC3E}">
        <p14:creationId xmlns:p14="http://schemas.microsoft.com/office/powerpoint/2010/main" val="32824608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0FA51C49-9009-41B9-BFD7-481E619CADF6}"/>
              </a:ext>
            </a:extLst>
          </p:cNvPr>
          <p:cNvSpPr>
            <a:spLocks noGrp="1"/>
          </p:cNvSpPr>
          <p:nvPr>
            <p:ph idx="1"/>
          </p:nvPr>
        </p:nvSpPr>
        <p:spPr>
          <a:xfrm>
            <a:off x="255036" y="279918"/>
            <a:ext cx="7144140" cy="6298163"/>
          </a:xfrm>
        </p:spPr>
        <p:txBody>
          <a:bodyPr>
            <a:normAutofit lnSpcReduction="10000"/>
          </a:bodyPr>
          <a:lstStyle/>
          <a:p>
            <a:r>
              <a:rPr lang="uk-UA" dirty="0"/>
              <a:t>Для досягнення цієї мети у глобальному плані дій передбачено п'ять стратегічних задач: </a:t>
            </a:r>
          </a:p>
          <a:p>
            <a:pPr lvl="1"/>
            <a:r>
              <a:rPr lang="uk-UA" dirty="0"/>
              <a:t>(1) підвищувати обізнаність та покращувати розуміння питань стійкості до протимікробних препаратів; </a:t>
            </a:r>
          </a:p>
          <a:p>
            <a:pPr lvl="1"/>
            <a:r>
              <a:rPr lang="uk-UA" dirty="0"/>
              <a:t>(2) накопичувати знання за рахунок досліджень та епіднагляду; </a:t>
            </a:r>
          </a:p>
          <a:p>
            <a:pPr lvl="1"/>
            <a:r>
              <a:rPr lang="uk-UA" dirty="0"/>
              <a:t>(3) знижувати захворюваність на інфекційні хвороби; </a:t>
            </a:r>
          </a:p>
          <a:p>
            <a:pPr lvl="1"/>
            <a:r>
              <a:rPr lang="uk-UA" dirty="0"/>
              <a:t>(4) оптимізувати використання протимікробних препаратів; </a:t>
            </a:r>
          </a:p>
          <a:p>
            <a:pPr lvl="1"/>
            <a:r>
              <a:rPr lang="uk-UA" dirty="0"/>
              <a:t>(5) забезпечувати стійке інвестування у вирішення проблеми стійкості до протимікробних препаратів</a:t>
            </a:r>
          </a:p>
          <a:p>
            <a:r>
              <a:rPr lang="uk-UA" dirty="0"/>
              <a:t> Ці завдання можуть вирішуватись шляхом здійснення чітко визначених дій державами членами, Секретаріатом та міжнародними та національними партнерами в різних секторах. Заходи щодо оптимізації застосування протимікробних препаратів та відновлення інвестицій у дослідження та розробку нових коштів мають супроводжуватися діяльністю щодо забезпечення справедливого та прийнятного в ціновому відношенні доступу до них для тих, хто в їх потребує. </a:t>
            </a:r>
          </a:p>
          <a:p>
            <a:r>
              <a:rPr lang="uk-UA" dirty="0"/>
              <a:t>Застосування такого підходу уможливлює досягнення головної мети: забезпечення лікування та профілактики інфекційних захворювань за допомогою якісних, безпечних та ефективних лікарських засобів.</a:t>
            </a:r>
          </a:p>
        </p:txBody>
      </p:sp>
    </p:spTree>
    <p:extLst>
      <p:ext uri="{BB962C8B-B14F-4D97-AF65-F5344CB8AC3E}">
        <p14:creationId xmlns:p14="http://schemas.microsoft.com/office/powerpoint/2010/main" val="22120775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0FA51C49-9009-41B9-BFD7-481E619CADF6}"/>
              </a:ext>
            </a:extLst>
          </p:cNvPr>
          <p:cNvSpPr>
            <a:spLocks noGrp="1"/>
          </p:cNvSpPr>
          <p:nvPr>
            <p:ph idx="1"/>
          </p:nvPr>
        </p:nvSpPr>
        <p:spPr>
          <a:xfrm>
            <a:off x="441648" y="391886"/>
            <a:ext cx="6770915" cy="5621485"/>
          </a:xfrm>
        </p:spPr>
        <p:txBody>
          <a:bodyPr>
            <a:normAutofit lnSpcReduction="10000"/>
          </a:bodyPr>
          <a:lstStyle/>
          <a:p>
            <a:r>
              <a:rPr lang="uk-UA" dirty="0"/>
              <a:t>Стійкість до антибіотиків виникає тоді, коли бактерії адаптуються до присутності антибіотиків і продовжують розмножуватися. Виникнення стійкості пов'язане із частотою застосування антибіотиків. Оскільки багато антибіотиків відносяться до одного і того ж класу лікарських засобів, стійкість до одного конкретного антибіотика може призвести до стійкості до цілого класу. </a:t>
            </a:r>
          </a:p>
          <a:p>
            <a:r>
              <a:rPr lang="uk-UA" dirty="0"/>
              <a:t>Стійкість, що виникла в одному організмі або місцевості, також може швидко та непередбачено поширюватися, наприклад, шляхом обміну генетичним матеріалом між різними бактеріями, та впливати на лікування антибіотиками найрізноманітніших інфекцій та захворювань. </a:t>
            </a:r>
          </a:p>
          <a:p>
            <a:r>
              <a:rPr lang="uk-UA" dirty="0"/>
              <a:t>Стійкі до лікарських засобів бактерії зберігаються у популяціях людей та тварин і передаються через їжу, воду та </a:t>
            </a:r>
            <a:r>
              <a:rPr lang="uk-UA" dirty="0" err="1"/>
              <a:t>навколишне</a:t>
            </a:r>
            <a:r>
              <a:rPr lang="uk-UA" dirty="0"/>
              <a:t> середовище, при цьому на передачу бактерій впливають такі фактори, як торгівля, поїздки та міграція людей та тварин. Резистентні бактерії можуть перебувати у тварин, що вживаються в їжу, та у продуктах харчування людини.</a:t>
            </a:r>
          </a:p>
        </p:txBody>
      </p:sp>
    </p:spTree>
    <p:extLst>
      <p:ext uri="{BB962C8B-B14F-4D97-AF65-F5344CB8AC3E}">
        <p14:creationId xmlns:p14="http://schemas.microsoft.com/office/powerpoint/2010/main" val="8078799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0FA51C49-9009-41B9-BFD7-481E619CADF6}"/>
              </a:ext>
            </a:extLst>
          </p:cNvPr>
          <p:cNvSpPr>
            <a:spLocks noGrp="1"/>
          </p:cNvSpPr>
          <p:nvPr>
            <p:ph idx="1"/>
          </p:nvPr>
        </p:nvSpPr>
        <p:spPr>
          <a:xfrm>
            <a:off x="345232" y="167951"/>
            <a:ext cx="7613779" cy="6456783"/>
          </a:xfrm>
        </p:spPr>
        <p:txBody>
          <a:bodyPr>
            <a:normAutofit lnSpcReduction="10000"/>
          </a:bodyPr>
          <a:lstStyle/>
          <a:p>
            <a:r>
              <a:rPr lang="uk-UA" dirty="0"/>
              <a:t>Деякі з цих особливостей також характерні для лікарських засобів, застосовуваних у лікуванні вірусних, паразитарних і грибкових захворювань, тому використовується ширший термін «стійкість до протимікробних препаратів». </a:t>
            </a:r>
          </a:p>
          <a:p>
            <a:r>
              <a:rPr lang="uk-UA" dirty="0"/>
              <a:t>Глобальний план дій насамперед відноситься до стійкості до антибіотиків, але в належних випадках стосується та існуючих планів дій щодо вірусних, паразитарних та бактеріальних захворювань, включаючи ВІЛ/СНІД, малярію та туберкульоз. Багато заходів, запропонованих в цьому плані, застосовні не тільки до стійкості цих різних мікроорганізмів, а й до стійкості до протигрибкових препаратів.</a:t>
            </a:r>
          </a:p>
          <a:p>
            <a:r>
              <a:rPr lang="uk-UA" dirty="0"/>
              <a:t>Стійкість до протимікробних препаратів (і особливо до антибіотиків) зростає, а перспективи появи нових класів антибіотиків у майбутньому невеликі. При цьому сьогодні багато хто розуміє, що проблема стійкості до протимікробних препаратів вимагає рішення, і є політична підтримка відповідних зусиль. </a:t>
            </a:r>
          </a:p>
          <a:p>
            <a:r>
              <a:rPr lang="uk-UA" dirty="0"/>
              <a:t>Ця підтримка має </a:t>
            </a:r>
            <a:r>
              <a:rPr lang="uk-UA" dirty="0" err="1"/>
              <a:t>багатосекторальний</a:t>
            </a:r>
            <a:r>
              <a:rPr lang="uk-UA" dirty="0"/>
              <a:t> характер: розвивається співробітництво між відповідними секторами, особливо охорони здоров’я, ветеринарії та сільського господарства. Необхідність вживання термінових заходів відповідає підходу, заснованому на принципі обережності та </a:t>
            </a:r>
            <a:r>
              <a:rPr lang="uk-UA" dirty="0" err="1"/>
              <a:t>міжсекторальним</a:t>
            </a:r>
            <a:r>
              <a:rPr lang="uk-UA" dirty="0"/>
              <a:t> зусиллям та співпраці на національному та міжнародному рівні</a:t>
            </a:r>
          </a:p>
        </p:txBody>
      </p:sp>
    </p:spTree>
    <p:extLst>
      <p:ext uri="{BB962C8B-B14F-4D97-AF65-F5344CB8AC3E}">
        <p14:creationId xmlns:p14="http://schemas.microsoft.com/office/powerpoint/2010/main" val="16229503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0FA51C49-9009-41B9-BFD7-481E619CADF6}"/>
              </a:ext>
            </a:extLst>
          </p:cNvPr>
          <p:cNvSpPr>
            <a:spLocks noGrp="1"/>
          </p:cNvSpPr>
          <p:nvPr>
            <p:ph idx="1"/>
          </p:nvPr>
        </p:nvSpPr>
        <p:spPr>
          <a:xfrm>
            <a:off x="167951" y="419878"/>
            <a:ext cx="7585788" cy="6167534"/>
          </a:xfrm>
        </p:spPr>
        <p:txBody>
          <a:bodyPr>
            <a:normAutofit/>
          </a:bodyPr>
          <a:lstStyle/>
          <a:p>
            <a:r>
              <a:rPr lang="uk-UA" sz="2000" dirty="0"/>
              <a:t>Важливо пам'ятати, що питання інфекційного контролю у стаціонарі необхідно вирішувати на всіх етапах його функціонування, починаючи з архітектурно-планувальних заходів при проектуванні лікувально-профілактичного закладу (ЛПЗ), грамотного санітарно-технічного обладнання ЛПЗ та подальшого повсякденного дотримання санітарно-протиепідемічних заходів (поділ всіх об'єктів, осіб та потоків на «чисте» та «брудне»; дистанціювання та ізоляція «чистого» та "брудного" потоків; </a:t>
            </a:r>
            <a:r>
              <a:rPr lang="uk-UA" sz="2000" dirty="0" err="1"/>
              <a:t>неперехрещуваність</a:t>
            </a:r>
            <a:r>
              <a:rPr lang="uk-UA" sz="2000" dirty="0"/>
              <a:t> «чистого» і «брудного»).</a:t>
            </a:r>
          </a:p>
          <a:p>
            <a:r>
              <a:rPr lang="uk-UA" sz="2000" dirty="0"/>
              <a:t>Заходи щодо догляду за хворими дають можливість запобігання до 35-50% усіх медичних інфекцій. Необхідні суворе дотримання правил асептики та антисептики та контроль таких повсякденних процедур, як гігієна рук; використання та догляд за сечовими катетерами; догляд за судинними </a:t>
            </a:r>
            <a:r>
              <a:rPr lang="uk-UA" sz="2000" dirty="0" err="1"/>
              <a:t>доступами</a:t>
            </a:r>
            <a:r>
              <a:rPr lang="uk-UA" sz="2000" dirty="0"/>
              <a:t>; терапія та підтримка легеневої функції; гігієна хірургічних процедур</a:t>
            </a:r>
          </a:p>
        </p:txBody>
      </p:sp>
    </p:spTree>
    <p:extLst>
      <p:ext uri="{BB962C8B-B14F-4D97-AF65-F5344CB8AC3E}">
        <p14:creationId xmlns:p14="http://schemas.microsoft.com/office/powerpoint/2010/main" val="39044388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05EFDCC-D09E-4296-9BDA-4DAFD2A04748}"/>
              </a:ext>
            </a:extLst>
          </p:cNvPr>
          <p:cNvSpPr>
            <a:spLocks noGrp="1"/>
          </p:cNvSpPr>
          <p:nvPr>
            <p:ph type="title"/>
          </p:nvPr>
        </p:nvSpPr>
        <p:spPr>
          <a:xfrm>
            <a:off x="516293" y="105747"/>
            <a:ext cx="6347713" cy="538065"/>
          </a:xfrm>
        </p:spPr>
        <p:txBody>
          <a:bodyPr>
            <a:normAutofit fontScale="90000"/>
          </a:bodyPr>
          <a:lstStyle/>
          <a:p>
            <a:pPr algn="ctr"/>
            <a:r>
              <a:rPr lang="uk-UA" dirty="0"/>
              <a:t>ОХОПЛЕННЯ</a:t>
            </a:r>
          </a:p>
        </p:txBody>
      </p:sp>
      <p:sp>
        <p:nvSpPr>
          <p:cNvPr id="3" name="Місце для вмісту 2">
            <a:extLst>
              <a:ext uri="{FF2B5EF4-FFF2-40B4-BE49-F238E27FC236}">
                <a16:creationId xmlns:a16="http://schemas.microsoft.com/office/drawing/2014/main" id="{6FE34341-2496-45E9-A770-510F87050636}"/>
              </a:ext>
            </a:extLst>
          </p:cNvPr>
          <p:cNvSpPr>
            <a:spLocks noGrp="1"/>
          </p:cNvSpPr>
          <p:nvPr>
            <p:ph idx="1"/>
          </p:nvPr>
        </p:nvSpPr>
        <p:spPr>
          <a:xfrm>
            <a:off x="391886" y="737118"/>
            <a:ext cx="7296537" cy="5906278"/>
          </a:xfrm>
        </p:spPr>
        <p:txBody>
          <a:bodyPr>
            <a:normAutofit fontScale="85000" lnSpcReduction="20000"/>
          </a:bodyPr>
          <a:lstStyle/>
          <a:p>
            <a:r>
              <a:rPr lang="uk-UA" dirty="0"/>
              <a:t>Цей глобальний план дій закладає основу для національних планів дій щодо боротьбі зі стійкістю до протимікробних препаратів. У ньому пропонуються ключові дії, які різні суб'єкти повинні  поступово робити в найближчі 5-10 років для вирішення проблеми стійкості до протимікробних препаратів.  </a:t>
            </a:r>
          </a:p>
          <a:p>
            <a:r>
              <a:rPr lang="uk-UA" dirty="0"/>
              <a:t>Досягнення глобальної охорони здоров'я за останні десятиліття перебувають під загрозою у зв'язку з тим, що мікроорганізми, які викликають багато поширених хвороб та патології, у тому числі ВІЛ/СНІД, малярію, захворювання, що передаються статевим шляхом, інфекції сечовивідних шляхів, пневмонію, інфекції кровотоку та харчові отруєння, сталі стійкими до широкого ряду протимікробних препаратів. Лікарі все частіше змушені вдаватися до лікарських засобів «останньої надії», які коштують дорожче, можуть мати більше побічних ефектів і часто відсутні або недоступні за ціною в країнах з низьким та середнім рівнем доходів. В деяких випадках туберкульоз та гонорея не піддаються лікуванню навіть з допомогою антибіотиків «останньої надії».</a:t>
            </a:r>
          </a:p>
          <a:p>
            <a:r>
              <a:rPr lang="uk-UA" dirty="0"/>
              <a:t>Стійкість розвивається швидше за умов неправильного та надмірного застосування протимікробних препаратів. За наявними даними, використання антибіотиків у лікуванні людей значно зростає. Опитування, проведені в різних країнах, свідчать про те, що багато пацієнтів впевнені, що антибіотиками можна вилікувати вірусні інфекції, що викликають кашель, нежить та підвищену температуру. Антибіотики необхідні для лікування тварин, але вони також широко застосовуються у профілактичних цілях, а в багатьох країнах масово додаються до корму худобі для набору маси. Протимікробні препарати широко використовуються в рослинництві та комерційному розведенні риби та морепродуктів. Потенційній вплив протимікробних препаратів на довкілля також представляє проблему для багатьох людей</a:t>
            </a:r>
          </a:p>
        </p:txBody>
      </p:sp>
    </p:spTree>
    <p:extLst>
      <p:ext uri="{BB962C8B-B14F-4D97-AF65-F5344CB8AC3E}">
        <p14:creationId xmlns:p14="http://schemas.microsoft.com/office/powerpoint/2010/main" val="30847932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B14048B-D797-4033-915C-04D91D9EA1DC}"/>
              </a:ext>
            </a:extLst>
          </p:cNvPr>
          <p:cNvSpPr>
            <a:spLocks noGrp="1"/>
          </p:cNvSpPr>
          <p:nvPr>
            <p:ph type="title"/>
          </p:nvPr>
        </p:nvSpPr>
        <p:spPr>
          <a:xfrm>
            <a:off x="609599" y="156237"/>
            <a:ext cx="6347713" cy="660400"/>
          </a:xfrm>
        </p:spPr>
        <p:txBody>
          <a:bodyPr/>
          <a:lstStyle/>
          <a:p>
            <a:pPr algn="ctr"/>
            <a:r>
              <a:rPr lang="uk-UA" dirty="0"/>
              <a:t>ОХОПЛЕННЯ</a:t>
            </a:r>
          </a:p>
        </p:txBody>
      </p:sp>
      <p:sp>
        <p:nvSpPr>
          <p:cNvPr id="3" name="Місце для вмісту 2">
            <a:extLst>
              <a:ext uri="{FF2B5EF4-FFF2-40B4-BE49-F238E27FC236}">
                <a16:creationId xmlns:a16="http://schemas.microsoft.com/office/drawing/2014/main" id="{77268544-141F-4DD2-BF1F-E17600169455}"/>
              </a:ext>
            </a:extLst>
          </p:cNvPr>
          <p:cNvSpPr>
            <a:spLocks noGrp="1"/>
          </p:cNvSpPr>
          <p:nvPr>
            <p:ph idx="1"/>
          </p:nvPr>
        </p:nvSpPr>
        <p:spPr>
          <a:xfrm>
            <a:off x="139960" y="961053"/>
            <a:ext cx="8117632" cy="5635689"/>
          </a:xfrm>
        </p:spPr>
        <p:txBody>
          <a:bodyPr>
            <a:normAutofit fontScale="92500" lnSpcReduction="10000"/>
          </a:bodyPr>
          <a:lstStyle/>
          <a:p>
            <a:r>
              <a:rPr lang="uk-UA" dirty="0"/>
              <a:t>Стійкість до протимікробних препаратів може торкнутися будь-якого пацієнта, будь-який сім'ї. Деякі найпоширеніші дитячі хвороби в країнах, що розвиваються, такі як малярія, пневмонія, інші інфекції дихальних шляхів та дизентерія, вже не піддаються лікуванню багатьма «старими» антибіотиками та лікарськими засобами. Країни з низьким рівнем доходів гостро потребують ефективних та доступних антибіотиків, які можуть врятувати життя дітям, які страждають від цих хвороб та інших патологій, таких як бактеріальні інфекції кровотоку. У всіх країнах без ефективних антибіотиків, що захищають від інфекцій, деякі звичайні хірургічні операції та хіміотерапія при лікуванні раку можуть стати менш безпечними.</a:t>
            </a:r>
          </a:p>
          <a:p>
            <a:r>
              <a:rPr lang="uk-UA" dirty="0"/>
              <a:t>Працівники охорони здоров'я грають ключову роль у збереженні ефективності протимікробних препаратів. Неправильне призначення та відпустка можуть призводити до помилкового та надмірного застосування таких препаратів, якщо медико-санітарний персонал не має в своєму розпорядженні актуальну інформацію, нездатний визначити тип інфекції, або піддається тиску з боку пацієнтів, які вимагають призначити їм антибіотики, або отримує фінансову вигоду від збуту лікарських засобів. Незадовільна гігієна та недостатні заходи щодо профілактики інфекції та інфекційного контролю у лікарнях сприяють розповсюдженню інфекцій. Пацієнти лікарень, інфіковані стійким до </a:t>
            </a:r>
            <a:r>
              <a:rPr lang="uk-UA" dirty="0" err="1"/>
              <a:t>метициліну</a:t>
            </a:r>
            <a:r>
              <a:rPr lang="uk-UA" dirty="0"/>
              <a:t> штамом </a:t>
            </a:r>
            <a:r>
              <a:rPr lang="en-US" dirty="0"/>
              <a:t>Staphylococcus</a:t>
            </a:r>
            <a:r>
              <a:rPr lang="uk-UA" dirty="0"/>
              <a:t> </a:t>
            </a:r>
            <a:r>
              <a:rPr lang="en-US" dirty="0"/>
              <a:t>aureus, </a:t>
            </a:r>
            <a:r>
              <a:rPr lang="uk-UA" dirty="0"/>
              <a:t>схильні до більш високого ризику смерті, ніж інфіковані нерезистентним різновидом бактерії.</a:t>
            </a:r>
          </a:p>
        </p:txBody>
      </p:sp>
    </p:spTree>
    <p:extLst>
      <p:ext uri="{BB962C8B-B14F-4D97-AF65-F5344CB8AC3E}">
        <p14:creationId xmlns:p14="http://schemas.microsoft.com/office/powerpoint/2010/main" val="8847281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66FD76C-7D9A-4A06-A162-9445A12E71AC}"/>
              </a:ext>
            </a:extLst>
          </p:cNvPr>
          <p:cNvSpPr>
            <a:spLocks noGrp="1"/>
          </p:cNvSpPr>
          <p:nvPr>
            <p:ph type="title"/>
          </p:nvPr>
        </p:nvSpPr>
        <p:spPr>
          <a:xfrm>
            <a:off x="609599" y="156237"/>
            <a:ext cx="6347713" cy="660400"/>
          </a:xfrm>
        </p:spPr>
        <p:txBody>
          <a:bodyPr/>
          <a:lstStyle/>
          <a:p>
            <a:pPr algn="ctr"/>
            <a:r>
              <a:rPr lang="uk-UA" dirty="0"/>
              <a:t>ОХОПЛЕННЯ</a:t>
            </a:r>
          </a:p>
        </p:txBody>
      </p:sp>
      <p:sp>
        <p:nvSpPr>
          <p:cNvPr id="3" name="Місце для вмісту 2">
            <a:extLst>
              <a:ext uri="{FF2B5EF4-FFF2-40B4-BE49-F238E27FC236}">
                <a16:creationId xmlns:a16="http://schemas.microsoft.com/office/drawing/2014/main" id="{827C7B7E-D340-4590-B16C-7BE5F91F3A05}"/>
              </a:ext>
            </a:extLst>
          </p:cNvPr>
          <p:cNvSpPr>
            <a:spLocks noGrp="1"/>
          </p:cNvSpPr>
          <p:nvPr>
            <p:ph idx="1"/>
          </p:nvPr>
        </p:nvSpPr>
        <p:spPr>
          <a:xfrm>
            <a:off x="195944" y="961054"/>
            <a:ext cx="8154954" cy="5617028"/>
          </a:xfrm>
        </p:spPr>
        <p:txBody>
          <a:bodyPr>
            <a:normAutofit fontScale="85000" lnSpcReduction="10000"/>
          </a:bodyPr>
          <a:lstStyle/>
          <a:p>
            <a:r>
              <a:rPr lang="uk-UA" dirty="0"/>
              <a:t>Що стосується фермерів, тваринництва і харчової промисловості, то втрата ефективних протимікробних препаратів завдає шкоди виробництву продуктів харчування та скорочує доходи домогосподарств. Додатковим ризиком для тваринників є робота з тваринами – носіями резистентних бактерій. Зокрема, фермери, працюючі зі худобою, свинями та птицею, інфікованими стійким до </a:t>
            </a:r>
            <a:r>
              <a:rPr lang="uk-UA" dirty="0" err="1"/>
              <a:t>метициліну</a:t>
            </a:r>
            <a:r>
              <a:rPr lang="uk-UA" dirty="0"/>
              <a:t> штамом </a:t>
            </a:r>
            <a:r>
              <a:rPr lang="en-US" dirty="0"/>
              <a:t>Staphylococcus aureus, </a:t>
            </a:r>
            <a:r>
              <a:rPr lang="uk-UA" dirty="0"/>
              <a:t>схильні набагато вищому ризику колонізації або інфікування цими бактеріями.</a:t>
            </a:r>
          </a:p>
          <a:p>
            <a:r>
              <a:rPr lang="uk-UA" dirty="0"/>
              <a:t>Одним з можливих векторів передачі резистентних бактерій від тварин людині є їжа: вживання людиною продуктів харчування, містять стійкі до антибіотиків бактерії, може призводити до зараження стійкими до антибіотиків збудниками інфекцій. Існує також ризик інфікування резистентними організмами в результаті  контакту з рослинами, обробленими протимікробними препаратами, або каналізаційними стоками ферм, що потрапляють у ґрунтові води. </a:t>
            </a:r>
          </a:p>
          <a:p>
            <a:r>
              <a:rPr lang="uk-UA" dirty="0"/>
              <a:t>Вирішення проблеми стійкості до протимікробних препаратів вимагатиме політичної волі для проведення нової політики, у тому числі щодо контролю використання протимікробних препаратів у охороні здоров’я, тваринництві та виробництві продуктів харчування. У більшості країн антибіотики можна придбати на ринках, в магазинах, в аптеках і через Інтернет без рецепта та не звертаючись до професійного лікаря чи ветеринара. Медична та ветеринарна продукція поганої якості широко поширена і часто містить низькі концентрації активних діючих речовин, що сприяє виникненню резистентних мікроорганізмів. Необхідно приймати та забезпечувати виконання законів, що гарантують якість, безпеку, ефективність та доступність лікарських коштів для тих, хто їх потребує.</a:t>
            </a:r>
          </a:p>
        </p:txBody>
      </p:sp>
    </p:spTree>
    <p:extLst>
      <p:ext uri="{BB962C8B-B14F-4D97-AF65-F5344CB8AC3E}">
        <p14:creationId xmlns:p14="http://schemas.microsoft.com/office/powerpoint/2010/main" val="6923579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2299AC0-DD3C-4726-A1E1-F0815406372A}"/>
              </a:ext>
            </a:extLst>
          </p:cNvPr>
          <p:cNvSpPr>
            <a:spLocks noGrp="1"/>
          </p:cNvSpPr>
          <p:nvPr>
            <p:ph type="title"/>
          </p:nvPr>
        </p:nvSpPr>
        <p:spPr>
          <a:xfrm>
            <a:off x="394995" y="156237"/>
            <a:ext cx="6347713" cy="660400"/>
          </a:xfrm>
        </p:spPr>
        <p:txBody>
          <a:bodyPr/>
          <a:lstStyle/>
          <a:p>
            <a:pPr algn="ctr"/>
            <a:r>
              <a:rPr lang="uk-UA" dirty="0"/>
              <a:t>ОХОПЛЕННЯ</a:t>
            </a:r>
          </a:p>
        </p:txBody>
      </p:sp>
      <p:sp>
        <p:nvSpPr>
          <p:cNvPr id="3" name="Місце для вмісту 2">
            <a:extLst>
              <a:ext uri="{FF2B5EF4-FFF2-40B4-BE49-F238E27FC236}">
                <a16:creationId xmlns:a16="http://schemas.microsoft.com/office/drawing/2014/main" id="{42D478DC-7AFF-420B-BCC5-627CEA6E9703}"/>
              </a:ext>
            </a:extLst>
          </p:cNvPr>
          <p:cNvSpPr>
            <a:spLocks noGrp="1"/>
          </p:cNvSpPr>
          <p:nvPr>
            <p:ph idx="1"/>
          </p:nvPr>
        </p:nvSpPr>
        <p:spPr>
          <a:xfrm>
            <a:off x="223935" y="905070"/>
            <a:ext cx="7445828" cy="5561044"/>
          </a:xfrm>
        </p:spPr>
        <p:txBody>
          <a:bodyPr>
            <a:normAutofit fontScale="85000" lnSpcReduction="10000"/>
          </a:bodyPr>
          <a:lstStyle/>
          <a:p>
            <a:r>
              <a:rPr lang="uk-UA" dirty="0"/>
              <a:t>Учасники Всесвітнього економічного форуму вказали на стійкість до антибіотиків як на глобальний ризик, з яким самостійно не може впоратися жодна окремо взята організація чи держава, проте в цілому  поінформованість про можливі соціальні, економічні та фінансові наслідки стійкості до протимікробних препаратів недостатня. </a:t>
            </a:r>
          </a:p>
          <a:p>
            <a:r>
              <a:rPr lang="uk-UA" dirty="0"/>
              <a:t>У країнах із розвиненою економікою до таких наслідків відносяться зростання витрат на охорону здоров'я та скорочення пропозиції робочої сили, продуктивності праці, доходів домогосподарств та державних доходів та податкових надходжень. В одному тільки Європейському союзі від кількох штамів, стійких до лікарських засобів бактерій, щорічно помирають близько 25 000 людей, при цьому збитки внаслідок додаткових витрат на охорону здоров'я та скорочення продуктивності, пов'язаний із стійкістю до протимікробних препаратів, досягає щонайменше 1,5 млрд. євро. </a:t>
            </a:r>
          </a:p>
          <a:p>
            <a:r>
              <a:rPr lang="uk-UA" dirty="0"/>
              <a:t>Аналогічний аналіз необхідно провести у країнах з низьким та середнім рівнем доходів.</a:t>
            </a:r>
          </a:p>
          <a:p>
            <a:r>
              <a:rPr lang="uk-UA" dirty="0"/>
              <a:t>Стійкість до стандартних ветеринарних протимікробних препаратів призводить до зниження обсягів виробництва продуктів харчування, погіршення стану здоров'я тварин та зростання  витрат. Стійкість до протимікробних препаратів завдає шкоди світовій економіці, тому необхідно підготувати повноцінне економічне обґрунтування необхідності  довгострокових та планомірних інвестицій для вирішення цієї проблеми, включаючи надання країнам, що розвиваються, фінансової та технічної допомоги.</a:t>
            </a:r>
          </a:p>
        </p:txBody>
      </p:sp>
    </p:spTree>
    <p:extLst>
      <p:ext uri="{BB962C8B-B14F-4D97-AF65-F5344CB8AC3E}">
        <p14:creationId xmlns:p14="http://schemas.microsoft.com/office/powerpoint/2010/main" val="13130248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D38DFFB-6744-4107-92C5-18D6533FE0EA}"/>
              </a:ext>
            </a:extLst>
          </p:cNvPr>
          <p:cNvSpPr>
            <a:spLocks noGrp="1"/>
          </p:cNvSpPr>
          <p:nvPr>
            <p:ph type="title"/>
          </p:nvPr>
        </p:nvSpPr>
        <p:spPr>
          <a:xfrm>
            <a:off x="609599" y="156237"/>
            <a:ext cx="6347713" cy="660400"/>
          </a:xfrm>
        </p:spPr>
        <p:txBody>
          <a:bodyPr/>
          <a:lstStyle/>
          <a:p>
            <a:pPr algn="ctr"/>
            <a:r>
              <a:rPr lang="uk-UA" dirty="0"/>
              <a:t>ОХОПЛЕННЯ</a:t>
            </a:r>
          </a:p>
        </p:txBody>
      </p:sp>
      <p:sp>
        <p:nvSpPr>
          <p:cNvPr id="3" name="Місце для вмісту 2">
            <a:extLst>
              <a:ext uri="{FF2B5EF4-FFF2-40B4-BE49-F238E27FC236}">
                <a16:creationId xmlns:a16="http://schemas.microsoft.com/office/drawing/2014/main" id="{CE74A947-FB17-42FC-B333-207A7670DE06}"/>
              </a:ext>
            </a:extLst>
          </p:cNvPr>
          <p:cNvSpPr>
            <a:spLocks noGrp="1"/>
          </p:cNvSpPr>
          <p:nvPr>
            <p:ph idx="1"/>
          </p:nvPr>
        </p:nvSpPr>
        <p:spPr>
          <a:xfrm>
            <a:off x="289250" y="816637"/>
            <a:ext cx="7203232" cy="5630815"/>
          </a:xfrm>
        </p:spPr>
        <p:txBody>
          <a:bodyPr>
            <a:normAutofit/>
          </a:bodyPr>
          <a:lstStyle/>
          <a:p>
            <a:r>
              <a:rPr lang="uk-UA" dirty="0"/>
              <a:t>З погляду фармацевтичного сектора, лікарські засоби, які перестають діяти, втрачають цінність. Провідні  представники цієї галузі є цінними партнерами у боротьбі проти стійкості до протимікробних препаратів: вони підтримують відповідальне використання лікарських засобів, щоб вони як можна довше зберігали ефективність, та забезпечують НДІ з інноваційних лікарських засобів та іншим способам боротьби із резистентністю. </a:t>
            </a:r>
          </a:p>
          <a:p>
            <a:r>
              <a:rPr lang="uk-UA" dirty="0"/>
              <a:t>Для сприяння забезпечення справедливого доступу до продукції гарантованої якості та іншим відповідним технологіям охорони здоров’я шляхом справедливого ціноутворення та пожертв для найбідніших груп населення важливі також партнерства державного та приватного секторів</a:t>
            </a:r>
          </a:p>
        </p:txBody>
      </p:sp>
    </p:spTree>
    <p:extLst>
      <p:ext uri="{BB962C8B-B14F-4D97-AF65-F5344CB8AC3E}">
        <p14:creationId xmlns:p14="http://schemas.microsoft.com/office/powerpoint/2010/main" val="17208408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2181C55-5E9E-4697-9D8C-8CF0EB93FE40}"/>
              </a:ext>
            </a:extLst>
          </p:cNvPr>
          <p:cNvSpPr>
            <a:spLocks noGrp="1"/>
          </p:cNvSpPr>
          <p:nvPr>
            <p:ph type="title"/>
          </p:nvPr>
        </p:nvSpPr>
        <p:spPr>
          <a:xfrm>
            <a:off x="394995" y="161731"/>
            <a:ext cx="6347713" cy="584718"/>
          </a:xfrm>
        </p:spPr>
        <p:txBody>
          <a:bodyPr>
            <a:normAutofit fontScale="90000"/>
          </a:bodyPr>
          <a:lstStyle/>
          <a:p>
            <a:pPr algn="ctr"/>
            <a:r>
              <a:rPr lang="uk-UA" dirty="0"/>
              <a:t>ПОДАЛЬШІ КРОКИ</a:t>
            </a:r>
          </a:p>
        </p:txBody>
      </p:sp>
      <p:sp>
        <p:nvSpPr>
          <p:cNvPr id="3" name="Місце для вмісту 2">
            <a:extLst>
              <a:ext uri="{FF2B5EF4-FFF2-40B4-BE49-F238E27FC236}">
                <a16:creationId xmlns:a16="http://schemas.microsoft.com/office/drawing/2014/main" id="{FC692D4E-A0C6-43EF-B312-188ADA68C972}"/>
              </a:ext>
            </a:extLst>
          </p:cNvPr>
          <p:cNvSpPr>
            <a:spLocks noGrp="1"/>
          </p:cNvSpPr>
          <p:nvPr>
            <p:ph idx="1"/>
          </p:nvPr>
        </p:nvSpPr>
        <p:spPr>
          <a:xfrm>
            <a:off x="609598" y="942392"/>
            <a:ext cx="6677609" cy="5753877"/>
          </a:xfrm>
        </p:spPr>
        <p:txBody>
          <a:bodyPr>
            <a:normAutofit fontScale="92500" lnSpcReduction="20000"/>
          </a:bodyPr>
          <a:lstStyle/>
          <a:p>
            <a:r>
              <a:rPr lang="uk-UA" dirty="0"/>
              <a:t>Незважаючи на звучання протягом багатьох років пропозиції та ініціативи щодо боротьби з стійкістю до протимікробних препаратів, процес йде повільно: з одного боку, це викликано неефективним моніторингом та звітністю на національному, регіональному та глобальному рівнях, а з іншого — недостатнім визнанням усіма зацікавленими сторонами необхідності дій у своїх відповідних областях. </a:t>
            </a:r>
          </a:p>
          <a:p>
            <a:r>
              <a:rPr lang="uk-UA" dirty="0"/>
              <a:t>На національному рівні необхідні плани оперативних дій щодо боротьби зі стійкістю до протимікробних препаратів, що доповнюють стратегічні рамки. Всім державам членам пропонується протягом двох років після затвердження плану дій  Асамблеєю охорони здоров'я розробити національні плани дій щодо боротьби з стійкістю до протимікробних препаратів, відповідні глобальному плану дій, а також стандартам та керівним принципам, розробленим такими міжнародними організаціями. </a:t>
            </a:r>
          </a:p>
          <a:p>
            <a:r>
              <a:rPr lang="uk-UA" dirty="0"/>
              <a:t>Необхідно, щоб ці національні плани дій забезпечили основу для оцінки потреб у ресурсах та враховували національні та регіональні пріоритети. Партнери та інші зацікавлені сторони, повинні також розробити та здійснювати плани дій щодо боротьби зі стійкістю до протимікробних препаратів у своїх відповідних галузях відповідальності та повідомляти про результати у рамках своїх циклів звітності. Усі плани дій мають ґрунтуватися на наступних принципах</a:t>
            </a:r>
          </a:p>
        </p:txBody>
      </p:sp>
    </p:spTree>
    <p:extLst>
      <p:ext uri="{BB962C8B-B14F-4D97-AF65-F5344CB8AC3E}">
        <p14:creationId xmlns:p14="http://schemas.microsoft.com/office/powerpoint/2010/main" val="24463272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272A68F-C27C-46C1-9FB9-36E1514BBBAE}"/>
              </a:ext>
            </a:extLst>
          </p:cNvPr>
          <p:cNvSpPr>
            <a:spLocks noGrp="1"/>
          </p:cNvSpPr>
          <p:nvPr>
            <p:ph type="title"/>
          </p:nvPr>
        </p:nvSpPr>
        <p:spPr>
          <a:xfrm>
            <a:off x="609600" y="227045"/>
            <a:ext cx="6347713" cy="668694"/>
          </a:xfrm>
        </p:spPr>
        <p:txBody>
          <a:bodyPr/>
          <a:lstStyle/>
          <a:p>
            <a:pPr algn="ctr"/>
            <a:r>
              <a:rPr lang="uk-UA" dirty="0"/>
              <a:t>ПОДАЛЬШІ КРОКИ</a:t>
            </a:r>
          </a:p>
        </p:txBody>
      </p:sp>
      <p:sp>
        <p:nvSpPr>
          <p:cNvPr id="3" name="Місце для вмісту 2">
            <a:extLst>
              <a:ext uri="{FF2B5EF4-FFF2-40B4-BE49-F238E27FC236}">
                <a16:creationId xmlns:a16="http://schemas.microsoft.com/office/drawing/2014/main" id="{BFC06601-DC7D-4119-BFAA-8B3246DA6091}"/>
              </a:ext>
            </a:extLst>
          </p:cNvPr>
          <p:cNvSpPr>
            <a:spLocks noGrp="1"/>
          </p:cNvSpPr>
          <p:nvPr>
            <p:ph idx="1"/>
          </p:nvPr>
        </p:nvSpPr>
        <p:spPr>
          <a:xfrm>
            <a:off x="345233" y="895739"/>
            <a:ext cx="7473820" cy="5735215"/>
          </a:xfrm>
        </p:spPr>
        <p:txBody>
          <a:bodyPr>
            <a:normAutofit/>
          </a:bodyPr>
          <a:lstStyle/>
          <a:p>
            <a:r>
              <a:rPr lang="uk-UA" sz="1900" dirty="0">
                <a:latin typeface="Times New Roman" panose="02020603050405020304" pitchFamily="18" charset="0"/>
                <a:cs typeface="Times New Roman" panose="02020603050405020304" pitchFamily="18" charset="0"/>
              </a:rPr>
              <a:t>1) Залучення суспільства загалом, включаючи концепції єдиної охорони здоров'я. Стійкість до протимікробних препаратів може торкнутися будь-кого, незалежно від місця проживання, стану здоров'я, економічного стану, стилю життя та поведінки. Ця проблема виходить за рамки охорони здоров'я людини та властива таким секторам, як охорона здоров'я тварин, сільське господарство, продовольча безпека та економічний розвиток. Таким чином, всі суб'єкти всіх секторів та дисциплін повинні брати участь у здійсненні плану дій та, зокрема, у діяльності щодо збереження ефективності протимікробних препаратів у рамках програм зі збереження та раціонального управління.</a:t>
            </a:r>
          </a:p>
          <a:p>
            <a:r>
              <a:rPr lang="uk-UA" sz="1900" dirty="0">
                <a:latin typeface="Times New Roman" panose="02020603050405020304" pitchFamily="18" charset="0"/>
                <a:cs typeface="Times New Roman" panose="02020603050405020304" pitchFamily="18" charset="0"/>
              </a:rPr>
              <a:t>(2) П р о ф і л а к т і к е – п р і о р і т е т. Запобігла інфекція лікування не вимагає. Профілактика інфікування може бути </a:t>
            </a:r>
            <a:r>
              <a:rPr lang="uk-UA" sz="1900" dirty="0" err="1">
                <a:latin typeface="Times New Roman" panose="02020603050405020304" pitchFamily="18" charset="0"/>
                <a:cs typeface="Times New Roman" panose="02020603050405020304" pitchFamily="18" charset="0"/>
              </a:rPr>
              <a:t>витратоефективною</a:t>
            </a:r>
            <a:r>
              <a:rPr lang="uk-UA" sz="1900" dirty="0">
                <a:latin typeface="Times New Roman" panose="02020603050405020304" pitchFamily="18" charset="0"/>
                <a:cs typeface="Times New Roman" panose="02020603050405020304" pitchFamily="18" charset="0"/>
              </a:rPr>
              <a:t> та проводитися у будь-яких умовах та у всіх секторах, навіть за обмежених ресурсів. Гарні санітарно-гігієнічні умови та інші заходи щодо профілактики інфікування, які уповільнюють розвиток та обмежують поширення інфекцій, стійких до антибіотиків,  вважаються «найкращими покупками».</a:t>
            </a:r>
          </a:p>
          <a:p>
            <a:endParaRPr lang="uk-UA" dirty="0"/>
          </a:p>
        </p:txBody>
      </p:sp>
    </p:spTree>
    <p:extLst>
      <p:ext uri="{BB962C8B-B14F-4D97-AF65-F5344CB8AC3E}">
        <p14:creationId xmlns:p14="http://schemas.microsoft.com/office/powerpoint/2010/main" val="16161723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272A68F-C27C-46C1-9FB9-36E1514BBBAE}"/>
              </a:ext>
            </a:extLst>
          </p:cNvPr>
          <p:cNvSpPr>
            <a:spLocks noGrp="1"/>
          </p:cNvSpPr>
          <p:nvPr>
            <p:ph type="title"/>
          </p:nvPr>
        </p:nvSpPr>
        <p:spPr>
          <a:xfrm>
            <a:off x="609600" y="227045"/>
            <a:ext cx="6347713" cy="668694"/>
          </a:xfrm>
        </p:spPr>
        <p:txBody>
          <a:bodyPr/>
          <a:lstStyle/>
          <a:p>
            <a:pPr algn="ctr"/>
            <a:r>
              <a:rPr lang="uk-UA" dirty="0"/>
              <a:t>ПОДАЛЬШІ КРОКИ</a:t>
            </a:r>
          </a:p>
        </p:txBody>
      </p:sp>
      <p:sp>
        <p:nvSpPr>
          <p:cNvPr id="3" name="Місце для вмісту 2">
            <a:extLst>
              <a:ext uri="{FF2B5EF4-FFF2-40B4-BE49-F238E27FC236}">
                <a16:creationId xmlns:a16="http://schemas.microsoft.com/office/drawing/2014/main" id="{BFC06601-DC7D-4119-BFAA-8B3246DA6091}"/>
              </a:ext>
            </a:extLst>
          </p:cNvPr>
          <p:cNvSpPr>
            <a:spLocks noGrp="1"/>
          </p:cNvSpPr>
          <p:nvPr>
            <p:ph idx="1"/>
          </p:nvPr>
        </p:nvSpPr>
        <p:spPr>
          <a:xfrm>
            <a:off x="345233" y="895739"/>
            <a:ext cx="7473820" cy="5735215"/>
          </a:xfrm>
        </p:spPr>
        <p:txBody>
          <a:bodyPr>
            <a:normAutofit fontScale="85000" lnSpcReduction="20000"/>
          </a:bodyPr>
          <a:lstStyle/>
          <a:p>
            <a:r>
              <a:rPr lang="uk-UA" sz="1900" dirty="0">
                <a:latin typeface="Times New Roman" panose="02020603050405020304" pitchFamily="18" charset="0"/>
                <a:cs typeface="Times New Roman" panose="02020603050405020304" pitchFamily="18" charset="0"/>
              </a:rPr>
              <a:t>(3) Доступ. Завдання полягає в тому, щоб зберегти можливість лікування серйозних інфекцій, що вимагає рівноправного доступу до існуючих та нових протимікробним препаратів та їх належного застосування. Ефективне здійснення національних та глобальних планів дій по боротьбі з протимікробною стійкістю залежить, окрім іншого, від доступу до медичних установам, спеціалістів охорони здоров'я, ветеринарів, до технологій профілактики, діагностичним засобам, у тому числі по наданню медичної допомоги, а також до знань, освіти та інформації. </a:t>
            </a:r>
          </a:p>
          <a:p>
            <a:r>
              <a:rPr lang="uk-UA" sz="1900" dirty="0">
                <a:latin typeface="Times New Roman" panose="02020603050405020304" pitchFamily="18" charset="0"/>
                <a:cs typeface="Times New Roman" panose="02020603050405020304" pitchFamily="18" charset="0"/>
              </a:rPr>
              <a:t>(4) Стійкість. Усі країни повинні мати національні плани дій щодо боротьби із стійкістю до  протимікробних препаратів, що включають оцінку  потреб у ресурсах. Для здійснення цих планів будуть потрібні довгострокові інвестиції, наприклад в епіднагляд, оперативні дослідження,  лабораторії, системи охорони здоров'я для людей та тварин, потенціал компетентного нормативного регулювання, а також у професійна освіта та підготовка у секторах охорони здоров'я людей та тварин. Для стимулювання технічних та фінансових інвестицій, потрібних для ефективної розробки та здійснення національних планів дій, необхідні політична відданість та міжнародне співробітництво.</a:t>
            </a:r>
          </a:p>
          <a:p>
            <a:r>
              <a:rPr lang="uk-UA" sz="1900" dirty="0">
                <a:latin typeface="Times New Roman" panose="02020603050405020304" pitchFamily="18" charset="0"/>
                <a:cs typeface="Times New Roman" panose="02020603050405020304" pitchFamily="18" charset="0"/>
              </a:rPr>
              <a:t>(5) Поступове ускладнення завдань. Держави-члени знаходяться на дуже різних етапах розробки та впровадження національних планів боротьби зі стійкістю до протимікробних препаратів. Для того щоб усі країни мали можливість досягти максимального успіху у реалізації глобального плану дій по боротьбі з стійкістю до протимікробних препаратів, механізми моніторингу та звітності будуть досить гнучкими, так що кожна країна зможе визначити, які дії їй потрібно вжити на пріоритетній основі для вирішення кожної з п'яти пріоритетних завдань та приймати покрокові заходи, що задовольняють як потребам місцевого населення, так і глобальним пріоритетів.</a:t>
            </a:r>
          </a:p>
          <a:p>
            <a:endParaRPr lang="uk-UA" dirty="0"/>
          </a:p>
        </p:txBody>
      </p:sp>
    </p:spTree>
    <p:extLst>
      <p:ext uri="{BB962C8B-B14F-4D97-AF65-F5344CB8AC3E}">
        <p14:creationId xmlns:p14="http://schemas.microsoft.com/office/powerpoint/2010/main" val="24525235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E98BBB4-47B0-42D5-9A5F-8CEE801369DB}"/>
              </a:ext>
            </a:extLst>
          </p:cNvPr>
          <p:cNvSpPr>
            <a:spLocks noGrp="1"/>
          </p:cNvSpPr>
          <p:nvPr>
            <p:ph type="title"/>
          </p:nvPr>
        </p:nvSpPr>
        <p:spPr>
          <a:xfrm>
            <a:off x="609599" y="264368"/>
            <a:ext cx="6347713" cy="640701"/>
          </a:xfrm>
        </p:spPr>
        <p:txBody>
          <a:bodyPr/>
          <a:lstStyle/>
          <a:p>
            <a:r>
              <a:rPr lang="uk-UA" dirty="0"/>
              <a:t>КОНСУЛЬТАТИВНИЙ ПРОЦЕС</a:t>
            </a:r>
          </a:p>
        </p:txBody>
      </p:sp>
      <p:sp>
        <p:nvSpPr>
          <p:cNvPr id="3" name="Місце для вмісту 2">
            <a:extLst>
              <a:ext uri="{FF2B5EF4-FFF2-40B4-BE49-F238E27FC236}">
                <a16:creationId xmlns:a16="http://schemas.microsoft.com/office/drawing/2014/main" id="{05B5C355-AFD1-4235-8F7C-62AF880E2AE4}"/>
              </a:ext>
            </a:extLst>
          </p:cNvPr>
          <p:cNvSpPr>
            <a:spLocks noGrp="1"/>
          </p:cNvSpPr>
          <p:nvPr>
            <p:ph idx="1"/>
          </p:nvPr>
        </p:nvSpPr>
        <p:spPr>
          <a:xfrm>
            <a:off x="609599" y="970384"/>
            <a:ext cx="6347714" cy="5070979"/>
          </a:xfrm>
        </p:spPr>
        <p:txBody>
          <a:bodyPr>
            <a:normAutofit fontScale="92500" lnSpcReduction="20000"/>
          </a:bodyPr>
          <a:lstStyle/>
          <a:p>
            <a:r>
              <a:rPr lang="uk-UA" dirty="0"/>
              <a:t>У травні 2014 року на Шістдесят сьомій сесії Всесвітньої асамблеї охорони здоров'я була прийнято резолюцію </a:t>
            </a:r>
            <a:r>
              <a:rPr lang="en-US" dirty="0"/>
              <a:t>WHA67.25 </a:t>
            </a:r>
            <a:r>
              <a:rPr lang="uk-UA" dirty="0"/>
              <a:t>про стійкість до протимікробних препаратів, у яких Асамблея охорони здоров'я просила Генерального директора, серед іншого, розробити проект глобального плану дій щодо боротьби проти стійкості до протимікробних препаратів, включаючи стійкість до антибіотиків, та подати проект через Виконавчий комітет на Шістдесят восьмій сесії Всесвітньої асамблеї охорони здоров’я. </a:t>
            </a:r>
          </a:p>
          <a:p>
            <a:r>
              <a:rPr lang="uk-UA" dirty="0"/>
              <a:t>На початковому етапі підготовки проекту глобального плану дій Секретаріат використовував рекомендації Стратегічної та технічної консультативної групи з питань стійкості до протимікробних препаратів, існуючі національні та регіональні плани дій, керівні вказівки та плани дій ВООЗ щодо суміжних проблем, а також інші наявні дані та результати аналізу. Секретаріат регулярно консультував ФАО та МЕБ, зокрема, у ході зустрічей у рамках тристороннього співробітництва та консультацій на інші теми для забезпечення концепції єдиного охорони здоров'я та узгодженості з Кодексом </a:t>
            </a:r>
            <a:r>
              <a:rPr lang="uk-UA" dirty="0" err="1"/>
              <a:t>аліментаріус</a:t>
            </a:r>
            <a:r>
              <a:rPr lang="uk-UA" dirty="0"/>
              <a:t> та міжнародними стандартами та керівними принципами МЕБ</a:t>
            </a:r>
          </a:p>
        </p:txBody>
      </p:sp>
    </p:spTree>
    <p:extLst>
      <p:ext uri="{BB962C8B-B14F-4D97-AF65-F5344CB8AC3E}">
        <p14:creationId xmlns:p14="http://schemas.microsoft.com/office/powerpoint/2010/main" val="26495827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06A567B-CF3B-417B-A09E-8A9818FB7121}"/>
              </a:ext>
            </a:extLst>
          </p:cNvPr>
          <p:cNvSpPr>
            <a:spLocks noGrp="1"/>
          </p:cNvSpPr>
          <p:nvPr>
            <p:ph type="title"/>
          </p:nvPr>
        </p:nvSpPr>
        <p:spPr>
          <a:xfrm>
            <a:off x="320350" y="194596"/>
            <a:ext cx="6347713" cy="622041"/>
          </a:xfrm>
        </p:spPr>
        <p:txBody>
          <a:bodyPr>
            <a:normAutofit fontScale="90000"/>
          </a:bodyPr>
          <a:lstStyle/>
          <a:p>
            <a:r>
              <a:rPr lang="uk-UA" dirty="0"/>
              <a:t>СТРАТЕГИЧНА МЕТА</a:t>
            </a:r>
          </a:p>
        </p:txBody>
      </p:sp>
      <p:sp>
        <p:nvSpPr>
          <p:cNvPr id="3" name="Місце для вмісту 2">
            <a:extLst>
              <a:ext uri="{FF2B5EF4-FFF2-40B4-BE49-F238E27FC236}">
                <a16:creationId xmlns:a16="http://schemas.microsoft.com/office/drawing/2014/main" id="{4D92264D-57C2-4B56-9E12-D6E4ED094FE7}"/>
              </a:ext>
            </a:extLst>
          </p:cNvPr>
          <p:cNvSpPr>
            <a:spLocks noGrp="1"/>
          </p:cNvSpPr>
          <p:nvPr>
            <p:ph idx="1"/>
          </p:nvPr>
        </p:nvSpPr>
        <p:spPr>
          <a:xfrm>
            <a:off x="609599" y="979714"/>
            <a:ext cx="6347714" cy="5061649"/>
          </a:xfrm>
        </p:spPr>
        <p:txBody>
          <a:bodyPr>
            <a:normAutofit/>
          </a:bodyPr>
          <a:lstStyle/>
          <a:p>
            <a:r>
              <a:rPr lang="uk-UA" dirty="0"/>
              <a:t>План дій має на меті головне: забезпечити на якомога триваліший термін здатності лікувати та запобігати інфекційним захворюванням за допомогою ефективних та безпечних лікарських коштів з гарантованою якістю, які використовуються </a:t>
            </a:r>
            <a:r>
              <a:rPr lang="uk-UA" dirty="0" err="1"/>
              <a:t>відповідально</a:t>
            </a:r>
            <a:r>
              <a:rPr lang="uk-UA" dirty="0"/>
              <a:t> та які доступні для тих, хто їх потребує.</a:t>
            </a:r>
          </a:p>
          <a:p>
            <a:r>
              <a:rPr lang="uk-UA" dirty="0"/>
              <a:t>Для досягнення цієї головної мети необхідно вирішити п'ять стратегічних завдань. Очікується, що країни розроблять власні національні плани дій зі стійкості до протимікробних препаратів, що відповідають глобальному плану</a:t>
            </a:r>
          </a:p>
        </p:txBody>
      </p:sp>
    </p:spTree>
    <p:extLst>
      <p:ext uri="{BB962C8B-B14F-4D97-AF65-F5344CB8AC3E}">
        <p14:creationId xmlns:p14="http://schemas.microsoft.com/office/powerpoint/2010/main" val="10624964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4AB392F-E935-4FDC-B0C0-EAEE68C94FCD}"/>
              </a:ext>
            </a:extLst>
          </p:cNvPr>
          <p:cNvSpPr>
            <a:spLocks noGrp="1"/>
          </p:cNvSpPr>
          <p:nvPr>
            <p:ph type="title"/>
          </p:nvPr>
        </p:nvSpPr>
        <p:spPr>
          <a:xfrm>
            <a:off x="609599" y="609600"/>
            <a:ext cx="6347713" cy="668694"/>
          </a:xfrm>
        </p:spPr>
        <p:txBody>
          <a:bodyPr/>
          <a:lstStyle/>
          <a:p>
            <a:r>
              <a:rPr lang="uk-UA" dirty="0"/>
              <a:t>СТРАТЕГИЧНА МЕТА</a:t>
            </a:r>
          </a:p>
        </p:txBody>
      </p:sp>
      <p:sp>
        <p:nvSpPr>
          <p:cNvPr id="3" name="Місце для вмісту 2">
            <a:extLst>
              <a:ext uri="{FF2B5EF4-FFF2-40B4-BE49-F238E27FC236}">
                <a16:creationId xmlns:a16="http://schemas.microsoft.com/office/drawing/2014/main" id="{D2EC91E2-D91F-4CC6-AA20-2F9CA00D214A}"/>
              </a:ext>
            </a:extLst>
          </p:cNvPr>
          <p:cNvSpPr>
            <a:spLocks noGrp="1"/>
          </p:cNvSpPr>
          <p:nvPr>
            <p:ph idx="1"/>
          </p:nvPr>
        </p:nvSpPr>
        <p:spPr>
          <a:xfrm>
            <a:off x="373224" y="1278294"/>
            <a:ext cx="7175241" cy="5243804"/>
          </a:xfrm>
        </p:spPr>
        <p:txBody>
          <a:bodyPr>
            <a:normAutofit lnSpcReduction="10000"/>
          </a:bodyPr>
          <a:lstStyle/>
          <a:p>
            <a:pPr marL="0" indent="0" algn="ctr">
              <a:buNone/>
            </a:pPr>
            <a:r>
              <a:rPr lang="uk-UA" u="sng" dirty="0"/>
              <a:t>Завдання 1: Підвищувати обізнаність та покращувати розуміння питань стійкості до протимікробних препаратам за допомогою ефективною комунікації, освіти  та професійної  підготовки</a:t>
            </a:r>
          </a:p>
          <a:p>
            <a:r>
              <a:rPr lang="uk-UA" dirty="0"/>
              <a:t>Необхідно негайно розпочати роботу з підвищення обізнаності з питань стійкості до протимікробних препаратів та зміни поведінки людей за допомогою інформаційно-роз'яснювальних програм, орієнтованих на різні цільові аудиторії у секторах охорони здоров’я, ветеринарії та сільського господарства, а також на  споживачів. Висвітлення питань застосування протимікробних препаратів та резистентності у шкільних навчальних планах дозволить покращити розуміння та підвищити поінформованість з раннього віку.</a:t>
            </a:r>
          </a:p>
          <a:p>
            <a:r>
              <a:rPr lang="uk-UA" dirty="0"/>
              <a:t>Серед професіоналів належний рівень розуміння та поінформованості можна забезпечити, зробивши тему стійкості до протимікробних препаратів невід'ємним елементом програм з професійної підготовки, навчання, сертифікації, підвищення кваліфікації та розвитку в секторах охорони здоров’я, ветеринарії та сільського господарства</a:t>
            </a:r>
          </a:p>
        </p:txBody>
      </p:sp>
    </p:spTree>
    <p:extLst>
      <p:ext uri="{BB962C8B-B14F-4D97-AF65-F5344CB8AC3E}">
        <p14:creationId xmlns:p14="http://schemas.microsoft.com/office/powerpoint/2010/main" val="15175584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DDB7444-F848-43DF-8268-76D29481F821}"/>
              </a:ext>
            </a:extLst>
          </p:cNvPr>
          <p:cNvSpPr>
            <a:spLocks noGrp="1"/>
          </p:cNvSpPr>
          <p:nvPr>
            <p:ph type="title"/>
          </p:nvPr>
        </p:nvSpPr>
        <p:spPr>
          <a:xfrm>
            <a:off x="450979" y="236375"/>
            <a:ext cx="6347713" cy="650033"/>
          </a:xfrm>
        </p:spPr>
        <p:txBody>
          <a:bodyPr/>
          <a:lstStyle/>
          <a:p>
            <a:r>
              <a:rPr lang="uk-UA" dirty="0"/>
              <a:t>СТРАТЕГИЧНА МЕТА</a:t>
            </a:r>
          </a:p>
        </p:txBody>
      </p:sp>
      <p:sp>
        <p:nvSpPr>
          <p:cNvPr id="3" name="Місце для вмісту 2">
            <a:extLst>
              <a:ext uri="{FF2B5EF4-FFF2-40B4-BE49-F238E27FC236}">
                <a16:creationId xmlns:a16="http://schemas.microsoft.com/office/drawing/2014/main" id="{4C9BC564-2052-49F5-A93A-878F3C748C31}"/>
              </a:ext>
            </a:extLst>
          </p:cNvPr>
          <p:cNvSpPr>
            <a:spLocks noGrp="1"/>
          </p:cNvSpPr>
          <p:nvPr>
            <p:ph idx="1"/>
          </p:nvPr>
        </p:nvSpPr>
        <p:spPr>
          <a:xfrm>
            <a:off x="345234" y="886408"/>
            <a:ext cx="7520472" cy="5735217"/>
          </a:xfrm>
        </p:spPr>
        <p:txBody>
          <a:bodyPr>
            <a:normAutofit fontScale="85000" lnSpcReduction="10000"/>
          </a:bodyPr>
          <a:lstStyle/>
          <a:p>
            <a:r>
              <a:rPr lang="uk-UA" u="sng" dirty="0"/>
              <a:t>Завдання 2: Накопичувати знання та фактологічну базу за рахунок досліджень та епіднагляду</a:t>
            </a:r>
          </a:p>
          <a:p>
            <a:r>
              <a:rPr lang="uk-UA" dirty="0"/>
              <a:t>В основі інвестицій та заходів щодо боротьбі зі стійкістю до протимікробних препаратам має лежати чітке обґрунтування їх </a:t>
            </a:r>
            <a:r>
              <a:rPr lang="uk-UA" dirty="0" err="1"/>
              <a:t>витратоефективності</a:t>
            </a:r>
            <a:r>
              <a:rPr lang="uk-UA" dirty="0"/>
              <a:t> та можливої користі. Уряди країн, міжурядові організації, установи, професійні організації, неурядові організації, промислові та наукові кола мають зіграти важливу роль у накопиченні таких знань та їх практичному застосуванні. </a:t>
            </a:r>
          </a:p>
          <a:p>
            <a:r>
              <a:rPr lang="uk-UA" dirty="0"/>
              <a:t>До особливо важливих прогалин у знаннях, які необхідно усунути, належать такі питання: необхідно забезпечити своєчасний доступ до інформації про захворюваності, поширеності, характерних патогенах та особливостях географічного розподілу стійкості до протимікробних препаратів, для того щоб враховувати всю цю інформацію під час лікування пацієнтів, підготовці заходів на місцевому, національному та регіональному рівнях, а також при відстеженні ефективності вживаних заходів розуміння того, яким чином розвивається і поширюється стійкість, а також як вона передається між людьми та тваринами, а також через їжу, воду та навколишню середовище, необхідно для розробки нових інструментів, норм та політики боротьби проти стійкості до протимікробних препаратів здатність </a:t>
            </a:r>
            <a:r>
              <a:rPr lang="uk-UA" dirty="0" err="1"/>
              <a:t>оперативно</a:t>
            </a:r>
            <a:r>
              <a:rPr lang="uk-UA" dirty="0"/>
              <a:t> розпізнати нещодавно набуту мікроорганізмами резистентність та прояснити механізми цього процесу – ці знання необхідні для підтримки актуальності методів та інструментів епіднагляду та діагностики ` для вирішення завдань 1, 3 та 4 необхідно розуміння соціальних та поведінкових аспектів та проведення інших досліджень, включаючи дослідження для підтримки ефективних програм раціонального управління протимікробними препаратами в галузі охорони здоров'я людей та тварин та у сільському господарстві</a:t>
            </a:r>
          </a:p>
        </p:txBody>
      </p:sp>
    </p:spTree>
    <p:extLst>
      <p:ext uri="{BB962C8B-B14F-4D97-AF65-F5344CB8AC3E}">
        <p14:creationId xmlns:p14="http://schemas.microsoft.com/office/powerpoint/2010/main" val="311194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233BEDF-53BA-4B5F-8EE5-F849943BA932}"/>
              </a:ext>
            </a:extLst>
          </p:cNvPr>
          <p:cNvSpPr>
            <a:spLocks noGrp="1"/>
          </p:cNvSpPr>
          <p:nvPr>
            <p:ph type="title"/>
          </p:nvPr>
        </p:nvSpPr>
        <p:spPr>
          <a:xfrm>
            <a:off x="385665" y="245707"/>
            <a:ext cx="6347713" cy="650032"/>
          </a:xfrm>
        </p:spPr>
        <p:txBody>
          <a:bodyPr/>
          <a:lstStyle/>
          <a:p>
            <a:r>
              <a:rPr lang="uk-UA" dirty="0"/>
              <a:t>СТРАТЕГИЧНА МЕТА</a:t>
            </a:r>
          </a:p>
        </p:txBody>
      </p:sp>
      <p:sp>
        <p:nvSpPr>
          <p:cNvPr id="3" name="Місце для вмісту 2">
            <a:extLst>
              <a:ext uri="{FF2B5EF4-FFF2-40B4-BE49-F238E27FC236}">
                <a16:creationId xmlns:a16="http://schemas.microsoft.com/office/drawing/2014/main" id="{282E8BE7-C677-42A9-93EE-B7D638604B07}"/>
              </a:ext>
            </a:extLst>
          </p:cNvPr>
          <p:cNvSpPr>
            <a:spLocks noGrp="1"/>
          </p:cNvSpPr>
          <p:nvPr>
            <p:ph idx="1"/>
          </p:nvPr>
        </p:nvSpPr>
        <p:spPr>
          <a:xfrm>
            <a:off x="264366" y="895739"/>
            <a:ext cx="7750629" cy="5716554"/>
          </a:xfrm>
        </p:spPr>
        <p:txBody>
          <a:bodyPr>
            <a:normAutofit/>
          </a:bodyPr>
          <a:lstStyle/>
          <a:p>
            <a:pPr marL="0" indent="0">
              <a:buNone/>
            </a:pPr>
            <a:r>
              <a:rPr lang="uk-UA" sz="1200" u="sng" dirty="0"/>
              <a:t>Завдання 2: Накопичувати знання та фактологічну базу за рахунок досліджень та епіднагляду</a:t>
            </a:r>
          </a:p>
          <a:p>
            <a:r>
              <a:rPr lang="uk-UA" sz="1600" dirty="0"/>
              <a:t>дослідження, включаючи клінічні дослідження, які проводяться з урахуванням відповідних національних та міжнародних схем управління в галузі лікування та профілактики поширених бактеріальних інфекцій, особливо в умовах нестачі ресурсів на фундаментальні дослідження та дослідження, що стосуються практичного застосування наукових знань, необхідні для розробки нових методів лікування, діагностичних засобів, вакцин та інших засобів</a:t>
            </a:r>
          </a:p>
          <a:p>
            <a:r>
              <a:rPr lang="uk-UA" sz="1600" dirty="0"/>
              <a:t>дослідження, спрямовані на пошук альтернатив використанню протимікробних препаратів не в лікувальних цілях у сільському господарстві та аквакультурі, у тому числі для стимуляції зростання та захисту посівів</a:t>
            </a:r>
          </a:p>
          <a:p>
            <a:r>
              <a:rPr lang="uk-UA" sz="1600" dirty="0"/>
              <a:t>економічні дослідження, включаючи розробку моделей з метою оцінки витрат від стійкості до протимікробних препаратів, а також витрат на здійснення цього плану дій та віддачі від цього.</a:t>
            </a:r>
          </a:p>
          <a:p>
            <a:r>
              <a:rPr lang="uk-UA" sz="1600" dirty="0"/>
              <a:t>У 2013 році кілька держав – членів Європейського союзу у рамках спільної програмної ініціативи опублікували порядок денний стратегічних досліджень у галузі стійкості до протимікробних препаратам. Ця ініціатива, до якої приєдналися деякі країни, які не входять у Європейський Союз, могла б закласти основу для подальшого розвитку глобального порядку денного дня стратегічних досліджень</a:t>
            </a:r>
          </a:p>
        </p:txBody>
      </p:sp>
    </p:spTree>
    <p:extLst>
      <p:ext uri="{BB962C8B-B14F-4D97-AF65-F5344CB8AC3E}">
        <p14:creationId xmlns:p14="http://schemas.microsoft.com/office/powerpoint/2010/main" val="12400337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6E436AE-459A-4E1F-B16E-14F792A50C44}"/>
              </a:ext>
            </a:extLst>
          </p:cNvPr>
          <p:cNvSpPr>
            <a:spLocks noGrp="1"/>
          </p:cNvSpPr>
          <p:nvPr>
            <p:ph type="title"/>
          </p:nvPr>
        </p:nvSpPr>
        <p:spPr>
          <a:xfrm>
            <a:off x="143068" y="156237"/>
            <a:ext cx="6347713" cy="660400"/>
          </a:xfrm>
        </p:spPr>
        <p:txBody>
          <a:bodyPr/>
          <a:lstStyle/>
          <a:p>
            <a:r>
              <a:rPr lang="uk-UA" dirty="0"/>
              <a:t>СТРАТЕГИЧНА МЕТА</a:t>
            </a:r>
          </a:p>
        </p:txBody>
      </p:sp>
      <p:sp>
        <p:nvSpPr>
          <p:cNvPr id="3" name="Місце для вмісту 2">
            <a:extLst>
              <a:ext uri="{FF2B5EF4-FFF2-40B4-BE49-F238E27FC236}">
                <a16:creationId xmlns:a16="http://schemas.microsoft.com/office/drawing/2014/main" id="{42EAEBC9-474E-4B56-AF46-D74EB28996F5}"/>
              </a:ext>
            </a:extLst>
          </p:cNvPr>
          <p:cNvSpPr>
            <a:spLocks noGrp="1"/>
          </p:cNvSpPr>
          <p:nvPr>
            <p:ph idx="1"/>
          </p:nvPr>
        </p:nvSpPr>
        <p:spPr>
          <a:xfrm>
            <a:off x="376333" y="816637"/>
            <a:ext cx="7284099" cy="5885126"/>
          </a:xfrm>
        </p:spPr>
        <p:txBody>
          <a:bodyPr>
            <a:normAutofit lnSpcReduction="10000"/>
          </a:bodyPr>
          <a:lstStyle/>
          <a:p>
            <a:r>
              <a:rPr lang="uk-UA" u="sng" dirty="0"/>
              <a:t>Завдання 3: Скорочення числа випадків інфікування шляхом створення хороших санітарно- гігієнічних умов та прийняття ефективних заходів щодо профілактики інфікування</a:t>
            </a:r>
          </a:p>
          <a:p>
            <a:r>
              <a:rPr lang="uk-UA" dirty="0"/>
              <a:t>Багато найбільш серйозних і стійкі до лікування антибіотикам інфекції широко поширені в закладах охорони здоров'я, причому не  тільки тому, що в них надходять пацієнти з серйозними інфекціями, але й тому, що в них активно використовуються антибіотики. Хоча розвиток стійкості у таких ситуаціях може бути природним наслідком необхідного застосування протимікробних препаратів, неналежні заходи щодо профілактики інфекції та інфекційному контролю можуть сприяти поширенню мікроорганізмів, стійких до протимікробних препаратів.</a:t>
            </a:r>
          </a:p>
          <a:p>
            <a:r>
              <a:rPr lang="uk-UA" dirty="0"/>
              <a:t>Щоб утруднити розвиток та обмежити поширення стійких до антибіотиків інфекцій та бактерій з множинною лікарської стійкістю, необхідні більше ефективні заходи щодо покращення санітарної культури та профілактики. Ефективна профілактика інфекцій, що передаються статевим шляхом або при ін'єкціях наркотичних засобів, покращення санітарії, миття рук, безпека їжі та води також мають стати ключовими елементами профілактики інфекційних захворювань.</a:t>
            </a:r>
          </a:p>
        </p:txBody>
      </p:sp>
    </p:spTree>
    <p:extLst>
      <p:ext uri="{BB962C8B-B14F-4D97-AF65-F5344CB8AC3E}">
        <p14:creationId xmlns:p14="http://schemas.microsoft.com/office/powerpoint/2010/main" val="36312969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C130294-F2D3-4551-9BED-DAAAD5F6F6EF}"/>
              </a:ext>
            </a:extLst>
          </p:cNvPr>
          <p:cNvSpPr>
            <a:spLocks noGrp="1"/>
          </p:cNvSpPr>
          <p:nvPr>
            <p:ph type="title"/>
          </p:nvPr>
        </p:nvSpPr>
        <p:spPr>
          <a:xfrm>
            <a:off x="227044" y="185266"/>
            <a:ext cx="6347713" cy="631371"/>
          </a:xfrm>
        </p:spPr>
        <p:txBody>
          <a:bodyPr>
            <a:normAutofit fontScale="90000"/>
          </a:bodyPr>
          <a:lstStyle/>
          <a:p>
            <a:r>
              <a:rPr lang="uk-UA" dirty="0"/>
              <a:t>СТРАТЕГИЧНА МЕТА</a:t>
            </a:r>
          </a:p>
        </p:txBody>
      </p:sp>
      <p:sp>
        <p:nvSpPr>
          <p:cNvPr id="3" name="Місце для вмісту 2">
            <a:extLst>
              <a:ext uri="{FF2B5EF4-FFF2-40B4-BE49-F238E27FC236}">
                <a16:creationId xmlns:a16="http://schemas.microsoft.com/office/drawing/2014/main" id="{B05B4701-25D9-42EA-9B50-B6AE4C7B07D1}"/>
              </a:ext>
            </a:extLst>
          </p:cNvPr>
          <p:cNvSpPr>
            <a:spLocks noGrp="1"/>
          </p:cNvSpPr>
          <p:nvPr>
            <p:ph idx="1"/>
          </p:nvPr>
        </p:nvSpPr>
        <p:spPr>
          <a:xfrm>
            <a:off x="357672" y="919618"/>
            <a:ext cx="7386736" cy="5630472"/>
          </a:xfrm>
        </p:spPr>
        <p:txBody>
          <a:bodyPr>
            <a:normAutofit fontScale="92500" lnSpcReduction="20000"/>
          </a:bodyPr>
          <a:lstStyle/>
          <a:p>
            <a:r>
              <a:rPr lang="uk-UA" dirty="0"/>
              <a:t>Необхідно настійно рекомендувати вакцинацію, у відповідних випадках, як захід з профілактики інфекції. Імунізація може сприяти зниженню стійкості до протимікробних препаратів трьома шляхами: `</a:t>
            </a:r>
          </a:p>
          <a:p>
            <a:pPr lvl="1"/>
            <a:r>
              <a:rPr lang="uk-UA" dirty="0"/>
              <a:t>Існуючі вакцини можуть запобігати інфекційні захворювання, лікування яких вимагає застосування протимікробних препаратів. ` </a:t>
            </a:r>
          </a:p>
          <a:p>
            <a:pPr lvl="1"/>
            <a:r>
              <a:rPr lang="uk-UA" dirty="0"/>
              <a:t>Існуючі вакцини можуть знижувати поширеність первинних вірусних інфекцій, які часто помилково лікують антибіотиками і які можуть також призводити до вторинних інфекцій, що вимагають лікування антибіотиками. ` </a:t>
            </a:r>
          </a:p>
          <a:p>
            <a:pPr lvl="1"/>
            <a:r>
              <a:rPr lang="uk-UA" dirty="0"/>
              <a:t>Розробка та використання нових або вдосконалених вакцин можуть запобігати розповсюдженню захворювань, які стають більш </a:t>
            </a:r>
            <a:r>
              <a:rPr lang="uk-UA" dirty="0" err="1"/>
              <a:t>важковиліковними</a:t>
            </a:r>
            <a:r>
              <a:rPr lang="uk-UA" dirty="0"/>
              <a:t> або невиліковними в внаслідок виникнення стійкості до протимікробних препаратів.</a:t>
            </a:r>
          </a:p>
          <a:p>
            <a:r>
              <a:rPr lang="uk-UA" dirty="0"/>
              <a:t>Антибіотики широко використовуються в тваринництві. Іноді вони застосовуються для профілактики інфекцій, за наявності інфекції – для запобігання поширенню хвороб у стаді, а також як стимулятор росту. Як правило, худоба отримує антибіотики з їжею та водою. Стійкі методи ведення тваринництва, включаючи використання вакцини, також можуть знижувати захворюваність і залежність від антибіотиків, а також ризик того, що стійкі до антибіотиків мікроорганізми з'являться і почнуть поширюватися харчового ланцюжка.</a:t>
            </a:r>
          </a:p>
        </p:txBody>
      </p:sp>
    </p:spTree>
    <p:extLst>
      <p:ext uri="{BB962C8B-B14F-4D97-AF65-F5344CB8AC3E}">
        <p14:creationId xmlns:p14="http://schemas.microsoft.com/office/powerpoint/2010/main" val="9560537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B7E796B-0634-442E-A390-B9895A3CC2D8}"/>
              </a:ext>
            </a:extLst>
          </p:cNvPr>
          <p:cNvSpPr>
            <a:spLocks noGrp="1"/>
          </p:cNvSpPr>
          <p:nvPr>
            <p:ph type="title"/>
          </p:nvPr>
        </p:nvSpPr>
        <p:spPr>
          <a:xfrm>
            <a:off x="367003" y="311020"/>
            <a:ext cx="6347713" cy="715347"/>
          </a:xfrm>
        </p:spPr>
        <p:txBody>
          <a:bodyPr/>
          <a:lstStyle/>
          <a:p>
            <a:r>
              <a:rPr lang="uk-UA" dirty="0"/>
              <a:t>СТРАТЕГИЧНА МЕТА</a:t>
            </a:r>
          </a:p>
        </p:txBody>
      </p:sp>
      <p:sp>
        <p:nvSpPr>
          <p:cNvPr id="3" name="Місце для вмісту 2">
            <a:extLst>
              <a:ext uri="{FF2B5EF4-FFF2-40B4-BE49-F238E27FC236}">
                <a16:creationId xmlns:a16="http://schemas.microsoft.com/office/drawing/2014/main" id="{8810C633-D7B1-49C0-A2DA-EF4A346F4173}"/>
              </a:ext>
            </a:extLst>
          </p:cNvPr>
          <p:cNvSpPr>
            <a:spLocks noGrp="1"/>
          </p:cNvSpPr>
          <p:nvPr>
            <p:ph idx="1"/>
          </p:nvPr>
        </p:nvSpPr>
        <p:spPr>
          <a:xfrm>
            <a:off x="298580" y="1026368"/>
            <a:ext cx="7221893" cy="5617028"/>
          </a:xfrm>
        </p:spPr>
        <p:txBody>
          <a:bodyPr>
            <a:normAutofit fontScale="92500" lnSpcReduction="20000"/>
          </a:bodyPr>
          <a:lstStyle/>
          <a:p>
            <a:r>
              <a:rPr lang="uk-UA" sz="1900" u="sng" dirty="0"/>
              <a:t>Завдання 4: Оптимізувати використання протимікробних препаратів в охороні здоров'я людини та тварин</a:t>
            </a:r>
          </a:p>
          <a:p>
            <a:r>
              <a:rPr lang="uk-UA" sz="1900" dirty="0"/>
              <a:t>Є зведені дані, які свідчать про те, що стійкість до протимікробних препаратів пов'язана з масштабним застосуванням антибіотиків Активне використання антибіотиків приймає різні форми: надмірне призначення, </a:t>
            </a:r>
            <a:r>
              <a:rPr lang="uk-UA" sz="1900" dirty="0" err="1"/>
              <a:t>безрецептурний</a:t>
            </a:r>
            <a:r>
              <a:rPr lang="uk-UA" sz="1900" dirty="0"/>
              <a:t> продаж і останнім часом продажі по Інтернету, широко поширені в багатьох країнах. Незважаючи на прийняті рядом держав-членів заходи, використання антибіотиків людьми, а також у тваринництві і сільському господарстві продовжує зростати в глобальних масштабах. Прогнозоване  зростання попиту на продукти харчування </a:t>
            </a:r>
            <a:r>
              <a:rPr lang="uk-UA" sz="1900" dirty="0" err="1"/>
              <a:t>твариницького</a:t>
            </a:r>
            <a:r>
              <a:rPr lang="uk-UA" sz="1900" dirty="0"/>
              <a:t> походження, що може також сприяти ширшому використанню антибіотиків.</a:t>
            </a:r>
          </a:p>
          <a:p>
            <a:r>
              <a:rPr lang="uk-UA" sz="1900" dirty="0"/>
              <a:t>Дані щодо використання антибіотиків збираються та аналізуються в багатьох країнах з високим та середнім рівнем доходів, а МЕБ Глобальний план дій щодо боротьби зі стійкістю до протимікробних препаратів  WHO розробляє базу даних щодо використання антибіотиків у тваринництві. В той же час не вистачає даних про застосування антибіотиків у людей у пунктах надання медичної допомоги та у країнах з низьким рівнем доходів. </a:t>
            </a:r>
            <a:endParaRPr lang="uk-UA" dirty="0"/>
          </a:p>
        </p:txBody>
      </p:sp>
    </p:spTree>
    <p:extLst>
      <p:ext uri="{BB962C8B-B14F-4D97-AF65-F5344CB8AC3E}">
        <p14:creationId xmlns:p14="http://schemas.microsoft.com/office/powerpoint/2010/main" val="9701047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B7E796B-0634-442E-A390-B9895A3CC2D8}"/>
              </a:ext>
            </a:extLst>
          </p:cNvPr>
          <p:cNvSpPr>
            <a:spLocks noGrp="1"/>
          </p:cNvSpPr>
          <p:nvPr>
            <p:ph type="title"/>
          </p:nvPr>
        </p:nvSpPr>
        <p:spPr>
          <a:xfrm>
            <a:off x="367003" y="311020"/>
            <a:ext cx="6347713" cy="715347"/>
          </a:xfrm>
        </p:spPr>
        <p:txBody>
          <a:bodyPr/>
          <a:lstStyle/>
          <a:p>
            <a:r>
              <a:rPr lang="uk-UA" dirty="0"/>
              <a:t>СТРАТЕГИЧНА МЕТА</a:t>
            </a:r>
          </a:p>
        </p:txBody>
      </p:sp>
      <p:sp>
        <p:nvSpPr>
          <p:cNvPr id="3" name="Місце для вмісту 2">
            <a:extLst>
              <a:ext uri="{FF2B5EF4-FFF2-40B4-BE49-F238E27FC236}">
                <a16:creationId xmlns:a16="http://schemas.microsoft.com/office/drawing/2014/main" id="{8810C633-D7B1-49C0-A2DA-EF4A346F4173}"/>
              </a:ext>
            </a:extLst>
          </p:cNvPr>
          <p:cNvSpPr>
            <a:spLocks noGrp="1"/>
          </p:cNvSpPr>
          <p:nvPr>
            <p:ph idx="1"/>
          </p:nvPr>
        </p:nvSpPr>
        <p:spPr>
          <a:xfrm>
            <a:off x="298580" y="1026368"/>
            <a:ext cx="7221893" cy="5617028"/>
          </a:xfrm>
        </p:spPr>
        <p:txBody>
          <a:bodyPr>
            <a:normAutofit fontScale="85000" lnSpcReduction="10000"/>
          </a:bodyPr>
          <a:lstStyle/>
          <a:p>
            <a:r>
              <a:rPr lang="uk-UA" sz="1900" dirty="0"/>
              <a:t>Протимікробні препарати повинні отримати ширше визнання як суспільного блага, що призведе до більш жорсткому регулюванню їх поширення, якості та методів використання, а також  стимулює інвестиції у НДДКР. У ряді випадків витрати галузі на просування продукції перевищують державні витрати на популяризацію раціонального використання протимікробних препаратів та надання об'єктивну інформацію.</a:t>
            </a:r>
          </a:p>
          <a:p>
            <a:r>
              <a:rPr lang="uk-UA" sz="1900" dirty="0"/>
              <a:t>Рішення про призначення антибіотиків </a:t>
            </a:r>
            <a:r>
              <a:rPr lang="uk-UA" sz="1900" dirty="0" err="1"/>
              <a:t>рідко</a:t>
            </a:r>
            <a:r>
              <a:rPr lang="uk-UA" sz="1900" dirty="0"/>
              <a:t> ґрунтуються на точному діагнозі. Необхідні ефективні та економічні засоби оперативної діагностики, які дозволили б забезпечити оптимальне застосування антибіотиків при лікуванні людей та тварин, причому такі засоби повинні легко вбудовуватись у клінічну, фармацевтичну та ветеринарну практику. Нормою мають стати призначення та відпуск препаратів на основі фактичні дані.</a:t>
            </a:r>
          </a:p>
          <a:p>
            <a:r>
              <a:rPr lang="uk-UA" sz="1900" dirty="0"/>
              <a:t>При </a:t>
            </a:r>
            <a:r>
              <a:rPr lang="uk-UA" sz="1900" dirty="0" err="1"/>
              <a:t>безрецептурному</a:t>
            </a:r>
            <a:r>
              <a:rPr lang="uk-UA" sz="1900" dirty="0"/>
              <a:t> продажу та реалізації через Інтернет регулювання використання протимікробних препаратів недостатньо або не забезпечується практичними заходами. До слабких місць, що сприяють розвитку стійкості до протимікробних препаратів, належать недотримання приписів пацієнтами та провайдерами медичних послуг, широке використання у лікуванні людей та тварин неякісних лікарських коштів та неналежне та нерегульоване використання протимікробних препаратів у сільському господарстві.</a:t>
            </a:r>
          </a:p>
          <a:p>
            <a:endParaRPr lang="uk-UA" dirty="0"/>
          </a:p>
        </p:txBody>
      </p:sp>
    </p:spTree>
    <p:extLst>
      <p:ext uri="{BB962C8B-B14F-4D97-AF65-F5344CB8AC3E}">
        <p14:creationId xmlns:p14="http://schemas.microsoft.com/office/powerpoint/2010/main" val="14773200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1F5DF0F-6043-477F-A1DE-E4F8D86F1B46}"/>
              </a:ext>
            </a:extLst>
          </p:cNvPr>
          <p:cNvSpPr>
            <a:spLocks noGrp="1"/>
          </p:cNvSpPr>
          <p:nvPr>
            <p:ph type="title"/>
          </p:nvPr>
        </p:nvSpPr>
        <p:spPr>
          <a:xfrm>
            <a:off x="450978" y="227045"/>
            <a:ext cx="6347713" cy="724678"/>
          </a:xfrm>
        </p:spPr>
        <p:txBody>
          <a:bodyPr/>
          <a:lstStyle/>
          <a:p>
            <a:r>
              <a:rPr lang="uk-UA" dirty="0"/>
              <a:t>СТРАТЕГИЧНА МЕТА</a:t>
            </a:r>
          </a:p>
        </p:txBody>
      </p:sp>
      <p:sp>
        <p:nvSpPr>
          <p:cNvPr id="3" name="Місце для вмісту 2">
            <a:extLst>
              <a:ext uri="{FF2B5EF4-FFF2-40B4-BE49-F238E27FC236}">
                <a16:creationId xmlns:a16="http://schemas.microsoft.com/office/drawing/2014/main" id="{9ECA48D3-EDAA-4E0A-9550-5D8AEC66DED9}"/>
              </a:ext>
            </a:extLst>
          </p:cNvPr>
          <p:cNvSpPr>
            <a:spLocks noGrp="1"/>
          </p:cNvSpPr>
          <p:nvPr>
            <p:ph idx="1"/>
          </p:nvPr>
        </p:nvSpPr>
        <p:spPr>
          <a:xfrm>
            <a:off x="450978" y="951723"/>
            <a:ext cx="7377405" cy="5679231"/>
          </a:xfrm>
        </p:spPr>
        <p:txBody>
          <a:bodyPr>
            <a:normAutofit lnSpcReduction="10000"/>
          </a:bodyPr>
          <a:lstStyle/>
          <a:p>
            <a:r>
              <a:rPr lang="uk-UA" u="sng" dirty="0"/>
              <a:t>Завдання 5: Підготувати економічне </a:t>
            </a:r>
            <a:r>
              <a:rPr lang="uk-UA" u="sng" dirty="0" err="1"/>
              <a:t>обгрунтування</a:t>
            </a:r>
            <a:r>
              <a:rPr lang="uk-UA" u="sng" dirty="0"/>
              <a:t> планомірних інвестицій з урахуванням потреб всіх країн і збільшити інвестиції у розробку нових лікарських засобів, діагностичних інструментів та вакцин та в реалізацію інших заходів</a:t>
            </a:r>
          </a:p>
          <a:p>
            <a:r>
              <a:rPr lang="uk-UA" dirty="0"/>
              <a:t>Економічне обґрунтування має відображати необхідність зміцнення потенціалу, включаючи професійну підготовку в умовах нестачі коштів, та необхідність забезпечення того, щоб використання коштів, включаючи лікарські препарати, діагностичні засоби та вакцини, в рамках систем охорони здоров'я людей і тварин було засновано на фактичні дані.</a:t>
            </a:r>
          </a:p>
          <a:p>
            <a:r>
              <a:rPr lang="uk-UA" dirty="0"/>
              <a:t>Необхідно провести оцінку економічних наслідків тягаря стійкості до протимікробним препаратам для охорони здоров'я і більш широких соціально-економічних аспектів і порівняти збитки від бездіяльності з витратами та користю у зв'язку з діями. Відсутність таких даних ускладнює здійснення Глобальної стратегії стримування розвитку стійкості до протимікробних препаратів.  Небагато проведених досліджень шкоди від стійкості до протимікробних препаратів стосуються переважно розвинених країн. </a:t>
            </a:r>
          </a:p>
          <a:p>
            <a:endParaRPr lang="uk-UA" dirty="0"/>
          </a:p>
        </p:txBody>
      </p:sp>
    </p:spTree>
    <p:extLst>
      <p:ext uri="{BB962C8B-B14F-4D97-AF65-F5344CB8AC3E}">
        <p14:creationId xmlns:p14="http://schemas.microsoft.com/office/powerpoint/2010/main" val="12703563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1F5DF0F-6043-477F-A1DE-E4F8D86F1B46}"/>
              </a:ext>
            </a:extLst>
          </p:cNvPr>
          <p:cNvSpPr>
            <a:spLocks noGrp="1"/>
          </p:cNvSpPr>
          <p:nvPr>
            <p:ph type="title"/>
          </p:nvPr>
        </p:nvSpPr>
        <p:spPr>
          <a:xfrm>
            <a:off x="450978" y="227045"/>
            <a:ext cx="6347713" cy="724678"/>
          </a:xfrm>
        </p:spPr>
        <p:txBody>
          <a:bodyPr/>
          <a:lstStyle/>
          <a:p>
            <a:r>
              <a:rPr lang="uk-UA" dirty="0"/>
              <a:t>СТРАТЕГИЧНА МЕТА</a:t>
            </a:r>
          </a:p>
        </p:txBody>
      </p:sp>
      <p:sp>
        <p:nvSpPr>
          <p:cNvPr id="3" name="Місце для вмісту 2">
            <a:extLst>
              <a:ext uri="{FF2B5EF4-FFF2-40B4-BE49-F238E27FC236}">
                <a16:creationId xmlns:a16="http://schemas.microsoft.com/office/drawing/2014/main" id="{9ECA48D3-EDAA-4E0A-9550-5D8AEC66DED9}"/>
              </a:ext>
            </a:extLst>
          </p:cNvPr>
          <p:cNvSpPr>
            <a:spLocks noGrp="1"/>
          </p:cNvSpPr>
          <p:nvPr>
            <p:ph idx="1"/>
          </p:nvPr>
        </p:nvSpPr>
        <p:spPr>
          <a:xfrm>
            <a:off x="450978" y="951723"/>
            <a:ext cx="7377405" cy="5679231"/>
          </a:xfrm>
        </p:spPr>
        <p:txBody>
          <a:bodyPr>
            <a:normAutofit fontScale="85000" lnSpcReduction="20000"/>
          </a:bodyPr>
          <a:lstStyle/>
          <a:p>
            <a:r>
              <a:rPr lang="uk-UA" dirty="0"/>
              <a:t>Необхідні невідкладні інвестиції в розробку нових протимікробних препаратів, діагностичних засобів та вакцин. Відсутність таких інвестицій частково пояснюється побоюваннями, що стійкість виникне швидко та віддача від інвестицій буде недостатньою через обмежене використання. НДДКР щодо нових антибіотиків, таким чином, вважаються менш вигідним вкладенням коштів, чим інвестиції у розробку лікарських засобів </a:t>
            </a:r>
            <a:r>
              <a:rPr lang="uk-UA" dirty="0" err="1"/>
              <a:t>засобів</a:t>
            </a:r>
            <a:r>
              <a:rPr lang="uk-UA" dirty="0"/>
              <a:t> від хронічних хвороб На сьогоднішній день більшість великих фармацевтичних компаній зупинили дослідження у цій галузі. Такий стан справ був  характеризований</a:t>
            </a:r>
          </a:p>
          <a:p>
            <a:r>
              <a:rPr lang="uk-UA" dirty="0"/>
              <a:t>Консультативною робочою групою експертів ВООЗ з наукових досліджень та розробок: фінансування та координація14 як «серйозний збій ринкових механізмів» та «привід для глибокої стурбованості». Необхідно впроваджувати нові процеси як для стимулювання інвестицій у дослідження та розробку нових антибіотиків, так і для забезпечення того, щоб нові препарати використовувалися під  контролем систем охорони здоров'я, що дозволить надовго зберегти їхня ефективність. Необхідно усунути зв'язок між витратами на дослідження та розробки, з одного боку, і цінами та обсягом продажів, з іншого боку, для сприяння забезпеченню справедливого доступу до прийнятних по ціні нових лікарських препаратів, діагностичним засобам, вакцинам та іншим результатам наукових досліджень та розробок у всіх країнах. В останні роки з'явилося багато форумів, на яких  обговорюються ці питання.</a:t>
            </a:r>
          </a:p>
          <a:p>
            <a:r>
              <a:rPr lang="uk-UA" dirty="0"/>
              <a:t>Антибіотики повинні застосовуватись у комплексі з доступними за ціною діагностичними засобами у місцях надання медичної допомоги, за допомогою якої медико-санітарний та  ветеринарний персонал отримував би інформацію про ефективність лікування захворювань теми або іншими антибіотиками, наявними в наявності. Слід врахувати питання застосування та доступності цих методів у країнах з низьким та середнім рівнем доходів </a:t>
            </a:r>
          </a:p>
          <a:p>
            <a:endParaRPr lang="uk-UA" dirty="0"/>
          </a:p>
        </p:txBody>
      </p:sp>
    </p:spTree>
    <p:extLst>
      <p:ext uri="{BB962C8B-B14F-4D97-AF65-F5344CB8AC3E}">
        <p14:creationId xmlns:p14="http://schemas.microsoft.com/office/powerpoint/2010/main" val="5253842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2E94A2F-C13B-4D38-9BB1-1CF314BAD044}"/>
              </a:ext>
            </a:extLst>
          </p:cNvPr>
          <p:cNvSpPr>
            <a:spLocks noGrp="1"/>
          </p:cNvSpPr>
          <p:nvPr>
            <p:ph type="title"/>
          </p:nvPr>
        </p:nvSpPr>
        <p:spPr>
          <a:xfrm>
            <a:off x="133738" y="156237"/>
            <a:ext cx="7097486" cy="1320800"/>
          </a:xfrm>
        </p:spPr>
        <p:txBody>
          <a:bodyPr>
            <a:noAutofit/>
          </a:bodyPr>
          <a:lstStyle/>
          <a:p>
            <a:pPr algn="ctr"/>
            <a:r>
              <a:rPr lang="ru-RU" sz="2400" dirty="0"/>
              <a:t>ПРОГРАМА</a:t>
            </a:r>
            <a:br>
              <a:rPr lang="ru-RU" sz="2400" dirty="0"/>
            </a:br>
            <a:r>
              <a:rPr lang="ru-RU" sz="2400" dirty="0"/>
              <a:t>ДІЙ ЩОДО СТІЙКОСТІ ДО</a:t>
            </a:r>
            <a:br>
              <a:rPr lang="ru-RU" sz="2400" dirty="0"/>
            </a:br>
            <a:r>
              <a:rPr lang="ru-RU" sz="2400" dirty="0"/>
              <a:t>ПРОТИМІКРОБНИМ ПРЕПАРАТАМ</a:t>
            </a:r>
            <a:endParaRPr lang="uk-UA" sz="2400" dirty="0"/>
          </a:p>
        </p:txBody>
      </p:sp>
      <p:sp>
        <p:nvSpPr>
          <p:cNvPr id="3" name="Місце для вмісту 2">
            <a:extLst>
              <a:ext uri="{FF2B5EF4-FFF2-40B4-BE49-F238E27FC236}">
                <a16:creationId xmlns:a16="http://schemas.microsoft.com/office/drawing/2014/main" id="{CA777A1D-E32B-49BA-B9D5-C32DF6DF620C}"/>
              </a:ext>
            </a:extLst>
          </p:cNvPr>
          <p:cNvSpPr>
            <a:spLocks noGrp="1"/>
          </p:cNvSpPr>
          <p:nvPr>
            <p:ph idx="1"/>
          </p:nvPr>
        </p:nvSpPr>
        <p:spPr>
          <a:xfrm>
            <a:off x="609598" y="1371600"/>
            <a:ext cx="7340083" cy="5225143"/>
          </a:xfrm>
        </p:spPr>
        <p:txBody>
          <a:bodyPr>
            <a:normAutofit fontScale="77500" lnSpcReduction="20000"/>
          </a:bodyPr>
          <a:lstStyle/>
          <a:p>
            <a:r>
              <a:rPr lang="uk-UA" dirty="0"/>
              <a:t>Пропонована нижче програма передбачає дії, які держави-члени, Секретаріат та міжнародні та національні партнери повинні зробити для досягнення мети та розв'язання завдань, поставлених у глобальний план.</a:t>
            </a:r>
          </a:p>
          <a:p>
            <a:r>
              <a:rPr lang="uk-UA" dirty="0"/>
              <a:t>Всім державам-членам наполегливо пропонується протягом двох років після затвердження плану дій Асамблеєю охорони здоров'я ввести в дію національні плани дій щодо боротьби із стійкістю до протимікробних препаратів, відповідно до глобальних планом дій, а також стандартами та керівними принципами, розробленими такими міжнародними організаціями, як Комісія Кодекс </a:t>
            </a:r>
            <a:r>
              <a:rPr lang="uk-UA" dirty="0" err="1"/>
              <a:t>аліментаріус</a:t>
            </a:r>
            <a:r>
              <a:rPr lang="uk-UA" dirty="0"/>
              <a:t>, ФАО та МЕБ.</a:t>
            </a:r>
          </a:p>
          <a:p>
            <a:r>
              <a:rPr lang="uk-UA" dirty="0"/>
              <a:t>Ці національні плани дій мають стати основою для оцінки потреб у ресурсах, враховувати національні та регіональні пріоритети та брати до уваги відповідні місцеві та національні схеми керування. Секретаріат буде сприяти відповідним зусиллям шляхом: надання країнам підтримки в розробці, реалізації та моніторингу національних планів; напрями та координації зусиль з надання країнам допомоги в оцінці та задоволенні потреб в інвестиціях,  відповідно до принципу стійкості; моніторингу розробки та здійснення планів дій державами-членами та іншими партнерами; публікації раз на два роки доповідей про хід роботи, включаючи оцінку країн та організацій, які розробили плани, їх прогресу в здійсненні та ефективності дій на регіональному та глобальному рівнях, а також оцінку прогресу, досягнутого ФАО, МЕБ та ВООЗ у провадженні діяльності у рамках тристоронньої співпраці між організаціями.</a:t>
            </a:r>
          </a:p>
          <a:p>
            <a:r>
              <a:rPr lang="uk-UA" dirty="0"/>
              <a:t>Секретаріат також працюватиме зі Стратегічної та технічної консультативної групою з питань стійкості до протимікробних препаратів, з державами членами, ФАО та МЕБ, а також з іншими зацікавленими партнерами над створенням системи моніторингу та оцінки, включаючи вироблення вимірних показників здійснення та  ефективності глобального плану дій.</a:t>
            </a:r>
          </a:p>
          <a:p>
            <a:endParaRPr lang="uk-UA" dirty="0"/>
          </a:p>
        </p:txBody>
      </p:sp>
    </p:spTree>
    <p:extLst>
      <p:ext uri="{BB962C8B-B14F-4D97-AF65-F5344CB8AC3E}">
        <p14:creationId xmlns:p14="http://schemas.microsoft.com/office/powerpoint/2010/main" val="36435514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7A78F21-D9AC-4AEA-BCA8-4FBDE3EB7DF8}"/>
              </a:ext>
            </a:extLst>
          </p:cNvPr>
          <p:cNvSpPr>
            <a:spLocks noGrp="1"/>
          </p:cNvSpPr>
          <p:nvPr>
            <p:ph type="title"/>
          </p:nvPr>
        </p:nvSpPr>
        <p:spPr>
          <a:xfrm>
            <a:off x="796211" y="1001486"/>
            <a:ext cx="6347713" cy="1320800"/>
          </a:xfrm>
        </p:spPr>
        <p:txBody>
          <a:bodyPr/>
          <a:lstStyle/>
          <a:p>
            <a:pPr algn="ctr"/>
            <a:r>
              <a:rPr lang="uk-UA" dirty="0"/>
              <a:t>ДЯКУЮ ЗА УВАГУ!</a:t>
            </a:r>
          </a:p>
        </p:txBody>
      </p:sp>
      <p:pic>
        <p:nvPicPr>
          <p:cNvPr id="4" name="Picture 2" descr="World Health Organization – Medium">
            <a:extLst>
              <a:ext uri="{FF2B5EF4-FFF2-40B4-BE49-F238E27FC236}">
                <a16:creationId xmlns:a16="http://schemas.microsoft.com/office/drawing/2014/main" id="{CDB0DC56-2B89-43BD-BDF8-953D7B1AC6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27176" y="2556587"/>
            <a:ext cx="2771192" cy="27711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4221932"/>
      </p:ext>
    </p:extLst>
  </p:cSld>
  <p:clrMapOvr>
    <a:masterClrMapping/>
  </p:clrMapOvr>
</p:sld>
</file>

<file path=ppt/theme/theme1.xml><?xml version="1.0" encoding="utf-8"?>
<a:theme xmlns:a="http://schemas.openxmlformats.org/drawingml/2006/main" name="Грань">
  <a:themeElements>
    <a:clrScheme name="Теплий синій">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Грань">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рань">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448</TotalTime>
  <Words>5157</Words>
  <Application>Microsoft Office PowerPoint</Application>
  <PresentationFormat>Екран (4:3)</PresentationFormat>
  <Paragraphs>125</Paragraphs>
  <Slides>32</Slides>
  <Notes>0</Notes>
  <HiddenSlides>0</HiddenSlides>
  <MMClips>0</MMClips>
  <ScaleCrop>false</ScaleCrop>
  <HeadingPairs>
    <vt:vector size="6" baseType="variant">
      <vt:variant>
        <vt:lpstr>Використані шрифти</vt:lpstr>
      </vt:variant>
      <vt:variant>
        <vt:i4>4</vt:i4>
      </vt:variant>
      <vt:variant>
        <vt:lpstr>Тема</vt:lpstr>
      </vt:variant>
      <vt:variant>
        <vt:i4>1</vt:i4>
      </vt:variant>
      <vt:variant>
        <vt:lpstr>Заголовки слайдів</vt:lpstr>
      </vt:variant>
      <vt:variant>
        <vt:i4>32</vt:i4>
      </vt:variant>
    </vt:vector>
  </HeadingPairs>
  <TitlesOfParts>
    <vt:vector size="37" baseType="lpstr">
      <vt:lpstr>Arial</vt:lpstr>
      <vt:lpstr>Times New Roman</vt:lpstr>
      <vt:lpstr>Trebuchet MS</vt:lpstr>
      <vt:lpstr>Wingdings 3</vt:lpstr>
      <vt:lpstr>Грань</vt:lpstr>
      <vt:lpstr>ГЛОБАЛЬНИЙ ПЛАН ДІЙ ПО БОРОТЬБІ З СТІЙКОСТЮ ДО ПРОТИМІКРОБНИХ ПРЕПАРАТІВ</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ОХОПЛЕННЯ</vt:lpstr>
      <vt:lpstr>ОХОПЛЕННЯ</vt:lpstr>
      <vt:lpstr>ОХОПЛЕННЯ</vt:lpstr>
      <vt:lpstr>ОХОПЛЕННЯ</vt:lpstr>
      <vt:lpstr>ОХОПЛЕННЯ</vt:lpstr>
      <vt:lpstr>ПОДАЛЬШІ КРОКИ</vt:lpstr>
      <vt:lpstr>ПОДАЛЬШІ КРОКИ</vt:lpstr>
      <vt:lpstr>ПОДАЛЬШІ КРОКИ</vt:lpstr>
      <vt:lpstr>КОНСУЛЬТАТИВНИЙ ПРОЦЕС</vt:lpstr>
      <vt:lpstr>СТРАТЕГИЧНА МЕТА</vt:lpstr>
      <vt:lpstr>СТРАТЕГИЧНА МЕТА</vt:lpstr>
      <vt:lpstr>СТРАТЕГИЧНА МЕТА</vt:lpstr>
      <vt:lpstr>СТРАТЕГИЧНА МЕТА</vt:lpstr>
      <vt:lpstr>СТРАТЕГИЧНА МЕТА</vt:lpstr>
      <vt:lpstr>СТРАТЕГИЧНА МЕТА</vt:lpstr>
      <vt:lpstr>СТРАТЕГИЧНА МЕТА</vt:lpstr>
      <vt:lpstr>СТРАТЕГИЧНА МЕТА</vt:lpstr>
      <vt:lpstr>СТРАТЕГИЧНА МЕТА</vt:lpstr>
      <vt:lpstr>СТРАТЕГИЧНА МЕТА</vt:lpstr>
      <vt:lpstr>ПРОГРАМА ДІЙ ЩОДО СТІЙКОСТІ ДО ПРОТИМІКРОБНИМ ПРЕПАРАТАМ</vt:lpstr>
      <vt:lpstr>ДЯКУЮ ЗА УВАГУ!</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Програма «Antimicrobial Stewardship» – стратегія антимікробного контролю</dc:title>
  <dc:creator>Катерина Миколаївна Усиченко</dc:creator>
  <cp:lastModifiedBy>Катерина Миколаївна Усиченко</cp:lastModifiedBy>
  <cp:revision>29</cp:revision>
  <dcterms:created xsi:type="dcterms:W3CDTF">2023-09-05T07:02:34Z</dcterms:created>
  <dcterms:modified xsi:type="dcterms:W3CDTF">2023-12-13T07:28:56Z</dcterms:modified>
</cp:coreProperties>
</file>