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5" r:id="rId8"/>
    <p:sldId id="264" r:id="rId9"/>
    <p:sldId id="263" r:id="rId10"/>
    <p:sldId id="262" r:id="rId11"/>
    <p:sldId id="261" r:id="rId12"/>
    <p:sldId id="272" r:id="rId13"/>
    <p:sldId id="271" r:id="rId14"/>
    <p:sldId id="270" r:id="rId15"/>
    <p:sldId id="269" r:id="rId16"/>
    <p:sldId id="268" r:id="rId17"/>
    <p:sldId id="276" r:id="rId18"/>
    <p:sldId id="275" r:id="rId19"/>
    <p:sldId id="274" r:id="rId20"/>
    <p:sldId id="273" r:id="rId21"/>
    <p:sldId id="279" r:id="rId22"/>
    <p:sldId id="278" r:id="rId23"/>
    <p:sldId id="277" r:id="rId24"/>
    <p:sldId id="283" r:id="rId25"/>
    <p:sldId id="282" r:id="rId26"/>
    <p:sldId id="281" r:id="rId27"/>
    <p:sldId id="284" r:id="rId28"/>
    <p:sldId id="285" r:id="rId29"/>
    <p:sldId id="286" r:id="rId30"/>
    <p:sldId id="280" r:id="rId31"/>
    <p:sldId id="290" r:id="rId32"/>
    <p:sldId id="289" r:id="rId33"/>
    <p:sldId id="288" r:id="rId34"/>
    <p:sldId id="287" r:id="rId35"/>
    <p:sldId id="260" r:id="rId36"/>
    <p:sldId id="291" r:id="rId37"/>
    <p:sldId id="312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Усыченко Медин" userId="e90cd61c-49b6-402a-986c-59281cd009c4" providerId="ADAL" clId="{3A618DB2-D06B-4E40-A635-8275BE8E3BBB}"/>
    <pc:docChg chg="undo custSel modSld">
      <pc:chgData name="Усыченко Медин" userId="e90cd61c-49b6-402a-986c-59281cd009c4" providerId="ADAL" clId="{3A618DB2-D06B-4E40-A635-8275BE8E3BBB}" dt="2023-12-20T08:51:46.466" v="174" actId="1036"/>
      <pc:docMkLst>
        <pc:docMk/>
      </pc:docMkLst>
      <pc:sldChg chg="modSp">
        <pc:chgData name="Усыченко Медин" userId="e90cd61c-49b6-402a-986c-59281cd009c4" providerId="ADAL" clId="{3A618DB2-D06B-4E40-A635-8275BE8E3BBB}" dt="2023-12-20T08:34:40.351" v="100" actId="403"/>
        <pc:sldMkLst>
          <pc:docMk/>
          <pc:sldMk cId="784813812" sldId="257"/>
        </pc:sldMkLst>
        <pc:spChg chg="mod">
          <ac:chgData name="Усыченко Медин" userId="e90cd61c-49b6-402a-986c-59281cd009c4" providerId="ADAL" clId="{3A618DB2-D06B-4E40-A635-8275BE8E3BBB}" dt="2023-12-20T08:34:40.351" v="100" actId="403"/>
          <ac:spMkLst>
            <pc:docMk/>
            <pc:sldMk cId="784813812" sldId="257"/>
            <ac:spMk id="3" creationId="{3CAD4C02-30BE-4A3E-9C9B-D408F3FF6692}"/>
          </ac:spMkLst>
        </pc:spChg>
      </pc:sldChg>
      <pc:sldChg chg="modSp">
        <pc:chgData name="Усыченко Медин" userId="e90cd61c-49b6-402a-986c-59281cd009c4" providerId="ADAL" clId="{3A618DB2-D06B-4E40-A635-8275BE8E3BBB}" dt="2023-12-20T08:37:02.631" v="102" actId="403"/>
        <pc:sldMkLst>
          <pc:docMk/>
          <pc:sldMk cId="2195728682" sldId="258"/>
        </pc:sldMkLst>
        <pc:spChg chg="mod">
          <ac:chgData name="Усыченко Медин" userId="e90cd61c-49b6-402a-986c-59281cd009c4" providerId="ADAL" clId="{3A618DB2-D06B-4E40-A635-8275BE8E3BBB}" dt="2023-12-20T08:37:02.631" v="102" actId="403"/>
          <ac:spMkLst>
            <pc:docMk/>
            <pc:sldMk cId="2195728682" sldId="258"/>
            <ac:spMk id="3" creationId="{0FA51C49-9009-41B9-BFD7-481E619CADF6}"/>
          </ac:spMkLst>
        </pc:spChg>
      </pc:sldChg>
      <pc:sldChg chg="modSp">
        <pc:chgData name="Усыченко Медин" userId="e90cd61c-49b6-402a-986c-59281cd009c4" providerId="ADAL" clId="{3A618DB2-D06B-4E40-A635-8275BE8E3BBB}" dt="2023-12-20T08:38:32.271" v="146" actId="6549"/>
        <pc:sldMkLst>
          <pc:docMk/>
          <pc:sldMk cId="1261672658" sldId="259"/>
        </pc:sldMkLst>
        <pc:spChg chg="mod">
          <ac:chgData name="Усыченко Медин" userId="e90cd61c-49b6-402a-986c-59281cd009c4" providerId="ADAL" clId="{3A618DB2-D06B-4E40-A635-8275BE8E3BBB}" dt="2023-12-20T08:38:32.271" v="146" actId="6549"/>
          <ac:spMkLst>
            <pc:docMk/>
            <pc:sldMk cId="1261672658" sldId="259"/>
            <ac:spMk id="3" creationId="{0FA51C49-9009-41B9-BFD7-481E619CADF6}"/>
          </ac:spMkLst>
        </pc:spChg>
      </pc:sldChg>
      <pc:sldChg chg="modSp">
        <pc:chgData name="Усыченко Медин" userId="e90cd61c-49b6-402a-986c-59281cd009c4" providerId="ADAL" clId="{3A618DB2-D06B-4E40-A635-8275BE8E3BBB}" dt="2023-12-20T08:47:44.645" v="161" actId="27636"/>
        <pc:sldMkLst>
          <pc:docMk/>
          <pc:sldMk cId="1622950376" sldId="262"/>
        </pc:sldMkLst>
        <pc:spChg chg="mod">
          <ac:chgData name="Усыченко Медин" userId="e90cd61c-49b6-402a-986c-59281cd009c4" providerId="ADAL" clId="{3A618DB2-D06B-4E40-A635-8275BE8E3BBB}" dt="2023-12-20T08:47:44.645" v="161" actId="27636"/>
          <ac:spMkLst>
            <pc:docMk/>
            <pc:sldMk cId="1622950376" sldId="262"/>
            <ac:spMk id="3" creationId="{0FA51C49-9009-41B9-BFD7-481E619CADF6}"/>
          </ac:spMkLst>
        </pc:spChg>
      </pc:sldChg>
      <pc:sldChg chg="modSp">
        <pc:chgData name="Усыченко Медин" userId="e90cd61c-49b6-402a-986c-59281cd009c4" providerId="ADAL" clId="{3A618DB2-D06B-4E40-A635-8275BE8E3BBB}" dt="2023-12-13T09:27:21.706" v="48" actId="20577"/>
        <pc:sldMkLst>
          <pc:docMk/>
          <pc:sldMk cId="2212077571" sldId="264"/>
        </pc:sldMkLst>
        <pc:spChg chg="mod">
          <ac:chgData name="Усыченко Медин" userId="e90cd61c-49b6-402a-986c-59281cd009c4" providerId="ADAL" clId="{3A618DB2-D06B-4E40-A635-8275BE8E3BBB}" dt="2023-12-13T09:27:21.706" v="48" actId="20577"/>
          <ac:spMkLst>
            <pc:docMk/>
            <pc:sldMk cId="2212077571" sldId="264"/>
            <ac:spMk id="3" creationId="{0FA51C49-9009-41B9-BFD7-481E619CADF6}"/>
          </ac:spMkLst>
        </pc:spChg>
      </pc:sldChg>
      <pc:sldChg chg="modSp">
        <pc:chgData name="Усыченко Медин" userId="e90cd61c-49b6-402a-986c-59281cd009c4" providerId="ADAL" clId="{3A618DB2-D06B-4E40-A635-8275BE8E3BBB}" dt="2023-12-20T08:44:23.740" v="156" actId="27636"/>
        <pc:sldMkLst>
          <pc:docMk/>
          <pc:sldMk cId="3282460841" sldId="265"/>
        </pc:sldMkLst>
        <pc:spChg chg="mod">
          <ac:chgData name="Усыченко Медин" userId="e90cd61c-49b6-402a-986c-59281cd009c4" providerId="ADAL" clId="{3A618DB2-D06B-4E40-A635-8275BE8E3BBB}" dt="2023-12-20T08:44:23.740" v="156" actId="27636"/>
          <ac:spMkLst>
            <pc:docMk/>
            <pc:sldMk cId="3282460841" sldId="265"/>
            <ac:spMk id="4" creationId="{7741E8E3-FAC0-4CFB-84C8-721D472AC937}"/>
          </ac:spMkLst>
        </pc:spChg>
      </pc:sldChg>
      <pc:sldChg chg="modSp">
        <pc:chgData name="Усыченко Медин" userId="e90cd61c-49b6-402a-986c-59281cd009c4" providerId="ADAL" clId="{3A618DB2-D06B-4E40-A635-8275BE8E3BBB}" dt="2023-12-13T09:01:08.032" v="40" actId="20577"/>
        <pc:sldMkLst>
          <pc:docMk/>
          <pc:sldMk cId="909255214" sldId="267"/>
        </pc:sldMkLst>
        <pc:spChg chg="mod">
          <ac:chgData name="Усыченко Медин" userId="e90cd61c-49b6-402a-986c-59281cd009c4" providerId="ADAL" clId="{3A618DB2-D06B-4E40-A635-8275BE8E3BBB}" dt="2023-12-13T09:01:08.032" v="40" actId="20577"/>
          <ac:spMkLst>
            <pc:docMk/>
            <pc:sldMk cId="909255214" sldId="267"/>
            <ac:spMk id="3" creationId="{F2639472-DD2A-42E4-8D66-4F88AA172894}"/>
          </ac:spMkLst>
        </pc:spChg>
      </pc:sldChg>
      <pc:sldChg chg="modSp">
        <pc:chgData name="Усыченко Медин" userId="e90cd61c-49b6-402a-986c-59281cd009c4" providerId="ADAL" clId="{3A618DB2-D06B-4E40-A635-8275BE8E3BBB}" dt="2023-12-20T08:51:46.466" v="174" actId="1036"/>
        <pc:sldMkLst>
          <pc:docMk/>
          <pc:sldMk cId="561183608" sldId="271"/>
        </pc:sldMkLst>
        <pc:spChg chg="mod">
          <ac:chgData name="Усыченко Медин" userId="e90cd61c-49b6-402a-986c-59281cd009c4" providerId="ADAL" clId="{3A618DB2-D06B-4E40-A635-8275BE8E3BBB}" dt="2023-12-20T08:51:46.466" v="174" actId="1036"/>
          <ac:spMkLst>
            <pc:docMk/>
            <pc:sldMk cId="561183608" sldId="271"/>
            <ac:spMk id="3" creationId="{0FA51C49-9009-41B9-BFD7-481E619CADF6}"/>
          </ac:spMkLst>
        </pc:spChg>
      </pc:sldChg>
      <pc:sldChg chg="modSp">
        <pc:chgData name="Усыченко Медин" userId="e90cd61c-49b6-402a-986c-59281cd009c4" providerId="ADAL" clId="{3A618DB2-D06B-4E40-A635-8275BE8E3BBB}" dt="2023-12-20T08:49:48.388" v="171" actId="1076"/>
        <pc:sldMkLst>
          <pc:docMk/>
          <pc:sldMk cId="1394521504" sldId="272"/>
        </pc:sldMkLst>
        <pc:spChg chg="mod">
          <ac:chgData name="Усыченко Медин" userId="e90cd61c-49b6-402a-986c-59281cd009c4" providerId="ADAL" clId="{3A618DB2-D06B-4E40-A635-8275BE8E3BBB}" dt="2023-12-20T08:49:48.388" v="171" actId="1076"/>
          <ac:spMkLst>
            <pc:docMk/>
            <pc:sldMk cId="1394521504" sldId="272"/>
            <ac:spMk id="3" creationId="{0FA51C49-9009-41B9-BFD7-481E619CADF6}"/>
          </ac:spMkLst>
        </pc:spChg>
      </pc:sldChg>
      <pc:sldChg chg="addSp delSp modSp">
        <pc:chgData name="Усыченко Медин" userId="e90cd61c-49b6-402a-986c-59281cd009c4" providerId="ADAL" clId="{3A618DB2-D06B-4E40-A635-8275BE8E3BBB}" dt="2023-12-13T09:53:46.478" v="68" actId="14100"/>
        <pc:sldMkLst>
          <pc:docMk/>
          <pc:sldMk cId="1007014672" sldId="284"/>
        </pc:sldMkLst>
        <pc:spChg chg="add del mod">
          <ac:chgData name="Усыченко Медин" userId="e90cd61c-49b6-402a-986c-59281cd009c4" providerId="ADAL" clId="{3A618DB2-D06B-4E40-A635-8275BE8E3BBB}" dt="2023-12-13T09:53:11.626" v="59"/>
          <ac:spMkLst>
            <pc:docMk/>
            <pc:sldMk cId="1007014672" sldId="284"/>
            <ac:spMk id="3" creationId="{E80C0670-2155-4644-A496-C4DAA71E1797}"/>
          </ac:spMkLst>
        </pc:spChg>
        <pc:spChg chg="add del mod">
          <ac:chgData name="Усыченко Медин" userId="e90cd61c-49b6-402a-986c-59281cd009c4" providerId="ADAL" clId="{3A618DB2-D06B-4E40-A635-8275BE8E3BBB}" dt="2023-12-13T09:53:37.108" v="65"/>
          <ac:spMkLst>
            <pc:docMk/>
            <pc:sldMk cId="1007014672" sldId="284"/>
            <ac:spMk id="6" creationId="{D069D984-A539-4320-9EFD-AC2067E31FDE}"/>
          </ac:spMkLst>
        </pc:spChg>
        <pc:graphicFrameChg chg="add del modGraphic">
          <ac:chgData name="Усыченко Медин" userId="e90cd61c-49b6-402a-986c-59281cd009c4" providerId="ADAL" clId="{3A618DB2-D06B-4E40-A635-8275BE8E3BBB}" dt="2023-12-13T09:53:14.010" v="60" actId="478"/>
          <ac:graphicFrameMkLst>
            <pc:docMk/>
            <pc:sldMk cId="1007014672" sldId="284"/>
            <ac:graphicFrameMk id="4" creationId="{E23DA7E4-1C3D-4518-92BF-F4C71FEF01FC}"/>
          </ac:graphicFrameMkLst>
        </pc:graphicFrameChg>
        <pc:picChg chg="add mod">
          <ac:chgData name="Усыченко Медин" userId="e90cd61c-49b6-402a-986c-59281cd009c4" providerId="ADAL" clId="{3A618DB2-D06B-4E40-A635-8275BE8E3BBB}" dt="2023-12-13T09:53:46.478" v="68" actId="14100"/>
          <ac:picMkLst>
            <pc:docMk/>
            <pc:sldMk cId="1007014672" sldId="284"/>
            <ac:picMk id="7" creationId="{661E4A8F-C08C-4EC9-93DC-A9388016EEA3}"/>
          </ac:picMkLst>
        </pc:picChg>
      </pc:sldChg>
      <pc:sldChg chg="addSp modSp">
        <pc:chgData name="Усыченко Медин" userId="e90cd61c-49b6-402a-986c-59281cd009c4" providerId="ADAL" clId="{3A618DB2-D06B-4E40-A635-8275BE8E3BBB}" dt="2023-12-13T09:54:59.967" v="85" actId="14100"/>
        <pc:sldMkLst>
          <pc:docMk/>
          <pc:sldMk cId="287605395" sldId="285"/>
        </pc:sldMkLst>
        <pc:spChg chg="mod">
          <ac:chgData name="Усыченко Медин" userId="e90cd61c-49b6-402a-986c-59281cd009c4" providerId="ADAL" clId="{3A618DB2-D06B-4E40-A635-8275BE8E3BBB}" dt="2023-12-13T09:54:37.551" v="81" actId="14100"/>
          <ac:spMkLst>
            <pc:docMk/>
            <pc:sldMk cId="287605395" sldId="285"/>
            <ac:spMk id="3" creationId="{8E4CC667-33F1-44D0-B7B6-344410BFFE54}"/>
          </ac:spMkLst>
        </pc:spChg>
        <pc:picChg chg="add mod">
          <ac:chgData name="Усыченко Медин" userId="e90cd61c-49b6-402a-986c-59281cd009c4" providerId="ADAL" clId="{3A618DB2-D06B-4E40-A635-8275BE8E3BBB}" dt="2023-12-13T09:54:59.967" v="85" actId="14100"/>
          <ac:picMkLst>
            <pc:docMk/>
            <pc:sldMk cId="287605395" sldId="285"/>
            <ac:picMk id="4" creationId="{38DB22D9-59BA-4794-879B-D8815BF0745C}"/>
          </ac:picMkLst>
        </pc:picChg>
      </pc:sldChg>
      <pc:sldChg chg="addSp modSp">
        <pc:chgData name="Усыченко Медин" userId="e90cd61c-49b6-402a-986c-59281cd009c4" providerId="ADAL" clId="{3A618DB2-D06B-4E40-A635-8275BE8E3BBB}" dt="2023-12-13T09:57:18.743" v="99" actId="14100"/>
        <pc:sldMkLst>
          <pc:docMk/>
          <pc:sldMk cId="326908170" sldId="286"/>
        </pc:sldMkLst>
        <pc:spChg chg="mod">
          <ac:chgData name="Усыченко Медин" userId="e90cd61c-49b6-402a-986c-59281cd009c4" providerId="ADAL" clId="{3A618DB2-D06B-4E40-A635-8275BE8E3BBB}" dt="2023-12-13T09:57:06.671" v="94" actId="1076"/>
          <ac:spMkLst>
            <pc:docMk/>
            <pc:sldMk cId="326908170" sldId="286"/>
            <ac:spMk id="2" creationId="{688157F4-181A-4FB8-A99A-EF88F38F89DC}"/>
          </ac:spMkLst>
        </pc:spChg>
        <pc:spChg chg="mod">
          <ac:chgData name="Усыченко Медин" userId="e90cd61c-49b6-402a-986c-59281cd009c4" providerId="ADAL" clId="{3A618DB2-D06B-4E40-A635-8275BE8E3BBB}" dt="2023-12-13T09:57:08.591" v="95" actId="1076"/>
          <ac:spMkLst>
            <pc:docMk/>
            <pc:sldMk cId="326908170" sldId="286"/>
            <ac:spMk id="3" creationId="{C5F0B421-FEF4-41D4-BC5F-8DA6015598F4}"/>
          </ac:spMkLst>
        </pc:spChg>
        <pc:picChg chg="add mod">
          <ac:chgData name="Усыченко Медин" userId="e90cd61c-49b6-402a-986c-59281cd009c4" providerId="ADAL" clId="{3A618DB2-D06B-4E40-A635-8275BE8E3BBB}" dt="2023-12-13T09:57:18.743" v="99" actId="14100"/>
          <ac:picMkLst>
            <pc:docMk/>
            <pc:sldMk cId="326908170" sldId="286"/>
            <ac:picMk id="4" creationId="{1CEAB972-6207-4BF1-89DF-AA8F21EB73E0}"/>
          </ac:picMkLst>
        </pc:picChg>
      </pc:sldChg>
      <pc:sldChg chg="modSp">
        <pc:chgData name="Усыченко Медин" userId="e90cd61c-49b6-402a-986c-59281cd009c4" providerId="ADAL" clId="{3A618DB2-D06B-4E40-A635-8275BE8E3BBB}" dt="2023-12-13T09:47:30.292" v="56" actId="313"/>
        <pc:sldMkLst>
          <pc:docMk/>
          <pc:sldMk cId="895713412" sldId="287"/>
        </pc:sldMkLst>
        <pc:spChg chg="mod">
          <ac:chgData name="Усыченко Медин" userId="e90cd61c-49b6-402a-986c-59281cd009c4" providerId="ADAL" clId="{3A618DB2-D06B-4E40-A635-8275BE8E3BBB}" dt="2023-12-13T09:47:30.292" v="56" actId="313"/>
          <ac:spMkLst>
            <pc:docMk/>
            <pc:sldMk cId="895713412" sldId="287"/>
            <ac:spMk id="3" creationId="{0FA51C49-9009-41B9-BFD7-481E619CADF6}"/>
          </ac:spMkLst>
        </pc:spChg>
      </pc:sldChg>
      <pc:sldChg chg="modSp">
        <pc:chgData name="Усыченко Медин" userId="e90cd61c-49b6-402a-986c-59281cd009c4" providerId="ADAL" clId="{3A618DB2-D06B-4E40-A635-8275BE8E3BBB}" dt="2023-12-13T09:45:43.095" v="55" actId="403"/>
        <pc:sldMkLst>
          <pc:docMk/>
          <pc:sldMk cId="3655259427" sldId="289"/>
        </pc:sldMkLst>
        <pc:spChg chg="mod">
          <ac:chgData name="Усыченко Медин" userId="e90cd61c-49b6-402a-986c-59281cd009c4" providerId="ADAL" clId="{3A618DB2-D06B-4E40-A635-8275BE8E3BBB}" dt="2023-12-13T09:45:43.095" v="55" actId="403"/>
          <ac:spMkLst>
            <pc:docMk/>
            <pc:sldMk cId="3655259427" sldId="289"/>
            <ac:spMk id="3" creationId="{0FA51C49-9009-41B9-BFD7-481E619CADF6}"/>
          </ac:spMkLst>
        </pc:spChg>
      </pc:sldChg>
    </pc:docChg>
  </pc:docChgLst>
  <pc:docChgLst>
    <pc:chgData name="Катерина Миколаївна Усиченко" userId="c7121fdd-db43-4798-8475-63b4ccfd2e56" providerId="ADAL" clId="{DDC66EDF-5461-40BE-BFAF-57D350102672}"/>
  </pc:docChgLst>
  <pc:docChgLst>
    <pc:chgData name="Усыченко Медин" userId="e90cd61c-49b6-402a-986c-59281cd009c4" providerId="ADAL" clId="{333E6E2E-147E-4660-A7AE-9041BEA66B0F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594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48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897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999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09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504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742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4163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912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014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8399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9563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3157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549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1280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6497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189F9-1C24-4E7B-A16F-C4FF97112C46}" type="datetimeFigureOut">
              <a:rPr lang="uk-UA" smtClean="0"/>
              <a:t>20.12.2023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769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CCA407-C55F-41A4-9955-5AD9CD79D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2"/>
            <a:ext cx="5985588" cy="4513327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Програма «</a:t>
            </a:r>
            <a:r>
              <a:rPr lang="uk-UA" dirty="0" err="1"/>
              <a:t>Antimicrobial</a:t>
            </a:r>
            <a:r>
              <a:rPr lang="uk-UA" dirty="0"/>
              <a:t> </a:t>
            </a:r>
            <a:r>
              <a:rPr lang="uk-UA" dirty="0" err="1"/>
              <a:t>Stewardship</a:t>
            </a:r>
            <a:r>
              <a:rPr lang="uk-UA" dirty="0"/>
              <a:t>» – стратегія антимікробного контролю</a:t>
            </a:r>
          </a:p>
        </p:txBody>
      </p:sp>
    </p:spTree>
    <p:extLst>
      <p:ext uri="{BB962C8B-B14F-4D97-AF65-F5344CB8AC3E}">
        <p14:creationId xmlns:p14="http://schemas.microsoft.com/office/powerpoint/2010/main" val="62557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CAD4C02-30BE-4A3E-9C9B-D408F3FF6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79918"/>
            <a:ext cx="6347714" cy="5761445"/>
          </a:xfrm>
        </p:spPr>
        <p:txBody>
          <a:bodyPr>
            <a:normAutofit/>
          </a:bodyPr>
          <a:lstStyle/>
          <a:p>
            <a:r>
              <a:rPr lang="uk-UA" sz="2000" dirty="0" err="1"/>
              <a:t>Антибіотикорезистентність</a:t>
            </a:r>
            <a:r>
              <a:rPr lang="uk-UA" sz="2000" dirty="0"/>
              <a:t> з кожним роком стає все більш актуальною проблемою глобальної охорони здоров’я, згідно з прогнозами фахівців, до 2050 року </a:t>
            </a:r>
            <a:r>
              <a:rPr lang="uk-UA" sz="2000" dirty="0" err="1"/>
              <a:t>антибіотикорезистентні</a:t>
            </a:r>
            <a:r>
              <a:rPr lang="uk-UA" sz="2000" dirty="0"/>
              <a:t> бактерії можуть стати причиною смерті до 10 млн. осіб на рік. Це більше, ніж онкологічні захворювання та цукровий діабет разом узяті.</a:t>
            </a:r>
          </a:p>
          <a:p>
            <a:r>
              <a:rPr lang="uk-UA" sz="2000" dirty="0"/>
              <a:t>Пошук шляхів боротьби з </a:t>
            </a:r>
            <a:r>
              <a:rPr lang="uk-UA" sz="2000" dirty="0" err="1"/>
              <a:t>антибіотикорезистентністю</a:t>
            </a:r>
            <a:r>
              <a:rPr lang="uk-UA" sz="2000" dirty="0"/>
              <a:t> протягом останніх двох десятиліть привів до модифікації клінічних підходів до лікування інфекцій; були розроблені керівні принципи системи антимікробного контролю для прийняття клінічних рішень та посилення колективних дій щодо вирішення відповідних медичних проблем</a:t>
            </a:r>
          </a:p>
        </p:txBody>
      </p:sp>
    </p:spTree>
    <p:extLst>
      <p:ext uri="{BB962C8B-B14F-4D97-AF65-F5344CB8AC3E}">
        <p14:creationId xmlns:p14="http://schemas.microsoft.com/office/powerpoint/2010/main" val="784813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347714" cy="5621485"/>
          </a:xfrm>
        </p:spPr>
        <p:txBody>
          <a:bodyPr>
            <a:normAutofit/>
          </a:bodyPr>
          <a:lstStyle/>
          <a:p>
            <a:r>
              <a:rPr lang="uk-UA" sz="2400" dirty="0"/>
              <a:t>Сучасна стратегія антимікробного контролю носить назву «</a:t>
            </a:r>
            <a:r>
              <a:rPr lang="en-US" sz="2400" dirty="0"/>
              <a:t>Antimicrobial Stewardship»</a:t>
            </a:r>
            <a:r>
              <a:rPr lang="uk-UA" sz="2400" dirty="0"/>
              <a:t> </a:t>
            </a:r>
            <a:r>
              <a:rPr lang="en-US" sz="2400" dirty="0"/>
              <a:t>(Stewardship – </a:t>
            </a:r>
            <a:r>
              <a:rPr lang="uk-UA" sz="2400" dirty="0" err="1"/>
              <a:t>англ</a:t>
            </a:r>
            <a:r>
              <a:rPr lang="uk-UA" sz="2400" dirty="0"/>
              <a:t>., відповідальний нагляд, захист, турбота про збереження чогось). </a:t>
            </a:r>
          </a:p>
          <a:p>
            <a:r>
              <a:rPr lang="en-US" sz="2400" dirty="0"/>
              <a:t>Antimicrobial</a:t>
            </a:r>
            <a:r>
              <a:rPr lang="uk-UA" sz="2400" dirty="0"/>
              <a:t> </a:t>
            </a:r>
            <a:r>
              <a:rPr lang="en-US" sz="2400" dirty="0"/>
              <a:t>Stewardship </a:t>
            </a:r>
            <a:r>
              <a:rPr lang="uk-UA" sz="2400" dirty="0"/>
              <a:t>є багатогранний та </a:t>
            </a:r>
            <a:r>
              <a:rPr lang="uk-UA" sz="2400" dirty="0" err="1"/>
              <a:t>багатодисциплінарний</a:t>
            </a:r>
            <a:r>
              <a:rPr lang="uk-UA" sz="2400" dirty="0"/>
              <a:t> підхід, що включає участь лікарів невідкладної допомоги, інфекціоністів, фармацевтів, мікробіологів, клінічних епідеміологів, для оптимізації клінічних виходів та мінімізації ненавмисних наслідків використання антибіотиків</a:t>
            </a:r>
          </a:p>
        </p:txBody>
      </p:sp>
    </p:spTree>
    <p:extLst>
      <p:ext uri="{BB962C8B-B14F-4D97-AF65-F5344CB8AC3E}">
        <p14:creationId xmlns:p14="http://schemas.microsoft.com/office/powerpoint/2010/main" val="2195728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347714" cy="5621485"/>
          </a:xfrm>
        </p:spPr>
        <p:txBody>
          <a:bodyPr>
            <a:normAutofit/>
          </a:bodyPr>
          <a:lstStyle/>
          <a:p>
            <a:r>
              <a:rPr lang="uk-UA" sz="2800" dirty="0"/>
              <a:t>Основні цілі програми «А</a:t>
            </a:r>
            <a:r>
              <a:rPr lang="en-US" sz="2800" dirty="0" err="1"/>
              <a:t>ntimicrobial</a:t>
            </a:r>
            <a:r>
              <a:rPr lang="uk-UA" sz="2800" dirty="0"/>
              <a:t> </a:t>
            </a:r>
            <a:r>
              <a:rPr lang="en-US" sz="2800" dirty="0"/>
              <a:t>Stewardship»:</a:t>
            </a:r>
          </a:p>
          <a:p>
            <a:pPr>
              <a:buFont typeface="+mj-lt"/>
              <a:buAutoNum type="arabicPeriod"/>
            </a:pPr>
            <a:r>
              <a:rPr lang="uk-UA" sz="2800" dirty="0"/>
              <a:t>Боротьба з </a:t>
            </a:r>
            <a:r>
              <a:rPr lang="uk-UA" sz="2800" dirty="0" err="1"/>
              <a:t>антибіотикорезистентністю</a:t>
            </a:r>
            <a:r>
              <a:rPr lang="uk-UA" sz="2800" dirty="0"/>
              <a:t> мікроорганізмів.</a:t>
            </a:r>
          </a:p>
          <a:p>
            <a:pPr>
              <a:buFont typeface="+mj-lt"/>
              <a:buAutoNum type="arabicPeriod"/>
            </a:pPr>
            <a:r>
              <a:rPr lang="uk-UA" sz="2800" dirty="0"/>
              <a:t>Поліпшення клінічних результатів у пацієнтів з </a:t>
            </a:r>
            <a:r>
              <a:rPr lang="ru-RU" sz="2800" dirty="0" err="1"/>
              <a:t>інфекційними</a:t>
            </a:r>
            <a:r>
              <a:rPr lang="ru-RU" sz="2800" dirty="0"/>
              <a:t> </a:t>
            </a:r>
            <a:r>
              <a:rPr lang="uk-UA" sz="2800" dirty="0"/>
              <a:t>захворюваннями.</a:t>
            </a:r>
          </a:p>
          <a:p>
            <a:pPr>
              <a:buFont typeface="+mj-lt"/>
              <a:buAutoNum type="arabicPeriod"/>
            </a:pPr>
            <a:r>
              <a:rPr lang="uk-UA" sz="2800" dirty="0"/>
              <a:t>Зниження витрат системи охорони здоров’я за рахунок оптимізації використання антибактеріальних препаратів</a:t>
            </a:r>
          </a:p>
        </p:txBody>
      </p:sp>
    </p:spTree>
    <p:extLst>
      <p:ext uri="{BB962C8B-B14F-4D97-AF65-F5344CB8AC3E}">
        <p14:creationId xmlns:p14="http://schemas.microsoft.com/office/powerpoint/2010/main" val="1261672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9AACA4-0AF7-4585-A317-215D514B4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5" y="68425"/>
            <a:ext cx="7228116" cy="88329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700" dirty="0"/>
              <a:t>Ключовими елементами програми </a:t>
            </a:r>
            <a:br>
              <a:rPr lang="uk-UA" sz="2700" dirty="0"/>
            </a:br>
            <a:r>
              <a:rPr lang="uk-UA" sz="2700" dirty="0"/>
              <a:t>«</a:t>
            </a:r>
            <a:r>
              <a:rPr lang="en-US" sz="2700" dirty="0"/>
              <a:t>Antimicrobial</a:t>
            </a:r>
            <a:r>
              <a:rPr lang="uk-UA" sz="2700" dirty="0"/>
              <a:t> </a:t>
            </a:r>
            <a:r>
              <a:rPr lang="en-US" sz="2700" dirty="0"/>
              <a:t>Stewardship» </a:t>
            </a:r>
            <a:r>
              <a:rPr lang="uk-UA" sz="2700" dirty="0"/>
              <a:t>є:</a:t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2639472-DD2A-42E4-8D66-4F88AA172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017038"/>
            <a:ext cx="6923314" cy="5024326"/>
          </a:xfrm>
        </p:spPr>
        <p:txBody>
          <a:bodyPr>
            <a:normAutofit/>
          </a:bodyPr>
          <a:lstStyle/>
          <a:p>
            <a:r>
              <a:rPr lang="uk-UA" dirty="0"/>
              <a:t>1. Грамотне адміністрування – залучення необхідних кадрових, фінансових та інформаційних ресурсів; передбачає підтримку зусиль з моніторингу та поліпшення використання антибіотиків, наявність відповідних положень у посадових інструкціях, адекватне кадрове забезпечення, підтримку навчання та освіти персоналу, фінансову підтримку та стимуляцію.</a:t>
            </a:r>
          </a:p>
          <a:p>
            <a:r>
              <a:rPr lang="uk-UA" dirty="0"/>
              <a:t>2. Відповідальність за дотримання принципів програми: наявність єдиного керівника-клініциста, відповідального за результати програми, контролюючого її виконання та прийняття клінічних рішень.</a:t>
            </a:r>
          </a:p>
          <a:p>
            <a:r>
              <a:rPr lang="uk-UA" dirty="0"/>
              <a:t>3. Експертиза антибактеріальних препаратів: наявність єдиного лідера-</a:t>
            </a:r>
            <a:r>
              <a:rPr lang="uk-UA" dirty="0" err="1"/>
              <a:t>фармацевта</a:t>
            </a:r>
            <a:r>
              <a:rPr lang="uk-UA" dirty="0"/>
              <a:t>, відповідального за роботу з моніторингу та покращення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 з </a:t>
            </a:r>
            <a:r>
              <a:rPr lang="ru-RU" dirty="0" err="1"/>
              <a:t>погляду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та </a:t>
            </a:r>
            <a:r>
              <a:rPr lang="ru-RU" dirty="0" err="1"/>
              <a:t>потенційної</a:t>
            </a:r>
            <a:r>
              <a:rPr lang="ru-RU" dirty="0"/>
              <a:t> </a:t>
            </a:r>
            <a:r>
              <a:rPr lang="ru-RU" dirty="0" err="1"/>
              <a:t>антибіотикорезистентності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07042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9AACA4-0AF7-4585-A317-215D514B4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5" y="68425"/>
            <a:ext cx="7228116" cy="88329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700" dirty="0"/>
              <a:t>Ключовими елементами програми </a:t>
            </a:r>
            <a:br>
              <a:rPr lang="uk-UA" sz="2700" dirty="0"/>
            </a:br>
            <a:r>
              <a:rPr lang="uk-UA" sz="2700" dirty="0"/>
              <a:t>«</a:t>
            </a:r>
            <a:r>
              <a:rPr lang="en-US" sz="2700" dirty="0"/>
              <a:t>Antimicrobial</a:t>
            </a:r>
            <a:r>
              <a:rPr lang="uk-UA" sz="2700" dirty="0"/>
              <a:t> </a:t>
            </a:r>
            <a:r>
              <a:rPr lang="en-US" sz="2700" dirty="0"/>
              <a:t>Stewardship» </a:t>
            </a:r>
            <a:r>
              <a:rPr lang="uk-UA" sz="2700" dirty="0"/>
              <a:t>є:</a:t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2639472-DD2A-42E4-8D66-4F88AA172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017038"/>
            <a:ext cx="8266922" cy="5626358"/>
          </a:xfrm>
        </p:spPr>
        <p:txBody>
          <a:bodyPr>
            <a:normAutofit lnSpcReduction="10000"/>
          </a:bodyPr>
          <a:lstStyle/>
          <a:p>
            <a:r>
              <a:rPr lang="uk-UA" dirty="0"/>
              <a:t>4. Цілеспрямовані дії щодо реалізації рекомендованих стратегій і формулярів антибактеріальної терапії: дотримання доз, тривалості антибактеріальної терапії та показань для її початку та припинення; розробка та впровадження рекомендацій щодо </a:t>
            </a:r>
            <a:r>
              <a:rPr lang="uk-UA" dirty="0" err="1"/>
              <a:t>антибіотикотерапії</a:t>
            </a:r>
            <a:r>
              <a:rPr lang="uk-UA" dirty="0"/>
              <a:t> при різних нозологіях (</a:t>
            </a:r>
            <a:r>
              <a:rPr lang="uk-UA" dirty="0" err="1"/>
              <a:t>позалікарняна</a:t>
            </a:r>
            <a:r>
              <a:rPr lang="uk-UA" dirty="0"/>
              <a:t> пневмонія, інфекція сечових шляхів, інфекції шкіри та м'яких тканин та хірургічна </a:t>
            </a:r>
            <a:r>
              <a:rPr lang="uk-UA" dirty="0" err="1"/>
              <a:t>антибіотикопрофілактика</a:t>
            </a:r>
            <a:r>
              <a:rPr lang="uk-UA" dirty="0"/>
              <a:t>). </a:t>
            </a:r>
          </a:p>
          <a:p>
            <a:r>
              <a:rPr lang="uk-UA" dirty="0"/>
              <a:t>Контроль за проведенням антимікробної терапії (формулярна система, облік локальних мікробіологічних даних, деескалація, скорочення тривалості лікування, за показаннями – комбінована терапія). Через 48- 72 год після початку </a:t>
            </a:r>
            <a:r>
              <a:rPr lang="uk-UA" dirty="0" err="1"/>
              <a:t>антибіотикотерапії</a:t>
            </a:r>
            <a:r>
              <a:rPr lang="uk-UA" dirty="0"/>
              <a:t> необхідно відповісти на такі ключові питання: </a:t>
            </a:r>
          </a:p>
          <a:p>
            <a:r>
              <a:rPr lang="uk-UA" dirty="0"/>
              <a:t>1) є  чи у пацієнта інфекція, яка буде реагувати на антибіотики; </a:t>
            </a:r>
          </a:p>
          <a:p>
            <a:r>
              <a:rPr lang="uk-UA" dirty="0"/>
              <a:t>2) якщо так, то чи правильно визначені для пацієнта антибіотик, його доза та шляхи запровадження; </a:t>
            </a:r>
          </a:p>
          <a:p>
            <a:r>
              <a:rPr lang="uk-UA" dirty="0"/>
              <a:t>3) чи можна використовувати більше цілеспрямований антибіотик (деескалацію);</a:t>
            </a:r>
          </a:p>
          <a:p>
            <a:r>
              <a:rPr lang="uk-UA" dirty="0"/>
              <a:t>4) як довго пацієнт має отримувати антибіотик?</a:t>
            </a:r>
          </a:p>
        </p:txBody>
      </p:sp>
    </p:spTree>
    <p:extLst>
      <p:ext uri="{BB962C8B-B14F-4D97-AF65-F5344CB8AC3E}">
        <p14:creationId xmlns:p14="http://schemas.microsoft.com/office/powerpoint/2010/main" val="909255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F7BFC-6F5F-408F-9492-B57ACF2C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68" y="156237"/>
            <a:ext cx="6347713" cy="963436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Ключовими елементами програми </a:t>
            </a:r>
            <a:br>
              <a:rPr lang="uk-UA" sz="2800" dirty="0"/>
            </a:br>
            <a:r>
              <a:rPr lang="uk-UA" sz="2800" dirty="0"/>
              <a:t>«</a:t>
            </a:r>
            <a:r>
              <a:rPr lang="en-US" sz="2800" dirty="0"/>
              <a:t>Antimicrobial</a:t>
            </a:r>
            <a:r>
              <a:rPr lang="uk-UA" sz="2800" dirty="0"/>
              <a:t> </a:t>
            </a:r>
            <a:r>
              <a:rPr lang="en-US" sz="2800" dirty="0"/>
              <a:t>Stewardship» </a:t>
            </a:r>
            <a:r>
              <a:rPr lang="uk-UA" sz="2800" dirty="0"/>
              <a:t>є: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741E8E3-FAC0-4CFB-84C8-721D472AC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563" y="1119673"/>
            <a:ext cx="7343192" cy="5582089"/>
          </a:xfrm>
        </p:spPr>
        <p:txBody>
          <a:bodyPr>
            <a:normAutofit lnSpcReduction="10000"/>
          </a:bodyPr>
          <a:lstStyle/>
          <a:p>
            <a:r>
              <a:rPr lang="uk-UA" dirty="0"/>
              <a:t>5. Спостереження, оцінка та корекція антимікробної терапії: моніторинг </a:t>
            </a:r>
            <a:r>
              <a:rPr lang="uk-UA" dirty="0" err="1"/>
              <a:t>антибіотикорезистентності</a:t>
            </a:r>
            <a:r>
              <a:rPr lang="uk-UA" dirty="0"/>
              <a:t> та корекція призначення антибіотиків. Використовують перехід від внутрішньовенної до пероральної </a:t>
            </a:r>
            <a:r>
              <a:rPr lang="uk-UA" dirty="0" err="1"/>
              <a:t>антибіотикотерапії</a:t>
            </a:r>
            <a:r>
              <a:rPr lang="uk-UA" dirty="0"/>
              <a:t> – за наявності показань. Коригують дозу препаратів у випадках дисфункції органів (наприклад, ниркова недостатність) і на основі результатів моніторингу терапевтичного ефекту для </a:t>
            </a:r>
            <a:r>
              <a:rPr lang="uk-UA" dirty="0" err="1"/>
              <a:t>високорецидивних</a:t>
            </a:r>
            <a:r>
              <a:rPr lang="uk-UA" dirty="0"/>
              <a:t> бактерій, оцінки проникнення антибіотика в центральну нервову систему та інші органи та тканини. </a:t>
            </a:r>
          </a:p>
          <a:p>
            <a:r>
              <a:rPr lang="uk-UA" dirty="0"/>
              <a:t>6. Звітність та облік використання антибіотиків та резистентності мікроорганізмів: використання стандартизованих форм, у тому числі з застосування сучасних електронних ресурсів.</a:t>
            </a:r>
          </a:p>
          <a:p>
            <a:r>
              <a:rPr lang="uk-UA" dirty="0"/>
              <a:t>7. Навчання медичного персоналу (лікарів та </a:t>
            </a:r>
            <a:r>
              <a:rPr lang="uk-UA" dirty="0" err="1"/>
              <a:t>медсестер</a:t>
            </a:r>
            <a:r>
              <a:rPr lang="uk-UA" dirty="0"/>
              <a:t>) за темами: резистентність мікроорганізмів та оптимальна </a:t>
            </a:r>
            <a:r>
              <a:rPr lang="uk-UA" dirty="0" err="1"/>
              <a:t>антибіотикотерапія</a:t>
            </a:r>
            <a:r>
              <a:rPr lang="uk-UA" dirty="0"/>
              <a:t>; інтеграція інтелектуальних технологій в оцінку клінічних даних та прийняття рішень щодо використання антибіотиків; використання швидких діагностичних тестів, таких як </a:t>
            </a:r>
            <a:r>
              <a:rPr lang="uk-UA" dirty="0" err="1"/>
              <a:t>прокальцитонін</a:t>
            </a:r>
            <a:r>
              <a:rPr lang="uk-UA" dirty="0"/>
              <a:t>, флуоресценція </a:t>
            </a:r>
            <a:r>
              <a:rPr lang="en-US" dirty="0"/>
              <a:t>in situ </a:t>
            </a:r>
            <a:r>
              <a:rPr lang="uk-UA" dirty="0"/>
              <a:t>з використанням пептидів нуклеїнових кислот (</a:t>
            </a:r>
            <a:r>
              <a:rPr lang="en-US" dirty="0"/>
              <a:t>PNAFISH)</a:t>
            </a:r>
            <a:r>
              <a:rPr lang="uk-UA" dirty="0"/>
              <a:t> та матрична лазерна </a:t>
            </a:r>
            <a:r>
              <a:rPr lang="uk-UA" dirty="0" err="1"/>
              <a:t>десорбційна</a:t>
            </a:r>
            <a:r>
              <a:rPr lang="uk-UA" dirty="0"/>
              <a:t> іонізація (</a:t>
            </a:r>
            <a:r>
              <a:rPr lang="en-US" dirty="0"/>
              <a:t>MALDITOF).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82460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347714" cy="5621485"/>
          </a:xfrm>
        </p:spPr>
        <p:txBody>
          <a:bodyPr/>
          <a:lstStyle/>
          <a:p>
            <a:r>
              <a:rPr lang="uk-UA" dirty="0"/>
              <a:t>У команду програми «</a:t>
            </a:r>
            <a:r>
              <a:rPr lang="en-US" dirty="0"/>
              <a:t>Antimicrobial Steward ship» </a:t>
            </a:r>
            <a:r>
              <a:rPr lang="uk-UA" dirty="0"/>
              <a:t>повинні входити фахівці різного профілю, які беруть участь та зацікавлені в проблемі лікування інфекційних захворювань та ускладнень: </a:t>
            </a:r>
          </a:p>
          <a:p>
            <a:r>
              <a:rPr lang="uk-UA" dirty="0"/>
              <a:t>Реаніматолог(фахівець з інтенсивної терапії), </a:t>
            </a:r>
          </a:p>
          <a:p>
            <a:r>
              <a:rPr lang="uk-UA" dirty="0"/>
              <a:t>інфекціоніст, </a:t>
            </a:r>
          </a:p>
          <a:p>
            <a:r>
              <a:rPr lang="uk-UA" dirty="0"/>
              <a:t>клінічний фармаколог, </a:t>
            </a:r>
          </a:p>
          <a:p>
            <a:r>
              <a:rPr lang="uk-UA" dirty="0"/>
              <a:t>клінічний мікробіолог, </a:t>
            </a:r>
          </a:p>
          <a:p>
            <a:r>
              <a:rPr lang="uk-UA" dirty="0"/>
              <a:t>спеціаліст з інфекційного контролю, </a:t>
            </a:r>
          </a:p>
          <a:p>
            <a:r>
              <a:rPr lang="uk-UA" dirty="0"/>
              <a:t>клінічний епідеміолог, </a:t>
            </a:r>
          </a:p>
          <a:p>
            <a:r>
              <a:rPr lang="uk-UA" dirty="0"/>
              <a:t>медичні сестри, </a:t>
            </a:r>
          </a:p>
          <a:p>
            <a:r>
              <a:rPr lang="uk-UA" dirty="0"/>
              <a:t>спеціаліст з інформаційних технологій.</a:t>
            </a:r>
          </a:p>
        </p:txBody>
      </p:sp>
    </p:spTree>
    <p:extLst>
      <p:ext uri="{BB962C8B-B14F-4D97-AF65-F5344CB8AC3E}">
        <p14:creationId xmlns:p14="http://schemas.microsoft.com/office/powerpoint/2010/main" val="2212077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347714" cy="56214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Згідно з висновками експертів Всесвітньої організації охорони здоров'я (ВООЗ), основними напрямками профілактики та контролю інфекцій в даний час є:</a:t>
            </a:r>
          </a:p>
          <a:p>
            <a:r>
              <a:rPr lang="uk-UA" dirty="0"/>
              <a:t>● гігієна рук;</a:t>
            </a:r>
          </a:p>
          <a:p>
            <a:r>
              <a:rPr lang="uk-UA" dirty="0"/>
              <a:t>● профілактика хірургічних інфекцій;</a:t>
            </a:r>
          </a:p>
          <a:p>
            <a:r>
              <a:rPr lang="uk-UA" dirty="0"/>
              <a:t>● боротьба з резистентністю до протимікробних препаратів;</a:t>
            </a:r>
          </a:p>
          <a:p>
            <a:r>
              <a:rPr lang="uk-UA" dirty="0"/>
              <a:t>● безпека виконання ін'єкцій;</a:t>
            </a:r>
          </a:p>
          <a:p>
            <a:r>
              <a:rPr lang="uk-UA" dirty="0"/>
              <a:t>● профілактика та лікування госпітальних інфекцій;</a:t>
            </a:r>
          </a:p>
          <a:p>
            <a:r>
              <a:rPr lang="uk-UA" dirty="0"/>
              <a:t>● розвиток системи інфекційного контролю;</a:t>
            </a:r>
          </a:p>
          <a:p>
            <a:r>
              <a:rPr lang="uk-UA" dirty="0"/>
              <a:t>● профілактика сепсису та катетер-асоційованих інфекцій кровотоку;</a:t>
            </a:r>
          </a:p>
          <a:p>
            <a:r>
              <a:rPr lang="uk-UA" dirty="0"/>
              <a:t>● профілактика катетер-асоційованих інфекцій сечових шляхів</a:t>
            </a:r>
          </a:p>
        </p:txBody>
      </p:sp>
    </p:spTree>
    <p:extLst>
      <p:ext uri="{BB962C8B-B14F-4D97-AF65-F5344CB8AC3E}">
        <p14:creationId xmlns:p14="http://schemas.microsoft.com/office/powerpoint/2010/main" val="807879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7293430" cy="6232849"/>
          </a:xfrm>
        </p:spPr>
        <p:txBody>
          <a:bodyPr>
            <a:normAutofit/>
          </a:bodyPr>
          <a:lstStyle/>
          <a:p>
            <a:r>
              <a:rPr lang="uk-UA" sz="2400" dirty="0"/>
              <a:t>Інфекції, пов'язані з наданням медичної допомоги, розвиваються у 4-12% госпіталізованих пацієнтів. У відділеннях інтенсивної терапії (ВІТ) ризик розвитку таких інфекцій є у 9-37% хворих з ризиком летальності при них від 12 до 80%. </a:t>
            </a:r>
          </a:p>
          <a:p>
            <a:r>
              <a:rPr lang="uk-UA" sz="2400" dirty="0"/>
              <a:t>Найчастіше такі інфекції викликають </a:t>
            </a:r>
            <a:r>
              <a:rPr lang="uk-UA" sz="2400" dirty="0" err="1"/>
              <a:t>мультирезистентні</a:t>
            </a:r>
            <a:r>
              <a:rPr lang="uk-UA" sz="2400" dirty="0"/>
              <a:t> штами мікроорганізмів, та їх лікування супроводжується значними фінансовими витратами.</a:t>
            </a:r>
          </a:p>
          <a:p>
            <a:r>
              <a:rPr lang="uk-UA" sz="2400" dirty="0"/>
              <a:t>Основні поширені госпітальні інфекції такі: катетер-асоційована інфекція сечовивідних шляхів; вентилятор-асоційована інфекція дихальних шляхів, у тому числі пневмонія; хірургічна інфекція в області рани; катетер-асоційована інфекція кровотоку</a:t>
            </a:r>
          </a:p>
        </p:txBody>
      </p:sp>
    </p:spTree>
    <p:extLst>
      <p:ext uri="{BB962C8B-B14F-4D97-AF65-F5344CB8AC3E}">
        <p14:creationId xmlns:p14="http://schemas.microsoft.com/office/powerpoint/2010/main" val="1622950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347714" cy="5621485"/>
          </a:xfrm>
        </p:spPr>
        <p:txBody>
          <a:bodyPr>
            <a:normAutofit/>
          </a:bodyPr>
          <a:lstStyle/>
          <a:p>
            <a:r>
              <a:rPr lang="uk-UA" dirty="0"/>
              <a:t>Важливо пам'ятати, що питання інфекційного контролю у стаціонарі необхідно вирішувати на всіх етапах його функціонування, починаючи з архітектурно-планувальних заходів при проектуванні лікувально-профілактичного закладу (ЛПЗ), грамотного санітарно-технічного обладнання ЛПЗ та подальшого повсякденного дотримання санітарно-протиепідемічних заходів (поділ всіх об'єктів, осіб та потоків на «чисте» та «брудне»; дистанціювання та ізоляція «чистого» та "брудного" потоків; </a:t>
            </a:r>
            <a:r>
              <a:rPr lang="uk-UA" dirty="0" err="1"/>
              <a:t>неперехрещуваність</a:t>
            </a:r>
            <a:r>
              <a:rPr lang="uk-UA" dirty="0"/>
              <a:t> «чистого» і «брудного»).</a:t>
            </a:r>
          </a:p>
          <a:p>
            <a:r>
              <a:rPr lang="uk-UA" dirty="0"/>
              <a:t>Заходи щодо догляду за хворими дають можливість запобігання до 35-50% усіх медичних інфекцій. Необхідні суворе дотримання правил асептики та антисептики та контроль таких повсякденних процедур, як гігієна рук; використання та догляд за сечовими катетерами; догляд за судинними </a:t>
            </a:r>
            <a:r>
              <a:rPr lang="uk-UA" dirty="0" err="1"/>
              <a:t>доступами</a:t>
            </a:r>
            <a:r>
              <a:rPr lang="uk-UA" dirty="0"/>
              <a:t>; терапія та підтримка легеневої функції; гігієна хірургічних процедур</a:t>
            </a:r>
          </a:p>
        </p:txBody>
      </p:sp>
    </p:spTree>
    <p:extLst>
      <p:ext uri="{BB962C8B-B14F-4D97-AF65-F5344CB8AC3E}">
        <p14:creationId xmlns:p14="http://schemas.microsoft.com/office/powerpoint/2010/main" val="3904438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87" y="1203650"/>
            <a:ext cx="7564017" cy="482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/>
              <a:t>Правила гігієни рук вимагають дотримання заходів асептики та антисептики на всіх етапах контакту медперсоналу з пацієнтом:</a:t>
            </a:r>
          </a:p>
          <a:p>
            <a:r>
              <a:rPr lang="uk-UA" sz="2800" dirty="0"/>
              <a:t>● перед контактом з пацієнтом;</a:t>
            </a:r>
          </a:p>
          <a:p>
            <a:r>
              <a:rPr lang="uk-UA" sz="2800" dirty="0"/>
              <a:t>● перед виконанням стерильних маніпуляцій;</a:t>
            </a:r>
          </a:p>
          <a:p>
            <a:r>
              <a:rPr lang="uk-UA" sz="2800" dirty="0"/>
              <a:t>● після контакту з біологічними рідинами;</a:t>
            </a:r>
          </a:p>
          <a:p>
            <a:r>
              <a:rPr lang="uk-UA" sz="2800" dirty="0"/>
              <a:t>● після контакту з пацієнтом;</a:t>
            </a:r>
          </a:p>
          <a:p>
            <a:r>
              <a:rPr lang="uk-UA" sz="2800" dirty="0"/>
              <a:t>● після контакту з довкіллям пацієнта</a:t>
            </a:r>
          </a:p>
        </p:txBody>
      </p:sp>
    </p:spTree>
    <p:extLst>
      <p:ext uri="{BB962C8B-B14F-4D97-AF65-F5344CB8AC3E}">
        <p14:creationId xmlns:p14="http://schemas.microsoft.com/office/powerpoint/2010/main" val="1394521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429209"/>
            <a:ext cx="7548465" cy="6587412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При видимому забрудненні руки потрібно мити водою із </a:t>
            </a:r>
            <a:r>
              <a:rPr lang="uk-UA" dirty="0" err="1"/>
              <a:t>милом</a:t>
            </a:r>
            <a:r>
              <a:rPr lang="uk-UA" dirty="0"/>
              <a:t> протягом 10 секунд. В інших випадках – проводити гігієнічну антисептику рук за допомогою спиртового антисептика. Слід проводити гігієнічну антисептику рук, навіть якщо руки візуально не забруднені. </a:t>
            </a:r>
          </a:p>
          <a:p>
            <a:r>
              <a:rPr lang="uk-UA" dirty="0"/>
              <a:t>Обов'язковим є проведення гігієнічної антисептики рук перед безпосереднім контактом з пацієнтом; перед надяганням стерильних рукавичок при постановці центрального </a:t>
            </a:r>
            <a:r>
              <a:rPr lang="uk-UA" dirty="0" err="1"/>
              <a:t>внутрішньосудинного</a:t>
            </a:r>
            <a:r>
              <a:rPr lang="uk-UA" dirty="0"/>
              <a:t> катетера; перед постановкою сечових катетерів, периферичних судинних катетерів або інших </a:t>
            </a:r>
            <a:r>
              <a:rPr lang="uk-UA" dirty="0" err="1"/>
              <a:t>інвазивних</a:t>
            </a:r>
            <a:r>
              <a:rPr lang="uk-UA" dirty="0"/>
              <a:t> пристроїв, якщо ці маніпуляції не потребують хірургічного втручання; після контакту з інтактною шкірою пацієнта (наприклад, при вимірюванні пульсу або артеріального тиску, перекладання пацієнта тощо); після зняття рукавичок.</a:t>
            </a:r>
          </a:p>
          <a:p>
            <a:r>
              <a:rPr lang="uk-UA" dirty="0"/>
              <a:t>Слід проводити гігієнічну антисептику рук при переході від контамінованих ділянок тіла пацієнта до чистих під час виконання маніпуляцій щодо догляду за ним; після контакту з об'єктами навколишнього середовища, включаючи медичне обладнання, що знаходяться в безпосередній близькості від пацієнта.</a:t>
            </a:r>
          </a:p>
          <a:p>
            <a:r>
              <a:rPr lang="uk-UA" dirty="0"/>
              <a:t>Слід одягати рукавички перед контактом з пацієнтом та знімати після завершення процедури. Рукавички необхідно міняти при переході до іншого хворого та в проміжках між процедурами в одного пацієнта.</a:t>
            </a:r>
          </a:p>
          <a:p>
            <a:r>
              <a:rPr lang="uk-UA" dirty="0"/>
              <a:t>Не слід застосовувати для антисептики рук салфетки/кульки, просочені антисептиком.</a:t>
            </a:r>
          </a:p>
        </p:txBody>
      </p:sp>
    </p:spTree>
    <p:extLst>
      <p:ext uri="{BB962C8B-B14F-4D97-AF65-F5344CB8AC3E}">
        <p14:creationId xmlns:p14="http://schemas.microsoft.com/office/powerpoint/2010/main" val="561183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595" y="121298"/>
            <a:ext cx="7053943" cy="6363478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Заходи щодо вдосконалення гігієни рук мають бути невід'ємною частиною програми інфекційного контролю в лікувально-профілактичній установі та мати пріоритетне фінансування.</a:t>
            </a:r>
          </a:p>
          <a:p>
            <a:r>
              <a:rPr lang="uk-UA" dirty="0"/>
              <a:t>Проведення анкетування лікарів-хірургів показало, що регулярність дотримання всіх цих обов'язкових кроків становила від 30 до 100% . У тому числі лише 58% респондентів мили руки перед контактом із пацієнтом та 77% – після такого контакту; 38% – після контакту з довкіллям пацієнта і 97% – після контакту з біологічними рідинами. В той же час перед виконанням стерильних процедур миття рук виконували 100% респондентів. На запитання, чи може гігієна рук запобігти інфікуванню пацієнтів, позитивно відповіли лише 52,9% опитаних лікарів, а 47,1% сумнівалися у твердій відповіді.</a:t>
            </a:r>
          </a:p>
          <a:p>
            <a:r>
              <a:rPr lang="uk-UA" dirty="0"/>
              <a:t>ВООЗ протягом багатьох років проводить глобальну кампанію з покращення гігієни рук серед медико-санітарних працівників «Рятуйте людські життя: дотримуйтесь чистоти рук», вважаючи її першим глобальним завданням щодо забезпечення безпеки пацієнтів та одним з основних компонентів програми «Чистота підвищує безпеку медичної допомоги». ВООЗ здійснює інформаційно-роз'яснювальну роботу серед медико-санітарних працівників щодо необхідності покращувати та закріплювати практичні методи дотримання гігієни рук, своєчасно і правильно виконуючи їх з метою зменшення поширення потенційно небезпечних для життя інфекцій у медичних закладах</a:t>
            </a:r>
          </a:p>
        </p:txBody>
      </p:sp>
    </p:spTree>
    <p:extLst>
      <p:ext uri="{BB962C8B-B14F-4D97-AF65-F5344CB8AC3E}">
        <p14:creationId xmlns:p14="http://schemas.microsoft.com/office/powerpoint/2010/main" val="80281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49" y="419878"/>
            <a:ext cx="7380514" cy="5952930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Сечовивідні шляхи є найчастішим джерелом </a:t>
            </a:r>
            <a:r>
              <a:rPr lang="uk-UA" dirty="0" err="1"/>
              <a:t>нозокоміальних</a:t>
            </a:r>
            <a:r>
              <a:rPr lang="uk-UA" dirty="0"/>
              <a:t> інфекцій, особливо за наявності катетера у сечовому міхурі. Більшість катетер-асоційованих інфекцій сечових шляхів викликаються представниками власної кишкової мікрофлори пацієнта.</a:t>
            </a:r>
          </a:p>
          <a:p>
            <a:r>
              <a:rPr lang="uk-UA" dirty="0"/>
              <a:t>Для профілактики катетер-асоційованих інфекцій сечового тракту основними є такі принципи:</a:t>
            </a:r>
          </a:p>
          <a:p>
            <a:pPr lvl="1"/>
            <a:r>
              <a:rPr lang="uk-UA" dirty="0"/>
              <a:t>● уникнення непотрібних катетеризацій, у тому числі для контролю нетримання сечі;</a:t>
            </a:r>
          </a:p>
          <a:p>
            <a:pPr lvl="1"/>
            <a:r>
              <a:rPr lang="uk-UA" dirty="0"/>
              <a:t>● виконання гігієни рук та дотримання асептики при будь-яких маніпуляціях з катетером;</a:t>
            </a:r>
          </a:p>
          <a:p>
            <a:pPr lvl="1"/>
            <a:r>
              <a:rPr lang="uk-UA" dirty="0"/>
              <a:t>● при катетеризації дренажна система повинна залишатися закритою;</a:t>
            </a:r>
          </a:p>
          <a:p>
            <a:pPr lvl="1"/>
            <a:r>
              <a:rPr lang="uk-UA" dirty="0"/>
              <a:t>● тривалість катетеризації має бути мінімальної, особливо у пацієнтів з підвищеним ризиком сечових інфекцій;</a:t>
            </a:r>
          </a:p>
          <a:p>
            <a:r>
              <a:rPr lang="uk-UA" dirty="0"/>
              <a:t>● при встановленому катетері системну антимікробну терапію проводити не рекомендується;</a:t>
            </a:r>
          </a:p>
          <a:p>
            <a:r>
              <a:rPr lang="uk-UA" dirty="0"/>
              <a:t>● можливе застосування протимікробних/антисептичних катетерів; силікон може бути кращим за інших  </a:t>
            </a:r>
            <a:r>
              <a:rPr lang="uk-UA" dirty="0" err="1"/>
              <a:t>катетерних</a:t>
            </a:r>
            <a:r>
              <a:rPr lang="uk-UA" dirty="0"/>
              <a:t> матеріалів;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альтернативи</a:t>
            </a:r>
            <a:r>
              <a:rPr lang="ru-RU" dirty="0"/>
              <a:t> </a:t>
            </a:r>
            <a:r>
              <a:rPr lang="ru-RU" dirty="0" err="1"/>
              <a:t>постійної</a:t>
            </a:r>
            <a:r>
              <a:rPr lang="ru-RU" dirty="0"/>
              <a:t> </a:t>
            </a:r>
            <a:r>
              <a:rPr lang="ru-RU" dirty="0" err="1"/>
              <a:t>катетеризації</a:t>
            </a:r>
            <a:r>
              <a:rPr lang="ru-RU" dirty="0"/>
              <a:t> </a:t>
            </a:r>
            <a:r>
              <a:rPr lang="ru-RU" dirty="0" err="1"/>
              <a:t>уретри</a:t>
            </a:r>
            <a:r>
              <a:rPr lang="ru-RU" dirty="0"/>
              <a:t>, коли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(</a:t>
            </a:r>
            <a:r>
              <a:rPr lang="ru-RU" dirty="0" err="1"/>
              <a:t>переривчаста</a:t>
            </a:r>
            <a:r>
              <a:rPr lang="ru-RU" dirty="0"/>
              <a:t> </a:t>
            </a:r>
            <a:r>
              <a:rPr lang="ru-RU" dirty="0" err="1"/>
              <a:t>катетеризація</a:t>
            </a:r>
            <a:r>
              <a:rPr lang="ru-RU" dirty="0"/>
              <a:t>, </a:t>
            </a:r>
            <a:r>
              <a:rPr lang="ru-RU" dirty="0" err="1"/>
              <a:t>надлобковий</a:t>
            </a:r>
            <a:r>
              <a:rPr lang="ru-RU" dirty="0"/>
              <a:t> катетер, </a:t>
            </a:r>
            <a:r>
              <a:rPr lang="ru-RU" dirty="0" err="1"/>
              <a:t>уретральний</a:t>
            </a:r>
            <a:r>
              <a:rPr lang="ru-RU" dirty="0"/>
              <a:t> </a:t>
            </a:r>
            <a:r>
              <a:rPr lang="ru-RU" dirty="0" err="1"/>
              <a:t>стент</a:t>
            </a:r>
            <a:r>
              <a:rPr lang="ru-RU" dirty="0"/>
              <a:t>);</a:t>
            </a:r>
          </a:p>
          <a:p>
            <a:r>
              <a:rPr lang="ru-RU" dirty="0"/>
              <a:t>● </a:t>
            </a:r>
            <a:r>
              <a:rPr lang="ru-RU" dirty="0" err="1"/>
              <a:t>періодичні</a:t>
            </a:r>
            <a:r>
              <a:rPr lang="ru-RU" dirty="0"/>
              <a:t> </a:t>
            </a:r>
            <a:r>
              <a:rPr lang="ru-RU" dirty="0" err="1"/>
              <a:t>заняття</a:t>
            </a:r>
            <a:r>
              <a:rPr lang="ru-RU" dirty="0"/>
              <a:t> з </a:t>
            </a:r>
            <a:r>
              <a:rPr lang="ru-RU" dirty="0" err="1"/>
              <a:t>медичним</a:t>
            </a:r>
            <a:r>
              <a:rPr lang="ru-RU" dirty="0"/>
              <a:t> персоналом з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та процедур </a:t>
            </a:r>
            <a:r>
              <a:rPr lang="ru-RU" dirty="0" err="1"/>
              <a:t>введення</a:t>
            </a:r>
            <a:r>
              <a:rPr lang="ru-RU" dirty="0"/>
              <a:t>, догляду та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сечових</a:t>
            </a:r>
            <a:r>
              <a:rPr lang="ru-RU" dirty="0"/>
              <a:t> </a:t>
            </a:r>
            <a:r>
              <a:rPr lang="ru-RU" dirty="0" err="1"/>
              <a:t>катетерів</a:t>
            </a:r>
            <a:r>
              <a:rPr lang="ru-RU" dirty="0"/>
              <a:t>;</a:t>
            </a:r>
          </a:p>
          <a:p>
            <a:r>
              <a:rPr lang="ru-RU" dirty="0"/>
              <a:t>●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документування</a:t>
            </a:r>
            <a:r>
              <a:rPr lang="ru-RU" dirty="0"/>
              <a:t> установки катетера та </a:t>
            </a:r>
            <a:r>
              <a:rPr lang="ru-RU" dirty="0" err="1"/>
              <a:t>епідеміологічного</a:t>
            </a:r>
            <a:r>
              <a:rPr lang="ru-RU" dirty="0"/>
              <a:t> </a:t>
            </a:r>
            <a:r>
              <a:rPr lang="ru-RU" dirty="0" err="1"/>
              <a:t>нагляду</a:t>
            </a:r>
            <a:r>
              <a:rPr lang="ru-RU" dirty="0"/>
              <a:t> за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сечових</a:t>
            </a:r>
            <a:r>
              <a:rPr lang="ru-RU" dirty="0"/>
              <a:t> </a:t>
            </a:r>
            <a:r>
              <a:rPr lang="ru-RU" dirty="0" err="1"/>
              <a:t>катетерів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26135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02" y="419878"/>
            <a:ext cx="6839339" cy="60369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/>
              <a:t>Вентилятор-асоційовані інфекції респіраторного тракту є частою проблемою пацієнтів ВІТ. Дослідження, проведене за участю 2960 пацієнтів ВІТ, показало, що у 689 (23%) з них розвинулися інфекції нижніх дихальних шляхів, пов'язані з проведенням штучної вентиляції легень (ШВЛ). </a:t>
            </a:r>
          </a:p>
          <a:p>
            <a:pPr marL="0" indent="0">
              <a:buNone/>
            </a:pPr>
            <a:r>
              <a:rPr lang="uk-UA" dirty="0"/>
              <a:t>Основні рекомендації для профілактики вентилятор-асоційованих інфекцій респіраторного тракту:</a:t>
            </a:r>
          </a:p>
          <a:p>
            <a:r>
              <a:rPr lang="uk-UA" dirty="0"/>
              <a:t>● гігієна рук до та після контакту з пацієнтом (рідке мило, ліктьові крани, одноразові серветки та рушники, антисептики з доведеною ефективністю, достатня частота обробки);</a:t>
            </a:r>
          </a:p>
          <a:p>
            <a:r>
              <a:rPr lang="uk-UA" dirty="0"/>
              <a:t>● достатня комплектація ВІТ кваліфікованим персоналом; зменшення з відношення хворий/медсестра максимум до 2:1; </a:t>
            </a:r>
          </a:p>
          <a:p>
            <a:r>
              <a:rPr lang="uk-UA" dirty="0"/>
              <a:t>● навчання персоналу: гігієна рук, обробка шкіри та ротоглотки пацієнтів; правила вухо та за хворими з порушеною свідомістю та </a:t>
            </a:r>
            <a:r>
              <a:rPr lang="uk-UA" dirty="0" err="1"/>
              <a:t>бульбарними</a:t>
            </a:r>
            <a:r>
              <a:rPr lang="uk-UA" dirty="0"/>
              <a:t> розладами, пацієнтами, які отримують респіраторну підтримку та небу </a:t>
            </a:r>
            <a:r>
              <a:rPr lang="uk-UA" dirty="0" err="1"/>
              <a:t>лайзерну</a:t>
            </a:r>
            <a:r>
              <a:rPr lang="uk-UA" dirty="0"/>
              <a:t> терапію, штучне </a:t>
            </a:r>
            <a:r>
              <a:rPr lang="uk-UA" dirty="0" err="1"/>
              <a:t>ентеральне</a:t>
            </a:r>
            <a:r>
              <a:rPr lang="uk-UA" dirty="0"/>
              <a:t> живлення;</a:t>
            </a:r>
          </a:p>
          <a:p>
            <a:r>
              <a:rPr lang="uk-UA" dirty="0"/>
              <a:t>● переважне використання одноразових матеріалів для проведення ШВЛ та догляду за дихальними шляхами;</a:t>
            </a:r>
          </a:p>
          <a:p>
            <a:r>
              <a:rPr lang="uk-UA" dirty="0"/>
              <a:t>● уникнення </a:t>
            </a:r>
            <a:r>
              <a:rPr lang="uk-UA" dirty="0" err="1"/>
              <a:t>інтубації</a:t>
            </a:r>
            <a:r>
              <a:rPr lang="uk-UA" dirty="0"/>
              <a:t> трахеї, якщо це можливо;</a:t>
            </a:r>
          </a:p>
          <a:p>
            <a:r>
              <a:rPr lang="uk-UA" dirty="0"/>
              <a:t>● переважне застосування </a:t>
            </a:r>
            <a:r>
              <a:rPr lang="uk-UA" dirty="0" err="1"/>
              <a:t>оротрахеальної</a:t>
            </a:r>
            <a:r>
              <a:rPr lang="uk-UA" dirty="0"/>
              <a:t> </a:t>
            </a:r>
            <a:r>
              <a:rPr lang="uk-UA" dirty="0" err="1"/>
              <a:t>інтубації</a:t>
            </a:r>
            <a:r>
              <a:rPr lang="uk-UA" dirty="0"/>
              <a:t> (на відміну від </a:t>
            </a:r>
            <a:r>
              <a:rPr lang="uk-UA" dirty="0" err="1"/>
              <a:t>назотрахеальної</a:t>
            </a:r>
            <a:r>
              <a:rPr lang="uk-UA" dirty="0"/>
              <a:t>); застосування </a:t>
            </a:r>
            <a:r>
              <a:rPr lang="uk-UA" dirty="0" err="1"/>
              <a:t>ендотрахеальних</a:t>
            </a:r>
            <a:r>
              <a:rPr lang="uk-UA" dirty="0"/>
              <a:t> трубок з манжетами досконалої конструкції;</a:t>
            </a:r>
          </a:p>
        </p:txBody>
      </p:sp>
    </p:spTree>
    <p:extLst>
      <p:ext uri="{BB962C8B-B14F-4D97-AF65-F5344CB8AC3E}">
        <p14:creationId xmlns:p14="http://schemas.microsoft.com/office/powerpoint/2010/main" val="1765912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5" y="419878"/>
            <a:ext cx="6820678" cy="5924938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● дотримання правил асептики при </a:t>
            </a:r>
            <a:r>
              <a:rPr lang="uk-UA" dirty="0" err="1"/>
              <a:t>інтубації</a:t>
            </a:r>
            <a:r>
              <a:rPr lang="uk-UA" dirty="0"/>
              <a:t> трахеї; застосування </a:t>
            </a:r>
            <a:r>
              <a:rPr lang="uk-UA" dirty="0" err="1"/>
              <a:t>ендотрахеальних</a:t>
            </a:r>
            <a:r>
              <a:rPr lang="uk-UA" dirty="0"/>
              <a:t> трубок з антимікробним і перешкоджаючим формуванню </a:t>
            </a:r>
            <a:r>
              <a:rPr lang="uk-UA" dirty="0" err="1"/>
              <a:t>біоплівки</a:t>
            </a:r>
            <a:r>
              <a:rPr lang="uk-UA" dirty="0"/>
              <a:t> покриттям;</a:t>
            </a:r>
          </a:p>
          <a:p>
            <a:r>
              <a:rPr lang="uk-UA" dirty="0"/>
              <a:t>● уникнення спонтанної </a:t>
            </a:r>
            <a:r>
              <a:rPr lang="uk-UA" dirty="0" err="1"/>
              <a:t>екстубації</a:t>
            </a:r>
            <a:r>
              <a:rPr lang="uk-UA" dirty="0"/>
              <a:t> та </a:t>
            </a:r>
            <a:r>
              <a:rPr lang="uk-UA" dirty="0" err="1"/>
              <a:t>необгрунтованої</a:t>
            </a:r>
            <a:r>
              <a:rPr lang="uk-UA" dirty="0"/>
              <a:t> </a:t>
            </a:r>
            <a:r>
              <a:rPr lang="uk-UA" dirty="0" err="1"/>
              <a:t>реінтубації</a:t>
            </a:r>
            <a:r>
              <a:rPr lang="uk-UA" dirty="0"/>
              <a:t>. Перед </a:t>
            </a:r>
            <a:r>
              <a:rPr lang="uk-UA" dirty="0" err="1"/>
              <a:t>екстубацією</a:t>
            </a:r>
            <a:r>
              <a:rPr lang="uk-UA" dirty="0"/>
              <a:t> слід видаляти секрет з ротоглотки і </a:t>
            </a:r>
            <a:r>
              <a:rPr lang="uk-UA" dirty="0" err="1"/>
              <a:t>надманжеточного</a:t>
            </a:r>
            <a:r>
              <a:rPr lang="uk-UA" dirty="0"/>
              <a:t> простору;</a:t>
            </a:r>
          </a:p>
          <a:p>
            <a:r>
              <a:rPr lang="uk-UA" dirty="0"/>
              <a:t>● не слід без особливих показань робити заміну дихального контуру; частота заміни контуру – раз на 1-7 днів. Своєчасне видалення конденсату з контуру;</a:t>
            </a:r>
          </a:p>
          <a:p>
            <a:r>
              <a:rPr lang="uk-UA" dirty="0"/>
              <a:t>● для заповнення зволожувачів слід використовувати стерильну або пастеризовану воду. Застосування </a:t>
            </a:r>
            <a:r>
              <a:rPr lang="uk-UA" dirty="0" err="1"/>
              <a:t>тепловлагообмінників</a:t>
            </a:r>
            <a:r>
              <a:rPr lang="uk-UA" dirty="0"/>
              <a:t> краще, ніж використання теплових зволожувачів. </a:t>
            </a:r>
            <a:r>
              <a:rPr lang="uk-UA" dirty="0" err="1"/>
              <a:t>Тепловологообмінники</a:t>
            </a:r>
            <a:r>
              <a:rPr lang="uk-UA" dirty="0"/>
              <a:t> неприйнятні у пацієнтів із високим ризиком обструкції дихальних шляхів;</a:t>
            </a:r>
          </a:p>
          <a:p>
            <a:r>
              <a:rPr lang="uk-UA" dirty="0"/>
              <a:t>● для захисту дихального контуру від контамінації рекомендується використання бактеріальних фільтрів;</a:t>
            </a:r>
          </a:p>
          <a:p>
            <a:r>
              <a:rPr lang="uk-UA" dirty="0"/>
              <a:t>● належна дезінфекція та стерилізація обладнання для проведення респіраторної терапії та </a:t>
            </a:r>
            <a:r>
              <a:rPr lang="uk-UA" dirty="0" err="1"/>
              <a:t>бронхоскопів</a:t>
            </a:r>
            <a:r>
              <a:rPr lang="uk-UA" dirty="0"/>
              <a:t>;</a:t>
            </a:r>
          </a:p>
          <a:p>
            <a:r>
              <a:rPr lang="uk-UA" dirty="0"/>
              <a:t>● застосування протоколів переведення на спонтанне дихання та протоколів </a:t>
            </a:r>
            <a:r>
              <a:rPr lang="uk-UA" dirty="0" err="1"/>
              <a:t>седації</a:t>
            </a:r>
            <a:r>
              <a:rPr lang="uk-UA" dirty="0"/>
              <a:t> з метою скорочення тривалості ШВЛ. Обмеження застосування </a:t>
            </a:r>
            <a:r>
              <a:rPr lang="uk-UA" dirty="0" err="1"/>
              <a:t>міорелаксантів</a:t>
            </a:r>
            <a:r>
              <a:rPr lang="uk-UA" dirty="0"/>
              <a:t> та седативних препаратів</a:t>
            </a:r>
          </a:p>
        </p:txBody>
      </p:sp>
    </p:spTree>
    <p:extLst>
      <p:ext uri="{BB962C8B-B14F-4D97-AF65-F5344CB8AC3E}">
        <p14:creationId xmlns:p14="http://schemas.microsoft.com/office/powerpoint/2010/main" val="3735632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494523"/>
            <a:ext cx="7053942" cy="5924938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● профілактика </a:t>
            </a:r>
            <a:r>
              <a:rPr lang="uk-UA" dirty="0" err="1"/>
              <a:t>орофарингеальної</a:t>
            </a:r>
            <a:r>
              <a:rPr lang="uk-UA" dirty="0"/>
              <a:t> колонізації та аспірації; постійна аспірація секрету із </a:t>
            </a:r>
            <a:r>
              <a:rPr lang="uk-UA" dirty="0" err="1"/>
              <a:t>надманжеточного</a:t>
            </a:r>
            <a:r>
              <a:rPr lang="uk-UA" dirty="0"/>
              <a:t> простору;</a:t>
            </a:r>
          </a:p>
          <a:p>
            <a:r>
              <a:rPr lang="uk-UA" dirty="0"/>
              <a:t>● асептика </a:t>
            </a:r>
            <a:r>
              <a:rPr lang="uk-UA" dirty="0" err="1"/>
              <a:t>трахеальних</a:t>
            </a:r>
            <a:r>
              <a:rPr lang="uk-UA" dirty="0"/>
              <a:t> аспірацій та маніпуляцій з дихальною трубкою. Застосування закритих </a:t>
            </a:r>
            <a:r>
              <a:rPr lang="uk-UA" dirty="0" err="1"/>
              <a:t>аспіраційних</a:t>
            </a:r>
            <a:r>
              <a:rPr lang="uk-UA" dirty="0"/>
              <a:t> систем Для раз зрідження секрету використовувати стерильні розчини;</a:t>
            </a:r>
          </a:p>
          <a:p>
            <a:r>
              <a:rPr lang="uk-UA" dirty="0"/>
              <a:t>● адекватний туалет ротоглотки: аспірація слизу зі спеціальним катетером, полоскання рота, чищення зубів, обробка ротоглотки </a:t>
            </a:r>
            <a:r>
              <a:rPr lang="uk-UA" dirty="0" err="1"/>
              <a:t>хлоргексидином</a:t>
            </a:r>
            <a:r>
              <a:rPr lang="uk-UA" dirty="0"/>
              <a:t>;</a:t>
            </a:r>
          </a:p>
          <a:p>
            <a:r>
              <a:rPr lang="uk-UA" dirty="0"/>
              <a:t>● скорочення тривалості ШВЛ;</a:t>
            </a:r>
          </a:p>
          <a:p>
            <a:r>
              <a:rPr lang="uk-UA" dirty="0"/>
              <a:t>● визначення суворих показань для неінвазивної вентиляції легень, яка може бути з успіхом використана у пацієнтів з тяжкою пневмонією, хронічною обструктивною хворобою легень та застійною серцевою недостатністю, проте при гострому респіраторному </a:t>
            </a:r>
            <a:r>
              <a:rPr lang="uk-UA" dirty="0" err="1"/>
              <a:t>дистрес</a:t>
            </a:r>
            <a:r>
              <a:rPr lang="uk-UA" dirty="0"/>
              <a:t>-синдромі неефективна та життя небезпечна;</a:t>
            </a:r>
          </a:p>
          <a:p>
            <a:r>
              <a:rPr lang="uk-UA" dirty="0"/>
              <a:t>● виконання </a:t>
            </a:r>
            <a:r>
              <a:rPr lang="uk-UA" dirty="0" err="1"/>
              <a:t>трахеостомії</a:t>
            </a:r>
            <a:r>
              <a:rPr lang="uk-UA" dirty="0"/>
              <a:t> у випадках, коли вентиляція необхідна на більш тривалий термін;</a:t>
            </a:r>
          </a:p>
          <a:p>
            <a:r>
              <a:rPr lang="uk-UA" dirty="0"/>
              <a:t>● за відсутності протипоказань пацієнт повинен перебувати в положенні з піднятою під кутом 30-45 ° верхньою частиною тулуба, особливо при проведенні </a:t>
            </a:r>
            <a:r>
              <a:rPr lang="uk-UA" dirty="0" err="1"/>
              <a:t>ентерального</a:t>
            </a:r>
            <a:r>
              <a:rPr lang="uk-UA" dirty="0"/>
              <a:t> харчування;</a:t>
            </a:r>
          </a:p>
          <a:p>
            <a:r>
              <a:rPr lang="uk-UA" dirty="0"/>
              <a:t>● підтримка тиску в манжеті дихальної трубки &gt; 20 для запобігання </a:t>
            </a:r>
            <a:r>
              <a:rPr lang="uk-UA" dirty="0" err="1"/>
              <a:t>регургітації</a:t>
            </a:r>
            <a:r>
              <a:rPr lang="uk-UA" dirty="0"/>
              <a:t> зі </a:t>
            </a:r>
            <a:r>
              <a:rPr lang="uk-UA" dirty="0" err="1"/>
              <a:t>шлунка</a:t>
            </a:r>
            <a:r>
              <a:rPr lang="uk-UA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030116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347714" cy="5621485"/>
          </a:xfrm>
        </p:spPr>
        <p:txBody>
          <a:bodyPr>
            <a:normAutofit/>
          </a:bodyPr>
          <a:lstStyle/>
          <a:p>
            <a:r>
              <a:rPr lang="uk-UA" dirty="0"/>
              <a:t>● уникнення </a:t>
            </a:r>
            <a:r>
              <a:rPr lang="uk-UA" dirty="0" err="1"/>
              <a:t>перерозтягування</a:t>
            </a:r>
            <a:r>
              <a:rPr lang="uk-UA" dirty="0"/>
              <a:t> </a:t>
            </a:r>
            <a:r>
              <a:rPr lang="uk-UA" dirty="0" err="1"/>
              <a:t>шлунка</a:t>
            </a:r>
            <a:r>
              <a:rPr lang="uk-UA" dirty="0"/>
              <a:t>;</a:t>
            </a:r>
          </a:p>
          <a:p>
            <a:r>
              <a:rPr lang="uk-UA" dirty="0"/>
              <a:t>● забезпечення грамотного проведення </a:t>
            </a:r>
            <a:r>
              <a:rPr lang="uk-UA" dirty="0" err="1"/>
              <a:t>енте</a:t>
            </a:r>
            <a:r>
              <a:rPr lang="uk-UA" dirty="0"/>
              <a:t> </a:t>
            </a:r>
            <a:r>
              <a:rPr lang="uk-UA" dirty="0" err="1"/>
              <a:t>рального</a:t>
            </a:r>
            <a:r>
              <a:rPr lang="uk-UA" dirty="0"/>
              <a:t> живлення (перевірка стояння зонда для годування; оцінка функції харчового каналу, запобігання аспірації);</a:t>
            </a:r>
          </a:p>
          <a:p>
            <a:r>
              <a:rPr lang="uk-UA" dirty="0"/>
              <a:t>● ретельний контроль рівня глюкози у крові у пацієнтів з цукровим діабетом;</a:t>
            </a:r>
          </a:p>
          <a:p>
            <a:r>
              <a:rPr lang="uk-UA" dirty="0"/>
              <a:t>● селективна </a:t>
            </a:r>
            <a:r>
              <a:rPr lang="uk-UA" dirty="0" err="1"/>
              <a:t>деконтамінація</a:t>
            </a:r>
            <a:r>
              <a:rPr lang="uk-UA" dirty="0"/>
              <a:t> харчового каналу в окремих випадках (пацієнти з полі травмою, ізольованою черепно-мозковою травмою, абдомінальним сепсисом, онкологічними захворюваннями, які перенесли трансплантацію печінки, з оцінкою за АРАС НЕ ІІ 20-29 балів);</a:t>
            </a:r>
          </a:p>
          <a:p>
            <a:r>
              <a:rPr lang="uk-UA" dirty="0"/>
              <a:t>● епідеміологічний нагляд та локальний мікробіологічний моніторинг;</a:t>
            </a:r>
          </a:p>
          <a:p>
            <a:r>
              <a:rPr lang="uk-UA" dirty="0"/>
              <a:t>● ізоляція хворих з інфекційними ускладненнями та носіїв </a:t>
            </a:r>
            <a:r>
              <a:rPr lang="uk-UA" dirty="0" err="1"/>
              <a:t>полірезистентної</a:t>
            </a:r>
            <a:r>
              <a:rPr lang="uk-UA" dirty="0"/>
              <a:t> госпітальної мікрофлори.</a:t>
            </a:r>
          </a:p>
        </p:txBody>
      </p:sp>
    </p:spTree>
    <p:extLst>
      <p:ext uri="{BB962C8B-B14F-4D97-AF65-F5344CB8AC3E}">
        <p14:creationId xmlns:p14="http://schemas.microsoft.com/office/powerpoint/2010/main" val="356539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347714" cy="6064898"/>
          </a:xfrm>
        </p:spPr>
        <p:txBody>
          <a:bodyPr>
            <a:normAutofit fontScale="92500"/>
          </a:bodyPr>
          <a:lstStyle/>
          <a:p>
            <a:r>
              <a:rPr lang="uk-UA" dirty="0"/>
              <a:t>Для профілактики та боротьби з хірургічною інфекцією використовують мультимодальну стратегію з обов'язковим виконанням широкого кола заходів. Основою є дотримання асептики – комплексу заходів, що забезпечують непопадання мікробів в організм людини, в тому числі в операційну рану. Для цього використовують: організаційні заходи (зони особливого режиму); фізичні фактори (провітрювання, прибирання, ультрафіолетове опромінення); хімічні засоби (дезінфектанти, антисептики та ін.).</a:t>
            </a:r>
          </a:p>
          <a:p>
            <a:r>
              <a:rPr lang="uk-UA" dirty="0"/>
              <a:t>Асептика забезпечується дезінфекцією та стерилізацією.</a:t>
            </a:r>
          </a:p>
          <a:p>
            <a:r>
              <a:rPr lang="uk-UA" dirty="0"/>
              <a:t>Істотний внесок у зниження хірургічної інфекції також можуть зробити наступні заходи: активне ведення пацієнтів хірургом;</a:t>
            </a:r>
          </a:p>
          <a:p>
            <a:r>
              <a:rPr lang="uk-UA" dirty="0"/>
              <a:t>своєчасна </a:t>
            </a:r>
            <a:r>
              <a:rPr lang="uk-UA" dirty="0" err="1"/>
              <a:t>антибіотикопрофілактика</a:t>
            </a:r>
            <a:r>
              <a:rPr lang="uk-UA" dirty="0"/>
              <a:t>; підтримання в </a:t>
            </a:r>
            <a:r>
              <a:rPr lang="uk-UA" dirty="0" err="1"/>
              <a:t>периопераційному</a:t>
            </a:r>
            <a:r>
              <a:rPr lang="uk-UA" dirty="0"/>
              <a:t> періоді гомеостазу пацієнта (</a:t>
            </a:r>
            <a:r>
              <a:rPr lang="uk-UA" dirty="0" err="1"/>
              <a:t>нормотермії</a:t>
            </a:r>
            <a:r>
              <a:rPr lang="uk-UA" dirty="0"/>
              <a:t>, </a:t>
            </a:r>
            <a:r>
              <a:rPr lang="uk-UA" dirty="0" err="1"/>
              <a:t>нормоглікемії,нормоволемії</a:t>
            </a:r>
            <a:r>
              <a:rPr lang="uk-UA" dirty="0"/>
              <a:t>); проведення оксигенотерапії;</a:t>
            </a:r>
          </a:p>
          <a:p>
            <a:r>
              <a:rPr lang="uk-UA" dirty="0"/>
              <a:t>використання антисептиків на основі </a:t>
            </a:r>
            <a:r>
              <a:rPr lang="uk-UA" dirty="0" err="1"/>
              <a:t>хлоргексидину</a:t>
            </a:r>
            <a:r>
              <a:rPr lang="uk-UA" dirty="0"/>
              <a:t>; застосування назального </a:t>
            </a:r>
            <a:r>
              <a:rPr lang="uk-UA" dirty="0" err="1"/>
              <a:t>мупіроцину</a:t>
            </a:r>
            <a:r>
              <a:rPr lang="uk-UA" dirty="0"/>
              <a:t> для профілактики інфікування золотистим стафілококом</a:t>
            </a:r>
          </a:p>
        </p:txBody>
      </p:sp>
    </p:spTree>
    <p:extLst>
      <p:ext uri="{BB962C8B-B14F-4D97-AF65-F5344CB8AC3E}">
        <p14:creationId xmlns:p14="http://schemas.microsoft.com/office/powerpoint/2010/main" val="1829611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347714" cy="5621485"/>
          </a:xfrm>
        </p:spPr>
        <p:txBody>
          <a:bodyPr>
            <a:normAutofit/>
          </a:bodyPr>
          <a:lstStyle/>
          <a:p>
            <a:r>
              <a:rPr lang="uk-UA" dirty="0"/>
              <a:t>Видані ВООЗ у 2016 р. оновлені рекомендації з профілактики хірургічних інфекцій містять 9 «сильних» рекомендацій:</a:t>
            </a:r>
          </a:p>
          <a:p>
            <a:r>
              <a:rPr lang="uk-UA" dirty="0"/>
              <a:t>1. Пацієнти, у яких виявлено </a:t>
            </a:r>
            <a:r>
              <a:rPr lang="en-US" dirty="0"/>
              <a:t>S. Aureus</a:t>
            </a:r>
            <a:r>
              <a:rPr lang="ru-RU" dirty="0"/>
              <a:t> </a:t>
            </a:r>
            <a:r>
              <a:rPr lang="uk-UA" dirty="0"/>
              <a:t>у посіві з носа, повинні отримувати </a:t>
            </a:r>
            <a:r>
              <a:rPr lang="uk-UA" dirty="0" err="1"/>
              <a:t>періопераційно</a:t>
            </a:r>
            <a:r>
              <a:rPr lang="uk-UA" dirty="0"/>
              <a:t> назальну мазь 2% </a:t>
            </a:r>
            <a:r>
              <a:rPr lang="uk-UA" dirty="0" err="1"/>
              <a:t>мупіроцину</a:t>
            </a:r>
            <a:r>
              <a:rPr lang="uk-UA" dirty="0"/>
              <a:t> з або без поєднання з миттям шкіри тіла </a:t>
            </a:r>
            <a:r>
              <a:rPr lang="uk-UA" dirty="0" err="1"/>
              <a:t>хлоргексидином</a:t>
            </a:r>
            <a:r>
              <a:rPr lang="uk-UA" dirty="0"/>
              <a:t>.</a:t>
            </a:r>
          </a:p>
          <a:p>
            <a:r>
              <a:rPr lang="uk-UA" dirty="0"/>
              <a:t>2. У дорослих пацієнтів, які піддаються </a:t>
            </a:r>
            <a:r>
              <a:rPr lang="uk-UA" dirty="0" err="1"/>
              <a:t>колоректальній</a:t>
            </a:r>
            <a:r>
              <a:rPr lang="uk-UA" dirty="0"/>
              <a:t> хірургії, не слід використовувати тільки механічну підготовку кишечника (без застосування пероральних антибіотиків).</a:t>
            </a:r>
          </a:p>
          <a:p>
            <a:r>
              <a:rPr lang="uk-UA" dirty="0"/>
              <a:t>3. У пацієнтів, які піддаються будь-якій хірургічній процедурі, волосся не слід видаляти. Якщо ж це абсолютно необхідно, їх потрібно видаляти лише кліпером. Гоління до операції або в операційній категорично не рекомендується.</a:t>
            </a:r>
          </a:p>
        </p:txBody>
      </p:sp>
    </p:spTree>
    <p:extLst>
      <p:ext uri="{BB962C8B-B14F-4D97-AF65-F5344CB8AC3E}">
        <p14:creationId xmlns:p14="http://schemas.microsoft.com/office/powerpoint/2010/main" val="4016009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347714" cy="5621485"/>
          </a:xfrm>
        </p:spPr>
        <p:txBody>
          <a:bodyPr>
            <a:normAutofit/>
          </a:bodyPr>
          <a:lstStyle/>
          <a:p>
            <a:r>
              <a:rPr lang="uk-UA" dirty="0"/>
              <a:t>4. Хірургічну </a:t>
            </a:r>
            <a:r>
              <a:rPr lang="uk-UA" dirty="0" err="1"/>
              <a:t>антибіотикопрофілактику</a:t>
            </a:r>
            <a:r>
              <a:rPr lang="uk-UA" dirty="0"/>
              <a:t> слід призначати до хірургічного розрізу.</a:t>
            </a:r>
          </a:p>
          <a:p>
            <a:r>
              <a:rPr lang="uk-UA" dirty="0"/>
              <a:t>5. Хірургічну </a:t>
            </a:r>
            <a:r>
              <a:rPr lang="uk-UA" dirty="0" err="1"/>
              <a:t>антибіотикопрофілактику</a:t>
            </a:r>
            <a:r>
              <a:rPr lang="uk-UA" dirty="0"/>
              <a:t> слід проводити за 120 хвилин до виконання розрізу.</a:t>
            </a:r>
          </a:p>
          <a:p>
            <a:r>
              <a:rPr lang="uk-UA" dirty="0"/>
              <a:t>6. Хірургічну підготовку рук слід проводити перед надяганням стерильних рукавичок, або шляхом миття з антибактеріальним </a:t>
            </a:r>
            <a:r>
              <a:rPr lang="uk-UA" dirty="0" err="1"/>
              <a:t>милом</a:t>
            </a:r>
            <a:r>
              <a:rPr lang="uk-UA" dirty="0"/>
              <a:t> або з допомогою антисептика на основі спирту.</a:t>
            </a:r>
          </a:p>
          <a:p>
            <a:r>
              <a:rPr lang="uk-UA" dirty="0"/>
              <a:t>7. Для підготовки шкіри у пацієнтів, які проходять хірургічні процедури, слід використовувати антисептики на основі спирту та </a:t>
            </a:r>
            <a:r>
              <a:rPr lang="uk-UA" dirty="0" err="1"/>
              <a:t>хлоргексину</a:t>
            </a:r>
            <a:r>
              <a:rPr lang="uk-UA" dirty="0"/>
              <a:t>.</a:t>
            </a:r>
          </a:p>
          <a:p>
            <a:r>
              <a:rPr lang="uk-UA" dirty="0"/>
              <a:t>8. Дорослі пацієнти, у яких виконується загальна анестезія з </a:t>
            </a:r>
            <a:r>
              <a:rPr lang="uk-UA" dirty="0" err="1"/>
              <a:t>ендотрахеальною</a:t>
            </a:r>
            <a:r>
              <a:rPr lang="uk-UA" dirty="0"/>
              <a:t> </a:t>
            </a:r>
            <a:r>
              <a:rPr lang="uk-UA" dirty="0" err="1"/>
              <a:t>інтубацією</a:t>
            </a:r>
            <a:r>
              <a:rPr lang="uk-UA" dirty="0"/>
              <a:t>, повинні отримувати 80% кисень під час операції і, якщо це можливо, у найближчий післяопераційний період протягом 2-6 год.</a:t>
            </a:r>
          </a:p>
        </p:txBody>
      </p:sp>
    </p:spTree>
    <p:extLst>
      <p:ext uri="{BB962C8B-B14F-4D97-AF65-F5344CB8AC3E}">
        <p14:creationId xmlns:p14="http://schemas.microsoft.com/office/powerpoint/2010/main" val="3266063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216" y="419878"/>
            <a:ext cx="7203233" cy="61022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dirty="0"/>
              <a:t>9. Хірургічну </a:t>
            </a:r>
            <a:r>
              <a:rPr lang="uk-UA" dirty="0" err="1"/>
              <a:t>антибіотикопрофілактику</a:t>
            </a:r>
            <a:r>
              <a:rPr lang="uk-UA" dirty="0"/>
              <a:t> не слід продовжувати після завершення операції. Запобігання катетер-асоційованих інфекцій кровотоку проводять також з використанням мультимодальної стратегії. Наведемо деякі ключові положення.</a:t>
            </a:r>
          </a:p>
          <a:p>
            <a:r>
              <a:rPr lang="uk-UA" dirty="0"/>
              <a:t>● Навчання медичного персоналу застосування </a:t>
            </a:r>
            <a:r>
              <a:rPr lang="uk-UA" dirty="0" err="1"/>
              <a:t>внутрішньосудинного</a:t>
            </a:r>
            <a:r>
              <a:rPr lang="uk-UA" dirty="0"/>
              <a:t> катетера та догляду за ним.</a:t>
            </a:r>
          </a:p>
          <a:p>
            <a:r>
              <a:rPr lang="uk-UA" dirty="0"/>
              <a:t>● Переважне використання верхньої кінцівки для встановлення катетера у дорослих пацієнтів.</a:t>
            </a:r>
          </a:p>
          <a:p>
            <a:r>
              <a:rPr lang="uk-UA" dirty="0"/>
              <a:t>● У педіатрії можна використовувати судини верхньої чи нижньої кінцівки чи скальпу (У новонароджених дітей).</a:t>
            </a:r>
          </a:p>
          <a:p>
            <a:r>
              <a:rPr lang="uk-UA" dirty="0"/>
              <a:t>● Щоденна оцінка місця введення катетера.</a:t>
            </a:r>
          </a:p>
          <a:p>
            <a:r>
              <a:rPr lang="uk-UA" dirty="0"/>
              <a:t>● Видалення периферичного венозного катетера, якщо у пацієнтів розвиваються ознаки флебіту.</a:t>
            </a:r>
          </a:p>
          <a:p>
            <a:r>
              <a:rPr lang="uk-UA" dirty="0"/>
              <a:t>● Оцінка ризику та переваг встановлення центрального венозного катетера з метою зменшити інфекційні ускладнення, запобігти механічним ускладненням (пневмоторакс, пункція артерії, пошкодження судин, стеноз підключичної вени, гемоторакс, тромбоз, повітряна емболія та ін.).</a:t>
            </a:r>
          </a:p>
          <a:p>
            <a:r>
              <a:rPr lang="uk-UA" dirty="0"/>
              <a:t>● Уникнення використання стегнової вени для центрального венозного доступу у дорослих</a:t>
            </a:r>
          </a:p>
          <a:p>
            <a:r>
              <a:rPr lang="uk-UA" dirty="0"/>
              <a:t>пацієнтів.</a:t>
            </a:r>
          </a:p>
          <a:p>
            <a:r>
              <a:rPr lang="uk-UA" dirty="0"/>
              <a:t>● Використання ультразвуку для встановлення центральних венозних катетерів, щоб зменшити кількість спроб </a:t>
            </a:r>
            <a:r>
              <a:rPr lang="uk-UA" dirty="0" err="1"/>
              <a:t>канюлювання</a:t>
            </a:r>
            <a:r>
              <a:rPr lang="uk-UA" dirty="0"/>
              <a:t> та кількість механічних ускладнень.</a:t>
            </a:r>
          </a:p>
          <a:p>
            <a:r>
              <a:rPr lang="uk-UA" dirty="0"/>
              <a:t>● Негайне видалення будь-якого судинного катетера, який вже не використовується.</a:t>
            </a:r>
          </a:p>
          <a:p>
            <a:r>
              <a:rPr lang="uk-UA" dirty="0"/>
              <a:t>● Проведення гігієни рук до та після контакту з катетером.</a:t>
            </a:r>
          </a:p>
          <a:p>
            <a:r>
              <a:rPr lang="uk-UA" dirty="0"/>
              <a:t>● Підтримка асептики при введенні та догляді за </a:t>
            </a:r>
            <a:r>
              <a:rPr lang="uk-UA" dirty="0" err="1"/>
              <a:t>внутрішньосудинними</a:t>
            </a:r>
            <a:r>
              <a:rPr lang="uk-UA" dirty="0"/>
              <a:t> катетерами (використання головного убору, маски, стерильного халата, стерильних рукавичок).</a:t>
            </a:r>
          </a:p>
        </p:txBody>
      </p:sp>
    </p:spTree>
    <p:extLst>
      <p:ext uri="{BB962C8B-B14F-4D97-AF65-F5344CB8AC3E}">
        <p14:creationId xmlns:p14="http://schemas.microsoft.com/office/powerpoint/2010/main" val="2628720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537650" cy="5621485"/>
          </a:xfrm>
        </p:spPr>
        <p:txBody>
          <a:bodyPr>
            <a:normAutofit fontScale="85000" lnSpcReduction="20000"/>
          </a:bodyPr>
          <a:lstStyle/>
          <a:p>
            <a:r>
              <a:rPr lang="uk-UA" dirty="0"/>
              <a:t>● Підготовка шкіри 0,5% </a:t>
            </a:r>
            <a:r>
              <a:rPr lang="uk-UA" dirty="0" err="1"/>
              <a:t>хлоргексидином</a:t>
            </a:r>
            <a:r>
              <a:rPr lang="uk-UA" dirty="0"/>
              <a:t> до введення центрального венозного катетера та периферичного артеріального катетери. За наявності протипоказань до застосування </a:t>
            </a:r>
            <a:r>
              <a:rPr lang="uk-UA" dirty="0" err="1"/>
              <a:t>хлоргексидину</a:t>
            </a:r>
            <a:r>
              <a:rPr lang="uk-UA" dirty="0"/>
              <a:t> як альтернативи можна використовувати настоянку йоду, </a:t>
            </a:r>
            <a:r>
              <a:rPr lang="uk-UA" dirty="0" err="1"/>
              <a:t>йодофори</a:t>
            </a:r>
            <a:r>
              <a:rPr lang="uk-UA" dirty="0"/>
              <a:t> або 70% спирт.</a:t>
            </a:r>
          </a:p>
          <a:p>
            <a:r>
              <a:rPr lang="uk-UA" dirty="0"/>
              <a:t>● Використання стерильної прозорої </a:t>
            </a:r>
            <a:r>
              <a:rPr lang="uk-UA" dirty="0" err="1"/>
              <a:t>полупроникної</a:t>
            </a:r>
            <a:r>
              <a:rPr lang="uk-UA" dirty="0"/>
              <a:t> пов'язки для покриття місця катетери.</a:t>
            </a:r>
          </a:p>
          <a:p>
            <a:r>
              <a:rPr lang="uk-UA" dirty="0"/>
              <a:t>● Заміна пов'язок: напівпроникних , принаймні кожні 7 днів, марлевих – кожні 2 дні.</a:t>
            </a:r>
          </a:p>
          <a:p>
            <a:r>
              <a:rPr lang="uk-UA" dirty="0"/>
              <a:t>● Використання </a:t>
            </a:r>
            <a:r>
              <a:rPr lang="uk-UA" dirty="0" err="1"/>
              <a:t>хлоргексидинової</a:t>
            </a:r>
            <a:r>
              <a:rPr lang="uk-UA" dirty="0"/>
              <a:t> пов'язки для катетерів у пацієнтів старше 2 місяців.</a:t>
            </a:r>
          </a:p>
          <a:p>
            <a:r>
              <a:rPr lang="uk-UA" dirty="0"/>
              <a:t>● Використання 2% </a:t>
            </a:r>
            <a:r>
              <a:rPr lang="uk-UA" dirty="0" err="1"/>
              <a:t>хлоргексидину</a:t>
            </a:r>
            <a:r>
              <a:rPr lang="uk-UA" dirty="0"/>
              <a:t> для щоденного очищення шкіри пацієнта.</a:t>
            </a:r>
          </a:p>
          <a:p>
            <a:r>
              <a:rPr lang="uk-UA" dirty="0"/>
              <a:t>● Не слід регулярно замінювати периферичні та центральні катетери для запобігання пов'язаним з катетером інфекціям.</a:t>
            </a:r>
          </a:p>
          <a:p>
            <a:r>
              <a:rPr lang="uk-UA" dirty="0"/>
              <a:t>● У пацієнтів, які не одержують кров, продукти крові або жирові емульсії, системи для </a:t>
            </a:r>
            <a:r>
              <a:rPr lang="uk-UA" dirty="0" err="1"/>
              <a:t>інфузії</a:t>
            </a:r>
            <a:r>
              <a:rPr lang="uk-UA" dirty="0"/>
              <a:t> замінюють не частіше, ніж через 96-годинні інтервали, але не рідше одного рази на 7 днів.</a:t>
            </a:r>
          </a:p>
          <a:p>
            <a:r>
              <a:rPr lang="uk-UA" dirty="0"/>
              <a:t>● Обов'язкова заміна систем, що використовуються для введення крові, продуктів крові або жирових емульсій (у поєднанні з амінокислотами та глюкозою або окремо),  протягом 24 години після початку </a:t>
            </a:r>
            <a:r>
              <a:rPr lang="uk-UA" dirty="0" err="1"/>
              <a:t>інфузії</a:t>
            </a:r>
            <a:r>
              <a:rPr lang="uk-UA" dirty="0"/>
              <a:t>.</a:t>
            </a:r>
          </a:p>
          <a:p>
            <a:r>
              <a:rPr lang="uk-UA" dirty="0"/>
              <a:t>● Обов'язкове виконання стандартизованого догляду за катетером з використанням безконтактних технік.</a:t>
            </a:r>
          </a:p>
        </p:txBody>
      </p:sp>
    </p:spTree>
    <p:extLst>
      <p:ext uri="{BB962C8B-B14F-4D97-AF65-F5344CB8AC3E}">
        <p14:creationId xmlns:p14="http://schemas.microsoft.com/office/powerpoint/2010/main" val="2853757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7293430" cy="6279502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Необґрунтоване та неписьменне використання антибактеріальних препаратів залишається глобальною проблемою сучасної системи охорони здоров'я у всьому світі. При аналізі тактики </a:t>
            </a:r>
            <a:r>
              <a:rPr lang="uk-UA" dirty="0" err="1"/>
              <a:t>антибіотикотерапії</a:t>
            </a:r>
            <a:r>
              <a:rPr lang="uk-UA" dirty="0"/>
              <a:t> було показано, що до 30% призначень антибактеріальних препаратів недостатньо обґрунтовані. Найбільш частими помилками були: перевищення тривалості </a:t>
            </a:r>
            <a:r>
              <a:rPr lang="uk-UA" dirty="0" err="1"/>
              <a:t>антибіотикотерапії</a:t>
            </a:r>
            <a:r>
              <a:rPr lang="uk-UA" dirty="0"/>
              <a:t>, проведення </a:t>
            </a:r>
            <a:r>
              <a:rPr lang="uk-UA" dirty="0" err="1"/>
              <a:t>антибіотикотерапії</a:t>
            </a:r>
            <a:r>
              <a:rPr lang="uk-UA" dirty="0"/>
              <a:t> без підтвердження наявності інфекції; лікування мікробної колонізації та контамінації, а чи не інфекції.</a:t>
            </a:r>
          </a:p>
          <a:p>
            <a:r>
              <a:rPr lang="uk-UA" dirty="0"/>
              <a:t>За даними </a:t>
            </a:r>
            <a:r>
              <a:rPr lang="en-US" dirty="0"/>
              <a:t>Mayo Clinic (</a:t>
            </a:r>
            <a:r>
              <a:rPr lang="uk-UA" dirty="0"/>
              <a:t>США), частими помилками при використанні антибіотиків є : </a:t>
            </a:r>
          </a:p>
          <a:p>
            <a:pPr lvl="1"/>
            <a:r>
              <a:rPr lang="uk-UA" dirty="0"/>
              <a:t>● тривала емпірична антибактеріальна терапія без чітких ознак інфекції – одна з найпоширеніших помилок;</a:t>
            </a:r>
          </a:p>
          <a:p>
            <a:pPr lvl="1"/>
            <a:r>
              <a:rPr lang="uk-UA" dirty="0"/>
              <a:t>● призначення антибіотиків за наявності позитивної бактеріологічної культури та відсутності ознак активної інфекції (наприклад, колонізація сечовивідних шляхів у жінок похилого віку або при встановленому сечовому катетері, колонізація </a:t>
            </a:r>
            <a:r>
              <a:rPr lang="uk-UA" dirty="0" err="1"/>
              <a:t>ендотрахеальних</a:t>
            </a:r>
            <a:r>
              <a:rPr lang="uk-UA" dirty="0"/>
              <a:t> трубок при ШВЛ, колонізація хронічних ран);</a:t>
            </a:r>
          </a:p>
          <a:p>
            <a:pPr lvl="1"/>
            <a:r>
              <a:rPr lang="uk-UA" dirty="0"/>
              <a:t>● недотримання цілеспрямованої антимікробної терапії при ідентифікованому збуднику; </a:t>
            </a:r>
          </a:p>
          <a:p>
            <a:pPr lvl="1"/>
            <a:r>
              <a:rPr lang="uk-UA" dirty="0"/>
              <a:t>● тривала профілактична терапія без підстав;</a:t>
            </a:r>
          </a:p>
          <a:p>
            <a:pPr lvl="1"/>
            <a:r>
              <a:rPr lang="uk-UA" dirty="0"/>
              <a:t>● надмірно часте використання певних протимікробних препаратів у медичній установі, що може призвести до селекції мікроорганізмів, стійких до них.</a:t>
            </a:r>
          </a:p>
        </p:txBody>
      </p:sp>
    </p:spTree>
    <p:extLst>
      <p:ext uri="{BB962C8B-B14F-4D97-AF65-F5344CB8AC3E}">
        <p14:creationId xmlns:p14="http://schemas.microsoft.com/office/powerpoint/2010/main" val="96762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630956" cy="5822302"/>
          </a:xfrm>
        </p:spPr>
        <p:txBody>
          <a:bodyPr>
            <a:normAutofit fontScale="92500"/>
          </a:bodyPr>
          <a:lstStyle/>
          <a:p>
            <a:r>
              <a:rPr lang="uk-UA" sz="2400" dirty="0"/>
              <a:t>Для впорядкування антибактеріальної терапії 2017 р. ВООЗ проведено перегляд списку антибіотиків, включених до Переліку основних лікарських засобів (2017 </a:t>
            </a:r>
            <a:r>
              <a:rPr lang="en-US" sz="2400" dirty="0"/>
              <a:t>WHO Model List of</a:t>
            </a:r>
            <a:r>
              <a:rPr lang="ru-RU" sz="2400" dirty="0"/>
              <a:t> </a:t>
            </a:r>
            <a:r>
              <a:rPr lang="en-US" sz="2400" dirty="0"/>
              <a:t>Essential Medicines).</a:t>
            </a:r>
          </a:p>
          <a:p>
            <a:r>
              <a:rPr lang="uk-UA" sz="2400" dirty="0"/>
              <a:t>Усі антибіотики поділені на 3 групи відповідно до пріоритетності їх призначення:</a:t>
            </a:r>
          </a:p>
          <a:p>
            <a:pPr lvl="1"/>
            <a:r>
              <a:rPr lang="en-US" sz="2000" dirty="0"/>
              <a:t>ACCESS (</a:t>
            </a:r>
            <a:r>
              <a:rPr lang="uk-UA" sz="2000" dirty="0"/>
              <a:t>антибіотики першого вибору), </a:t>
            </a:r>
          </a:p>
          <a:p>
            <a:pPr lvl="1"/>
            <a:r>
              <a:rPr lang="en-US" sz="2000" dirty="0"/>
              <a:t>WATCH</a:t>
            </a:r>
            <a:r>
              <a:rPr lang="ru-RU" sz="2000" dirty="0"/>
              <a:t> </a:t>
            </a:r>
            <a:r>
              <a:rPr lang="en-US" sz="2000" dirty="0"/>
              <a:t>(</a:t>
            </a:r>
            <a:r>
              <a:rPr lang="uk-UA" sz="2000" dirty="0"/>
              <a:t>антибіотики другого вибору) </a:t>
            </a:r>
          </a:p>
          <a:p>
            <a:pPr lvl="1"/>
            <a:r>
              <a:rPr lang="en-US" sz="2000" dirty="0"/>
              <a:t>RESERVE (</a:t>
            </a:r>
            <a:r>
              <a:rPr lang="uk-UA" sz="2000" dirty="0"/>
              <a:t>антибіотики резерву).</a:t>
            </a:r>
          </a:p>
          <a:p>
            <a:r>
              <a:rPr lang="en-US" sz="2400" dirty="0"/>
              <a:t>ACCESS (</a:t>
            </a:r>
            <a:r>
              <a:rPr lang="uk-UA" sz="2400" dirty="0"/>
              <a:t>антибіотики першого вибору) – призначаються як ключові антибіотики при більшості вивчених захворювань, повинні бути широкодоступними та якісними</a:t>
            </a:r>
          </a:p>
        </p:txBody>
      </p:sp>
    </p:spTree>
    <p:extLst>
      <p:ext uri="{BB962C8B-B14F-4D97-AF65-F5344CB8AC3E}">
        <p14:creationId xmlns:p14="http://schemas.microsoft.com/office/powerpoint/2010/main" val="15088151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64D69-BC23-4F9F-BE60-ADA821331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82" y="180392"/>
            <a:ext cx="6714932" cy="13871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/>
              <a:t>ACCESS (</a:t>
            </a:r>
            <a:r>
              <a:rPr lang="uk-UA" sz="2800" dirty="0"/>
              <a:t>антибіотики першого вибору)</a:t>
            </a:r>
            <a:br>
              <a:rPr lang="uk-UA" sz="2800" dirty="0"/>
            </a:br>
            <a:r>
              <a:rPr lang="ru-RU" sz="2000" dirty="0" err="1">
                <a:solidFill>
                  <a:schemeClr val="tx1"/>
                </a:solidFill>
              </a:rPr>
              <a:t>призначаються</a:t>
            </a:r>
            <a:r>
              <a:rPr lang="ru-RU" sz="2000" dirty="0">
                <a:solidFill>
                  <a:schemeClr val="tx1"/>
                </a:solidFill>
              </a:rPr>
              <a:t> як </a:t>
            </a:r>
            <a:r>
              <a:rPr lang="ru-RU" sz="2000" dirty="0" err="1">
                <a:solidFill>
                  <a:schemeClr val="tx1"/>
                </a:solidFill>
              </a:rPr>
              <a:t>ключові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антибіотики</a:t>
            </a:r>
            <a:r>
              <a:rPr lang="ru-RU" sz="2000" dirty="0">
                <a:solidFill>
                  <a:schemeClr val="tx1"/>
                </a:solidFill>
              </a:rPr>
              <a:t> при </a:t>
            </a:r>
            <a:r>
              <a:rPr lang="ru-RU" sz="2000" dirty="0" err="1">
                <a:solidFill>
                  <a:schemeClr val="tx1"/>
                </a:solidFill>
              </a:rPr>
              <a:t>більшості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вивчених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захворювань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повинні</a:t>
            </a:r>
            <a:r>
              <a:rPr lang="ru-RU" sz="2000" dirty="0">
                <a:solidFill>
                  <a:schemeClr val="tx1"/>
                </a:solidFill>
              </a:rPr>
              <a:t> бути </a:t>
            </a:r>
            <a:r>
              <a:rPr lang="ru-RU" sz="2000" dirty="0" err="1">
                <a:solidFill>
                  <a:schemeClr val="tx1"/>
                </a:solidFill>
              </a:rPr>
              <a:t>широкодоступними</a:t>
            </a:r>
            <a:r>
              <a:rPr lang="ru-RU" sz="2000" dirty="0">
                <a:solidFill>
                  <a:schemeClr val="tx1"/>
                </a:solidFill>
              </a:rPr>
              <a:t> і </a:t>
            </a:r>
            <a:r>
              <a:rPr lang="ru-RU" sz="2000" dirty="0" err="1">
                <a:solidFill>
                  <a:schemeClr val="tx1"/>
                </a:solidFill>
              </a:rPr>
              <a:t>якісними</a:t>
            </a:r>
            <a:endParaRPr lang="uk-UA" sz="2800" dirty="0">
              <a:solidFill>
                <a:schemeClr val="tx1"/>
              </a:solidFill>
            </a:endParaRPr>
          </a:p>
        </p:txBody>
      </p:sp>
      <p:pic>
        <p:nvPicPr>
          <p:cNvPr id="7" name="Місце для вмісту 6">
            <a:extLst>
              <a:ext uri="{FF2B5EF4-FFF2-40B4-BE49-F238E27FC236}">
                <a16:creationId xmlns:a16="http://schemas.microsoft.com/office/drawing/2014/main" id="{661E4A8F-C08C-4EC9-93DC-A9388016EE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456" y="2118049"/>
            <a:ext cx="8574098" cy="367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14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E9397-BFB3-4001-9DF8-AA3E0B64B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51" y="348343"/>
            <a:ext cx="6347713" cy="659363"/>
          </a:xfrm>
        </p:spPr>
        <p:txBody>
          <a:bodyPr>
            <a:normAutofit/>
          </a:bodyPr>
          <a:lstStyle/>
          <a:p>
            <a:r>
              <a:rPr lang="en-US" sz="2800" dirty="0"/>
              <a:t>WATCH</a:t>
            </a:r>
            <a:r>
              <a:rPr lang="ru-RU" sz="2800" dirty="0"/>
              <a:t> </a:t>
            </a:r>
            <a:r>
              <a:rPr lang="en-US" sz="2800" dirty="0"/>
              <a:t>(</a:t>
            </a:r>
            <a:r>
              <a:rPr lang="uk-UA" sz="2800" dirty="0"/>
              <a:t>антибіотики другого вибору)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E4CC667-33F1-44D0-B7B6-344410BFF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877079"/>
            <a:ext cx="8214050" cy="2551921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WATCH (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антибіотики другого вибору) — до цієї групи входять антибіотики, які мають більш високий потенціал резистентності і тому рекомендуються як препарати першого або другого вибору тільки для певної, обмеженої кількості показань.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1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Антибіотики другого вибору</a:t>
            </a:r>
          </a:p>
          <a:p>
            <a:pPr>
              <a:spcBef>
                <a:spcPts val="0"/>
              </a:spcBef>
            </a:pP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Хінолони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фторхінолони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(наприклад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ципрофлоксацин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левофлоксацин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моксифлоксацин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норфлоксацин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Цефалоспорини 3-го покоління (з або без інгібітору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R-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лактамази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(наприклад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цефіксил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цефтріаксон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цефотаксим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цефтазидим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(наприклад,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азитроміцин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кларитроміцин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еритроміцин)</a:t>
            </a:r>
          </a:p>
          <a:p>
            <a:pPr>
              <a:spcBef>
                <a:spcPts val="0"/>
              </a:spcBef>
            </a:pP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Глікопептиди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(наприклад,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тейкопланін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ванкоміцин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Антипсевдомональні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пеніциліни + інгібітор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R-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лактамази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(наприклад,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піперацилін-тазобактам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Карбапенеми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(наприклад,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меропенем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іміпенем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циластатин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Пенеми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(наприклад,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фаропенем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DB22D9-59BA-4794-879B-D8815BF07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29609"/>
            <a:ext cx="9133793" cy="32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53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8157F4-181A-4FB8-A99A-EF88F38F8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80392"/>
            <a:ext cx="6347713" cy="594049"/>
          </a:xfrm>
        </p:spPr>
        <p:txBody>
          <a:bodyPr/>
          <a:lstStyle/>
          <a:p>
            <a:pPr algn="ctr"/>
            <a:r>
              <a:rPr lang="en-US" sz="2800" dirty="0"/>
              <a:t>RESERVE (</a:t>
            </a:r>
            <a:r>
              <a:rPr lang="uk-UA" sz="2800" dirty="0"/>
              <a:t>антибіотики резерву) 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5F0B421-FEF4-41D4-BC5F-8DA601559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318" y="774441"/>
            <a:ext cx="7181462" cy="305111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ця група включає антибіотики, які слід розглядати як «останні заходи», їх використання має бути обґрунтовано у окремих пацієнтів, коли всі альтернативи зазнали невдачі (наприклад серйозна,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життєзагрозлива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інфекція, стійка до кількох лікарських середовищ). Використання цих препаратів потребує суворого моніторингу та звітності для збереження їх ефективності.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Антибіотики групи резерву</a:t>
            </a:r>
          </a:p>
          <a:p>
            <a:pPr>
              <a:spcBef>
                <a:spcPts val="0"/>
              </a:spcBef>
            </a:pP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Азтреонам</a:t>
            </a:r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Цефалоспорини 4-го покоління (наприклад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цефепім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Цефалоспорини 5-го покоління (наприклад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цефтаролін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(наприклад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Б,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Оксазолідинони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(наприклад </a:t>
            </a: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лінезолід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Тайгециклін</a:t>
            </a:r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uk-UA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Дантоміцин</a:t>
            </a:r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EAB972-6207-4BF1-89DF-AA8F21EB7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25551"/>
            <a:ext cx="9201870" cy="303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81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630956" cy="5943600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Крім того, 27 лютого 2017 р. ВООЗ опублікувала список стійких до дії антибіотиків</a:t>
            </a:r>
          </a:p>
          <a:p>
            <a:r>
              <a:rPr lang="uk-UA" dirty="0"/>
              <a:t>«пріоритетних патогенів» – 12 видів бактерій, які становлять найбільшу загрозу для здоров'я людини</a:t>
            </a:r>
            <a:r>
              <a:rPr lang="en-US" dirty="0"/>
              <a:t>. </a:t>
            </a:r>
            <a:r>
              <a:rPr lang="uk-UA" dirty="0"/>
              <a:t>Як зазначено у прес-релізі, він має стати орієнтиром та стимулом для наукових досліджень та розробок у галузі створення нових антибіотиків.</a:t>
            </a:r>
          </a:p>
          <a:p>
            <a:r>
              <a:rPr lang="uk-UA" dirty="0"/>
              <a:t>При внесенні збудників у список використовували такі критерії: </a:t>
            </a:r>
          </a:p>
          <a:p>
            <a:pPr lvl="1"/>
            <a:r>
              <a:rPr lang="uk-UA" dirty="0"/>
              <a:t>показники летальності інфекцій, що викликаються ними; наявність або відсутність необхідності у тривалій госпіталізації хворих на лікування; </a:t>
            </a:r>
          </a:p>
          <a:p>
            <a:pPr lvl="1"/>
            <a:r>
              <a:rPr lang="uk-UA" dirty="0"/>
              <a:t>Частота виявлених випадків стійкості до існуючих антибіотиків у медичній практиці;</a:t>
            </a:r>
          </a:p>
          <a:p>
            <a:pPr lvl="1"/>
            <a:r>
              <a:rPr lang="uk-UA" dirty="0"/>
              <a:t>Легкість  передачі інфекційного захворювання серед тварин, від тварин людині та від людини людині; наявність можливостей профілактики (наприклад гігієна харчування та вакцинація);</a:t>
            </a:r>
          </a:p>
          <a:p>
            <a:pPr lvl="1"/>
            <a:r>
              <a:rPr lang="uk-UA" dirty="0"/>
              <a:t>скільки варіантів лікування залишається у розпорядженні лікаря; чи розробляються нові антибіотики від цих інфекцій.</a:t>
            </a:r>
          </a:p>
        </p:txBody>
      </p:sp>
    </p:spTree>
    <p:extLst>
      <p:ext uri="{BB962C8B-B14F-4D97-AF65-F5344CB8AC3E}">
        <p14:creationId xmlns:p14="http://schemas.microsoft.com/office/powerpoint/2010/main" val="1872371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19878"/>
            <a:ext cx="6347714" cy="5621485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Представлені у списку ВООЗ бактерії розділені на 3 групи за рівнем потреби у створенні нових антибіотиків: вкрай пріоритетні, </a:t>
            </a:r>
            <a:r>
              <a:rPr lang="uk-UA" dirty="0" err="1"/>
              <a:t>високопріоритетні</a:t>
            </a:r>
            <a:r>
              <a:rPr lang="uk-UA" dirty="0"/>
              <a:t> та </a:t>
            </a:r>
            <a:r>
              <a:rPr lang="uk-UA" dirty="0" err="1"/>
              <a:t>середньопріоритетні</a:t>
            </a:r>
            <a:r>
              <a:rPr lang="uk-UA" dirty="0"/>
              <a:t>.</a:t>
            </a:r>
          </a:p>
          <a:p>
            <a:r>
              <a:rPr lang="uk-UA" dirty="0"/>
              <a:t>До вкрай пріоритетної групи (критично високий рівень пріоритетності) відносяться бактерії з множинною лікарською стійкістю, які становлять особливо серйозну небезпеку для пацієнтів лікарень та лікувально-реабілітаційних центрів та пацієнтів, лікування яких потрібні медичні пристрої, такі як апарати для штучної вентиляції легень та венозні катетери. До цієї групи входять </a:t>
            </a:r>
            <a:r>
              <a:rPr lang="en-US" dirty="0"/>
              <a:t>Acinetobacter, Pseudomonas </a:t>
            </a:r>
            <a:r>
              <a:rPr lang="uk-UA" dirty="0"/>
              <a:t>та різні види збудників сімейства </a:t>
            </a:r>
            <a:r>
              <a:rPr lang="en-US" dirty="0"/>
              <a:t>Enterobacteriaceae</a:t>
            </a:r>
            <a:r>
              <a:rPr lang="uk-UA" dirty="0"/>
              <a:t> </a:t>
            </a:r>
            <a:r>
              <a:rPr lang="en-US" dirty="0"/>
              <a:t>(</a:t>
            </a:r>
            <a:r>
              <a:rPr lang="uk-UA" dirty="0"/>
              <a:t>включаючи </a:t>
            </a:r>
            <a:r>
              <a:rPr lang="en-US" dirty="0"/>
              <a:t>Klebsiella, E. coli, Serratia </a:t>
            </a:r>
            <a:r>
              <a:rPr lang="uk-UA" dirty="0"/>
              <a:t>та </a:t>
            </a:r>
            <a:r>
              <a:rPr lang="en-US" dirty="0"/>
              <a:t>Proteus). </a:t>
            </a:r>
            <a:endParaRPr lang="uk-UA" dirty="0"/>
          </a:p>
          <a:p>
            <a:r>
              <a:rPr lang="uk-UA" dirty="0"/>
              <a:t>Вони можуть викликати важкі та часто смертельні інфекції, такі як інфекції кровотоку та пневмонія. У цих бактерій сформувалася стійкість до дії широкого ряду антибіотиків, включаючи </a:t>
            </a:r>
            <a:r>
              <a:rPr lang="uk-UA" dirty="0" err="1"/>
              <a:t>карбапенеми</a:t>
            </a:r>
            <a:r>
              <a:rPr lang="uk-UA" dirty="0"/>
              <a:t> та цефалоспорини третього покоління – найбільш ефективні з наявних антибіотиків для лікування бактеріальних інфекцій з множинною лікарською стійкістю.</a:t>
            </a:r>
          </a:p>
          <a:p>
            <a:r>
              <a:rPr lang="uk-UA" dirty="0"/>
              <a:t>Друга та третя групи у списку – категорії з високим та середнім рівнем пріоритетності – включають інші бактерії з зростаючою лікарською стійкістю, які викликають більш поширені захворювання, такі як гонорея та сальмонела.</a:t>
            </a:r>
          </a:p>
        </p:txBody>
      </p:sp>
    </p:spTree>
    <p:extLst>
      <p:ext uri="{BB962C8B-B14F-4D97-AF65-F5344CB8AC3E}">
        <p14:creationId xmlns:p14="http://schemas.microsoft.com/office/powerpoint/2010/main" val="3437386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419878"/>
            <a:ext cx="8319797" cy="61488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пріоритетних збудників захворювань (ВООЗ, 2017)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категорія пріоритетності: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Acinetobacter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baumannii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карбапенемів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Pseudomonas aeruginosa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карбапенемів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Enterobacteriaceae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карбапені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мам, виробляють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лактамази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розширеного спектра (БЛРС).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 категорія пріоритетності: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Enterococcus faecium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ванкомі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цину.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aureus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метицил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чутливі або 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ванкоміцину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Helicobacter pylori 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кларитромі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цину.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Campylobacter spp.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фторхінолонів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Salmonellae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фторхінолонів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Neisseria gonorrhoeae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поринів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фторхінолонів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Третя категорія пріоритетності: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 pneumoniae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чутливі до пеніциліну.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Haemophilus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influenzae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ампі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Shigella spp.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фторхінолонів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552594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419878"/>
            <a:ext cx="7016620" cy="6055567"/>
          </a:xfrm>
        </p:spPr>
        <p:txBody>
          <a:bodyPr>
            <a:normAutofit fontScale="85000" lnSpcReduction="20000"/>
          </a:bodyPr>
          <a:lstStyle/>
          <a:p>
            <a:r>
              <a:rPr lang="uk-UA" dirty="0"/>
              <a:t>Прагнення досягти суттєвого зниження </a:t>
            </a:r>
            <a:r>
              <a:rPr lang="uk-UA" dirty="0" err="1"/>
              <a:t>антибіотикорезистентності</a:t>
            </a:r>
            <a:r>
              <a:rPr lang="uk-UA" dirty="0"/>
              <a:t> диктує необхідність вироблення та дотримання </a:t>
            </a:r>
            <a:r>
              <a:rPr lang="uk-UA" dirty="0" err="1"/>
              <a:t>відповідноїклінічної</a:t>
            </a:r>
            <a:r>
              <a:rPr lang="uk-UA" dirty="0"/>
              <a:t> стратегії [31], складовими частинами якою є:</a:t>
            </a:r>
          </a:p>
          <a:p>
            <a:r>
              <a:rPr lang="uk-UA" dirty="0"/>
              <a:t>● використання емпіричної </a:t>
            </a:r>
            <a:r>
              <a:rPr lang="uk-UA" dirty="0" err="1"/>
              <a:t>дееска</a:t>
            </a:r>
            <a:r>
              <a:rPr lang="uk-UA" dirty="0"/>
              <a:t> </a:t>
            </a:r>
            <a:r>
              <a:rPr lang="uk-UA" dirty="0" err="1"/>
              <a:t>ляційної</a:t>
            </a:r>
            <a:r>
              <a:rPr lang="uk-UA" dirty="0"/>
              <a:t> </a:t>
            </a:r>
            <a:r>
              <a:rPr lang="uk-UA" dirty="0" err="1"/>
              <a:t>антибіотикотерапії</a:t>
            </a:r>
            <a:r>
              <a:rPr lang="uk-UA" dirty="0"/>
              <a:t> проти </a:t>
            </a:r>
            <a:r>
              <a:rPr lang="uk-UA" dirty="0" err="1"/>
              <a:t>мультирезистентних</a:t>
            </a:r>
            <a:r>
              <a:rPr lang="uk-UA" dirty="0"/>
              <a:t> (</a:t>
            </a:r>
            <a:r>
              <a:rPr lang="en-US" dirty="0"/>
              <a:t>MDR) </a:t>
            </a:r>
            <a:r>
              <a:rPr lang="uk-UA" dirty="0"/>
              <a:t>збудників тільки у разі сепсису або септичного  шоку на основі місцевого бактеріального паспорти;</a:t>
            </a:r>
          </a:p>
          <a:p>
            <a:r>
              <a:rPr lang="uk-UA" dirty="0"/>
              <a:t>● в інших випадках використовують антибіотики вузького спектру або утримуються від антибактеріальних препаратів до мікробіологічного діагнозу для цілеспрямованої терапії антибіотиками, активними щодо </a:t>
            </a:r>
            <a:r>
              <a:rPr lang="en-US" dirty="0"/>
              <a:t>MDR </a:t>
            </a:r>
            <a:r>
              <a:rPr lang="uk-UA" dirty="0"/>
              <a:t>збудників;</a:t>
            </a:r>
          </a:p>
          <a:p>
            <a:r>
              <a:rPr lang="uk-UA" dirty="0"/>
              <a:t>● у всіх випадках – виконання бактеріологічних посівів до початку </a:t>
            </a:r>
            <a:r>
              <a:rPr lang="uk-UA" dirty="0" err="1"/>
              <a:t>антибіотикотерапії</a:t>
            </a:r>
            <a:r>
              <a:rPr lang="uk-UA" dirty="0"/>
              <a:t>;</a:t>
            </a:r>
          </a:p>
          <a:p>
            <a:r>
              <a:rPr lang="uk-UA" dirty="0"/>
              <a:t>● активний пошук </a:t>
            </a:r>
            <a:r>
              <a:rPr lang="en-US" dirty="0"/>
              <a:t>MDR </a:t>
            </a:r>
            <a:r>
              <a:rPr lang="uk-UA" dirty="0"/>
              <a:t>збудників у всіх пацієнтів при вступі до ВІТ і не рідше одного разу на тиждень протягом їх перебування там;</a:t>
            </a:r>
          </a:p>
          <a:p>
            <a:r>
              <a:rPr lang="uk-UA" dirty="0"/>
              <a:t>● при вступі до ВІТ пацієнти з високим ризиком наявності </a:t>
            </a:r>
            <a:r>
              <a:rPr lang="en-US" dirty="0"/>
              <a:t>MDR </a:t>
            </a:r>
            <a:r>
              <a:rPr lang="uk-UA" dirty="0"/>
              <a:t>збудників повинні бути ізольовані до отримання результатів бактеріологічних посівів;</a:t>
            </a:r>
          </a:p>
          <a:p>
            <a:r>
              <a:rPr lang="uk-UA" dirty="0"/>
              <a:t>● дотримання профілактичних заходів, які засновані на обліку механізмів передачі інфекції;</a:t>
            </a:r>
          </a:p>
          <a:p>
            <a:r>
              <a:rPr lang="uk-UA" dirty="0"/>
              <a:t>● наявність у всіх ВІТ протоколу прибирання палат пацієнтів із </a:t>
            </a:r>
            <a:r>
              <a:rPr lang="en-US" dirty="0"/>
              <a:t>MDR </a:t>
            </a:r>
            <a:r>
              <a:rPr lang="uk-UA" dirty="0"/>
              <a:t>збудниками;</a:t>
            </a:r>
          </a:p>
          <a:p>
            <a:r>
              <a:rPr lang="uk-UA" dirty="0"/>
              <a:t>● використання протоколів очищення обладнання;</a:t>
            </a:r>
          </a:p>
          <a:p>
            <a:r>
              <a:rPr lang="uk-UA" dirty="0"/>
              <a:t>● включення засобів, що містять 4% хлор </a:t>
            </a:r>
            <a:r>
              <a:rPr lang="uk-UA" dirty="0" err="1"/>
              <a:t>гексидин</a:t>
            </a:r>
            <a:r>
              <a:rPr lang="uk-UA" dirty="0"/>
              <a:t>, у щоденну практику гігієни пацієнтів.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63718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1" y="221674"/>
            <a:ext cx="8432801" cy="64469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200" dirty="0"/>
              <a:t>У нашій повсякденній клінічній практиці при проведенні </a:t>
            </a:r>
            <a:r>
              <a:rPr lang="uk-UA" sz="1200" dirty="0" err="1"/>
              <a:t>антибіотикотерапії</a:t>
            </a:r>
            <a:r>
              <a:rPr lang="uk-UA" sz="1200" dirty="0"/>
              <a:t> ми дотримуємося наступних правил:</a:t>
            </a:r>
          </a:p>
          <a:p>
            <a:r>
              <a:rPr lang="uk-UA" sz="1200" dirty="0"/>
              <a:t>1. Робимо обов'язково посів біологічного матеріалу до початку </a:t>
            </a:r>
            <a:r>
              <a:rPr lang="uk-UA" sz="1200" dirty="0" err="1"/>
              <a:t>антибіотикотерапії</a:t>
            </a:r>
            <a:r>
              <a:rPr lang="uk-UA" sz="1200" dirty="0"/>
              <a:t>.</a:t>
            </a:r>
          </a:p>
          <a:p>
            <a:r>
              <a:rPr lang="uk-UA" sz="1200" dirty="0"/>
              <a:t>2. Віддаємо перевагу швидкій бактеріологічній ідентифікації збудника для призначення антибіотиків.</a:t>
            </a:r>
          </a:p>
          <a:p>
            <a:r>
              <a:rPr lang="uk-UA" sz="1200" dirty="0"/>
              <a:t>3. Використовуємо дані моніторингу локального бактеріальний пейзаж.</a:t>
            </a:r>
          </a:p>
          <a:p>
            <a:r>
              <a:rPr lang="uk-UA" sz="1200" dirty="0"/>
              <a:t>4. Використовуємо можливості клінічної лабораторії для діагностики та динамічної оцінки інфекції (лактат, </a:t>
            </a:r>
            <a:r>
              <a:rPr lang="uk-UA" sz="1200" dirty="0" err="1"/>
              <a:t>прокальцитонін</a:t>
            </a:r>
            <a:r>
              <a:rPr lang="uk-UA" sz="1200" dirty="0"/>
              <a:t>, С-реактивний протеїн, експрес-діагностика).</a:t>
            </a:r>
          </a:p>
          <a:p>
            <a:r>
              <a:rPr lang="uk-UA" sz="1200" dirty="0"/>
              <a:t>5. Бажано проводити моніторинг антибіотиків у плазмі, щоб досягти терапевтичних доз.</a:t>
            </a:r>
          </a:p>
          <a:p>
            <a:r>
              <a:rPr lang="uk-UA" sz="1200" dirty="0"/>
              <a:t>6. </a:t>
            </a:r>
            <a:r>
              <a:rPr lang="uk-UA" sz="1200" dirty="0" err="1"/>
              <a:t>Антибіотикотерапію</a:t>
            </a:r>
            <a:r>
              <a:rPr lang="uk-UA" sz="1200" dirty="0"/>
              <a:t> призначаємо за наявності критеріїв синдрому системної запальної відповіді (ССВО) – температура тіла &gt; 38 °</a:t>
            </a:r>
            <a:r>
              <a:rPr lang="en-US" sz="1200" dirty="0"/>
              <a:t>C </a:t>
            </a:r>
            <a:r>
              <a:rPr lang="uk-UA" sz="1200" dirty="0"/>
              <a:t>або &lt;36 °</a:t>
            </a:r>
            <a:r>
              <a:rPr lang="en-US" sz="1200" dirty="0"/>
              <a:t>C; </a:t>
            </a:r>
            <a:r>
              <a:rPr lang="uk-UA" sz="1200" dirty="0"/>
              <a:t>частота серцевих скорочень &gt; 90 хвилину; частота дихання &gt; 20 за хвилину; лейкоцитоз &lt; 4 або &gt; 12; </a:t>
            </a:r>
            <a:r>
              <a:rPr lang="uk-UA" sz="1200" dirty="0" err="1"/>
              <a:t>нейтропенія</a:t>
            </a:r>
            <a:r>
              <a:rPr lang="uk-UA" sz="1200" dirty="0"/>
              <a:t>; рівень </a:t>
            </a:r>
            <a:r>
              <a:rPr lang="uk-UA" sz="1200" dirty="0" err="1"/>
              <a:t>прокальцитоніну</a:t>
            </a:r>
            <a:r>
              <a:rPr lang="uk-UA" sz="1200" dirty="0"/>
              <a:t> &gt; 0,5 – і ймовірного/підтвердженого джерела інфекції.</a:t>
            </a:r>
          </a:p>
          <a:p>
            <a:r>
              <a:rPr lang="uk-UA" sz="1200" dirty="0"/>
              <a:t>7. Переоцінку необхідності продовження терапії проводимо кожні 12-24 години з урахуванням даних бактеріологічних посівів</a:t>
            </a:r>
          </a:p>
          <a:p>
            <a:r>
              <a:rPr lang="uk-UA" sz="1200" dirty="0"/>
              <a:t>8. Тривалість емпіричної антибактеріальної терапії не може перевищувати 5 днів з переходом на прицільну </a:t>
            </a:r>
            <a:r>
              <a:rPr lang="uk-UA" sz="1200" dirty="0" err="1"/>
              <a:t>антибіотикотерапію</a:t>
            </a:r>
            <a:r>
              <a:rPr lang="uk-UA" sz="1200" dirty="0"/>
              <a:t>.</a:t>
            </a:r>
          </a:p>
          <a:p>
            <a:r>
              <a:rPr lang="uk-UA" sz="1200" dirty="0"/>
              <a:t>9. Антибактеріальні препарати «умовного» резерву (</a:t>
            </a:r>
            <a:r>
              <a:rPr lang="uk-UA" sz="1200" dirty="0" err="1"/>
              <a:t>карбапенеми</a:t>
            </a:r>
            <a:r>
              <a:rPr lang="uk-UA" sz="1200" dirty="0"/>
              <a:t>, </a:t>
            </a:r>
            <a:r>
              <a:rPr lang="uk-UA" sz="1200" dirty="0" err="1"/>
              <a:t>коломіцин</a:t>
            </a:r>
            <a:r>
              <a:rPr lang="uk-UA" sz="1200" dirty="0"/>
              <a:t>, </a:t>
            </a:r>
            <a:r>
              <a:rPr lang="uk-UA" sz="1200" dirty="0" err="1"/>
              <a:t>тайгециклін</a:t>
            </a:r>
            <a:r>
              <a:rPr lang="uk-UA" sz="1200" dirty="0"/>
              <a:t>, </a:t>
            </a:r>
            <a:r>
              <a:rPr lang="uk-UA" sz="1200" dirty="0" err="1"/>
              <a:t>фосфоміцин</a:t>
            </a:r>
            <a:r>
              <a:rPr lang="uk-UA" sz="1200" dirty="0"/>
              <a:t>) призначаємо емпірично тільки при </a:t>
            </a:r>
            <a:r>
              <a:rPr lang="uk-UA" sz="1200" dirty="0" err="1"/>
              <a:t>життєзагрозних</a:t>
            </a:r>
            <a:r>
              <a:rPr lang="uk-UA" sz="1200" dirty="0"/>
              <a:t> інфекціях.</a:t>
            </a:r>
          </a:p>
          <a:p>
            <a:r>
              <a:rPr lang="uk-UA" sz="1200" dirty="0"/>
              <a:t>10. Умовами для припинення антибактеріальної терапії є: нормалізація температури тіла протягом 48 годин; регрес клінічних ознак ССВО; зниження рівня </a:t>
            </a:r>
            <a:r>
              <a:rPr lang="uk-UA" sz="1200" dirty="0" err="1"/>
              <a:t>прокальцитоніну</a:t>
            </a:r>
            <a:r>
              <a:rPr lang="uk-UA" sz="1200" dirty="0"/>
              <a:t> ≤ 0,5; ознаки </a:t>
            </a:r>
            <a:r>
              <a:rPr lang="uk-UA" sz="1200" dirty="0" err="1"/>
              <a:t>ерадикації</a:t>
            </a:r>
            <a:r>
              <a:rPr lang="uk-UA" sz="1200" dirty="0"/>
              <a:t> збудника інфекції.</a:t>
            </a:r>
          </a:p>
          <a:p>
            <a:r>
              <a:rPr lang="uk-UA" sz="1200" dirty="0"/>
              <a:t>11. Профілактика хірургічних інфекцій – деколонізація, асептика, антисептика, температурний менеджмент, оксигенотерапія, </a:t>
            </a:r>
            <a:r>
              <a:rPr lang="uk-UA" sz="1200" dirty="0" err="1"/>
              <a:t>нормоглікемія</a:t>
            </a:r>
            <a:r>
              <a:rPr lang="uk-UA" sz="1200" dirty="0"/>
              <a:t>, </a:t>
            </a:r>
            <a:r>
              <a:rPr lang="uk-UA" sz="1200" dirty="0" err="1"/>
              <a:t>нормоволемія</a:t>
            </a:r>
            <a:r>
              <a:rPr lang="uk-UA" sz="1200" dirty="0"/>
              <a:t>.</a:t>
            </a:r>
          </a:p>
          <a:p>
            <a:r>
              <a:rPr lang="uk-UA" sz="1200" dirty="0"/>
              <a:t>12. Наявність у ВІТ фахівця, відповідального за інфекційний контроль та програму "</a:t>
            </a:r>
            <a:r>
              <a:rPr lang="en-US" sz="1200" dirty="0"/>
              <a:t>Antimicrobial Stewardship".</a:t>
            </a:r>
          </a:p>
          <a:p>
            <a:r>
              <a:rPr lang="en-US" sz="1200" dirty="0"/>
              <a:t>13. </a:t>
            </a:r>
            <a:r>
              <a:rPr lang="uk-UA" sz="1200" dirty="0"/>
              <a:t>Скринінг пацієнтів на </a:t>
            </a:r>
            <a:r>
              <a:rPr lang="en-US" sz="1200" dirty="0"/>
              <a:t>MDR </a:t>
            </a:r>
            <a:r>
              <a:rPr lang="uk-UA" sz="1200" dirty="0"/>
              <a:t>патогени; ізоляція пацієнтів від </a:t>
            </a:r>
            <a:r>
              <a:rPr lang="en-US" sz="1200" dirty="0"/>
              <a:t>MDR.</a:t>
            </a:r>
          </a:p>
          <a:p>
            <a:r>
              <a:rPr lang="en-US" sz="1200" dirty="0"/>
              <a:t>14. </a:t>
            </a:r>
            <a:r>
              <a:rPr lang="uk-UA" sz="1200" dirty="0"/>
              <a:t>Наявність протоколу дезінфекції палат та обладнання з урахуванням екології ВІТ.</a:t>
            </a:r>
          </a:p>
          <a:p>
            <a:r>
              <a:rPr lang="uk-UA" sz="1200" dirty="0"/>
              <a:t>15. Щоденна гігієна пацієнтів із застосуванням </a:t>
            </a:r>
            <a:r>
              <a:rPr lang="uk-UA" sz="1200" dirty="0" err="1"/>
              <a:t>хлоргексидину</a:t>
            </a:r>
            <a:r>
              <a:rPr lang="uk-UA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5713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0FD70B1-F203-458F-9620-894E09F66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6" y="249382"/>
            <a:ext cx="7915565" cy="785091"/>
          </a:xfrm>
        </p:spPr>
        <p:txBody>
          <a:bodyPr>
            <a:noAutofit/>
          </a:bodyPr>
          <a:lstStyle/>
          <a:p>
            <a:pPr algn="ctr"/>
            <a:r>
              <a:rPr lang="uk-UA" sz="2000" dirty="0"/>
              <a:t>впровадження сучасної програми</a:t>
            </a:r>
            <a:br>
              <a:rPr lang="uk-UA" sz="2000" dirty="0"/>
            </a:br>
            <a:r>
              <a:rPr lang="uk-UA" sz="2000" dirty="0"/>
              <a:t> «</a:t>
            </a:r>
            <a:r>
              <a:rPr lang="en-US" sz="2000" dirty="0"/>
              <a:t>Antimicrobial Steward ship» </a:t>
            </a:r>
            <a:r>
              <a:rPr lang="uk-UA" sz="2000" dirty="0"/>
              <a:t>дозволяє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C49-9009-41B9-BFD7-481E619C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154546"/>
            <a:ext cx="7583056" cy="5454072"/>
          </a:xfrm>
        </p:spPr>
        <p:txBody>
          <a:bodyPr>
            <a:normAutofit/>
          </a:bodyPr>
          <a:lstStyle/>
          <a:p>
            <a:r>
              <a:rPr lang="uk-UA" sz="2400" dirty="0"/>
              <a:t>● домогтися зниження захворюваності на інфекції, викликані </a:t>
            </a:r>
            <a:r>
              <a:rPr lang="uk-UA" sz="2400" dirty="0" err="1"/>
              <a:t>антибіотикорезистентними</a:t>
            </a:r>
            <a:r>
              <a:rPr lang="uk-UA" sz="2400" dirty="0"/>
              <a:t> патогенами; </a:t>
            </a:r>
          </a:p>
          <a:p>
            <a:r>
              <a:rPr lang="uk-UA" sz="2400" dirty="0"/>
              <a:t>● скоротити використання антибіотиків широкого спектру дії; </a:t>
            </a:r>
          </a:p>
          <a:p>
            <a:r>
              <a:rPr lang="uk-UA" sz="2400" dirty="0"/>
              <a:t>● підвищити частоту деескалації антибактеріальної терапії;</a:t>
            </a:r>
          </a:p>
          <a:p>
            <a:r>
              <a:rPr lang="uk-UA" sz="2400" dirty="0"/>
              <a:t>● скоротити використання антибактеріальних препаратів у деяких клінічних ситуаціях;</a:t>
            </a:r>
          </a:p>
          <a:p>
            <a:r>
              <a:rPr lang="uk-UA" sz="2400" dirty="0"/>
              <a:t>● домогтися зниження загальної та пов'язаної з інфекціями летальності;</a:t>
            </a:r>
          </a:p>
          <a:p>
            <a:r>
              <a:rPr lang="uk-UA" sz="2400" dirty="0"/>
              <a:t>● знизити витрати на антимікробну терапію.</a:t>
            </a:r>
          </a:p>
        </p:txBody>
      </p:sp>
    </p:spTree>
    <p:extLst>
      <p:ext uri="{BB962C8B-B14F-4D97-AF65-F5344CB8AC3E}">
        <p14:creationId xmlns:p14="http://schemas.microsoft.com/office/powerpoint/2010/main" val="23484305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352A4-7EB9-493F-BA45-B902B1C3B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92727"/>
          </a:xfrm>
        </p:spPr>
        <p:txBody>
          <a:bodyPr/>
          <a:lstStyle/>
          <a:p>
            <a:pPr algn="ctr"/>
            <a:r>
              <a:rPr lang="uk-UA" dirty="0"/>
              <a:t>Висновки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FABAC32-1E7B-45FB-A584-8AAF1129C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02328"/>
            <a:ext cx="6677892" cy="47944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dirty="0"/>
          </a:p>
          <a:p>
            <a:r>
              <a:rPr lang="uk-UA" dirty="0"/>
              <a:t>Бактеріальний моніторинг є ключовим для керування стійкістю до антибіотиків.</a:t>
            </a:r>
          </a:p>
          <a:p>
            <a:r>
              <a:rPr lang="uk-UA" dirty="0"/>
              <a:t>Продажі антибіотиків без рецепта та безконтрольна </a:t>
            </a:r>
            <a:r>
              <a:rPr lang="uk-UA" dirty="0" err="1"/>
              <a:t>антибіотикотерапія</a:t>
            </a:r>
            <a:r>
              <a:rPr lang="uk-UA" dirty="0"/>
              <a:t> знижують ефективність програм інфекційного контролю</a:t>
            </a:r>
          </a:p>
          <a:p>
            <a:r>
              <a:rPr lang="uk-UA" dirty="0"/>
              <a:t>Необхідна стандартизація рекомендацій (протоколів) щодо лікування інфекцій.</a:t>
            </a:r>
          </a:p>
          <a:p>
            <a:r>
              <a:rPr lang="uk-UA" dirty="0"/>
              <a:t>Інформування громадськості про проблему бактеріальної резистентності може підвищити якість функціонування системи інфекційного контролю.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71283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78F21-D9AC-4AEA-BCA8-4FBDE3EB7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11" y="1001486"/>
            <a:ext cx="6347713" cy="1320800"/>
          </a:xfrm>
        </p:spPr>
        <p:txBody>
          <a:bodyPr/>
          <a:lstStyle/>
          <a:p>
            <a:pPr algn="ctr"/>
            <a:r>
              <a:rPr lang="uk-UA" dirty="0"/>
              <a:t>ДЯКУЮ ЗА УВАГУ!</a:t>
            </a:r>
          </a:p>
        </p:txBody>
      </p:sp>
      <p:pic>
        <p:nvPicPr>
          <p:cNvPr id="4" name="Picture 2" descr="World Health Organization – Medium">
            <a:extLst>
              <a:ext uri="{FF2B5EF4-FFF2-40B4-BE49-F238E27FC236}">
                <a16:creationId xmlns:a16="http://schemas.microsoft.com/office/drawing/2014/main" id="{CDB0DC56-2B89-43BD-BDF8-953D7B1AC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176" y="2556587"/>
            <a:ext cx="2771192" cy="277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22193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Теплий сині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315</TotalTime>
  <Words>4423</Words>
  <Application>Microsoft Office PowerPoint</Application>
  <PresentationFormat>Екран (4:3)</PresentationFormat>
  <Paragraphs>235</Paragraphs>
  <Slides>37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37</vt:i4>
      </vt:variant>
    </vt:vector>
  </HeadingPairs>
  <TitlesOfParts>
    <vt:vector size="42" baseType="lpstr">
      <vt:lpstr>Arial</vt:lpstr>
      <vt:lpstr>Times New Roman</vt:lpstr>
      <vt:lpstr>Trebuchet MS</vt:lpstr>
      <vt:lpstr>Wingdings 3</vt:lpstr>
      <vt:lpstr>Грань</vt:lpstr>
      <vt:lpstr>Програма «Antimicrobial Stewardship» – стратегія антимікробного контролю</vt:lpstr>
      <vt:lpstr>Презентація PowerPoint</vt:lpstr>
      <vt:lpstr>Презентація PowerPoint</vt:lpstr>
      <vt:lpstr>Презентація PowerPoint</vt:lpstr>
      <vt:lpstr>Ключовими елементами програми  «Antimicrobial Stewardship» є: </vt:lpstr>
      <vt:lpstr>Ключовими елементами програми  «Antimicrobial Stewardship» є: </vt:lpstr>
      <vt:lpstr>Ключовими елементами програми  «Antimicrobial Stewardship» є: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ACCESS (антибіотики першого вибору) призначаються як ключові антибіотики при більшості вивчених захворювань, повинні бути широкодоступними і якісними</vt:lpstr>
      <vt:lpstr>WATCH (антибіотики другого вибору)</vt:lpstr>
      <vt:lpstr>RESERVE (антибіотики резерву)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впровадження сучасної програми  «Antimicrobial Steward ship» дозволяє </vt:lpstr>
      <vt:lpstr>Висновки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«Antimicrobial Stewardship» – стратегія антимікробного контролю</dc:title>
  <dc:creator>Катерина Миколаївна Усиченко</dc:creator>
  <cp:lastModifiedBy>Катерина Миколаївна Усиченко</cp:lastModifiedBy>
  <cp:revision>19</cp:revision>
  <dcterms:created xsi:type="dcterms:W3CDTF">2023-09-05T07:02:34Z</dcterms:created>
  <dcterms:modified xsi:type="dcterms:W3CDTF">2023-12-20T09:15:28Z</dcterms:modified>
</cp:coreProperties>
</file>