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33"/>
  </p:normalViewPr>
  <p:slideViewPr>
    <p:cSldViewPr snapToGrid="0">
      <p:cViewPr varScale="1">
        <p:scale>
          <a:sx n="73" d="100"/>
          <a:sy n="73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3%D0%B5%D0%BA%D1%81%D0%BE%D0%B7%D0%B0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uk.wikipedia.org/wiki/%D0%90%D0%BD%D1%82%D0%B8%D0%B1%D1%96%D0%BE%D1%82%D0%B8%D0%BA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F51903-F8B2-D87D-91E5-AD3D7D8EE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566041"/>
            <a:ext cx="8825658" cy="2364827"/>
          </a:xfrm>
        </p:spPr>
        <p:txBody>
          <a:bodyPr/>
          <a:lstStyle/>
          <a:p>
            <a:r>
              <a:rPr lang="x-none" dirty="0"/>
              <a:t>Аміноглікозиди І покоління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ACBC91F-0F81-1FA3-169F-D0C7A4991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078013"/>
            <a:ext cx="8825658" cy="1660635"/>
          </a:xfrm>
        </p:spPr>
        <p:txBody>
          <a:bodyPr/>
          <a:lstStyle/>
          <a:p>
            <a:r>
              <a:rPr lang="x-none" dirty="0"/>
              <a:t>Стрептоміцин,Неоміцин,канаміцин,Мономіцин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12C6F83-498E-8DD8-EE73-CCF07FCE3366}"/>
              </a:ext>
            </a:extLst>
          </p:cNvPr>
          <p:cNvSpPr txBox="1"/>
          <p:nvPr/>
        </p:nvSpPr>
        <p:spPr>
          <a:xfrm>
            <a:off x="8232262" y="6032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906456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DA8CDE-E76D-41A1-3CCD-025D59E6C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119" y="392284"/>
            <a:ext cx="8946541" cy="4195481"/>
          </a:xfrm>
        </p:spPr>
        <p:txBody>
          <a:bodyPr>
            <a:normAutofit fontScale="85000" lnSpcReduction="10000"/>
          </a:bodyPr>
          <a:lstStyle/>
          <a:p>
            <a:r>
              <a:rPr lang="ru-RU" b="1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Аміноглікозиди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 —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група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природних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напівсинтетичних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  <a:hlinkClick r:id="rId2" tooltip="Антибіотик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антибіотиків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до складу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молекули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яких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входять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аміносахариди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з'єднані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глікозидним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зв'язком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агліконовим</a:t>
            </a:r>
            <a:r>
              <a:rPr lang="ru-RU" b="0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фрагментом — 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гексозою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Аміноглікозиди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діють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бактерицидно,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порушуючи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синтез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бактеріальних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клітинах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Проникаючи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клітини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мікроорганізмів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аміноглікозиди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порушують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синтез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двома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шляхами —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порушують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ініціацію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синтезу,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зв'язуючись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30</a:t>
            </a:r>
            <a:r>
              <a:rPr lang="en-US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S-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субодиницею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рибосоми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порушують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процес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зчитування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інформації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з РНК,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приводить до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передчасного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закінчення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трансляції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передчасного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від'єднання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рибосомного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комплексу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ще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не до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кінця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синтезованого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Крім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цього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аміноглікозиди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можуть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викликати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заміни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амінокислотній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послідовності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приводить до синтезу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дефектних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білків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. На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відміну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інших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груп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антибіотиків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порушують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синтез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аміноглікозиди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діють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бактерицидно.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Імовірно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це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пов'язано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тим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результаті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порушення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синтезу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утворення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дефектних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поліпептидів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руйнується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цитоплазматична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мембрана і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порушуються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інші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важливі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функції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клітини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веде до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її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загибелі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Ступінь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активності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аміноглікозидів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залежить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їх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концентрації</a:t>
            </a:r>
            <a:r>
              <a:rPr lang="ru-RU" b="0" i="0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крові</a:t>
            </a:r>
            <a:endParaRPr lang="x-none" dirty="0">
              <a:solidFill>
                <a:schemeClr val="accent3"/>
              </a:solidFill>
            </a:endParaRPr>
          </a:p>
        </p:txBody>
      </p:sp>
      <p:pic>
        <p:nvPicPr>
          <p:cNvPr id="1026" name="Picture 2" descr="Стрептомицин — антимикробный препарат 1 гр УЗВППостач">
            <a:extLst>
              <a:ext uri="{FF2B5EF4-FFF2-40B4-BE49-F238E27FC236}">
                <a16:creationId xmlns:a16="http://schemas.microsoft.com/office/drawing/2014/main" xmlns="" id="{4DAC0018-3C9B-DA0F-5225-F7F177E94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5778" y="1189907"/>
            <a:ext cx="2436265" cy="296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еомицин | Новости здоровья | Поиск и заказ лекарств в аптеках  Санкт-Петербурга и Ленинградской области.">
            <a:extLst>
              <a:ext uri="{FF2B5EF4-FFF2-40B4-BE49-F238E27FC236}">
                <a16:creationId xmlns:a16="http://schemas.microsoft.com/office/drawing/2014/main" xmlns="" id="{A5876B81-FDF1-5B77-F5CA-E86861FC8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5778" y="4182153"/>
            <a:ext cx="1464223" cy="251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намицин купить, цена в Москве, Канамицин инструкция по применению: ампулы">
            <a:extLst>
              <a:ext uri="{FF2B5EF4-FFF2-40B4-BE49-F238E27FC236}">
                <a16:creationId xmlns:a16="http://schemas.microsoft.com/office/drawing/2014/main" xmlns="" id="{57737D15-5177-222D-6B42-C0A36E695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9199" y="4182153"/>
            <a:ext cx="2541643" cy="254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ономицин 3 гр порошок для приготовления раствора для приема внутрь пакет 1  шт. - цена 0 руб., купить в интернет аптеке в Буе Мономицин 3 гр порошок  для приготовления раствора для приема">
            <a:extLst>
              <a:ext uri="{FF2B5EF4-FFF2-40B4-BE49-F238E27FC236}">
                <a16:creationId xmlns:a16="http://schemas.microsoft.com/office/drawing/2014/main" xmlns="" id="{2D8A17B9-E9D4-2372-F50B-64AC116FF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2729" y="4230696"/>
            <a:ext cx="2991288" cy="258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5551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8DC544-EADC-B9E5-3117-889BD3F15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Стрептоміцин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BAC58D-DFE7-B098-2F8F-1A0FB61D3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44" y="1331259"/>
            <a:ext cx="11656246" cy="5437403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Стрептоміцин</a:t>
            </a:r>
            <a:r>
              <a:rPr lang="ru-RU" dirty="0"/>
              <a:t> — </a:t>
            </a:r>
            <a:r>
              <a:rPr lang="ru-RU" dirty="0" err="1"/>
              <a:t>антибіотик</a:t>
            </a:r>
            <a:r>
              <a:rPr lang="ru-RU" dirty="0"/>
              <a:t> </a:t>
            </a:r>
            <a:r>
              <a:rPr lang="ru-RU" dirty="0" err="1"/>
              <a:t>групи</a:t>
            </a:r>
            <a:r>
              <a:rPr lang="ru-RU" dirty="0"/>
              <a:t> </a:t>
            </a:r>
            <a:r>
              <a:rPr lang="ru-RU" dirty="0" err="1"/>
              <a:t>аміноглікозидів</a:t>
            </a:r>
            <a:r>
              <a:rPr lang="ru-RU" dirty="0"/>
              <a:t>.</a:t>
            </a:r>
          </a:p>
          <a:p>
            <a:r>
              <a:rPr lang="ru-RU" dirty="0"/>
              <a:t>В 1943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дослідники</a:t>
            </a:r>
            <a:r>
              <a:rPr lang="ru-RU" dirty="0"/>
              <a:t> на </a:t>
            </a:r>
            <a:r>
              <a:rPr lang="ru-RU" dirty="0" err="1"/>
              <a:t>чолі</a:t>
            </a:r>
            <a:r>
              <a:rPr lang="ru-RU" dirty="0"/>
              <a:t> з З. А. Ваксманом, </a:t>
            </a:r>
            <a:r>
              <a:rPr lang="ru-RU" dirty="0" err="1"/>
              <a:t>виділили</a:t>
            </a:r>
            <a:r>
              <a:rPr lang="ru-RU" dirty="0"/>
              <a:t> </a:t>
            </a:r>
            <a:r>
              <a:rPr lang="ru-RU" dirty="0" err="1"/>
              <a:t>активну</a:t>
            </a:r>
            <a:r>
              <a:rPr lang="ru-RU" dirty="0"/>
              <a:t> </a:t>
            </a:r>
            <a:r>
              <a:rPr lang="ru-RU" dirty="0" err="1"/>
              <a:t>речовину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назвою</a:t>
            </a:r>
            <a:r>
              <a:rPr lang="ru-RU" dirty="0"/>
              <a:t> </a:t>
            </a:r>
            <a:r>
              <a:rPr lang="ru-RU" dirty="0" err="1"/>
              <a:t>стрептоміцин</a:t>
            </a:r>
            <a:r>
              <a:rPr lang="ru-RU" dirty="0"/>
              <a:t>.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препарат почали </a:t>
            </a:r>
            <a:r>
              <a:rPr lang="ru-RU" dirty="0" err="1"/>
              <a:t>використовувати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 </a:t>
            </a:r>
            <a:r>
              <a:rPr lang="ru-RU" dirty="0" err="1"/>
              <a:t>туберкульозу</a:t>
            </a:r>
            <a:r>
              <a:rPr lang="ru-RU" dirty="0"/>
              <a:t>. А в 1949 </a:t>
            </a:r>
            <a:r>
              <a:rPr lang="ru-RU" dirty="0" err="1"/>
              <a:t>році</a:t>
            </a:r>
            <a:r>
              <a:rPr lang="ru-RU" dirty="0"/>
              <a:t> З. А. Ваксману </a:t>
            </a:r>
            <a:r>
              <a:rPr lang="ru-RU" dirty="0" err="1"/>
              <a:t>вдалося</a:t>
            </a:r>
            <a:r>
              <a:rPr lang="ru-RU" dirty="0"/>
              <a:t> </a:t>
            </a:r>
            <a:r>
              <a:rPr lang="ru-RU" dirty="0" err="1"/>
              <a:t>налагодити</a:t>
            </a:r>
            <a:r>
              <a:rPr lang="ru-RU" dirty="0"/>
              <a:t> </a:t>
            </a:r>
            <a:r>
              <a:rPr lang="ru-RU" dirty="0" err="1"/>
              <a:t>масове</a:t>
            </a:r>
            <a:r>
              <a:rPr lang="ru-RU" dirty="0"/>
              <a:t>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препарату.</a:t>
            </a:r>
          </a:p>
          <a:p>
            <a:r>
              <a:rPr lang="ru-RU" dirty="0"/>
              <a:t>В 1952 </a:t>
            </a:r>
            <a:r>
              <a:rPr lang="ru-RU" dirty="0" err="1"/>
              <a:t>році</a:t>
            </a:r>
            <a:r>
              <a:rPr lang="ru-RU" dirty="0"/>
              <a:t> З. А. Ваксман </a:t>
            </a:r>
            <a:r>
              <a:rPr lang="ru-RU" dirty="0" err="1"/>
              <a:t>отримав</a:t>
            </a:r>
            <a:r>
              <a:rPr lang="ru-RU" dirty="0"/>
              <a:t> </a:t>
            </a:r>
            <a:r>
              <a:rPr lang="ru-RU" dirty="0" err="1"/>
              <a:t>Нобелівську</a:t>
            </a:r>
            <a:r>
              <a:rPr lang="ru-RU" dirty="0"/>
              <a:t> </a:t>
            </a:r>
            <a:r>
              <a:rPr lang="ru-RU" dirty="0" err="1"/>
              <a:t>премію</a:t>
            </a:r>
            <a:r>
              <a:rPr lang="ru-RU" dirty="0"/>
              <a:t> «…за </a:t>
            </a:r>
            <a:r>
              <a:rPr lang="ru-RU" dirty="0" err="1"/>
              <a:t>відкриття</a:t>
            </a:r>
            <a:r>
              <a:rPr lang="ru-RU" dirty="0"/>
              <a:t> </a:t>
            </a:r>
            <a:r>
              <a:rPr lang="ru-RU" dirty="0" err="1"/>
              <a:t>стрептоміцину</a:t>
            </a:r>
            <a:r>
              <a:rPr lang="ru-RU" dirty="0"/>
              <a:t>, </a:t>
            </a:r>
            <a:r>
              <a:rPr lang="ru-RU" dirty="0" err="1"/>
              <a:t>першого</a:t>
            </a:r>
            <a:r>
              <a:rPr lang="ru-RU" dirty="0"/>
              <a:t> </a:t>
            </a:r>
            <a:r>
              <a:rPr lang="ru-RU" dirty="0" err="1"/>
              <a:t>антибіотика</a:t>
            </a:r>
            <a:r>
              <a:rPr lang="ru-RU" dirty="0"/>
              <a:t>, </a:t>
            </a:r>
            <a:r>
              <a:rPr lang="ru-RU" dirty="0" err="1"/>
              <a:t>ефективного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».</a:t>
            </a:r>
          </a:p>
          <a:p>
            <a:pPr marL="0" indent="0">
              <a:buNone/>
            </a:pP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виявленого</a:t>
            </a:r>
            <a:r>
              <a:rPr lang="ru-RU" dirty="0"/>
              <a:t> </a:t>
            </a:r>
            <a:r>
              <a:rPr lang="ru-RU" dirty="0" err="1"/>
              <a:t>туберкульозу</a:t>
            </a:r>
            <a:r>
              <a:rPr lang="ru-RU" dirty="0"/>
              <a:t> </a:t>
            </a:r>
            <a:r>
              <a:rPr lang="ru-RU" dirty="0" err="1"/>
              <a:t>легень</a:t>
            </a:r>
            <a:r>
              <a:rPr lang="ru-RU" dirty="0"/>
              <a:t> та </a:t>
            </a:r>
            <a:r>
              <a:rPr lang="ru-RU" dirty="0" err="1"/>
              <a:t>туберкульозних</a:t>
            </a:r>
            <a:r>
              <a:rPr lang="ru-RU" dirty="0"/>
              <a:t> </a:t>
            </a:r>
            <a:r>
              <a:rPr lang="ru-RU" dirty="0" err="1"/>
              <a:t>уражень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 </a:t>
            </a:r>
            <a:r>
              <a:rPr lang="ru-RU" dirty="0" err="1"/>
              <a:t>Хворим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лікувались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, препарат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призначати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лабораторного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виділених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</a:t>
            </a:r>
            <a:r>
              <a:rPr lang="ru-RU" dirty="0" err="1"/>
              <a:t>мікобактерій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Стрептоміцин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при </a:t>
            </a:r>
            <a:r>
              <a:rPr lang="ru-RU" dirty="0" err="1"/>
              <a:t>гнійно-запальних</a:t>
            </a:r>
            <a:r>
              <a:rPr lang="ru-RU" dirty="0"/>
              <a:t> </a:t>
            </a:r>
            <a:r>
              <a:rPr lang="ru-RU" dirty="0" err="1"/>
              <a:t>процесах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ru-RU" dirty="0" err="1"/>
              <a:t>грампозитивними</a:t>
            </a:r>
            <a:r>
              <a:rPr lang="ru-RU" dirty="0"/>
              <a:t> та </a:t>
            </a:r>
            <a:r>
              <a:rPr lang="ru-RU" dirty="0" err="1"/>
              <a:t>грамнегативними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, </a:t>
            </a:r>
            <a:r>
              <a:rPr lang="ru-RU" dirty="0" err="1"/>
              <a:t>чутливими</a:t>
            </a:r>
            <a:r>
              <a:rPr lang="ru-RU" dirty="0"/>
              <a:t> до препарату: при </a:t>
            </a:r>
            <a:r>
              <a:rPr lang="ru-RU" dirty="0" err="1"/>
              <a:t>пневмонії</a:t>
            </a:r>
            <a:r>
              <a:rPr lang="ru-RU" dirty="0"/>
              <a:t>, </a:t>
            </a:r>
            <a:r>
              <a:rPr lang="ru-RU" dirty="0" err="1"/>
              <a:t>викликаній</a:t>
            </a:r>
            <a:r>
              <a:rPr lang="ru-RU" dirty="0"/>
              <a:t> </a:t>
            </a:r>
            <a:r>
              <a:rPr lang="ru-RU" dirty="0" err="1"/>
              <a:t>клебсіелами</a:t>
            </a:r>
            <a:r>
              <a:rPr lang="ru-RU" dirty="0"/>
              <a:t>, при </a:t>
            </a:r>
            <a:r>
              <a:rPr lang="ru-RU" dirty="0" err="1"/>
              <a:t>чумі</a:t>
            </a:r>
            <a:r>
              <a:rPr lang="ru-RU" dirty="0"/>
              <a:t> і </a:t>
            </a:r>
            <a:r>
              <a:rPr lang="ru-RU" dirty="0" err="1"/>
              <a:t>туляремії</a:t>
            </a:r>
            <a:r>
              <a:rPr lang="ru-RU" dirty="0"/>
              <a:t>, при </a:t>
            </a:r>
            <a:r>
              <a:rPr lang="ru-RU" dirty="0" err="1"/>
              <a:t>бруцельозі</a:t>
            </a:r>
            <a:r>
              <a:rPr lang="ru-RU" dirty="0"/>
              <a:t> й </a:t>
            </a:r>
            <a:r>
              <a:rPr lang="ru-RU" dirty="0" err="1"/>
              <a:t>ендокардиті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Як і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аміноглікозиди</a:t>
            </a:r>
            <a:r>
              <a:rPr lang="ru-RU" dirty="0"/>
              <a:t>, </a:t>
            </a:r>
            <a:r>
              <a:rPr lang="ru-RU" dirty="0" err="1"/>
              <a:t>стрептоміцин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ототоксичні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і </a:t>
            </a:r>
            <a:r>
              <a:rPr lang="ru-RU" dirty="0" err="1"/>
              <a:t>здатний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нейросенсорну</a:t>
            </a:r>
            <a:r>
              <a:rPr lang="ru-RU" dirty="0"/>
              <a:t> </a:t>
            </a:r>
            <a:r>
              <a:rPr lang="ru-RU" dirty="0" err="1"/>
              <a:t>приглухуватість</a:t>
            </a:r>
            <a:r>
              <a:rPr lang="ru-RU" dirty="0"/>
              <a:t>, </a:t>
            </a:r>
            <a:r>
              <a:rPr lang="ru-RU" dirty="0" err="1"/>
              <a:t>ушкоджуючи</a:t>
            </a:r>
            <a:r>
              <a:rPr lang="ru-RU" dirty="0"/>
              <a:t> </a:t>
            </a:r>
            <a:r>
              <a:rPr lang="ru-RU" dirty="0" err="1"/>
              <a:t>нейрони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вуха</a:t>
            </a:r>
            <a:r>
              <a:rPr lang="ru-RU" dirty="0"/>
              <a:t> та слухового нерва. Симптоматично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шумом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дзвоном</a:t>
            </a:r>
            <a:r>
              <a:rPr lang="ru-RU" dirty="0"/>
              <a:t> у </a:t>
            </a:r>
            <a:r>
              <a:rPr lang="ru-RU" dirty="0" err="1"/>
              <a:t>вухах</a:t>
            </a:r>
            <a:r>
              <a:rPr lang="ru-RU" dirty="0"/>
              <a:t>, </a:t>
            </a:r>
            <a:r>
              <a:rPr lang="ru-RU" dirty="0" err="1"/>
              <a:t>відчуттям</a:t>
            </a:r>
            <a:r>
              <a:rPr lang="ru-RU" dirty="0"/>
              <a:t> «</a:t>
            </a:r>
            <a:r>
              <a:rPr lang="ru-RU" dirty="0" err="1"/>
              <a:t>закладеності</a:t>
            </a:r>
            <a:r>
              <a:rPr lang="ru-RU" dirty="0"/>
              <a:t>» </a:t>
            </a:r>
            <a:r>
              <a:rPr lang="ru-RU" dirty="0" err="1"/>
              <a:t>вух</a:t>
            </a:r>
            <a:r>
              <a:rPr lang="ru-RU" dirty="0"/>
              <a:t>, </a:t>
            </a:r>
            <a:r>
              <a:rPr lang="ru-RU" dirty="0" err="1"/>
              <a:t>зниженням</a:t>
            </a:r>
            <a:r>
              <a:rPr lang="ru-RU" dirty="0"/>
              <a:t> слуху (до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глухоти</a:t>
            </a:r>
            <a:r>
              <a:rPr lang="ru-RU" dirty="0"/>
              <a:t>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01595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2AAF40-5431-6B51-A324-6000A7682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42511"/>
            <a:ext cx="9404723" cy="1400530"/>
          </a:xfrm>
        </p:spPr>
        <p:txBody>
          <a:bodyPr/>
          <a:lstStyle/>
          <a:p>
            <a:r>
              <a:rPr lang="x-none" dirty="0"/>
              <a:t>Неоміцин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F9CD64-D813-43BA-3037-127F0A2D1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85" y="1643041"/>
            <a:ext cx="10531639" cy="4170906"/>
          </a:xfrm>
        </p:spPr>
        <p:txBody>
          <a:bodyPr/>
          <a:lstStyle/>
          <a:p>
            <a:r>
              <a:rPr lang="ru-RU" dirty="0" err="1"/>
              <a:t>Неоміцин</a:t>
            </a:r>
            <a:r>
              <a:rPr lang="ru-RU" dirty="0"/>
              <a:t> — </a:t>
            </a:r>
            <a:r>
              <a:rPr lang="ru-RU" dirty="0" err="1"/>
              <a:t>природний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 з </a:t>
            </a:r>
            <a:r>
              <a:rPr lang="ru-RU" dirty="0" err="1"/>
              <a:t>групи</a:t>
            </a:r>
            <a:r>
              <a:rPr lang="ru-RU" dirty="0"/>
              <a:t> </a:t>
            </a:r>
            <a:r>
              <a:rPr lang="ru-RU" dirty="0" err="1"/>
              <a:t>аміноглікозидів</a:t>
            </a:r>
            <a:r>
              <a:rPr lang="ru-RU" dirty="0"/>
              <a:t> І </a:t>
            </a:r>
            <a:r>
              <a:rPr lang="ru-RU" dirty="0" err="1"/>
              <a:t>покоління</a:t>
            </a:r>
            <a:r>
              <a:rPr lang="ru-RU" dirty="0"/>
              <a:t> широкого спектра </a:t>
            </a:r>
            <a:r>
              <a:rPr lang="ru-RU" dirty="0" err="1"/>
              <a:t>дії</a:t>
            </a:r>
            <a:r>
              <a:rPr lang="ru-RU" dirty="0"/>
              <a:t>. Через </a:t>
            </a:r>
            <a:r>
              <a:rPr lang="ru-RU" dirty="0" err="1"/>
              <a:t>високу</a:t>
            </a:r>
            <a:r>
              <a:rPr lang="ru-RU" dirty="0"/>
              <a:t> ото-, нефро- та </a:t>
            </a:r>
            <a:r>
              <a:rPr lang="ru-RU" dirty="0" err="1"/>
              <a:t>нейротоксичність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місцево</a:t>
            </a:r>
            <a:r>
              <a:rPr lang="ru-RU" dirty="0"/>
              <a:t>; </a:t>
            </a:r>
            <a:r>
              <a:rPr lang="ru-RU" dirty="0" err="1"/>
              <a:t>пероральне</a:t>
            </a:r>
            <a:r>
              <a:rPr lang="ru-RU" dirty="0"/>
              <a:t> 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парентеральне</a:t>
            </a:r>
            <a:r>
              <a:rPr lang="ru-RU" dirty="0"/>
              <a:t> 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глухоту,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зникає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припинення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антибіотику</a:t>
            </a:r>
            <a:r>
              <a:rPr lang="ru-RU" dirty="0"/>
              <a:t>. Препарат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бактерицидну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зумовлена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синтезу </a:t>
            </a:r>
            <a:r>
              <a:rPr lang="ru-RU" dirty="0" err="1"/>
              <a:t>білків</a:t>
            </a:r>
            <a:r>
              <a:rPr lang="ru-RU" dirty="0"/>
              <a:t> у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клітинах</a:t>
            </a:r>
            <a:r>
              <a:rPr lang="ru-RU" dirty="0"/>
              <a:t>. До </a:t>
            </a:r>
            <a:r>
              <a:rPr lang="ru-RU" dirty="0" err="1"/>
              <a:t>неоміцину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 </a:t>
            </a:r>
            <a:r>
              <a:rPr lang="ru-RU" dirty="0" err="1"/>
              <a:t>стафілококи</a:t>
            </a:r>
            <a:r>
              <a:rPr lang="ru-RU" dirty="0"/>
              <a:t>; </a:t>
            </a:r>
            <a:r>
              <a:rPr lang="ru-RU" dirty="0" err="1"/>
              <a:t>стрептококи</a:t>
            </a:r>
            <a:r>
              <a:rPr lang="ru-RU" dirty="0"/>
              <a:t>; </a:t>
            </a:r>
            <a:r>
              <a:rPr lang="ru-RU" dirty="0" err="1"/>
              <a:t>сальмонелли</a:t>
            </a:r>
            <a:r>
              <a:rPr lang="ru-RU" dirty="0"/>
              <a:t>; </a:t>
            </a:r>
            <a:r>
              <a:rPr lang="ru-RU" dirty="0" err="1"/>
              <a:t>шиґели</a:t>
            </a:r>
            <a:r>
              <a:rPr lang="ru-RU" dirty="0"/>
              <a:t>; </a:t>
            </a:r>
            <a:r>
              <a:rPr lang="ru-RU" dirty="0" err="1"/>
              <a:t>туберкульозна</a:t>
            </a:r>
            <a:r>
              <a:rPr lang="ru-RU" dirty="0"/>
              <a:t> </a:t>
            </a:r>
            <a:r>
              <a:rPr lang="ru-RU" dirty="0" err="1"/>
              <a:t>паличка</a:t>
            </a:r>
            <a:r>
              <a:rPr lang="ru-RU" dirty="0"/>
              <a:t>; </a:t>
            </a:r>
            <a:r>
              <a:rPr lang="ru-RU" dirty="0" err="1"/>
              <a:t>клебсієли</a:t>
            </a:r>
            <a:r>
              <a:rPr lang="ru-RU" dirty="0"/>
              <a:t>; </a:t>
            </a:r>
            <a:r>
              <a:rPr lang="ru-RU" dirty="0" err="1"/>
              <a:t>лістерії</a:t>
            </a:r>
            <a:r>
              <a:rPr lang="ru-RU" dirty="0"/>
              <a:t>; </a:t>
            </a:r>
            <a:r>
              <a:rPr lang="ru-RU" dirty="0" err="1"/>
              <a:t>лептоспіри</a:t>
            </a:r>
            <a:r>
              <a:rPr lang="ru-RU" dirty="0"/>
              <a:t>; </a:t>
            </a:r>
            <a:r>
              <a:rPr lang="en-US" dirty="0"/>
              <a:t>Borrelia; Escherichia coli; Proteus spp.; Bacillus anthracis; Corynebacterium diphtheriae. </a:t>
            </a:r>
            <a:r>
              <a:rPr lang="ru-RU" dirty="0" err="1"/>
              <a:t>Нечутливими</a:t>
            </a:r>
            <a:r>
              <a:rPr lang="ru-RU" dirty="0"/>
              <a:t> до </a:t>
            </a:r>
            <a:r>
              <a:rPr lang="ru-RU" dirty="0" err="1"/>
              <a:t>неоміцину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анаеробні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, </a:t>
            </a:r>
            <a:r>
              <a:rPr lang="ru-RU" dirty="0" err="1"/>
              <a:t>віруси</a:t>
            </a:r>
            <a:r>
              <a:rPr lang="ru-RU" dirty="0"/>
              <a:t>, грибки.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157721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466408-40C4-3C06-E298-1990C9646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Застосування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356087-B9C1-D4FA-9D09-028FA6036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33" y="1331259"/>
            <a:ext cx="8946541" cy="4195481"/>
          </a:xfrm>
        </p:spPr>
        <p:txBody>
          <a:bodyPr/>
          <a:lstStyle/>
          <a:p>
            <a:r>
              <a:rPr lang="ru-RU" dirty="0" err="1"/>
              <a:t>Неоміцин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dirty="0" err="1"/>
              <a:t>місцево</a:t>
            </a:r>
            <a:r>
              <a:rPr lang="ru-RU" dirty="0"/>
              <a:t> при </a:t>
            </a:r>
            <a:r>
              <a:rPr lang="ru-RU" dirty="0" err="1"/>
              <a:t>інфекційно-запальних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викликані</a:t>
            </a:r>
            <a:r>
              <a:rPr lang="ru-RU" dirty="0"/>
              <a:t> </a:t>
            </a:r>
            <a:r>
              <a:rPr lang="ru-RU" dirty="0" err="1"/>
              <a:t>чутливими</a:t>
            </a:r>
            <a:r>
              <a:rPr lang="ru-RU" dirty="0"/>
              <a:t> до </a:t>
            </a:r>
            <a:r>
              <a:rPr lang="ru-RU" dirty="0" err="1"/>
              <a:t>антибіотику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: </a:t>
            </a:r>
            <a:r>
              <a:rPr lang="ru-RU" dirty="0" err="1"/>
              <a:t>фурункули</a:t>
            </a:r>
            <a:r>
              <a:rPr lang="ru-RU" dirty="0"/>
              <a:t>; </a:t>
            </a:r>
            <a:r>
              <a:rPr lang="ru-RU" dirty="0" err="1"/>
              <a:t>карбункули</a:t>
            </a:r>
            <a:r>
              <a:rPr lang="ru-RU" dirty="0"/>
              <a:t>; </a:t>
            </a:r>
            <a:r>
              <a:rPr lang="ru-RU" dirty="0" err="1"/>
              <a:t>абсцеси</a:t>
            </a:r>
            <a:r>
              <a:rPr lang="ru-RU" dirty="0"/>
              <a:t>; сикоз; </a:t>
            </a:r>
            <a:r>
              <a:rPr lang="ru-RU" dirty="0" err="1"/>
              <a:t>гідраденіт</a:t>
            </a:r>
            <a:r>
              <a:rPr lang="ru-RU" dirty="0"/>
              <a:t>; </a:t>
            </a:r>
            <a:r>
              <a:rPr lang="ru-RU" dirty="0" err="1"/>
              <a:t>пароніхія</a:t>
            </a:r>
            <a:r>
              <a:rPr lang="ru-RU" dirty="0"/>
              <a:t>; </a:t>
            </a:r>
            <a:r>
              <a:rPr lang="ru-RU" dirty="0" err="1"/>
              <a:t>контагіозне</a:t>
            </a:r>
            <a:r>
              <a:rPr lang="ru-RU" dirty="0"/>
              <a:t> </a:t>
            </a:r>
            <a:r>
              <a:rPr lang="ru-RU" dirty="0" err="1"/>
              <a:t>імпетиго</a:t>
            </a:r>
            <a:r>
              <a:rPr lang="ru-RU" dirty="0"/>
              <a:t>; </a:t>
            </a:r>
            <a:r>
              <a:rPr lang="ru-RU" dirty="0" err="1"/>
              <a:t>піодермія</a:t>
            </a:r>
            <a:r>
              <a:rPr lang="ru-RU" dirty="0"/>
              <a:t>; </a:t>
            </a:r>
            <a:r>
              <a:rPr lang="ru-RU" dirty="0" err="1"/>
              <a:t>інфікована</a:t>
            </a:r>
            <a:r>
              <a:rPr lang="ru-RU" dirty="0"/>
              <a:t> </a:t>
            </a:r>
            <a:r>
              <a:rPr lang="ru-RU" dirty="0" err="1"/>
              <a:t>екзема</a:t>
            </a:r>
            <a:r>
              <a:rPr lang="ru-RU" dirty="0"/>
              <a:t>; </a:t>
            </a:r>
            <a:r>
              <a:rPr lang="ru-RU" dirty="0" err="1"/>
              <a:t>інфіковані</a:t>
            </a:r>
            <a:r>
              <a:rPr lang="ru-RU" dirty="0"/>
              <a:t> рани; </a:t>
            </a:r>
            <a:r>
              <a:rPr lang="ru-RU" dirty="0" err="1"/>
              <a:t>інфіковані</a:t>
            </a:r>
            <a:r>
              <a:rPr lang="ru-RU" dirty="0"/>
              <a:t> </a:t>
            </a:r>
            <a:r>
              <a:rPr lang="ru-RU" dirty="0" err="1"/>
              <a:t>опіки</a:t>
            </a:r>
            <a:r>
              <a:rPr lang="ru-RU" dirty="0"/>
              <a:t> та </a:t>
            </a:r>
            <a:r>
              <a:rPr lang="ru-RU" dirty="0" err="1"/>
              <a:t>обмороження</a:t>
            </a:r>
            <a:r>
              <a:rPr lang="ru-RU" dirty="0"/>
              <a:t> І-ІІ </a:t>
            </a:r>
            <a:r>
              <a:rPr lang="ru-RU" dirty="0" err="1"/>
              <a:t>ступенів</a:t>
            </a:r>
            <a:r>
              <a:rPr lang="ru-RU" dirty="0"/>
              <a:t>. Перорально препарат </a:t>
            </a:r>
            <a:r>
              <a:rPr lang="ru-RU" dirty="0" err="1"/>
              <a:t>застосовують</a:t>
            </a:r>
            <a:r>
              <a:rPr lang="ru-RU" dirty="0"/>
              <a:t> перед </a:t>
            </a:r>
            <a:r>
              <a:rPr lang="ru-RU" dirty="0" err="1"/>
              <a:t>операціями</a:t>
            </a:r>
            <a:r>
              <a:rPr lang="ru-RU" dirty="0"/>
              <a:t> для </a:t>
            </a:r>
            <a:r>
              <a:rPr lang="ru-RU" dirty="0" err="1"/>
              <a:t>деконтамінації</a:t>
            </a:r>
            <a:r>
              <a:rPr lang="ru-RU" dirty="0"/>
              <a:t> кишечника, а </a:t>
            </a:r>
            <a:r>
              <a:rPr lang="ru-RU" dirty="0" err="1"/>
              <a:t>також</a:t>
            </a:r>
            <a:r>
              <a:rPr lang="ru-RU" dirty="0"/>
              <a:t> при </a:t>
            </a:r>
            <a:r>
              <a:rPr lang="ru-RU" dirty="0" err="1"/>
              <a:t>печінковій</a:t>
            </a:r>
            <a:r>
              <a:rPr lang="ru-RU" dirty="0"/>
              <a:t> </a:t>
            </a:r>
            <a:r>
              <a:rPr lang="ru-RU" dirty="0" err="1"/>
              <a:t>комі</a:t>
            </a:r>
            <a:r>
              <a:rPr lang="ru-RU" dirty="0"/>
              <a:t> для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кишкової</a:t>
            </a:r>
            <a:r>
              <a:rPr lang="ru-RU" dirty="0"/>
              <a:t> </a:t>
            </a:r>
            <a:r>
              <a:rPr lang="ru-RU" dirty="0" err="1"/>
              <a:t>мікрофлори</a:t>
            </a:r>
            <a:r>
              <a:rPr lang="ru-RU" dirty="0"/>
              <a:t> та </a:t>
            </a:r>
            <a:r>
              <a:rPr lang="ru-RU" dirty="0" err="1"/>
              <a:t>зменшення</a:t>
            </a:r>
            <a:r>
              <a:rPr lang="ru-RU" dirty="0"/>
              <a:t> синтезу </a:t>
            </a:r>
            <a:r>
              <a:rPr lang="ru-RU" dirty="0" err="1"/>
              <a:t>аміаку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018282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B9F41C-DB81-DD73-F199-147DC0D1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Побічна дія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06F62D-E8E6-B1E5-FC1D-06AAFAF78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015" y="1331259"/>
            <a:ext cx="10216330" cy="552674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неоміцину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 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:</a:t>
            </a:r>
          </a:p>
          <a:p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 — нечасто </a:t>
            </a:r>
            <a:r>
              <a:rPr lang="ru-RU" dirty="0" err="1"/>
              <a:t>висипання</a:t>
            </a:r>
            <a:r>
              <a:rPr lang="ru-RU" dirty="0"/>
              <a:t> на </a:t>
            </a:r>
            <a:r>
              <a:rPr lang="ru-RU" dirty="0" err="1"/>
              <a:t>шкірі</a:t>
            </a:r>
            <a:r>
              <a:rPr lang="ru-RU" dirty="0"/>
              <a:t>, </a:t>
            </a:r>
            <a:r>
              <a:rPr lang="ru-RU" dirty="0" err="1"/>
              <a:t>свербіж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контактний</a:t>
            </a:r>
            <a:r>
              <a:rPr lang="ru-RU" dirty="0"/>
              <a:t> дерматит, фотодерматоз, </a:t>
            </a:r>
            <a:r>
              <a:rPr lang="ru-RU" dirty="0" err="1"/>
              <a:t>гарячка</a:t>
            </a:r>
            <a:r>
              <a:rPr lang="ru-RU" dirty="0"/>
              <a:t>, набряк </a:t>
            </a:r>
            <a:r>
              <a:rPr lang="ru-RU" dirty="0" err="1"/>
              <a:t>Квінке</a:t>
            </a:r>
            <a:r>
              <a:rPr lang="ru-RU" dirty="0"/>
              <a:t>.</a:t>
            </a:r>
          </a:p>
          <a:p>
            <a:r>
              <a:rPr lang="ru-RU" dirty="0"/>
              <a:t>З боку </a:t>
            </a:r>
            <a:r>
              <a:rPr lang="ru-RU" dirty="0" err="1"/>
              <a:t>травної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 — нечасто </a:t>
            </a:r>
            <a:r>
              <a:rPr lang="ru-RU" dirty="0" err="1"/>
              <a:t>нудота</a:t>
            </a:r>
            <a:r>
              <a:rPr lang="ru-RU" dirty="0"/>
              <a:t>, </a:t>
            </a:r>
            <a:r>
              <a:rPr lang="ru-RU" dirty="0" err="1"/>
              <a:t>блювання</a:t>
            </a:r>
            <a:r>
              <a:rPr lang="ru-RU" dirty="0"/>
              <a:t>, стоматит, </a:t>
            </a:r>
            <a:r>
              <a:rPr lang="ru-RU" dirty="0" err="1"/>
              <a:t>гіперсалівація</a:t>
            </a:r>
            <a:r>
              <a:rPr lang="ru-RU" dirty="0"/>
              <a:t>.</a:t>
            </a:r>
          </a:p>
          <a:p>
            <a:r>
              <a:rPr lang="ru-RU" dirty="0"/>
              <a:t>З боку 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 — часто 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сонливість</a:t>
            </a:r>
            <a:r>
              <a:rPr lang="ru-RU" dirty="0"/>
              <a:t>, </a:t>
            </a:r>
            <a:r>
              <a:rPr lang="ru-RU" dirty="0" err="1"/>
              <a:t>парестезії</a:t>
            </a:r>
            <a:r>
              <a:rPr lang="ru-RU" dirty="0"/>
              <a:t>, </a:t>
            </a:r>
            <a:r>
              <a:rPr lang="ru-RU" dirty="0" err="1"/>
              <a:t>судоми</a:t>
            </a:r>
            <a:r>
              <a:rPr lang="ru-RU" dirty="0"/>
              <a:t>, </a:t>
            </a:r>
            <a:r>
              <a:rPr lang="ru-RU" dirty="0" err="1"/>
              <a:t>нервово-м'язова</a:t>
            </a:r>
            <a:r>
              <a:rPr lang="ru-RU" dirty="0"/>
              <a:t> блокада,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en-US" dirty="0"/>
              <a:t>VIII </a:t>
            </a:r>
            <a:r>
              <a:rPr lang="ru-RU" dirty="0"/>
              <a:t>пари черепно-</a:t>
            </a:r>
            <a:r>
              <a:rPr lang="ru-RU" dirty="0" err="1"/>
              <a:t>мозкових</a:t>
            </a:r>
            <a:r>
              <a:rPr lang="ru-RU" dirty="0"/>
              <a:t> </a:t>
            </a:r>
            <a:r>
              <a:rPr lang="ru-RU" dirty="0" err="1"/>
              <a:t>нервів</a:t>
            </a:r>
            <a:r>
              <a:rPr lang="ru-RU" dirty="0"/>
              <a:t> з </a:t>
            </a:r>
            <a:r>
              <a:rPr lang="ru-RU" dirty="0" err="1"/>
              <a:t>імовірністю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часткової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глухоти</a:t>
            </a:r>
            <a:r>
              <a:rPr lang="ru-RU" dirty="0"/>
              <a:t>. 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неоміцину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кохлеотоксичність</a:t>
            </a:r>
            <a:r>
              <a:rPr lang="ru-RU" dirty="0"/>
              <a:t>, яка </a:t>
            </a:r>
            <a:r>
              <a:rPr lang="ru-RU" dirty="0" err="1"/>
              <a:t>вища</a:t>
            </a:r>
            <a:r>
              <a:rPr lang="ru-RU" dirty="0"/>
              <a:t>, </a:t>
            </a:r>
            <a:r>
              <a:rPr lang="ru-RU" dirty="0" err="1"/>
              <a:t>чим</a:t>
            </a:r>
            <a:r>
              <a:rPr lang="ru-RU" dirty="0"/>
              <a:t> в </a:t>
            </a:r>
            <a:r>
              <a:rPr lang="ru-RU" dirty="0" err="1"/>
              <a:t>амікацину</a:t>
            </a:r>
            <a:r>
              <a:rPr lang="ru-RU" dirty="0"/>
              <a:t>, </a:t>
            </a:r>
            <a:r>
              <a:rPr lang="ru-RU" dirty="0" err="1"/>
              <a:t>гентаміцину</a:t>
            </a:r>
            <a:r>
              <a:rPr lang="ru-RU" dirty="0"/>
              <a:t> та </a:t>
            </a:r>
            <a:r>
              <a:rPr lang="ru-RU" dirty="0" err="1"/>
              <a:t>тобраміцину</a:t>
            </a:r>
            <a:r>
              <a:rPr lang="ru-RU" dirty="0"/>
              <a:t>. При парентеральному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неоміцин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ототоксичним</a:t>
            </a:r>
            <a:r>
              <a:rPr lang="ru-RU" dirty="0"/>
              <a:t> </a:t>
            </a:r>
            <a:r>
              <a:rPr lang="ru-RU" dirty="0" err="1"/>
              <a:t>антибіотиком</a:t>
            </a:r>
            <a:r>
              <a:rPr lang="ru-RU" dirty="0"/>
              <a:t>.</a:t>
            </a:r>
          </a:p>
          <a:p>
            <a:r>
              <a:rPr lang="ru-RU" dirty="0"/>
              <a:t>З боку </a:t>
            </a:r>
            <a:r>
              <a:rPr lang="ru-RU" dirty="0" err="1"/>
              <a:t>сечовидільної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 — часто </a:t>
            </a:r>
            <a:r>
              <a:rPr lang="ru-RU" dirty="0" err="1"/>
              <a:t>олігурія</a:t>
            </a:r>
            <a:r>
              <a:rPr lang="ru-RU" dirty="0"/>
              <a:t>, </a:t>
            </a:r>
            <a:r>
              <a:rPr lang="ru-RU" dirty="0" err="1"/>
              <a:t>поліурія</a:t>
            </a:r>
            <a:r>
              <a:rPr lang="ru-RU" dirty="0"/>
              <a:t>, </a:t>
            </a:r>
            <a:r>
              <a:rPr lang="ru-RU" dirty="0" err="1"/>
              <a:t>ниркова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.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спостережень</a:t>
            </a:r>
            <a:r>
              <a:rPr lang="ru-RU" dirty="0"/>
              <a:t>, </a:t>
            </a:r>
            <a:r>
              <a:rPr lang="ru-RU" dirty="0" err="1"/>
              <a:t>неоміцин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нефротоксичним</a:t>
            </a:r>
            <a:r>
              <a:rPr lang="ru-RU" dirty="0"/>
              <a:t> </a:t>
            </a:r>
            <a:r>
              <a:rPr lang="ru-RU" dirty="0" err="1"/>
              <a:t>антибіотиком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аміноглікозидів</a:t>
            </a:r>
            <a:r>
              <a:rPr lang="ru-RU" dirty="0"/>
              <a:t>.</a:t>
            </a:r>
          </a:p>
          <a:p>
            <a:r>
              <a:rPr lang="ru-RU" dirty="0"/>
              <a:t>З боку </a:t>
            </a:r>
            <a:r>
              <a:rPr lang="ru-RU" dirty="0" err="1"/>
              <a:t>серцево-судинної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 — нечасто </a:t>
            </a:r>
            <a:r>
              <a:rPr lang="ru-RU" dirty="0" err="1"/>
              <a:t>гіпотонія</a:t>
            </a:r>
            <a:r>
              <a:rPr lang="ru-RU" dirty="0"/>
              <a:t>, </a:t>
            </a:r>
            <a:r>
              <a:rPr lang="ru-RU" dirty="0" err="1"/>
              <a:t>гіпертензія</a:t>
            </a:r>
            <a:r>
              <a:rPr lang="ru-RU" dirty="0"/>
              <a:t>.</a:t>
            </a:r>
          </a:p>
          <a:p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лабораторних</a:t>
            </a:r>
            <a:r>
              <a:rPr lang="ru-RU" dirty="0"/>
              <a:t> </a:t>
            </a:r>
            <a:r>
              <a:rPr lang="ru-RU" dirty="0" err="1"/>
              <a:t>аналізах</a:t>
            </a:r>
            <a:r>
              <a:rPr lang="ru-RU" dirty="0"/>
              <a:t> —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спостерігатися</a:t>
            </a:r>
            <a:r>
              <a:rPr lang="ru-RU" dirty="0"/>
              <a:t> </a:t>
            </a:r>
            <a:r>
              <a:rPr lang="ru-RU" dirty="0" err="1"/>
              <a:t>еозинофілія</a:t>
            </a:r>
            <a:r>
              <a:rPr lang="ru-RU" dirty="0"/>
              <a:t>, </a:t>
            </a:r>
            <a:r>
              <a:rPr lang="ru-RU" dirty="0" err="1"/>
              <a:t>лейкопенія</a:t>
            </a:r>
            <a:r>
              <a:rPr lang="ru-RU" dirty="0"/>
              <a:t>, </a:t>
            </a:r>
            <a:r>
              <a:rPr lang="ru-RU" dirty="0" err="1"/>
              <a:t>анемія</a:t>
            </a:r>
            <a:r>
              <a:rPr lang="ru-RU" dirty="0"/>
              <a:t>, </a:t>
            </a:r>
            <a:r>
              <a:rPr lang="ru-RU" dirty="0" err="1"/>
              <a:t>гранулоцитопенія</a:t>
            </a:r>
            <a:r>
              <a:rPr lang="ru-RU" dirty="0"/>
              <a:t>, </a:t>
            </a:r>
            <a:r>
              <a:rPr lang="ru-RU" dirty="0" err="1"/>
              <a:t>ретикулоцитопенія</a:t>
            </a:r>
            <a:r>
              <a:rPr lang="ru-RU" dirty="0"/>
              <a:t>, </a:t>
            </a:r>
            <a:r>
              <a:rPr lang="ru-RU" dirty="0" err="1"/>
              <a:t>тромбоцитопенія</a:t>
            </a:r>
            <a:r>
              <a:rPr lang="ru-RU" dirty="0"/>
              <a:t>, </a:t>
            </a:r>
            <a:r>
              <a:rPr lang="ru-RU" dirty="0" err="1"/>
              <a:t>гіпокальціємія</a:t>
            </a:r>
            <a:r>
              <a:rPr lang="ru-RU" dirty="0"/>
              <a:t>, </a:t>
            </a:r>
            <a:r>
              <a:rPr lang="ru-RU" dirty="0" err="1"/>
              <a:t>гіпокаліємія</a:t>
            </a:r>
            <a:r>
              <a:rPr lang="ru-RU" dirty="0"/>
              <a:t>, </a:t>
            </a:r>
            <a:r>
              <a:rPr lang="ru-RU" dirty="0" err="1"/>
              <a:t>гіпомагніємія</a:t>
            </a:r>
            <a:r>
              <a:rPr lang="ru-RU" dirty="0"/>
              <a:t>, </a:t>
            </a:r>
            <a:r>
              <a:rPr lang="ru-RU" dirty="0" err="1"/>
              <a:t>гіпонатріємія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 </a:t>
            </a:r>
            <a:r>
              <a:rPr lang="ru-RU" dirty="0" err="1"/>
              <a:t>креатиніну</a:t>
            </a:r>
            <a:r>
              <a:rPr lang="ru-RU" dirty="0"/>
              <a:t> і </a:t>
            </a:r>
            <a:r>
              <a:rPr lang="ru-RU" dirty="0" err="1"/>
              <a:t>сечовини</a:t>
            </a:r>
            <a:r>
              <a:rPr lang="ru-RU" dirty="0"/>
              <a:t> в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протеїнурія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 </a:t>
            </a:r>
            <a:r>
              <a:rPr lang="ru-RU" dirty="0" err="1"/>
              <a:t>білірубіну</a:t>
            </a:r>
            <a:r>
              <a:rPr lang="ru-RU" dirty="0"/>
              <a:t> в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 </a:t>
            </a:r>
            <a:r>
              <a:rPr lang="ru-RU" dirty="0" err="1"/>
              <a:t>амінотрансфераз</a:t>
            </a:r>
            <a:r>
              <a:rPr lang="ru-RU" dirty="0"/>
              <a:t>.</a:t>
            </a:r>
          </a:p>
          <a:p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 при системному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неоміцину</a:t>
            </a:r>
            <a:r>
              <a:rPr lang="ru-RU" dirty="0"/>
              <a:t>,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при </a:t>
            </a:r>
            <a:r>
              <a:rPr lang="ru-RU" dirty="0" err="1"/>
              <a:t>місцевому</a:t>
            </a:r>
            <a:r>
              <a:rPr lang="ru-RU" dirty="0"/>
              <a:t>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значною</a:t>
            </a:r>
            <a:r>
              <a:rPr lang="ru-RU" dirty="0"/>
              <a:t> </a:t>
            </a:r>
            <a:r>
              <a:rPr lang="ru-RU" dirty="0" err="1"/>
              <a:t>площею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через </a:t>
            </a:r>
            <a:r>
              <a:rPr lang="ru-RU" dirty="0" err="1"/>
              <a:t>всмоктування</a:t>
            </a:r>
            <a:r>
              <a:rPr lang="ru-RU" dirty="0"/>
              <a:t> з </a:t>
            </a:r>
            <a:r>
              <a:rPr lang="ru-RU" dirty="0" err="1"/>
              <a:t>поверхні</a:t>
            </a:r>
            <a:r>
              <a:rPr lang="ru-RU" dirty="0"/>
              <a:t> рани.</a:t>
            </a:r>
          </a:p>
          <a:p>
            <a:r>
              <a:rPr lang="ru-RU" dirty="0"/>
              <a:t>Через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токсичність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не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238297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20B58A-CD2A-FD8B-2DF6-1CFCDCCD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Канаміцин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A8F44D-31F2-0852-6841-E4231FC5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64" y="1331259"/>
            <a:ext cx="11698288" cy="543740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Канаміцин</a:t>
            </a:r>
            <a:r>
              <a:rPr lang="ru-RU" dirty="0"/>
              <a:t> — </a:t>
            </a:r>
            <a:r>
              <a:rPr lang="ru-RU" dirty="0" err="1"/>
              <a:t>природний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 з </a:t>
            </a:r>
            <a:r>
              <a:rPr lang="ru-RU" dirty="0" err="1"/>
              <a:t>групи</a:t>
            </a:r>
            <a:r>
              <a:rPr lang="ru-RU" dirty="0"/>
              <a:t> </a:t>
            </a:r>
            <a:r>
              <a:rPr lang="ru-RU" dirty="0" err="1"/>
              <a:t>аміноглікозидів</a:t>
            </a:r>
            <a:r>
              <a:rPr lang="ru-RU" dirty="0"/>
              <a:t> ІІ </a:t>
            </a:r>
            <a:r>
              <a:rPr lang="ru-RU" dirty="0" err="1"/>
              <a:t>покоління</a:t>
            </a:r>
            <a:r>
              <a:rPr lang="ru-RU" dirty="0"/>
              <a:t> широкого спектра </a:t>
            </a:r>
            <a:r>
              <a:rPr lang="ru-RU" dirty="0" err="1"/>
              <a:t>дії</a:t>
            </a:r>
            <a:r>
              <a:rPr lang="ru-RU" dirty="0"/>
              <a:t>. Препарат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бактерицидну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зумовлена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синтезу </a:t>
            </a:r>
            <a:r>
              <a:rPr lang="ru-RU" dirty="0" err="1"/>
              <a:t>білків</a:t>
            </a:r>
            <a:r>
              <a:rPr lang="ru-RU" dirty="0"/>
              <a:t> у </a:t>
            </a:r>
            <a:r>
              <a:rPr lang="ru-RU" dirty="0" err="1"/>
              <a:t>бактеріальній</a:t>
            </a:r>
            <a:r>
              <a:rPr lang="ru-RU" dirty="0"/>
              <a:t> </a:t>
            </a:r>
            <a:r>
              <a:rPr lang="ru-RU" dirty="0" err="1"/>
              <a:t>клітині</a:t>
            </a:r>
            <a:r>
              <a:rPr lang="ru-RU" dirty="0"/>
              <a:t>. До </a:t>
            </a:r>
            <a:r>
              <a:rPr lang="ru-RU" dirty="0" err="1"/>
              <a:t>канаміцину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грампозитивних</a:t>
            </a:r>
            <a:r>
              <a:rPr lang="ru-RU" dirty="0"/>
              <a:t> та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кислотостійкі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. </a:t>
            </a:r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канаміцину</a:t>
            </a:r>
            <a:r>
              <a:rPr lang="ru-RU" dirty="0"/>
              <a:t> до </a:t>
            </a:r>
            <a:r>
              <a:rPr lang="ru-RU" dirty="0" err="1"/>
              <a:t>туберкульозної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. До препарату </a:t>
            </a:r>
            <a:r>
              <a:rPr lang="ru-RU" dirty="0" err="1"/>
              <a:t>нечутливі</a:t>
            </a:r>
            <a:r>
              <a:rPr lang="ru-RU" dirty="0"/>
              <a:t> </a:t>
            </a:r>
            <a:r>
              <a:rPr lang="ru-RU" dirty="0" err="1"/>
              <a:t>анаеробні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, грибки, </a:t>
            </a:r>
            <a:r>
              <a:rPr lang="ru-RU" dirty="0" err="1"/>
              <a:t>віруси</a:t>
            </a:r>
            <a:r>
              <a:rPr lang="ru-RU" dirty="0"/>
              <a:t>, </a:t>
            </a:r>
            <a:r>
              <a:rPr lang="ru-RU" dirty="0" err="1"/>
              <a:t>найпростіші</a:t>
            </a:r>
            <a:r>
              <a:rPr lang="ru-RU" dirty="0"/>
              <a:t>.</a:t>
            </a:r>
          </a:p>
          <a:p>
            <a:r>
              <a:rPr lang="ru-RU" dirty="0" err="1"/>
              <a:t>Канаміцин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при </a:t>
            </a:r>
            <a:r>
              <a:rPr lang="ru-RU" dirty="0" err="1"/>
              <a:t>захворюваннях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викликані</a:t>
            </a:r>
            <a:r>
              <a:rPr lang="ru-RU" dirty="0"/>
              <a:t> </a:t>
            </a:r>
            <a:r>
              <a:rPr lang="ru-RU" dirty="0" err="1"/>
              <a:t>чутливими</a:t>
            </a:r>
            <a:r>
              <a:rPr lang="ru-RU" dirty="0"/>
              <a:t> до </a:t>
            </a:r>
            <a:r>
              <a:rPr lang="ru-RU" dirty="0" err="1"/>
              <a:t>антибіотика</a:t>
            </a:r>
            <a:r>
              <a:rPr lang="ru-RU" dirty="0"/>
              <a:t> </a:t>
            </a:r>
            <a:r>
              <a:rPr lang="ru-RU" dirty="0" err="1"/>
              <a:t>бактеріями</a:t>
            </a:r>
            <a:r>
              <a:rPr lang="ru-RU" dirty="0"/>
              <a:t>: при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інфекційно-септичних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(</a:t>
            </a:r>
            <a:r>
              <a:rPr lang="ru-RU" dirty="0" err="1"/>
              <a:t>менінгіт</a:t>
            </a:r>
            <a:r>
              <a:rPr lang="ru-RU" dirty="0"/>
              <a:t>, сепсис, </a:t>
            </a:r>
            <a:r>
              <a:rPr lang="ru-RU" dirty="0" err="1"/>
              <a:t>перитоніт</a:t>
            </a:r>
            <a:r>
              <a:rPr lang="ru-RU" dirty="0"/>
              <a:t>, </a:t>
            </a:r>
            <a:r>
              <a:rPr lang="ru-RU" dirty="0" err="1"/>
              <a:t>септичний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), при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</a:t>
            </a:r>
            <a:r>
              <a:rPr lang="ru-RU" dirty="0" err="1"/>
              <a:t>пневмонії</a:t>
            </a:r>
            <a:r>
              <a:rPr lang="ru-RU" dirty="0"/>
              <a:t>, </a:t>
            </a:r>
            <a:r>
              <a:rPr lang="ru-RU" dirty="0" err="1"/>
              <a:t>емпієма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, 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), </a:t>
            </a:r>
            <a:r>
              <a:rPr lang="ru-RU" dirty="0" err="1"/>
              <a:t>гнійні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та </a:t>
            </a:r>
            <a:r>
              <a:rPr lang="ru-RU" dirty="0" err="1"/>
              <a:t>інфіковані</a:t>
            </a:r>
            <a:r>
              <a:rPr lang="ru-RU" dirty="0"/>
              <a:t> </a:t>
            </a:r>
            <a:r>
              <a:rPr lang="ru-RU" dirty="0" err="1"/>
              <a:t>опіки</a:t>
            </a:r>
            <a:r>
              <a:rPr lang="ru-RU" dirty="0"/>
              <a:t>. Перорально </a:t>
            </a:r>
            <a:r>
              <a:rPr lang="ru-RU" dirty="0" err="1"/>
              <a:t>канаміцин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застосовуватися</a:t>
            </a:r>
            <a:r>
              <a:rPr lang="ru-RU" dirty="0"/>
              <a:t> при </a:t>
            </a:r>
            <a:r>
              <a:rPr lang="ru-RU" dirty="0" err="1"/>
              <a:t>кишкових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спричинюють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до препарату </a:t>
            </a:r>
            <a:r>
              <a:rPr lang="ru-RU" dirty="0" err="1"/>
              <a:t>збудники</a:t>
            </a:r>
            <a:r>
              <a:rPr lang="ru-RU" dirty="0"/>
              <a:t> (</a:t>
            </a:r>
            <a:r>
              <a:rPr lang="ru-RU" dirty="0" err="1"/>
              <a:t>шигельоз</a:t>
            </a:r>
            <a:r>
              <a:rPr lang="ru-RU" dirty="0"/>
              <a:t>, </a:t>
            </a:r>
            <a:r>
              <a:rPr lang="ru-RU" dirty="0" err="1"/>
              <a:t>сальмонельоз</a:t>
            </a:r>
            <a:r>
              <a:rPr lang="ru-RU" dirty="0"/>
              <a:t> 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септичним</a:t>
            </a:r>
            <a:r>
              <a:rPr lang="ru-RU" dirty="0"/>
              <a:t> </a:t>
            </a:r>
            <a:r>
              <a:rPr lang="ru-RU" dirty="0" err="1"/>
              <a:t>перебігом</a:t>
            </a:r>
            <a:r>
              <a:rPr lang="ru-RU" dirty="0"/>
              <a:t>, </a:t>
            </a:r>
            <a:r>
              <a:rPr lang="ru-RU" dirty="0" err="1"/>
              <a:t>ешерихіоз</a:t>
            </a:r>
            <a:r>
              <a:rPr lang="ru-RU" dirty="0"/>
              <a:t>). </a:t>
            </a:r>
            <a:r>
              <a:rPr lang="ru-RU" dirty="0" err="1"/>
              <a:t>Основне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в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канаміцину</a:t>
            </a:r>
            <a:r>
              <a:rPr lang="ru-RU" dirty="0"/>
              <a:t> — </a:t>
            </a:r>
            <a:r>
              <a:rPr lang="ru-RU" dirty="0" err="1"/>
              <a:t>застосування</a:t>
            </a:r>
            <a:r>
              <a:rPr lang="ru-RU" dirty="0"/>
              <a:t> при </a:t>
            </a:r>
            <a:r>
              <a:rPr lang="ru-RU" dirty="0" err="1"/>
              <a:t>туберкульозі</a:t>
            </a:r>
            <a:r>
              <a:rPr lang="ru-RU" dirty="0"/>
              <a:t> </a:t>
            </a:r>
            <a:r>
              <a:rPr lang="ru-RU" dirty="0" err="1"/>
              <a:t>легень</a:t>
            </a:r>
            <a:r>
              <a:rPr lang="ru-RU" dirty="0"/>
              <a:t> та </a:t>
            </a:r>
            <a:r>
              <a:rPr lang="ru-RU" dirty="0" err="1"/>
              <a:t>позаленевому</a:t>
            </a:r>
            <a:r>
              <a:rPr lang="ru-RU" dirty="0"/>
              <a:t> </a:t>
            </a:r>
            <a:r>
              <a:rPr lang="ru-RU" dirty="0" err="1"/>
              <a:t>туберкульозі</a:t>
            </a:r>
            <a:r>
              <a:rPr lang="ru-RU" dirty="0"/>
              <a:t>, </a:t>
            </a:r>
            <a:r>
              <a:rPr lang="ru-RU" dirty="0" err="1"/>
              <a:t>спричиненому</a:t>
            </a:r>
            <a:r>
              <a:rPr lang="ru-RU" dirty="0"/>
              <a:t> </a:t>
            </a:r>
            <a:r>
              <a:rPr lang="ru-RU" dirty="0" err="1"/>
              <a:t>мікобактеріями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резистентні</a:t>
            </a:r>
            <a:r>
              <a:rPr lang="ru-RU" dirty="0"/>
              <a:t> до </a:t>
            </a:r>
            <a:r>
              <a:rPr lang="ru-RU" dirty="0" err="1"/>
              <a:t>протитуберкульозних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 І та ІІ ряду.</a:t>
            </a:r>
          </a:p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канаміцину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токсичний</a:t>
            </a:r>
            <a:r>
              <a:rPr lang="ru-RU" dirty="0"/>
              <a:t> по </a:t>
            </a:r>
            <a:r>
              <a:rPr lang="ru-RU" dirty="0" err="1"/>
              <a:t>відношенню</a:t>
            </a:r>
            <a:r>
              <a:rPr lang="ru-RU" dirty="0"/>
              <a:t> до </a:t>
            </a:r>
            <a:r>
              <a:rPr lang="ru-RU" dirty="0" err="1"/>
              <a:t>клітин</a:t>
            </a:r>
            <a:r>
              <a:rPr lang="ru-RU" dirty="0"/>
              <a:t> слухового </a:t>
            </a:r>
            <a:r>
              <a:rPr lang="ru-RU" dirty="0" err="1"/>
              <a:t>апарату</a:t>
            </a:r>
            <a:r>
              <a:rPr lang="ru-RU" dirty="0"/>
              <a:t> (</a:t>
            </a:r>
            <a:r>
              <a:rPr lang="ru-RU" dirty="0" err="1"/>
              <a:t>ототоксичен</a:t>
            </a:r>
            <a:r>
              <a:rPr lang="ru-RU" dirty="0"/>
              <a:t>, </a:t>
            </a:r>
            <a:r>
              <a:rPr lang="ru-RU" dirty="0" err="1"/>
              <a:t>руйнує</a:t>
            </a:r>
            <a:r>
              <a:rPr lang="ru-RU" dirty="0"/>
              <a:t> </a:t>
            </a:r>
            <a:r>
              <a:rPr lang="ru-RU" dirty="0" err="1"/>
              <a:t>зовнішні</a:t>
            </a:r>
            <a:r>
              <a:rPr lang="ru-RU" dirty="0"/>
              <a:t> </a:t>
            </a:r>
            <a:r>
              <a:rPr lang="ru-RU" dirty="0" err="1"/>
              <a:t>волоскові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втрати</a:t>
            </a:r>
            <a:r>
              <a:rPr lang="ru-RU" dirty="0"/>
              <a:t> слуху.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546289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8E9F3E-5213-73B2-1974-9AEC5200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Мономіцин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603D4B-D2BF-9D24-9C96-789931AFD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567" y="1331259"/>
            <a:ext cx="11199322" cy="4260244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бактерицидний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аеробних</a:t>
            </a:r>
            <a:r>
              <a:rPr lang="ru-RU" dirty="0"/>
              <a:t> </a:t>
            </a:r>
            <a:r>
              <a:rPr lang="ru-RU" dirty="0" err="1"/>
              <a:t>грамнегативних</a:t>
            </a:r>
            <a:r>
              <a:rPr lang="ru-RU" dirty="0"/>
              <a:t> (</a:t>
            </a:r>
            <a:r>
              <a:rPr lang="en-US" dirty="0"/>
              <a:t>Escherichia coli, Shigella spp., Klebsiella spp. </a:t>
            </a:r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.) та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грамопозитивних</a:t>
            </a:r>
            <a:r>
              <a:rPr lang="ru-RU" dirty="0"/>
              <a:t> (</a:t>
            </a:r>
            <a:r>
              <a:rPr lang="en-US" dirty="0"/>
              <a:t>Staphylococcus spp. </a:t>
            </a:r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.) </a:t>
            </a:r>
            <a:r>
              <a:rPr lang="ru-RU" dirty="0" err="1"/>
              <a:t>мікроорганізмів</a:t>
            </a:r>
            <a:r>
              <a:rPr lang="ru-RU" dirty="0"/>
              <a:t>. </a:t>
            </a:r>
            <a:r>
              <a:rPr lang="ru-RU" dirty="0" err="1"/>
              <a:t>Пригнічує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низки </a:t>
            </a:r>
            <a:r>
              <a:rPr lang="ru-RU" dirty="0" err="1"/>
              <a:t>найпростіших</a:t>
            </a:r>
            <a:r>
              <a:rPr lang="ru-RU" dirty="0"/>
              <a:t> (</a:t>
            </a:r>
            <a:r>
              <a:rPr lang="en-US" dirty="0"/>
              <a:t>Leishmania spp., Entamoeba histolytica, Toxoplasma gondii). </a:t>
            </a:r>
            <a:r>
              <a:rPr lang="ru-RU" dirty="0" err="1"/>
              <a:t>Антибіотик</a:t>
            </a:r>
            <a:r>
              <a:rPr lang="ru-RU" dirty="0"/>
              <a:t> не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анаеробні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Показання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шкірний</a:t>
            </a:r>
            <a:r>
              <a:rPr lang="ru-RU" dirty="0"/>
              <a:t> </a:t>
            </a:r>
            <a:r>
              <a:rPr lang="ru-RU" dirty="0" err="1"/>
              <a:t>лейшманіоз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Бактеріальна</a:t>
            </a:r>
            <a:r>
              <a:rPr lang="ru-RU" dirty="0"/>
              <a:t> та </a:t>
            </a:r>
            <a:r>
              <a:rPr lang="ru-RU" dirty="0" err="1"/>
              <a:t>амебна</a:t>
            </a:r>
            <a:r>
              <a:rPr lang="ru-RU" dirty="0"/>
              <a:t> </a:t>
            </a:r>
            <a:r>
              <a:rPr lang="ru-RU" dirty="0" err="1"/>
              <a:t>дизентерія</a:t>
            </a:r>
            <a:r>
              <a:rPr lang="ru-RU" dirty="0"/>
              <a:t>, </a:t>
            </a:r>
            <a:r>
              <a:rPr lang="ru-RU" dirty="0" err="1"/>
              <a:t>сальмонельоз</a:t>
            </a:r>
            <a:r>
              <a:rPr lang="ru-RU" dirty="0"/>
              <a:t>, </a:t>
            </a:r>
            <a:r>
              <a:rPr lang="ru-RU" dirty="0" err="1"/>
              <a:t>коліентерит</a:t>
            </a:r>
            <a:r>
              <a:rPr lang="ru-RU" dirty="0"/>
              <a:t>, токсична </a:t>
            </a:r>
            <a:r>
              <a:rPr lang="ru-RU" dirty="0" err="1"/>
              <a:t>диспепсія</a:t>
            </a:r>
            <a:r>
              <a:rPr lang="ru-RU" dirty="0"/>
              <a:t>, </a:t>
            </a:r>
            <a:r>
              <a:rPr lang="ru-RU" dirty="0" err="1"/>
              <a:t>гострі</a:t>
            </a:r>
            <a:r>
              <a:rPr lang="ru-RU" dirty="0"/>
              <a:t> та </a:t>
            </a:r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сечовивідних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(легкого та </a:t>
            </a:r>
            <a:r>
              <a:rPr lang="ru-RU" dirty="0" err="1"/>
              <a:t>середнього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без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видільної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не </a:t>
            </a:r>
            <a:r>
              <a:rPr lang="ru-RU" dirty="0" err="1"/>
              <a:t>використовується</a:t>
            </a:r>
            <a:r>
              <a:rPr lang="ru-RU" dirty="0"/>
              <a:t> через </a:t>
            </a:r>
            <a:r>
              <a:rPr lang="ru-RU" dirty="0" err="1"/>
              <a:t>токсичність</a:t>
            </a:r>
            <a:r>
              <a:rPr lang="ru-RU" dirty="0"/>
              <a:t> у людей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33084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3E7CB5-EF65-4370-23C2-1FF0EE02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483" y="2728735"/>
            <a:ext cx="9404723" cy="1400530"/>
          </a:xfrm>
        </p:spPr>
        <p:txBody>
          <a:bodyPr/>
          <a:lstStyle/>
          <a:p>
            <a:r>
              <a:rPr lang="x-none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xmlns="" val="20458606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78160F-07FE-4A03-8E7F-E6363E34C44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8866D19-2DBF-4F62-8055-833F56722E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1D62F9-17CC-41EE-AFCB-F1AD5ECB62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Ион</Template>
  <TotalTime>42</TotalTime>
  <Words>186</Words>
  <Application>Microsoft Office PowerPoint</Application>
  <PresentationFormat>Произвольный</PresentationFormat>
  <Paragraphs>35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Ион</vt:lpstr>
      <vt:lpstr>Аміноглікозиди І покоління</vt:lpstr>
      <vt:lpstr>Слайд 2</vt:lpstr>
      <vt:lpstr>Стрептоміцин</vt:lpstr>
      <vt:lpstr>Неоміцин</vt:lpstr>
      <vt:lpstr>Застосування</vt:lpstr>
      <vt:lpstr>Побічна дія</vt:lpstr>
      <vt:lpstr>Канаміцин</vt:lpstr>
      <vt:lpstr>Мономіцин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Аміноглікозиди І покоління</dc:title>
  <dc:creator>Кобозев Микита Олександрович</dc:creator>
  <cp:lastModifiedBy>Холод Поліна</cp:lastModifiedBy>
  <cp:revision>3</cp:revision>
  <dcterms:created xsi:type="dcterms:W3CDTF">2023-12-18T07:18:31Z</dcterms:created>
  <dcterms:modified xsi:type="dcterms:W3CDTF">2024-02-14T11:23:54Z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