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5" r:id="rId6"/>
    <p:sldId id="263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/index.php?title=%D0%A1%D0%B8%D0%B7%D0%BE%D0%BC%D1%96%D1%86%D0%B8%D0%BD&amp;action=edit&amp;redlink=1" TargetMode="External"/><Relationship Id="rId3" Type="http://schemas.openxmlformats.org/officeDocument/2006/relationships/hyperlink" Target="https://uk.wikipedia.org/wiki/%D0%9D%D0%B5%D0%BE%D0%BC%D1%96%D1%86%D0%B8%D0%BD" TargetMode="External"/><Relationship Id="rId7" Type="http://schemas.openxmlformats.org/officeDocument/2006/relationships/hyperlink" Target="https://uk.wikipedia.org/wiki/%D0%A2%D0%BE%D0%B1%D1%80%D0%B0%D0%BC%D1%96%D1%86%D0%B8%D0%BD" TargetMode="External"/><Relationship Id="rId2" Type="http://schemas.openxmlformats.org/officeDocument/2006/relationships/hyperlink" Target="https://uk.wikipedia.org/wiki/%D0%A1%D1%82%D1%80%D0%B5%D0%BF%D1%82%D0%BE%D0%BC%D1%96%D1%86%D0%B8%D0%BD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k.wikipedia.org/wiki/%D0%93%D0%B5%D0%BD%D1%82%D0%B0%D0%BC%D1%96%D1%86%D0%B8%D0%BD" TargetMode="External"/><Relationship Id="rId11" Type="http://schemas.openxmlformats.org/officeDocument/2006/relationships/hyperlink" Target="https://uk.wikipedia.org/w/index.php?title=%D0%86%D0%B7%D0%B5%D0%BF%D0%B0%D0%BC%D1%96%D1%86%D0%B8%D0%BD&amp;action=edit&amp;redlink=1" TargetMode="External"/><Relationship Id="rId5" Type="http://schemas.openxmlformats.org/officeDocument/2006/relationships/hyperlink" Target="https://uk.wikipedia.org/w/index.php?title=%D0%9C%D0%BE%D0%BD%D0%BE%D0%BC%D1%96%D1%86%D0%B8%D0%BD&amp;action=edit&amp;redlink=1" TargetMode="External"/><Relationship Id="rId10" Type="http://schemas.openxmlformats.org/officeDocument/2006/relationships/hyperlink" Target="https://uk.wikipedia.org/wiki/%D0%9D%D0%B5%D1%82%D0%B8%D0%BB%D0%BC%D1%96%D1%86%D0%B8%D0%BD" TargetMode="External"/><Relationship Id="rId4" Type="http://schemas.openxmlformats.org/officeDocument/2006/relationships/hyperlink" Target="https://uk.wikipedia.org/wiki/%D0%9A%D0%B0%D0%BD%D0%B0%D0%BC%D1%96%D1%86%D0%B8%D0%BD" TargetMode="External"/><Relationship Id="rId9" Type="http://schemas.openxmlformats.org/officeDocument/2006/relationships/hyperlink" Target="https://uk.wikipedia.org/wiki/%D0%90%D0%BC%D1%96%D0%BA%D0%B0%D1%86%D0%B8%D0%B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9F%D0%B0%D1%80%D0%B5%D0%BD%D1%82%D0%B5%D1%80%D0%B0%D0%BB%D1%8C%D0%BD%D0%B8%D0%B9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s://uk.wikipedia.org/wiki/%D0%A6%D0%9D%D0%A1" TargetMode="External"/><Relationship Id="rId7" Type="http://schemas.openxmlformats.org/officeDocument/2006/relationships/hyperlink" Target="https://uk.wikipedia.org/wiki/%D0%A2%D1%83%D0%B1%D0%B5%D1%80%D0%BA%D1%83%D0%BB%D1%8C%D0%BE%D0%B7" TargetMode="External"/><Relationship Id="rId2" Type="http://schemas.openxmlformats.org/officeDocument/2006/relationships/hyperlink" Target="https://uk.wikipedia.org/wiki/%D0%A1%D0%B5%D0%BF%D1%81%D0%B8%D1%8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k.wikipedia.org/wiki/%D0%9F%D0%B5%D1%80%D0%B8%D1%82%D0%BE%D0%BD%D1%96%D1%82" TargetMode="External"/><Relationship Id="rId5" Type="http://schemas.openxmlformats.org/officeDocument/2006/relationships/hyperlink" Target="https://uk.wikipedia.org/wiki/%D0%9E%D1%81%D1%82%D0%B5%D0%BE%D0%BC%D1%96%D1%94%D0%BB%D1%96%D1%82" TargetMode="External"/><Relationship Id="rId4" Type="http://schemas.openxmlformats.org/officeDocument/2006/relationships/hyperlink" Target="https://uk.wikipedia.org/wiki/%D0%9C%D0%B5%D0%BD%D1%96%D0%BD%D0%B3%D1%96%D1%82" TargetMode="External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6%D0%BE%D0%B2%D1%82%D1%8F%D0%BD%D0%B8%D1%86%D1%8F_(%D0%BC%D0%B5%D0%B4%D0%B8%D1%86%D0%B8%D0%BD%D0%B0)" TargetMode="External"/><Relationship Id="rId3" Type="http://schemas.openxmlformats.org/officeDocument/2006/relationships/hyperlink" Target="https://uk.wikipedia.org/wiki/%D0%9D%D0%B0%D0%B1%D1%80%D1%8F%D0%BA_%D0%9A%D0%B2%D1%96%D0%BD%D0%BA%D0%B5" TargetMode="External"/><Relationship Id="rId7" Type="http://schemas.openxmlformats.org/officeDocument/2006/relationships/hyperlink" Target="https://uk.wikipedia.org/wiki/%D0%94%D1%96%D0%B0%D1%80%D0%B5%D1%8F" TargetMode="External"/><Relationship Id="rId12" Type="http://schemas.openxmlformats.org/officeDocument/2006/relationships/image" Target="../media/image9.jpeg"/><Relationship Id="rId2" Type="http://schemas.openxmlformats.org/officeDocument/2006/relationships/hyperlink" Target="https://uk.wikipedia.org/wiki/%D0%93%D0%B0%D1%80%D1%8F%D1%87%D0%BA%D0%B0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k.wikipedia.org/wiki/%D0%91%D0%BB%D1%8E%D0%B2%D0%B0%D0%BD%D0%BD%D1%8F" TargetMode="External"/><Relationship Id="rId11" Type="http://schemas.openxmlformats.org/officeDocument/2006/relationships/hyperlink" Target="https://uk.wikipedia.org/wiki/%D0%97%D0%B0%D0%BF%D0%B0%D0%BC%D0%BE%D1%80%D0%BE%D1%87%D0%B5%D0%BD%D0%BD%D1%8F" TargetMode="External"/><Relationship Id="rId5" Type="http://schemas.openxmlformats.org/officeDocument/2006/relationships/hyperlink" Target="https://uk.wikipedia.org/wiki/%D0%9D%D1%83%D0%B4%D0%BE%D1%82%D0%B0" TargetMode="External"/><Relationship Id="rId10" Type="http://schemas.openxmlformats.org/officeDocument/2006/relationships/hyperlink" Target="https://uk.wikipedia.org/wiki/%D0%93%D0%BE%D0%BB%D0%BE%D0%B2%D0%BD%D0%B8%D0%B9_%D0%B1%D1%96%D0%BB%D1%8C" TargetMode="External"/><Relationship Id="rId4" Type="http://schemas.openxmlformats.org/officeDocument/2006/relationships/hyperlink" Target="https://uk.wikipedia.org/wiki/%D0%90%D0%BD%D0%B0%D1%84%D1%96%D0%BB%D0%B0%D0%BA%D1%82%D0%B8%D1%87%D0%BD%D0%B8%D0%B9_%D1%88%D0%BE%D0%BA" TargetMode="External"/><Relationship Id="rId9" Type="http://schemas.openxmlformats.org/officeDocument/2006/relationships/hyperlink" Target="https://uk.wikipedia.org/wiki/%D0%94%D1%96%D1%83%D1%80%D0%B5%D1%82%D0%B8%D0%BA%D0%B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/index.php?title=Streptomyces_tenebrarius&amp;action=edit&amp;redlink=1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2428868"/>
            <a:ext cx="6480720" cy="10801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Аміноглікозиди</a:t>
            </a:r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третього покоління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785794"/>
            <a:ext cx="6357982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uk-UA" dirty="0" err="1" smtClean="0"/>
              <a:t>Аміноглікозиди--</a:t>
            </a:r>
            <a:r>
              <a:rPr lang="uk-UA" dirty="0" smtClean="0"/>
              <a:t> належать до бактерицидних антибіотиків широкого спектру дії. Механізм їх антибактеріального впливу пов’язаний з необоротним зв’язуванням з 30</a:t>
            </a:r>
            <a:r>
              <a:rPr lang="en-US" dirty="0" smtClean="0"/>
              <a:t>S</a:t>
            </a:r>
            <a:r>
              <a:rPr lang="uk-UA" dirty="0" smtClean="0"/>
              <a:t> </a:t>
            </a:r>
            <a:r>
              <a:rPr lang="uk-UA" dirty="0" err="1" smtClean="0"/>
              <a:t>субодиницями</a:t>
            </a:r>
            <a:r>
              <a:rPr lang="uk-UA" dirty="0" smtClean="0"/>
              <a:t> рибосом, що призводить до дефектів зчитування коду </a:t>
            </a:r>
            <a:r>
              <a:rPr lang="uk-UA" dirty="0" err="1" smtClean="0"/>
              <a:t>і-РНК</a:t>
            </a:r>
            <a:r>
              <a:rPr lang="uk-UA" dirty="0" smtClean="0"/>
              <a:t> та включення незвичних амінокислот в пептидний ланцюг. Препарати впливають на аеробні </a:t>
            </a:r>
            <a:r>
              <a:rPr lang="uk-UA" dirty="0" err="1" smtClean="0"/>
              <a:t>грамнегативні</a:t>
            </a:r>
            <a:r>
              <a:rPr lang="uk-UA" dirty="0" smtClean="0"/>
              <a:t> та деякі </a:t>
            </a:r>
            <a:r>
              <a:rPr lang="uk-UA" dirty="0" err="1" smtClean="0"/>
              <a:t>грампозитивні</a:t>
            </a:r>
            <a:r>
              <a:rPr lang="uk-UA" dirty="0" smtClean="0"/>
              <a:t> збудники. Між окремими  антибіотиками цієї групи є суттєві відмінності у спектрі дії . </a:t>
            </a:r>
            <a:r>
              <a:rPr lang="uk-UA" dirty="0" err="1" smtClean="0"/>
              <a:t>Аміноглікозиди</a:t>
            </a:r>
            <a:r>
              <a:rPr lang="uk-UA" dirty="0" smtClean="0"/>
              <a:t> не активні у відношенні </a:t>
            </a:r>
            <a:r>
              <a:rPr lang="uk-UA" dirty="0" err="1" smtClean="0"/>
              <a:t>“атипових”</a:t>
            </a:r>
            <a:r>
              <a:rPr lang="uk-UA" dirty="0" smtClean="0"/>
              <a:t> мікроорганізмів, грибів, вірусів та переважної більшості анаероб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</a:t>
            </a:r>
            <a:endParaRPr lang="uk-UA" dirty="0" smtClean="0"/>
          </a:p>
          <a:p>
            <a:r>
              <a:rPr lang="uk-UA" dirty="0" smtClean="0"/>
              <a:t>Класифікація </a:t>
            </a:r>
          </a:p>
          <a:p>
            <a:r>
              <a:rPr lang="en-US" dirty="0" smtClean="0"/>
              <a:t> I </a:t>
            </a:r>
            <a:r>
              <a:rPr lang="ru-RU" dirty="0" err="1" smtClean="0"/>
              <a:t>покоління</a:t>
            </a:r>
            <a:r>
              <a:rPr lang="ru-RU" dirty="0" smtClean="0"/>
              <a:t> — </a:t>
            </a:r>
            <a:r>
              <a:rPr lang="ru-RU" dirty="0" err="1" smtClean="0">
                <a:hlinkClick r:id="rId2" tooltip="Стрептоміцин"/>
              </a:rPr>
              <a:t>Стрептоміцин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3" tooltip="Неоміцин"/>
              </a:rPr>
              <a:t>Неоміцин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4" tooltip="Канаміцин"/>
              </a:rPr>
              <a:t>Канаміцин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5" tooltip="Мономіцин (ще не написана)"/>
              </a:rPr>
              <a:t>Мономіцин</a:t>
            </a:r>
            <a:r>
              <a:rPr lang="ru-RU" dirty="0" smtClean="0"/>
              <a:t>.</a:t>
            </a:r>
          </a:p>
          <a:p>
            <a:r>
              <a:rPr lang="en-US" dirty="0" smtClean="0"/>
              <a:t>II </a:t>
            </a:r>
            <a:r>
              <a:rPr lang="ru-RU" dirty="0" err="1" smtClean="0"/>
              <a:t>покоління</a:t>
            </a:r>
            <a:r>
              <a:rPr lang="ru-RU" dirty="0" smtClean="0"/>
              <a:t> — </a:t>
            </a:r>
            <a:r>
              <a:rPr lang="ru-RU" dirty="0" err="1" smtClean="0">
                <a:hlinkClick r:id="rId6" tooltip="Гентаміцин"/>
              </a:rPr>
              <a:t>Гентаміцин</a:t>
            </a:r>
            <a:r>
              <a:rPr lang="ru-RU" dirty="0" smtClean="0"/>
              <a:t>.</a:t>
            </a:r>
          </a:p>
          <a:p>
            <a:r>
              <a:rPr lang="en-US" dirty="0" smtClean="0"/>
              <a:t>III </a:t>
            </a:r>
            <a:r>
              <a:rPr lang="ru-RU" dirty="0" err="1" smtClean="0"/>
              <a:t>покоління</a:t>
            </a:r>
            <a:r>
              <a:rPr lang="ru-RU" dirty="0" smtClean="0"/>
              <a:t> — </a:t>
            </a:r>
            <a:r>
              <a:rPr lang="ru-RU" dirty="0" err="1" smtClean="0">
                <a:hlinkClick r:id="rId7" tooltip="Тобраміцин"/>
              </a:rPr>
              <a:t>Тобраміцин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8" tooltip="Сизоміцин (ще не написана)"/>
              </a:rPr>
              <a:t>Сизоміцин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9" tooltip="Амікацин"/>
              </a:rPr>
              <a:t>Амікацин</a:t>
            </a:r>
            <a:r>
              <a:rPr lang="ru-RU" dirty="0" smtClean="0"/>
              <a:t>, </a:t>
            </a:r>
            <a:r>
              <a:rPr lang="ru-RU" dirty="0" err="1" smtClean="0">
                <a:hlinkClick r:id="rId10" tooltip="Нетилміцин"/>
              </a:rPr>
              <a:t>Нетилміцин</a:t>
            </a:r>
            <a:r>
              <a:rPr lang="ru-RU" dirty="0" smtClean="0"/>
              <a:t>.</a:t>
            </a:r>
          </a:p>
          <a:p>
            <a:r>
              <a:rPr lang="en-US" dirty="0" smtClean="0"/>
              <a:t>IV </a:t>
            </a:r>
            <a:r>
              <a:rPr lang="ru-RU" dirty="0" err="1" smtClean="0"/>
              <a:t>покоління</a:t>
            </a:r>
            <a:r>
              <a:rPr lang="ru-RU" dirty="0" smtClean="0"/>
              <a:t> — </a:t>
            </a:r>
            <a:r>
              <a:rPr lang="ru-RU" dirty="0" err="1" smtClean="0">
                <a:hlinkClick r:id="rId11" tooltip="Ізепаміцин (ще не написана)"/>
              </a:rPr>
              <a:t>Ізепаміцин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928670"/>
            <a:ext cx="6215106" cy="37856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Від І-го покоління до ІІІ-го збільшується сила антибактеріального впливу на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грамнегативну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флору та зменшується вірогідність ото – та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нефротоксичного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ефектів.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Стійкість до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аміноглікозидів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клінічних штамів мікроорганізмів частково перехресна. Резистентність до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аміноглікозидів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мікроорганізмів обумовлена здатністю продукувати  специфічні ферменти (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аміноглікозидацетилтрансферази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–фосфаттрансферази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О–нуклеотидтрансферази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які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інактивують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ці антибіотики.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сі препарати цієї групи мають короткий період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напіввиведення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вони переважно не піддаються метаболізму та виводяться з сечею в активному стані. Така особливість фармакокінетики зумовлює високу вірогідність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нефротоксичного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ефекту та здатність до кумуляції при порушенні функції нирок.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Природна резистентність до антибіотиків — Медична лабораторія IMD ✓  Детальніше на сайті Медичної лабораторії I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929174"/>
            <a:ext cx="3217631" cy="1928826"/>
          </a:xfrm>
          <a:prstGeom prst="rect">
            <a:avLst/>
          </a:prstGeom>
          <a:noFill/>
        </p:spPr>
      </p:pic>
      <p:pic>
        <p:nvPicPr>
          <p:cNvPr id="1029" name="Picture 5" descr="Як зупинити резистентність до антибіотиків: 5 порад для лікарів та  фармацевтів - Аптечна Професійна Асоціація Украї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59" y="3786190"/>
            <a:ext cx="2143141" cy="14294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285728"/>
            <a:ext cx="721523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err="1" smtClean="0"/>
              <a:t>Дозовий</a:t>
            </a:r>
            <a:r>
              <a:rPr lang="uk-UA" dirty="0" smtClean="0"/>
              <a:t> режим  при застосуванні </a:t>
            </a:r>
            <a:r>
              <a:rPr lang="uk-UA" dirty="0" err="1" smtClean="0"/>
              <a:t>аміноглікозидів</a:t>
            </a:r>
            <a:r>
              <a:rPr lang="uk-UA" dirty="0" smtClean="0"/>
              <a:t> необхідно обов’язково коригувати хворим з ступенем  проявів ниркової недостатності. Корекцію дози проводять з урахуванням кліренсу </a:t>
            </a:r>
            <a:r>
              <a:rPr lang="uk-UA" dirty="0" err="1" smtClean="0"/>
              <a:t>креатиніну</a:t>
            </a:r>
            <a:r>
              <a:rPr lang="uk-UA" dirty="0" smtClean="0"/>
              <a:t> або рівня </a:t>
            </a:r>
            <a:r>
              <a:rPr lang="uk-UA" dirty="0" err="1" smtClean="0"/>
              <a:t>креатиніну</a:t>
            </a:r>
            <a:r>
              <a:rPr lang="uk-UA" dirty="0" smtClean="0"/>
              <a:t> крові.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15055"/>
            <a:ext cx="6786610" cy="405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500702"/>
            <a:ext cx="6786610" cy="45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00108"/>
            <a:ext cx="7429552" cy="498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488" y="357166"/>
            <a:ext cx="5857916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/>
              <a:t>Амікацин</a:t>
            </a:r>
            <a:r>
              <a:rPr lang="ru-RU" b="1" dirty="0" smtClean="0"/>
              <a:t>(</a:t>
            </a:r>
            <a:r>
              <a:rPr lang="ru-RU" b="1" dirty="0" err="1" smtClean="0"/>
              <a:t>лорикацин</a:t>
            </a:r>
            <a:r>
              <a:rPr lang="ru-RU" b="1" dirty="0" smtClean="0"/>
              <a:t>, </a:t>
            </a:r>
            <a:r>
              <a:rPr lang="ru-RU" b="1" dirty="0" err="1" smtClean="0"/>
              <a:t>флекселіт</a:t>
            </a:r>
            <a:r>
              <a:rPr lang="ru-RU" b="1" dirty="0" smtClean="0"/>
              <a:t>)</a:t>
            </a:r>
            <a:r>
              <a:rPr lang="ru-RU" dirty="0" smtClean="0"/>
              <a:t> — </a:t>
            </a:r>
            <a:r>
              <a:rPr lang="ru-RU" dirty="0" err="1" smtClean="0"/>
              <a:t>напівсинтетичний</a:t>
            </a:r>
            <a:r>
              <a:rPr lang="ru-RU" dirty="0" smtClean="0"/>
              <a:t> </a:t>
            </a:r>
            <a:r>
              <a:rPr lang="ru-RU" dirty="0" err="1" smtClean="0"/>
              <a:t>антибіотик</a:t>
            </a:r>
            <a:r>
              <a:rPr lang="ru-RU" dirty="0" smtClean="0"/>
              <a:t> 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 </a:t>
            </a:r>
            <a:r>
              <a:rPr lang="ru-RU" dirty="0" err="1" smtClean="0"/>
              <a:t>аміноглікозидів</a:t>
            </a:r>
            <a:r>
              <a:rPr lang="ru-RU" dirty="0" smtClean="0"/>
              <a:t> ІІІ </a:t>
            </a:r>
            <a:r>
              <a:rPr lang="ru-RU" dirty="0" err="1" smtClean="0"/>
              <a:t>покоління</a:t>
            </a:r>
            <a:r>
              <a:rPr lang="ru-RU" dirty="0" smtClean="0"/>
              <a:t> для </a:t>
            </a:r>
            <a:r>
              <a:rPr lang="ru-RU" dirty="0" smtClean="0">
                <a:hlinkClick r:id="rId2" tooltip="Парентеральний"/>
              </a:rPr>
              <a:t>парентерального</a:t>
            </a:r>
            <a:r>
              <a:rPr lang="ru-RU" dirty="0" smtClean="0"/>
              <a:t> </a:t>
            </a:r>
            <a:r>
              <a:rPr lang="ru-RU" dirty="0" err="1" smtClean="0"/>
              <a:t>застосування</a:t>
            </a:r>
            <a:r>
              <a:rPr lang="ru-RU" dirty="0" smtClean="0"/>
              <a:t>. </a:t>
            </a:r>
            <a:r>
              <a:rPr lang="ru-RU" dirty="0" err="1" smtClean="0"/>
              <a:t>Амікацин</a:t>
            </a:r>
            <a:r>
              <a:rPr lang="ru-RU" dirty="0" smtClean="0"/>
              <a:t> </a:t>
            </a:r>
            <a:r>
              <a:rPr lang="ru-RU" dirty="0" err="1" smtClean="0"/>
              <a:t>уперше</a:t>
            </a:r>
            <a:r>
              <a:rPr lang="ru-RU" dirty="0" smtClean="0"/>
              <a:t> </a:t>
            </a:r>
            <a:r>
              <a:rPr lang="ru-RU" dirty="0" err="1" smtClean="0"/>
              <a:t>синтезований</a:t>
            </a:r>
            <a:r>
              <a:rPr lang="ru-RU" dirty="0" smtClean="0"/>
              <a:t> у 1972 </a:t>
            </a:r>
            <a:r>
              <a:rPr lang="ru-RU" dirty="0" err="1" smtClean="0"/>
              <a:t>році</a:t>
            </a:r>
            <a:r>
              <a:rPr lang="ru-RU" dirty="0" smtClean="0"/>
              <a:t> в </a:t>
            </a:r>
            <a:r>
              <a:rPr lang="ru-RU" dirty="0" err="1" smtClean="0"/>
              <a:t>Японії</a:t>
            </a:r>
            <a:r>
              <a:rPr lang="ru-RU" dirty="0" smtClean="0"/>
              <a:t>, та </a:t>
            </a:r>
            <a:r>
              <a:rPr lang="ru-RU" dirty="0" err="1" smtClean="0"/>
              <a:t>застосовується</a:t>
            </a:r>
            <a:r>
              <a:rPr lang="ru-RU" dirty="0" smtClean="0"/>
              <a:t> у </a:t>
            </a:r>
            <a:r>
              <a:rPr lang="ru-RU" dirty="0" err="1" smtClean="0"/>
              <a:t>клінічній</a:t>
            </a:r>
            <a:r>
              <a:rPr lang="ru-RU" dirty="0" smtClean="0"/>
              <a:t> </a:t>
            </a:r>
            <a:r>
              <a:rPr lang="ru-RU" dirty="0" err="1" smtClean="0"/>
              <a:t>практиці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1976 року.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285992"/>
            <a:ext cx="6858048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/>
              <a:t>Фармакодинаміка</a:t>
            </a:r>
            <a:endParaRPr lang="ru-RU" b="1" dirty="0" smtClean="0"/>
          </a:p>
          <a:p>
            <a:r>
              <a:rPr lang="ru-RU" dirty="0" err="1" smtClean="0"/>
              <a:t>Амікацин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парентерального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розподіляється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, </a:t>
            </a:r>
            <a:r>
              <a:rPr lang="ru-RU" dirty="0" err="1" smtClean="0"/>
              <a:t>біодоступність</a:t>
            </a:r>
            <a:r>
              <a:rPr lang="ru-RU" dirty="0" smtClean="0"/>
              <a:t> препарату становить 100 %. 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</a:t>
            </a:r>
            <a:r>
              <a:rPr lang="ru-RU" dirty="0" err="1" smtClean="0"/>
              <a:t>амікацину</a:t>
            </a:r>
            <a:r>
              <a:rPr lang="ru-RU" dirty="0" smtClean="0"/>
              <a:t> </a:t>
            </a:r>
            <a:r>
              <a:rPr lang="ru-RU" dirty="0" err="1" smtClean="0"/>
              <a:t>досягаються</a:t>
            </a:r>
            <a:r>
              <a:rPr lang="ru-RU" dirty="0" smtClean="0"/>
              <a:t> в </a:t>
            </a:r>
            <a:r>
              <a:rPr lang="ru-RU" dirty="0" err="1" smtClean="0"/>
              <a:t>плазмі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, </a:t>
            </a:r>
            <a:r>
              <a:rPr lang="ru-RU" dirty="0" err="1" smtClean="0"/>
              <a:t>рідині</a:t>
            </a:r>
            <a:r>
              <a:rPr lang="ru-RU" dirty="0" smtClean="0"/>
              <a:t> </a:t>
            </a:r>
            <a:r>
              <a:rPr lang="ru-RU" dirty="0" err="1" smtClean="0"/>
              <a:t>абсцесів</a:t>
            </a:r>
            <a:r>
              <a:rPr lang="ru-RU" dirty="0" smtClean="0"/>
              <a:t>, </a:t>
            </a:r>
            <a:r>
              <a:rPr lang="ru-RU" dirty="0" err="1" smtClean="0"/>
              <a:t>плевральній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, </a:t>
            </a:r>
            <a:r>
              <a:rPr lang="ru-RU" dirty="0" err="1" smtClean="0"/>
              <a:t>перитонеальній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, </a:t>
            </a:r>
            <a:r>
              <a:rPr lang="ru-RU" dirty="0" err="1" smtClean="0"/>
              <a:t>синовіальній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, </a:t>
            </a:r>
            <a:r>
              <a:rPr lang="ru-RU" dirty="0" err="1" smtClean="0"/>
              <a:t>лімфі</a:t>
            </a:r>
            <a:r>
              <a:rPr lang="ru-RU" dirty="0" smtClean="0"/>
              <a:t>, </a:t>
            </a:r>
            <a:r>
              <a:rPr lang="ru-RU" dirty="0" err="1" smtClean="0"/>
              <a:t>сечі</a:t>
            </a:r>
            <a:r>
              <a:rPr lang="ru-RU" dirty="0" smtClean="0"/>
              <a:t>. Максимальна </a:t>
            </a:r>
            <a:r>
              <a:rPr lang="ru-RU" dirty="0" err="1" smtClean="0"/>
              <a:t>концентрація</a:t>
            </a:r>
            <a:r>
              <a:rPr lang="ru-RU" dirty="0" smtClean="0"/>
              <a:t> в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досягається</a:t>
            </a:r>
            <a:r>
              <a:rPr lang="ru-RU" dirty="0" smtClean="0"/>
              <a:t> через 15 </a:t>
            </a:r>
            <a:r>
              <a:rPr lang="ru-RU" dirty="0" err="1" smtClean="0"/>
              <a:t>хвилин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через 30 </a:t>
            </a:r>
            <a:r>
              <a:rPr lang="ru-RU" dirty="0" err="1" smtClean="0"/>
              <a:t>хвилин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внутрішньом'язового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. </a:t>
            </a:r>
            <a:r>
              <a:rPr lang="ru-RU" dirty="0" err="1" smtClean="0"/>
              <a:t>Низькі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</a:t>
            </a:r>
            <a:r>
              <a:rPr lang="ru-RU" dirty="0" err="1" smtClean="0"/>
              <a:t>відмічаються</a:t>
            </a:r>
            <a:r>
              <a:rPr lang="ru-RU" dirty="0" smtClean="0"/>
              <a:t> в </a:t>
            </a:r>
            <a:r>
              <a:rPr lang="ru-RU" dirty="0" err="1" smtClean="0"/>
              <a:t>жовчі</a:t>
            </a:r>
            <a:r>
              <a:rPr lang="ru-RU" dirty="0" smtClean="0"/>
              <a:t>, </a:t>
            </a:r>
            <a:r>
              <a:rPr lang="ru-RU" dirty="0" err="1" smtClean="0"/>
              <a:t>мокроті</a:t>
            </a:r>
            <a:r>
              <a:rPr lang="ru-RU" dirty="0" smtClean="0"/>
              <a:t>, </a:t>
            </a:r>
            <a:r>
              <a:rPr lang="ru-RU" dirty="0" err="1" smtClean="0"/>
              <a:t>бронхіальному</a:t>
            </a:r>
            <a:r>
              <a:rPr lang="ru-RU" dirty="0" smtClean="0"/>
              <a:t> </a:t>
            </a:r>
            <a:r>
              <a:rPr lang="ru-RU" dirty="0" err="1" smtClean="0"/>
              <a:t>секреті</a:t>
            </a:r>
            <a:r>
              <a:rPr lang="ru-RU" dirty="0" smtClean="0"/>
              <a:t>. </a:t>
            </a:r>
            <a:r>
              <a:rPr lang="ru-RU" dirty="0" err="1" smtClean="0"/>
              <a:t>Амікацин</a:t>
            </a:r>
            <a:r>
              <a:rPr lang="ru-RU" dirty="0" smtClean="0"/>
              <a:t> погано </a:t>
            </a:r>
            <a:r>
              <a:rPr lang="ru-RU" dirty="0" err="1" smtClean="0"/>
              <a:t>проникає</a:t>
            </a:r>
            <a:r>
              <a:rPr lang="ru-RU" dirty="0" smtClean="0"/>
              <a:t> через ГЕБ, </a:t>
            </a:r>
            <a:r>
              <a:rPr lang="ru-RU" dirty="0" err="1" smtClean="0"/>
              <a:t>але</a:t>
            </a:r>
            <a:r>
              <a:rPr lang="ru-RU" dirty="0" smtClean="0"/>
              <a:t> при </a:t>
            </a:r>
            <a:r>
              <a:rPr lang="ru-RU" dirty="0" err="1" smtClean="0"/>
              <a:t>менінгіті</a:t>
            </a:r>
            <a:r>
              <a:rPr lang="ru-RU" dirty="0" smtClean="0"/>
              <a:t> </a:t>
            </a:r>
            <a:r>
              <a:rPr lang="ru-RU" dirty="0" err="1" smtClean="0"/>
              <a:t>концентрація</a:t>
            </a:r>
            <a:r>
              <a:rPr lang="ru-RU" dirty="0" smtClean="0"/>
              <a:t> препарату в </a:t>
            </a:r>
            <a:r>
              <a:rPr lang="ru-RU" dirty="0" err="1" smtClean="0"/>
              <a:t>спинномозковій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 </a:t>
            </a:r>
            <a:r>
              <a:rPr lang="ru-RU" dirty="0" err="1" smtClean="0"/>
              <a:t>зростає</a:t>
            </a:r>
            <a:r>
              <a:rPr lang="ru-RU" dirty="0" smtClean="0"/>
              <a:t>. </a:t>
            </a:r>
            <a:r>
              <a:rPr lang="ru-RU" dirty="0" err="1" smtClean="0"/>
              <a:t>Амікацин</a:t>
            </a:r>
            <a:r>
              <a:rPr lang="ru-RU" dirty="0" smtClean="0"/>
              <a:t> </a:t>
            </a:r>
            <a:r>
              <a:rPr lang="ru-RU" dirty="0" err="1" smtClean="0"/>
              <a:t>проникає</a:t>
            </a:r>
            <a:r>
              <a:rPr lang="ru-RU" dirty="0" smtClean="0"/>
              <a:t> через </a:t>
            </a:r>
            <a:r>
              <a:rPr lang="ru-RU" dirty="0" err="1" smtClean="0"/>
              <a:t>плацентарний</a:t>
            </a:r>
            <a:r>
              <a:rPr lang="ru-RU" dirty="0" smtClean="0"/>
              <a:t> </a:t>
            </a:r>
            <a:r>
              <a:rPr lang="ru-RU" dirty="0" err="1" smtClean="0"/>
              <a:t>бар'єр</a:t>
            </a:r>
            <a:r>
              <a:rPr lang="ru-RU" dirty="0" smtClean="0"/>
              <a:t> та </a:t>
            </a:r>
            <a:r>
              <a:rPr lang="ru-RU" dirty="0" err="1" smtClean="0"/>
              <a:t>виділяється</a:t>
            </a:r>
            <a:r>
              <a:rPr lang="ru-RU" dirty="0" smtClean="0"/>
              <a:t> в </a:t>
            </a:r>
            <a:r>
              <a:rPr lang="ru-RU" dirty="0" err="1" smtClean="0"/>
              <a:t>грудне</a:t>
            </a:r>
            <a:r>
              <a:rPr lang="ru-RU" dirty="0" smtClean="0"/>
              <a:t> молоко. Препарат не </a:t>
            </a:r>
            <a:r>
              <a:rPr lang="ru-RU" dirty="0" err="1" smtClean="0"/>
              <a:t>метаболізується</a:t>
            </a:r>
            <a:r>
              <a:rPr lang="ru-RU" dirty="0" smtClean="0"/>
              <a:t>, </a:t>
            </a:r>
            <a:r>
              <a:rPr lang="ru-RU" dirty="0" err="1" smtClean="0"/>
              <a:t>виводиться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в </a:t>
            </a:r>
            <a:r>
              <a:rPr lang="ru-RU" dirty="0" err="1" smtClean="0"/>
              <a:t>незміненому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сечею.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напіввиведення</a:t>
            </a:r>
            <a:r>
              <a:rPr lang="ru-RU" dirty="0" smtClean="0"/>
              <a:t> </a:t>
            </a:r>
            <a:r>
              <a:rPr lang="ru-RU" dirty="0" err="1" smtClean="0"/>
              <a:t>амікацину</a:t>
            </a:r>
            <a:r>
              <a:rPr lang="ru-RU" dirty="0" smtClean="0"/>
              <a:t> становить 2-4 </a:t>
            </a:r>
            <a:r>
              <a:rPr lang="ru-RU" dirty="0" err="1" smtClean="0"/>
              <a:t>години</a:t>
            </a:r>
            <a:r>
              <a:rPr lang="ru-RU" dirty="0" smtClean="0"/>
              <a:t>, при </a:t>
            </a:r>
            <a:r>
              <a:rPr lang="ru-RU" dirty="0" err="1" smtClean="0"/>
              <a:t>нирковій</a:t>
            </a:r>
            <a:r>
              <a:rPr lang="ru-RU" dirty="0" smtClean="0"/>
              <a:t> </a:t>
            </a:r>
            <a:r>
              <a:rPr lang="ru-RU" dirty="0" err="1" smtClean="0"/>
              <a:t>недостатності</a:t>
            </a:r>
            <a:r>
              <a:rPr lang="ru-RU" dirty="0" smtClean="0"/>
              <a:t> 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зростати</a:t>
            </a:r>
            <a:r>
              <a:rPr lang="ru-RU" dirty="0" smtClean="0"/>
              <a:t> до 70 годин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3240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0"/>
            <a:ext cx="4786346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Амікацин</a:t>
            </a:r>
            <a:r>
              <a:rPr lang="ru-RU" b="1" dirty="0" smtClean="0">
                <a:solidFill>
                  <a:srgbClr val="0070C0"/>
                </a:solidFill>
              </a:rPr>
              <a:t> показаний</a:t>
            </a:r>
            <a:r>
              <a:rPr lang="ru-RU" dirty="0" smtClean="0"/>
              <a:t> при </a:t>
            </a:r>
            <a:r>
              <a:rPr lang="ru-RU" dirty="0" err="1" smtClean="0"/>
              <a:t>інфекціях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спричинюють</a:t>
            </a:r>
            <a:r>
              <a:rPr lang="ru-RU" dirty="0" smtClean="0"/>
              <a:t> </a:t>
            </a:r>
            <a:r>
              <a:rPr lang="ru-RU" dirty="0" err="1" smtClean="0"/>
              <a:t>чутливі</a:t>
            </a:r>
            <a:r>
              <a:rPr lang="ru-RU" dirty="0" smtClean="0"/>
              <a:t> до препарату </a:t>
            </a:r>
            <a:r>
              <a:rPr lang="ru-RU" dirty="0" err="1" smtClean="0"/>
              <a:t>мікроорганізми</a:t>
            </a:r>
            <a:r>
              <a:rPr lang="ru-RU" dirty="0" smtClean="0"/>
              <a:t>: </a:t>
            </a:r>
            <a:r>
              <a:rPr lang="ru-RU" dirty="0" smtClean="0">
                <a:hlinkClick r:id="rId2" tooltip="Сепсис"/>
              </a:rPr>
              <a:t>сепсис</a:t>
            </a:r>
            <a:r>
              <a:rPr lang="ru-RU" dirty="0" smtClean="0"/>
              <a:t>(у тому </a:t>
            </a:r>
            <a:r>
              <a:rPr lang="ru-RU" dirty="0" err="1" smtClean="0"/>
              <a:t>числі</a:t>
            </a:r>
            <a:r>
              <a:rPr lang="ru-RU" dirty="0" smtClean="0"/>
              <a:t> сепсис </a:t>
            </a:r>
            <a:r>
              <a:rPr lang="ru-RU" dirty="0" err="1" smtClean="0"/>
              <a:t>новонароджених</a:t>
            </a:r>
            <a:r>
              <a:rPr lang="ru-RU" dirty="0" smtClean="0"/>
              <a:t>), </a:t>
            </a:r>
            <a:r>
              <a:rPr lang="ru-RU" dirty="0" err="1" smtClean="0"/>
              <a:t>інфекції</a:t>
            </a:r>
            <a:r>
              <a:rPr lang="ru-RU" dirty="0" smtClean="0"/>
              <a:t> </a:t>
            </a:r>
            <a:r>
              <a:rPr lang="ru-RU" dirty="0" smtClean="0">
                <a:hlinkClick r:id="rId3" tooltip="ЦНС"/>
              </a:rPr>
              <a:t>ЦНС</a:t>
            </a:r>
            <a:r>
              <a:rPr lang="ru-RU" dirty="0" smtClean="0"/>
              <a:t> (в тому </a:t>
            </a:r>
            <a:r>
              <a:rPr lang="ru-RU" dirty="0" err="1" smtClean="0"/>
              <a:t>числі</a:t>
            </a:r>
            <a:r>
              <a:rPr lang="ru-RU" dirty="0" smtClean="0"/>
              <a:t> </a:t>
            </a:r>
            <a:r>
              <a:rPr lang="ru-RU" dirty="0" err="1" smtClean="0">
                <a:hlinkClick r:id="rId4" tooltip="Менінгіт"/>
              </a:rPr>
              <a:t>менінгіт</a:t>
            </a:r>
            <a:r>
              <a:rPr lang="ru-RU" dirty="0" smtClean="0"/>
              <a:t>),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кісток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суглобів</a:t>
            </a:r>
            <a:r>
              <a:rPr lang="ru-RU" dirty="0" smtClean="0"/>
              <a:t> (у тому </a:t>
            </a:r>
            <a:r>
              <a:rPr lang="ru-RU" dirty="0" err="1" smtClean="0"/>
              <a:t>числі</a:t>
            </a:r>
            <a:r>
              <a:rPr lang="ru-RU" dirty="0" smtClean="0"/>
              <a:t> </a:t>
            </a:r>
            <a:r>
              <a:rPr lang="ru-RU" dirty="0" err="1" smtClean="0">
                <a:hlinkClick r:id="rId5" tooltip="Остеомієліт"/>
              </a:rPr>
              <a:t>остеомієліт</a:t>
            </a:r>
            <a:r>
              <a:rPr lang="ru-RU" dirty="0" smtClean="0"/>
              <a:t>),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та </a:t>
            </a:r>
            <a:r>
              <a:rPr lang="ru-RU" dirty="0" err="1" smtClean="0"/>
              <a:t>м'яких</a:t>
            </a:r>
            <a:r>
              <a:rPr lang="ru-RU" dirty="0" smtClean="0"/>
              <a:t> тканин, </a:t>
            </a:r>
            <a:r>
              <a:rPr lang="ru-RU" dirty="0" err="1" smtClean="0"/>
              <a:t>інфіковані</a:t>
            </a:r>
            <a:r>
              <a:rPr lang="ru-RU" dirty="0" smtClean="0"/>
              <a:t> </a:t>
            </a:r>
            <a:r>
              <a:rPr lang="ru-RU" dirty="0" err="1" smtClean="0"/>
              <a:t>опіки</a:t>
            </a:r>
            <a:r>
              <a:rPr lang="ru-RU" dirty="0" smtClean="0"/>
              <a:t>,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</a:t>
            </a:r>
            <a:r>
              <a:rPr lang="ru-RU" dirty="0" err="1" smtClean="0"/>
              <a:t>інтраабдомінальні</a:t>
            </a:r>
            <a:r>
              <a:rPr lang="ru-RU" dirty="0" smtClean="0"/>
              <a:t> та </a:t>
            </a:r>
            <a:r>
              <a:rPr lang="ru-RU" dirty="0" err="1" smtClean="0"/>
              <a:t>післяопераційні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(в тому </a:t>
            </a:r>
            <a:r>
              <a:rPr lang="ru-RU" dirty="0" err="1" smtClean="0"/>
              <a:t>числі</a:t>
            </a:r>
            <a:r>
              <a:rPr lang="ru-RU" dirty="0" smtClean="0"/>
              <a:t> </a:t>
            </a:r>
            <a:r>
              <a:rPr lang="ru-RU" dirty="0" err="1" smtClean="0">
                <a:hlinkClick r:id="rId6" tooltip="Перитоніт"/>
              </a:rPr>
              <a:t>перитоніт</a:t>
            </a:r>
            <a:r>
              <a:rPr lang="ru-RU" dirty="0" smtClean="0"/>
              <a:t>). Як препарат резерву </a:t>
            </a:r>
            <a:r>
              <a:rPr lang="ru-RU" dirty="0" err="1" smtClean="0"/>
              <a:t>амікацин</a:t>
            </a:r>
            <a:r>
              <a:rPr lang="ru-RU" dirty="0" smtClean="0"/>
              <a:t> </a:t>
            </a:r>
            <a:r>
              <a:rPr lang="ru-RU" dirty="0" err="1" smtClean="0"/>
              <a:t>застосовується</a:t>
            </a:r>
            <a:r>
              <a:rPr lang="ru-RU" dirty="0" smtClean="0"/>
              <a:t> при </a:t>
            </a:r>
            <a:r>
              <a:rPr lang="ru-RU" dirty="0" err="1" smtClean="0">
                <a:hlinkClick r:id="rId7" tooltip="Туберкульоз"/>
              </a:rPr>
              <a:t>туберкульозі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441680"/>
            <a:ext cx="45720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Протипоказання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dirty="0" err="1" smtClean="0"/>
              <a:t>Амікацин</a:t>
            </a:r>
            <a:r>
              <a:rPr lang="ru-RU" dirty="0" smtClean="0"/>
              <a:t> </a:t>
            </a:r>
            <a:r>
              <a:rPr lang="ru-RU" dirty="0" err="1" smtClean="0"/>
              <a:t>протипоказаний</a:t>
            </a:r>
            <a:r>
              <a:rPr lang="ru-RU" dirty="0" smtClean="0"/>
              <a:t> при </a:t>
            </a:r>
            <a:r>
              <a:rPr lang="ru-RU" dirty="0" err="1" smtClean="0"/>
              <a:t>підвищеній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до </a:t>
            </a:r>
            <a:r>
              <a:rPr lang="ru-RU" dirty="0" err="1" smtClean="0"/>
              <a:t>аміноглікозидів</a:t>
            </a:r>
            <a:r>
              <a:rPr lang="ru-RU" dirty="0" smtClean="0"/>
              <a:t>, </a:t>
            </a:r>
            <a:r>
              <a:rPr lang="ru-RU" dirty="0" err="1" smtClean="0"/>
              <a:t>підвищеній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</a:t>
            </a:r>
            <a:r>
              <a:rPr lang="ru-RU" dirty="0" err="1" smtClean="0"/>
              <a:t>амікацину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</a:t>
            </a:r>
            <a:r>
              <a:rPr lang="ru-RU" dirty="0" err="1" smtClean="0"/>
              <a:t>будь-якої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допоміжних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складу препарату; </a:t>
            </a:r>
            <a:r>
              <a:rPr lang="ru-RU" dirty="0" err="1" smtClean="0"/>
              <a:t>міастенія</a:t>
            </a:r>
            <a:r>
              <a:rPr lang="ru-RU" dirty="0" smtClean="0"/>
              <a:t> </a:t>
            </a:r>
            <a:r>
              <a:rPr lang="ru-RU" dirty="0" err="1" smtClean="0"/>
              <a:t>гравіс</a:t>
            </a:r>
            <a:r>
              <a:rPr lang="ru-RU" dirty="0" smtClean="0"/>
              <a:t>, </a:t>
            </a:r>
            <a:r>
              <a:rPr lang="ru-RU" dirty="0" err="1" smtClean="0"/>
              <a:t>порушенні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вестибулярного </a:t>
            </a:r>
            <a:r>
              <a:rPr lang="ru-RU" dirty="0" err="1" smtClean="0"/>
              <a:t>апарату</a:t>
            </a:r>
            <a:r>
              <a:rPr lang="ru-RU" dirty="0" smtClean="0"/>
              <a:t>, </a:t>
            </a:r>
            <a:r>
              <a:rPr lang="ru-RU" dirty="0" err="1" smtClean="0"/>
              <a:t>азотемія</a:t>
            </a:r>
            <a:r>
              <a:rPr lang="ru-RU" dirty="0" smtClean="0"/>
              <a:t> (</a:t>
            </a:r>
            <a:r>
              <a:rPr lang="ru-RU" dirty="0" err="1" smtClean="0"/>
              <a:t>залишковий</a:t>
            </a:r>
            <a:r>
              <a:rPr lang="ru-RU" dirty="0" smtClean="0"/>
              <a:t> азот </a:t>
            </a:r>
            <a:r>
              <a:rPr lang="ru-RU" dirty="0" err="1" smtClean="0"/>
              <a:t>вище</a:t>
            </a:r>
            <a:r>
              <a:rPr lang="ru-RU" dirty="0" smtClean="0"/>
              <a:t> 150 </a:t>
            </a:r>
            <a:r>
              <a:rPr lang="ru-RU" dirty="0" err="1" smtClean="0"/>
              <a:t>мг%</a:t>
            </a:r>
            <a:r>
              <a:rPr lang="ru-RU" dirty="0" smtClean="0"/>
              <a:t>), </a:t>
            </a:r>
            <a:r>
              <a:rPr lang="ru-RU" dirty="0" err="1" smtClean="0"/>
              <a:t>попереднє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ото-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нефротоксичними</a:t>
            </a:r>
            <a:r>
              <a:rPr lang="ru-RU" dirty="0" smtClean="0"/>
              <a:t> препаратами, при </a:t>
            </a:r>
            <a:r>
              <a:rPr lang="ru-RU" dirty="0" err="1" smtClean="0"/>
              <a:t>невриті</a:t>
            </a:r>
            <a:r>
              <a:rPr lang="ru-RU" dirty="0" smtClean="0"/>
              <a:t> слухового нерва, </a:t>
            </a:r>
            <a:r>
              <a:rPr lang="ru-RU" dirty="0" err="1" smtClean="0"/>
              <a:t>нирковій</a:t>
            </a:r>
            <a:r>
              <a:rPr lang="ru-RU" dirty="0" smtClean="0"/>
              <a:t> </a:t>
            </a:r>
            <a:r>
              <a:rPr lang="ru-RU" dirty="0" err="1" smtClean="0"/>
              <a:t>недостатності</a:t>
            </a:r>
            <a:r>
              <a:rPr lang="ru-RU" dirty="0" smtClean="0"/>
              <a:t>, </a:t>
            </a:r>
            <a:r>
              <a:rPr lang="ru-RU" dirty="0" err="1" smtClean="0"/>
              <a:t>вагітності</a:t>
            </a:r>
            <a:r>
              <a:rPr lang="ru-RU" dirty="0" smtClean="0"/>
              <a:t> та </a:t>
            </a:r>
            <a:r>
              <a:rPr lang="ru-RU" dirty="0" err="1" smtClean="0"/>
              <a:t>годуванні</a:t>
            </a:r>
            <a:r>
              <a:rPr lang="ru-RU" dirty="0" smtClean="0"/>
              <a:t> </a:t>
            </a:r>
            <a:r>
              <a:rPr lang="ru-RU" dirty="0" err="1" smtClean="0"/>
              <a:t>грудьми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2" descr="Малюнки про пігулк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24" y="-214338"/>
            <a:ext cx="2327688" cy="3643338"/>
          </a:xfrm>
          <a:prstGeom prst="rect">
            <a:avLst/>
          </a:prstGeom>
          <a:noFill/>
        </p:spPr>
      </p:pic>
      <p:pic>
        <p:nvPicPr>
          <p:cNvPr id="7172" name="Picture 4" descr="Хворій чи плати. 10 найгірших аспектів жахливої медреформи Соціальний рух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4000504"/>
            <a:ext cx="2928958" cy="21938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571480"/>
            <a:ext cx="7786742" cy="52937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rgbClr val="0070C0"/>
                </a:solidFill>
              </a:rPr>
              <a:t>Побічна</a:t>
            </a:r>
            <a:r>
              <a:rPr lang="ru-RU" sz="1600" b="1" dirty="0" smtClean="0">
                <a:solidFill>
                  <a:srgbClr val="0070C0"/>
                </a:solidFill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</a:rPr>
              <a:t>дія</a:t>
            </a:r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sz="1600" dirty="0" err="1" smtClean="0"/>
              <a:t>Алергічні</a:t>
            </a:r>
            <a:r>
              <a:rPr lang="ru-RU" sz="1600" dirty="0" smtClean="0"/>
              <a:t> </a:t>
            </a:r>
            <a:r>
              <a:rPr lang="ru-RU" sz="1600" dirty="0" err="1" smtClean="0"/>
              <a:t>реакції</a:t>
            </a:r>
            <a:r>
              <a:rPr lang="ru-RU" sz="1600" dirty="0" smtClean="0"/>
              <a:t> — часто (1—10 %) </a:t>
            </a:r>
            <a:r>
              <a:rPr lang="ru-RU" sz="1600" dirty="0" err="1" smtClean="0"/>
              <a:t>висипання</a:t>
            </a:r>
            <a:r>
              <a:rPr lang="ru-RU" sz="1600" dirty="0" smtClean="0"/>
              <a:t> на </a:t>
            </a:r>
            <a:r>
              <a:rPr lang="ru-RU" sz="1600" dirty="0" err="1" smtClean="0"/>
              <a:t>шкірі</a:t>
            </a:r>
            <a:r>
              <a:rPr lang="ru-RU" sz="1600" dirty="0" smtClean="0"/>
              <a:t>, </a:t>
            </a:r>
            <a:r>
              <a:rPr lang="ru-RU" sz="1600" dirty="0" err="1" smtClean="0"/>
              <a:t>свербіж</a:t>
            </a:r>
            <a:r>
              <a:rPr lang="ru-RU" sz="1600" dirty="0" smtClean="0"/>
              <a:t> </a:t>
            </a:r>
            <a:r>
              <a:rPr lang="ru-RU" sz="1600" dirty="0" err="1" smtClean="0"/>
              <a:t>шкіри</a:t>
            </a:r>
            <a:r>
              <a:rPr lang="ru-RU" sz="1600" dirty="0" smtClean="0"/>
              <a:t>; </a:t>
            </a:r>
            <a:r>
              <a:rPr lang="ru-RU" sz="1600" dirty="0" err="1" smtClean="0"/>
              <a:t>дуже</a:t>
            </a:r>
            <a:r>
              <a:rPr lang="ru-RU" sz="1600" dirty="0" smtClean="0"/>
              <a:t> </a:t>
            </a:r>
            <a:r>
              <a:rPr lang="ru-RU" sz="1600" dirty="0" err="1" smtClean="0"/>
              <a:t>рідко</a:t>
            </a:r>
            <a:r>
              <a:rPr lang="ru-RU" sz="1600" dirty="0" smtClean="0"/>
              <a:t>  </a:t>
            </a:r>
            <a:r>
              <a:rPr lang="ru-RU" sz="1600" dirty="0" err="1" smtClean="0">
                <a:hlinkClick r:id="rId2" tooltip="Гарячка"/>
              </a:rPr>
              <a:t>гарячка</a:t>
            </a:r>
            <a:r>
              <a:rPr lang="ru-RU" sz="1600" dirty="0" smtClean="0"/>
              <a:t>, </a:t>
            </a:r>
            <a:r>
              <a:rPr lang="ru-RU" sz="1600" dirty="0" smtClean="0">
                <a:hlinkClick r:id="rId3" tooltip="Набряк Квінке"/>
              </a:rPr>
              <a:t>набряк </a:t>
            </a:r>
            <a:r>
              <a:rPr lang="ru-RU" sz="1600" dirty="0" err="1" smtClean="0">
                <a:hlinkClick r:id="rId3" tooltip="Набряк Квінке"/>
              </a:rPr>
              <a:t>Квінке</a:t>
            </a:r>
            <a:r>
              <a:rPr lang="ru-RU" sz="1600" dirty="0" smtClean="0"/>
              <a:t>, </a:t>
            </a:r>
            <a:r>
              <a:rPr lang="ru-RU" sz="1600" dirty="0" err="1" smtClean="0">
                <a:hlinkClick r:id="rId4" tooltip="Анафілактичний шок"/>
              </a:rPr>
              <a:t>анафілактичний</a:t>
            </a:r>
            <a:r>
              <a:rPr lang="ru-RU" sz="1600" dirty="0" smtClean="0">
                <a:hlinkClick r:id="rId4" tooltip="Анафілактичний шок"/>
              </a:rPr>
              <a:t> шок</a:t>
            </a:r>
            <a:r>
              <a:rPr lang="ru-RU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З боку </a:t>
            </a:r>
            <a:r>
              <a:rPr lang="ru-RU" sz="1600" dirty="0" err="1" smtClean="0"/>
              <a:t>травної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системи</a:t>
            </a:r>
            <a:r>
              <a:rPr lang="ru-RU" sz="1600" dirty="0" smtClean="0"/>
              <a:t> —  </a:t>
            </a:r>
            <a:r>
              <a:rPr lang="ru-RU" sz="1600" dirty="0" err="1" smtClean="0">
                <a:hlinkClick r:id="rId5" tooltip="Нудота"/>
              </a:rPr>
              <a:t>нудота</a:t>
            </a:r>
            <a:r>
              <a:rPr lang="ru-RU" sz="1600" dirty="0" smtClean="0"/>
              <a:t>, </a:t>
            </a:r>
            <a:r>
              <a:rPr lang="ru-RU" sz="1600" dirty="0" err="1" smtClean="0">
                <a:hlinkClick r:id="rId6" tooltip="Блювання"/>
              </a:rPr>
              <a:t>блювання</a:t>
            </a:r>
            <a:r>
              <a:rPr lang="ru-RU" sz="1600" dirty="0" smtClean="0"/>
              <a:t>, </a:t>
            </a:r>
            <a:r>
              <a:rPr lang="ru-RU" sz="1600" dirty="0" err="1" smtClean="0">
                <a:hlinkClick r:id="rId7" tooltip="Діарея"/>
              </a:rPr>
              <a:t>діарея</a:t>
            </a:r>
            <a:r>
              <a:rPr lang="ru-RU" sz="1600" dirty="0" smtClean="0"/>
              <a:t>, </a:t>
            </a:r>
            <a:r>
              <a:rPr lang="ru-RU" sz="1600" dirty="0" err="1" smtClean="0"/>
              <a:t>дисбіоз</a:t>
            </a:r>
            <a:r>
              <a:rPr lang="ru-RU" sz="1600" dirty="0" smtClean="0"/>
              <a:t>, </a:t>
            </a:r>
            <a:r>
              <a:rPr lang="ru-RU" sz="1600" dirty="0" err="1" smtClean="0">
                <a:hlinkClick r:id="rId8" tooltip="Жовтяниця (медицина)"/>
              </a:rPr>
              <a:t>жовтяниця</a:t>
            </a:r>
            <a:r>
              <a:rPr lang="ru-RU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З боку </a:t>
            </a:r>
            <a:r>
              <a:rPr lang="ru-RU" sz="1600" dirty="0" err="1" smtClean="0"/>
              <a:t>нервової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системи</a:t>
            </a:r>
            <a:r>
              <a:rPr lang="ru-RU" sz="1600" dirty="0" smtClean="0"/>
              <a:t> — </a:t>
            </a:r>
            <a:r>
              <a:rPr lang="ru-RU" sz="1600" dirty="0" err="1" smtClean="0"/>
              <a:t>частіше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спостерігають</a:t>
            </a:r>
            <a:r>
              <a:rPr lang="ru-RU" sz="1600" dirty="0" smtClean="0"/>
              <a:t> при </a:t>
            </a:r>
            <a:r>
              <a:rPr lang="ru-RU" sz="1600" dirty="0" err="1" smtClean="0"/>
              <a:t>тривалому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застосуванні</a:t>
            </a:r>
            <a:r>
              <a:rPr lang="ru-RU" sz="1600" dirty="0" smtClean="0"/>
              <a:t> та при </a:t>
            </a:r>
            <a:r>
              <a:rPr lang="ru-RU" sz="1600" dirty="0" err="1" smtClean="0"/>
              <a:t>попередньому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застосуванні</a:t>
            </a:r>
            <a:r>
              <a:rPr lang="ru-RU" sz="1600" dirty="0" smtClean="0"/>
              <a:t> </a:t>
            </a:r>
            <a:r>
              <a:rPr lang="ru-RU" sz="1600" dirty="0" err="1" smtClean="0"/>
              <a:t>інших</a:t>
            </a:r>
            <a:r>
              <a:rPr lang="ru-RU" sz="1600" dirty="0" smtClean="0"/>
              <a:t> </a:t>
            </a:r>
            <a:r>
              <a:rPr lang="ru-RU" sz="1600" dirty="0" err="1" smtClean="0"/>
              <a:t>аміноглікозидів</a:t>
            </a:r>
            <a:r>
              <a:rPr lang="ru-RU" sz="1600" dirty="0" smtClean="0"/>
              <a:t>, у </a:t>
            </a:r>
            <a:r>
              <a:rPr lang="ru-RU" sz="1600" dirty="0" err="1" smtClean="0"/>
              <a:t>осіб</a:t>
            </a:r>
            <a:r>
              <a:rPr lang="ru-RU" sz="1600" dirty="0" smtClean="0"/>
              <a:t> </a:t>
            </a:r>
            <a:r>
              <a:rPr lang="ru-RU" sz="1600" dirty="0" err="1" smtClean="0"/>
              <a:t>похилого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віку</a:t>
            </a:r>
            <a:r>
              <a:rPr lang="ru-RU" sz="1600" dirty="0" smtClean="0"/>
              <a:t>, </a:t>
            </a:r>
            <a:r>
              <a:rPr lang="ru-RU" sz="1600" dirty="0" err="1" smtClean="0"/>
              <a:t>порушенні</a:t>
            </a:r>
            <a:r>
              <a:rPr lang="ru-RU" sz="1600" dirty="0" smtClean="0"/>
              <a:t> </a:t>
            </a:r>
            <a:r>
              <a:rPr lang="ru-RU" sz="1600" dirty="0" err="1" smtClean="0"/>
              <a:t>функції</a:t>
            </a:r>
            <a:r>
              <a:rPr lang="ru-RU" sz="1600" dirty="0" smtClean="0"/>
              <a:t> </a:t>
            </a:r>
            <a:r>
              <a:rPr lang="ru-RU" sz="1600" dirty="0" err="1" smtClean="0"/>
              <a:t>нирок</a:t>
            </a:r>
            <a:r>
              <a:rPr lang="ru-RU" sz="1600" dirty="0" smtClean="0"/>
              <a:t>, </a:t>
            </a:r>
            <a:r>
              <a:rPr lang="ru-RU" sz="1600" dirty="0" err="1" smtClean="0"/>
              <a:t>попередньому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застосуванні</a:t>
            </a:r>
            <a:r>
              <a:rPr lang="ru-RU" sz="1600" dirty="0" smtClean="0"/>
              <a:t> </a:t>
            </a:r>
            <a:r>
              <a:rPr lang="ru-RU" sz="1600" dirty="0" err="1" smtClean="0">
                <a:hlinkClick r:id="rId9" tooltip="Діуретики"/>
              </a:rPr>
              <a:t>діуретиків</a:t>
            </a:r>
            <a:r>
              <a:rPr lang="ru-RU" sz="1600" dirty="0" smtClean="0"/>
              <a:t>, </a:t>
            </a:r>
            <a:r>
              <a:rPr lang="ru-RU" sz="1600" dirty="0" err="1" smtClean="0"/>
              <a:t>високому</a:t>
            </a:r>
            <a:r>
              <a:rPr lang="ru-RU" sz="1600" dirty="0" smtClean="0"/>
              <a:t> </a:t>
            </a:r>
            <a:r>
              <a:rPr lang="ru-RU" sz="1600" dirty="0" err="1" smtClean="0"/>
              <a:t>рівні</a:t>
            </a:r>
            <a:r>
              <a:rPr lang="ru-RU" sz="1600" dirty="0" smtClean="0"/>
              <a:t> препарату в </a:t>
            </a:r>
            <a:r>
              <a:rPr lang="ru-RU" sz="1600" dirty="0" err="1" smtClean="0"/>
              <a:t>крові</a:t>
            </a:r>
            <a:r>
              <a:rPr lang="ru-RU" sz="1600" dirty="0" smtClean="0"/>
              <a:t> та </a:t>
            </a:r>
            <a:r>
              <a:rPr lang="ru-RU" sz="1600" dirty="0" err="1" smtClean="0"/>
              <a:t>дегідратації</a:t>
            </a:r>
            <a:r>
              <a:rPr lang="ru-RU" sz="1600" dirty="0" smtClean="0"/>
              <a:t>.</a:t>
            </a:r>
            <a:r>
              <a:rPr lang="ru-RU" sz="1600" baseline="30000" dirty="0" smtClean="0"/>
              <a:t>[</a:t>
            </a:r>
            <a:r>
              <a:rPr lang="ru-RU" sz="1600" dirty="0" err="1" smtClean="0"/>
              <a:t>Серед</a:t>
            </a:r>
            <a:r>
              <a:rPr lang="ru-RU" sz="1600" dirty="0" smtClean="0"/>
              <a:t> </a:t>
            </a:r>
            <a:r>
              <a:rPr lang="ru-RU" sz="1600" dirty="0" err="1" smtClean="0"/>
              <a:t>побічних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ефектів</a:t>
            </a:r>
            <a:r>
              <a:rPr lang="ru-RU" sz="1600" dirty="0" smtClean="0"/>
              <a:t> </a:t>
            </a:r>
            <a:r>
              <a:rPr lang="ru-RU" sz="1600" dirty="0" err="1" smtClean="0"/>
              <a:t>частіше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спостерігаються</a:t>
            </a:r>
            <a:r>
              <a:rPr lang="ru-RU" sz="1600" dirty="0" smtClean="0"/>
              <a:t> </a:t>
            </a:r>
            <a:r>
              <a:rPr lang="ru-RU" sz="1600" dirty="0" err="1" smtClean="0">
                <a:hlinkClick r:id="rId10" tooltip="Головний біль"/>
              </a:rPr>
              <a:t>головний</a:t>
            </a:r>
            <a:r>
              <a:rPr lang="ru-RU" sz="1600" dirty="0" smtClean="0">
                <a:hlinkClick r:id="rId10" tooltip="Головний біль"/>
              </a:rPr>
              <a:t> </a:t>
            </a:r>
            <a:r>
              <a:rPr lang="ru-RU" sz="1600" dirty="0" err="1" smtClean="0">
                <a:hlinkClick r:id="rId10" tooltip="Головний біль"/>
              </a:rPr>
              <a:t>біль</a:t>
            </a:r>
            <a:r>
              <a:rPr lang="ru-RU" sz="1600" dirty="0" smtClean="0"/>
              <a:t>, </a:t>
            </a:r>
            <a:r>
              <a:rPr lang="ru-RU" sz="1600" dirty="0" err="1" smtClean="0"/>
              <a:t>парестезії</a:t>
            </a:r>
            <a:r>
              <a:rPr lang="ru-RU" sz="1600" dirty="0" smtClean="0"/>
              <a:t>, тремор, шум у </a:t>
            </a:r>
            <a:r>
              <a:rPr lang="ru-RU" sz="1600" dirty="0" err="1" smtClean="0"/>
              <a:t>вухах</a:t>
            </a:r>
            <a:r>
              <a:rPr lang="ru-RU" sz="1600" dirty="0" smtClean="0"/>
              <a:t>, </a:t>
            </a:r>
            <a:r>
              <a:rPr lang="ru-RU" sz="1600" dirty="0" err="1" smtClean="0"/>
              <a:t>судоми</a:t>
            </a:r>
            <a:r>
              <a:rPr lang="ru-RU" sz="1600" dirty="0" smtClean="0"/>
              <a:t>, </a:t>
            </a:r>
            <a:r>
              <a:rPr lang="ru-RU" sz="1600" dirty="0" err="1" smtClean="0"/>
              <a:t>порушення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нервово-м'язової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передачі</a:t>
            </a:r>
            <a:r>
              <a:rPr lang="ru-RU" sz="1600" dirty="0" smtClean="0"/>
              <a:t> (</a:t>
            </a:r>
            <a:r>
              <a:rPr lang="ru-RU" sz="1600" dirty="0" err="1" smtClean="0"/>
              <a:t>частіше</a:t>
            </a:r>
            <a:r>
              <a:rPr lang="ru-RU" sz="1600" dirty="0" smtClean="0"/>
              <a:t> при </a:t>
            </a:r>
            <a:r>
              <a:rPr lang="ru-RU" sz="1600" dirty="0" err="1" smtClean="0"/>
              <a:t>внутрішньовенному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застосуванні</a:t>
            </a:r>
            <a:r>
              <a:rPr lang="ru-RU" sz="1600" dirty="0" smtClean="0"/>
              <a:t>); </a:t>
            </a:r>
            <a:r>
              <a:rPr lang="ru-RU" sz="1600" dirty="0" err="1" smtClean="0"/>
              <a:t>рідше</a:t>
            </a:r>
            <a:r>
              <a:rPr lang="ru-RU" sz="1600" dirty="0" smtClean="0"/>
              <a:t> </a:t>
            </a:r>
            <a:r>
              <a:rPr lang="ru-RU" sz="1600" dirty="0" err="1" smtClean="0">
                <a:hlinkClick r:id="rId11" tooltip="Запаморочення"/>
              </a:rPr>
              <a:t>запаморочення</a:t>
            </a:r>
            <a:r>
              <a:rPr lang="ru-RU" sz="1600" dirty="0" smtClean="0"/>
              <a:t>, неврит слухового нерва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імовірністю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розвитку</a:t>
            </a:r>
            <a:r>
              <a:rPr lang="ru-RU" sz="1600" dirty="0" smtClean="0"/>
              <a:t> </a:t>
            </a:r>
            <a:r>
              <a:rPr lang="ru-RU" sz="1600" dirty="0" err="1" smtClean="0"/>
              <a:t>глухоти</a:t>
            </a:r>
            <a:r>
              <a:rPr lang="ru-RU" sz="1600" dirty="0" smtClean="0">
                <a:solidFill>
                  <a:srgbClr val="FF0000"/>
                </a:solidFill>
              </a:rPr>
              <a:t>. </a:t>
            </a:r>
            <a:r>
              <a:rPr lang="ru-RU" sz="1600" dirty="0" err="1" smtClean="0">
                <a:solidFill>
                  <a:srgbClr val="FF0000"/>
                </a:solidFill>
              </a:rPr>
              <a:t>Згідно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тривалих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спостережень</a:t>
            </a:r>
            <a:r>
              <a:rPr lang="ru-RU" sz="1600" dirty="0" smtClean="0">
                <a:solidFill>
                  <a:srgbClr val="FF0000"/>
                </a:solidFill>
              </a:rPr>
              <a:t>, </a:t>
            </a:r>
            <a:r>
              <a:rPr lang="ru-RU" sz="1600" dirty="0" err="1" smtClean="0">
                <a:solidFill>
                  <a:srgbClr val="FF0000"/>
                </a:solidFill>
              </a:rPr>
              <a:t>амікацин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є</a:t>
            </a:r>
            <a:r>
              <a:rPr lang="ru-RU" sz="1600" dirty="0" smtClean="0">
                <a:solidFill>
                  <a:srgbClr val="FF0000"/>
                </a:solidFill>
              </a:rPr>
              <a:t> одним </a:t>
            </a:r>
            <a:r>
              <a:rPr lang="ru-RU" sz="1600" dirty="0" err="1" smtClean="0">
                <a:solidFill>
                  <a:srgbClr val="FF0000"/>
                </a:solidFill>
              </a:rPr>
              <a:t>із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найбільш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токсичних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антибіотиків</a:t>
            </a:r>
            <a:r>
              <a:rPr lang="ru-RU" sz="1600" dirty="0" smtClean="0">
                <a:solidFill>
                  <a:srgbClr val="FF0000"/>
                </a:solidFill>
              </a:rPr>
              <a:t> по </a:t>
            </a:r>
            <a:r>
              <a:rPr lang="ru-RU" sz="1600" dirty="0" err="1" smtClean="0">
                <a:solidFill>
                  <a:srgbClr val="FF0000"/>
                </a:solidFill>
              </a:rPr>
              <a:t>дії</a:t>
            </a:r>
            <a:r>
              <a:rPr lang="ru-RU" sz="1600" dirty="0" smtClean="0">
                <a:solidFill>
                  <a:srgbClr val="FF0000"/>
                </a:solidFill>
              </a:rPr>
              <a:t> на орган слуху та </a:t>
            </a:r>
            <a:r>
              <a:rPr lang="ru-RU" sz="1600" dirty="0" err="1" smtClean="0">
                <a:solidFill>
                  <a:srgbClr val="FF0000"/>
                </a:solidFill>
              </a:rPr>
              <a:t>вестибулярний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апарат</a:t>
            </a:r>
            <a:r>
              <a:rPr lang="ru-RU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З боку </a:t>
            </a:r>
            <a:r>
              <a:rPr lang="ru-RU" sz="1600" dirty="0" err="1" smtClean="0"/>
              <a:t>сечовидільної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системи</a:t>
            </a:r>
            <a:r>
              <a:rPr lang="ru-RU" sz="1600" dirty="0" smtClean="0"/>
              <a:t> — </a:t>
            </a:r>
            <a:r>
              <a:rPr lang="ru-RU" sz="1600" dirty="0" err="1" smtClean="0"/>
              <a:t>дуже</a:t>
            </a:r>
            <a:r>
              <a:rPr lang="ru-RU" sz="1600" dirty="0" smtClean="0"/>
              <a:t> </a:t>
            </a:r>
            <a:r>
              <a:rPr lang="ru-RU" sz="1600" dirty="0" err="1" smtClean="0"/>
              <a:t>рідко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спостерігають</a:t>
            </a:r>
            <a:r>
              <a:rPr lang="ru-RU" sz="1600" dirty="0" smtClean="0"/>
              <a:t> </a:t>
            </a:r>
            <a:r>
              <a:rPr lang="ru-RU" sz="1600" dirty="0" err="1" smtClean="0"/>
              <a:t>ниркова</a:t>
            </a:r>
            <a:r>
              <a:rPr lang="ru-RU" sz="1600" dirty="0" smtClean="0"/>
              <a:t> </a:t>
            </a:r>
            <a:r>
              <a:rPr lang="ru-RU" sz="1600" dirty="0" err="1" smtClean="0"/>
              <a:t>недостатність</a:t>
            </a:r>
            <a:r>
              <a:rPr lang="ru-RU" sz="1600" dirty="0" smtClean="0"/>
              <a:t>, </a:t>
            </a:r>
            <a:r>
              <a:rPr lang="ru-RU" sz="1600" dirty="0" err="1" smtClean="0"/>
              <a:t>олігурія</a:t>
            </a:r>
            <a:r>
              <a:rPr lang="ru-RU" sz="1600" dirty="0" smtClean="0"/>
              <a:t>. </a:t>
            </a:r>
            <a:r>
              <a:rPr lang="ru-RU" sz="1600" dirty="0" err="1" smtClean="0"/>
              <a:t>Ці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побічні</a:t>
            </a:r>
            <a:r>
              <a:rPr lang="ru-RU" sz="1600" dirty="0" smtClean="0"/>
              <a:t> </a:t>
            </a:r>
            <a:r>
              <a:rPr lang="ru-RU" sz="1600" dirty="0" err="1" smtClean="0"/>
              <a:t>ефекти</a:t>
            </a:r>
            <a:r>
              <a:rPr lang="ru-RU" sz="1600" dirty="0" smtClean="0"/>
              <a:t> </a:t>
            </a:r>
            <a:r>
              <a:rPr lang="ru-RU" sz="1600" dirty="0" err="1" smtClean="0"/>
              <a:t>частіше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спостерігаються</a:t>
            </a:r>
            <a:r>
              <a:rPr lang="ru-RU" sz="1600" dirty="0" smtClean="0"/>
              <a:t> через </a:t>
            </a:r>
            <a:r>
              <a:rPr lang="ru-RU" sz="1600" dirty="0" err="1" smtClean="0"/>
              <a:t>декілька</a:t>
            </a:r>
            <a:r>
              <a:rPr lang="ru-RU" sz="1600" dirty="0" smtClean="0"/>
              <a:t> </a:t>
            </a:r>
            <a:r>
              <a:rPr lang="ru-RU" sz="1600" dirty="0" err="1" smtClean="0"/>
              <a:t>діб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амікацину</a:t>
            </a:r>
            <a:r>
              <a:rPr lang="ru-RU" sz="1600" dirty="0" smtClean="0"/>
              <a:t>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при </a:t>
            </a:r>
            <a:r>
              <a:rPr lang="ru-RU" sz="1600" dirty="0" err="1" smtClean="0"/>
              <a:t>тривалому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застосуванні</a:t>
            </a:r>
            <a:r>
              <a:rPr lang="ru-RU" sz="1600" dirty="0" smtClean="0"/>
              <a:t> та </a:t>
            </a:r>
            <a:r>
              <a:rPr lang="ru-RU" sz="1600" dirty="0" err="1" smtClean="0"/>
              <a:t>є</a:t>
            </a:r>
            <a:r>
              <a:rPr lang="ru-RU" sz="1600" dirty="0" smtClean="0"/>
              <a:t> у </a:t>
            </a:r>
            <a:r>
              <a:rPr lang="ru-RU" sz="1600" dirty="0" err="1" smtClean="0"/>
              <a:t>більшості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випадків</a:t>
            </a:r>
            <a:r>
              <a:rPr lang="ru-RU" sz="1600" dirty="0" smtClean="0"/>
              <a:t> </a:t>
            </a:r>
            <a:r>
              <a:rPr lang="ru-RU" sz="1600" dirty="0" err="1" smtClean="0"/>
              <a:t>зворотнім</a:t>
            </a:r>
            <a:r>
              <a:rPr lang="ru-RU" sz="1600" dirty="0" smtClean="0"/>
              <a:t> </a:t>
            </a:r>
            <a:r>
              <a:rPr lang="ru-RU" sz="1600" dirty="0" err="1" smtClean="0"/>
              <a:t>явищем</a:t>
            </a:r>
            <a:r>
              <a:rPr lang="ru-RU" sz="1600" dirty="0" smtClean="0"/>
              <a:t>. </a:t>
            </a:r>
            <a:r>
              <a:rPr lang="ru-RU" sz="1600" dirty="0" err="1" smtClean="0"/>
              <a:t>Згідно</a:t>
            </a:r>
            <a:r>
              <a:rPr lang="ru-RU" sz="1600" dirty="0" smtClean="0"/>
              <a:t> </a:t>
            </a:r>
            <a:r>
              <a:rPr lang="ru-RU" sz="1600" dirty="0" err="1" smtClean="0"/>
              <a:t>даних</a:t>
            </a:r>
            <a:r>
              <a:rPr lang="ru-RU" sz="1600" dirty="0" smtClean="0"/>
              <a:t> </a:t>
            </a:r>
            <a:r>
              <a:rPr lang="ru-RU" sz="1600" dirty="0" err="1" smtClean="0"/>
              <a:t>тривалих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спостережень</a:t>
            </a:r>
            <a:r>
              <a:rPr lang="ru-RU" sz="1600" dirty="0" smtClean="0"/>
              <a:t>, </a:t>
            </a:r>
            <a:r>
              <a:rPr lang="ru-RU" sz="1600" dirty="0" err="1" smtClean="0"/>
              <a:t>амікацин</a:t>
            </a:r>
            <a:r>
              <a:rPr lang="ru-RU" sz="1600" dirty="0" smtClean="0"/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має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нефротоксичну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дію</a:t>
            </a:r>
            <a:r>
              <a:rPr lang="ru-RU" sz="1600" dirty="0" smtClean="0"/>
              <a:t>, яка </a:t>
            </a:r>
            <a:r>
              <a:rPr lang="ru-RU" sz="1600" dirty="0" err="1" smtClean="0"/>
              <a:t>поступається</a:t>
            </a:r>
            <a:r>
              <a:rPr lang="ru-RU" sz="1600" dirty="0" smtClean="0"/>
              <a:t> </a:t>
            </a:r>
            <a:r>
              <a:rPr lang="ru-RU" sz="1600" dirty="0" err="1" smtClean="0"/>
              <a:t>кільком</a:t>
            </a:r>
            <a:r>
              <a:rPr lang="ru-RU" sz="1600" dirty="0" smtClean="0"/>
              <a:t> препаратам </a:t>
            </a:r>
            <a:r>
              <a:rPr lang="ru-RU" sz="1600" dirty="0" err="1" smtClean="0"/>
              <a:t>групи</a:t>
            </a:r>
            <a:r>
              <a:rPr lang="ru-RU" sz="1600" dirty="0" smtClean="0"/>
              <a:t> </a:t>
            </a:r>
            <a:r>
              <a:rPr lang="ru-RU" sz="1600" dirty="0" err="1" smtClean="0"/>
              <a:t>аміноглікозидів</a:t>
            </a:r>
            <a:r>
              <a:rPr lang="ru-RU" sz="1600" dirty="0" smtClean="0"/>
              <a:t>, </a:t>
            </a:r>
            <a:r>
              <a:rPr lang="ru-RU" sz="1600" dirty="0" err="1" smtClean="0"/>
              <a:t>але</a:t>
            </a:r>
            <a:r>
              <a:rPr lang="ru-RU" sz="1600" dirty="0" smtClean="0"/>
              <a:t> при </a:t>
            </a:r>
            <a:r>
              <a:rPr lang="ru-RU" sz="1600" dirty="0" err="1" smtClean="0"/>
              <a:t>аналізі</a:t>
            </a:r>
            <a:r>
              <a:rPr lang="ru-RU" sz="1600" dirty="0" smtClean="0"/>
              <a:t> </a:t>
            </a:r>
            <a:r>
              <a:rPr lang="ru-RU" sz="1600" dirty="0" err="1" smtClean="0"/>
              <a:t>екскреції</a:t>
            </a:r>
            <a:r>
              <a:rPr lang="ru-RU" sz="1600" dirty="0" smtClean="0"/>
              <a:t> </a:t>
            </a:r>
            <a:r>
              <a:rPr lang="ru-RU" sz="1600" dirty="0" err="1" smtClean="0"/>
              <a:t>аланінамінопептидази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маркером </a:t>
            </a:r>
            <a:r>
              <a:rPr lang="ru-RU" sz="1600" dirty="0" err="1" smtClean="0"/>
              <a:t>ураження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нирок</a:t>
            </a:r>
            <a:r>
              <a:rPr lang="ru-RU" sz="1600" dirty="0" smtClean="0"/>
              <a:t>, </a:t>
            </a:r>
            <a:r>
              <a:rPr lang="ru-RU" sz="1600" dirty="0" err="1" smtClean="0"/>
              <a:t>нефротоксичність</a:t>
            </a:r>
            <a:r>
              <a:rPr lang="ru-RU" sz="1600" dirty="0" smtClean="0"/>
              <a:t> </a:t>
            </a:r>
            <a:r>
              <a:rPr lang="ru-RU" sz="1600" dirty="0" err="1" smtClean="0"/>
              <a:t>амікацину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</a:t>
            </a:r>
            <a:r>
              <a:rPr lang="ru-RU" sz="1600" dirty="0" err="1" smtClean="0"/>
              <a:t>найвищою</a:t>
            </a:r>
            <a:r>
              <a:rPr lang="ru-RU" sz="1600" dirty="0" smtClean="0"/>
              <a:t> </a:t>
            </a:r>
            <a:r>
              <a:rPr lang="ru-RU" sz="1600" dirty="0" err="1" smtClean="0"/>
              <a:t>серед</a:t>
            </a:r>
            <a:r>
              <a:rPr lang="ru-RU" sz="1600" dirty="0" smtClean="0"/>
              <a:t> </a:t>
            </a:r>
            <a:r>
              <a:rPr lang="ru-RU" sz="1600" dirty="0" err="1" smtClean="0"/>
              <a:t>проаналізованих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аміноглікозидів</a:t>
            </a:r>
            <a:r>
              <a:rPr lang="ru-RU" sz="1600" dirty="0" smtClean="0"/>
              <a:t>.</a:t>
            </a:r>
          </a:p>
          <a:p>
            <a:endParaRPr lang="ru-RU" dirty="0"/>
          </a:p>
        </p:txBody>
      </p:sp>
      <p:pic>
        <p:nvPicPr>
          <p:cNvPr id="6146" name="Picture 2" descr="Казка «Про дівчинку Ганнусю та Чудо-Пігулку»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43306" y="5915018"/>
            <a:ext cx="1428760" cy="9429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8926" y="214290"/>
            <a:ext cx="5143536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err="1" smtClean="0"/>
              <a:t>Нетилміцин</a:t>
            </a:r>
            <a:r>
              <a:rPr lang="ru-RU" b="1" dirty="0" smtClean="0"/>
              <a:t> </a:t>
            </a:r>
            <a:r>
              <a:rPr lang="ru-RU" dirty="0" smtClean="0"/>
              <a:t> — </a:t>
            </a:r>
            <a:r>
              <a:rPr lang="ru-RU" dirty="0" err="1" smtClean="0"/>
              <a:t>напівсинтетичний</a:t>
            </a:r>
            <a:r>
              <a:rPr lang="ru-RU" dirty="0" smtClean="0"/>
              <a:t> </a:t>
            </a:r>
            <a:r>
              <a:rPr lang="ru-RU" dirty="0" err="1" smtClean="0"/>
              <a:t>антибіотик</a:t>
            </a:r>
            <a:r>
              <a:rPr lang="ru-RU" dirty="0" smtClean="0"/>
              <a:t> 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 </a:t>
            </a:r>
            <a:r>
              <a:rPr lang="ru-RU" dirty="0" err="1" smtClean="0"/>
              <a:t>аміноглікозидів</a:t>
            </a:r>
            <a:r>
              <a:rPr lang="ru-RU" dirty="0" smtClean="0"/>
              <a:t> III </a:t>
            </a:r>
            <a:r>
              <a:rPr lang="ru-RU" dirty="0" err="1" smtClean="0"/>
              <a:t>покоління</a:t>
            </a:r>
            <a:r>
              <a:rPr lang="ru-RU" dirty="0" smtClean="0"/>
              <a:t> широкого спектра </a:t>
            </a:r>
            <a:r>
              <a:rPr lang="ru-RU" dirty="0" err="1" smtClean="0"/>
              <a:t>дії</a:t>
            </a:r>
            <a:r>
              <a:rPr lang="ru-RU" dirty="0" smtClean="0"/>
              <a:t> для парентерального </a:t>
            </a:r>
            <a:r>
              <a:rPr lang="ru-RU" dirty="0" err="1" smtClean="0"/>
              <a:t>застосування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571612"/>
            <a:ext cx="6643734" cy="48013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Фармакодинаміка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dirty="0" err="1" smtClean="0"/>
              <a:t>Нетилміцин</a:t>
            </a:r>
            <a:r>
              <a:rPr lang="ru-RU" dirty="0" smtClean="0"/>
              <a:t> при </a:t>
            </a:r>
            <a:r>
              <a:rPr lang="ru-RU" dirty="0" err="1" smtClean="0"/>
              <a:t>внутрішньом'язовому</a:t>
            </a:r>
            <a:r>
              <a:rPr lang="ru-RU" dirty="0" smtClean="0"/>
              <a:t> </a:t>
            </a:r>
            <a:r>
              <a:rPr lang="ru-RU" dirty="0" err="1" smtClean="0"/>
              <a:t>введенні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всмоктується</a:t>
            </a:r>
            <a:r>
              <a:rPr lang="ru-RU" dirty="0" smtClean="0"/>
              <a:t>, </a:t>
            </a:r>
            <a:r>
              <a:rPr lang="ru-RU" dirty="0" err="1" smtClean="0"/>
              <a:t>біодоступність</a:t>
            </a:r>
            <a:r>
              <a:rPr lang="ru-RU" dirty="0" smtClean="0"/>
              <a:t> </a:t>
            </a:r>
            <a:r>
              <a:rPr lang="ru-RU" dirty="0" err="1" smtClean="0"/>
              <a:t>антибіотику</a:t>
            </a:r>
            <a:r>
              <a:rPr lang="ru-RU" dirty="0" smtClean="0"/>
              <a:t> становить 100 % як при </a:t>
            </a:r>
            <a:r>
              <a:rPr lang="ru-RU" dirty="0" err="1" smtClean="0"/>
              <a:t>внутрішньом'язовому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при </a:t>
            </a:r>
            <a:r>
              <a:rPr lang="ru-RU" dirty="0" err="1" smtClean="0"/>
              <a:t>внутрішньовенному</a:t>
            </a:r>
            <a:r>
              <a:rPr lang="ru-RU" dirty="0" smtClean="0"/>
              <a:t> </a:t>
            </a:r>
            <a:r>
              <a:rPr lang="ru-RU" dirty="0" err="1" smtClean="0"/>
              <a:t>введенні</a:t>
            </a:r>
            <a:r>
              <a:rPr lang="ru-RU" dirty="0" smtClean="0"/>
              <a:t>. Максимальна </a:t>
            </a:r>
            <a:r>
              <a:rPr lang="ru-RU" dirty="0" err="1" smtClean="0"/>
              <a:t>концентрація</a:t>
            </a:r>
            <a:r>
              <a:rPr lang="ru-RU" dirty="0" smtClean="0"/>
              <a:t> в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досягається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30-60 </a:t>
            </a:r>
            <a:r>
              <a:rPr lang="ru-RU" dirty="0" err="1" smtClean="0"/>
              <a:t>хвилин</a:t>
            </a:r>
            <a:r>
              <a:rPr lang="ru-RU" dirty="0" smtClean="0"/>
              <a:t>. 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препарату </a:t>
            </a:r>
            <a:r>
              <a:rPr lang="ru-RU" dirty="0" err="1" smtClean="0"/>
              <a:t>виявляються</a:t>
            </a:r>
            <a:r>
              <a:rPr lang="ru-RU" dirty="0" smtClean="0"/>
              <a:t> в </a:t>
            </a:r>
            <a:r>
              <a:rPr lang="ru-RU" dirty="0" err="1" smtClean="0"/>
              <a:t>плевральній</a:t>
            </a:r>
            <a:r>
              <a:rPr lang="ru-RU" dirty="0" smtClean="0"/>
              <a:t>, </a:t>
            </a:r>
            <a:r>
              <a:rPr lang="ru-RU" dirty="0" err="1" smtClean="0"/>
              <a:t>перикардіальній</a:t>
            </a:r>
            <a:r>
              <a:rPr lang="ru-RU" dirty="0" smtClean="0"/>
              <a:t>, </a:t>
            </a:r>
            <a:r>
              <a:rPr lang="ru-RU" dirty="0" err="1" smtClean="0"/>
              <a:t>синовіальній</a:t>
            </a:r>
            <a:r>
              <a:rPr lang="ru-RU" dirty="0" smtClean="0"/>
              <a:t>, </a:t>
            </a:r>
            <a:r>
              <a:rPr lang="ru-RU" dirty="0" err="1" smtClean="0"/>
              <a:t>перитонеальній</a:t>
            </a:r>
            <a:r>
              <a:rPr lang="ru-RU" dirty="0" smtClean="0"/>
              <a:t>, </a:t>
            </a:r>
            <a:r>
              <a:rPr lang="ru-RU" dirty="0" err="1" smtClean="0"/>
              <a:t>асцитичній</a:t>
            </a:r>
            <a:r>
              <a:rPr lang="ru-RU" dirty="0" smtClean="0"/>
              <a:t> </a:t>
            </a:r>
            <a:r>
              <a:rPr lang="ru-RU" dirty="0" err="1" smtClean="0"/>
              <a:t>рідинах</a:t>
            </a:r>
            <a:r>
              <a:rPr lang="ru-RU" dirty="0" smtClean="0"/>
              <a:t>; </a:t>
            </a:r>
            <a:r>
              <a:rPr lang="ru-RU" dirty="0" err="1" smtClean="0"/>
              <a:t>вмісті</a:t>
            </a:r>
            <a:r>
              <a:rPr lang="ru-RU" dirty="0" smtClean="0"/>
              <a:t> </a:t>
            </a:r>
            <a:r>
              <a:rPr lang="ru-RU" dirty="0" err="1" smtClean="0"/>
              <a:t>абсцесів</a:t>
            </a:r>
            <a:r>
              <a:rPr lang="ru-RU" dirty="0" smtClean="0"/>
              <a:t>; </a:t>
            </a:r>
            <a:r>
              <a:rPr lang="ru-RU" dirty="0" err="1" smtClean="0"/>
              <a:t>мокроті</a:t>
            </a:r>
            <a:r>
              <a:rPr lang="ru-RU" dirty="0" smtClean="0"/>
              <a:t>; </a:t>
            </a:r>
            <a:r>
              <a:rPr lang="ru-RU" dirty="0" err="1" smtClean="0"/>
              <a:t>нирках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; </a:t>
            </a:r>
            <a:r>
              <a:rPr lang="ru-RU" dirty="0" err="1" smtClean="0"/>
              <a:t>легенях</a:t>
            </a:r>
            <a:r>
              <a:rPr lang="ru-RU" dirty="0" smtClean="0"/>
              <a:t>; </a:t>
            </a:r>
            <a:r>
              <a:rPr lang="ru-RU" dirty="0" err="1" smtClean="0"/>
              <a:t>печінці</a:t>
            </a:r>
            <a:r>
              <a:rPr lang="ru-RU" dirty="0" smtClean="0"/>
              <a:t>; </a:t>
            </a:r>
            <a:r>
              <a:rPr lang="ru-RU" dirty="0" err="1" smtClean="0"/>
              <a:t>міокарді</a:t>
            </a:r>
            <a:r>
              <a:rPr lang="ru-RU" dirty="0" smtClean="0"/>
              <a:t>; </a:t>
            </a:r>
            <a:r>
              <a:rPr lang="ru-RU" dirty="0" err="1" smtClean="0"/>
              <a:t>селезінці</a:t>
            </a:r>
            <a:r>
              <a:rPr lang="ru-RU" dirty="0" smtClean="0"/>
              <a:t>. Препарат погано проходить через ГЕБ, </a:t>
            </a:r>
            <a:r>
              <a:rPr lang="ru-RU" dirty="0" err="1" smtClean="0"/>
              <a:t>але</a:t>
            </a:r>
            <a:r>
              <a:rPr lang="ru-RU" dirty="0" smtClean="0"/>
              <a:t> при </a:t>
            </a:r>
            <a:r>
              <a:rPr lang="ru-RU" dirty="0" err="1" smtClean="0"/>
              <a:t>запаленні</a:t>
            </a:r>
            <a:r>
              <a:rPr lang="ru-RU" dirty="0" smtClean="0"/>
              <a:t> </a:t>
            </a:r>
            <a:r>
              <a:rPr lang="ru-RU" dirty="0" err="1" smtClean="0"/>
              <a:t>мозкових</a:t>
            </a:r>
            <a:r>
              <a:rPr lang="ru-RU" dirty="0" smtClean="0"/>
              <a:t> </a:t>
            </a:r>
            <a:r>
              <a:rPr lang="ru-RU" dirty="0" err="1" smtClean="0"/>
              <a:t>оболон</a:t>
            </a:r>
            <a:r>
              <a:rPr lang="ru-RU" dirty="0" smtClean="0"/>
              <a:t> </a:t>
            </a:r>
            <a:r>
              <a:rPr lang="ru-RU" dirty="0" err="1" smtClean="0"/>
              <a:t>концентрація</a:t>
            </a:r>
            <a:r>
              <a:rPr lang="ru-RU" dirty="0" smtClean="0"/>
              <a:t> </a:t>
            </a:r>
            <a:r>
              <a:rPr lang="ru-RU" dirty="0" err="1" smtClean="0"/>
              <a:t>нетилміцину</a:t>
            </a:r>
            <a:r>
              <a:rPr lang="ru-RU" dirty="0" smtClean="0"/>
              <a:t> в </a:t>
            </a:r>
            <a:r>
              <a:rPr lang="ru-RU" dirty="0" err="1" smtClean="0"/>
              <a:t>спинномозковій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 </a:t>
            </a:r>
            <a:r>
              <a:rPr lang="ru-RU" dirty="0" err="1" smtClean="0"/>
              <a:t>зростає</a:t>
            </a:r>
            <a:r>
              <a:rPr lang="ru-RU" dirty="0" smtClean="0"/>
              <a:t>.</a:t>
            </a:r>
            <a:r>
              <a:rPr lang="ru-RU" baseline="30000" dirty="0" smtClean="0"/>
              <a:t> </a:t>
            </a:r>
            <a:r>
              <a:rPr lang="ru-RU" dirty="0" smtClean="0"/>
              <a:t>Препарат проходить через </a:t>
            </a:r>
            <a:r>
              <a:rPr lang="ru-RU" dirty="0" err="1" smtClean="0"/>
              <a:t>плацентарний</a:t>
            </a:r>
            <a:r>
              <a:rPr lang="ru-RU" dirty="0" smtClean="0"/>
              <a:t> </a:t>
            </a:r>
            <a:r>
              <a:rPr lang="ru-RU" dirty="0" err="1" smtClean="0"/>
              <a:t>бар'єр</a:t>
            </a:r>
            <a:r>
              <a:rPr lang="ru-RU" dirty="0" smtClean="0"/>
              <a:t> та </a:t>
            </a:r>
            <a:r>
              <a:rPr lang="ru-RU" dirty="0" err="1" smtClean="0"/>
              <a:t>виділяється</a:t>
            </a:r>
            <a:r>
              <a:rPr lang="ru-RU" dirty="0" smtClean="0"/>
              <a:t> в </a:t>
            </a:r>
            <a:r>
              <a:rPr lang="ru-RU" dirty="0" err="1" smtClean="0"/>
              <a:t>грудне</a:t>
            </a:r>
            <a:r>
              <a:rPr lang="ru-RU" dirty="0" smtClean="0"/>
              <a:t> молоко. </a:t>
            </a:r>
            <a:r>
              <a:rPr lang="ru-RU" dirty="0" err="1" smtClean="0"/>
              <a:t>Нетилміцин</a:t>
            </a:r>
            <a:r>
              <a:rPr lang="ru-RU" dirty="0" smtClean="0"/>
              <a:t> не </a:t>
            </a:r>
            <a:r>
              <a:rPr lang="ru-RU" dirty="0" err="1" smtClean="0"/>
              <a:t>метаболізується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, </a:t>
            </a:r>
            <a:r>
              <a:rPr lang="ru-RU" dirty="0" err="1" smtClean="0"/>
              <a:t>виводиться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нирками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незміненому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.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напіввиведення</a:t>
            </a:r>
            <a:r>
              <a:rPr lang="ru-RU" dirty="0" smtClean="0"/>
              <a:t> препарату становить 2-4 </a:t>
            </a:r>
            <a:r>
              <a:rPr lang="ru-RU" dirty="0" err="1" smtClean="0"/>
              <a:t>години</a:t>
            </a:r>
            <a:r>
              <a:rPr lang="ru-RU" dirty="0" smtClean="0"/>
              <a:t>, </a:t>
            </a:r>
            <a:r>
              <a:rPr lang="ru-RU" dirty="0" err="1" smtClean="0"/>
              <a:t>повного</a:t>
            </a:r>
            <a:r>
              <a:rPr lang="ru-RU" dirty="0" smtClean="0"/>
              <a:t> </a:t>
            </a:r>
            <a:r>
              <a:rPr lang="ru-RU" dirty="0" err="1" smtClean="0"/>
              <a:t>виведення</a:t>
            </a:r>
            <a:r>
              <a:rPr lang="ru-RU" dirty="0" smtClean="0"/>
              <a:t> — до 100 годин. При </a:t>
            </a:r>
            <a:r>
              <a:rPr lang="ru-RU" dirty="0" err="1" smtClean="0"/>
              <a:t>порушенні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нирок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напіввиведення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подовжуватися</a:t>
            </a:r>
            <a:r>
              <a:rPr lang="ru-RU" dirty="0" smtClean="0"/>
              <a:t> до 70 годин.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1000108"/>
            <a:ext cx="6786610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Нетилміцин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має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значно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нижчу</a:t>
            </a:r>
            <a:r>
              <a:rPr lang="ru-RU" dirty="0" smtClean="0">
                <a:solidFill>
                  <a:srgbClr val="FF0000"/>
                </a:solidFill>
              </a:rPr>
              <a:t> ото- та </a:t>
            </a:r>
            <a:r>
              <a:rPr lang="ru-RU" dirty="0" err="1" smtClean="0">
                <a:solidFill>
                  <a:srgbClr val="FF0000"/>
                </a:solidFill>
              </a:rPr>
              <a:t>вестибулотоксичність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ніж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інші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аміноглікозиди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>У </a:t>
            </a:r>
            <a:r>
              <a:rPr lang="ru-RU" dirty="0" err="1" smtClean="0"/>
              <a:t>проспективному</a:t>
            </a:r>
            <a:r>
              <a:rPr lang="ru-RU" dirty="0" smtClean="0"/>
              <a:t> </a:t>
            </a:r>
            <a:r>
              <a:rPr lang="ru-RU" dirty="0" err="1" smtClean="0"/>
              <a:t>дослідженні</a:t>
            </a:r>
            <a:r>
              <a:rPr lang="ru-RU" dirty="0" smtClean="0"/>
              <a:t> показано,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кохлеарна</a:t>
            </a:r>
            <a:r>
              <a:rPr lang="ru-RU" dirty="0" smtClean="0"/>
              <a:t> </a:t>
            </a:r>
            <a:r>
              <a:rPr lang="ru-RU" dirty="0" err="1" smtClean="0"/>
              <a:t>токсичність</a:t>
            </a:r>
            <a:r>
              <a:rPr lang="ru-RU" dirty="0" smtClean="0"/>
              <a:t> </a:t>
            </a:r>
            <a:r>
              <a:rPr lang="ru-RU" dirty="0" err="1" smtClean="0"/>
              <a:t>нетилміцину</a:t>
            </a:r>
            <a:r>
              <a:rPr lang="ru-RU" dirty="0" smtClean="0"/>
              <a:t> </a:t>
            </a:r>
            <a:r>
              <a:rPr lang="ru-RU" dirty="0" err="1" smtClean="0"/>
              <a:t>складає</a:t>
            </a:r>
            <a:r>
              <a:rPr lang="ru-RU" dirty="0" smtClean="0"/>
              <a:t> </a:t>
            </a:r>
            <a:r>
              <a:rPr lang="ru-RU" dirty="0" err="1" smtClean="0"/>
              <a:t>усього</a:t>
            </a:r>
            <a:r>
              <a:rPr lang="ru-RU" dirty="0" smtClean="0"/>
              <a:t> 2,4 %; </a:t>
            </a:r>
            <a:r>
              <a:rPr lang="ru-RU" dirty="0" err="1" smtClean="0"/>
              <a:t>тоді</a:t>
            </a:r>
            <a:r>
              <a:rPr lang="ru-RU" dirty="0" smtClean="0"/>
              <a:t> як частота </a:t>
            </a:r>
            <a:r>
              <a:rPr lang="ru-RU" dirty="0" err="1" smtClean="0"/>
              <a:t>вестибулотоксичності</a:t>
            </a:r>
            <a:r>
              <a:rPr lang="ru-RU" dirty="0" smtClean="0"/>
              <a:t> для </a:t>
            </a:r>
            <a:r>
              <a:rPr lang="ru-RU" dirty="0" err="1" smtClean="0"/>
              <a:t>гентаміцину</a:t>
            </a:r>
            <a:r>
              <a:rPr lang="ru-RU" dirty="0" smtClean="0"/>
              <a:t>, </a:t>
            </a:r>
            <a:r>
              <a:rPr lang="ru-RU" dirty="0" err="1" smtClean="0"/>
              <a:t>тобраміцину</a:t>
            </a:r>
            <a:r>
              <a:rPr lang="ru-RU" dirty="0" smtClean="0"/>
              <a:t> та </a:t>
            </a:r>
            <a:r>
              <a:rPr lang="ru-RU" dirty="0" err="1" smtClean="0"/>
              <a:t>амікацину</a:t>
            </a:r>
            <a:r>
              <a:rPr lang="ru-RU" dirty="0" smtClean="0"/>
              <a:t> </a:t>
            </a:r>
            <a:r>
              <a:rPr lang="ru-RU" dirty="0" err="1" smtClean="0"/>
              <a:t>складає</a:t>
            </a:r>
            <a:r>
              <a:rPr lang="ru-RU" dirty="0" smtClean="0"/>
              <a:t> 6—13 %. 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, </a:t>
            </a:r>
            <a:r>
              <a:rPr lang="ru-RU" dirty="0" err="1" smtClean="0"/>
              <a:t>ототоксичність</a:t>
            </a:r>
            <a:r>
              <a:rPr lang="ru-RU" dirty="0" smtClean="0"/>
              <a:t> </a:t>
            </a:r>
            <a:r>
              <a:rPr lang="ru-RU" dirty="0" err="1" smtClean="0"/>
              <a:t>нетилміцину</a:t>
            </a:r>
            <a:r>
              <a:rPr lang="ru-RU" dirty="0" smtClean="0"/>
              <a:t> </a:t>
            </a:r>
            <a:r>
              <a:rPr lang="ru-RU" dirty="0" err="1" smtClean="0"/>
              <a:t>складає</a:t>
            </a:r>
            <a:r>
              <a:rPr lang="ru-RU" dirty="0" smtClean="0"/>
              <a:t> 2,3 % </a:t>
            </a:r>
            <a:r>
              <a:rPr lang="ru-RU" dirty="0" err="1" smtClean="0"/>
              <a:t>випадків</a:t>
            </a:r>
            <a:r>
              <a:rPr lang="ru-RU" dirty="0" smtClean="0"/>
              <a:t> у </a:t>
            </a:r>
            <a:r>
              <a:rPr lang="ru-RU" dirty="0" err="1" smtClean="0"/>
              <a:t>порівнянні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9,7 % у </a:t>
            </a:r>
            <a:r>
              <a:rPr lang="ru-RU" dirty="0" err="1" smtClean="0"/>
              <a:t>тобраміцину</a:t>
            </a:r>
            <a:r>
              <a:rPr lang="ru-RU" dirty="0" smtClean="0"/>
              <a:t>, 7,7 % </a:t>
            </a:r>
            <a:r>
              <a:rPr lang="ru-RU" dirty="0" err="1" smtClean="0"/>
              <a:t>гентаміцину</a:t>
            </a:r>
            <a:r>
              <a:rPr lang="ru-RU" dirty="0" smtClean="0"/>
              <a:t> та 13,8 % </a:t>
            </a:r>
            <a:r>
              <a:rPr lang="ru-RU" dirty="0" err="1" smtClean="0"/>
              <a:t>амікацину</a:t>
            </a:r>
            <a:r>
              <a:rPr lang="ru-RU" dirty="0" smtClean="0"/>
              <a:t>; </a:t>
            </a:r>
            <a:r>
              <a:rPr lang="ru-RU" dirty="0" err="1" smtClean="0"/>
              <a:t>описані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випадки</a:t>
            </a:r>
            <a:r>
              <a:rPr lang="ru-RU" dirty="0" smtClean="0"/>
              <a:t> </a:t>
            </a:r>
            <a:r>
              <a:rPr lang="ru-RU" dirty="0" err="1" smtClean="0"/>
              <a:t>відновлення</a:t>
            </a:r>
            <a:r>
              <a:rPr lang="ru-RU" dirty="0" smtClean="0"/>
              <a:t> слуху при </a:t>
            </a:r>
            <a:r>
              <a:rPr lang="ru-RU" dirty="0" err="1" smtClean="0"/>
              <a:t>відміні</a:t>
            </a:r>
            <a:r>
              <a:rPr lang="ru-RU" dirty="0" smtClean="0"/>
              <a:t> </a:t>
            </a:r>
            <a:r>
              <a:rPr lang="ru-RU" dirty="0" err="1" smtClean="0"/>
              <a:t>гентаміцину</a:t>
            </a:r>
            <a:r>
              <a:rPr lang="ru-RU" dirty="0" smtClean="0"/>
              <a:t> та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заміні</a:t>
            </a:r>
            <a:r>
              <a:rPr lang="ru-RU" dirty="0" smtClean="0"/>
              <a:t> </a:t>
            </a:r>
            <a:r>
              <a:rPr lang="ru-RU" dirty="0" err="1" smtClean="0"/>
              <a:t>нетилміцином</a:t>
            </a:r>
            <a:r>
              <a:rPr lang="ru-RU" dirty="0" smtClean="0"/>
              <a:t>.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err="1" smtClean="0">
                <a:solidFill>
                  <a:srgbClr val="FF0000"/>
                </a:solidFill>
              </a:rPr>
              <a:t>Нетилміцин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має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також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значно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нижчу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нефротоксичність</a:t>
            </a:r>
            <a:r>
              <a:rPr lang="ru-RU" dirty="0" smtClean="0"/>
              <a:t>.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нефротоксичність</a:t>
            </a:r>
            <a:r>
              <a:rPr lang="ru-RU" dirty="0" smtClean="0"/>
              <a:t>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у </a:t>
            </a:r>
            <a:r>
              <a:rPr lang="ru-RU" dirty="0" err="1" smtClean="0"/>
              <a:t>хворих</a:t>
            </a:r>
            <a:r>
              <a:rPr lang="ru-RU" dirty="0" smtClean="0"/>
              <a:t> </a:t>
            </a:r>
            <a:r>
              <a:rPr lang="ru-RU" dirty="0" err="1" smtClean="0"/>
              <a:t>похилого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 та у </a:t>
            </a:r>
            <a:r>
              <a:rPr lang="ru-RU" dirty="0" err="1" smtClean="0"/>
              <a:t>хворих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отримували</a:t>
            </a:r>
            <a:r>
              <a:rPr lang="ru-RU" dirty="0" smtClean="0"/>
              <a:t> 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дози</a:t>
            </a:r>
            <a:r>
              <a:rPr lang="ru-RU" dirty="0" smtClean="0"/>
              <a:t> препарату. Частота </a:t>
            </a:r>
            <a:r>
              <a:rPr lang="ru-RU" dirty="0" err="1" smtClean="0"/>
              <a:t>нефротоксичності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вища</a:t>
            </a:r>
            <a:r>
              <a:rPr lang="ru-RU" dirty="0" smtClean="0"/>
              <a:t> у </a:t>
            </a:r>
            <a:r>
              <a:rPr lang="ru-RU" dirty="0" err="1" smtClean="0"/>
              <a:t>хворих</a:t>
            </a:r>
            <a:r>
              <a:rPr lang="ru-RU" dirty="0" smtClean="0"/>
              <a:t> на </a:t>
            </a:r>
            <a:r>
              <a:rPr lang="ru-RU" dirty="0" err="1" smtClean="0"/>
              <a:t>цукровий</a:t>
            </a:r>
            <a:r>
              <a:rPr lang="ru-RU" dirty="0" smtClean="0"/>
              <a:t> </a:t>
            </a:r>
            <a:r>
              <a:rPr lang="ru-RU" dirty="0" err="1" smtClean="0"/>
              <a:t>діабет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складати</a:t>
            </a:r>
            <a:r>
              <a:rPr lang="ru-RU" dirty="0" smtClean="0"/>
              <a:t> у таких </a:t>
            </a:r>
            <a:r>
              <a:rPr lang="ru-RU" dirty="0" err="1" smtClean="0"/>
              <a:t>хворих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1 до 18 % </a:t>
            </a:r>
            <a:r>
              <a:rPr lang="ru-RU" dirty="0" err="1" smtClean="0"/>
              <a:t>випадків</a:t>
            </a:r>
            <a:r>
              <a:rPr lang="ru-RU" dirty="0" smtClean="0"/>
              <a:t>.</a:t>
            </a:r>
            <a:r>
              <a:rPr lang="ru-RU" baseline="30000" dirty="0" smtClean="0"/>
              <a:t> </a:t>
            </a:r>
            <a:r>
              <a:rPr lang="ru-RU" dirty="0" err="1" smtClean="0"/>
              <a:t>Загальна</a:t>
            </a:r>
            <a:r>
              <a:rPr lang="ru-RU" dirty="0" smtClean="0"/>
              <a:t> частота </a:t>
            </a:r>
            <a:r>
              <a:rPr lang="ru-RU" dirty="0" err="1" smtClean="0"/>
              <a:t>нефротоксичності</a:t>
            </a:r>
            <a:r>
              <a:rPr lang="ru-RU" dirty="0" smtClean="0"/>
              <a:t> </a:t>
            </a:r>
            <a:r>
              <a:rPr lang="ru-RU" dirty="0" err="1" smtClean="0"/>
              <a:t>нетилміцину</a:t>
            </a:r>
            <a:r>
              <a:rPr lang="ru-RU" dirty="0" smtClean="0"/>
              <a:t> при </a:t>
            </a:r>
            <a:r>
              <a:rPr lang="ru-RU" dirty="0" err="1" smtClean="0"/>
              <a:t>проведенні</a:t>
            </a:r>
            <a:r>
              <a:rPr lang="ru-RU" dirty="0" smtClean="0"/>
              <a:t>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спостережень</a:t>
            </a:r>
            <a:r>
              <a:rPr lang="ru-RU" dirty="0" smtClean="0"/>
              <a:t> </a:t>
            </a:r>
            <a:r>
              <a:rPr lang="ru-RU" dirty="0" err="1" smtClean="0"/>
              <a:t>складала</a:t>
            </a:r>
            <a:r>
              <a:rPr lang="ru-RU" dirty="0" smtClean="0"/>
              <a:t> 2,8 % у </a:t>
            </a:r>
            <a:r>
              <a:rPr lang="ru-RU" dirty="0" err="1" smtClean="0"/>
              <a:t>порівнянні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11,5 % при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тобраміцину</a:t>
            </a:r>
            <a:r>
              <a:rPr lang="ru-RU" dirty="0" smtClean="0"/>
              <a:t>, 11,1 % </a:t>
            </a:r>
            <a:r>
              <a:rPr lang="ru-RU" dirty="0" err="1" smtClean="0"/>
              <a:t>гентаміцину</a:t>
            </a:r>
            <a:r>
              <a:rPr lang="ru-RU" dirty="0" smtClean="0"/>
              <a:t> та 8,5 % </a:t>
            </a:r>
            <a:r>
              <a:rPr lang="ru-RU" dirty="0" err="1" smtClean="0"/>
              <a:t>амікацину</a:t>
            </a:r>
            <a:r>
              <a:rPr lang="ru-RU" dirty="0" smtClean="0"/>
              <a:t>.</a:t>
            </a:r>
            <a:r>
              <a:rPr lang="ru-RU" baseline="30000" dirty="0" smtClean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меншому</a:t>
            </a:r>
            <a:r>
              <a:rPr lang="ru-RU" dirty="0" smtClean="0"/>
              <a:t> </a:t>
            </a:r>
            <a:r>
              <a:rPr lang="ru-RU" dirty="0" err="1" smtClean="0"/>
              <a:t>ступені</a:t>
            </a:r>
            <a:r>
              <a:rPr lang="ru-RU" dirty="0" smtClean="0"/>
              <a:t> </a:t>
            </a:r>
            <a:r>
              <a:rPr lang="ru-RU" dirty="0" err="1" smtClean="0"/>
              <a:t>нефротоксичність</a:t>
            </a:r>
            <a:r>
              <a:rPr lang="ru-RU" dirty="0" smtClean="0"/>
              <a:t> </a:t>
            </a:r>
            <a:r>
              <a:rPr lang="ru-RU" dirty="0" err="1" smtClean="0"/>
              <a:t>нетилміцину</a:t>
            </a:r>
            <a:r>
              <a:rPr lang="ru-RU" dirty="0" smtClean="0"/>
              <a:t> </a:t>
            </a:r>
            <a:r>
              <a:rPr lang="ru-RU" dirty="0" err="1" smtClean="0"/>
              <a:t>спостерігалась</a:t>
            </a:r>
            <a:r>
              <a:rPr lang="ru-RU" dirty="0" smtClean="0"/>
              <a:t> при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у </a:t>
            </a:r>
            <a:r>
              <a:rPr lang="ru-RU" dirty="0" err="1" smtClean="0"/>
              <a:t>новонароджених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1802" y="285728"/>
            <a:ext cx="45720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err="1" smtClean="0"/>
              <a:t>Тобраміцин</a:t>
            </a:r>
            <a:r>
              <a:rPr lang="ru-RU" dirty="0" smtClean="0"/>
              <a:t> — </a:t>
            </a:r>
            <a:r>
              <a:rPr lang="ru-RU" dirty="0" err="1" smtClean="0"/>
              <a:t>природний</a:t>
            </a:r>
            <a:r>
              <a:rPr lang="ru-RU" dirty="0" smtClean="0"/>
              <a:t> </a:t>
            </a:r>
            <a:r>
              <a:rPr lang="ru-RU" dirty="0" err="1" smtClean="0"/>
              <a:t>антибіотик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 </a:t>
            </a:r>
            <a:r>
              <a:rPr lang="ru-RU" dirty="0" err="1" smtClean="0"/>
              <a:t>аміноглікозидів</a:t>
            </a:r>
            <a:r>
              <a:rPr lang="ru-RU" dirty="0" smtClean="0"/>
              <a:t> </a:t>
            </a:r>
            <a:r>
              <a:rPr lang="en-US" dirty="0" smtClean="0"/>
              <a:t>III </a:t>
            </a:r>
            <a:r>
              <a:rPr lang="ru-RU" dirty="0" err="1" smtClean="0"/>
              <a:t>покоління</a:t>
            </a:r>
            <a:r>
              <a:rPr lang="ru-RU" dirty="0" smtClean="0"/>
              <a:t> для </a:t>
            </a:r>
            <a:r>
              <a:rPr lang="ru-RU" dirty="0" smtClean="0">
                <a:solidFill>
                  <a:srgbClr val="FF0000"/>
                </a:solidFill>
              </a:rPr>
              <a:t>парентерального та </a:t>
            </a:r>
            <a:r>
              <a:rPr lang="ru-RU" dirty="0" err="1" smtClean="0">
                <a:solidFill>
                  <a:srgbClr val="FF0000"/>
                </a:solidFill>
              </a:rPr>
              <a:t>місцевого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застосування</a:t>
            </a:r>
            <a:r>
              <a:rPr lang="ru-RU" dirty="0" smtClean="0"/>
              <a:t>. </a:t>
            </a:r>
            <a:r>
              <a:rPr lang="ru-RU" dirty="0" err="1" smtClean="0"/>
              <a:t>Вироблення</a:t>
            </a:r>
            <a:r>
              <a:rPr lang="ru-RU" dirty="0" smtClean="0"/>
              <a:t> препарату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 </a:t>
            </a:r>
            <a:r>
              <a:rPr lang="en-US" dirty="0" err="1" smtClean="0">
                <a:hlinkClick r:id="rId2" tooltip="Streptomyces tenebrarius (ще не написана)"/>
              </a:rPr>
              <a:t>Streptomyces</a:t>
            </a:r>
            <a:r>
              <a:rPr lang="en-US" dirty="0" smtClean="0">
                <a:hlinkClick r:id="rId2" tooltip="Streptomyces tenebrarius (ще не написана)"/>
              </a:rPr>
              <a:t> </a:t>
            </a:r>
            <a:r>
              <a:rPr lang="en-US" dirty="0" err="1" smtClean="0">
                <a:hlinkClick r:id="rId2" tooltip="Streptomyces tenebrarius (ще не написана)"/>
              </a:rPr>
              <a:t>tenebrarius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214554"/>
            <a:ext cx="7215238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Фармакодинаміка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dirty="0" err="1" smtClean="0"/>
              <a:t>Тераміцин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всмоктується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розподіляється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 як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внутрішньом'язового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. Максимальна </a:t>
            </a:r>
            <a:r>
              <a:rPr lang="ru-RU" dirty="0" err="1" smtClean="0"/>
              <a:t>концентрація</a:t>
            </a:r>
            <a:r>
              <a:rPr lang="ru-RU" dirty="0" smtClean="0"/>
              <a:t> в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досягається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30-60 </a:t>
            </a:r>
            <a:r>
              <a:rPr lang="ru-RU" dirty="0" err="1" smtClean="0"/>
              <a:t>хвилин</a:t>
            </a:r>
            <a:r>
              <a:rPr lang="ru-RU" dirty="0" smtClean="0"/>
              <a:t> при </a:t>
            </a:r>
            <a:r>
              <a:rPr lang="ru-RU" dirty="0" err="1" smtClean="0"/>
              <a:t>обох</a:t>
            </a:r>
            <a:r>
              <a:rPr lang="ru-RU" dirty="0" smtClean="0"/>
              <a:t> видах парентерального </a:t>
            </a:r>
            <a:r>
              <a:rPr lang="ru-RU" dirty="0" err="1" smtClean="0"/>
              <a:t>введення</a:t>
            </a:r>
            <a:r>
              <a:rPr lang="ru-RU" dirty="0" smtClean="0"/>
              <a:t>.</a:t>
            </a:r>
            <a:r>
              <a:rPr lang="ru-RU" baseline="30000" dirty="0" smtClean="0"/>
              <a:t> </a:t>
            </a:r>
            <a:r>
              <a:rPr lang="ru-RU" dirty="0" smtClean="0"/>
              <a:t> 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</a:t>
            </a:r>
            <a:r>
              <a:rPr lang="ru-RU" dirty="0" err="1" smtClean="0"/>
              <a:t>антибіотик</a:t>
            </a:r>
            <a:r>
              <a:rPr lang="ru-RU" dirty="0" smtClean="0"/>
              <a:t> </a:t>
            </a:r>
            <a:r>
              <a:rPr lang="ru-RU" dirty="0" err="1" smtClean="0"/>
              <a:t>створює</a:t>
            </a:r>
            <a:r>
              <a:rPr lang="ru-RU" dirty="0" smtClean="0"/>
              <a:t> в </a:t>
            </a:r>
            <a:r>
              <a:rPr lang="ru-RU" dirty="0" err="1" smtClean="0"/>
              <a:t>мокроті</a:t>
            </a:r>
            <a:r>
              <a:rPr lang="ru-RU" dirty="0" smtClean="0"/>
              <a:t>, </a:t>
            </a:r>
            <a:r>
              <a:rPr lang="ru-RU" dirty="0" err="1" smtClean="0"/>
              <a:t>перитонеальній</a:t>
            </a:r>
            <a:r>
              <a:rPr lang="ru-RU" dirty="0" smtClean="0"/>
              <a:t> та </a:t>
            </a:r>
            <a:r>
              <a:rPr lang="ru-RU" dirty="0" err="1" smtClean="0"/>
              <a:t>синовіальній</a:t>
            </a:r>
            <a:r>
              <a:rPr lang="ru-RU" dirty="0" smtClean="0"/>
              <a:t> </a:t>
            </a:r>
            <a:r>
              <a:rPr lang="ru-RU" dirty="0" err="1" smtClean="0"/>
              <a:t>рідині</a:t>
            </a:r>
            <a:r>
              <a:rPr lang="ru-RU" dirty="0" smtClean="0"/>
              <a:t>, </a:t>
            </a:r>
            <a:r>
              <a:rPr lang="ru-RU" dirty="0" err="1" smtClean="0"/>
              <a:t>ексудаті</a:t>
            </a:r>
            <a:r>
              <a:rPr lang="ru-RU" dirty="0" smtClean="0"/>
              <a:t> </a:t>
            </a:r>
            <a:r>
              <a:rPr lang="ru-RU" dirty="0" err="1" smtClean="0"/>
              <a:t>абсцесу</a:t>
            </a:r>
            <a:r>
              <a:rPr lang="ru-RU" dirty="0" smtClean="0"/>
              <a:t>. При </a:t>
            </a:r>
            <a:r>
              <a:rPr lang="ru-RU" dirty="0" err="1" smtClean="0"/>
              <a:t>інгаляційному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 препарат </a:t>
            </a:r>
            <a:r>
              <a:rPr lang="ru-RU" dirty="0" err="1" smtClean="0"/>
              <a:t>створює</a:t>
            </a:r>
            <a:r>
              <a:rPr lang="ru-RU" dirty="0" smtClean="0"/>
              <a:t> 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у тканинах </a:t>
            </a:r>
            <a:r>
              <a:rPr lang="ru-RU" dirty="0" err="1" smtClean="0"/>
              <a:t>легень</a:t>
            </a:r>
            <a:r>
              <a:rPr lang="ru-RU" dirty="0" smtClean="0"/>
              <a:t>. Препарат </a:t>
            </a:r>
            <a:r>
              <a:rPr lang="ru-RU" dirty="0" smtClean="0">
                <a:solidFill>
                  <a:srgbClr val="FF0000"/>
                </a:solidFill>
              </a:rPr>
              <a:t>погано </a:t>
            </a:r>
            <a:r>
              <a:rPr lang="ru-RU" dirty="0" err="1" smtClean="0">
                <a:solidFill>
                  <a:srgbClr val="FF0000"/>
                </a:solidFill>
              </a:rPr>
              <a:t>проникає</a:t>
            </a:r>
            <a:r>
              <a:rPr lang="ru-RU" dirty="0" smtClean="0">
                <a:solidFill>
                  <a:srgbClr val="FF0000"/>
                </a:solidFill>
              </a:rPr>
              <a:t> через ГЕБ</a:t>
            </a:r>
            <a:r>
              <a:rPr lang="ru-RU" dirty="0" smtClean="0"/>
              <a:t>. </a:t>
            </a:r>
            <a:r>
              <a:rPr lang="ru-RU" dirty="0" err="1" smtClean="0"/>
              <a:t>Тобраміцин</a:t>
            </a:r>
            <a:r>
              <a:rPr lang="ru-RU" dirty="0" smtClean="0"/>
              <a:t> </a:t>
            </a:r>
            <a:r>
              <a:rPr lang="ru-RU" dirty="0" err="1" smtClean="0"/>
              <a:t>проникає</a:t>
            </a:r>
            <a:r>
              <a:rPr lang="ru-RU" dirty="0" smtClean="0"/>
              <a:t> через </a:t>
            </a:r>
            <a:r>
              <a:rPr lang="ru-RU" dirty="0" err="1" smtClean="0"/>
              <a:t>плацентарний</a:t>
            </a:r>
            <a:r>
              <a:rPr lang="ru-RU" dirty="0" smtClean="0"/>
              <a:t> </a:t>
            </a:r>
            <a:r>
              <a:rPr lang="ru-RU" dirty="0" err="1" smtClean="0"/>
              <a:t>бар'єр</a:t>
            </a:r>
            <a:r>
              <a:rPr lang="ru-RU" dirty="0" smtClean="0"/>
              <a:t> та </a:t>
            </a:r>
            <a:r>
              <a:rPr lang="ru-RU" dirty="0" err="1" smtClean="0"/>
              <a:t>виділяється</a:t>
            </a:r>
            <a:r>
              <a:rPr lang="ru-RU" dirty="0" smtClean="0"/>
              <a:t> в </a:t>
            </a:r>
            <a:r>
              <a:rPr lang="ru-RU" dirty="0" err="1" smtClean="0"/>
              <a:t>грудне</a:t>
            </a:r>
            <a:r>
              <a:rPr lang="ru-RU" dirty="0" smtClean="0"/>
              <a:t> молоко. </a:t>
            </a:r>
            <a:r>
              <a:rPr lang="ru-RU" dirty="0" err="1" smtClean="0"/>
              <a:t>Тобраміцин</a:t>
            </a:r>
            <a:r>
              <a:rPr lang="ru-RU" dirty="0" smtClean="0"/>
              <a:t> не </a:t>
            </a:r>
            <a:r>
              <a:rPr lang="ru-RU" dirty="0" err="1" smtClean="0"/>
              <a:t>метаболізується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, </a:t>
            </a:r>
            <a:r>
              <a:rPr lang="ru-RU" dirty="0" err="1" smtClean="0"/>
              <a:t>виділяється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</a:t>
            </a:r>
            <a:r>
              <a:rPr lang="ru-RU" dirty="0" err="1" smtClean="0"/>
              <a:t>нирками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незміненому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, </a:t>
            </a:r>
            <a:r>
              <a:rPr lang="ru-RU" dirty="0" err="1" smtClean="0"/>
              <a:t>частково</a:t>
            </a:r>
            <a:r>
              <a:rPr lang="ru-RU" dirty="0" smtClean="0"/>
              <a:t> </a:t>
            </a:r>
            <a:r>
              <a:rPr lang="ru-RU" dirty="0" err="1" smtClean="0"/>
              <a:t>виділяється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жовчю</a:t>
            </a:r>
            <a:r>
              <a:rPr lang="ru-RU" dirty="0" smtClean="0"/>
              <a:t>.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напіввиведення</a:t>
            </a:r>
            <a:r>
              <a:rPr lang="ru-RU" dirty="0" smtClean="0"/>
              <a:t> препарату становить 2-4 </a:t>
            </a:r>
            <a:r>
              <a:rPr lang="ru-RU" dirty="0" err="1" smtClean="0"/>
              <a:t>години</a:t>
            </a:r>
            <a:r>
              <a:rPr lang="ru-RU" dirty="0" smtClean="0"/>
              <a:t>, при </a:t>
            </a:r>
            <a:r>
              <a:rPr lang="ru-RU" dirty="0" err="1" smtClean="0"/>
              <a:t>нирковій</a:t>
            </a:r>
            <a:r>
              <a:rPr lang="ru-RU" dirty="0" smtClean="0"/>
              <a:t> </a:t>
            </a:r>
            <a:r>
              <a:rPr lang="ru-RU" dirty="0" err="1" smtClean="0"/>
              <a:t>недостатності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час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збільшуватись</a:t>
            </a:r>
            <a:r>
              <a:rPr lang="ru-RU" dirty="0" smtClean="0"/>
              <a:t> до 70 годин.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500042"/>
            <a:ext cx="6143652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Показання</a:t>
            </a:r>
            <a:r>
              <a:rPr lang="ru-RU" b="1" dirty="0" smtClean="0">
                <a:solidFill>
                  <a:srgbClr val="0070C0"/>
                </a:solidFill>
              </a:rPr>
              <a:t> до </a:t>
            </a:r>
            <a:r>
              <a:rPr lang="ru-RU" b="1" dirty="0" err="1" smtClean="0">
                <a:solidFill>
                  <a:srgbClr val="0070C0"/>
                </a:solidFill>
              </a:rPr>
              <a:t>застосування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dirty="0" err="1" smtClean="0"/>
              <a:t>Тобраміцин</a:t>
            </a:r>
            <a:r>
              <a:rPr lang="ru-RU" dirty="0" smtClean="0"/>
              <a:t> </a:t>
            </a:r>
            <a:r>
              <a:rPr lang="ru-RU" dirty="0" err="1" smtClean="0"/>
              <a:t>застосовують</a:t>
            </a:r>
            <a:r>
              <a:rPr lang="ru-RU" dirty="0" smtClean="0"/>
              <a:t> при </a:t>
            </a:r>
            <a:r>
              <a:rPr lang="ru-RU" dirty="0" err="1" smtClean="0"/>
              <a:t>інфекціях</a:t>
            </a:r>
            <a:r>
              <a:rPr lang="ru-RU" dirty="0" smtClean="0"/>
              <a:t>, </a:t>
            </a:r>
            <a:r>
              <a:rPr lang="ru-RU" dirty="0" err="1" smtClean="0"/>
              <a:t>викликаних</a:t>
            </a:r>
            <a:r>
              <a:rPr lang="ru-RU" dirty="0" smtClean="0"/>
              <a:t> </a:t>
            </a:r>
            <a:r>
              <a:rPr lang="ru-RU" dirty="0" err="1" smtClean="0"/>
              <a:t>чутливими</a:t>
            </a:r>
            <a:r>
              <a:rPr lang="ru-RU" dirty="0" smtClean="0"/>
              <a:t> до </a:t>
            </a:r>
            <a:r>
              <a:rPr lang="ru-RU" dirty="0" err="1" smtClean="0"/>
              <a:t>антибіотику</a:t>
            </a:r>
            <a:r>
              <a:rPr lang="ru-RU" dirty="0" smtClean="0"/>
              <a:t> </a:t>
            </a:r>
            <a:r>
              <a:rPr lang="ru-RU" dirty="0" err="1" smtClean="0"/>
              <a:t>мікроорганізмами</a:t>
            </a:r>
            <a:r>
              <a:rPr lang="ru-RU" dirty="0" smtClean="0"/>
              <a:t>: </a:t>
            </a:r>
            <a:r>
              <a:rPr lang="ru-RU" dirty="0" err="1" smtClean="0"/>
              <a:t>сепсисі</a:t>
            </a:r>
            <a:r>
              <a:rPr lang="ru-RU" dirty="0" smtClean="0"/>
              <a:t> та </a:t>
            </a:r>
            <a:r>
              <a:rPr lang="ru-RU" dirty="0" err="1" smtClean="0"/>
              <a:t>септицемії</a:t>
            </a:r>
            <a:r>
              <a:rPr lang="ru-RU" dirty="0" smtClean="0"/>
              <a:t> (у тому </a:t>
            </a:r>
            <a:r>
              <a:rPr lang="ru-RU" dirty="0" err="1" smtClean="0"/>
              <a:t>числі</a:t>
            </a:r>
            <a:r>
              <a:rPr lang="ru-RU" dirty="0" smtClean="0"/>
              <a:t> в </a:t>
            </a:r>
            <a:r>
              <a:rPr lang="ru-RU" dirty="0" err="1" smtClean="0"/>
              <a:t>новонароджених</a:t>
            </a:r>
            <a:r>
              <a:rPr lang="ru-RU" dirty="0" smtClean="0"/>
              <a:t>); </a:t>
            </a:r>
            <a:r>
              <a:rPr lang="ru-RU" dirty="0" err="1" smtClean="0"/>
              <a:t>інфекціях</a:t>
            </a:r>
            <a:r>
              <a:rPr lang="ru-RU" dirty="0" smtClean="0"/>
              <a:t> </a:t>
            </a:r>
            <a:r>
              <a:rPr lang="ru-RU" dirty="0" err="1" smtClean="0"/>
              <a:t>нижніх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при </a:t>
            </a:r>
            <a:r>
              <a:rPr lang="ru-RU" dirty="0" err="1" smtClean="0"/>
              <a:t>муковісцидозі</a:t>
            </a:r>
            <a:r>
              <a:rPr lang="ru-RU" dirty="0" smtClean="0"/>
              <a:t> (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більшою</a:t>
            </a:r>
            <a:r>
              <a:rPr lang="ru-RU" dirty="0" smtClean="0"/>
              <a:t> </a:t>
            </a:r>
            <a:r>
              <a:rPr lang="ru-RU" dirty="0" err="1" smtClean="0"/>
              <a:t>ефективністю</a:t>
            </a:r>
            <a:r>
              <a:rPr lang="ru-RU" dirty="0" smtClean="0"/>
              <a:t> — </a:t>
            </a:r>
            <a:r>
              <a:rPr lang="ru-RU" dirty="0" err="1" smtClean="0"/>
              <a:t>при</a:t>
            </a:r>
            <a:r>
              <a:rPr lang="ru-RU" dirty="0" smtClean="0"/>
              <a:t> </a:t>
            </a:r>
            <a:r>
              <a:rPr lang="ru-RU" dirty="0" err="1" smtClean="0"/>
              <a:t>інгаляційному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), </a:t>
            </a:r>
            <a:r>
              <a:rPr lang="ru-RU" dirty="0" err="1" smtClean="0"/>
              <a:t>емпіємі</a:t>
            </a:r>
            <a:r>
              <a:rPr lang="ru-RU" dirty="0" smtClean="0"/>
              <a:t> </a:t>
            </a:r>
            <a:r>
              <a:rPr lang="ru-RU" dirty="0" err="1" smtClean="0"/>
              <a:t>плеври</a:t>
            </a:r>
            <a:r>
              <a:rPr lang="ru-RU" dirty="0" smtClean="0"/>
              <a:t>, </a:t>
            </a:r>
            <a:r>
              <a:rPr lang="ru-RU" dirty="0" err="1" smtClean="0"/>
              <a:t>пневмоніях</a:t>
            </a:r>
            <a:r>
              <a:rPr lang="ru-RU" dirty="0" smtClean="0"/>
              <a:t>, </a:t>
            </a:r>
            <a:r>
              <a:rPr lang="ru-RU" dirty="0" err="1" smtClean="0"/>
              <a:t>абсцесі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; </a:t>
            </a:r>
            <a:r>
              <a:rPr lang="ru-RU" dirty="0" err="1" smtClean="0"/>
              <a:t>менінгіті</a:t>
            </a:r>
            <a:r>
              <a:rPr lang="ru-RU" dirty="0" smtClean="0"/>
              <a:t>; </a:t>
            </a:r>
            <a:r>
              <a:rPr lang="ru-RU" dirty="0" err="1" smtClean="0"/>
              <a:t>інфекціях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та </a:t>
            </a:r>
            <a:r>
              <a:rPr lang="ru-RU" dirty="0" err="1" smtClean="0"/>
              <a:t>кісток</a:t>
            </a:r>
            <a:r>
              <a:rPr lang="ru-RU" dirty="0" smtClean="0"/>
              <a:t> (у тому </a:t>
            </a:r>
            <a:r>
              <a:rPr lang="ru-RU" dirty="0" err="1" smtClean="0"/>
              <a:t>числі</a:t>
            </a:r>
            <a:r>
              <a:rPr lang="ru-RU" dirty="0" smtClean="0"/>
              <a:t> </a:t>
            </a:r>
            <a:r>
              <a:rPr lang="ru-RU" dirty="0" err="1" smtClean="0"/>
              <a:t>остеомієліті</a:t>
            </a:r>
            <a:r>
              <a:rPr lang="ru-RU" dirty="0" smtClean="0"/>
              <a:t> та </a:t>
            </a:r>
            <a:r>
              <a:rPr lang="ru-RU" dirty="0" err="1" smtClean="0"/>
              <a:t>інфікованих</a:t>
            </a:r>
            <a:r>
              <a:rPr lang="ru-RU" dirty="0" smtClean="0"/>
              <a:t> </a:t>
            </a:r>
            <a:r>
              <a:rPr lang="ru-RU" dirty="0" err="1" smtClean="0"/>
              <a:t>опіках</a:t>
            </a:r>
            <a:r>
              <a:rPr lang="ru-RU" dirty="0" smtClean="0"/>
              <a:t>); </a:t>
            </a:r>
            <a:r>
              <a:rPr lang="ru-RU" dirty="0" err="1" smtClean="0"/>
              <a:t>інфекціях</a:t>
            </a:r>
            <a:r>
              <a:rPr lang="ru-RU" dirty="0" smtClean="0"/>
              <a:t> </a:t>
            </a:r>
            <a:r>
              <a:rPr lang="ru-RU" dirty="0" err="1" smtClean="0"/>
              <a:t>черевної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(в тому </a:t>
            </a:r>
            <a:r>
              <a:rPr lang="ru-RU" dirty="0" err="1" smtClean="0"/>
              <a:t>числі</a:t>
            </a:r>
            <a:r>
              <a:rPr lang="ru-RU" dirty="0" smtClean="0"/>
              <a:t> </a:t>
            </a:r>
            <a:r>
              <a:rPr lang="ru-RU" dirty="0" err="1" smtClean="0"/>
              <a:t>перитоніт</a:t>
            </a:r>
            <a:r>
              <a:rPr lang="ru-RU" dirty="0" smtClean="0"/>
              <a:t>) та </a:t>
            </a:r>
            <a:r>
              <a:rPr lang="ru-RU" dirty="0" err="1" smtClean="0"/>
              <a:t>післяопераційні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,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</a:t>
            </a:r>
            <a:r>
              <a:rPr lang="ru-RU" dirty="0" err="1" smtClean="0"/>
              <a:t>місцево</a:t>
            </a:r>
            <a:r>
              <a:rPr lang="ru-RU" dirty="0" smtClean="0"/>
              <a:t> — </a:t>
            </a:r>
            <a:r>
              <a:rPr lang="ru-RU" dirty="0" err="1" smtClean="0"/>
              <a:t>поверхневі</a:t>
            </a:r>
            <a:r>
              <a:rPr lang="ru-RU" dirty="0" smtClean="0"/>
              <a:t> </a:t>
            </a:r>
            <a:r>
              <a:rPr lang="ru-RU" dirty="0" err="1" smtClean="0"/>
              <a:t>бактеріальні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ока.</a:t>
            </a:r>
            <a:endParaRPr lang="ru-RU" dirty="0"/>
          </a:p>
        </p:txBody>
      </p:sp>
      <p:pic>
        <p:nvPicPr>
          <p:cNvPr id="2052" name="Picture 4" descr="Домашній догляд за хворим на коронавірусну інфекцію • КНП ЦПМСД №1 КМР -  Центр сімейної медицини №1 м.Краматорсь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957421"/>
            <a:ext cx="5572164" cy="29005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714356"/>
            <a:ext cx="8143932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тобраміцину</a:t>
            </a:r>
            <a:r>
              <a:rPr lang="ru-RU" dirty="0" smtClean="0"/>
              <a:t> </a:t>
            </a:r>
            <a:r>
              <a:rPr lang="ru-RU" dirty="0" err="1" smtClean="0"/>
              <a:t>можливі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наступні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побічні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ефекти</a:t>
            </a:r>
            <a:r>
              <a:rPr lang="ru-RU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Алергічні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 — </a:t>
            </a:r>
            <a:r>
              <a:rPr lang="ru-RU" dirty="0" err="1" smtClean="0"/>
              <a:t>висипання</a:t>
            </a:r>
            <a:r>
              <a:rPr lang="ru-RU" dirty="0" smtClean="0"/>
              <a:t> на </a:t>
            </a:r>
            <a:r>
              <a:rPr lang="ru-RU" dirty="0" err="1" smtClean="0"/>
              <a:t>шкірі</a:t>
            </a:r>
            <a:r>
              <a:rPr lang="ru-RU" dirty="0" smtClean="0"/>
              <a:t>, </a:t>
            </a:r>
            <a:r>
              <a:rPr lang="ru-RU" dirty="0" err="1" smtClean="0"/>
              <a:t>свербіж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 </a:t>
            </a:r>
            <a:r>
              <a:rPr lang="ru-RU" dirty="0" err="1" smtClean="0"/>
              <a:t>гарячка</a:t>
            </a:r>
            <a:r>
              <a:rPr lang="ru-RU" dirty="0" smtClean="0"/>
              <a:t>, </a:t>
            </a:r>
            <a:r>
              <a:rPr lang="ru-RU" dirty="0" err="1" smtClean="0"/>
              <a:t>гіперемія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З боку </a:t>
            </a:r>
            <a:r>
              <a:rPr lang="ru-RU" dirty="0" err="1" smtClean="0"/>
              <a:t>травної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 — нечасто </a:t>
            </a:r>
            <a:r>
              <a:rPr lang="ru-RU" dirty="0" err="1" smtClean="0"/>
              <a:t>нудота</a:t>
            </a:r>
            <a:r>
              <a:rPr lang="ru-RU" dirty="0" smtClean="0"/>
              <a:t>, </a:t>
            </a:r>
            <a:r>
              <a:rPr lang="ru-RU" dirty="0" err="1" smtClean="0"/>
              <a:t>блювання</a:t>
            </a:r>
            <a:r>
              <a:rPr lang="ru-RU" dirty="0" smtClean="0"/>
              <a:t>, </a:t>
            </a:r>
            <a:r>
              <a:rPr lang="ru-RU" dirty="0" err="1" smtClean="0"/>
              <a:t>діарея</a:t>
            </a:r>
            <a:r>
              <a:rPr lang="ru-RU" dirty="0" smtClean="0"/>
              <a:t>, , кандидоз </a:t>
            </a:r>
            <a:r>
              <a:rPr lang="ru-RU" dirty="0" err="1" smtClean="0"/>
              <a:t>ротової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З боку 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 —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при </a:t>
            </a:r>
            <a:r>
              <a:rPr lang="ru-RU" dirty="0" err="1" smtClean="0"/>
              <a:t>тривалому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 та при </a:t>
            </a:r>
            <a:r>
              <a:rPr lang="ru-RU" dirty="0" err="1" smtClean="0"/>
              <a:t>попередньому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аміноглікозидів</a:t>
            </a:r>
            <a:r>
              <a:rPr lang="ru-RU" dirty="0" smtClean="0"/>
              <a:t>. 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побічних</a:t>
            </a:r>
            <a:r>
              <a:rPr lang="ru-RU" dirty="0" smtClean="0"/>
              <a:t> </a:t>
            </a:r>
            <a:r>
              <a:rPr lang="ru-RU" dirty="0" err="1" smtClean="0"/>
              <a:t>ефектів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 </a:t>
            </a:r>
            <a:r>
              <a:rPr lang="ru-RU" dirty="0" err="1" smtClean="0"/>
              <a:t>головний</a:t>
            </a:r>
            <a:r>
              <a:rPr lang="ru-RU" dirty="0" smtClean="0"/>
              <a:t> </a:t>
            </a:r>
            <a:r>
              <a:rPr lang="ru-RU" dirty="0" err="1" smtClean="0"/>
              <a:t>біль</a:t>
            </a:r>
            <a:r>
              <a:rPr lang="ru-RU" dirty="0" smtClean="0"/>
              <a:t>, </a:t>
            </a:r>
            <a:r>
              <a:rPr lang="ru-RU" dirty="0" err="1" smtClean="0"/>
              <a:t>парестезії</a:t>
            </a:r>
            <a:r>
              <a:rPr lang="ru-RU" dirty="0" smtClean="0"/>
              <a:t>, </a:t>
            </a:r>
            <a:r>
              <a:rPr lang="ru-RU" dirty="0" err="1" smtClean="0"/>
              <a:t>запаморочення</a:t>
            </a:r>
            <a:r>
              <a:rPr lang="ru-RU" dirty="0" smtClean="0"/>
              <a:t>, шум у </a:t>
            </a:r>
            <a:r>
              <a:rPr lang="ru-RU" dirty="0" err="1" smtClean="0"/>
              <a:t>вухах</a:t>
            </a:r>
            <a:r>
              <a:rPr lang="ru-RU" dirty="0" smtClean="0"/>
              <a:t>,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en-US" dirty="0" smtClean="0"/>
              <a:t>VIII </a:t>
            </a:r>
            <a:r>
              <a:rPr lang="ru-RU" dirty="0" smtClean="0"/>
              <a:t>пари ЧМН. 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клінічними</a:t>
            </a:r>
            <a:r>
              <a:rPr lang="ru-RU" dirty="0" smtClean="0"/>
              <a:t> </a:t>
            </a:r>
            <a:r>
              <a:rPr lang="ru-RU" dirty="0" err="1" smtClean="0"/>
              <a:t>дослідженнями</a:t>
            </a:r>
            <a:r>
              <a:rPr lang="ru-RU" dirty="0" smtClean="0"/>
              <a:t>,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кохлеарної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токсичності</a:t>
            </a:r>
            <a:r>
              <a:rPr lang="ru-RU" dirty="0" smtClean="0">
                <a:solidFill>
                  <a:srgbClr val="FF0000"/>
                </a:solidFill>
              </a:rPr>
              <a:t> при </a:t>
            </a:r>
            <a:r>
              <a:rPr lang="ru-RU" dirty="0" err="1" smtClean="0">
                <a:solidFill>
                  <a:srgbClr val="FF0000"/>
                </a:solidFill>
              </a:rPr>
              <a:t>застосуванні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тобраміцину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помірним</a:t>
            </a:r>
            <a:r>
              <a:rPr lang="ru-RU" dirty="0" smtClean="0"/>
              <a:t>. За </a:t>
            </a:r>
            <a:r>
              <a:rPr lang="ru-RU" dirty="0" err="1" smtClean="0"/>
              <a:t>тривалими</a:t>
            </a:r>
            <a:r>
              <a:rPr lang="ru-RU" dirty="0" smtClean="0"/>
              <a:t> </a:t>
            </a:r>
            <a:r>
              <a:rPr lang="ru-RU" dirty="0" err="1" smtClean="0"/>
              <a:t>спостереженнями</a:t>
            </a:r>
            <a:r>
              <a:rPr lang="ru-RU" dirty="0" smtClean="0"/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тобраміцин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є</a:t>
            </a:r>
            <a:r>
              <a:rPr lang="ru-RU" dirty="0" smtClean="0">
                <a:solidFill>
                  <a:srgbClr val="FF0000"/>
                </a:solidFill>
              </a:rPr>
              <a:t> одним </a:t>
            </a:r>
            <a:r>
              <a:rPr lang="ru-RU" dirty="0" err="1" smtClean="0">
                <a:solidFill>
                  <a:srgbClr val="FF0000"/>
                </a:solidFill>
              </a:rPr>
              <a:t>із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найменш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токсичних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антибіотиків</a:t>
            </a:r>
            <a:r>
              <a:rPr lang="ru-RU" dirty="0" smtClean="0">
                <a:solidFill>
                  <a:srgbClr val="FF0000"/>
                </a:solidFill>
              </a:rPr>
              <a:t> по </a:t>
            </a:r>
            <a:r>
              <a:rPr lang="ru-RU" dirty="0" err="1" smtClean="0">
                <a:solidFill>
                  <a:srgbClr val="FF0000"/>
                </a:solidFill>
              </a:rPr>
              <a:t>дії</a:t>
            </a:r>
            <a:r>
              <a:rPr lang="ru-RU" dirty="0" smtClean="0">
                <a:solidFill>
                  <a:srgbClr val="FF0000"/>
                </a:solidFill>
              </a:rPr>
              <a:t> на орган слуху та </a:t>
            </a:r>
            <a:r>
              <a:rPr lang="ru-RU" dirty="0" err="1" smtClean="0">
                <a:solidFill>
                  <a:srgbClr val="FF0000"/>
                </a:solidFill>
              </a:rPr>
              <a:t>вестибулярний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апарат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З боку </a:t>
            </a:r>
            <a:r>
              <a:rPr lang="ru-RU" dirty="0" err="1" smtClean="0"/>
              <a:t>сечовидільної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 — </a:t>
            </a:r>
            <a:r>
              <a:rPr lang="ru-RU" dirty="0" err="1" smtClean="0">
                <a:solidFill>
                  <a:srgbClr val="FF0000"/>
                </a:solidFill>
              </a:rPr>
              <a:t>рідко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спостерігається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err="1" smtClean="0">
                <a:solidFill>
                  <a:srgbClr val="FF0000"/>
                </a:solidFill>
              </a:rPr>
              <a:t>ниркова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недостатність</a:t>
            </a:r>
            <a:r>
              <a:rPr lang="ru-RU" dirty="0" smtClean="0"/>
              <a:t>, </a:t>
            </a:r>
            <a:r>
              <a:rPr lang="ru-RU" dirty="0" err="1" smtClean="0"/>
              <a:t>олігурія</a:t>
            </a:r>
            <a:r>
              <a:rPr lang="ru-RU" dirty="0" smtClean="0"/>
              <a:t>. </a:t>
            </a:r>
            <a:r>
              <a:rPr lang="ru-RU" dirty="0" err="1" smtClean="0"/>
              <a:t>Нефротоксичність</a:t>
            </a:r>
            <a:r>
              <a:rPr lang="ru-RU" dirty="0" smtClean="0"/>
              <a:t> </a:t>
            </a:r>
            <a:r>
              <a:rPr lang="ru-RU" dirty="0" err="1" smtClean="0"/>
              <a:t>тобраміцину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помірною</a:t>
            </a:r>
            <a:r>
              <a:rPr lang="ru-RU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При </a:t>
            </a:r>
            <a:r>
              <a:rPr lang="ru-RU" dirty="0" err="1" smtClean="0"/>
              <a:t>інгаляційному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 часто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 кашель (до 48,4 %), </a:t>
            </a:r>
            <a:r>
              <a:rPr lang="ru-RU" dirty="0" err="1" smtClean="0"/>
              <a:t>загострення</a:t>
            </a:r>
            <a:r>
              <a:rPr lang="ru-RU" dirty="0" smtClean="0"/>
              <a:t> </a:t>
            </a:r>
            <a:r>
              <a:rPr lang="ru-RU" dirty="0" err="1" smtClean="0"/>
              <a:t>хронічних</a:t>
            </a:r>
            <a:r>
              <a:rPr lang="ru-RU" dirty="0" smtClean="0"/>
              <a:t> хвороб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(до 33,8 %), </a:t>
            </a:r>
            <a:r>
              <a:rPr lang="ru-RU" dirty="0" err="1" smtClean="0"/>
              <a:t>задишка</a:t>
            </a:r>
            <a:r>
              <a:rPr lang="ru-RU" dirty="0" smtClean="0"/>
              <a:t> та </a:t>
            </a:r>
            <a:r>
              <a:rPr lang="ru-RU" dirty="0" err="1" smtClean="0"/>
              <a:t>гарячка</a:t>
            </a:r>
            <a:r>
              <a:rPr lang="ru-RU" dirty="0" smtClean="0"/>
              <a:t> (до 15,6 %), </a:t>
            </a:r>
            <a:r>
              <a:rPr lang="ru-RU" dirty="0" err="1" smtClean="0"/>
              <a:t>дисфоннія</a:t>
            </a:r>
            <a:r>
              <a:rPr lang="ru-RU" dirty="0" smtClean="0"/>
              <a:t> (до 13,6 %) та </a:t>
            </a:r>
            <a:r>
              <a:rPr lang="ru-RU" dirty="0" err="1" smtClean="0"/>
              <a:t>біль</a:t>
            </a:r>
            <a:r>
              <a:rPr lang="ru-RU" dirty="0" smtClean="0"/>
              <a:t> у </a:t>
            </a:r>
            <a:r>
              <a:rPr lang="ru-RU" dirty="0" err="1" smtClean="0"/>
              <a:t>горлі</a:t>
            </a:r>
            <a:r>
              <a:rPr lang="ru-RU" dirty="0" smtClean="0"/>
              <a:t> (до 11 %),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побічні</a:t>
            </a:r>
            <a:r>
              <a:rPr lang="ru-RU" dirty="0" smtClean="0"/>
              <a:t> </a:t>
            </a:r>
            <a:r>
              <a:rPr lang="ru-RU" dirty="0" err="1" smtClean="0"/>
              <a:t>явища</a:t>
            </a:r>
            <a:r>
              <a:rPr lang="ru-RU" dirty="0" smtClean="0"/>
              <a:t> </a:t>
            </a:r>
            <a:r>
              <a:rPr lang="ru-RU" dirty="0" err="1" smtClean="0"/>
              <a:t>спостерігались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першого</a:t>
            </a:r>
            <a:r>
              <a:rPr lang="ru-RU" dirty="0" smtClean="0"/>
              <a:t> курсу </a:t>
            </a:r>
            <a:r>
              <a:rPr lang="ru-RU" dirty="0" err="1" smtClean="0"/>
              <a:t>лікування</a:t>
            </a:r>
            <a:r>
              <a:rPr lang="ru-RU" dirty="0" smtClean="0"/>
              <a:t> препаратом та </a:t>
            </a:r>
            <a:r>
              <a:rPr lang="ru-RU" dirty="0" err="1" smtClean="0"/>
              <a:t>рідко</a:t>
            </a:r>
            <a:r>
              <a:rPr lang="ru-RU" dirty="0" smtClean="0"/>
              <a:t> ставали причиною </a:t>
            </a:r>
            <a:r>
              <a:rPr lang="ru-RU" dirty="0" err="1" smtClean="0"/>
              <a:t>відмови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продовження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тобраміцину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A534B8-EB45-48FB-B04B-98A9BEF96D5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DF6620F-E959-44E5-B083-6BFA1794CB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56AD3-4A5F-428B-A0F9-44BB95CF16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343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Аміноглікозиди третього покоління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Аміноглікозиди третього покоління</dc:title>
  <dc:creator>Виктория</dc:creator>
  <cp:lastModifiedBy>Холод Поліна</cp:lastModifiedBy>
  <cp:revision>30</cp:revision>
  <dcterms:created xsi:type="dcterms:W3CDTF">2023-12-17T16:24:16Z</dcterms:created>
  <dcterms:modified xsi:type="dcterms:W3CDTF">2024-02-14T11:24:54Z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