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9329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464904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21945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8759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8556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9672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60931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45118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230655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9003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3660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7B90EE75-79AB-4D18-AD3A-B1434B5F0D4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A9C502B-CB90-4D76-80BA-19452792839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2138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33A4DC-7EF0-2E72-2BC4-A6E570B1E7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541327"/>
            <a:ext cx="8991600" cy="1645920"/>
          </a:xfrm>
        </p:spPr>
        <p:txBody>
          <a:bodyPr>
            <a:normAutofit fontScale="90000"/>
          </a:bodyPr>
          <a:lstStyle/>
          <a:p>
            <a:r>
              <a:rPr lang="uk-UA" sz="4400" b="1" i="1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/>
            </a:r>
            <a:br>
              <a:rPr lang="uk-UA" sz="4400" b="1" i="1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</a:br>
            <a:r>
              <a:rPr lang="uk-UA" sz="4400" b="1" i="1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АМІНОГЛІКОЗИДИ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  <p:pic>
        <p:nvPicPr>
          <p:cNvPr id="4098" name="Picture 2" descr="Аміноглікозиди — Вікіпедія">
            <a:extLst>
              <a:ext uri="{FF2B5EF4-FFF2-40B4-BE49-F238E27FC236}">
                <a16:creationId xmlns:a16="http://schemas.microsoft.com/office/drawing/2014/main" xmlns="" id="{00B4623E-6009-9003-90A0-DA7993939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968" y="3670754"/>
            <a:ext cx="4952479" cy="27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475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343460-941F-5D92-B928-9EA804D7E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98353"/>
            <a:ext cx="7729728" cy="1030867"/>
          </a:xfrm>
        </p:spPr>
        <p:txBody>
          <a:bodyPr/>
          <a:lstStyle/>
          <a:p>
            <a:r>
              <a:rPr lang="uk-UA" dirty="0" err="1"/>
              <a:t>Аміноглікозиди</a:t>
            </a:r>
            <a:r>
              <a:rPr lang="uk-UA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A8A1E5-00AF-E400-330D-384DB00AF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760" y="1693015"/>
            <a:ext cx="9936480" cy="476663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dirty="0"/>
              <a:t> </a:t>
            </a:r>
            <a:r>
              <a:rPr lang="uk-UA" sz="3200" dirty="0"/>
              <a:t>група антибіотиків із загальної хімічною побудовою – наявністю в молекулі аміноцукру, сполученого глікозидним зв’язком з </a:t>
            </a:r>
            <a:r>
              <a:rPr lang="uk-UA" sz="3200" dirty="0" err="1"/>
              <a:t>аміноциклічним</a:t>
            </a:r>
            <a:r>
              <a:rPr lang="uk-UA" sz="3200" dirty="0"/>
              <a:t> кільцем. Основне клінічне значення полягає в активності відносно </a:t>
            </a:r>
            <a:r>
              <a:rPr lang="uk-UA" sz="3200" dirty="0" err="1"/>
              <a:t>грамнегативних</a:t>
            </a:r>
            <a:r>
              <a:rPr lang="uk-UA" sz="3200" dirty="0"/>
              <a:t> бактерій (кишкової палички, сальмонел, </a:t>
            </a:r>
            <a:r>
              <a:rPr lang="uk-UA" sz="3200" dirty="0" err="1"/>
              <a:t>шигел</a:t>
            </a:r>
            <a:r>
              <a:rPr lang="uk-UA" sz="3200" dirty="0"/>
              <a:t>, протея, </a:t>
            </a:r>
            <a:r>
              <a:rPr lang="uk-UA" sz="3200" dirty="0" err="1"/>
              <a:t>клебсієл</a:t>
            </a:r>
            <a:r>
              <a:rPr lang="uk-UA" sz="3200" dirty="0"/>
              <a:t>, </a:t>
            </a:r>
            <a:r>
              <a:rPr lang="uk-UA" sz="3200" dirty="0" err="1"/>
              <a:t>ентеро-бактерів</a:t>
            </a:r>
            <a:r>
              <a:rPr lang="uk-UA" sz="3200" dirty="0"/>
              <a:t>, </a:t>
            </a:r>
            <a:r>
              <a:rPr lang="uk-UA" sz="3200" dirty="0" err="1"/>
              <a:t>серацій</a:t>
            </a:r>
            <a:r>
              <a:rPr lang="uk-UA" sz="3200" dirty="0"/>
              <a:t>),</a:t>
            </a:r>
          </a:p>
          <a:p>
            <a:pPr marL="0" indent="0">
              <a:buNone/>
            </a:pPr>
            <a:r>
              <a:rPr lang="uk-UA" sz="3200" dirty="0"/>
              <a:t>аеробів і стафілококів (зокрема </a:t>
            </a:r>
            <a:r>
              <a:rPr lang="uk-UA" sz="3200" dirty="0" err="1"/>
              <a:t>метицилінрезистентних</a:t>
            </a:r>
            <a:r>
              <a:rPr lang="uk-UA" sz="3200" dirty="0"/>
              <a:t>).</a:t>
            </a:r>
          </a:p>
        </p:txBody>
      </p:sp>
      <p:pic>
        <p:nvPicPr>
          <p:cNvPr id="5122" name="Picture 2" descr="Що треба знати про стафілокок? — Головне управління Держпродспоживслужби в  Чернігівській області">
            <a:extLst>
              <a:ext uri="{FF2B5EF4-FFF2-40B4-BE49-F238E27FC236}">
                <a16:creationId xmlns:a16="http://schemas.microsoft.com/office/drawing/2014/main" xmlns="" id="{6D5A31F5-4AB6-3DAB-A8CB-BC79B3840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04014" y="4660687"/>
            <a:ext cx="3092515" cy="21973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6295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332008-8235-C89A-1EE6-E1A78FE00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32903"/>
            <a:ext cx="7729728" cy="559764"/>
          </a:xfrm>
        </p:spPr>
        <p:txBody>
          <a:bodyPr>
            <a:normAutofit fontScale="90000"/>
          </a:bodyPr>
          <a:lstStyle/>
          <a:p>
            <a:r>
              <a:rPr lang="uk-UA" dirty="0"/>
              <a:t>Історія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A7D718-CA68-6B0D-457A-769303E3A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762" y="922054"/>
            <a:ext cx="7122678" cy="359609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Першим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аміноглікозидом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був стрептоміцин, виділений у 1944 р. з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актиноміцета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de-DE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Streptomyces </a:t>
            </a:r>
            <a:r>
              <a:rPr lang="de-DE" sz="24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griseus</a:t>
            </a:r>
            <a:r>
              <a:rPr lang="de-DE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 1957 р. виділено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канаміцин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зорі ери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антибіотикотерапії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стрептоміцин, разом з пеніциліном, застосовували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практично безконтрольно, у тому числі при банальних інфекціях, що сприяло наростанню стійкості збудників банальних інфекцій до нього і появу часткової перехресної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стійкості до інших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endParaRPr lang="uk-UA" dirty="0"/>
          </a:p>
        </p:txBody>
      </p:sp>
      <p:pic>
        <p:nvPicPr>
          <p:cNvPr id="6146" name="Picture 2" descr="New Jersey gets official state microbe: Streptomyces griseus - WHYY">
            <a:extLst>
              <a:ext uri="{FF2B5EF4-FFF2-40B4-BE49-F238E27FC236}">
                <a16:creationId xmlns:a16="http://schemas.microsoft.com/office/drawing/2014/main" xmlns="" id="{3DF47273-0586-97CF-1D64-B947D2EC6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2440" y="864375"/>
            <a:ext cx="3598202" cy="24666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8B19B7C-551F-5D9E-FF01-1BAD1B45B485}"/>
              </a:ext>
            </a:extLst>
          </p:cNvPr>
          <p:cNvSpPr txBox="1"/>
          <p:nvPr/>
        </p:nvSpPr>
        <p:spPr>
          <a:xfrm>
            <a:off x="509762" y="4597118"/>
            <a:ext cx="11386768" cy="186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3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Згодом стрептоміцин через високу </a:t>
            </a:r>
            <a:r>
              <a:rPr lang="uk-UA" sz="23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ототоксичність</a:t>
            </a:r>
            <a:r>
              <a:rPr lang="uk-UA" sz="23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</a:t>
            </a:r>
            <a:r>
              <a:rPr lang="uk-UA" sz="23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нефротоксичність</a:t>
            </a:r>
            <a:r>
              <a:rPr lang="uk-UA" sz="23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швидкий</a:t>
            </a:r>
            <a:br>
              <a:rPr lang="uk-UA" sz="23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3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розвиток стійкості до нього більшості збудників, став застосовуватися майже виключно у складі комбінованих режимів специфічної хіміотерапії туберкульозу, а також деяких рідкісних, майже ліквідованих у даний час інфекцій, таких, як чума, а основним</a:t>
            </a:r>
            <a:br>
              <a:rPr lang="uk-UA" sz="23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3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вживаним </a:t>
            </a:r>
            <a:r>
              <a:rPr lang="uk-UA" sz="23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аміноглікозидом</a:t>
            </a:r>
            <a:r>
              <a:rPr lang="uk-UA" sz="23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 решті клінічних ситуацій на тривалий час став </a:t>
            </a:r>
            <a:r>
              <a:rPr lang="uk-UA" sz="23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канаміцин</a:t>
            </a:r>
            <a:r>
              <a:rPr lang="uk-UA" sz="23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r>
              <a:rPr lang="uk-UA" sz="2300" dirty="0"/>
              <a:t> </a:t>
            </a:r>
          </a:p>
        </p:txBody>
      </p:sp>
      <p:pic>
        <p:nvPicPr>
          <p:cNvPr id="6148" name="Picture 4" descr="Канамицин: инструкция, цена, аналоги | порошок для раствора для инъекций  Киевмедпрепарат | Компендиум — справочник лекарственных препаратов">
            <a:extLst>
              <a:ext uri="{FF2B5EF4-FFF2-40B4-BE49-F238E27FC236}">
                <a16:creationId xmlns:a16="http://schemas.microsoft.com/office/drawing/2014/main" xmlns="" id="{B8F36550-2ABE-814F-926D-9A44E9319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27806" y="1973987"/>
            <a:ext cx="28575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8302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Канамицин: инструкция, цена, аналоги | порошок для раствора для инъекций  Киевмедпрепарат | Компендиум — справочник лекарственных препаратов">
            <a:extLst>
              <a:ext uri="{FF2B5EF4-FFF2-40B4-BE49-F238E27FC236}">
                <a16:creationId xmlns:a16="http://schemas.microsoft.com/office/drawing/2014/main" xmlns="" id="{898F0919-3B7F-F726-77FA-4DAF0C9FA0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693"/>
          <a:stretch/>
        </p:blipFill>
        <p:spPr bwMode="auto">
          <a:xfrm rot="20701768">
            <a:off x="188612" y="4542695"/>
            <a:ext cx="1092500" cy="22117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350F84-3D89-F82B-0E21-C473B3C40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0812"/>
            <a:ext cx="10972800" cy="924132"/>
          </a:xfrm>
        </p:spPr>
        <p:txBody>
          <a:bodyPr>
            <a:normAutofit fontScale="90000"/>
          </a:bodyPr>
          <a:lstStyle/>
          <a:p>
            <a:r>
              <a:rPr lang="uk-U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Класифікація </a:t>
            </a:r>
            <a:r>
              <a:rPr lang="uk-UA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r>
              <a:rPr lang="uk-U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за поколіннями </a:t>
            </a:r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69D9B5A-0EB9-6C03-AD0E-A5E5FD96ECF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697841">
            <a:off x="193940" y="1532643"/>
            <a:ext cx="1722459" cy="1722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EF1D46EB-2DB3-58C5-A236-9DE0D3276C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42569221"/>
              </p:ext>
            </p:extLst>
          </p:nvPr>
        </p:nvGraphicFramePr>
        <p:xfrm>
          <a:off x="1304731" y="1875452"/>
          <a:ext cx="9582537" cy="4133456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829702">
                  <a:extLst>
                    <a:ext uri="{9D8B030D-6E8A-4147-A177-3AD203B41FA5}">
                      <a16:colId xmlns:a16="http://schemas.microsoft.com/office/drawing/2014/main" xmlns="" val="3940594127"/>
                    </a:ext>
                  </a:extLst>
                </a:gridCol>
                <a:gridCol w="2729739">
                  <a:extLst>
                    <a:ext uri="{9D8B030D-6E8A-4147-A177-3AD203B41FA5}">
                      <a16:colId xmlns:a16="http://schemas.microsoft.com/office/drawing/2014/main" xmlns="" val="2651670598"/>
                    </a:ext>
                  </a:extLst>
                </a:gridCol>
                <a:gridCol w="4023096">
                  <a:extLst>
                    <a:ext uri="{9D8B030D-6E8A-4147-A177-3AD203B41FA5}">
                      <a16:colId xmlns:a16="http://schemas.microsoft.com/office/drawing/2014/main" xmlns="" val="30767783"/>
                    </a:ext>
                  </a:extLst>
                </a:gridCol>
              </a:tblGrid>
              <a:tr h="885740">
                <a:tc>
                  <a:txBody>
                    <a:bodyPr/>
                    <a:lstStyle/>
                    <a:p>
                      <a:r>
                        <a:rPr lang="de-DE" sz="2000" b="1">
                          <a:solidFill>
                            <a:srgbClr val="000000"/>
                          </a:solidFill>
                          <a:effectLst/>
                        </a:rPr>
                        <a:t>I </a:t>
                      </a:r>
                      <a:r>
                        <a:rPr lang="uk-UA" sz="2000" b="1">
                          <a:solidFill>
                            <a:srgbClr val="000000"/>
                          </a:solidFill>
                          <a:effectLst/>
                        </a:rPr>
                        <a:t>покоління </a:t>
                      </a:r>
                      <a:endParaRPr lang="uk-UA" sz="20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</a:rPr>
                        <a:t>II 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</a:rPr>
                        <a:t>покоління </a:t>
                      </a:r>
                      <a:endParaRPr lang="uk-UA" sz="20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</a:rPr>
                        <a:t>III 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</a:rPr>
                        <a:t>покоління</a:t>
                      </a:r>
                      <a:endParaRPr lang="uk-UA" sz="20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14128488"/>
                  </a:ext>
                </a:extLst>
              </a:tr>
              <a:tr h="885740">
                <a:tc>
                  <a:txBody>
                    <a:bodyPr/>
                    <a:lstStyle/>
                    <a:p>
                      <a:r>
                        <a:rPr lang="uk-UA" sz="2000" b="0">
                          <a:solidFill>
                            <a:srgbClr val="000000"/>
                          </a:solidFill>
                          <a:effectLst/>
                        </a:rPr>
                        <a:t>Стрептоміцин </a:t>
                      </a:r>
                      <a:endParaRPr lang="uk-UA" sz="20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000" b="0" dirty="0">
                          <a:solidFill>
                            <a:srgbClr val="000000"/>
                          </a:solidFill>
                          <a:effectLst/>
                        </a:rPr>
                        <a:t>Гентаміцин </a:t>
                      </a:r>
                      <a:endParaRPr lang="uk-UA" sz="20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000" b="0" dirty="0" err="1">
                          <a:solidFill>
                            <a:srgbClr val="000000"/>
                          </a:solidFill>
                          <a:effectLst/>
                        </a:rPr>
                        <a:t>Амікацин</a:t>
                      </a:r>
                      <a:endParaRPr lang="uk-UA" sz="20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23790445"/>
                  </a:ext>
                </a:extLst>
              </a:tr>
              <a:tr h="1180988">
                <a:tc>
                  <a:txBody>
                    <a:bodyPr/>
                    <a:lstStyle/>
                    <a:p>
                      <a:r>
                        <a:rPr lang="uk-UA" sz="2000" b="0">
                          <a:solidFill>
                            <a:srgbClr val="000000"/>
                          </a:solidFill>
                          <a:effectLst/>
                        </a:rPr>
                        <a:t>Неоміцин </a:t>
                      </a:r>
                      <a:endParaRPr lang="uk-UA" sz="20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000" b="0" dirty="0">
                          <a:solidFill>
                            <a:srgbClr val="000000"/>
                          </a:solidFill>
                          <a:effectLst/>
                        </a:rPr>
                        <a:t>Тобраміцин</a:t>
                      </a:r>
                      <a:endParaRPr lang="uk-UA" sz="20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039915"/>
                  </a:ext>
                </a:extLst>
              </a:tr>
              <a:tr h="1180988">
                <a:tc>
                  <a:txBody>
                    <a:bodyPr/>
                    <a:lstStyle/>
                    <a:p>
                      <a:r>
                        <a:rPr lang="uk-UA" sz="2000" b="0">
                          <a:solidFill>
                            <a:srgbClr val="000000"/>
                          </a:solidFill>
                          <a:effectLst/>
                        </a:rPr>
                        <a:t>Канаміцин </a:t>
                      </a:r>
                      <a:endParaRPr lang="uk-UA" sz="20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000" b="0" dirty="0" err="1">
                          <a:solidFill>
                            <a:srgbClr val="000000"/>
                          </a:solidFill>
                          <a:effectLst/>
                        </a:rPr>
                        <a:t>Нетилміцин</a:t>
                      </a:r>
                      <a:endParaRPr lang="uk-UA" sz="20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584902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D946B32D-F935-1981-C83E-A1DF215EB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549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x-none" altLang="x-non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x-none" altLang="x-non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9" name="Picture 5" descr="Стрептоміцин від компанії ARTERIUM">
            <a:extLst>
              <a:ext uri="{FF2B5EF4-FFF2-40B4-BE49-F238E27FC236}">
                <a16:creationId xmlns:a16="http://schemas.microsoft.com/office/drawing/2014/main" xmlns="" id="{A2DE33F0-F221-870E-7641-8B0D281EB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07689">
            <a:off x="10282533" y="1519531"/>
            <a:ext cx="1685913" cy="16859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7" descr="Гентамицина сульфат-Дарница раствор д/ин. 40 мг/мл по 2 мл №10 в амп. :  инструкция + цена в аптеках | Tabletki.ua">
            <a:extLst>
              <a:ext uri="{FF2B5EF4-FFF2-40B4-BE49-F238E27FC236}">
                <a16:creationId xmlns:a16="http://schemas.microsoft.com/office/drawing/2014/main" xmlns="" id="{70885B8A-EBC0-1FA4-3AB6-87ACA2C334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EC43CFD-D852-221D-4797-2F6F2DA50C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37991" b="36986"/>
          <a:stretch/>
        </p:blipFill>
        <p:spPr>
          <a:xfrm rot="21283004">
            <a:off x="1725523" y="5837102"/>
            <a:ext cx="3555603" cy="889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Амікацину сульфат: інструкція по застосуванню, ціна в аптеках України,  аналоги, склад, показання | Amikacini sulfas розчин для ін'єкцій компанії  «Лекхім-Харків» | Довідник лікарських препаратів Компендіум">
            <a:extLst>
              <a:ext uri="{FF2B5EF4-FFF2-40B4-BE49-F238E27FC236}">
                <a16:creationId xmlns:a16="http://schemas.microsoft.com/office/drawing/2014/main" xmlns="" id="{5A270DB2-6A7F-4AD9-7FDE-A8FE14FD6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37102" y="5010540"/>
            <a:ext cx="2077616" cy="1646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6176633-8D79-16A5-0B1C-A2D98772D5B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t="9225" b="8062"/>
          <a:stretch/>
        </p:blipFill>
        <p:spPr>
          <a:xfrm rot="384265">
            <a:off x="6639873" y="5104735"/>
            <a:ext cx="2464058" cy="1683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285106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CC8FC2-4D3B-3583-09D3-7BAC91DDC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92252"/>
            <a:ext cx="7729728" cy="894588"/>
          </a:xfrm>
        </p:spPr>
        <p:txBody>
          <a:bodyPr/>
          <a:lstStyle/>
          <a:p>
            <a:r>
              <a:rPr lang="uk-UA" dirty="0"/>
              <a:t>Фармакокінетика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6E34E9-8644-0A82-6FE5-AC649EEE3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039" y="1828800"/>
            <a:ext cx="9965405" cy="471195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/>
              <a:t>не </a:t>
            </a:r>
            <a:r>
              <a:rPr lang="ru-RU" sz="2000" dirty="0" err="1"/>
              <a:t>всмоктуються</a:t>
            </a:r>
            <a:r>
              <a:rPr lang="ru-RU" sz="2000" dirty="0"/>
              <a:t> в </a:t>
            </a:r>
            <a:r>
              <a:rPr lang="ru-RU" sz="2000" dirty="0" err="1"/>
              <a:t>шлунковокишковому</a:t>
            </a:r>
            <a:r>
              <a:rPr lang="ru-RU" sz="2000" dirty="0"/>
              <a:t> </a:t>
            </a:r>
            <a:r>
              <a:rPr lang="ru-RU" sz="2000" dirty="0" err="1"/>
              <a:t>тракті</a:t>
            </a:r>
            <a:r>
              <a:rPr lang="ru-RU" sz="2000" dirty="0"/>
              <a:t> (ШКТ)</a:t>
            </a:r>
          </a:p>
          <a:p>
            <a:r>
              <a:rPr lang="ru-RU" sz="2000" dirty="0"/>
              <a:t> </a:t>
            </a:r>
            <a:r>
              <a:rPr lang="ru-RU" sz="2000" dirty="0" err="1"/>
              <a:t>застосовуються</a:t>
            </a:r>
            <a:r>
              <a:rPr lang="ru-RU" sz="2000" dirty="0"/>
              <a:t> парентерально (</a:t>
            </a:r>
            <a:r>
              <a:rPr lang="ru-RU" sz="2000" dirty="0" err="1"/>
              <a:t>окрім</a:t>
            </a:r>
            <a:r>
              <a:rPr lang="ru-RU" sz="2000" dirty="0"/>
              <a:t> </a:t>
            </a:r>
            <a:r>
              <a:rPr lang="ru-RU" sz="2000" dirty="0" err="1"/>
              <a:t>неоміцину</a:t>
            </a:r>
            <a:r>
              <a:rPr lang="ru-RU" sz="2000" dirty="0"/>
              <a:t>)  - </a:t>
            </a:r>
            <a:r>
              <a:rPr lang="ru-RU" sz="2000" dirty="0" err="1"/>
              <a:t>внутрішньом’язово</a:t>
            </a:r>
            <a:r>
              <a:rPr lang="ru-RU" sz="2000" dirty="0"/>
              <a:t>, </a:t>
            </a:r>
            <a:r>
              <a:rPr lang="ru-RU" sz="2000" dirty="0" err="1"/>
              <a:t>внутрішньовенно</a:t>
            </a:r>
            <a:r>
              <a:rPr lang="ru-RU" sz="2000" dirty="0"/>
              <a:t>, </a:t>
            </a:r>
            <a:r>
              <a:rPr lang="ru-RU" sz="2000" dirty="0" err="1"/>
              <a:t>інтраперітонеально</a:t>
            </a:r>
            <a:r>
              <a:rPr lang="ru-RU" sz="2000" dirty="0"/>
              <a:t> та </a:t>
            </a:r>
            <a:r>
              <a:rPr lang="ru-RU" sz="2000" dirty="0" err="1"/>
              <a:t>інтраплеврально</a:t>
            </a:r>
            <a:endParaRPr lang="ru-RU" sz="2000" dirty="0"/>
          </a:p>
          <a:p>
            <a:r>
              <a:rPr lang="uk-UA" sz="2000" dirty="0"/>
              <a:t>розподіляються в позаклітинній рідині, включаючи сироватку крові, ексудат абсцесів, </a:t>
            </a:r>
            <a:r>
              <a:rPr lang="uk-UA" sz="2000" dirty="0" err="1"/>
              <a:t>асцитичу</a:t>
            </a:r>
            <a:r>
              <a:rPr lang="uk-UA" sz="2000" dirty="0"/>
              <a:t>, перикардіальну, плевральну, синовіальну, лімфатичну і перитонеальну рідини, створюють нижчі концентрації у бронхіальному секреті, жовчі, грудному молоці.</a:t>
            </a:r>
          </a:p>
          <a:p>
            <a:r>
              <a:rPr lang="uk-UA" sz="2000" dirty="0"/>
              <a:t>Після </a:t>
            </a:r>
            <a:r>
              <a:rPr lang="uk-UA" sz="2000" dirty="0" err="1"/>
              <a:t>внутрішньом’язового</a:t>
            </a:r>
            <a:r>
              <a:rPr lang="uk-UA" sz="2000" dirty="0"/>
              <a:t> введення всмоктуються швидко і повністю. Пікові концентрації розвиваються через 30 хв після закінчення внутрішньовенної </a:t>
            </a:r>
            <a:r>
              <a:rPr lang="uk-UA" sz="2000" dirty="0" err="1"/>
              <a:t>інфузії</a:t>
            </a:r>
            <a:r>
              <a:rPr lang="uk-UA" sz="2000" dirty="0"/>
              <a:t> і через 0,5-1,5 год після </a:t>
            </a:r>
            <a:r>
              <a:rPr lang="uk-UA" sz="2000" dirty="0" err="1"/>
              <a:t>внутрішньом’язового</a:t>
            </a:r>
            <a:r>
              <a:rPr lang="uk-UA" sz="2000" dirty="0"/>
              <a:t> введення. Т1/2 всіх препаратів  2-3,5 год.</a:t>
            </a:r>
          </a:p>
          <a:p>
            <a:r>
              <a:rPr lang="uk-UA" sz="2000" dirty="0"/>
              <a:t>У новонароджених у зв’язку з незрілістю нирок Т1/2 зростає до 5-8 год</a:t>
            </a:r>
          </a:p>
          <a:p>
            <a:r>
              <a:rPr lang="ru-RU" sz="2000" dirty="0"/>
              <a:t>У </a:t>
            </a:r>
            <a:r>
              <a:rPr lang="ru-RU" sz="2000" dirty="0" err="1"/>
              <a:t>печінці</a:t>
            </a:r>
            <a:r>
              <a:rPr lang="ru-RU" sz="2000" dirty="0"/>
              <a:t> не </a:t>
            </a:r>
            <a:r>
              <a:rPr lang="ru-RU" sz="2000" dirty="0" err="1"/>
              <a:t>метаболізуються</a:t>
            </a:r>
            <a:r>
              <a:rPr lang="ru-RU" sz="2000" dirty="0"/>
              <a:t>. </a:t>
            </a:r>
            <a:r>
              <a:rPr lang="ru-RU" sz="2000" dirty="0" err="1"/>
              <a:t>Виводяться</a:t>
            </a:r>
            <a:r>
              <a:rPr lang="ru-RU" sz="2000" dirty="0"/>
              <a:t> в </a:t>
            </a:r>
            <a:r>
              <a:rPr lang="ru-RU" sz="2000" dirty="0" err="1"/>
              <a:t>незміненому</a:t>
            </a:r>
            <a:r>
              <a:rPr lang="ru-RU" sz="2000" dirty="0"/>
              <a:t> </a:t>
            </a:r>
            <a:r>
              <a:rPr lang="ru-RU" sz="2000" dirty="0" err="1"/>
              <a:t>вигляді</a:t>
            </a:r>
            <a:r>
              <a:rPr lang="ru-RU" sz="2000" dirty="0"/>
              <a:t> </a:t>
            </a:r>
            <a:r>
              <a:rPr lang="ru-RU" sz="2000" dirty="0" err="1"/>
              <a:t>нирками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xmlns="" val="1688494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815842-C568-8F97-0E10-8E258AC53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09544"/>
            <a:ext cx="7729728" cy="523220"/>
          </a:xfrm>
        </p:spPr>
        <p:txBody>
          <a:bodyPr>
            <a:normAutofit fontScale="90000"/>
          </a:bodyPr>
          <a:lstStyle/>
          <a:p>
            <a:r>
              <a:rPr lang="uk-UA" sz="2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Фармакодинаміка</a:t>
            </a:r>
            <a:r>
              <a:rPr lang="uk-UA" sz="2400" dirty="0"/>
              <a:t>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060E1705-2AE4-821D-4998-F81C98EE40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29774656"/>
              </p:ext>
            </p:extLst>
          </p:nvPr>
        </p:nvGraphicFramePr>
        <p:xfrm>
          <a:off x="835910" y="1648333"/>
          <a:ext cx="10520180" cy="408282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5260090">
                  <a:extLst>
                    <a:ext uri="{9D8B030D-6E8A-4147-A177-3AD203B41FA5}">
                      <a16:colId xmlns:a16="http://schemas.microsoft.com/office/drawing/2014/main" xmlns="" val="1810126864"/>
                    </a:ext>
                  </a:extLst>
                </a:gridCol>
                <a:gridCol w="5260090">
                  <a:extLst>
                    <a:ext uri="{9D8B030D-6E8A-4147-A177-3AD203B41FA5}">
                      <a16:colId xmlns:a16="http://schemas.microsoft.com/office/drawing/2014/main" xmlns="" val="3112117846"/>
                    </a:ext>
                  </a:extLst>
                </a:gridCol>
              </a:tblGrid>
              <a:tr h="1619805">
                <a:tc>
                  <a:txBody>
                    <a:bodyPr/>
                    <a:lstStyle/>
                    <a:p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Грам (+) коки </a:t>
                      </a:r>
                      <a:endParaRPr lang="uk-UA" sz="1800" dirty="0">
                        <a:effectLst/>
                      </a:endParaRPr>
                    </a:p>
                  </a:txBody>
                  <a:tcPr marL="48468" marR="48468" marT="24234" marB="24234" anchor="ctr"/>
                </a:tc>
                <a:tc>
                  <a:txBody>
                    <a:bodyPr/>
                    <a:lstStyle/>
                    <a:p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Стафілококи, включаючи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effectLst/>
                        </a:rPr>
                        <a:t>PRSA 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і деякі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effectLst/>
                        </a:rPr>
                        <a:t>MRSA (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аміноглікозиди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effectLst/>
                        </a:rPr>
                        <a:t>II</a:t>
                      </a:r>
                      <a:br>
                        <a:rPr lang="de-DE" sz="1800" b="0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de-DE" sz="1800" b="0" dirty="0">
                          <a:solidFill>
                            <a:srgbClr val="000000"/>
                          </a:solidFill>
                          <a:effectLst/>
                        </a:rPr>
                        <a:t>III 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поколінь);</a:t>
                      </a:r>
                      <a:b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стрептококи й ентерококи 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помірно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 чутливі до стрептоміцину і</a:t>
                      </a:r>
                      <a:b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гентаміцину</a:t>
                      </a:r>
                      <a:endParaRPr lang="uk-UA" sz="1800" dirty="0">
                        <a:effectLst/>
                      </a:endParaRPr>
                    </a:p>
                  </a:txBody>
                  <a:tcPr marL="48468" marR="48468" marT="24234" marB="24234" anchor="ctr"/>
                </a:tc>
                <a:extLst>
                  <a:ext uri="{0D108BD9-81ED-4DB2-BD59-A6C34878D82A}">
                    <a16:rowId xmlns:a16="http://schemas.microsoft.com/office/drawing/2014/main" xmlns="" val="3181073877"/>
                  </a:ext>
                </a:extLst>
              </a:tr>
              <a:tr h="308580">
                <a:tc>
                  <a:txBody>
                    <a:bodyPr/>
                    <a:lstStyle/>
                    <a:p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Грам (–) коки </a:t>
                      </a:r>
                      <a:endParaRPr lang="uk-UA" sz="1800" dirty="0">
                        <a:effectLst/>
                      </a:endParaRPr>
                    </a:p>
                  </a:txBody>
                  <a:tcPr marL="48468" marR="48468" marT="24234" marB="24234" anchor="ctr"/>
                </a:tc>
                <a:tc>
                  <a:txBody>
                    <a:bodyPr/>
                    <a:lstStyle/>
                    <a:p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Гонококи, 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менінгококи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 - 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помірно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 чутливі</a:t>
                      </a:r>
                      <a:endParaRPr lang="uk-UA" sz="1800" dirty="0">
                        <a:effectLst/>
                      </a:endParaRPr>
                    </a:p>
                  </a:txBody>
                  <a:tcPr marL="48468" marR="48468" marT="24234" marB="24234" anchor="ctr"/>
                </a:tc>
                <a:extLst>
                  <a:ext uri="{0D108BD9-81ED-4DB2-BD59-A6C34878D82A}">
                    <a16:rowId xmlns:a16="http://schemas.microsoft.com/office/drawing/2014/main" xmlns="" val="2544386916"/>
                  </a:ext>
                </a:extLst>
              </a:tr>
              <a:tr h="1095315"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000000"/>
                          </a:solidFill>
                          <a:effectLst/>
                        </a:rPr>
                        <a:t>Грам (–) палички </a:t>
                      </a:r>
                      <a:endParaRPr lang="uk-UA" sz="1800">
                        <a:effectLst/>
                      </a:endParaRPr>
                    </a:p>
                  </a:txBody>
                  <a:tcPr marL="48468" marR="48468" marT="24234" marB="24234" anchor="ctr"/>
                </a:tc>
                <a:tc>
                  <a:txBody>
                    <a:bodyPr/>
                    <a:lstStyle/>
                    <a:p>
                      <a:r>
                        <a:rPr lang="de-DE" sz="1800" b="0" dirty="0" err="1">
                          <a:solidFill>
                            <a:srgbClr val="000000"/>
                          </a:solidFill>
                          <a:effectLst/>
                        </a:rPr>
                        <a:t>E.coli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протєї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 (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аміноглікозиди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effectLst/>
                        </a:rPr>
                        <a:t>I-III 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поколінь), 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клебсієлли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ентеробактери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,</a:t>
                      </a:r>
                      <a:b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серації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 (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аміноглікозиди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effectLst/>
                        </a:rPr>
                        <a:t>II-III 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поколінь);</a:t>
                      </a:r>
                      <a:b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de-DE" sz="1800" b="0" dirty="0" err="1">
                          <a:solidFill>
                            <a:srgbClr val="000000"/>
                          </a:solidFill>
                          <a:effectLst/>
                        </a:rPr>
                        <a:t>P.aeruginosa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effectLst/>
                        </a:rPr>
                        <a:t> (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аміноглікозиди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effectLst/>
                        </a:rPr>
                        <a:t>II-III 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поколінь)</a:t>
                      </a:r>
                      <a:endParaRPr lang="uk-UA" sz="1800" dirty="0">
                        <a:effectLst/>
                      </a:endParaRPr>
                    </a:p>
                  </a:txBody>
                  <a:tcPr marL="48468" marR="48468" marT="24234" marB="24234" anchor="ctr"/>
                </a:tc>
                <a:extLst>
                  <a:ext uri="{0D108BD9-81ED-4DB2-BD59-A6C34878D82A}">
                    <a16:rowId xmlns:a16="http://schemas.microsoft.com/office/drawing/2014/main" xmlns="" val="664565979"/>
                  </a:ext>
                </a:extLst>
              </a:tr>
              <a:tr h="316980"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000000"/>
                          </a:solidFill>
                          <a:effectLst/>
                        </a:rPr>
                        <a:t>Мікобактерії </a:t>
                      </a:r>
                      <a:endParaRPr lang="uk-UA" sz="1800">
                        <a:effectLst/>
                      </a:endParaRPr>
                    </a:p>
                  </a:txBody>
                  <a:tcPr marL="48468" marR="48468" marT="24234" marB="24234" anchor="ctr"/>
                </a:tc>
                <a:tc>
                  <a:txBody>
                    <a:bodyPr/>
                    <a:lstStyle/>
                    <a:p>
                      <a:r>
                        <a:rPr lang="de-DE" sz="1800" b="0" dirty="0" err="1">
                          <a:solidFill>
                            <a:srgbClr val="000000"/>
                          </a:solidFill>
                          <a:effectLst/>
                        </a:rPr>
                        <a:t>M.tuberculosis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effectLst/>
                        </a:rPr>
                        <a:t> (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стрептоміцин, 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канаміцин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 і </a:t>
                      </a:r>
                      <a:r>
                        <a:rPr lang="uk-UA" sz="1800" b="0" dirty="0" err="1">
                          <a:solidFill>
                            <a:srgbClr val="000000"/>
                          </a:solidFill>
                          <a:effectLst/>
                        </a:rPr>
                        <a:t>амікацин</a:t>
                      </a:r>
                      <a:r>
                        <a:rPr lang="uk-UA" sz="18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uk-UA" sz="1800" dirty="0">
                        <a:effectLst/>
                      </a:endParaRPr>
                    </a:p>
                  </a:txBody>
                  <a:tcPr marL="48468" marR="48468" marT="24234" marB="24234" anchor="ctr"/>
                </a:tc>
                <a:extLst>
                  <a:ext uri="{0D108BD9-81ED-4DB2-BD59-A6C34878D82A}">
                    <a16:rowId xmlns:a16="http://schemas.microsoft.com/office/drawing/2014/main" xmlns="" val="1749808785"/>
                  </a:ext>
                </a:extLst>
              </a:tr>
              <a:tr h="308580"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000000"/>
                          </a:solidFill>
                          <a:effectLst/>
                        </a:rPr>
                        <a:t>Анаер</a:t>
                      </a:r>
                      <a:endParaRPr lang="uk-UA" sz="1800">
                        <a:effectLst/>
                      </a:endParaRPr>
                    </a:p>
                  </a:txBody>
                  <a:tcPr marL="48468" marR="48468" marT="24234" marB="24234" anchor="ctr"/>
                </a:tc>
                <a:tc>
                  <a:txBody>
                    <a:bodyPr/>
                    <a:lstStyle/>
                    <a:p>
                      <a:endParaRPr lang="uk-UA" sz="1800" dirty="0"/>
                    </a:p>
                  </a:txBody>
                  <a:tcPr marL="48468" marR="48468" marT="24234" marB="24234"/>
                </a:tc>
                <a:extLst>
                  <a:ext uri="{0D108BD9-81ED-4DB2-BD59-A6C34878D82A}">
                    <a16:rowId xmlns:a16="http://schemas.microsoft.com/office/drawing/2014/main" xmlns="" val="40441535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4733E12-9A63-07C7-A246-2E329764A09E}"/>
              </a:ext>
            </a:extLst>
          </p:cNvPr>
          <p:cNvSpPr txBox="1"/>
          <p:nvPr/>
        </p:nvSpPr>
        <p:spPr>
          <a:xfrm>
            <a:off x="3121134" y="949154"/>
            <a:ext cx="609755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800" dirty="0"/>
              <a:t>Спектр активності </a:t>
            </a:r>
            <a:r>
              <a:rPr lang="uk-UA" sz="2800" dirty="0" err="1"/>
              <a:t>аміноглікозидів</a:t>
            </a:r>
            <a:endParaRPr lang="uk-UA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3F43FA6-B3E4-5B06-91B5-8298F573DE9E}"/>
              </a:ext>
            </a:extLst>
          </p:cNvPr>
          <p:cNvSpPr txBox="1"/>
          <p:nvPr/>
        </p:nvSpPr>
        <p:spPr>
          <a:xfrm>
            <a:off x="835910" y="5632793"/>
            <a:ext cx="1052018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 ступенем зменшування антибактеріальної дії: </a:t>
            </a:r>
          </a:p>
          <a:p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амікацин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&gt;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нетилміцин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&gt;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сизоміцин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&gt;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гентаміцин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&gt;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тобраміцин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&gt;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стрептоміцин  &gt;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неоміцин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&gt;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канаміцин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&gt;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мономіцин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xmlns="" val="3651295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0D2012-BF80-F01B-CBEE-DE7595ED8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887" y="416052"/>
            <a:ext cx="8985504" cy="701921"/>
          </a:xfrm>
        </p:spPr>
        <p:txBody>
          <a:bodyPr>
            <a:normAutofit fontScale="90000"/>
          </a:bodyPr>
          <a:lstStyle/>
          <a:p>
            <a:r>
              <a:rPr lang="uk-UA" dirty="0" err="1"/>
              <a:t>Аміноглікозиди</a:t>
            </a:r>
            <a:r>
              <a:rPr lang="uk-UA" dirty="0"/>
              <a:t> першого покоління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32C68D-6FC3-B32E-8B83-9078D29FB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682" y="1655333"/>
            <a:ext cx="10501293" cy="354733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2000" dirty="0"/>
              <a:t>Широко застосовують тільки </a:t>
            </a:r>
            <a:r>
              <a:rPr lang="uk-UA" sz="2000" dirty="0" err="1"/>
              <a:t>канаміцин</a:t>
            </a:r>
            <a:r>
              <a:rPr lang="uk-UA" sz="2000" dirty="0"/>
              <a:t>.</a:t>
            </a:r>
          </a:p>
          <a:p>
            <a:r>
              <a:rPr lang="uk-UA" sz="2000" dirty="0"/>
              <a:t>Стрептоміцин в основному використовують як протитуберкульозний препарат. </a:t>
            </a:r>
          </a:p>
          <a:p>
            <a:r>
              <a:rPr lang="uk-UA" sz="2000" dirty="0" err="1"/>
              <a:t>Неоміцин</a:t>
            </a:r>
            <a:r>
              <a:rPr lang="uk-UA" sz="2000" dirty="0"/>
              <a:t> і </a:t>
            </a:r>
            <a:r>
              <a:rPr lang="uk-UA" sz="2000" dirty="0" err="1"/>
              <a:t>мономіцин</a:t>
            </a:r>
            <a:r>
              <a:rPr lang="uk-UA" sz="2000" dirty="0"/>
              <a:t> у зв’язку з високою токсичністю </a:t>
            </a:r>
            <a:r>
              <a:rPr lang="uk-UA" sz="2000" dirty="0" err="1"/>
              <a:t>парентерально</a:t>
            </a:r>
            <a:r>
              <a:rPr lang="uk-UA" sz="2000" dirty="0"/>
              <a:t> не застосовують і призначають всередину при кишкових інфекціях, а також для передопераційної «стерилізації» кишківника та місцево. </a:t>
            </a:r>
          </a:p>
          <a:p>
            <a:r>
              <a:rPr lang="uk-UA" sz="2000" dirty="0" err="1"/>
              <a:t>Канаміцин</a:t>
            </a:r>
            <a:r>
              <a:rPr lang="uk-UA" sz="2000" dirty="0"/>
              <a:t>, найменше токсичний з препаратів першого покоління, поступається </a:t>
            </a:r>
            <a:r>
              <a:rPr lang="uk-UA" sz="2000" dirty="0" err="1"/>
              <a:t>аміноглікозидам</a:t>
            </a:r>
            <a:r>
              <a:rPr lang="uk-UA" sz="2000" dirty="0"/>
              <a:t> другого і третього покоління в активності по відношенню до пневмококів, ентерококів і багатьом </a:t>
            </a:r>
            <a:r>
              <a:rPr lang="uk-UA" sz="2000" dirty="0" err="1"/>
              <a:t>внутрішньолікарняним</a:t>
            </a:r>
            <a:r>
              <a:rPr lang="uk-UA" sz="2000" dirty="0"/>
              <a:t> </a:t>
            </a:r>
            <a:r>
              <a:rPr lang="uk-UA" sz="2000" dirty="0" err="1"/>
              <a:t>грамнегативнним</a:t>
            </a:r>
            <a:r>
              <a:rPr lang="uk-UA" sz="2000" dirty="0"/>
              <a:t> штамам бактерій, не діє на </a:t>
            </a:r>
            <a:r>
              <a:rPr lang="uk-UA" sz="2000" dirty="0" err="1"/>
              <a:t>синьогнійну</a:t>
            </a:r>
            <a:r>
              <a:rPr lang="uk-UA" sz="2000" dirty="0"/>
              <a:t> паличку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A2DC857-CE71-DAA5-0263-D9858D57081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6905" y="4911351"/>
            <a:ext cx="5439250" cy="17786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0BC991F-52F1-F0AF-7AC6-7FDD9351E0C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32323" y="4657760"/>
            <a:ext cx="2164532" cy="2164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10318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3F9190-D658-496F-2F50-28B44C2D8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86826"/>
            <a:ext cx="7729728" cy="711708"/>
          </a:xfrm>
        </p:spPr>
        <p:txBody>
          <a:bodyPr>
            <a:normAutofit fontScale="90000"/>
          </a:bodyPr>
          <a:lstStyle/>
          <a:p>
            <a:r>
              <a:rPr lang="uk-UA" dirty="0" err="1"/>
              <a:t>Аміноглікозіди</a:t>
            </a:r>
            <a:r>
              <a:rPr lang="uk-UA" dirty="0"/>
              <a:t> другого покоління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7322A65-707F-2061-9078-5109F503C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520" y="1364386"/>
            <a:ext cx="6918960" cy="126339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 відносно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синьогнійної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палички, діють на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штами мікроорганізмів, що виробили стійкість до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аміноглікозидів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першого покоління.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C11FFD1-6F07-1F48-AE91-CF541E8E80E7}"/>
              </a:ext>
            </a:extLst>
          </p:cNvPr>
          <p:cNvSpPr txBox="1"/>
          <p:nvPr/>
        </p:nvSpPr>
        <p:spPr>
          <a:xfrm>
            <a:off x="312420" y="3068332"/>
            <a:ext cx="11567160" cy="3046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b="1" dirty="0"/>
              <a:t>Гентаміцин</a:t>
            </a:r>
            <a:r>
              <a:rPr lang="uk-UA" sz="2400" dirty="0"/>
              <a:t> діє на мікрофлору, стійку до </a:t>
            </a:r>
            <a:r>
              <a:rPr lang="uk-UA" sz="2400" dirty="0" err="1"/>
              <a:t>канаміцину</a:t>
            </a:r>
            <a:r>
              <a:rPr lang="uk-UA" sz="2400" dirty="0"/>
              <a:t>, деякі штами </a:t>
            </a:r>
            <a:r>
              <a:rPr lang="uk-UA" sz="2400" dirty="0" err="1"/>
              <a:t>синьогнійної</a:t>
            </a:r>
            <a:endParaRPr lang="uk-UA" sz="2400" dirty="0"/>
          </a:p>
          <a:p>
            <a:r>
              <a:rPr lang="uk-UA" sz="2400" dirty="0"/>
              <a:t>палички, перевершує </a:t>
            </a:r>
            <a:r>
              <a:rPr lang="uk-UA" sz="2400" dirty="0" err="1"/>
              <a:t>тобраміцин</a:t>
            </a:r>
            <a:r>
              <a:rPr lang="uk-UA" sz="2400" dirty="0"/>
              <a:t> по активності відносно ентерококів і </a:t>
            </a:r>
            <a:r>
              <a:rPr lang="uk-UA" sz="2400" dirty="0" err="1"/>
              <a:t>серацій</a:t>
            </a:r>
            <a:r>
              <a:rPr lang="uk-UA" sz="2400" dirty="0"/>
              <a:t>, але</a:t>
            </a:r>
          </a:p>
          <a:p>
            <a:r>
              <a:rPr lang="uk-UA" sz="2400" dirty="0"/>
              <a:t>поступається йому в </a:t>
            </a:r>
            <a:r>
              <a:rPr lang="uk-UA" sz="2400" dirty="0" err="1"/>
              <a:t>антипсевдомонадній</a:t>
            </a:r>
            <a:r>
              <a:rPr lang="uk-UA" sz="2400" dirty="0"/>
              <a:t> активності, володіє більшою</a:t>
            </a:r>
            <a:r>
              <a:rPr lang="en-US" sz="2400" dirty="0"/>
              <a:t> </a:t>
            </a:r>
            <a:r>
              <a:rPr lang="uk-UA" sz="2400" dirty="0" err="1"/>
              <a:t>нефротоксичністю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Тобраміцин 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 порівнянні з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гентаміцином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менш нефротоксичний.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Сизоміцин 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 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найбільш активний препарат серед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другого покоління.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Нетилміцин</a:t>
            </a:r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має меншу в порівнянні з іншими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аміноглікозидами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ото- і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нефротоксичність</a:t>
            </a:r>
            <a:r>
              <a:rPr lang="uk-UA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776168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FA1F4B-E5E9-65C9-41FE-70722F633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3521"/>
            <a:ext cx="7729728" cy="1092708"/>
          </a:xfrm>
        </p:spPr>
        <p:txBody>
          <a:bodyPr>
            <a:normAutofit/>
          </a:bodyPr>
          <a:lstStyle/>
          <a:p>
            <a:r>
              <a:rPr lang="uk-UA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Аміноглікозиди</a:t>
            </a:r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третього покоління</a:t>
            </a:r>
            <a:r>
              <a:rPr lang="uk-UA" sz="2400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606DDA6-36E7-6DA6-14AF-CAF431618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1868" y="1912421"/>
            <a:ext cx="8208264" cy="175107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активніші відносно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синьогнійної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палички.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Вторинну стійкість до них мікрофлори зустрічають значно рідше, ніж до препаратів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першого і другого покоління</a:t>
            </a:r>
            <a:r>
              <a:rPr lang="uk-UA" sz="2400" dirty="0"/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06B1EB3-7E67-7C0F-9B81-32AE92E01B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9798" y="3804222"/>
            <a:ext cx="3969172" cy="2910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АМИКАЦИН: инструкция, отзывы, аналоги, цена в аптеках - Medcentre.com.ua">
            <a:extLst>
              <a:ext uri="{FF2B5EF4-FFF2-40B4-BE49-F238E27FC236}">
                <a16:creationId xmlns:a16="http://schemas.microsoft.com/office/drawing/2014/main" xmlns="" id="{BD29ABEC-03B0-10CF-D287-914E6D22F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8477" y="3804222"/>
            <a:ext cx="4851635" cy="29109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6769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D543C8-5DC1-D59F-FDBF-25B983995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>
            <a:normAutofit/>
          </a:bodyPr>
          <a:lstStyle/>
          <a:p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Механізми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резистентності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бактерій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аміноглікозидів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9172D7-B5B8-E410-8E11-69D698988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853" y="2136711"/>
            <a:ext cx="10422294" cy="359228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2400" dirty="0"/>
              <a:t>Стійкість мікроорганізмів до стрептоміцину розвивається значно швидше, ніж до</a:t>
            </a:r>
            <a:r>
              <a:rPr lang="en-US" sz="2400" dirty="0"/>
              <a:t> </a:t>
            </a:r>
            <a:r>
              <a:rPr lang="uk-UA" sz="2400" dirty="0"/>
              <a:t>інших </a:t>
            </a:r>
            <a:r>
              <a:rPr lang="uk-UA" sz="2400" dirty="0" err="1"/>
              <a:t>аміноглікозидів</a:t>
            </a:r>
            <a:r>
              <a:rPr lang="uk-UA" sz="2400" dirty="0"/>
              <a:t>, і частково перехресна.</a:t>
            </a:r>
            <a:endParaRPr lang="en-US" sz="2400" dirty="0"/>
          </a:p>
          <a:p>
            <a:r>
              <a:rPr lang="uk-UA" sz="2400" dirty="0" err="1"/>
              <a:t>Стрептоміцинорезистентні</a:t>
            </a:r>
            <a:r>
              <a:rPr lang="uk-UA" sz="2400" dirty="0"/>
              <a:t> штами в</a:t>
            </a:r>
            <a:r>
              <a:rPr lang="en-US" sz="2400" dirty="0"/>
              <a:t> </a:t>
            </a:r>
            <a:r>
              <a:rPr lang="uk-UA" sz="2400" dirty="0"/>
              <a:t>більшості випадків чутливі до всіх інших </a:t>
            </a:r>
            <a:r>
              <a:rPr lang="uk-UA" sz="2400" dirty="0" err="1"/>
              <a:t>аміноглікозидів</a:t>
            </a:r>
            <a:r>
              <a:rPr lang="uk-UA" sz="2400" dirty="0"/>
              <a:t>. Штами, стійкі до стрептоміцину, </a:t>
            </a:r>
            <a:r>
              <a:rPr lang="uk-UA" sz="2400" dirty="0" err="1"/>
              <a:t>мономіцину</a:t>
            </a:r>
            <a:r>
              <a:rPr lang="uk-UA" sz="2400" dirty="0"/>
              <a:t> і </a:t>
            </a:r>
            <a:r>
              <a:rPr lang="uk-UA" sz="2400" dirty="0" err="1"/>
              <a:t>неоміцину</a:t>
            </a:r>
            <a:r>
              <a:rPr lang="uk-UA" sz="2400" dirty="0"/>
              <a:t>, часто зберігають чутливість до </a:t>
            </a:r>
            <a:r>
              <a:rPr lang="uk-UA" sz="2400" dirty="0" err="1"/>
              <a:t>гентаміцину</a:t>
            </a:r>
            <a:r>
              <a:rPr lang="uk-UA" sz="2400" dirty="0"/>
              <a:t> та інших</a:t>
            </a:r>
            <a:r>
              <a:rPr lang="en-US" sz="2400" dirty="0"/>
              <a:t> </a:t>
            </a:r>
            <a:r>
              <a:rPr lang="uk-UA" sz="2400" dirty="0"/>
              <a:t>нових </a:t>
            </a:r>
            <a:r>
              <a:rPr lang="uk-UA" sz="2400" dirty="0" err="1"/>
              <a:t>аміноглікозидів</a:t>
            </a:r>
            <a:r>
              <a:rPr lang="uk-UA" sz="2400" dirty="0"/>
              <a:t>.</a:t>
            </a:r>
          </a:p>
          <a:p>
            <a:r>
              <a:rPr lang="uk-UA" sz="2400" dirty="0"/>
              <a:t>Швидкість розвитку резистентності до антибіотиків цієї групи у бактерій різних</a:t>
            </a:r>
            <a:r>
              <a:rPr lang="en-US" sz="2400" dirty="0"/>
              <a:t> </a:t>
            </a:r>
            <a:r>
              <a:rPr lang="uk-UA" sz="2400" dirty="0"/>
              <a:t>видів неоднакова.</a:t>
            </a:r>
          </a:p>
        </p:txBody>
      </p:sp>
    </p:spTree>
    <p:extLst>
      <p:ext uri="{BB962C8B-B14F-4D97-AF65-F5344CB8AC3E}">
        <p14:creationId xmlns:p14="http://schemas.microsoft.com/office/powerpoint/2010/main" xmlns="" val="3619014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798204-AF49-7C1E-28BD-FA43DBF64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576" y="187452"/>
            <a:ext cx="9390888" cy="1188720"/>
          </a:xfrm>
        </p:spPr>
        <p:txBody>
          <a:bodyPr>
            <a:normAutofit/>
          </a:bodyPr>
          <a:lstStyle/>
          <a:p>
            <a:r>
              <a:rPr lang="ru-RU" dirty="0" err="1"/>
              <a:t>Показання</a:t>
            </a:r>
            <a:r>
              <a:rPr lang="ru-RU" dirty="0"/>
              <a:t> та </a:t>
            </a:r>
            <a:r>
              <a:rPr lang="ru-RU" dirty="0" err="1"/>
              <a:t>принципи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в </a:t>
            </a:r>
            <a:r>
              <a:rPr lang="ru-RU" dirty="0" err="1"/>
              <a:t>терапевтичній</a:t>
            </a:r>
            <a:r>
              <a:rPr lang="ru-RU" dirty="0"/>
              <a:t> </a:t>
            </a:r>
            <a:r>
              <a:rPr lang="ru-RU" dirty="0" err="1"/>
              <a:t>клініці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7687F8-68A2-C937-76A4-B5B6809B3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414" y="1616964"/>
            <a:ext cx="11663172" cy="475335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</a:t>
            </a:r>
            <a:r>
              <a:rPr lang="uk-UA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Емпірична терапія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(в більшості випадків призначають у поєднанні з </a:t>
            </a:r>
            <a:r>
              <a:rPr lang="uk-UA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беталактамами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uk-UA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глікопептидами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або </a:t>
            </a:r>
            <a:r>
              <a:rPr lang="uk-UA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антианаеробними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препаратами, залежно від передбачуваних збудників):</a:t>
            </a:r>
          </a:p>
          <a:p>
            <a:pPr marL="0" indent="0">
              <a:buNone/>
            </a:pP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Сепсис неясної етіології.</a:t>
            </a:r>
            <a:b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Інфекційний ендокардит.</a:t>
            </a:r>
            <a:b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Посттравматичні та післяопераційні </a:t>
            </a:r>
            <a:r>
              <a:rPr lang="uk-UA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менінгіти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b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Лихоманка у пацієнтів з </a:t>
            </a:r>
            <a:r>
              <a:rPr lang="uk-UA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нейтропенією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b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Нозокоміальна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пневмонія (включаючи вентиляційну).</a:t>
            </a:r>
            <a:b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Пієлонефрит.</a:t>
            </a:r>
            <a:b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Інтраабдомінальні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інфекції.</a:t>
            </a:r>
            <a:b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Інфекції органів малого тазу.</a:t>
            </a:r>
            <a:b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Діабетична стопа.</a:t>
            </a:r>
            <a:b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Післяопераційний або посттравматичний остеомієліт.</a:t>
            </a:r>
            <a:b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Септичний артрит.</a:t>
            </a:r>
            <a:r>
              <a:rPr lang="uk-UA" sz="2800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69011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810FCF-0AF0-601A-9FD7-2F49E53DC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848" y="430208"/>
            <a:ext cx="11576304" cy="599758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</a:t>
            </a:r>
            <a:r>
              <a:rPr lang="uk-UA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Місцева терапія:</a:t>
            </a:r>
            <a:br>
              <a:rPr lang="uk-UA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Інфекції очей 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 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бактерійний кон’юнктивіт і кератит.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uk-UA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</a:t>
            </a:r>
            <a:r>
              <a:rPr lang="uk-UA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Специфічна терапія:</a:t>
            </a:r>
            <a:br>
              <a:rPr lang="uk-UA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Чума (стрептоміцин).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Туляремія (стрептоміцин,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гентаміцин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).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Бруцельоз (стрептоміцин).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Туберкульоз (стрептоміцин,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канаміцин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).</a:t>
            </a:r>
            <a:r>
              <a:rPr lang="uk-UA" sz="2000" dirty="0"/>
              <a:t> </a:t>
            </a:r>
            <a:br>
              <a:rPr lang="uk-UA" sz="2000" dirty="0"/>
            </a:br>
            <a:endParaRPr lang="uk-UA" sz="2000" dirty="0"/>
          </a:p>
          <a:p>
            <a:pPr marL="0" indent="0">
              <a:buNone/>
            </a:pP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</a:t>
            </a:r>
            <a:r>
              <a:rPr lang="uk-UA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Антибіотикопрофілактіка</a:t>
            </a:r>
            <a:r>
              <a:rPr lang="uk-UA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</a:t>
            </a:r>
            <a:br>
              <a:rPr lang="uk-UA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Wingdings" panose="05000000000000000000" pitchFamily="2" charset="2"/>
              </a:rPr>
              <a:t>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Деконтамінація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кишківника перед плановими операціями на товстій кишці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неоміцин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або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канаміцин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 поєднанні з еритроміцином).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Аміноглікозиди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легко проникають у позаклітинні простори, а також у плевральну, перитонеальну і синовіальну рідини. Проте вони погано проникають у спинномозкову рідину (ліквор) і в рідкі середовища ока, а також у тканини простати. Тому вони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неефективні при системному введенні при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менінгітах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енцефаліті,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офтальмітах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простатитах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навіть викликаних чутливими до них мікроорганізмами. При менінгіті й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енцефаліті, що викликані чутливими мікроорганізмами, може практикуватися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ендолюмбальне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введення.</a:t>
            </a:r>
            <a:r>
              <a:rPr lang="uk-UA" sz="2000" dirty="0"/>
              <a:t> 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623B8BC-A02E-AEE2-8668-A6196E07623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92591" y="662473"/>
            <a:ext cx="4209586" cy="268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4287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0FCC8C-AB49-DDB0-9738-CC6081F0A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576" y="294132"/>
            <a:ext cx="8665464" cy="1188720"/>
          </a:xfrm>
        </p:spPr>
        <p:txBody>
          <a:bodyPr>
            <a:normAutofit/>
          </a:bodyPr>
          <a:lstStyle/>
          <a:p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Добові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дози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кратність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прийому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аміноглікозидів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974A76-C52D-4831-56EB-6CCBB473C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831526"/>
            <a:ext cx="11445240" cy="440163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більшості клінічних ситуацій їх можна вводити 1 раз на добу. При цьому знижується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нефротоксичність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а терапевтичний ефект не змінюється. Проте при важких інфекціях, таких, як бактерійний ендокардит, сепсис, важкі пневмонії, менінгіт, період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новонародженості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такий режим введення неприпустимий і слід віддавати перевагу класичному режиму, при якому стрептоміцин,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канаміцин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амікацин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вводяться 2 рази на добу, а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гентаміцин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тобраміцин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нетилміцин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 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2-3 рази на добу.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 одноразовому введенні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аміноглікозиди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краще за все вводити внутрішньовенно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краплинно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протягом 15-20 хв. В деяких випадках, наприклад, при важкому сепсисі, доцільна цілодобова внутрішньовенна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інфузія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аміноглікозиду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яка підтримує його постійний бактерицидний рівень в плазмі.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dirty="0"/>
              <a:t/>
            </a:r>
            <a:br>
              <a:rPr lang="uk-UA" sz="2400" dirty="0"/>
            </a:b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xmlns="" val="2436176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686EA3-16F9-879A-4C2E-827CCFBB7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28" y="202692"/>
            <a:ext cx="11743944" cy="915281"/>
          </a:xfrm>
        </p:spPr>
        <p:txBody>
          <a:bodyPr/>
          <a:lstStyle/>
          <a:p>
            <a:r>
              <a:rPr lang="ru-RU" dirty="0"/>
              <a:t>Чинники,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дозу </a:t>
            </a:r>
            <a:r>
              <a:rPr lang="ru-RU" dirty="0" err="1"/>
              <a:t>аміноглікозидів</a:t>
            </a:r>
            <a:endParaRPr lang="uk-UA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CC99526-0E13-60EB-CED9-7821CD16EB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7474" t="24490" r="24770" b="33191"/>
          <a:stretch/>
        </p:blipFill>
        <p:spPr>
          <a:xfrm>
            <a:off x="1082350" y="1360569"/>
            <a:ext cx="10347649" cy="515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3344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C04DE2-1107-08C9-E5AB-F063AC588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2379" y="277280"/>
            <a:ext cx="8994583" cy="1188720"/>
          </a:xfrm>
        </p:spPr>
        <p:txBody>
          <a:bodyPr/>
          <a:lstStyle/>
          <a:p>
            <a:r>
              <a:rPr lang="ru-RU" dirty="0"/>
              <a:t>Чинники,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дозу </a:t>
            </a:r>
            <a:r>
              <a:rPr lang="ru-RU" dirty="0" err="1"/>
              <a:t>аміноглікозидів</a:t>
            </a: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19232E1-C0C7-9CB5-95EC-B13E47EDF2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7321" t="42020" r="24694" b="22721"/>
          <a:stretch/>
        </p:blipFill>
        <p:spPr>
          <a:xfrm>
            <a:off x="535749" y="1799615"/>
            <a:ext cx="11120501" cy="459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9614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59E45A-2902-E7CE-E030-57A22E41E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95524"/>
            <a:ext cx="7729728" cy="565528"/>
          </a:xfrm>
        </p:spPr>
        <p:txBody>
          <a:bodyPr>
            <a:normAutofit fontScale="90000"/>
          </a:bodyPr>
          <a:lstStyle/>
          <a:p>
            <a:r>
              <a:rPr lang="uk-UA" dirty="0"/>
              <a:t>Побічні дії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B18BA94-F943-9C39-F6FE-B31085BC7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56" y="2078209"/>
            <a:ext cx="941272" cy="45038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/>
              <a:t>Нирки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2459507-EFA8-E625-0C2B-2C4768A4258F}"/>
              </a:ext>
            </a:extLst>
          </p:cNvPr>
          <p:cNvSpPr txBox="1"/>
          <p:nvPr/>
        </p:nvSpPr>
        <p:spPr>
          <a:xfrm>
            <a:off x="2967133" y="1281455"/>
            <a:ext cx="8994711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/>
              <a:t>нефротоксичний ефект може виявлятися підвищеною спрагою, значним</a:t>
            </a:r>
          </a:p>
          <a:p>
            <a:r>
              <a:rPr lang="uk-UA" dirty="0"/>
              <a:t>збільшенням або зменшенням кількості сечі, зниженням </a:t>
            </a:r>
            <a:r>
              <a:rPr lang="uk-UA" dirty="0" err="1"/>
              <a:t>клубочкової</a:t>
            </a:r>
            <a:r>
              <a:rPr lang="uk-UA" dirty="0"/>
              <a:t> фільтрації і підвищенням рівня креатиніну в сироватці крові. Чинники ризику: початкові порушення функції нирок, літній вік, високі дози, тривалі курси лікування, одночасне застосування інших </a:t>
            </a:r>
            <a:r>
              <a:rPr lang="uk-UA" dirty="0" err="1"/>
              <a:t>нефротоксичних</a:t>
            </a:r>
            <a:r>
              <a:rPr lang="uk-UA" dirty="0"/>
              <a:t> препаратів (</a:t>
            </a:r>
            <a:r>
              <a:rPr lang="uk-UA" dirty="0" err="1"/>
              <a:t>амфотерицин</a:t>
            </a:r>
            <a:r>
              <a:rPr lang="uk-UA" dirty="0"/>
              <a:t> В, </a:t>
            </a:r>
            <a:r>
              <a:rPr lang="uk-UA" dirty="0" err="1"/>
              <a:t>поліміксин</a:t>
            </a:r>
            <a:r>
              <a:rPr lang="uk-UA" dirty="0"/>
              <a:t> В, </a:t>
            </a:r>
            <a:r>
              <a:rPr lang="uk-UA" dirty="0" err="1"/>
              <a:t>ванкоміцин</a:t>
            </a:r>
            <a:r>
              <a:rPr lang="uk-UA" dirty="0"/>
              <a:t>, </a:t>
            </a:r>
            <a:r>
              <a:rPr lang="uk-UA" dirty="0" err="1"/>
              <a:t>петлеві</a:t>
            </a:r>
            <a:r>
              <a:rPr lang="uk-UA" dirty="0"/>
              <a:t> </a:t>
            </a:r>
            <a:r>
              <a:rPr lang="uk-UA" dirty="0" err="1"/>
              <a:t>діуретики</a:t>
            </a:r>
            <a:r>
              <a:rPr lang="uk-UA" dirty="0"/>
              <a:t>, </a:t>
            </a:r>
            <a:r>
              <a:rPr lang="uk-UA" dirty="0" err="1"/>
              <a:t>циклоспорин</a:t>
            </a:r>
            <a:r>
              <a:rPr lang="uk-UA" dirty="0"/>
              <a:t>). Заходи контролю: повторні клінічні аналізи сечі, визначення креатиніну сироватки крові та розрахунок </a:t>
            </a:r>
            <a:r>
              <a:rPr lang="uk-UA" dirty="0" err="1"/>
              <a:t>клубочкової</a:t>
            </a:r>
            <a:r>
              <a:rPr lang="uk-UA" dirty="0"/>
              <a:t> фільтрації кожні 3 дні (при зменшенні цього показника на 50 % </a:t>
            </a:r>
            <a:r>
              <a:rPr lang="uk-UA" dirty="0" err="1"/>
              <a:t>аміноглікозид</a:t>
            </a:r>
            <a:r>
              <a:rPr lang="uk-UA" dirty="0"/>
              <a:t> слід відмінити)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A6E18B7-F2C3-CE13-2156-CAD67082B327}"/>
              </a:ext>
            </a:extLst>
          </p:cNvPr>
          <p:cNvSpPr txBox="1"/>
          <p:nvPr/>
        </p:nvSpPr>
        <p:spPr>
          <a:xfrm>
            <a:off x="230155" y="4074388"/>
            <a:ext cx="18505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Ототоксичність</a:t>
            </a:r>
            <a:r>
              <a:rPr lang="uk-UA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B0CB8F1-942B-B590-F4CE-3A409D5A4A23}"/>
              </a:ext>
            </a:extLst>
          </p:cNvPr>
          <p:cNvSpPr txBox="1"/>
          <p:nvPr/>
        </p:nvSpPr>
        <p:spPr>
          <a:xfrm>
            <a:off x="2967133" y="3830575"/>
            <a:ext cx="8994711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зниження слуху, шум, дзвін або відчуття «</a:t>
            </a:r>
            <a:r>
              <a:rPr lang="uk-UA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заложенності</a:t>
            </a:r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у вухах. Чинники ризику: літній вік, початкове порушення слуху, великі дози, тривалі курси лікування, одночасне застосування інших </a:t>
            </a:r>
            <a:r>
              <a:rPr lang="uk-UA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ототоксичних</a:t>
            </a:r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препаратів. Заходи профілактики: контроль слухової функції, включаючи проведення аудіометрії</a:t>
            </a:r>
            <a:r>
              <a:rPr lang="uk-UA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B4BF2D4-DB55-2F0F-83A0-A0515FF241F4}"/>
              </a:ext>
            </a:extLst>
          </p:cNvPr>
          <p:cNvSpPr txBox="1"/>
          <p:nvPr/>
        </p:nvSpPr>
        <p:spPr>
          <a:xfrm>
            <a:off x="230155" y="5539145"/>
            <a:ext cx="151466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Вестибуло-</a:t>
            </a:r>
          </a:p>
          <a:p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8C571F4-D6CD-6DD6-4BE2-2EEF65AC07B5}"/>
              </a:ext>
            </a:extLst>
          </p:cNvPr>
          <p:cNvSpPr txBox="1"/>
          <p:nvPr/>
        </p:nvSpPr>
        <p:spPr>
          <a:xfrm>
            <a:off x="2967134" y="5262147"/>
            <a:ext cx="899471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порушення координації рухів, запаморочення. Чинники</a:t>
            </a:r>
            <a:b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ризику: літній вік, початкові вестибулярні розлади, високі дози, тривалі курси лікування. Заходи профілактики: контроль функції вестибулярного апарату, включаючи</a:t>
            </a:r>
            <a:b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проведення спеціальних проб</a:t>
            </a:r>
            <a:endParaRPr lang="uk-UA" dirty="0"/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xmlns="" id="{EF440EDA-E2A5-1B3B-34F2-249DF23228DE}"/>
              </a:ext>
            </a:extLst>
          </p:cNvPr>
          <p:cNvSpPr/>
          <p:nvPr/>
        </p:nvSpPr>
        <p:spPr>
          <a:xfrm>
            <a:off x="1310951" y="2118737"/>
            <a:ext cx="1539549" cy="3693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xmlns="" id="{6E563331-C2AE-94AA-C46F-D3ADC305494C}"/>
              </a:ext>
            </a:extLst>
          </p:cNvPr>
          <p:cNvSpPr/>
          <p:nvPr/>
        </p:nvSpPr>
        <p:spPr>
          <a:xfrm>
            <a:off x="2139042" y="4074388"/>
            <a:ext cx="769775" cy="3693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xmlns="" id="{71E278A8-765F-EF61-6A74-C683FCFFE5BA}"/>
              </a:ext>
            </a:extLst>
          </p:cNvPr>
          <p:cNvSpPr/>
          <p:nvPr/>
        </p:nvSpPr>
        <p:spPr>
          <a:xfrm>
            <a:off x="1866774" y="5660707"/>
            <a:ext cx="978408" cy="3693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15231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54B952-32C5-2E9B-BDA4-21150C949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34761"/>
            <a:ext cx="7729728" cy="630843"/>
          </a:xfrm>
        </p:spPr>
        <p:txBody>
          <a:bodyPr>
            <a:normAutofit fontScale="90000"/>
          </a:bodyPr>
          <a:lstStyle/>
          <a:p>
            <a:r>
              <a:rPr lang="uk-UA" dirty="0"/>
              <a:t>Побічні дії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9A2098-BBA2-4B92-6E23-46AEED171EE4}"/>
              </a:ext>
            </a:extLst>
          </p:cNvPr>
          <p:cNvSpPr txBox="1"/>
          <p:nvPr/>
        </p:nvSpPr>
        <p:spPr>
          <a:xfrm>
            <a:off x="122807" y="1967695"/>
            <a:ext cx="189644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Нервово-м’язова</a:t>
            </a:r>
          </a:p>
          <a:p>
            <a:r>
              <a:rPr lang="uk-UA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блокада</a:t>
            </a:r>
            <a:r>
              <a:rPr lang="uk-UA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193A588-512D-C844-D9D9-0EC3F5604434}"/>
              </a:ext>
            </a:extLst>
          </p:cNvPr>
          <p:cNvSpPr txBox="1"/>
          <p:nvPr/>
        </p:nvSpPr>
        <p:spPr>
          <a:xfrm>
            <a:off x="2834171" y="1552197"/>
            <a:ext cx="9248971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пригноблення дихання аж до повного паралічу дихальних м’язів. Чинники ризику: початкові неврологічні захворювання (паркінсонізм, міастенія), одночасне застосування </a:t>
            </a:r>
            <a:r>
              <a:rPr lang="uk-UA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міорелаксантів</a:t>
            </a:r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порушення функції нирок.</a:t>
            </a:r>
            <a:b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Заходи допомоги: в/в введення кальцію хлориду або </a:t>
            </a:r>
            <a:r>
              <a:rPr lang="uk-UA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антихолінестеразних</a:t>
            </a:r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препаратів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8AA1503-53E7-5DA3-0839-F8E79D21685F}"/>
              </a:ext>
            </a:extLst>
          </p:cNvPr>
          <p:cNvSpPr txBox="1"/>
          <p:nvPr/>
        </p:nvSpPr>
        <p:spPr>
          <a:xfrm>
            <a:off x="122807" y="3518018"/>
            <a:ext cx="111267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Нервова система</a:t>
            </a:r>
            <a:r>
              <a:rPr lang="uk-UA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062AE98-2A59-ECD9-C17D-C5AE2F0E8CDF}"/>
              </a:ext>
            </a:extLst>
          </p:cNvPr>
          <p:cNvSpPr txBox="1"/>
          <p:nvPr/>
        </p:nvSpPr>
        <p:spPr>
          <a:xfrm>
            <a:off x="2834172" y="3429000"/>
            <a:ext cx="924897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головний біль, загальна слабкість, сонливість, сіпання м’язів, парестезії, судоми; при використанні стрептоміцину можлива поява відчуття печії, отерплості або парестезій в області обличчя і порожнини рота</a:t>
            </a:r>
            <a:r>
              <a:rPr lang="uk-UA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3900E62-B3A7-B672-A2C6-46755346A09D}"/>
              </a:ext>
            </a:extLst>
          </p:cNvPr>
          <p:cNvSpPr txBox="1"/>
          <p:nvPr/>
        </p:nvSpPr>
        <p:spPr>
          <a:xfrm>
            <a:off x="122807" y="4869742"/>
            <a:ext cx="199908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dirty="0"/>
              <a:t>Алергічні реакції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DA8CB12-F73F-36BD-168B-EADFF8D2E982}"/>
              </a:ext>
            </a:extLst>
          </p:cNvPr>
          <p:cNvSpPr txBox="1"/>
          <p:nvPr/>
        </p:nvSpPr>
        <p:spPr>
          <a:xfrm>
            <a:off x="2834170" y="4869742"/>
            <a:ext cx="609755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сип та ін. зустрічаються </a:t>
            </a:r>
            <a:r>
              <a:rPr lang="uk-UA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рідко</a:t>
            </a:r>
            <a:r>
              <a:rPr lang="uk-UA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C9E2A40-8E74-A4EA-3BC6-8B3ACE6EE085}"/>
              </a:ext>
            </a:extLst>
          </p:cNvPr>
          <p:cNvSpPr txBox="1"/>
          <p:nvPr/>
        </p:nvSpPr>
        <p:spPr>
          <a:xfrm>
            <a:off x="122807" y="5921140"/>
            <a:ext cx="173398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Місцеві реакції</a:t>
            </a:r>
            <a:r>
              <a:rPr lang="uk-UA" dirty="0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8D04C9C-A2EE-97F3-47FE-7EB6EFD40546}"/>
              </a:ext>
            </a:extLst>
          </p:cNvPr>
          <p:cNvSpPr txBox="1"/>
          <p:nvPr/>
        </p:nvSpPr>
        <p:spPr>
          <a:xfrm>
            <a:off x="2834170" y="5894987"/>
            <a:ext cx="609755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флебіт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при в/в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введенні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відзначається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рідко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20" name="Стрелка: вправо с вырезом 19">
            <a:extLst>
              <a:ext uri="{FF2B5EF4-FFF2-40B4-BE49-F238E27FC236}">
                <a16:creationId xmlns:a16="http://schemas.microsoft.com/office/drawing/2014/main" xmlns="" id="{9E8B1A47-8FFD-8F95-BA2B-03BA2DAC3F08}"/>
              </a:ext>
            </a:extLst>
          </p:cNvPr>
          <p:cNvSpPr/>
          <p:nvPr/>
        </p:nvSpPr>
        <p:spPr>
          <a:xfrm>
            <a:off x="2053488" y="2129277"/>
            <a:ext cx="746449" cy="323166"/>
          </a:xfrm>
          <a:prstGeom prst="notch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xmlns="" id="{EE761D1A-FC63-C95E-58EF-970A1A81919C}"/>
              </a:ext>
            </a:extLst>
          </p:cNvPr>
          <p:cNvSpPr/>
          <p:nvPr/>
        </p:nvSpPr>
        <p:spPr>
          <a:xfrm>
            <a:off x="1337313" y="3660375"/>
            <a:ext cx="1432349" cy="3693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xmlns="" id="{A555BC80-1079-FDC3-FC43-91CC4B93CC99}"/>
              </a:ext>
            </a:extLst>
          </p:cNvPr>
          <p:cNvSpPr/>
          <p:nvPr/>
        </p:nvSpPr>
        <p:spPr>
          <a:xfrm>
            <a:off x="2154144" y="4914473"/>
            <a:ext cx="647772" cy="32316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Стрелка: вправо с вырезом 22">
            <a:extLst>
              <a:ext uri="{FF2B5EF4-FFF2-40B4-BE49-F238E27FC236}">
                <a16:creationId xmlns:a16="http://schemas.microsoft.com/office/drawing/2014/main" xmlns="" id="{A73BF4A5-2236-3C4A-6B64-71C7640A40E8}"/>
              </a:ext>
            </a:extLst>
          </p:cNvPr>
          <p:cNvSpPr/>
          <p:nvPr/>
        </p:nvSpPr>
        <p:spPr>
          <a:xfrm>
            <a:off x="1856792" y="5944467"/>
            <a:ext cx="913385" cy="326119"/>
          </a:xfrm>
          <a:prstGeom prst="notch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180820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58F255-AE7C-C71D-5507-EDC7FA95C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0" y="217932"/>
            <a:ext cx="7857744" cy="1188720"/>
          </a:xfrm>
        </p:spPr>
        <p:txBody>
          <a:bodyPr/>
          <a:lstStyle/>
          <a:p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Чинники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ризику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розвитку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побічних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реакцій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507A22-565F-B6A7-B6AD-3D36A9418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68" y="1556004"/>
            <a:ext cx="11637264" cy="487527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Літній вік.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Високі дози.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Тривале застосування (більше 7-10 днів).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Гіпокаліємія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Дегідратація.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Поразки вестибулярного та слухового апарату.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Ниркова недостатність.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Одночасний прийом інших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нефротоксичних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ототоксичних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препаратів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амфотерицин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В,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поліміксин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В,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фуросемід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ін.).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Одночасне введення з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міорелаксантами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Міастенія.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Швидке внутрішньовенне введення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або їх великих доз у</a:t>
            </a:r>
            <a:b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черевну і плевральну порожнину</a:t>
            </a:r>
            <a:r>
              <a:rPr lang="uk-UA" sz="2400" dirty="0"/>
              <a:t> </a:t>
            </a:r>
            <a:br>
              <a:rPr lang="uk-UA" sz="2400" dirty="0"/>
            </a:br>
            <a:endParaRPr lang="uk-UA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21D903C-3468-C268-A07B-17140CEE85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9008" y="1556004"/>
            <a:ext cx="4025624" cy="2624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49293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0AB3D5-4718-F9FC-0874-DC3185307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88" y="400812"/>
            <a:ext cx="11545824" cy="1188720"/>
          </a:xfrm>
        </p:spPr>
        <p:txBody>
          <a:bodyPr/>
          <a:lstStyle/>
          <a:p>
            <a:r>
              <a:rPr lang="ru-RU" dirty="0"/>
              <a:t>Заходи контролю при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аміноглікозидів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DE10C3-152C-3008-4732-62EE26F8C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088" y="2115312"/>
            <a:ext cx="11545824" cy="35387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Не перевищувати максимальні добові дози, якщо немає можливості визначати концентрацію </a:t>
            </a:r>
            <a:r>
              <a:rPr lang="uk-UA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 крові.</a:t>
            </a:r>
            <a:b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Контролювати функцію нирок до призначення </a:t>
            </a:r>
            <a:r>
              <a:rPr lang="uk-UA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потім кожні 2-3 дні шляхом визначення креатиніну сироватки крові з розрахунком </a:t>
            </a:r>
            <a:r>
              <a:rPr lang="uk-UA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кліренса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креатиніну.</a:t>
            </a:r>
            <a:b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Дотримувати максимальну тривалість терапії </a:t>
            </a:r>
            <a:r>
              <a:rPr lang="uk-UA" sz="2200" b="0" i="0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 </a:t>
            </a: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7-10 днів, виняток становлять бактерійний ендокардит </a:t>
            </a:r>
            <a:r>
              <a:rPr lang="uk-UA" sz="2200" b="0" i="0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 </a:t>
            </a: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 14 днів, туберкульоз </a:t>
            </a:r>
            <a:r>
              <a:rPr lang="uk-UA" sz="2200" b="0" i="0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 </a:t>
            </a: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 2 міс.</a:t>
            </a:r>
            <a:b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Не можна призначати одночасно два </a:t>
            </a:r>
            <a:r>
              <a:rPr lang="uk-UA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аміноглікозида</a:t>
            </a: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або замінювати один препарат іншим, якщо перший </a:t>
            </a:r>
            <a:r>
              <a:rPr lang="uk-UA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</a:t>
            </a: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застосовувався протягом 7- 10 днів. Повторний курс можна проводити не раніше ніж через 4-6 тижнів.</a:t>
            </a:r>
            <a:b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Контролювати слух і вестибулярний апарат (опит пацієнтів, за необхідності аудіометрія).</a:t>
            </a:r>
            <a:r>
              <a:rPr lang="uk-UA" sz="2200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736575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358C61-66C9-4F40-3FDA-065AEFF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83635"/>
            <a:ext cx="7729728" cy="742188"/>
          </a:xfrm>
        </p:spPr>
        <p:txBody>
          <a:bodyPr>
            <a:normAutofit/>
          </a:bodyPr>
          <a:lstStyle/>
          <a:p>
            <a:r>
              <a:rPr lang="uk-UA" sz="27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Заходи допомоги</a:t>
            </a:r>
            <a:r>
              <a:rPr lang="uk-UA" sz="2700" dirty="0"/>
              <a:t> 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32F47E4-13CA-6256-C002-D5BB2E45F06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08989" y="2982718"/>
            <a:ext cx="5583011" cy="3716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9F89D31-30C8-79C0-821E-B251E4552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255" y="1878121"/>
            <a:ext cx="6399679" cy="347498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Перш за все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 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відміна препарату. Порушення слуху, як правило, бувають незворотними, тоді як функція нирок поступово відновлюється. При розвитку </a:t>
            </a:r>
            <a:r>
              <a:rPr lang="uk-UA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нервовом’язової</a:t>
            </a:r>
            <a:r>
              <a:rPr lang="uk-UA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блокади як антидот внутрішньовенно вводять кальцію хлорид.</a:t>
            </a:r>
            <a:r>
              <a:rPr lang="uk-UA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47383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8867BAD-107B-D8AD-C8FD-E59A20B024D7}"/>
              </a:ext>
            </a:extLst>
          </p:cNvPr>
          <p:cNvSpPr txBox="1"/>
          <p:nvPr/>
        </p:nvSpPr>
        <p:spPr>
          <a:xfrm>
            <a:off x="868680" y="258282"/>
            <a:ext cx="1789176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Вагітність</a:t>
            </a:r>
            <a:r>
              <a:rPr lang="uk-UA" sz="24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405166C-6CD0-9442-887E-A0A202851B11}"/>
              </a:ext>
            </a:extLst>
          </p:cNvPr>
          <p:cNvSpPr txBox="1"/>
          <p:nvPr/>
        </p:nvSpPr>
        <p:spPr>
          <a:xfrm>
            <a:off x="0" y="1333976"/>
            <a:ext cx="3178061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проходять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через плаценту і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можуть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чинити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нефротоксичну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дію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плід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Застосування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вагітних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можливо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тільки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життєвими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показниками</a:t>
            </a:r>
            <a:r>
              <a:rPr lang="ru-RU" sz="2000" dirty="0"/>
              <a:t> </a:t>
            </a:r>
            <a:endParaRPr lang="uk-UA" sz="2000" dirty="0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xmlns="" id="{A624A38D-1A31-0934-22E2-1EC7ED620397}"/>
              </a:ext>
            </a:extLst>
          </p:cNvPr>
          <p:cNvCxnSpPr>
            <a:stCxn id="5" idx="2"/>
          </p:cNvCxnSpPr>
          <p:nvPr/>
        </p:nvCxnSpPr>
        <p:spPr>
          <a:xfrm>
            <a:off x="1763268" y="719947"/>
            <a:ext cx="0" cy="614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D457302-2124-466D-FE93-12F61E5C8D1E}"/>
              </a:ext>
            </a:extLst>
          </p:cNvPr>
          <p:cNvSpPr txBox="1"/>
          <p:nvPr/>
        </p:nvSpPr>
        <p:spPr>
          <a:xfrm>
            <a:off x="4301865" y="256511"/>
            <a:ext cx="2790173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Годування грудьми</a:t>
            </a:r>
            <a:r>
              <a:rPr lang="uk-UA" sz="2400" dirty="0"/>
              <a:t> </a:t>
            </a:r>
            <a:endParaRPr lang="uk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1C499B3-7BEA-6652-535C-771E2F38EDF8}"/>
              </a:ext>
            </a:extLst>
          </p:cNvPr>
          <p:cNvSpPr txBox="1"/>
          <p:nvPr/>
        </p:nvSpPr>
        <p:spPr>
          <a:xfrm>
            <a:off x="3349992" y="1076800"/>
            <a:ext cx="4693920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проникають в грудне молоко в низьких концентраціях. Можливий вплив на мікрофлору кишківника дитини, що знаходиться на грудному вигодовуванні.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Неоміцин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протипоказаний у жінок, що годують грудьми, оскільки відсутні дані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 безпеку його використання в цей період. Інші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аміноглікозиди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слід застосовувати з обережністю</a:t>
            </a:r>
            <a:r>
              <a:rPr lang="uk-UA" sz="2000" dirty="0"/>
              <a:t> </a:t>
            </a:r>
            <a:endParaRPr lang="uk-UA" dirty="0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77F9ED3C-C1A0-9FDD-1ECA-62BA6E57A879}"/>
              </a:ext>
            </a:extLst>
          </p:cNvPr>
          <p:cNvCxnSpPr>
            <a:stCxn id="11" idx="2"/>
            <a:endCxn id="13" idx="0"/>
          </p:cNvCxnSpPr>
          <p:nvPr/>
        </p:nvCxnSpPr>
        <p:spPr>
          <a:xfrm>
            <a:off x="5696952" y="718176"/>
            <a:ext cx="0" cy="35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DBD1979-A77D-A965-1BB6-6FA3E72F73EC}"/>
              </a:ext>
            </a:extLst>
          </p:cNvPr>
          <p:cNvSpPr txBox="1"/>
          <p:nvPr/>
        </p:nvSpPr>
        <p:spPr>
          <a:xfrm>
            <a:off x="9606941" y="256510"/>
            <a:ext cx="152504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Геріатрія</a:t>
            </a:r>
            <a:r>
              <a:rPr lang="uk-UA" dirty="0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7FFF587-EC73-8885-A77A-69B3710AEBF0}"/>
              </a:ext>
            </a:extLst>
          </p:cNvPr>
          <p:cNvSpPr txBox="1"/>
          <p:nvPr/>
        </p:nvSpPr>
        <p:spPr>
          <a:xfrm>
            <a:off x="8132545" y="1026961"/>
            <a:ext cx="4059455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 літніх людей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аміноглікозиди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слід використовувати тільки при неможливості застосування менш токсичних антибіотиків. У людей літнього віку навіть при нормальній функції нирок можлива поява порушень слуху, тому необхідний відповідний контроль, включаючи проведення аудіометрії</a:t>
            </a:r>
            <a:r>
              <a:rPr lang="uk-UA" sz="2000" dirty="0"/>
              <a:t> </a:t>
            </a: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xmlns="" id="{5A5A0474-2CBD-AB24-94F0-EF4608CFB55D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10369463" y="718175"/>
            <a:ext cx="0" cy="358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D41C5C4B-05F3-DE34-BC26-BB9571CEDEC1}"/>
              </a:ext>
            </a:extLst>
          </p:cNvPr>
          <p:cNvSpPr txBox="1"/>
          <p:nvPr/>
        </p:nvSpPr>
        <p:spPr>
          <a:xfrm>
            <a:off x="84225" y="5062359"/>
            <a:ext cx="159124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Педіатрія</a:t>
            </a:r>
            <a:r>
              <a:rPr lang="uk-UA" dirty="0"/>
              <a:t>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759569A5-D817-0907-7942-3FD25780C95A}"/>
              </a:ext>
            </a:extLst>
          </p:cNvPr>
          <p:cNvSpPr txBox="1"/>
          <p:nvPr/>
        </p:nvSpPr>
        <p:spPr>
          <a:xfrm>
            <a:off x="2467627" y="4503312"/>
            <a:ext cx="9640148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 використанні підвищених доз у грудних дітей спостерігається пригнічення центральної нервової системи (ЦНС), що виявлялося ступором, млявістю, глибоким пригніченням дихання або комою. Слід дотримуватися обережності при використанні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 недоношених і новонароджених. У результаті зниженої функції нирок у них наголошується триваліший період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напіввиведення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що може привести до накопичення і токсичної дії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r>
              <a:rPr lang="uk-UA" sz="2000" dirty="0"/>
              <a:t> </a:t>
            </a: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xmlns="" id="{84208070-114C-7A94-47C0-EF3F54730F72}"/>
              </a:ext>
            </a:extLst>
          </p:cNvPr>
          <p:cNvCxnSpPr>
            <a:stCxn id="28" idx="3"/>
          </p:cNvCxnSpPr>
          <p:nvPr/>
        </p:nvCxnSpPr>
        <p:spPr>
          <a:xfrm flipV="1">
            <a:off x="1675473" y="5293191"/>
            <a:ext cx="79215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37306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6362A12-8C38-F000-3563-6D6BBD4DA3B1}"/>
              </a:ext>
            </a:extLst>
          </p:cNvPr>
          <p:cNvSpPr txBox="1"/>
          <p:nvPr/>
        </p:nvSpPr>
        <p:spPr>
          <a:xfrm>
            <a:off x="667014" y="267722"/>
            <a:ext cx="213881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Порушення функції нирок</a:t>
            </a:r>
            <a:r>
              <a:rPr lang="uk-UA" sz="2400" dirty="0"/>
              <a:t> 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E70D19C-D84B-118D-2284-9DD8F7B1AC43}"/>
              </a:ext>
            </a:extLst>
          </p:cNvPr>
          <p:cNvSpPr txBox="1"/>
          <p:nvPr/>
        </p:nvSpPr>
        <p:spPr>
          <a:xfrm>
            <a:off x="454067" y="1615392"/>
            <a:ext cx="2715017" cy="46782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 зв’язку з тим, що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аміноглікозиди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виводяться з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організму нирками в незміненому вигляді, при нирковій недостатності спостерігається значне збільшення періоду їх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напіввиведення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Необхідно розраховувати дози з урахуванням зниження кліренсу</a:t>
            </a:r>
            <a:r>
              <a:rPr lang="uk-UA" sz="2000" dirty="0"/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CE4D1F-F68C-645E-2FB1-DC535E15C906}"/>
              </a:ext>
            </a:extLst>
          </p:cNvPr>
          <p:cNvSpPr txBox="1"/>
          <p:nvPr/>
        </p:nvSpPr>
        <p:spPr>
          <a:xfrm>
            <a:off x="4402376" y="267722"/>
            <a:ext cx="213881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Неврологічні </a:t>
            </a:r>
          </a:p>
          <a:p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захворювання</a:t>
            </a:r>
            <a:r>
              <a:rPr lang="uk-UA" sz="2400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AFF130D-8E94-E5D0-6602-85703080233E}"/>
              </a:ext>
            </a:extLst>
          </p:cNvPr>
          <p:cNvSpPr txBox="1"/>
          <p:nvPr/>
        </p:nvSpPr>
        <p:spPr>
          <a:xfrm>
            <a:off x="3589228" y="1615392"/>
            <a:ext cx="3765116" cy="47089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 паркінсонізмі, міастенії і ботулізмі зростає ризик розвитку важкої нервово-м’язової блокади (для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купірування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застосовують кальцію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хлорид в/в або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антихолінестеразні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препарати). При поразці </a:t>
            </a:r>
            <a:r>
              <a:rPr lang="de-DE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VIII 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пар черепно-мозкових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нервів можуть розвинутися слухові та вестибулярні розлади. Необхідний відповідний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контроль.</a:t>
            </a:r>
            <a:r>
              <a:rPr lang="uk-UA" sz="2000" dirty="0"/>
              <a:t> </a:t>
            </a:r>
            <a:br>
              <a:rPr lang="uk-UA" sz="2000" dirty="0"/>
            </a:br>
            <a:endParaRPr lang="uk-UA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F864BAC-489A-024E-C057-5FF4E7390D6A}"/>
              </a:ext>
            </a:extLst>
          </p:cNvPr>
          <p:cNvSpPr txBox="1"/>
          <p:nvPr/>
        </p:nvSpPr>
        <p:spPr>
          <a:xfrm>
            <a:off x="9057883" y="267722"/>
            <a:ext cx="151564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Ботулізм</a:t>
            </a:r>
            <a:r>
              <a:rPr lang="uk-UA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5C92CB4-E1E7-3228-65C1-90ADFF3D4FDB}"/>
              </a:ext>
            </a:extLst>
          </p:cNvPr>
          <p:cNvSpPr txBox="1"/>
          <p:nvPr/>
        </p:nvSpPr>
        <p:spPr>
          <a:xfrm>
            <a:off x="7744216" y="1615392"/>
            <a:ext cx="4142984" cy="19082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Зростає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ризик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розвитку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важкої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нервово-м’язової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блокади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(для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купірування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застосовують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кальцію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хлорид в/в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або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антихолінестеразні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препарати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</a:t>
            </a:r>
            <a:r>
              <a:rPr lang="ru-RU" sz="20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F14FD66-9CDD-0DCD-24E1-DC1A88C5D0FE}"/>
              </a:ext>
            </a:extLst>
          </p:cNvPr>
          <p:cNvSpPr txBox="1"/>
          <p:nvPr/>
        </p:nvSpPr>
        <p:spPr>
          <a:xfrm>
            <a:off x="9057883" y="3969882"/>
            <a:ext cx="151564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Алергія</a:t>
            </a:r>
            <a:r>
              <a:rPr lang="uk-UA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6925A66-3A14-CB8C-43DA-D68F6EA6A626}"/>
              </a:ext>
            </a:extLst>
          </p:cNvPr>
          <p:cNvSpPr txBox="1"/>
          <p:nvPr/>
        </p:nvSpPr>
        <p:spPr>
          <a:xfrm>
            <a:off x="7879912" y="5031711"/>
            <a:ext cx="4007288" cy="9848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 правило,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буває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перехресною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всіх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r>
              <a:rPr lang="ru-RU" sz="20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xmlns="" id="{5FBCEFA0-D9BF-0DB1-8E19-9C09364198F4}"/>
              </a:ext>
            </a:extLst>
          </p:cNvPr>
          <p:cNvCxnSpPr>
            <a:stCxn id="5" idx="2"/>
          </p:cNvCxnSpPr>
          <p:nvPr/>
        </p:nvCxnSpPr>
        <p:spPr>
          <a:xfrm flipH="1">
            <a:off x="1728592" y="1098719"/>
            <a:ext cx="7832" cy="516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xmlns="" id="{31ED1035-270F-4033-0B3D-211E5F7B8E5F}"/>
              </a:ext>
            </a:extLst>
          </p:cNvPr>
          <p:cNvCxnSpPr/>
          <p:nvPr/>
        </p:nvCxnSpPr>
        <p:spPr>
          <a:xfrm>
            <a:off x="5323562" y="1098719"/>
            <a:ext cx="0" cy="516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xmlns="" id="{55754E58-5F8F-7D01-CF55-2F8E3D56F459}"/>
              </a:ext>
            </a:extLst>
          </p:cNvPr>
          <p:cNvCxnSpPr/>
          <p:nvPr/>
        </p:nvCxnSpPr>
        <p:spPr>
          <a:xfrm>
            <a:off x="9895562" y="826718"/>
            <a:ext cx="0" cy="788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xmlns="" id="{C546C369-88A1-8AD1-E546-77284EA09811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9815708" y="4431547"/>
            <a:ext cx="4697" cy="466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18870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680D78-955D-3CE0-EF03-161C19A7A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41547"/>
            <a:ext cx="7729728" cy="776426"/>
          </a:xfrm>
        </p:spPr>
        <p:txBody>
          <a:bodyPr>
            <a:normAutofit/>
          </a:bodyPr>
          <a:lstStyle/>
          <a:p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Взаємодія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іншими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лікарськими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препаратами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7685BD-29DB-B27D-E20D-95370D7D4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284" y="1448070"/>
            <a:ext cx="11422234" cy="486504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 можна змішувати в одному шприці або одній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інфузійній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системі з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беталактамними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антибіотиками або гепарином унаслідок фізико-хімічної несумісності.</a:t>
            </a:r>
          </a:p>
          <a:p>
            <a:endParaRPr lang="uk-UA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Посилення токсичних ефектів при одночасному призначенні двох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або при їх поєднанні з іншими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нефро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і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ототоксичними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препаратами: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поліміксином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В,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амфотерицином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В,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етакриновою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кислотою,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фуросемідом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ванкоміцином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r>
              <a:rPr lang="uk-UA" sz="2000" dirty="0"/>
              <a:t/>
            </a:r>
            <a:br>
              <a:rPr lang="uk-UA" sz="2000" dirty="0"/>
            </a:br>
            <a:endParaRPr lang="uk-UA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Посилення нервово-м’язової блокади при одночасному застосуванні засобів для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інгаляційного наркозу,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опіоїдних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анальгетиків, магнію сульфату і переливанні великих</a:t>
            </a:r>
            <a:b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кількостей крові з цитратними консервантами.</a:t>
            </a:r>
          </a:p>
          <a:p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Індометацин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фенілбутазон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інші нестероїдні протизапальні препарати, що порушують нирковий кровообіг, можуть уповільнювати швидкість виведення </a:t>
            </a:r>
            <a:r>
              <a:rPr lang="uk-UA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r>
              <a:rPr lang="uk-UA" sz="2000" dirty="0"/>
              <a:t> </a:t>
            </a:r>
            <a:br>
              <a:rPr lang="uk-UA" sz="2000" dirty="0"/>
            </a:b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xmlns="" val="2992554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6DD5C81-CA06-712D-CFD8-ECDA59D10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703984"/>
            <a:ext cx="8991600" cy="1645920"/>
          </a:xfrm>
        </p:spPr>
        <p:txBody>
          <a:bodyPr/>
          <a:lstStyle/>
          <a:p>
            <a:r>
              <a:rPr lang="uk-UA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xmlns="" val="52892123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9" ma:contentTypeDescription="Создание документа." ma:contentTypeScope="" ma:versionID="9eafdcc8666d14964a6fb37490e74613">
  <xsd:schema xmlns:xsd="http://www.w3.org/2001/XMLSchema" xmlns:xs="http://www.w3.org/2001/XMLSchema" xmlns:p="http://schemas.microsoft.com/office/2006/metadata/properties" xmlns:ns2="b8fe0a08-5d13-4527-b6da-45b036e56415" xmlns:ns3="30b7ca45-b60c-42e8-bffa-54e603c66290" targetNamespace="http://schemas.microsoft.com/office/2006/metadata/properties" ma:root="true" ma:fieldsID="e955451ac09686499e5fc1a3427fc953" ns2:_="" ns3:_="">
    <xsd:import namespace="b8fe0a08-5d13-4527-b6da-45b036e56415"/>
    <xsd:import namespace="30b7ca45-b60c-42e8-bffa-54e603c66290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7ca45-b60c-42e8-bffa-54e603c6629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97939fb-c391-4571-a8dd-1335035cf352}" ma:internalName="TaxCatchAll" ma:showField="CatchAllData" ma:web="30b7ca45-b60c-42e8-bffa-54e603c662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3A499C-0856-4AD2-86CF-C8401C6D7B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FAA5E3-E5FF-4F8A-B19D-60240397F6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30b7ca45-b60c-42e8-bffa-54e603c66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175</TotalTime>
  <Words>1210</Words>
  <Application>Microsoft Office PowerPoint</Application>
  <PresentationFormat>Произвольный</PresentationFormat>
  <Paragraphs>118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Посылка</vt:lpstr>
      <vt:lpstr> АМІНОГЛІКОЗИДИ  </vt:lpstr>
      <vt:lpstr>Аміноглікозиди </vt:lpstr>
      <vt:lpstr>Історія</vt:lpstr>
      <vt:lpstr>Класифікація аміноглікозидів за поколіннями </vt:lpstr>
      <vt:lpstr>Фармакокінетика</vt:lpstr>
      <vt:lpstr>Фармакодинаміка </vt:lpstr>
      <vt:lpstr>Аміноглікозиди першого покоління</vt:lpstr>
      <vt:lpstr>Аміноглікозіди другого покоління</vt:lpstr>
      <vt:lpstr>Аміноглікозиди третього покоління </vt:lpstr>
      <vt:lpstr>Механізми резистентності бактерій до аміноглікозидів </vt:lpstr>
      <vt:lpstr>Показання та принципи використання в терапевтичній клініці</vt:lpstr>
      <vt:lpstr>Слайд 12</vt:lpstr>
      <vt:lpstr>Добові дози та кратність прийому аміноглікозидів </vt:lpstr>
      <vt:lpstr>Чинники, що визначають дозу аміноглікозидів</vt:lpstr>
      <vt:lpstr>Чинники, що визначають дозу аміноглікозидів</vt:lpstr>
      <vt:lpstr>Побічні дії</vt:lpstr>
      <vt:lpstr>Побічні дії</vt:lpstr>
      <vt:lpstr>Чинники ризику розвитку побічних реакцій </vt:lpstr>
      <vt:lpstr>Заходи контролю при застосуванні аміноглікозидів</vt:lpstr>
      <vt:lpstr>Заходи допомоги </vt:lpstr>
      <vt:lpstr>Слайд 21</vt:lpstr>
      <vt:lpstr>Слайд 22</vt:lpstr>
      <vt:lpstr>Взаємодія з іншими лікарськими препаратами </vt:lpstr>
      <vt:lpstr>Дякую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АМІНОГЛІКОЗИДИ  </dc:title>
  <dc:creator>Богданова Аліна Сергіївна</dc:creator>
  <cp:lastModifiedBy>Холод Поліна</cp:lastModifiedBy>
  <cp:revision>3</cp:revision>
  <dcterms:created xsi:type="dcterms:W3CDTF">2023-09-19T07:46:45Z</dcterms:created>
  <dcterms:modified xsi:type="dcterms:W3CDTF">2024-02-14T11:25:54Z</dcterms:modified>
</cp:coreProperties>
</file>