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12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7" r:id="rId3"/>
    <p:sldId id="269" r:id="rId4"/>
    <p:sldId id="270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3D9AD-1562-4C46-BB3B-55DFFF3800C8}" type="datetimeFigureOut">
              <a:rPr lang="en-US" smtClean="0"/>
              <a:t>12/20/2023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102D3-6F23-4B89-BC71-CF5F7B506C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25159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3D9AD-1562-4C46-BB3B-55DFFF3800C8}" type="datetimeFigureOut">
              <a:rPr lang="en-US" smtClean="0"/>
              <a:t>12/20/2023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102D3-6F23-4B89-BC71-CF5F7B506C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16956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3D9AD-1562-4C46-BB3B-55DFFF3800C8}" type="datetimeFigureOut">
              <a:rPr lang="en-US" smtClean="0"/>
              <a:t>12/20/2023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102D3-6F23-4B89-BC71-CF5F7B506C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9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3D9AD-1562-4C46-BB3B-55DFFF3800C8}" type="datetimeFigureOut">
              <a:rPr lang="en-US" smtClean="0"/>
              <a:t>12/20/2023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102D3-6F23-4B89-BC71-CF5F7B506C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10111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3D9AD-1562-4C46-BB3B-55DFFF3800C8}" type="datetimeFigureOut">
              <a:rPr lang="en-US" smtClean="0"/>
              <a:t>12/20/2023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102D3-6F23-4B89-BC71-CF5F7B506C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36839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3D9AD-1562-4C46-BB3B-55DFFF3800C8}" type="datetimeFigureOut">
              <a:rPr lang="en-US" smtClean="0"/>
              <a:t>12/20/2023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102D3-6F23-4B89-BC71-CF5F7B506C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4954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3D9AD-1562-4C46-BB3B-55DFFF3800C8}" type="datetimeFigureOut">
              <a:rPr lang="en-US" smtClean="0"/>
              <a:t>12/20/2023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102D3-6F23-4B89-BC71-CF5F7B506C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34762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3D9AD-1562-4C46-BB3B-55DFFF3800C8}" type="datetimeFigureOut">
              <a:rPr lang="en-US" smtClean="0"/>
              <a:t>12/20/2023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102D3-6F23-4B89-BC71-CF5F7B506C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4709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3D9AD-1562-4C46-BB3B-55DFFF3800C8}" type="datetimeFigureOut">
              <a:rPr lang="en-US" smtClean="0"/>
              <a:t>12/20/2023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102D3-6F23-4B89-BC71-CF5F7B506C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1907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3D9AD-1562-4C46-BB3B-55DFFF3800C8}" type="datetimeFigureOut">
              <a:rPr lang="en-US" smtClean="0"/>
              <a:t>12/20/2023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102D3-6F23-4B89-BC71-CF5F7B506C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43419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3D9AD-1562-4C46-BB3B-55DFFF3800C8}" type="datetimeFigureOut">
              <a:rPr lang="en-US" smtClean="0"/>
              <a:t>12/20/2023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102D3-6F23-4B89-BC71-CF5F7B506C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6679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3D9AD-1562-4C46-BB3B-55DFFF3800C8}" type="datetimeFigureOut">
              <a:rPr lang="en-US" smtClean="0"/>
              <a:t>12/20/2023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102D3-6F23-4B89-BC71-CF5F7B506C7F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778296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3D9AD-1562-4C46-BB3B-55DFFF3800C8}" type="datetimeFigureOut">
              <a:rPr lang="en-US" smtClean="0"/>
              <a:t>12/20/2023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102D3-6F23-4B89-BC71-CF5F7B506C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1141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3D9AD-1562-4C46-BB3B-55DFFF3800C8}" type="datetimeFigureOut">
              <a:rPr lang="en-US" smtClean="0"/>
              <a:t>12/20/2023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102D3-6F23-4B89-BC71-CF5F7B506C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50797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3D9AD-1562-4C46-BB3B-55DFFF3800C8}" type="datetimeFigureOut">
              <a:rPr lang="en-US" smtClean="0"/>
              <a:t>12/20/2023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102D3-6F23-4B89-BC71-CF5F7B506C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8019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3D9AD-1562-4C46-BB3B-55DFFF3800C8}" type="datetimeFigureOut">
              <a:rPr lang="en-US" smtClean="0"/>
              <a:t>12/20/2023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102D3-6F23-4B89-BC71-CF5F7B506C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0256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3D9AD-1562-4C46-BB3B-55DFFF3800C8}" type="datetimeFigureOut">
              <a:rPr lang="en-US" smtClean="0"/>
              <a:t>12/20/2023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102D3-6F23-4B89-BC71-CF5F7B506C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70820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0B73D9AD-1562-4C46-BB3B-55DFFF3800C8}" type="datetimeFigureOut">
              <a:rPr lang="en-US" smtClean="0"/>
              <a:t>12/20/2023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B102D3-6F23-4B89-BC71-CF5F7B506C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049166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  <p:sldLayoutId id="2147483694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doctorthinking.org/2021/01/lincosamides/" TargetMode="Externa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Амфеніколи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47168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44759" y="1424040"/>
            <a:ext cx="9343053" cy="258532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fontAlgn="base"/>
            <a:r>
              <a:rPr lang="ru-RU" dirty="0" err="1">
                <a:solidFill>
                  <a:srgbClr val="000000"/>
                </a:solidFill>
                <a:latin typeface="Montserrat"/>
              </a:rPr>
              <a:t>Левоміцетин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(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хлорамфенікол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) –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це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антибіотик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широкого спектра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дії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що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виготовляється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синтетичним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шляхом. 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Спочатку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він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був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виділений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з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бактерій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dirty="0">
                <a:solidFill>
                  <a:srgbClr val="000000"/>
                </a:solidFill>
                <a:latin typeface="Montserrat"/>
              </a:rPr>
              <a:t>Streptomyces </a:t>
            </a:r>
            <a:r>
              <a:rPr lang="en-US" dirty="0" err="1">
                <a:solidFill>
                  <a:srgbClr val="000000"/>
                </a:solidFill>
                <a:latin typeface="Montserrat"/>
              </a:rPr>
              <a:t>venezuelae</a:t>
            </a:r>
            <a:r>
              <a:rPr lang="en-US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в 1948 р. і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був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першим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синтетичним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антибіотиком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.</a:t>
            </a:r>
          </a:p>
          <a:p>
            <a:pPr fontAlgn="base"/>
            <a:r>
              <a:rPr lang="ru-RU" dirty="0" err="1">
                <a:solidFill>
                  <a:srgbClr val="000000"/>
                </a:solidFill>
                <a:latin typeface="Montserrat"/>
              </a:rPr>
              <a:t>Хлорамфенікол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вперше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був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використаний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для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лікування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черевного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тифу, але,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маючи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глобальну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присутність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множинної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стійкої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до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ліків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сальмонели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тифу,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він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втрачає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свою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клінічну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цінність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. 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Він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широко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використовується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для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лікування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бактеріального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кон’юнктивіту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стафілококових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абсцесів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головного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мозку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(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завдяки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чудовому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проникненню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гематоенцефалічного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бар’єру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) та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менінгіту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. 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Застосовується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для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лікування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інфекцій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спричинених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стійкою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до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тетрацикліну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холерою та </a:t>
            </a:r>
            <a:r>
              <a:rPr lang="en-US" dirty="0">
                <a:solidFill>
                  <a:srgbClr val="000000"/>
                </a:solidFill>
                <a:latin typeface="Montserrat"/>
              </a:rPr>
              <a:t>VRE.  </a:t>
            </a:r>
            <a:endParaRPr lang="en-US" b="0" i="0" dirty="0">
              <a:solidFill>
                <a:srgbClr val="000000"/>
              </a:solidFill>
              <a:effectLst/>
              <a:latin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22440852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97159" y="1305342"/>
            <a:ext cx="8546841" cy="3139321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fontAlgn="base"/>
            <a:r>
              <a:rPr lang="ru-RU" dirty="0" err="1">
                <a:solidFill>
                  <a:srgbClr val="000000"/>
                </a:solidFill>
                <a:latin typeface="Montserrat"/>
              </a:rPr>
              <a:t>Левоміцетин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залишається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корисним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препаратом для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лікування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бактеріального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менінгіту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в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країнах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які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не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мають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доступу до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цефалоспоринів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третього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покоління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. 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Застосування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одноразових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внутрішньом’язових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ін’єкцій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олійного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розчину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хлорамфеніколу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було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запропоновано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в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якості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загальнонаціонального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антибіотику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вибору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для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лікування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епідемій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менінгіту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у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цих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країнах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.</a:t>
            </a:r>
          </a:p>
          <a:p>
            <a:pPr fontAlgn="base"/>
            <a:r>
              <a:rPr lang="ru-RU" dirty="0" err="1">
                <a:solidFill>
                  <a:srgbClr val="000000"/>
                </a:solidFill>
                <a:latin typeface="Montserrat"/>
              </a:rPr>
              <a:t>Хлорамфенікол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широко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застосовувався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для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лікування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абсцесів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мозку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до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появи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більш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безпечних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засобів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. 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Він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все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ще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може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відігравати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роль у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лікуванні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цієї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інфекції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, особливо у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пацієнтів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з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важкою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алергією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на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пеніцилін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.</a:t>
            </a:r>
          </a:p>
          <a:p>
            <a:pPr fontAlgn="base"/>
            <a:r>
              <a:rPr lang="ru-RU" dirty="0" err="1">
                <a:solidFill>
                  <a:srgbClr val="000000"/>
                </a:solidFill>
                <a:latin typeface="Montserrat"/>
              </a:rPr>
              <a:t>Хлорамфенікол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у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формі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очних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крапель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використовують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для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лікування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бактеріального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кон’юнктивіту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та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інфекцій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зовнішнього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ока.   </a:t>
            </a:r>
            <a:endParaRPr lang="ru-RU" b="0" i="0" dirty="0">
              <a:solidFill>
                <a:srgbClr val="000000"/>
              </a:solidFill>
              <a:effectLst/>
              <a:latin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33787889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47869" y="2151828"/>
            <a:ext cx="8649478" cy="2862322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fontAlgn="base"/>
            <a:r>
              <a:rPr lang="ru-RU" dirty="0" err="1">
                <a:solidFill>
                  <a:srgbClr val="000000"/>
                </a:solidFill>
                <a:latin typeface="Montserrat"/>
              </a:rPr>
              <a:t>Левоміцетин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був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виявлений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у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грунті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та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компості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як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природній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продукт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метаболізму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dirty="0">
                <a:solidFill>
                  <a:srgbClr val="000000"/>
                </a:solidFill>
                <a:latin typeface="Montserrat"/>
              </a:rPr>
              <a:t>Streptomyces </a:t>
            </a:r>
            <a:r>
              <a:rPr lang="en-US" dirty="0" err="1">
                <a:solidFill>
                  <a:srgbClr val="000000"/>
                </a:solidFill>
                <a:latin typeface="Montserrat"/>
              </a:rPr>
              <a:t>venezuelae</a:t>
            </a:r>
            <a:r>
              <a:rPr lang="en-US" dirty="0">
                <a:solidFill>
                  <a:srgbClr val="000000"/>
                </a:solidFill>
                <a:latin typeface="Montserrat"/>
              </a:rPr>
              <a:t>. 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Невдовзі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ефективність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нового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антибіотика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була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доведена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вражаючими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результатами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його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застосування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, яке дозволило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подолати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два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спалахи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тифу в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Болівії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та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Малайзії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в 1948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році</a:t>
            </a:r>
            <a:r>
              <a:rPr lang="ru-RU" dirty="0" smtClean="0">
                <a:solidFill>
                  <a:srgbClr val="000000"/>
                </a:solidFill>
                <a:latin typeface="Montserrat"/>
              </a:rPr>
              <a:t>.</a:t>
            </a:r>
          </a:p>
          <a:p>
            <a:pPr fontAlgn="base"/>
            <a:endParaRPr lang="ru-RU" dirty="0">
              <a:solidFill>
                <a:srgbClr val="000000"/>
              </a:solidFill>
              <a:latin typeface="Montserrat"/>
            </a:endParaRPr>
          </a:p>
          <a:p>
            <a:pPr fontAlgn="base"/>
            <a:r>
              <a:rPr lang="ru-RU" dirty="0">
                <a:solidFill>
                  <a:srgbClr val="000000"/>
                </a:solidFill>
                <a:latin typeface="Montserrat"/>
              </a:rPr>
              <a:t>У 1949 р.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левоміцетин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був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схвалений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для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використання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Управлінням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з контролю за продуктами та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ліками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США як перший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антибіотик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широкого спектру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дії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. 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Його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використання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швидко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поширилося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по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всьому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світу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, і препарат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використовувався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для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лікування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інфекцій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починаючи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від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акне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і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закінчуючи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бронхітом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та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бактеріальним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менінгітом</a:t>
            </a:r>
            <a:r>
              <a:rPr lang="ru-RU" dirty="0" smtClean="0">
                <a:solidFill>
                  <a:srgbClr val="000000"/>
                </a:solidFill>
                <a:latin typeface="Montserrat"/>
              </a:rPr>
              <a:t>.</a:t>
            </a:r>
            <a:endParaRPr lang="ru-RU" dirty="0">
              <a:solidFill>
                <a:srgbClr val="000000"/>
              </a:solidFill>
              <a:latin typeface="Montserrat"/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407297" y="79494"/>
            <a:ext cx="9937103" cy="1400530"/>
          </a:xfrm>
        </p:spPr>
        <p:txBody>
          <a:bodyPr/>
          <a:lstStyle/>
          <a:p>
            <a:r>
              <a:rPr lang="uk-UA" sz="8000" dirty="0" smtClean="0"/>
              <a:t>Історія</a:t>
            </a:r>
            <a:endParaRPr lang="en-US" sz="8000" dirty="0"/>
          </a:p>
        </p:txBody>
      </p:sp>
    </p:spTree>
    <p:extLst>
      <p:ext uri="{BB962C8B-B14F-4D97-AF65-F5344CB8AC3E}">
        <p14:creationId xmlns:p14="http://schemas.microsoft.com/office/powerpoint/2010/main" val="14740697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64364" y="210122"/>
            <a:ext cx="9404723" cy="1400530"/>
          </a:xfrm>
        </p:spPr>
        <p:txBody>
          <a:bodyPr/>
          <a:lstStyle/>
          <a:p>
            <a:r>
              <a:rPr lang="uk-UA" sz="6600" dirty="0" smtClean="0"/>
              <a:t>Історія</a:t>
            </a:r>
            <a:endParaRPr lang="en-US" sz="66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47869" y="1610652"/>
            <a:ext cx="8658808" cy="4247317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fontAlgn="base"/>
            <a:r>
              <a:rPr lang="ru-RU" dirty="0" err="1">
                <a:solidFill>
                  <a:srgbClr val="000000"/>
                </a:solidFill>
                <a:latin typeface="Montserrat"/>
              </a:rPr>
              <a:t>Відкриття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механізму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(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дефіцит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глюкуронізації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)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токсичності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левоміцетину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у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новонароджених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ілюструє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кілька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важливих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аспектів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фармакології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новонароджених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. 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Оскільки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левоміцетин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вважався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добре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переносимим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у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дітей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старшого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віку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та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дорослих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він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розглядався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як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нетоксичний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для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новонароджених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. 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Більш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високі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дози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його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вводили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новонародженим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незважаючи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на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визнання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того,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що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його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кліренс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вимагав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кон’югації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глюкуроніду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, яка, як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відомо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була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незрілою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у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новонароджених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. 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Несподіване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відкриття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того,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що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левоміцетин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у дозах 100-165 мг / кг на день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може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бути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смертельним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для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новонароджених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було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продемонстровано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завдяки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дослідженню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проведеному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у 1959</a:t>
            </a:r>
            <a:r>
              <a:rPr lang="ru-RU" dirty="0" smtClean="0">
                <a:solidFill>
                  <a:srgbClr val="000000"/>
                </a:solidFill>
                <a:latin typeface="Montserrat"/>
              </a:rPr>
              <a:t>.</a:t>
            </a:r>
          </a:p>
          <a:p>
            <a:pPr fontAlgn="base"/>
            <a:endParaRPr lang="ru-RU" dirty="0">
              <a:solidFill>
                <a:srgbClr val="000000"/>
              </a:solidFill>
              <a:latin typeface="Montserrat"/>
            </a:endParaRPr>
          </a:p>
          <a:p>
            <a:pPr fontAlgn="base"/>
            <a:r>
              <a:rPr lang="ru-RU" dirty="0">
                <a:solidFill>
                  <a:srgbClr val="000000"/>
                </a:solidFill>
                <a:latin typeface="Montserrat"/>
              </a:rPr>
              <a:t>У 60-х роках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популярність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левоміцетинів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зменшилась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оскільки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вживання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препарату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пов’язане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із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летальними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наслідками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внаслідок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його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токсичного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впливу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на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кістковий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мозок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.  Зараз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він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використовується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рідко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через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токсичність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та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наявність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ефективних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альтернативних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антибіотиків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.</a:t>
            </a:r>
            <a:endParaRPr lang="ru-RU" b="0" i="0" dirty="0">
              <a:solidFill>
                <a:srgbClr val="000000"/>
              </a:solidFill>
              <a:effectLst/>
              <a:latin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33757727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Механізм дії</a:t>
            </a:r>
            <a:endParaRPr lang="en-US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71466" y="1567487"/>
            <a:ext cx="8497889" cy="4801314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fontAlgn="base"/>
            <a:r>
              <a:rPr lang="ru-RU" dirty="0" err="1">
                <a:solidFill>
                  <a:srgbClr val="000000"/>
                </a:solidFill>
                <a:latin typeface="Montserrat"/>
              </a:rPr>
              <a:t>Левоміцетин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є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бактеріостатичним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завдяки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своїй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здатності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пригнічувати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синтез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білка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. 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Левоміцетин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інгібує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подовження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білкового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ланцюга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за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рахунок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пригнічення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пептидилтрансферази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бактеріальної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рибосоми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. </a:t>
            </a:r>
            <a:endParaRPr lang="ru-RU" dirty="0" smtClean="0">
              <a:solidFill>
                <a:srgbClr val="000000"/>
              </a:solidFill>
              <a:latin typeface="Montserrat"/>
            </a:endParaRPr>
          </a:p>
          <a:p>
            <a:pPr fontAlgn="base"/>
            <a:endParaRPr lang="ru-RU" dirty="0">
              <a:solidFill>
                <a:srgbClr val="000000"/>
              </a:solidFill>
              <a:latin typeface="Montserrat"/>
            </a:endParaRPr>
          </a:p>
          <a:p>
            <a:pPr fontAlgn="base"/>
            <a:r>
              <a:rPr lang="ru-RU" dirty="0">
                <a:solidFill>
                  <a:srgbClr val="000000"/>
                </a:solidFill>
                <a:latin typeface="Montserrat"/>
              </a:rPr>
              <a:t>  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Левоміцетин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діє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головним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чином,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зв’язуючись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із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субодиницею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50</a:t>
            </a:r>
            <a:r>
              <a:rPr lang="en-US" dirty="0">
                <a:solidFill>
                  <a:srgbClr val="000000"/>
                </a:solidFill>
                <a:latin typeface="Montserrat"/>
              </a:rPr>
              <a:t>S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бактеріальних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рибосом. 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Однак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він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також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може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взаємодіяти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і з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мітохондріальними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рибосомами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еукаріотичних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клітин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що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призводить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до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його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токсичності</a:t>
            </a:r>
            <a:r>
              <a:rPr lang="ru-RU" dirty="0" smtClean="0">
                <a:solidFill>
                  <a:srgbClr val="000000"/>
                </a:solidFill>
                <a:latin typeface="Montserrat"/>
              </a:rPr>
              <a:t>.</a:t>
            </a:r>
          </a:p>
          <a:p>
            <a:pPr fontAlgn="base"/>
            <a:endParaRPr lang="ru-RU" dirty="0">
              <a:solidFill>
                <a:srgbClr val="000000"/>
              </a:solidFill>
              <a:latin typeface="Montserrat"/>
            </a:endParaRPr>
          </a:p>
          <a:p>
            <a:pPr fontAlgn="base"/>
            <a:r>
              <a:rPr lang="ru-RU" dirty="0" err="1">
                <a:solidFill>
                  <a:srgbClr val="000000"/>
                </a:solidFill>
                <a:latin typeface="Montserrat"/>
              </a:rPr>
              <a:t>Левоміцетин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потрапляє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в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бактерії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за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допомогою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енергозалежного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процесу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. 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Його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антибіотична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активність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обумовлена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​​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конкурентним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пригніченням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зв’язування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аміноацильної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тРНК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з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пептидилтрансферазним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доменом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субодиниці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50</a:t>
            </a:r>
            <a:r>
              <a:rPr lang="en-US" dirty="0">
                <a:solidFill>
                  <a:srgbClr val="000000"/>
                </a:solidFill>
                <a:latin typeface="Montserrat"/>
              </a:rPr>
              <a:t>S. 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Це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індукує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конформаційні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зміни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в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рибосомі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що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уповільнює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або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навіть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інгібує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включення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аміноацильної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тРНК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і, в свою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чергу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реакцію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транспептидації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.</a:t>
            </a:r>
          </a:p>
          <a:p>
            <a:pPr fontAlgn="base"/>
            <a:r>
              <a:rPr lang="ru-RU" dirty="0" err="1">
                <a:solidFill>
                  <a:srgbClr val="000000"/>
                </a:solidFill>
                <a:latin typeface="Montserrat"/>
              </a:rPr>
              <a:t>Він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конкурує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у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зв’язуванні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з рибосомами з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макролідами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та</a:t>
            </a:r>
            <a:r>
              <a:rPr lang="ru-RU" b="1" dirty="0">
                <a:solidFill>
                  <a:srgbClr val="0274BE"/>
                </a:solidFill>
                <a:latin typeface="Montserrat"/>
                <a:hlinkClick r:id="rId2"/>
              </a:rPr>
              <a:t> </a:t>
            </a:r>
            <a:r>
              <a:rPr lang="ru-RU" b="1" dirty="0" err="1">
                <a:solidFill>
                  <a:srgbClr val="0274BE"/>
                </a:solidFill>
                <a:latin typeface="Montserrat"/>
                <a:hlinkClick r:id="rId2"/>
              </a:rPr>
              <a:t>лінкозамідами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що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робить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його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комбінацію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з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цими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препаратами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беззмістовною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.</a:t>
            </a:r>
            <a:endParaRPr lang="ru-RU" b="0" i="0" dirty="0">
              <a:solidFill>
                <a:srgbClr val="000000"/>
              </a:solidFill>
              <a:effectLst/>
              <a:latin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19905426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Фармакокінетика</a:t>
            </a:r>
            <a:endParaRPr lang="en-US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50506" y="1319052"/>
            <a:ext cx="8322906" cy="397031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fontAlgn="base"/>
            <a:r>
              <a:rPr lang="ru-RU" dirty="0" err="1">
                <a:solidFill>
                  <a:srgbClr val="000000"/>
                </a:solidFill>
                <a:latin typeface="Montserrat"/>
              </a:rPr>
              <a:t>Левоміцетин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вводять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перорально,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внутрішньовенно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або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внутрішньом’язово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. 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Пероральні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препарати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швидко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всмоктуються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із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шлунково-кишкового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тракту,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пік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рівня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крові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досягається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протягом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2 годин. 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Левоміцетин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розподіляється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в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більшості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відділів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тіла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і тканин і легко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проникає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в ЦНС,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ліквор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водянисту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вологу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і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склоподібне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тіло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ока та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суглоби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.</a:t>
            </a:r>
          </a:p>
          <a:p>
            <a:pPr fontAlgn="base"/>
            <a:r>
              <a:rPr lang="ru-RU" dirty="0" err="1">
                <a:solidFill>
                  <a:srgbClr val="000000"/>
                </a:solidFill>
                <a:latin typeface="Montserrat"/>
              </a:rPr>
              <a:t>Левоміцетин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швидко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всмоктується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метаболізується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та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виводиться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з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організму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.  У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людини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основний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шлях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виведення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–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нирковий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. 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Основна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частина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виведеного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препарату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знаходиться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у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формі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неактивної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нітросполуки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, і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менше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10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відсотків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введеної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дози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виводиться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у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незміненому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вигляді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.</a:t>
            </a:r>
          </a:p>
          <a:p>
            <a:pPr fontAlgn="base"/>
            <a:r>
              <a:rPr lang="ru-RU" dirty="0" err="1">
                <a:solidFill>
                  <a:srgbClr val="000000"/>
                </a:solidFill>
                <a:latin typeface="Montserrat"/>
              </a:rPr>
              <a:t>Показники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ренального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кліренсу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свідчать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про те,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що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хлорамфенікол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в основному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виводиться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шляхом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клубочкової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фільтрації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тоді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як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неактивні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продукти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метаболізму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виводяться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головним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чином за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допомогою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канальцевої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секреції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.</a:t>
            </a:r>
            <a:endParaRPr lang="ru-RU" b="0" i="0" dirty="0">
              <a:solidFill>
                <a:srgbClr val="000000"/>
              </a:solidFill>
              <a:effectLst/>
              <a:latin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9155949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Фармакокінетика</a:t>
            </a:r>
            <a:endParaRPr lang="en-US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19877" y="2034018"/>
            <a:ext cx="8378890" cy="397031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fontAlgn="base"/>
            <a:r>
              <a:rPr lang="ru-RU" dirty="0">
                <a:solidFill>
                  <a:srgbClr val="000000"/>
                </a:solidFill>
                <a:latin typeface="Montserrat"/>
              </a:rPr>
              <a:t>При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внутрішньовенномсу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введенні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сироваткові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рівні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хлорамфеніколу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сильно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варіюються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залежно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від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метаболізму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пацієнта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.</a:t>
            </a:r>
          </a:p>
          <a:p>
            <a:pPr fontAlgn="base"/>
            <a:r>
              <a:rPr lang="ru-RU" dirty="0">
                <a:solidFill>
                  <a:srgbClr val="000000"/>
                </a:solidFill>
                <a:latin typeface="Montserrat"/>
              </a:rPr>
              <a:t>Препарат широко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розподіляється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серед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більшості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тканин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організму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та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рідин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включаючи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ліквор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печінку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та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нирки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; 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він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легко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перетинає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плацентарний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бар’єр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. 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Приблизно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від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50% до 60% препарату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зв’язується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з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білками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плазми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.</a:t>
            </a:r>
          </a:p>
          <a:p>
            <a:pPr fontAlgn="base"/>
            <a:r>
              <a:rPr lang="ru-RU" dirty="0" err="1">
                <a:solidFill>
                  <a:srgbClr val="000000"/>
                </a:solidFill>
                <a:latin typeface="Montserrat"/>
              </a:rPr>
              <a:t>Хлорамфенікол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метаболізується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переважно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печінковою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глюкуронілтрансферазою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до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неактивних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метаболітів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.</a:t>
            </a:r>
          </a:p>
          <a:p>
            <a:pPr fontAlgn="base"/>
            <a:r>
              <a:rPr lang="ru-RU" dirty="0" err="1">
                <a:solidFill>
                  <a:srgbClr val="000000"/>
                </a:solidFill>
                <a:latin typeface="Montserrat"/>
              </a:rPr>
              <a:t>Приблизно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від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8% до 12%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дози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виводиться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нирками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у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вигляді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незміненого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препарату; 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решта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виводиться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у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вигляді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неактивних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метаболітів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. 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Період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напіввиведення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з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плазми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становить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приблизно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від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1 1/2 до 4 1/2 годин у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дорослих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з нормальною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функцією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печінки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та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нирок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. 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Період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напіввиведення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препарату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подовжується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у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пацієнтів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із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порушеннями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функції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печінки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. </a:t>
            </a:r>
          </a:p>
          <a:p>
            <a:pPr fontAlgn="base"/>
            <a:r>
              <a:rPr lang="ru-RU" dirty="0">
                <a:solidFill>
                  <a:srgbClr val="000000"/>
                </a:solidFill>
                <a:latin typeface="Montserrat"/>
              </a:rPr>
              <a:t> 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Рівень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хлорамфеніколу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в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плазмі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крові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може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бути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підвищений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у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пацієнтів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із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порушеннями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функції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нирок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після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внутрішньовенного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введення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.</a:t>
            </a:r>
            <a:endParaRPr lang="ru-RU" b="0" i="0" dirty="0">
              <a:solidFill>
                <a:srgbClr val="000000"/>
              </a:solidFill>
              <a:effectLst/>
              <a:latin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21696861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Спектр дії та показання</a:t>
            </a:r>
            <a:endParaRPr lang="en-US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35901" y="1853248"/>
            <a:ext cx="8817429" cy="4247317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fontAlgn="base"/>
            <a:r>
              <a:rPr lang="ru-RU" dirty="0" err="1">
                <a:solidFill>
                  <a:srgbClr val="000000"/>
                </a:solidFill>
                <a:latin typeface="Montserrat"/>
              </a:rPr>
              <a:t>Показаннями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до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його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застосування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є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поверхневі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інфекції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очей (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бактеріальний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кон’юнктивіт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) та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зовнішній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отит. 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Він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також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зарезервований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для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важких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інфекцій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, таких як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рикетсійні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захворювання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менінгіт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спричинений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Montserrat"/>
              </a:rPr>
              <a:t>Haemophilus</a:t>
            </a:r>
            <a:r>
              <a:rPr lang="en-US" dirty="0">
                <a:solidFill>
                  <a:srgbClr val="000000"/>
                </a:solidFill>
                <a:latin typeface="Montserrat"/>
              </a:rPr>
              <a:t> Influenza, Neisseria </a:t>
            </a:r>
            <a:r>
              <a:rPr lang="en-US" dirty="0" err="1">
                <a:solidFill>
                  <a:srgbClr val="000000"/>
                </a:solidFill>
                <a:latin typeface="Montserrat"/>
              </a:rPr>
              <a:t>meningitidis</a:t>
            </a:r>
            <a:r>
              <a:rPr lang="en-US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або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dirty="0">
                <a:solidFill>
                  <a:srgbClr val="000000"/>
                </a:solidFill>
                <a:latin typeface="Montserrat"/>
              </a:rPr>
              <a:t>Streptococcus </a:t>
            </a:r>
            <a:r>
              <a:rPr lang="en-US" dirty="0" err="1">
                <a:solidFill>
                  <a:srgbClr val="000000"/>
                </a:solidFill>
                <a:latin typeface="Montserrat"/>
              </a:rPr>
              <a:t>pneumoniae</a:t>
            </a:r>
            <a:r>
              <a:rPr lang="en-US" dirty="0">
                <a:solidFill>
                  <a:srgbClr val="000000"/>
                </a:solidFill>
                <a:latin typeface="Montserrat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або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при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черевному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тифі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викликаному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серотипом </a:t>
            </a:r>
            <a:r>
              <a:rPr lang="en-US" dirty="0">
                <a:solidFill>
                  <a:srgbClr val="000000"/>
                </a:solidFill>
                <a:latin typeface="Montserrat"/>
              </a:rPr>
              <a:t>Salmonella </a:t>
            </a:r>
            <a:r>
              <a:rPr lang="en-US" dirty="0" err="1">
                <a:solidFill>
                  <a:srgbClr val="000000"/>
                </a:solidFill>
                <a:latin typeface="Montserrat"/>
              </a:rPr>
              <a:t>enterica</a:t>
            </a:r>
            <a:r>
              <a:rPr lang="en-US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Montserrat"/>
              </a:rPr>
              <a:t>Typhi</a:t>
            </a:r>
            <a:r>
              <a:rPr lang="en-US" dirty="0">
                <a:solidFill>
                  <a:srgbClr val="000000"/>
                </a:solidFill>
                <a:latin typeface="Montserrat"/>
              </a:rPr>
              <a:t>.</a:t>
            </a:r>
          </a:p>
          <a:p>
            <a:pPr fontAlgn="base"/>
            <a:r>
              <a:rPr lang="en-US" dirty="0">
                <a:solidFill>
                  <a:srgbClr val="000000"/>
                </a:solidFill>
                <a:latin typeface="Montserrat"/>
              </a:rPr>
              <a:t> 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Його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також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можна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використовувати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для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лікування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холери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. </a:t>
            </a:r>
          </a:p>
          <a:p>
            <a:pPr fontAlgn="base"/>
            <a:r>
              <a:rPr lang="ru-RU" dirty="0" err="1">
                <a:solidFill>
                  <a:srgbClr val="000000"/>
                </a:solidFill>
                <a:latin typeface="Montserrat"/>
              </a:rPr>
              <a:t>Хлорамфеніколові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мазі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також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застосовують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періопераційно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як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профілактику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при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хірургічних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раневих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інфекціях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. 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Терапія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цим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засобом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часто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необхідна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для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пацієнтів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після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пластичної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хірургії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та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хірургії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ока. </a:t>
            </a:r>
          </a:p>
          <a:p>
            <a:pPr fontAlgn="base"/>
            <a:r>
              <a:rPr lang="ru-RU" dirty="0" err="1">
                <a:solidFill>
                  <a:srgbClr val="000000"/>
                </a:solidFill>
                <a:latin typeface="Montserrat"/>
              </a:rPr>
              <a:t>Однак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незважаючи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на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ці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показання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прийом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хлорамфеніколу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слід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розпочинати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лише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за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наявності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відомої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чутливості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до препарату та коли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інші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менш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небезпечні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протимікробні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засоби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неефективні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, не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переносяться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або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протипоказані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. 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Більше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того, для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припинення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прийому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препарату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необхідно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робити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тести на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чутливість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dirty="0">
                <a:solidFill>
                  <a:srgbClr val="000000"/>
                </a:solidFill>
                <a:latin typeface="Montserrat"/>
              </a:rPr>
              <a:t>in vitro, 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як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тільки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інші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менш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небезпечні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протимікробні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препарати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продемонструють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терапевтичну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ефективність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.</a:t>
            </a:r>
            <a:endParaRPr lang="ru-RU" b="0" i="0" dirty="0">
              <a:solidFill>
                <a:srgbClr val="000000"/>
              </a:solidFill>
              <a:effectLst/>
              <a:latin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24655219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Побічні дії</a:t>
            </a:r>
            <a:endParaRPr lang="en-US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01216" y="2028179"/>
            <a:ext cx="8574833" cy="3693319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fontAlgn="base"/>
            <a:r>
              <a:rPr lang="ru-RU" dirty="0" err="1">
                <a:solidFill>
                  <a:srgbClr val="000000"/>
                </a:solidFill>
                <a:latin typeface="Montserrat"/>
              </a:rPr>
              <a:t>Левоміцетин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асоціюється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з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важкими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гематологічними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побічними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ефектами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при системному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введенні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.  У 1982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році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з’ясували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що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левоміцетин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спричиняє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смертельну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апластичну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анемію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з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можливим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підвищеним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ризиком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при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прийомі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разом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із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циметидином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. 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Цей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несприятливий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побічний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ефект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може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виникнути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навіть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при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місцевому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введенні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препарату,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що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швидше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за все,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зумовлено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системною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абсорбцією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препарату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після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місцевого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застосування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. </a:t>
            </a:r>
          </a:p>
          <a:p>
            <a:pPr fontAlgn="base"/>
            <a:r>
              <a:rPr lang="ru-RU" dirty="0" err="1">
                <a:solidFill>
                  <a:srgbClr val="000000"/>
                </a:solidFill>
                <a:latin typeface="Montserrat"/>
              </a:rPr>
              <a:t>Існує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два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різні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типи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диспразій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крові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викликаних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хлорамфеніколом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.  Перший тип є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більш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поширеним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і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передбачуваний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залежний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від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дози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та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оборотний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. 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Це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викликає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легку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анемію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, з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тромбоцитопенією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та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нейтропенією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.  Друга форма –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це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ідіосинкратична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реакція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, яка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має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більш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пізній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початок і,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швидше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за все,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призведе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до летального результату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після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розвитку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панцитопенії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. 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Цей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тип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непередбачуваний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незворотний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і не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залежить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від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дози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. </a:t>
            </a:r>
            <a:endParaRPr lang="ru-RU" b="0" i="0" dirty="0">
              <a:solidFill>
                <a:srgbClr val="000000"/>
              </a:solidFill>
              <a:effectLst/>
              <a:latin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8761077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Побічні дії</a:t>
            </a:r>
            <a:endParaRPr lang="en-US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13184" y="1305342"/>
            <a:ext cx="8630816" cy="3139321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fontAlgn="base"/>
            <a:r>
              <a:rPr lang="ru-RU" dirty="0">
                <a:solidFill>
                  <a:srgbClr val="000000"/>
                </a:solidFill>
                <a:latin typeface="Montserrat"/>
              </a:rPr>
              <a:t> 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Апластична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анемія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виникає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в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результаті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впливу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хлорамфеніколу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на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зниження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концентрації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феритину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в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мітохондріях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через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спільну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рибосомну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структуру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між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бактеріями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та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мітохондріями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що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робить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останні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сприйнятливими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до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здатності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препарату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пригнічувати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синтез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білка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в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мітохондріях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.  Були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зареєстровані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також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випадки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розвитку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лейкемії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після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апластичної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анемії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внаслідок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використання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левоміцетину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.</a:t>
            </a:r>
          </a:p>
          <a:p>
            <a:pPr fontAlgn="base"/>
            <a:r>
              <a:rPr lang="ru-RU" dirty="0" err="1">
                <a:solidFill>
                  <a:srgbClr val="000000"/>
                </a:solidFill>
                <a:latin typeface="Montserrat"/>
              </a:rPr>
              <a:t>Окрім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спричинення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летальної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апластичної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анемії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та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пригнічення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кісткового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мозку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інші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побічні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ефекти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хлорамфеніколу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включають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ототоксичність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при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застосуванні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місцевих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вушних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крапель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шлунково-кишкові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реакції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такі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як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езофагіт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при пероральному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застосуванні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нейротоксичність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та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важкий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метаболічний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ацидоз.</a:t>
            </a:r>
            <a:endParaRPr lang="ru-RU" b="0" i="0" dirty="0">
              <a:solidFill>
                <a:srgbClr val="000000"/>
              </a:solidFill>
              <a:effectLst/>
              <a:latin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18968985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5524" y="443387"/>
            <a:ext cx="9404723" cy="1400530"/>
          </a:xfrm>
        </p:spPr>
        <p:txBody>
          <a:bodyPr/>
          <a:lstStyle/>
          <a:p>
            <a:r>
              <a:rPr lang="uk-UA" dirty="0" smtClean="0"/>
              <a:t>Побічні дії</a:t>
            </a:r>
            <a:endParaRPr lang="en-US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66531" y="1289028"/>
            <a:ext cx="8565502" cy="4524315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fontAlgn="base"/>
            <a:r>
              <a:rPr lang="ru-RU" dirty="0" err="1">
                <a:solidFill>
                  <a:srgbClr val="000000"/>
                </a:solidFill>
                <a:latin typeface="Montserrat"/>
              </a:rPr>
              <a:t>Оптичний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неврит –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це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найбільш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часто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асоційоване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нейротоксичне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ускладнення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, яке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може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виникнути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внаслідок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використання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левоміцетину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.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Цей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побічний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ефект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, як правило,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триває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більше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шести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тижнів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проявляючись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як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гострою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, так і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підгострою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втратою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зору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з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можливими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змінами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очного дна. 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Він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може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також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проявлятися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периферичною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нейропатією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, яка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може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проявлятися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як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оніміння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або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поколювання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. 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Якщо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виникає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невропатія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зорового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нерва, препарат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слід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негайно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скасувати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що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, як правило,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призведе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до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часткового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або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повного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відновлення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зору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.</a:t>
            </a:r>
          </a:p>
          <a:p>
            <a:pPr fontAlgn="base"/>
            <a:r>
              <a:rPr lang="ru-RU" dirty="0" err="1">
                <a:solidFill>
                  <a:srgbClr val="000000"/>
                </a:solidFill>
                <a:latin typeface="Montserrat"/>
              </a:rPr>
              <a:t>Новонароджені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та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маленькі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немовлята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особливо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сприйнятливі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до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форми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серцево-судинного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колапсу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відомого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як “синдром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сірої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дитини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”.  Синдром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розвивається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як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наслідок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незрілості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ферментів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що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метаболізують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препарат, і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відображається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у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зниженні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здатності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утворювати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глюкуроніди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хлорамфеніколу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. 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Рівень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хлорамфеніколу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в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сироватці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крові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підвищений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до токсичного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діапазону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. 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Левоміцетин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не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слід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вводити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новонародженим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або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маленьким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немовлятам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якщо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рівень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препарату у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сироватці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крові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неможливо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 точно </a:t>
            </a:r>
            <a:r>
              <a:rPr lang="ru-RU" dirty="0" err="1">
                <a:solidFill>
                  <a:srgbClr val="000000"/>
                </a:solidFill>
                <a:latin typeface="Montserrat"/>
              </a:rPr>
              <a:t>виміряти</a:t>
            </a:r>
            <a:r>
              <a:rPr lang="ru-RU" dirty="0">
                <a:solidFill>
                  <a:srgbClr val="000000"/>
                </a:solidFill>
                <a:latin typeface="Montserrat"/>
              </a:rPr>
              <a:t>.</a:t>
            </a:r>
            <a:endParaRPr lang="ru-RU" b="0" i="0" dirty="0">
              <a:solidFill>
                <a:srgbClr val="000000"/>
              </a:solidFill>
              <a:effectLst/>
              <a:latin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178509944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И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284B2EA9DF61B243BEB64F8DC0581C31" ma:contentTypeVersion="3" ma:contentTypeDescription="Создание документа." ma:contentTypeScope="" ma:versionID="93cfa836460f0464c71dd761b066470f">
  <xsd:schema xmlns:xsd="http://www.w3.org/2001/XMLSchema" xmlns:xs="http://www.w3.org/2001/XMLSchema" xmlns:p="http://schemas.microsoft.com/office/2006/metadata/properties" xmlns:ns2="e9681779-98cf-4038-a7c6-f9fe7d751b66" targetNamespace="http://schemas.microsoft.com/office/2006/metadata/properties" ma:root="true" ma:fieldsID="54699afb428aa99352f7fb83f08d1121" ns2:_="">
    <xsd:import namespace="e9681779-98cf-4038-a7c6-f9fe7d751b6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9681779-98cf-4038-a7c6-f9fe7d751b6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993351B-F0A7-4ABC-9C08-B9EF0A4B98DC}"/>
</file>

<file path=customXml/itemProps2.xml><?xml version="1.0" encoding="utf-8"?>
<ds:datastoreItem xmlns:ds="http://schemas.openxmlformats.org/officeDocument/2006/customXml" ds:itemID="{9C13D211-AF73-483E-96BE-221BEBC5E2C4}"/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33</TotalTime>
  <Words>203</Words>
  <Application>Microsoft Office PowerPoint</Application>
  <PresentationFormat>Широкоэкранный</PresentationFormat>
  <Paragraphs>45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Arial</vt:lpstr>
      <vt:lpstr>Century Gothic</vt:lpstr>
      <vt:lpstr>Montserrat</vt:lpstr>
      <vt:lpstr>Wingdings 3</vt:lpstr>
      <vt:lpstr>Ион</vt:lpstr>
      <vt:lpstr>Амфеніколи</vt:lpstr>
      <vt:lpstr>Презентация PowerPoint</vt:lpstr>
      <vt:lpstr>Презентация PowerPoint</vt:lpstr>
      <vt:lpstr>Історія</vt:lpstr>
      <vt:lpstr>Історія</vt:lpstr>
      <vt:lpstr>Механізм дії</vt:lpstr>
      <vt:lpstr>Фармакокінетика</vt:lpstr>
      <vt:lpstr>Фармакокінетика</vt:lpstr>
      <vt:lpstr>Спектр дії та показання</vt:lpstr>
      <vt:lpstr>Побічні дії</vt:lpstr>
      <vt:lpstr>Побічні дії</vt:lpstr>
      <vt:lpstr>Побічні дії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Admin</cp:lastModifiedBy>
  <cp:revision>3</cp:revision>
  <dcterms:created xsi:type="dcterms:W3CDTF">2023-12-19T22:22:34Z</dcterms:created>
  <dcterms:modified xsi:type="dcterms:W3CDTF">2023-12-19T22:55:37Z</dcterms:modified>
</cp:coreProperties>
</file>