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62" r:id="rId6"/>
    <p:sldId id="257" r:id="rId7"/>
    <p:sldId id="258" r:id="rId8"/>
    <p:sldId id="259" r:id="rId9"/>
    <p:sldId id="260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4B3051-A2E5-4460-8DB3-C21D24DE6268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4E727F-FD3F-43BA-A081-C706BA790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653136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692697"/>
            <a:ext cx="6959327" cy="1584176"/>
          </a:xfrm>
        </p:spPr>
        <p:txBody>
          <a:bodyPr/>
          <a:lstStyle/>
          <a:p>
            <a:r>
              <a:rPr lang="ru-RU" dirty="0" err="1"/>
              <a:t>Амфотерицин</a:t>
            </a:r>
            <a:r>
              <a:rPr lang="ru-RU" dirty="0"/>
              <a:t> 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6088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60648"/>
            <a:ext cx="6860232" cy="5256584"/>
          </a:xfrm>
        </p:spPr>
        <p:txBody>
          <a:bodyPr>
            <a:normAutofit/>
          </a:bodyPr>
          <a:lstStyle/>
          <a:p>
            <a:r>
              <a:rPr lang="vi-VN" sz="2000" dirty="0"/>
              <a:t>Амфотерици́н В  — природний протигрибковий препарат з групи полієнових антибіотиків для парентерального застосування. </a:t>
            </a:r>
            <a:endParaRPr lang="ru-RU" sz="2000" dirty="0" smtClean="0"/>
          </a:p>
          <a:p>
            <a:r>
              <a:rPr lang="vi-VN" sz="2000" dirty="0" smtClean="0"/>
              <a:t>Вироблення </a:t>
            </a:r>
            <a:r>
              <a:rPr lang="vi-VN" sz="2000" dirty="0"/>
              <a:t>препарату передбачає використання продуктів життєдіяльності </a:t>
            </a:r>
            <a:r>
              <a:rPr lang="en-US" sz="2000" dirty="0" err="1"/>
              <a:t>Steptomyces</a:t>
            </a:r>
            <a:r>
              <a:rPr lang="en-US" sz="2000" dirty="0"/>
              <a:t> </a:t>
            </a:r>
            <a:r>
              <a:rPr lang="en-US" sz="2000" dirty="0" err="1"/>
              <a:t>nodosus</a:t>
            </a:r>
            <a:r>
              <a:rPr lang="en-US" sz="2000" dirty="0" smtClean="0"/>
              <a:t>. </a:t>
            </a:r>
            <a:endParaRPr lang="ru-RU" sz="2000" dirty="0" smtClean="0"/>
          </a:p>
          <a:p>
            <a:r>
              <a:rPr lang="vi-VN" sz="2000" dirty="0" smtClean="0"/>
              <a:t>уперше </a:t>
            </a:r>
            <a:r>
              <a:rPr lang="vi-VN" sz="2000" dirty="0"/>
              <a:t>виділений у 1955 році з культури бактерій </a:t>
            </a:r>
            <a:r>
              <a:rPr lang="en-US" sz="2000" dirty="0"/>
              <a:t>Streptomyces </a:t>
            </a:r>
            <a:r>
              <a:rPr lang="en-US" sz="2000" dirty="0" err="1"/>
              <a:t>nodosus</a:t>
            </a:r>
            <a:r>
              <a:rPr lang="en-US" sz="2000" dirty="0"/>
              <a:t> </a:t>
            </a:r>
            <a:r>
              <a:rPr lang="vi-VN" sz="2000" dirty="0"/>
              <a:t>із басейну річки Оріноко у Венесуелі</a:t>
            </a:r>
            <a:r>
              <a:rPr lang="vi-VN" sz="2000" dirty="0" smtClean="0"/>
              <a:t>. </a:t>
            </a:r>
            <a:r>
              <a:rPr lang="vi-VN" sz="2000" dirty="0"/>
              <a:t>Під час досліджень виявлено два види субстанції з протигрибковими властивостями — амфотерицин А та амфотерицин В, із яких більші протигрибкові виявлені в амфотерицину В. Кілька десятиліть амфотерицин В був єдиним лікарським препаратом для лікування інвазивних мікозів, до появи у 80-х роках ХХ століття препаратів групи азолів.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86993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1" y="476672"/>
            <a:ext cx="6974160" cy="864096"/>
          </a:xfrm>
        </p:spPr>
        <p:txBody>
          <a:bodyPr>
            <a:noAutofit/>
          </a:bodyPr>
          <a:lstStyle/>
          <a:p>
            <a:r>
              <a:rPr lang="ru-RU" sz="2400" dirty="0" err="1"/>
              <a:t>Протигрибкові</a:t>
            </a:r>
            <a:r>
              <a:rPr lang="ru-RU" sz="2400" dirty="0"/>
              <a:t> </a:t>
            </a:r>
            <a:r>
              <a:rPr lang="ru-RU" sz="2400" dirty="0" err="1"/>
              <a:t>засоби</a:t>
            </a:r>
            <a:r>
              <a:rPr lang="ru-RU" sz="2400" dirty="0"/>
              <a:t> для системного </a:t>
            </a:r>
            <a:r>
              <a:rPr lang="ru-RU" sz="2400" dirty="0" err="1"/>
              <a:t>застосування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6572200" cy="3888432"/>
          </a:xfrm>
        </p:spPr>
        <p:txBody>
          <a:bodyPr/>
          <a:lstStyle/>
          <a:p>
            <a:r>
              <a:rPr lang="ru-RU" dirty="0" err="1"/>
              <a:t>Полієнові</a:t>
            </a:r>
            <a:r>
              <a:rPr lang="ru-RU" dirty="0"/>
              <a:t> </a:t>
            </a:r>
            <a:r>
              <a:rPr lang="ru-RU" dirty="0" smtClean="0"/>
              <a:t>АБ </a:t>
            </a:r>
            <a:r>
              <a:rPr lang="ru-RU" dirty="0" err="1" smtClean="0"/>
              <a:t>Механізм</a:t>
            </a:r>
            <a:r>
              <a:rPr lang="ru-RU" dirty="0"/>
              <a:t>: </a:t>
            </a:r>
            <a:r>
              <a:rPr lang="ru-RU" dirty="0" err="1"/>
              <a:t>зв'язуються</a:t>
            </a:r>
            <a:r>
              <a:rPr lang="ru-RU" dirty="0"/>
              <a:t> </a:t>
            </a:r>
            <a:r>
              <a:rPr lang="ru-RU" dirty="0" smtClean="0"/>
              <a:t>з </a:t>
            </a:r>
            <a:r>
              <a:rPr lang="ru-RU" dirty="0" err="1" smtClean="0"/>
              <a:t>ергостеролом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найважливішим</a:t>
            </a:r>
            <a:r>
              <a:rPr lang="ru-RU" dirty="0"/>
              <a:t> компонентом </a:t>
            </a:r>
            <a:r>
              <a:rPr lang="ru-RU" dirty="0" err="1"/>
              <a:t>цитоплазматичної</a:t>
            </a:r>
            <a:r>
              <a:rPr lang="ru-RU" dirty="0"/>
              <a:t> </a:t>
            </a:r>
            <a:r>
              <a:rPr lang="ru-RU" dirty="0" err="1"/>
              <a:t>мембрани</a:t>
            </a:r>
            <a:r>
              <a:rPr lang="ru-RU" dirty="0"/>
              <a:t> </a:t>
            </a:r>
            <a:r>
              <a:rPr lang="ru-RU" dirty="0" err="1"/>
              <a:t>міцелію</a:t>
            </a:r>
            <a:r>
              <a:rPr lang="ru-RU" dirty="0"/>
              <a:t> гриба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проникності</a:t>
            </a:r>
            <a:r>
              <a:rPr lang="ru-RU" dirty="0"/>
              <a:t> </a:t>
            </a:r>
            <a:r>
              <a:rPr lang="ru-RU" dirty="0" err="1"/>
              <a:t>мембрани</a:t>
            </a:r>
            <a:r>
              <a:rPr lang="ru-RU" dirty="0"/>
              <a:t>: </a:t>
            </a:r>
            <a:r>
              <a:rPr lang="ru-RU" dirty="0" err="1"/>
              <a:t>формується</a:t>
            </a:r>
            <a:r>
              <a:rPr lang="ru-RU" dirty="0"/>
              <a:t> канал, через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виходить</a:t>
            </a:r>
            <a:r>
              <a:rPr lang="ru-RU" dirty="0"/>
              <a:t> К+,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.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зростання</a:t>
            </a:r>
            <a:r>
              <a:rPr lang="ru-RU" dirty="0"/>
              <a:t> та </a:t>
            </a:r>
            <a:r>
              <a:rPr lang="ru-RU" dirty="0" err="1"/>
              <a:t>розмноження</a:t>
            </a:r>
            <a:r>
              <a:rPr lang="ru-RU" dirty="0"/>
              <a:t> </a:t>
            </a:r>
            <a:r>
              <a:rPr lang="ru-RU" dirty="0" err="1"/>
              <a:t>міцелію</a:t>
            </a:r>
            <a:r>
              <a:rPr lang="ru-RU" dirty="0"/>
              <a:t>(</a:t>
            </a:r>
            <a:r>
              <a:rPr lang="ru-RU" dirty="0" err="1"/>
              <a:t>фунгістатична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/>
              <a:t>У великих дозах – </a:t>
            </a:r>
            <a:r>
              <a:rPr lang="ru-RU" dirty="0" err="1"/>
              <a:t>можливофунгіцидна</a:t>
            </a:r>
            <a:r>
              <a:rPr lang="ru-RU" dirty="0"/>
              <a:t> </a:t>
            </a:r>
            <a:r>
              <a:rPr lang="ru-RU" dirty="0" err="1"/>
              <a:t>дія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157192"/>
            <a:ext cx="35052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6844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4624"/>
            <a:ext cx="8075240" cy="129614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err="1" smtClean="0"/>
              <a:t>Протигрибкові</a:t>
            </a:r>
            <a:r>
              <a:rPr lang="ru-RU" sz="3600" dirty="0" smtClean="0"/>
              <a:t> </a:t>
            </a:r>
            <a:r>
              <a:rPr lang="ru-RU" sz="3600" dirty="0" err="1"/>
              <a:t>засоби</a:t>
            </a:r>
            <a:r>
              <a:rPr lang="ru-RU" sz="3600" dirty="0"/>
              <a:t> для системного </a:t>
            </a:r>
            <a:r>
              <a:rPr lang="ru-RU" sz="3600" dirty="0" err="1"/>
              <a:t>застосування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6192688" cy="3751273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Спектр </a:t>
            </a:r>
            <a:r>
              <a:rPr lang="ru-RU" sz="2400" dirty="0"/>
              <a:t>широкий:  </a:t>
            </a:r>
            <a:r>
              <a:rPr lang="ru-RU" sz="1600" dirty="0" err="1" smtClean="0"/>
              <a:t>кандиди</a:t>
            </a:r>
            <a:r>
              <a:rPr lang="ru-RU" sz="1600" dirty="0"/>
              <a:t>, </a:t>
            </a:r>
            <a:r>
              <a:rPr lang="ru-RU" sz="1600" dirty="0" err="1"/>
              <a:t>аспергіли</a:t>
            </a:r>
            <a:r>
              <a:rPr lang="ru-RU" sz="1600" dirty="0"/>
              <a:t>, </a:t>
            </a:r>
            <a:r>
              <a:rPr lang="ru-RU" sz="1600" dirty="0" err="1"/>
              <a:t>гістоплазми</a:t>
            </a:r>
            <a:r>
              <a:rPr lang="ru-RU" sz="1600" dirty="0"/>
              <a:t>, </a:t>
            </a:r>
            <a:r>
              <a:rPr lang="ru-RU" sz="1600" dirty="0" err="1"/>
              <a:t>бластоміцети</a:t>
            </a:r>
            <a:r>
              <a:rPr lang="ru-RU" sz="1600" dirty="0"/>
              <a:t>, </a:t>
            </a:r>
            <a:r>
              <a:rPr lang="ru-RU" sz="1600" dirty="0" err="1"/>
              <a:t>криптококи</a:t>
            </a:r>
            <a:r>
              <a:rPr lang="ru-RU" sz="1600" dirty="0"/>
              <a:t> та </a:t>
            </a:r>
            <a:r>
              <a:rPr lang="ru-RU" sz="1600" dirty="0" err="1"/>
              <a:t>ін</a:t>
            </a:r>
            <a:r>
              <a:rPr lang="ru-RU" sz="1600" dirty="0"/>
              <a:t>. + </a:t>
            </a:r>
            <a:r>
              <a:rPr lang="ru-RU" sz="1600" dirty="0" err="1" smtClean="0"/>
              <a:t>лейшманії</a:t>
            </a:r>
            <a:endParaRPr lang="ru-RU" sz="1600" dirty="0" smtClean="0"/>
          </a:p>
          <a:p>
            <a:r>
              <a:rPr lang="ru-RU" sz="2000" dirty="0"/>
              <a:t>Н</a:t>
            </a:r>
            <a:r>
              <a:rPr lang="ru-RU" sz="2000" dirty="0" smtClean="0"/>
              <a:t>е </a:t>
            </a:r>
            <a:r>
              <a:rPr lang="ru-RU" sz="2000" dirty="0" err="1"/>
              <a:t>діє</a:t>
            </a:r>
            <a:r>
              <a:rPr lang="ru-RU" sz="2000" dirty="0"/>
              <a:t> на </a:t>
            </a:r>
            <a:r>
              <a:rPr lang="ru-RU" sz="2000" dirty="0" err="1"/>
              <a:t>дерматофити</a:t>
            </a:r>
            <a:r>
              <a:rPr lang="ru-RU" sz="1600" dirty="0" smtClean="0"/>
              <a:t>!</a:t>
            </a:r>
          </a:p>
          <a:p>
            <a:endParaRPr lang="ru-RU" sz="1600" dirty="0"/>
          </a:p>
          <a:p>
            <a:r>
              <a:rPr lang="ru-RU" sz="1600" dirty="0" smtClean="0"/>
              <a:t>Форма </a:t>
            </a:r>
            <a:r>
              <a:rPr lang="ru-RU" sz="1600" dirty="0" err="1"/>
              <a:t>випуску</a:t>
            </a:r>
            <a:r>
              <a:rPr lang="ru-RU" sz="1600" dirty="0"/>
              <a:t> – </a:t>
            </a:r>
            <a:r>
              <a:rPr lang="ru-RU" sz="1600" dirty="0" err="1"/>
              <a:t>амп</a:t>
            </a:r>
            <a:r>
              <a:rPr lang="ru-RU" sz="1600" dirty="0"/>
              <a:t>. р/р для </a:t>
            </a:r>
            <a:r>
              <a:rPr lang="ru-RU" sz="1600" dirty="0" err="1"/>
              <a:t>внутрішньовенного</a:t>
            </a:r>
            <a:r>
              <a:rPr lang="ru-RU" sz="1600" dirty="0"/>
              <a:t> </a:t>
            </a:r>
            <a:r>
              <a:rPr lang="ru-RU" sz="1600" dirty="0" err="1"/>
              <a:t>введення,рідко</a:t>
            </a:r>
            <a:r>
              <a:rPr lang="ru-RU" sz="1600" dirty="0"/>
              <a:t> – для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внутрішньо</a:t>
            </a:r>
            <a:r>
              <a:rPr lang="ru-RU" sz="1600" dirty="0"/>
              <a:t> (</a:t>
            </a:r>
            <a:r>
              <a:rPr lang="ru-RU" sz="1600" dirty="0" err="1"/>
              <a:t>із</a:t>
            </a:r>
            <a:r>
              <a:rPr lang="ru-RU" sz="1600" dirty="0"/>
              <a:t> ШКТ не </a:t>
            </a:r>
            <a:r>
              <a:rPr lang="ru-RU" sz="1600" dirty="0" err="1"/>
              <a:t>всмоктується</a:t>
            </a:r>
            <a:r>
              <a:rPr lang="ru-RU" sz="1600" dirty="0" smtClean="0"/>
              <a:t>!)</a:t>
            </a:r>
          </a:p>
          <a:p>
            <a:endParaRPr lang="ru-RU" sz="1600" dirty="0"/>
          </a:p>
          <a:p>
            <a:r>
              <a:rPr lang="ru-RU" sz="2000" dirty="0" err="1" smtClean="0"/>
              <a:t>Особливості</a:t>
            </a:r>
            <a:r>
              <a:rPr lang="ru-RU" sz="2000" dirty="0" smtClean="0"/>
              <a:t> </a:t>
            </a:r>
            <a:r>
              <a:rPr lang="ru-RU" sz="2000" dirty="0" err="1"/>
              <a:t>фармакокінетики</a:t>
            </a:r>
            <a:r>
              <a:rPr lang="ru-RU" sz="1600" dirty="0"/>
              <a:t>: у </a:t>
            </a:r>
            <a:r>
              <a:rPr lang="ru-RU" sz="1600" dirty="0" err="1"/>
              <a:t>крові</a:t>
            </a:r>
            <a:r>
              <a:rPr lang="ru-RU" sz="1600" dirty="0"/>
              <a:t> на 95% </a:t>
            </a:r>
            <a:r>
              <a:rPr lang="ru-RU" sz="1600" dirty="0" err="1"/>
              <a:t>зв'язується</a:t>
            </a:r>
            <a:r>
              <a:rPr lang="ru-RU" sz="1600" dirty="0"/>
              <a:t> </a:t>
            </a:r>
            <a:r>
              <a:rPr lang="ru-RU" sz="1600" dirty="0" err="1"/>
              <a:t>білками</a:t>
            </a:r>
            <a:r>
              <a:rPr lang="ru-RU" sz="1600" dirty="0"/>
              <a:t> </a:t>
            </a:r>
            <a:r>
              <a:rPr lang="ru-RU" sz="1600" dirty="0" err="1"/>
              <a:t>плазми</a:t>
            </a:r>
            <a:r>
              <a:rPr lang="ru-RU" sz="1600" dirty="0"/>
              <a:t>, </a:t>
            </a:r>
            <a:r>
              <a:rPr lang="ru-RU" sz="1600" dirty="0" err="1"/>
              <a:t>повільно</a:t>
            </a:r>
            <a:r>
              <a:rPr lang="ru-RU" sz="1600" dirty="0"/>
              <a:t> </a:t>
            </a:r>
            <a:r>
              <a:rPr lang="ru-RU" sz="1600" dirty="0" err="1"/>
              <a:t>проникає</a:t>
            </a:r>
            <a:r>
              <a:rPr lang="ru-RU" sz="1600" dirty="0"/>
              <a:t> у </a:t>
            </a:r>
            <a:r>
              <a:rPr lang="ru-RU" sz="1600" dirty="0" err="1"/>
              <a:t>уражені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 (</a:t>
            </a:r>
            <a:r>
              <a:rPr lang="ru-RU" sz="1600" dirty="0" err="1"/>
              <a:t>крім</a:t>
            </a:r>
            <a:r>
              <a:rPr lang="ru-RU" sz="1600" dirty="0"/>
              <a:t> ЦНС!), </a:t>
            </a:r>
            <a:r>
              <a:rPr lang="ru-RU" sz="1600" dirty="0" err="1"/>
              <a:t>затримуючись</a:t>
            </a:r>
            <a:r>
              <a:rPr lang="ru-RU" sz="1600" dirty="0"/>
              <a:t> у них до 15 </a:t>
            </a:r>
            <a:r>
              <a:rPr lang="ru-RU" sz="1600" dirty="0" err="1"/>
              <a:t>діб</a:t>
            </a:r>
            <a:r>
              <a:rPr lang="ru-RU" sz="1600" dirty="0"/>
              <a:t>. З </a:t>
            </a:r>
            <a:r>
              <a:rPr lang="ru-RU" sz="1600" dirty="0" err="1"/>
              <a:t>крові</a:t>
            </a:r>
            <a:r>
              <a:rPr lang="ru-RU" sz="1600" dirty="0"/>
              <a:t> </a:t>
            </a:r>
            <a:r>
              <a:rPr lang="ru-RU" sz="1600" dirty="0" err="1"/>
              <a:t>виводиться</a:t>
            </a:r>
            <a:r>
              <a:rPr lang="ru-RU" sz="1600" dirty="0"/>
              <a:t> ≈ через 2 </a:t>
            </a:r>
            <a:r>
              <a:rPr lang="ru-RU" sz="1600" dirty="0" err="1"/>
              <a:t>доби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метаболітів</a:t>
            </a:r>
            <a:r>
              <a:rPr lang="ru-RU" sz="1600" dirty="0" smtClean="0"/>
              <a:t>.</a:t>
            </a:r>
          </a:p>
          <a:p>
            <a:r>
              <a:rPr lang="ru-RU" sz="1600" dirty="0" err="1" smtClean="0"/>
              <a:t>Показання</a:t>
            </a:r>
            <a:r>
              <a:rPr lang="ru-RU" sz="1600" dirty="0" smtClean="0"/>
              <a:t> -</a:t>
            </a:r>
            <a:r>
              <a:rPr lang="ru-RU" sz="1600" dirty="0" err="1" smtClean="0"/>
              <a:t>Системні</a:t>
            </a:r>
            <a:r>
              <a:rPr lang="ru-RU" sz="1600" dirty="0" smtClean="0"/>
              <a:t> </a:t>
            </a:r>
            <a:r>
              <a:rPr lang="ru-RU" sz="1600" dirty="0" err="1"/>
              <a:t>мікози</a:t>
            </a:r>
            <a:r>
              <a:rPr lang="ru-RU" sz="1600" dirty="0"/>
              <a:t>. Є </a:t>
            </a:r>
            <a:r>
              <a:rPr lang="ru-RU" sz="1600" dirty="0" err="1"/>
              <a:t>засобом</a:t>
            </a:r>
            <a:r>
              <a:rPr lang="ru-RU" sz="1600" dirty="0"/>
              <a:t> </a:t>
            </a:r>
            <a:r>
              <a:rPr lang="ru-RU" sz="1600" dirty="0" err="1"/>
              <a:t>вибору</a:t>
            </a:r>
            <a:r>
              <a:rPr lang="ru-RU" sz="1600" dirty="0"/>
              <a:t> для </a:t>
            </a:r>
            <a:r>
              <a:rPr lang="ru-RU" sz="1600" dirty="0" err="1"/>
              <a:t>лікування</a:t>
            </a:r>
            <a:r>
              <a:rPr lang="ru-RU" sz="1600" dirty="0"/>
              <a:t> системного </a:t>
            </a:r>
            <a:r>
              <a:rPr lang="ru-RU" sz="1600" dirty="0" err="1"/>
              <a:t>кандидомікозу,криптококозу</a:t>
            </a:r>
            <a:r>
              <a:rPr lang="ru-RU" sz="1600" dirty="0"/>
              <a:t>, </a:t>
            </a:r>
            <a:r>
              <a:rPr lang="ru-RU" sz="1600" dirty="0" err="1" smtClean="0"/>
              <a:t>гістоплазмозу</a:t>
            </a:r>
            <a:r>
              <a:rPr lang="ru-RU" sz="1600" dirty="0" smtClean="0"/>
              <a:t>.</a:t>
            </a:r>
          </a:p>
          <a:p>
            <a:pPr marL="45720" indent="0">
              <a:buNone/>
            </a:pPr>
            <a:r>
              <a:rPr lang="ru-RU" sz="1600" dirty="0" smtClean="0"/>
              <a:t>  </a:t>
            </a:r>
          </a:p>
          <a:p>
            <a:pPr marL="45720" indent="0">
              <a:buNone/>
            </a:pPr>
            <a:r>
              <a:rPr lang="ru-RU" sz="1600" dirty="0" smtClean="0"/>
              <a:t>Курс </a:t>
            </a:r>
            <a:r>
              <a:rPr lang="ru-RU" sz="1600" dirty="0" err="1"/>
              <a:t>лікування</a:t>
            </a:r>
            <a:r>
              <a:rPr lang="ru-RU" sz="1600" dirty="0"/>
              <a:t> – 6 – 12 </a:t>
            </a:r>
            <a:r>
              <a:rPr lang="ru-RU" sz="1600" dirty="0" err="1" smtClean="0"/>
              <a:t>ін'єкцій</a:t>
            </a:r>
            <a:endParaRPr lang="ru-RU" sz="1600" dirty="0" smtClean="0"/>
          </a:p>
          <a:p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9709" y="3387901"/>
            <a:ext cx="3290495" cy="34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2759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731520"/>
            <a:ext cx="6500192" cy="4857720"/>
          </a:xfrm>
        </p:spPr>
        <p:txBody>
          <a:bodyPr>
            <a:normAutofit lnSpcReduction="10000"/>
          </a:bodyPr>
          <a:lstStyle/>
          <a:p>
            <a:r>
              <a:rPr lang="ru-RU" sz="2800" b="1" dirty="0" err="1">
                <a:solidFill>
                  <a:srgbClr val="330066"/>
                </a:solidFill>
                <a:latin typeface="Arial"/>
              </a:rPr>
              <a:t>Амфотерицин</a:t>
            </a:r>
            <a:r>
              <a:rPr lang="ru-RU" sz="2800" b="1" dirty="0">
                <a:solidFill>
                  <a:srgbClr val="330066"/>
                </a:solidFill>
                <a:latin typeface="Arial"/>
              </a:rPr>
              <a:t> В</a:t>
            </a:r>
          </a:p>
          <a:p>
            <a:r>
              <a:rPr lang="ru-RU" b="1" dirty="0">
                <a:solidFill>
                  <a:srgbClr val="FF0000"/>
                </a:solidFill>
                <a:latin typeface="Arial"/>
              </a:rPr>
              <a:t>Побочные и токсические эффекты: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Arial"/>
              </a:rPr>
              <a:t>Нейротоксичность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 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с развитием тошноты, рвоты, анорексии, лихорадочных состояний;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Arial"/>
              </a:rPr>
              <a:t>ГипоКемия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ru-RU" b="1" dirty="0" err="1">
                <a:solidFill>
                  <a:srgbClr val="000000"/>
                </a:solidFill>
                <a:latin typeface="Arial"/>
              </a:rPr>
              <a:t>гипоMgемия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, боли в мышцах, суставах, судороги, </a:t>
            </a:r>
            <a:r>
              <a:rPr lang="ru-RU" b="1" dirty="0" err="1">
                <a:solidFill>
                  <a:srgbClr val="000000"/>
                </a:solidFill>
                <a:latin typeface="Arial"/>
              </a:rPr>
              <a:t>тахиаритмии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Поражение клубочков и канальцев почек,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Arial"/>
              </a:rPr>
              <a:t>нарушение функции почек;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Нарушения системы крови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, анемии, лейкопении, тромбоцитопении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;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Arial"/>
              </a:rPr>
              <a:t>Аллергии 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(кожные сыпи, анафилаксия);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Arial"/>
              </a:rPr>
              <a:t>Флебиты, ↓ АД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4941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Аналоги </a:t>
            </a:r>
            <a:r>
              <a:rPr lang="ru-RU" dirty="0" err="1"/>
              <a:t>Амфотерицину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Клотримазол-Акріхін</a:t>
            </a:r>
            <a:endParaRPr lang="ru-RU" sz="3600" dirty="0"/>
          </a:p>
          <a:p>
            <a:r>
              <a:rPr lang="ru-RU" sz="3600" dirty="0" err="1"/>
              <a:t>Флюкостат</a:t>
            </a:r>
            <a:r>
              <a:rPr lang="ru-RU" sz="3600" dirty="0"/>
              <a:t> </a:t>
            </a:r>
          </a:p>
          <a:p>
            <a:r>
              <a:rPr lang="ru-RU" sz="3600" dirty="0" err="1"/>
              <a:t>Дифлюкан</a:t>
            </a:r>
            <a:r>
              <a:rPr lang="ru-RU" sz="3600" dirty="0"/>
              <a:t> </a:t>
            </a:r>
            <a:r>
              <a:rPr lang="ru-RU" sz="3600" dirty="0" smtClean="0"/>
              <a:t>  </a:t>
            </a:r>
            <a:endParaRPr lang="ru-RU" sz="3600" dirty="0"/>
          </a:p>
          <a:p>
            <a:r>
              <a:rPr lang="ru-RU" sz="3600" dirty="0" err="1"/>
              <a:t>Пимафуцин</a:t>
            </a:r>
            <a:r>
              <a:rPr lang="ru-RU" sz="3600" dirty="0"/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3613" y="332656"/>
            <a:ext cx="29432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132856"/>
            <a:ext cx="2133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0409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140968"/>
            <a:ext cx="6512511" cy="1143000"/>
          </a:xfrm>
        </p:spPr>
        <p:txBody>
          <a:bodyPr/>
          <a:lstStyle/>
          <a:p>
            <a:r>
              <a:rPr lang="ru-RU" sz="2800" dirty="0" err="1"/>
              <a:t>Особливості</a:t>
            </a:r>
            <a:r>
              <a:rPr lang="ru-RU" sz="2800" dirty="0"/>
              <a:t> </a:t>
            </a:r>
            <a:r>
              <a:rPr lang="ru-RU" sz="2800" dirty="0" err="1"/>
              <a:t>застосування</a:t>
            </a:r>
            <a:r>
              <a:rPr lang="ru-RU" sz="2800" dirty="0"/>
              <a:t> у </a:t>
            </a:r>
            <a:r>
              <a:rPr lang="ru-RU" sz="2800" dirty="0" err="1"/>
              <a:t>жінок</a:t>
            </a:r>
            <a:r>
              <a:rPr lang="ru-RU" sz="2800" dirty="0"/>
              <a:t> </a:t>
            </a:r>
            <a:r>
              <a:rPr lang="ru-RU" sz="2800" dirty="0" err="1"/>
              <a:t>під</a:t>
            </a:r>
            <a:r>
              <a:rPr lang="ru-RU" sz="2800" dirty="0"/>
              <a:t> час </a:t>
            </a:r>
            <a:r>
              <a:rPr lang="ru-RU" sz="2800" dirty="0" err="1"/>
              <a:t>вагітності</a:t>
            </a:r>
            <a:r>
              <a:rPr lang="ru-RU" sz="2800" dirty="0"/>
              <a:t> та </a:t>
            </a:r>
            <a:r>
              <a:rPr lang="ru-RU" sz="2800" dirty="0" err="1"/>
              <a:t>лактаціїї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Вагітність</a:t>
            </a:r>
            <a:r>
              <a:rPr lang="ru-RU" dirty="0"/>
              <a:t>: У </a:t>
            </a:r>
            <a:r>
              <a:rPr lang="ru-RU" dirty="0" err="1"/>
              <a:t>випадках</a:t>
            </a:r>
            <a:r>
              <a:rPr lang="ru-RU" dirty="0"/>
              <a:t>, коли </a:t>
            </a:r>
            <a:r>
              <a:rPr lang="ru-RU" dirty="0" err="1"/>
              <a:t>переваги</a:t>
            </a:r>
            <a:r>
              <a:rPr lang="ru-RU" dirty="0"/>
              <a:t> для </a:t>
            </a:r>
            <a:r>
              <a:rPr lang="ru-RU" dirty="0" err="1"/>
              <a:t>матері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для плода.</a:t>
            </a:r>
          </a:p>
          <a:p>
            <a:r>
              <a:rPr lang="ru-RU" dirty="0" err="1"/>
              <a:t>Лактація</a:t>
            </a:r>
            <a:r>
              <a:rPr lang="ru-RU" dirty="0"/>
              <a:t>: </a:t>
            </a:r>
            <a:r>
              <a:rPr lang="ru-RU" dirty="0" err="1"/>
              <a:t>Невідомо,чи</a:t>
            </a:r>
            <a:r>
              <a:rPr lang="ru-RU" dirty="0"/>
              <a:t> </a:t>
            </a:r>
            <a:r>
              <a:rPr lang="ru-RU" dirty="0" err="1"/>
              <a:t>потрапляє</a:t>
            </a:r>
            <a:r>
              <a:rPr lang="ru-RU" dirty="0"/>
              <a:t> у </a:t>
            </a:r>
            <a:r>
              <a:rPr lang="ru-RU" dirty="0" err="1"/>
              <a:t>жіноче</a:t>
            </a:r>
            <a:r>
              <a:rPr lang="ru-RU" dirty="0"/>
              <a:t> молоко, тому </a:t>
            </a:r>
            <a:r>
              <a:rPr lang="ru-RU" dirty="0" err="1"/>
              <a:t>годування</a:t>
            </a:r>
            <a:r>
              <a:rPr lang="ru-RU" dirty="0"/>
              <a:t> </a:t>
            </a:r>
            <a:r>
              <a:rPr lang="ru-RU" dirty="0" err="1"/>
              <a:t>груддю</a:t>
            </a:r>
            <a:r>
              <a:rPr lang="ru-RU" dirty="0"/>
              <a:t> </a:t>
            </a:r>
            <a:r>
              <a:rPr lang="ru-RU" dirty="0" err="1"/>
              <a:t>припинити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8579244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7D738C-4FF9-444A-A426-46AE1A58AB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687CBD-F1D5-4B3F-94EF-1C57CBFD674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718AB00-B03A-4849-AF48-3F6D7C6AF3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</TotalTime>
  <Words>305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Амфотерицин В</vt:lpstr>
      <vt:lpstr>Слайд 2</vt:lpstr>
      <vt:lpstr>Протигрибкові засоби для системного застосування</vt:lpstr>
      <vt:lpstr>Протигрибкові засоби для системного застосування</vt:lpstr>
      <vt:lpstr>Слайд 5</vt:lpstr>
      <vt:lpstr>Аналоги Амфотерицину </vt:lpstr>
      <vt:lpstr>Особливості застосування у жінок під час вагітності та лактаціїї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Амфотерицин В</dc:title>
  <dc:creator>111</dc:creator>
  <cp:lastModifiedBy>Холод Поліна</cp:lastModifiedBy>
  <cp:revision>5</cp:revision>
  <dcterms:created xsi:type="dcterms:W3CDTF">2023-12-12T06:40:57Z</dcterms:created>
  <dcterms:modified xsi:type="dcterms:W3CDTF">2024-02-14T11:27:17Z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0x0101002FE6544F15939447A35031D1902E74C7</vt:lpwstr>
  </property>
</Properties>
</file>