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1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C408A-26DF-0E27-BFF0-8627E11D1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ru-RU" sz="5600" dirty="0">
                <a:cs typeface="Calibri Light"/>
              </a:rPr>
              <a:t> </a:t>
            </a:r>
            <a:r>
              <a:rPr lang="ru-RU" sz="5600" dirty="0" err="1">
                <a:cs typeface="Calibri Light"/>
              </a:rPr>
              <a:t>Тема</a:t>
            </a:r>
            <a:r>
              <a:rPr lang="ru-RU" sz="5600" err="1">
                <a:cs typeface="Calibri Light"/>
              </a:rPr>
              <a:t>:</a:t>
            </a:r>
            <a:r>
              <a:rPr lang="ru-RU" sz="5600">
                <a:cs typeface="Calibri Light"/>
              </a:rPr>
              <a:t>Антипротозойні</a:t>
            </a:r>
            <a:r>
              <a:rPr lang="ru-RU" sz="5600" dirty="0">
                <a:cs typeface="Calibri Light"/>
              </a:rPr>
              <a:t> </a:t>
            </a:r>
            <a:r>
              <a:rPr lang="ru-RU" sz="5600" dirty="0" err="1">
                <a:cs typeface="Calibri Light"/>
              </a:rPr>
              <a:t>препарати</a:t>
            </a:r>
            <a:endParaRPr lang="ru-RU" sz="56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2B647C-6151-326B-012C-FBFE48153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862" y="1124384"/>
            <a:ext cx="3240506" cy="4064628"/>
          </a:xfrm>
        </p:spPr>
        <p:txBody>
          <a:bodyPr>
            <a:normAutofit/>
          </a:bodyPr>
          <a:lstStyle/>
          <a:p>
            <a:r>
              <a:rPr lang="az-Cyrl-AZ" sz="2400">
                <a:solidFill>
                  <a:srgbClr val="FFFFFF"/>
                </a:solidFill>
              </a:rPr>
              <a:t>Антипротозо‌йні за‌соби (від анти…, прото… і грец. </a:t>
            </a:r>
            <a:r>
              <a:rPr lang="el-GR" sz="2400">
                <a:solidFill>
                  <a:srgbClr val="FFFFFF"/>
                </a:solidFill>
              </a:rPr>
              <a:t>ξωά — </a:t>
            </a:r>
            <a:r>
              <a:rPr lang="az-Cyrl-AZ" sz="2400">
                <a:solidFill>
                  <a:srgbClr val="FFFFFF"/>
                </a:solidFill>
              </a:rPr>
              <a:t>життя) — лікарські препарати, що пригнічують життєдіяльність найпростіших; застосовують у лікуванні протозойних інфекцій.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FB4EC-09F7-43D0-87A0-30BA8FEC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/>
              <a:t>До антипротозойних засобів належать хіміотерапевтичні препарати різної хімічної будови, призначені для лікування амебіазу, токсоплазмозу, балантидіазу, лямбліозу, трихомонозу, хламідіозу (група АТХ Р01А), протималярійні препарати (група АТХ Р01В), препарати для лікування лейшманіозів і трипаносомозу (група АТХ</a:t>
            </a:r>
            <a:r>
              <a:rPr lang="en-US"/>
              <a:t>P01C).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6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0E339D-380D-820D-B68A-043546116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984" y="1076359"/>
            <a:ext cx="3240506" cy="4064628"/>
          </a:xfrm>
        </p:spPr>
        <p:txBody>
          <a:bodyPr>
            <a:normAutofit/>
          </a:bodyPr>
          <a:lstStyle/>
          <a:p>
            <a:r>
              <a:rPr lang="az-Cyrl-AZ" sz="4100">
                <a:solidFill>
                  <a:srgbClr val="FFFFFF"/>
                </a:solidFill>
              </a:rPr>
              <a:t>Засоби для лікування амебіазу поділяють залежно від локалізації збудника на:</a:t>
            </a:r>
            <a:endParaRPr lang="en-US" sz="41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02C62-B6A5-18F1-065E-B610D9CEA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200"/>
              <a:t>амебіциди, ефективні за будь-якої локалізації патологічного процесу (наприклад, метронідазол); </a:t>
            </a:r>
            <a:endParaRPr lang="en-US" sz="2200"/>
          </a:p>
          <a:p>
            <a:r>
              <a:rPr lang="az-Cyrl-AZ" sz="2200"/>
              <a:t>амебіциди прямої дії, ефективні переважно за локалізації амеб у просвіті кишечника (наприклад, хініофон); </a:t>
            </a:r>
            <a:endParaRPr lang="en-US" sz="2200"/>
          </a:p>
          <a:p>
            <a:r>
              <a:rPr lang="az-Cyrl-AZ" sz="2200"/>
              <a:t>амебіциди непрямої дії, ефективні при локалізації амеб у просвіті та у стінці кишечника (наприклад, тетрациклін, доксициклін);</a:t>
            </a:r>
            <a:endParaRPr lang="en-US" sz="2200"/>
          </a:p>
          <a:p>
            <a:r>
              <a:rPr lang="az-Cyrl-AZ" sz="2200"/>
              <a:t>тканевіамебіциди, ефективні переважно за локалізації амеб у печінці (наприклад, хінгамін).</a:t>
            </a:r>
            <a:endParaRPr lang="en-US" sz="220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2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D68F1-B604-9F19-03D0-CF597DEDE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  <a:ea typeface="+mj-lt"/>
                <a:cs typeface="+mj-lt"/>
              </a:rPr>
              <a:t>Альбендазол (лат. Albendasol) - антигельмінтний препарат групи бензимідазолів</a:t>
            </a:r>
            <a:endParaRPr lang="en-US" sz="31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66CF-4127-8859-54D3-015A7457E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000" dirty="0"/>
              <a:t>Фармакологічні властивості. Антигельмінтний </a:t>
            </a:r>
            <a:r>
              <a:rPr lang="ru-RU" sz="2000" dirty="0"/>
              <a:t> та </a:t>
            </a:r>
            <a:r>
              <a:rPr lang="ru-RU" sz="2000" dirty="0" err="1"/>
              <a:t>антипротозойний</a:t>
            </a:r>
            <a:r>
              <a:rPr lang="ru-RU" sz="2000"/>
              <a:t> </a:t>
            </a:r>
            <a:r>
              <a:rPr lang="az-Cyrl-AZ" sz="2000"/>
              <a:t>препарат </a:t>
            </a:r>
            <a:r>
              <a:rPr lang="az-Cyrl-AZ" sz="2000" dirty="0"/>
              <a:t>широкого спектру дії; Похідне бензимідазолу карбамату. Альбендазол структурно подібний до мебендазолу. Основний</a:t>
            </a:r>
            <a:r>
              <a:rPr lang="az-Cyrl-AZ" sz="2000" dirty="0">
                <a:ea typeface="+mn-lt"/>
                <a:cs typeface="+mn-lt"/>
              </a:rPr>
              <a:t> механізм дії альбендазолу пов'язаний з селективним пригніченням полімеризації β-тубуліну, що призводить до руйнування цитоплазматичних мікротрубочок клітин кишкового тракту гельмінтів; пригнічує утилізацію глюкози і пригнічує синтез АТФ, блокує рух секреторних гранул та інших органел в м'язових клітинах круглих черв'яків, викликаючи їх загибель. Ефективний при моно- і поліінвазіях.</a:t>
            </a:r>
            <a:endParaRPr lang="en-US" sz="2000" dirty="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3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A7429-C641-F2DF-C9B8-36B5CEAD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az-Cyrl-AZ" sz="3100">
                <a:solidFill>
                  <a:srgbClr val="FFFFFF"/>
                </a:solidFill>
              </a:rPr>
              <a:t>Фармакокінетика</a:t>
            </a:r>
            <a:endParaRPr lang="en-US" sz="31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99533-CE09-E854-11F8-97F936576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000"/>
              <a:t>При прийомі всередину альбендазол погано всмоктується зі шлунково-кишкового тракту (менше 5%), в незміненому вигляді і не виявляється в плазмі крові, оскільки швидко перетворюється в печінці в первинний метаболіт - альбендазолсульфоксид, який також має антигельмінтну активність.</a:t>
            </a:r>
            <a:r>
              <a:rPr lang="az-Cyrl-AZ" sz="2000">
                <a:ea typeface="+mn-lt"/>
                <a:cs typeface="+mn-lt"/>
              </a:rPr>
              <a:t> Біодоступність альбендазолу низька. Прийом жирної їжі збільшує всмоктування і Cmax альбендазолу в 5 разів. Час досягнення Cmax альбендазолсульфоксиду становить 2-5 год. Зв'язується з білками плазми крові на 70%. Він практично повністю розподілений по всьому організму; Виявляється в сечі, жовчі, печінці, спинномозковій рідині. Він проникає в стінку і рідини цист гельмінтів.</a:t>
            </a:r>
            <a:endParaRPr lang="en-US" sz="20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0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C9A8B-4A68-FB8C-5D5C-051A0505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az-Cyrl-AZ">
                <a:solidFill>
                  <a:srgbClr val="FFFFFF"/>
                </a:solidFill>
              </a:rPr>
              <a:t>Побічна дія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34760-ECEC-608B-D237-D4DF4C974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err="1">
                <a:ea typeface="+mn-lt"/>
                <a:cs typeface="+mn-lt"/>
              </a:rPr>
              <a:t>Алергічні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реакції</a:t>
            </a:r>
            <a:r>
              <a:rPr lang="en-US" sz="2000">
                <a:ea typeface="+mn-lt"/>
                <a:cs typeface="+mn-lt"/>
              </a:rPr>
              <a:t> — </a:t>
            </a:r>
            <a:r>
              <a:rPr lang="en-US" sz="2000" err="1">
                <a:ea typeface="+mn-lt"/>
                <a:cs typeface="+mn-lt"/>
              </a:rPr>
              <a:t>частіше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висипання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на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шкірі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гарячка</a:t>
            </a:r>
            <a:r>
              <a:rPr lang="en-US" sz="2000">
                <a:ea typeface="+mn-lt"/>
                <a:cs typeface="+mn-lt"/>
              </a:rPr>
              <a:t>; </a:t>
            </a:r>
            <a:r>
              <a:rPr lang="en-US" sz="2000" err="1">
                <a:ea typeface="+mn-lt"/>
                <a:cs typeface="+mn-lt"/>
              </a:rPr>
              <a:t>рідко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свербіж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шкіри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кропив'янка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набряк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Квінке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синдром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Стівенса-Джонсона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синдром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Лаєлла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анафілактичний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шок</a:t>
            </a:r>
            <a:r>
              <a:rPr lang="en-US" sz="2000">
                <a:ea typeface="+mn-lt"/>
                <a:cs typeface="+mn-lt"/>
              </a:rPr>
              <a:t>.</a:t>
            </a:r>
          </a:p>
          <a:p>
            <a:r>
              <a:rPr lang="en-US" sz="2000">
                <a:ea typeface="+mn-lt"/>
                <a:cs typeface="+mn-lt"/>
              </a:rPr>
              <a:t>З </a:t>
            </a:r>
            <a:r>
              <a:rPr lang="en-US" sz="2000" err="1">
                <a:ea typeface="+mn-lt"/>
                <a:cs typeface="+mn-lt"/>
              </a:rPr>
              <a:t>боку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травної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системи</a:t>
            </a:r>
            <a:r>
              <a:rPr lang="en-US" sz="2000">
                <a:ea typeface="+mn-lt"/>
                <a:cs typeface="+mn-lt"/>
              </a:rPr>
              <a:t> — </a:t>
            </a:r>
            <a:r>
              <a:rPr lang="en-US" sz="2000" err="1">
                <a:ea typeface="+mn-lt"/>
                <a:cs typeface="+mn-lt"/>
              </a:rPr>
              <a:t>часто</a:t>
            </a:r>
            <a:r>
              <a:rPr lang="en-US" sz="2000">
                <a:ea typeface="+mn-lt"/>
                <a:cs typeface="+mn-lt"/>
              </a:rPr>
              <a:t> (1—10%) </a:t>
            </a:r>
            <a:r>
              <a:rPr lang="en-US" sz="2000" err="1">
                <a:ea typeface="+mn-lt"/>
                <a:cs typeface="+mn-lt"/>
              </a:rPr>
              <a:t>нудота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блювання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біль</a:t>
            </a:r>
            <a:r>
              <a:rPr lang="en-US" sz="2000">
                <a:ea typeface="+mn-lt"/>
                <a:cs typeface="+mn-lt"/>
              </a:rPr>
              <a:t> в </a:t>
            </a:r>
            <a:r>
              <a:rPr lang="en-US" sz="2000" err="1">
                <a:ea typeface="+mn-lt"/>
                <a:cs typeface="+mn-lt"/>
              </a:rPr>
              <a:t>животі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метеоризм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діарея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запор</a:t>
            </a:r>
            <a:r>
              <a:rPr lang="en-US" sz="2000">
                <a:ea typeface="+mn-lt"/>
                <a:cs typeface="+mn-lt"/>
              </a:rPr>
              <a:t>; </a:t>
            </a:r>
            <a:r>
              <a:rPr lang="en-US" sz="2000" err="1">
                <a:ea typeface="+mn-lt"/>
                <a:cs typeface="+mn-lt"/>
              </a:rPr>
              <a:t>рідко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стоматит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сухість</a:t>
            </a:r>
            <a:r>
              <a:rPr lang="en-US" sz="2000">
                <a:ea typeface="+mn-lt"/>
                <a:cs typeface="+mn-lt"/>
              </a:rPr>
              <a:t> у </a:t>
            </a:r>
            <a:r>
              <a:rPr lang="en-US" sz="2000" err="1">
                <a:ea typeface="+mn-lt"/>
                <a:cs typeface="+mn-lt"/>
              </a:rPr>
              <a:t>роті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печія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жовтяниця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печінкова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недостатність</a:t>
            </a:r>
            <a:r>
              <a:rPr lang="en-US" sz="2000">
                <a:ea typeface="+mn-lt"/>
                <a:cs typeface="+mn-lt"/>
              </a:rPr>
              <a:t>.</a:t>
            </a:r>
          </a:p>
          <a:p>
            <a:r>
              <a:rPr lang="en-US" sz="2000">
                <a:ea typeface="+mn-lt"/>
                <a:cs typeface="+mn-lt"/>
              </a:rPr>
              <a:t>З </a:t>
            </a:r>
            <a:r>
              <a:rPr lang="en-US" sz="2000" err="1">
                <a:ea typeface="+mn-lt"/>
                <a:cs typeface="+mn-lt"/>
              </a:rPr>
              <a:t>боку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нервової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системи</a:t>
            </a:r>
            <a:r>
              <a:rPr lang="en-US" sz="2000">
                <a:ea typeface="+mn-lt"/>
                <a:cs typeface="+mn-lt"/>
              </a:rPr>
              <a:t> — </a:t>
            </a:r>
            <a:r>
              <a:rPr lang="en-US" sz="2000" err="1">
                <a:ea typeface="+mn-lt"/>
                <a:cs typeface="+mn-lt"/>
              </a:rPr>
              <a:t>часто</a:t>
            </a:r>
            <a:r>
              <a:rPr lang="en-US" sz="2000">
                <a:ea typeface="+mn-lt"/>
                <a:cs typeface="+mn-lt"/>
              </a:rPr>
              <a:t> (1—10%) </a:t>
            </a:r>
            <a:r>
              <a:rPr lang="en-US" sz="2000" err="1">
                <a:ea typeface="+mn-lt"/>
                <a:cs typeface="+mn-lt"/>
              </a:rPr>
              <a:t>головний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біль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запаморочення</a:t>
            </a:r>
            <a:r>
              <a:rPr lang="en-US" sz="2000">
                <a:ea typeface="+mn-lt"/>
                <a:cs typeface="+mn-lt"/>
              </a:rPr>
              <a:t>; </a:t>
            </a:r>
            <a:r>
              <a:rPr lang="en-US" sz="2000" err="1">
                <a:ea typeface="+mn-lt"/>
                <a:cs typeface="+mn-lt"/>
              </a:rPr>
              <a:t>рідко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безсоння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сонливість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сплутаність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свідомості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запаморочення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галюцинації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судоми</a:t>
            </a:r>
            <a:r>
              <a:rPr lang="en-US" sz="200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зниження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гостроти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зору</a:t>
            </a:r>
            <a:r>
              <a:rPr lang="en-US" sz="2000">
                <a:ea typeface="+mn-lt"/>
                <a:cs typeface="+mn-lt"/>
              </a:rPr>
              <a:t>.</a:t>
            </a:r>
            <a:endParaRPr lang="en-US" sz="200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01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E0C29-BB93-CF15-D6EC-A72B3AFF0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200">
                <a:ea typeface="+mn-lt"/>
                <a:cs typeface="+mn-lt"/>
              </a:rPr>
              <a:t>З боку серцево-судинної системи — рідко артеріальна гіпертензія, тахікардія.</a:t>
            </a:r>
          </a:p>
          <a:p>
            <a:r>
              <a:rPr lang="az-Cyrl-AZ" sz="2200">
                <a:ea typeface="+mn-lt"/>
                <a:cs typeface="+mn-lt"/>
              </a:rPr>
              <a:t>Зміни в лабораторних аналізах — часто підвищення активності амінотрансфераз в крові; нечасто (0,1—1%) лейкопенія; рідко нейтропенія, тромбоцитопенія, анемія, апластична анемія, агранулоцитоз, панцитопенія, підвищення рівня креатиніну, сечовини, білірубіну в крові.</a:t>
            </a:r>
          </a:p>
          <a:p>
            <a:r>
              <a:rPr lang="az-Cyrl-AZ" sz="2200">
                <a:ea typeface="+mn-lt"/>
                <a:cs typeface="+mn-lt"/>
              </a:rPr>
              <a:t>З боку сечовидільної системи — рідко гостра ниркова недостатність, протеїнурія.</a:t>
            </a:r>
            <a:endParaRPr lang="az-Cyrl-AZ" sz="220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179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88108-67B3-BEC8-5A4B-109C43061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31" y="1121182"/>
            <a:ext cx="3240506" cy="4064628"/>
          </a:xfrm>
        </p:spPr>
        <p:txBody>
          <a:bodyPr>
            <a:normAutofit/>
          </a:bodyPr>
          <a:lstStyle/>
          <a:p>
            <a:r>
              <a:rPr lang="az-Cyrl-AZ" sz="3700">
                <a:solidFill>
                  <a:srgbClr val="FFFFFF"/>
                </a:solidFill>
              </a:rPr>
              <a:t>Метронідазол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0D9EE-F4D5-6BA4-C352-4764A5E53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ea typeface="+mn-lt"/>
                <a:cs typeface="+mn-lt"/>
              </a:rPr>
              <a:t>Метронідазол</a:t>
            </a:r>
            <a:r>
              <a:rPr lang="en-US">
                <a:ea typeface="+mn-lt"/>
                <a:cs typeface="+mn-lt"/>
              </a:rPr>
              <a:t> (INN: Metronidazole ) — </a:t>
            </a:r>
            <a:r>
              <a:rPr lang="en-US" err="1">
                <a:ea typeface="+mn-lt"/>
                <a:cs typeface="+mn-lt"/>
              </a:rPr>
              <a:t>нітроімідазольний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антибіотик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що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використовується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для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лікування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інфекцій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викликаних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сприятливими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патогенами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перш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за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все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анаеробних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бактерії</a:t>
            </a:r>
            <a:r>
              <a:rPr lang="en-US">
                <a:ea typeface="+mn-lt"/>
                <a:cs typeface="+mn-lt"/>
              </a:rPr>
              <a:t> і </a:t>
            </a:r>
            <a:r>
              <a:rPr lang="en-US" err="1">
                <a:ea typeface="+mn-lt"/>
                <a:cs typeface="+mn-lt"/>
              </a:rPr>
              <a:t>протозоїв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71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3B039-4F3C-D6E2-D556-2D49B010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az-Cyrl-AZ" sz="1800"/>
              <a:t>Метронідазол є пролікувальним препаратом, тобто він перетворюється на антибіотик анаеробними (інколи мікроаерофільними) організмами за допомогою відновлення ферментом піруват-ферродоксин оксиредуктаза. Нітратна група метронадолола хімічно відновлюється ферродоксином (або пов'язаним метаболічним процесом), а продукти цієї реакції відповідають за порушення спіральної структури ДНК паразиту, інгібуючи синтез ним нових нуклеїнових кислот. В результаті метронідазол селективно діє на анаеробні бактерії і протозої, через те, що тільки ці організми здатні внутріклітинно відновлювати його нітратну групу.</a:t>
            </a:r>
            <a:endParaRPr lang="en-US" sz="18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0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B0ADA-9189-AA9F-63D0-82783836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043" y="1121182"/>
            <a:ext cx="3240506" cy="4064628"/>
          </a:xfrm>
        </p:spPr>
        <p:txBody>
          <a:bodyPr>
            <a:normAutofit/>
          </a:bodyPr>
          <a:lstStyle/>
          <a:p>
            <a:r>
              <a:rPr lang="az-Cyrl-AZ">
                <a:solidFill>
                  <a:srgbClr val="FFFFFF"/>
                </a:solidFill>
                <a:ea typeface="+mj-lt"/>
                <a:cs typeface="+mj-lt"/>
              </a:rPr>
              <a:t>Побічні ефекти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1C13A-2843-8672-B5D3-B3990AFC2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1400"/>
              <a:t>З боку травної системи. Діарея, зниження апетиту, нудота, блювання, запори, «металевий» присмак у роті, сухість у роті, глосит, стоматит, панкреатит.</a:t>
            </a:r>
            <a:endParaRPr lang="en-US" sz="1400">
              <a:cs typeface="Calibri" panose="020F0502020204030204"/>
            </a:endParaRPr>
          </a:p>
          <a:p>
            <a:r>
              <a:rPr lang="az-Cyrl-AZ" sz="1400">
                <a:ea typeface="+mn-lt"/>
                <a:cs typeface="+mn-lt"/>
              </a:rPr>
              <a:t>З боку нервової системи. Запаморочення, порушення координації рухів, атаксія, сплутаність свідомості, дратівливість, депресія, підвищена збудливість, слабкість, безсоння, головний біль, судоми, галюцинації, периферична невропатія.</a:t>
            </a:r>
            <a:endParaRPr lang="az-Cyrl-AZ" sz="1400">
              <a:cs typeface="Calibri"/>
            </a:endParaRPr>
          </a:p>
          <a:p>
            <a:r>
              <a:rPr lang="az-Cyrl-AZ" sz="1400">
                <a:ea typeface="+mn-lt"/>
                <a:cs typeface="+mn-lt"/>
              </a:rPr>
              <a:t>Алергічні реакції. Кропив'янка, шкірний висип, гіперемія шкіри, закладення носа, гарячка, артралгії.</a:t>
            </a:r>
            <a:endParaRPr lang="az-Cyrl-AZ" sz="1400"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az-Cyrl-AZ" sz="140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37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5C81A-FAD4-D1C5-E410-9C8D343F4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600"/>
              <a:t>З боку сечовидільної системиред. Дизурія, цистит, поліурія, нетримання сечі, кандидоз, фарбування сечі в червоно-коричневий колір.</a:t>
            </a:r>
          </a:p>
          <a:p>
            <a:r>
              <a:rPr lang="az-Cyrl-AZ" sz="2600">
                <a:ea typeface="+mn-lt"/>
                <a:cs typeface="+mn-lt"/>
              </a:rPr>
              <a:t>Місцеві реакції. Тромбофлебіт (біль, гіперемія або набряклість в місці ін'єкції).</a:t>
            </a:r>
          </a:p>
          <a:p>
            <a:r>
              <a:rPr lang="az-Cyrl-AZ" sz="2600">
                <a:ea typeface="+mn-lt"/>
                <a:cs typeface="+mn-lt"/>
              </a:rPr>
              <a:t>Зміни у лабораторних та інструментальних показниках. Нейтропенія, лейкопенія, сплощення зубця Т на ЕКГ.</a:t>
            </a:r>
            <a:endParaRPr lang="az-Cyrl-AZ" sz="2600"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999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DB9CEA-9647-4568-B17A-13D9B3CA59BE}"/>
</file>

<file path=customXml/itemProps2.xml><?xml version="1.0" encoding="utf-8"?>
<ds:datastoreItem xmlns:ds="http://schemas.openxmlformats.org/officeDocument/2006/customXml" ds:itemID="{696AF5ED-A1A8-489C-801C-E61A65B1B49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 Тема:Антипротозойні препарати</vt:lpstr>
      <vt:lpstr>Антипротозо‌йні за‌соби (від анти…, прото… і грец. ξωά — життя) — лікарські препарати, що пригнічують життєдіяльність найпростіших; застосовують у лікуванні протозойних інфекцій.</vt:lpstr>
      <vt:lpstr>Засоби для лікування амебіазу поділяють залежно від локалізації збудника на:</vt:lpstr>
      <vt:lpstr>Альбендазол (лат. Albendasol) - антигельмінтний препарат групи бензимідазолів</vt:lpstr>
      <vt:lpstr>Фармакокінетика</vt:lpstr>
      <vt:lpstr>Побічна дія</vt:lpstr>
      <vt:lpstr>Презентация PowerPoint</vt:lpstr>
      <vt:lpstr>Метронідазол</vt:lpstr>
      <vt:lpstr>Презентация PowerPoint</vt:lpstr>
      <vt:lpstr>Побічні ефекти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Габриэлла Лерман</cp:lastModifiedBy>
  <cp:revision>117</cp:revision>
  <dcterms:created xsi:type="dcterms:W3CDTF">2023-12-11T17:53:50Z</dcterms:created>
  <dcterms:modified xsi:type="dcterms:W3CDTF">2023-12-14T09:00:32Z</dcterms:modified>
</cp:coreProperties>
</file>