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9" r:id="rId9"/>
    <p:sldId id="262" r:id="rId10"/>
    <p:sldId id="265" r:id="rId11"/>
    <p:sldId id="261" r:id="rId12"/>
    <p:sldId id="266" r:id="rId13"/>
    <p:sldId id="260" r:id="rId14"/>
  </p:sldIdLst>
  <p:sldSz cx="18288000" cy="10287000"/>
  <p:notesSz cx="6858000" cy="9144000"/>
  <p:embeddedFontLst>
    <p:embeddedFont>
      <p:font typeface="Bahnschrift Light Condensed" pitchFamily="34" charset="0"/>
      <p:regular r:id="rId15"/>
    </p:embeddedFont>
    <p:embeddedFont>
      <p:font typeface="Mona LisaC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E7E7E"/>
    <a:srgbClr val="7BBEC1"/>
    <a:srgbClr val="4F5FC8"/>
    <a:srgbClr val="00878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-87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11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49769" y="5890276"/>
            <a:ext cx="6372405" cy="6736048"/>
          </a:xfrm>
          <a:custGeom>
            <a:avLst/>
            <a:gdLst/>
            <a:ahLst/>
            <a:cxnLst/>
            <a:rect l="l" t="t" r="r" b="b"/>
            <a:pathLst>
              <a:path w="6372405" h="6736048">
                <a:moveTo>
                  <a:pt x="0" y="0"/>
                </a:moveTo>
                <a:lnTo>
                  <a:pt x="6372405" y="0"/>
                </a:lnTo>
                <a:lnTo>
                  <a:pt x="6372405" y="6736048"/>
                </a:lnTo>
                <a:lnTo>
                  <a:pt x="0" y="673604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3" name="Freeform 3"/>
          <p:cNvSpPr/>
          <p:nvPr/>
        </p:nvSpPr>
        <p:spPr>
          <a:xfrm>
            <a:off x="12519929" y="-5085592"/>
            <a:ext cx="8302245" cy="8229600"/>
          </a:xfrm>
          <a:custGeom>
            <a:avLst/>
            <a:gdLst/>
            <a:ahLst/>
            <a:cxnLst/>
            <a:rect l="l" t="t" r="r" b="b"/>
            <a:pathLst>
              <a:path w="8302245" h="8229600">
                <a:moveTo>
                  <a:pt x="0" y="0"/>
                </a:moveTo>
                <a:lnTo>
                  <a:pt x="8302245" y="0"/>
                </a:lnTo>
                <a:lnTo>
                  <a:pt x="830224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4" name="Freeform 4"/>
          <p:cNvSpPr/>
          <p:nvPr/>
        </p:nvSpPr>
        <p:spPr>
          <a:xfrm>
            <a:off x="-2139394" y="6548738"/>
            <a:ext cx="7458075" cy="8229600"/>
          </a:xfrm>
          <a:custGeom>
            <a:avLst/>
            <a:gdLst/>
            <a:ahLst/>
            <a:cxnLst/>
            <a:rect l="l" t="t" r="r" b="b"/>
            <a:pathLst>
              <a:path w="7458075" h="8229600">
                <a:moveTo>
                  <a:pt x="0" y="0"/>
                </a:moveTo>
                <a:lnTo>
                  <a:pt x="7458075" y="0"/>
                </a:lnTo>
                <a:lnTo>
                  <a:pt x="74580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12000"/>
            </a:blip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5" name="Freeform 5"/>
          <p:cNvSpPr/>
          <p:nvPr/>
        </p:nvSpPr>
        <p:spPr>
          <a:xfrm>
            <a:off x="4405569" y="1363734"/>
            <a:ext cx="2420910" cy="801926"/>
          </a:xfrm>
          <a:custGeom>
            <a:avLst/>
            <a:gdLst/>
            <a:ahLst/>
            <a:cxnLst/>
            <a:rect l="l" t="t" r="r" b="b"/>
            <a:pathLst>
              <a:path w="2420910" h="801926">
                <a:moveTo>
                  <a:pt x="0" y="0"/>
                </a:moveTo>
                <a:lnTo>
                  <a:pt x="2420910" y="0"/>
                </a:lnTo>
                <a:lnTo>
                  <a:pt x="2420910" y="801927"/>
                </a:lnTo>
                <a:lnTo>
                  <a:pt x="0" y="80192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6" name="Freeform 6"/>
          <p:cNvSpPr/>
          <p:nvPr/>
        </p:nvSpPr>
        <p:spPr>
          <a:xfrm>
            <a:off x="5280778" y="9240982"/>
            <a:ext cx="1928605" cy="1839407"/>
          </a:xfrm>
          <a:custGeom>
            <a:avLst/>
            <a:gdLst/>
            <a:ahLst/>
            <a:cxnLst/>
            <a:rect l="l" t="t" r="r" b="b"/>
            <a:pathLst>
              <a:path w="1928605" h="1839407">
                <a:moveTo>
                  <a:pt x="0" y="0"/>
                </a:moveTo>
                <a:lnTo>
                  <a:pt x="1928605" y="0"/>
                </a:lnTo>
                <a:lnTo>
                  <a:pt x="1928605" y="1839407"/>
                </a:lnTo>
                <a:lnTo>
                  <a:pt x="0" y="183940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  <p:txBody>
          <a:bodyPr/>
          <a:lstStyle/>
          <a:p>
            <a:endParaRPr lang="x-none" dirty="0"/>
          </a:p>
        </p:txBody>
      </p:sp>
      <p:sp>
        <p:nvSpPr>
          <p:cNvPr id="7" name="Freeform 7"/>
          <p:cNvSpPr/>
          <p:nvPr/>
        </p:nvSpPr>
        <p:spPr>
          <a:xfrm>
            <a:off x="-2178790" y="-2633451"/>
            <a:ext cx="6414979" cy="6781052"/>
          </a:xfrm>
          <a:custGeom>
            <a:avLst/>
            <a:gdLst/>
            <a:ahLst/>
            <a:cxnLst/>
            <a:rect l="l" t="t" r="r" b="b"/>
            <a:pathLst>
              <a:path w="6414979" h="6781052">
                <a:moveTo>
                  <a:pt x="0" y="0"/>
                </a:moveTo>
                <a:lnTo>
                  <a:pt x="6414980" y="0"/>
                </a:lnTo>
                <a:lnTo>
                  <a:pt x="6414980" y="6781052"/>
                </a:lnTo>
                <a:lnTo>
                  <a:pt x="0" y="678105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8" name="Freeform 8"/>
          <p:cNvSpPr/>
          <p:nvPr/>
        </p:nvSpPr>
        <p:spPr>
          <a:xfrm>
            <a:off x="12288445" y="8127222"/>
            <a:ext cx="1600112" cy="1038747"/>
          </a:xfrm>
          <a:custGeom>
            <a:avLst/>
            <a:gdLst/>
            <a:ahLst/>
            <a:cxnLst/>
            <a:rect l="l" t="t" r="r" b="b"/>
            <a:pathLst>
              <a:path w="1600112" h="1038747">
                <a:moveTo>
                  <a:pt x="0" y="0"/>
                </a:moveTo>
                <a:lnTo>
                  <a:pt x="1600112" y="0"/>
                </a:lnTo>
                <a:lnTo>
                  <a:pt x="1600112" y="1038747"/>
                </a:lnTo>
                <a:lnTo>
                  <a:pt x="0" y="103874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10" name="TextBox 10"/>
          <p:cNvSpPr txBox="1"/>
          <p:nvPr/>
        </p:nvSpPr>
        <p:spPr>
          <a:xfrm>
            <a:off x="201716" y="7976598"/>
            <a:ext cx="10233930" cy="665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69"/>
              </a:lnSpc>
            </a:pPr>
            <a:endParaRPr lang="ru-RU" sz="3978" b="1" dirty="0">
              <a:solidFill>
                <a:srgbClr val="00878E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02C7266-13AC-F730-E8C0-EFB7071D8269}"/>
              </a:ext>
            </a:extLst>
          </p:cNvPr>
          <p:cNvSpPr txBox="1"/>
          <p:nvPr/>
        </p:nvSpPr>
        <p:spPr>
          <a:xfrm>
            <a:off x="647700" y="3938682"/>
            <a:ext cx="16992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dirty="0">
                <a:solidFill>
                  <a:srgbClr val="00878E"/>
                </a:solidFill>
                <a:latin typeface="+mj-lt"/>
              </a:rPr>
              <a:t>Глікопептидні </a:t>
            </a:r>
            <a:r>
              <a:rPr lang="ru-RU" sz="13800" dirty="0" err="1">
                <a:solidFill>
                  <a:srgbClr val="00878E"/>
                </a:solidFill>
                <a:latin typeface="+mj-lt"/>
              </a:rPr>
              <a:t>антибіотики</a:t>
            </a:r>
            <a:endParaRPr lang="x-none" sz="13800" dirty="0">
              <a:solidFill>
                <a:srgbClr val="00878E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23782" y="8036592"/>
            <a:ext cx="3127248" cy="3305705"/>
          </a:xfrm>
          <a:custGeom>
            <a:avLst/>
            <a:gdLst/>
            <a:ahLst/>
            <a:cxnLst/>
            <a:rect l="l" t="t" r="r" b="b"/>
            <a:pathLst>
              <a:path w="3127248" h="3305705">
                <a:moveTo>
                  <a:pt x="0" y="0"/>
                </a:moveTo>
                <a:lnTo>
                  <a:pt x="3127248" y="0"/>
                </a:lnTo>
                <a:lnTo>
                  <a:pt x="3127248" y="3305706"/>
                </a:lnTo>
                <a:lnTo>
                  <a:pt x="0" y="330570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3" name="Freeform 3"/>
          <p:cNvSpPr/>
          <p:nvPr/>
        </p:nvSpPr>
        <p:spPr>
          <a:xfrm>
            <a:off x="11782364" y="0"/>
            <a:ext cx="6505635" cy="10287000"/>
          </a:xfrm>
          <a:custGeom>
            <a:avLst/>
            <a:gdLst/>
            <a:ahLst/>
            <a:cxnLst/>
            <a:rect l="l" t="t" r="r" b="b"/>
            <a:pathLst>
              <a:path w="6159500" h="9707752">
                <a:moveTo>
                  <a:pt x="0" y="0"/>
                </a:moveTo>
                <a:lnTo>
                  <a:pt x="6159500" y="0"/>
                </a:lnTo>
                <a:lnTo>
                  <a:pt x="6159500" y="9707752"/>
                </a:lnTo>
                <a:lnTo>
                  <a:pt x="0" y="970775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68204" r="-68204"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20F0223-EEBE-F507-A09B-5897DF052B8A}"/>
              </a:ext>
            </a:extLst>
          </p:cNvPr>
          <p:cNvSpPr txBox="1"/>
          <p:nvPr/>
        </p:nvSpPr>
        <p:spPr>
          <a:xfrm>
            <a:off x="239842" y="665351"/>
            <a:ext cx="1135380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err="1">
                <a:latin typeface="Bahnschrift Light Condensed" panose="020B0502040204020203" pitchFamily="34" charset="0"/>
              </a:rPr>
              <a:t>Антибіотиками</a:t>
            </a:r>
            <a:r>
              <a:rPr lang="ru-RU" sz="2800" dirty="0">
                <a:latin typeface="Bahnschrift Light Condensed" panose="020B0502040204020203" pitchFamily="34" charset="0"/>
              </a:rPr>
              <a:t> «</a:t>
            </a:r>
            <a:r>
              <a:rPr lang="ru-RU" sz="2800" dirty="0" err="1">
                <a:latin typeface="Bahnschrift Light Condensed" panose="020B0502040204020203" pitchFamily="34" charset="0"/>
              </a:rPr>
              <a:t>останньої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надії</a:t>
            </a:r>
            <a:r>
              <a:rPr lang="ru-RU" sz="2800" dirty="0">
                <a:latin typeface="Bahnschrift Light Condensed" panose="020B0502040204020203" pitchFamily="34" charset="0"/>
              </a:rPr>
              <a:t>» </a:t>
            </a:r>
            <a:r>
              <a:rPr lang="ru-RU" sz="2800" dirty="0" err="1">
                <a:latin typeface="Bahnschrift Light Condensed" panose="020B0502040204020203" pitchFamily="34" charset="0"/>
              </a:rPr>
              <a:t>або</a:t>
            </a:r>
            <a:r>
              <a:rPr lang="ru-RU" sz="2800" dirty="0">
                <a:latin typeface="Bahnschrift Light Condensed" panose="020B0502040204020203" pitchFamily="34" charset="0"/>
              </a:rPr>
              <a:t> «</a:t>
            </a:r>
            <a:r>
              <a:rPr lang="ru-RU" sz="2800" dirty="0" err="1">
                <a:latin typeface="Bahnschrift Light Condensed" panose="020B0502040204020203" pitchFamily="34" charset="0"/>
              </a:rPr>
              <a:t>останнього</a:t>
            </a:r>
            <a:r>
              <a:rPr lang="ru-RU" sz="2800" dirty="0">
                <a:latin typeface="Bahnschrift Light Condensed" panose="020B0502040204020203" pitchFamily="34" charset="0"/>
              </a:rPr>
              <a:t> шансу», </a:t>
            </a:r>
            <a:r>
              <a:rPr lang="ru-RU" sz="2800" dirty="0" err="1">
                <a:latin typeface="Bahnschrift Light Condensed" panose="020B0502040204020203" pitchFamily="34" charset="0"/>
              </a:rPr>
              <a:t>крім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поліміксинів</a:t>
            </a:r>
            <a:r>
              <a:rPr lang="ru-RU" sz="2800" dirty="0">
                <a:latin typeface="Bahnschrift Light Condensed" panose="020B0502040204020203" pitchFamily="34" charset="0"/>
              </a:rPr>
              <a:t>, </a:t>
            </a:r>
            <a:r>
              <a:rPr lang="ru-RU" sz="2800" dirty="0" err="1">
                <a:latin typeface="Bahnschrift Light Condensed" panose="020B0502040204020203" pitchFamily="34" charset="0"/>
              </a:rPr>
              <a:t>називають</a:t>
            </a:r>
            <a:r>
              <a:rPr lang="ru-RU" sz="2800" dirty="0">
                <a:latin typeface="Bahnschrift Light Condensed" panose="020B0502040204020203" pitchFamily="34" charset="0"/>
              </a:rPr>
              <a:t> також </a:t>
            </a:r>
            <a:r>
              <a:rPr lang="ru-RU" sz="2800" dirty="0" err="1">
                <a:latin typeface="Bahnschrift Light Condensed" panose="020B0502040204020203" pitchFamily="34" charset="0"/>
              </a:rPr>
              <a:t>представників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групи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глікопептидів</a:t>
            </a:r>
            <a:r>
              <a:rPr lang="ru-RU" sz="2800" dirty="0">
                <a:latin typeface="Bahnschrift Light Condensed" panose="020B0502040204020203" pitchFamily="34" charset="0"/>
              </a:rPr>
              <a:t>. На </a:t>
            </a:r>
            <a:r>
              <a:rPr lang="ru-RU" sz="2800" dirty="0" err="1">
                <a:latin typeface="Bahnschrift Light Condensed" panose="020B0502040204020203" pitchFamily="34" charset="0"/>
              </a:rPr>
              <a:t>сьогодні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глікопептиди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вважають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антибіотиками</a:t>
            </a:r>
            <a:r>
              <a:rPr lang="ru-RU" sz="2800" dirty="0">
                <a:latin typeface="Bahnschrift Light Condensed" panose="020B0502040204020203" pitchFamily="34" charset="0"/>
              </a:rPr>
              <a:t>, до </a:t>
            </a:r>
            <a:r>
              <a:rPr lang="ru-RU" sz="2800" dirty="0" err="1">
                <a:latin typeface="Bahnschrift Light Condensed" panose="020B0502040204020203" pitchFamily="34" charset="0"/>
              </a:rPr>
              <a:t>яких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бактеріям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найскладніше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сформувати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резистентність</a:t>
            </a:r>
            <a:endParaRPr lang="ru-RU" sz="2800" dirty="0">
              <a:latin typeface="Bahnschrift Light Condensed" panose="020B0502040204020203" pitchFamily="34" charset="0"/>
            </a:endParaRPr>
          </a:p>
          <a:p>
            <a:pPr algn="just"/>
            <a:endParaRPr lang="ru-RU" sz="2800" dirty="0">
              <a:latin typeface="Bahnschrift Light Condensed" panose="020B0502040204020203" pitchFamily="34" charset="0"/>
            </a:endParaRPr>
          </a:p>
          <a:p>
            <a:pPr algn="just"/>
            <a:r>
              <a:rPr lang="ru-RU" sz="2800" dirty="0">
                <a:latin typeface="Bahnschrift Light Condensed" panose="020B0502040204020203" pitchFamily="34" charset="0"/>
              </a:rPr>
              <a:t>Коли в 40-х роках </a:t>
            </a:r>
            <a:r>
              <a:rPr lang="ru-RU" sz="2800" dirty="0" err="1">
                <a:latin typeface="Bahnschrift Light Condensed" panose="020B0502040204020203" pitchFamily="34" charset="0"/>
              </a:rPr>
              <a:t>минулого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століття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невдовзі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після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впровадження</a:t>
            </a:r>
            <a:r>
              <a:rPr lang="ru-RU" sz="2800" dirty="0">
                <a:latin typeface="Bahnschrift Light Condensed" panose="020B0502040204020203" pitchFamily="34" charset="0"/>
              </a:rPr>
              <a:t> в </a:t>
            </a:r>
            <a:r>
              <a:rPr lang="ru-RU" sz="2800" dirty="0" err="1">
                <a:latin typeface="Bahnschrift Light Condensed" panose="020B0502040204020203" pitchFamily="34" charset="0"/>
              </a:rPr>
              <a:t>клінічну</a:t>
            </a:r>
            <a:r>
              <a:rPr lang="ru-RU" sz="2800" dirty="0">
                <a:latin typeface="Bahnschrift Light Condensed" panose="020B0502040204020203" pitchFamily="34" charset="0"/>
              </a:rPr>
              <a:t> практику </a:t>
            </a:r>
            <a:r>
              <a:rPr lang="ru-RU" sz="2800" dirty="0" err="1">
                <a:latin typeface="Bahnschrift Light Condensed" panose="020B0502040204020203" pitchFamily="34" charset="0"/>
              </a:rPr>
              <a:t>пеніциліну</a:t>
            </a:r>
            <a:r>
              <a:rPr lang="ru-RU" sz="2800" dirty="0">
                <a:latin typeface="Bahnschrift Light Condensed" panose="020B0502040204020203" pitchFamily="34" charset="0"/>
              </a:rPr>
              <a:t> почали </a:t>
            </a:r>
            <a:r>
              <a:rPr lang="ru-RU" sz="2800" dirty="0" err="1">
                <a:latin typeface="Bahnschrift Light Condensed" panose="020B0502040204020203" pitchFamily="34" charset="0"/>
              </a:rPr>
              <a:t>виявляти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стійкі</a:t>
            </a:r>
            <a:r>
              <a:rPr lang="ru-RU" sz="2800" dirty="0">
                <a:latin typeface="Bahnschrift Light Condensed" panose="020B0502040204020203" pitchFamily="34" charset="0"/>
              </a:rPr>
              <a:t> до </a:t>
            </a:r>
            <a:r>
              <a:rPr lang="ru-RU" sz="2800" dirty="0" err="1">
                <a:latin typeface="Bahnschrift Light Condensed" panose="020B0502040204020203" pitchFamily="34" charset="0"/>
              </a:rPr>
              <a:t>нього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штами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стафілококів</a:t>
            </a:r>
            <a:r>
              <a:rPr lang="ru-RU" sz="2800" dirty="0">
                <a:latin typeface="Bahnschrift Light Condensed" panose="020B0502040204020203" pitchFamily="34" charset="0"/>
              </a:rPr>
              <a:t>, </a:t>
            </a:r>
            <a:r>
              <a:rPr lang="ru-RU" sz="2800" dirty="0" err="1">
                <a:latin typeface="Bahnschrift Light Condensed" panose="020B0502040204020203" pitchFamily="34" charset="0"/>
              </a:rPr>
              <a:t>вчені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активізували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пошуки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інших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антибіотиків</a:t>
            </a:r>
            <a:r>
              <a:rPr lang="ru-RU" sz="2800" dirty="0">
                <a:latin typeface="Bahnschrift Light Condensed" panose="020B0502040204020203" pitchFamily="34" charset="0"/>
              </a:rPr>
              <a:t>. Особливо </a:t>
            </a:r>
            <a:r>
              <a:rPr lang="ru-RU" sz="2800" dirty="0" err="1">
                <a:latin typeface="Bahnschrift Light Condensed" panose="020B0502040204020203" pitchFamily="34" charset="0"/>
              </a:rPr>
              <a:t>популярним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об’єктом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досліджень</a:t>
            </a:r>
            <a:r>
              <a:rPr lang="ru-RU" sz="2800" dirty="0">
                <a:latin typeface="Bahnschrift Light Condensed" panose="020B0502040204020203" pitchFamily="34" charset="0"/>
              </a:rPr>
              <a:t> стали </a:t>
            </a:r>
            <a:r>
              <a:rPr lang="ru-RU" sz="2800" dirty="0" err="1">
                <a:latin typeface="Bahnschrift Light Condensed" panose="020B0502040204020203" pitchFamily="34" charset="0"/>
              </a:rPr>
              <a:t>гриби</a:t>
            </a:r>
            <a:r>
              <a:rPr lang="ru-RU" sz="2800" dirty="0">
                <a:latin typeface="Bahnschrift Light Condensed" panose="020B0502040204020203" pitchFamily="34" charset="0"/>
              </a:rPr>
              <a:t> (ним ми </a:t>
            </a:r>
            <a:r>
              <a:rPr lang="ru-RU" sz="2800" dirty="0" err="1">
                <a:latin typeface="Bahnschrift Light Condensed" panose="020B0502040204020203" pitchFamily="34" charset="0"/>
              </a:rPr>
              <a:t>зобов’язані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пеніцилінам</a:t>
            </a:r>
            <a:r>
              <a:rPr lang="ru-RU" sz="2800" dirty="0">
                <a:latin typeface="Bahnschrift Light Condensed" panose="020B0502040204020203" pitchFamily="34" charset="0"/>
              </a:rPr>
              <a:t>) та </a:t>
            </a:r>
            <a:r>
              <a:rPr lang="ru-RU" sz="2800" dirty="0" err="1">
                <a:latin typeface="Bahnschrift Light Condensed" panose="020B0502040204020203" pitchFamily="34" charset="0"/>
              </a:rPr>
              <a:t>ґрунтові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мікроорганізми</a:t>
            </a:r>
            <a:r>
              <a:rPr lang="ru-RU" sz="2800" dirty="0">
                <a:latin typeface="Bahnschrift Light Condensed" panose="020B0502040204020203" pitchFamily="34" charset="0"/>
              </a:rPr>
              <a:t> (</a:t>
            </a:r>
            <a:r>
              <a:rPr lang="ru-RU" sz="2800" dirty="0" err="1">
                <a:latin typeface="Bahnschrift Light Condensed" panose="020B0502040204020203" pitchFamily="34" charset="0"/>
              </a:rPr>
              <a:t>згадаймо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стрептоміцин</a:t>
            </a:r>
            <a:r>
              <a:rPr lang="ru-RU" sz="2800" dirty="0">
                <a:latin typeface="Bahnschrift Light Condensed" panose="020B0502040204020203" pitchFamily="34" charset="0"/>
              </a:rPr>
              <a:t>). І ось в 1953 р. з </a:t>
            </a:r>
            <a:r>
              <a:rPr lang="ru-RU" sz="2800" dirty="0" err="1">
                <a:latin typeface="Bahnschrift Light Condensed" panose="020B0502040204020203" pitchFamily="34" charset="0"/>
              </a:rPr>
              <a:t>ґрунтової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бактерії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00878E"/>
                </a:solidFill>
                <a:latin typeface="Bahnschrift Light Condensed" panose="020B0502040204020203" pitchFamily="34" charset="0"/>
              </a:rPr>
              <a:t>Amycolatopsis</a:t>
            </a:r>
            <a:r>
              <a:rPr lang="en-US" sz="3200" b="1" dirty="0">
                <a:solidFill>
                  <a:srgbClr val="00878E"/>
                </a:solidFill>
                <a:latin typeface="Bahnschrift Light Condensed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00878E"/>
                </a:solidFill>
                <a:latin typeface="Bahnschrift Light Condensed" panose="020B0502040204020203" pitchFamily="34" charset="0"/>
              </a:rPr>
              <a:t>orientalis</a:t>
            </a:r>
            <a:r>
              <a:rPr lang="en-US" sz="2800" dirty="0">
                <a:latin typeface="Bahnschrift Light Condensed" panose="020B0502040204020203" pitchFamily="34" charset="0"/>
              </a:rPr>
              <a:t>, </a:t>
            </a:r>
            <a:r>
              <a:rPr lang="ru-RU" sz="2800" dirty="0" err="1">
                <a:latin typeface="Bahnschrift Light Condensed" panose="020B0502040204020203" pitchFamily="34" charset="0"/>
              </a:rPr>
              <a:t>привезеної</a:t>
            </a:r>
            <a:r>
              <a:rPr lang="ru-RU" sz="2800" dirty="0">
                <a:latin typeface="Bahnschrift Light Condensed" panose="020B0502040204020203" pitchFamily="34" charset="0"/>
              </a:rPr>
              <a:t> з далекого острова Борнео (</a:t>
            </a:r>
            <a:r>
              <a:rPr lang="ru-RU" sz="2800" dirty="0" err="1">
                <a:latin typeface="Bahnschrift Light Condensed" panose="020B0502040204020203" pitchFamily="34" charset="0"/>
              </a:rPr>
              <a:t>він</a:t>
            </a:r>
            <a:r>
              <a:rPr lang="ru-RU" sz="2800" dirty="0">
                <a:latin typeface="Bahnschrift Light Condensed" panose="020B0502040204020203" pitchFamily="34" charset="0"/>
              </a:rPr>
              <a:t> же </a:t>
            </a:r>
            <a:r>
              <a:rPr lang="ru-RU" sz="2800" dirty="0" err="1">
                <a:latin typeface="Bahnschrift Light Condensed" panose="020B0502040204020203" pitchFamily="34" charset="0"/>
              </a:rPr>
              <a:t>Калімантан</a:t>
            </a:r>
            <a:r>
              <a:rPr lang="ru-RU" sz="2800" dirty="0">
                <a:latin typeface="Bahnschrift Light Condensed" panose="020B0502040204020203" pitchFamily="34" charset="0"/>
              </a:rPr>
              <a:t>), </a:t>
            </a:r>
            <a:r>
              <a:rPr lang="ru-RU" sz="2800" dirty="0" err="1">
                <a:latin typeface="Bahnschrift Light Condensed" panose="020B0502040204020203" pitchFamily="34" charset="0"/>
              </a:rPr>
              <a:t>виділили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антибіотик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3200" b="1" dirty="0" err="1">
                <a:solidFill>
                  <a:srgbClr val="00878E"/>
                </a:solidFill>
                <a:latin typeface="Bahnschrift Light Condensed" panose="020B0502040204020203" pitchFamily="34" charset="0"/>
              </a:rPr>
              <a:t>ванкоміцин</a:t>
            </a:r>
            <a:r>
              <a:rPr lang="ru-RU" sz="2800" dirty="0">
                <a:latin typeface="Bahnschrift Light Condensed" panose="020B0502040204020203" pitchFamily="34" charset="0"/>
              </a:rPr>
              <a:t>. </a:t>
            </a:r>
            <a:r>
              <a:rPr lang="ru-RU" sz="2800" dirty="0" err="1">
                <a:latin typeface="Bahnschrift Light Condensed" panose="020B0502040204020203" pitchFamily="34" charset="0"/>
              </a:rPr>
              <a:t>Засіб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був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досить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ефективним</a:t>
            </a:r>
            <a:r>
              <a:rPr lang="ru-RU" sz="2800" dirty="0">
                <a:latin typeface="Bahnschrift Light Condensed" panose="020B0502040204020203" pitchFamily="34" charset="0"/>
              </a:rPr>
              <a:t> при </a:t>
            </a:r>
            <a:r>
              <a:rPr lang="ru-RU" sz="2800" dirty="0" err="1">
                <a:latin typeface="Bahnschrift Light Condensed" panose="020B0502040204020203" pitchFamily="34" charset="0"/>
              </a:rPr>
              <a:t>внутрішньолікарняних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інфекціях</a:t>
            </a:r>
            <a:r>
              <a:rPr lang="ru-RU" sz="2800" dirty="0">
                <a:latin typeface="Bahnschrift Light Condensed" panose="020B0502040204020203" pitchFamily="34" charset="0"/>
              </a:rPr>
              <a:t>, </a:t>
            </a:r>
            <a:r>
              <a:rPr lang="ru-RU" sz="2800" dirty="0" err="1">
                <a:latin typeface="Bahnschrift Light Condensed" panose="020B0502040204020203" pitchFamily="34" charset="0"/>
              </a:rPr>
              <a:t>спричинених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метицилінрезистентним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золотистим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стафілококом</a:t>
            </a:r>
            <a:r>
              <a:rPr lang="ru-RU" sz="2800" dirty="0">
                <a:latin typeface="Bahnschrift Light Condensed" panose="020B0502040204020203" pitchFamily="34" charset="0"/>
              </a:rPr>
              <a:t> (</a:t>
            </a:r>
            <a:r>
              <a:rPr lang="en-US" sz="2800" dirty="0">
                <a:latin typeface="Bahnschrift Light Condensed" panose="020B0502040204020203" pitchFamily="34" charset="0"/>
              </a:rPr>
              <a:t>MRSA), </a:t>
            </a:r>
            <a:r>
              <a:rPr lang="ru-RU" sz="2800" dirty="0">
                <a:latin typeface="Bahnschrift Light Condensed" panose="020B0502040204020203" pitchFamily="34" charset="0"/>
              </a:rPr>
              <a:t>і до 80-х </a:t>
            </a:r>
            <a:r>
              <a:rPr lang="ru-RU" sz="2800" dirty="0" err="1">
                <a:latin typeface="Bahnschrift Light Condensed" panose="020B0502040204020203" pitchFamily="34" charset="0"/>
              </a:rPr>
              <a:t>років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його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використовували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переважно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проти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цього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збудника</a:t>
            </a:r>
            <a:r>
              <a:rPr lang="ru-RU" sz="2800" dirty="0">
                <a:latin typeface="Bahnschrift Light Condensed" panose="020B0502040204020203" pitchFamily="34" charset="0"/>
              </a:rPr>
              <a:t>.</a:t>
            </a:r>
          </a:p>
          <a:p>
            <a:pPr algn="just"/>
            <a:endParaRPr lang="ru-RU" sz="2800" dirty="0">
              <a:latin typeface="Bahnschrift Light Condensed" panose="020B0502040204020203" pitchFamily="34" charset="0"/>
            </a:endParaRPr>
          </a:p>
          <a:p>
            <a:pPr algn="just"/>
            <a:r>
              <a:rPr lang="ru-RU" sz="2800" dirty="0">
                <a:latin typeface="Bahnschrift Light Condensed" panose="020B0502040204020203" pitchFamily="34" charset="0"/>
              </a:rPr>
              <a:t>На початку 90-х </a:t>
            </a:r>
            <a:r>
              <a:rPr lang="ru-RU" sz="2800" dirty="0" err="1">
                <a:latin typeface="Bahnschrift Light Condensed" panose="020B0502040204020203" pitchFamily="34" charset="0"/>
              </a:rPr>
              <a:t>років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минулого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століття</a:t>
            </a:r>
            <a:r>
              <a:rPr lang="ru-RU" sz="2800" dirty="0">
                <a:latin typeface="Bahnschrift Light Condensed" panose="020B0502040204020203" pitchFamily="34" charset="0"/>
              </a:rPr>
              <a:t> з </a:t>
            </a:r>
            <a:r>
              <a:rPr lang="ru-RU" sz="2800" dirty="0" err="1">
                <a:latin typeface="Bahnschrift Light Condensed" panose="020B0502040204020203" pitchFamily="34" charset="0"/>
              </a:rPr>
              <a:t>актинобактерій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00878E"/>
                </a:solidFill>
                <a:latin typeface="Bahnschrift Light Condensed" panose="020B0502040204020203" pitchFamily="34" charset="0"/>
              </a:rPr>
              <a:t>Actinoplanes</a:t>
            </a:r>
            <a:r>
              <a:rPr lang="en-US" sz="3200" b="1" dirty="0">
                <a:solidFill>
                  <a:srgbClr val="00878E"/>
                </a:solidFill>
                <a:latin typeface="Bahnschrift Light Condensed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00878E"/>
                </a:solidFill>
                <a:latin typeface="Bahnschrift Light Condensed" panose="020B0502040204020203" pitchFamily="34" charset="0"/>
              </a:rPr>
              <a:t>teichomyceticus</a:t>
            </a:r>
            <a:r>
              <a:rPr lang="en-US" sz="3200" b="1" dirty="0">
                <a:solidFill>
                  <a:srgbClr val="00878E"/>
                </a:solidFill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був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виділений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ще</a:t>
            </a:r>
            <a:r>
              <a:rPr lang="ru-RU" sz="2800" dirty="0">
                <a:latin typeface="Bahnschrift Light Condensed" panose="020B0502040204020203" pitchFamily="34" charset="0"/>
              </a:rPr>
              <a:t> один </a:t>
            </a:r>
            <a:r>
              <a:rPr lang="ru-RU" sz="2800" dirty="0" err="1">
                <a:latin typeface="Bahnschrift Light Condensed" panose="020B0502040204020203" pitchFamily="34" charset="0"/>
              </a:rPr>
              <a:t>відомий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представник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глікопептидів</a:t>
            </a:r>
            <a:r>
              <a:rPr lang="ru-RU" sz="2800" dirty="0">
                <a:latin typeface="Bahnschrift Light Condensed" panose="020B0502040204020203" pitchFamily="34" charset="0"/>
              </a:rPr>
              <a:t> — </a:t>
            </a:r>
            <a:r>
              <a:rPr lang="ru-RU" sz="2800" dirty="0" err="1">
                <a:latin typeface="Bahnschrift Light Condensed" panose="020B0502040204020203" pitchFamily="34" charset="0"/>
              </a:rPr>
              <a:t>антибіотик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3200" dirty="0" err="1">
                <a:solidFill>
                  <a:srgbClr val="00878E"/>
                </a:solidFill>
                <a:latin typeface="Bahnschrift Light Condensed" panose="020B0502040204020203" pitchFamily="34" charset="0"/>
              </a:rPr>
              <a:t>т</a:t>
            </a:r>
            <a:r>
              <a:rPr lang="ru-RU" sz="3200" b="1" dirty="0" err="1">
                <a:solidFill>
                  <a:srgbClr val="00878E"/>
                </a:solidFill>
                <a:latin typeface="Bahnschrift Light Condensed" panose="020B0502040204020203" pitchFamily="34" charset="0"/>
              </a:rPr>
              <a:t>ейкопланін</a:t>
            </a:r>
            <a:r>
              <a:rPr lang="ru-RU" sz="2800" dirty="0">
                <a:latin typeface="Bahnschrift Light Condensed" panose="020B0502040204020203" pitchFamily="34" charset="0"/>
              </a:rPr>
              <a:t>. </a:t>
            </a:r>
            <a:r>
              <a:rPr lang="ru-RU" sz="2800" dirty="0" err="1">
                <a:latin typeface="Bahnschrift Light Condensed" panose="020B0502040204020203" pitchFamily="34" charset="0"/>
              </a:rPr>
              <a:t>Пізніше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група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поповнилася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ще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кількома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природними</a:t>
            </a:r>
            <a:r>
              <a:rPr lang="ru-RU" sz="2800" dirty="0">
                <a:latin typeface="Bahnschrift Light Condensed" panose="020B0502040204020203" pitchFamily="34" charset="0"/>
              </a:rPr>
              <a:t> та </a:t>
            </a:r>
            <a:r>
              <a:rPr lang="ru-RU" sz="2800" dirty="0" err="1">
                <a:latin typeface="Bahnschrift Light Condensed" panose="020B0502040204020203" pitchFamily="34" charset="0"/>
              </a:rPr>
              <a:t>напівсинтетичними</a:t>
            </a:r>
            <a:r>
              <a:rPr lang="ru-RU" sz="2800" dirty="0">
                <a:latin typeface="Bahnschrift Light Condensed" panose="020B0502040204020203" pitchFamily="34" charset="0"/>
              </a:rPr>
              <a:t> препаратами: </a:t>
            </a:r>
            <a:r>
              <a:rPr lang="ru-RU" sz="2800" dirty="0" err="1">
                <a:latin typeface="Bahnschrift Light Condensed" panose="020B0502040204020203" pitchFamily="34" charset="0"/>
              </a:rPr>
              <a:t>рамопланіном</a:t>
            </a:r>
            <a:r>
              <a:rPr lang="ru-RU" sz="2800" dirty="0">
                <a:latin typeface="Bahnschrift Light Condensed" panose="020B0502040204020203" pitchFamily="34" charset="0"/>
              </a:rPr>
              <a:t>, </a:t>
            </a:r>
            <a:r>
              <a:rPr lang="ru-RU" sz="2800" dirty="0" err="1">
                <a:latin typeface="Bahnschrift Light Condensed" panose="020B0502040204020203" pitchFamily="34" charset="0"/>
              </a:rPr>
              <a:t>телаванцином</a:t>
            </a:r>
            <a:r>
              <a:rPr lang="ru-RU" sz="2800" dirty="0">
                <a:latin typeface="Bahnschrift Light Condensed" panose="020B0502040204020203" pitchFamily="34" charset="0"/>
              </a:rPr>
              <a:t>, </a:t>
            </a:r>
            <a:r>
              <a:rPr lang="ru-RU" sz="2800" dirty="0" err="1">
                <a:latin typeface="Bahnschrift Light Condensed" panose="020B0502040204020203" pitchFamily="34" charset="0"/>
              </a:rPr>
              <a:t>декапланіном</a:t>
            </a:r>
            <a:r>
              <a:rPr lang="ru-RU" sz="2800" dirty="0">
                <a:latin typeface="Bahnschrift Light Condensed" panose="020B0502040204020203" pitchFamily="34" charset="0"/>
              </a:rPr>
              <a:t>, </a:t>
            </a:r>
            <a:r>
              <a:rPr lang="ru-RU" sz="2800" dirty="0" err="1">
                <a:latin typeface="Bahnschrift Light Condensed" panose="020B0502040204020203" pitchFamily="34" charset="0"/>
              </a:rPr>
              <a:t>оритаванцином</a:t>
            </a:r>
            <a:r>
              <a:rPr lang="ru-RU" sz="2800" dirty="0">
                <a:latin typeface="Bahnschrift Light Condensed" panose="020B0502040204020203" pitchFamily="34" charset="0"/>
              </a:rPr>
              <a:t>, </a:t>
            </a:r>
            <a:r>
              <a:rPr lang="ru-RU" sz="2800" dirty="0" err="1">
                <a:latin typeface="Bahnschrift Light Condensed" panose="020B0502040204020203" pitchFamily="34" charset="0"/>
              </a:rPr>
              <a:t>дальбаванцином</a:t>
            </a:r>
            <a:r>
              <a:rPr lang="ru-RU" sz="2800" dirty="0">
                <a:latin typeface="Bahnschrift Light Condensed" panose="020B0502040204020203" pitchFamily="34" charset="0"/>
              </a:rPr>
              <a:t> (не </a:t>
            </a:r>
            <a:r>
              <a:rPr lang="ru-RU" sz="2800" dirty="0" err="1">
                <a:latin typeface="Bahnschrift Light Condensed" panose="020B0502040204020203" pitchFamily="34" charset="0"/>
              </a:rPr>
              <a:t>зареєстровані</a:t>
            </a:r>
            <a:r>
              <a:rPr lang="ru-RU" sz="2800" dirty="0">
                <a:latin typeface="Bahnschrift Light Condensed" panose="020B0502040204020203" pitchFamily="34" charset="0"/>
              </a:rPr>
              <a:t> в </a:t>
            </a:r>
            <a:r>
              <a:rPr lang="ru-RU" sz="2800" dirty="0" err="1">
                <a:latin typeface="Bahnschrift Light Condensed" panose="020B0502040204020203" pitchFamily="34" charset="0"/>
              </a:rPr>
              <a:t>Україні</a:t>
            </a:r>
            <a:r>
              <a:rPr lang="ru-RU" sz="2800" dirty="0">
                <a:latin typeface="Bahnschrift Light Condensed" panose="020B0502040204020203" pitchFamily="34" charset="0"/>
              </a:rPr>
              <a:t>), а також </a:t>
            </a:r>
            <a:r>
              <a:rPr lang="ru-RU" sz="3200" b="1" dirty="0" err="1">
                <a:solidFill>
                  <a:srgbClr val="00878E"/>
                </a:solidFill>
                <a:latin typeface="Bahnschrift Light Condensed" panose="020B0502040204020203" pitchFamily="34" charset="0"/>
              </a:rPr>
              <a:t>блеоміцином</a:t>
            </a:r>
            <a:r>
              <a:rPr lang="ru-RU" sz="2800" dirty="0">
                <a:latin typeface="Bahnschrift Light Condensed" panose="020B0502040204020203" pitchFamily="34" charset="0"/>
              </a:rPr>
              <a:t>, </a:t>
            </a:r>
            <a:r>
              <a:rPr lang="ru-RU" sz="2800" dirty="0" err="1">
                <a:latin typeface="Bahnschrift Light Condensed" panose="020B0502040204020203" pitchFamily="34" charset="0"/>
              </a:rPr>
              <a:t>який</a:t>
            </a:r>
            <a:r>
              <a:rPr lang="ru-RU" sz="2800" dirty="0">
                <a:latin typeface="Bahnschrift Light Condensed" panose="020B0502040204020203" pitchFamily="34" charset="0"/>
              </a:rPr>
              <a:t> за </a:t>
            </a:r>
            <a:r>
              <a:rPr lang="ru-RU" sz="2800" dirty="0" err="1">
                <a:latin typeface="Bahnschrift Light Condensed" panose="020B0502040204020203" pitchFamily="34" charset="0"/>
              </a:rPr>
              <a:t>походженням</a:t>
            </a:r>
            <a:r>
              <a:rPr lang="ru-RU" sz="2800" dirty="0">
                <a:latin typeface="Bahnschrift Light Condensed" panose="020B0502040204020203" pitchFamily="34" charset="0"/>
              </a:rPr>
              <a:t> і </a:t>
            </a:r>
            <a:r>
              <a:rPr lang="ru-RU" sz="2800" dirty="0" err="1">
                <a:latin typeface="Bahnschrift Light Condensed" panose="020B0502040204020203" pitchFamily="34" charset="0"/>
              </a:rPr>
              <a:t>хімічно</a:t>
            </a:r>
            <a:r>
              <a:rPr lang="ru-RU" sz="2800" dirty="0">
                <a:latin typeface="Bahnschrift Light Condensed" panose="020B0502040204020203" pitchFamily="34" charset="0"/>
              </a:rPr>
              <a:t> є </a:t>
            </a:r>
            <a:r>
              <a:rPr lang="ru-RU" sz="2800" dirty="0" err="1">
                <a:latin typeface="Bahnschrift Light Condensed" panose="020B0502040204020203" pitchFamily="34" charset="0"/>
              </a:rPr>
              <a:t>глікопептидом</a:t>
            </a:r>
            <a:r>
              <a:rPr lang="ru-RU" sz="2800" dirty="0">
                <a:latin typeface="Bahnschrift Light Condensed" panose="020B0502040204020203" pitchFamily="34" charset="0"/>
              </a:rPr>
              <a:t>, а за </a:t>
            </a:r>
            <a:r>
              <a:rPr lang="ru-RU" sz="2800" dirty="0" err="1">
                <a:latin typeface="Bahnschrift Light Condensed" panose="020B0502040204020203" pitchFamily="34" charset="0"/>
              </a:rPr>
              <a:t>фармакотерапевтичними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властивостями</a:t>
            </a:r>
            <a:r>
              <a:rPr lang="ru-RU" sz="2800" dirty="0">
                <a:latin typeface="Bahnschrift Light Condensed" panose="020B0502040204020203" pitchFamily="34" charset="0"/>
              </a:rPr>
              <a:t> — </a:t>
            </a:r>
            <a:r>
              <a:rPr lang="ru-RU" sz="2800" dirty="0" err="1">
                <a:latin typeface="Bahnschrift Light Condensed" panose="020B0502040204020203" pitchFamily="34" charset="0"/>
              </a:rPr>
              <a:t>протипухлинним</a:t>
            </a: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засобом</a:t>
            </a:r>
            <a:r>
              <a:rPr lang="ru-RU" sz="2800" dirty="0">
                <a:latin typeface="Bahnschrift Light Condensed" panose="020B0502040204020203" pitchFamily="34" charset="0"/>
              </a:rPr>
              <a:t>.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1441459" cy="10658425"/>
            <a:chOff x="-21548" y="-67720"/>
            <a:chExt cx="2812521" cy="2842425"/>
          </a:xfrm>
        </p:grpSpPr>
        <p:sp>
          <p:nvSpPr>
            <p:cNvPr id="3" name="Freeform 3"/>
            <p:cNvSpPr/>
            <p:nvPr/>
          </p:nvSpPr>
          <p:spPr>
            <a:xfrm>
              <a:off x="-21548" y="-67720"/>
              <a:ext cx="2790973" cy="2774705"/>
            </a:xfrm>
            <a:custGeom>
              <a:avLst/>
              <a:gdLst/>
              <a:ahLst/>
              <a:cxnLst/>
              <a:rect l="l" t="t" r="r" b="b"/>
              <a:pathLst>
                <a:path w="2790973" h="2774705">
                  <a:moveTo>
                    <a:pt x="0" y="0"/>
                  </a:moveTo>
                  <a:lnTo>
                    <a:pt x="2790973" y="0"/>
                  </a:lnTo>
                  <a:lnTo>
                    <a:pt x="2790973" y="2774705"/>
                  </a:lnTo>
                  <a:lnTo>
                    <a:pt x="0" y="2774705"/>
                  </a:lnTo>
                  <a:close/>
                </a:path>
              </a:pathLst>
            </a:custGeom>
            <a:solidFill>
              <a:srgbClr val="16948A"/>
            </a:solidFill>
          </p:spPr>
          <p:txBody>
            <a:bodyPr/>
            <a:lstStyle/>
            <a:p>
              <a:endParaRPr lang="x-none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90973" cy="2812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487527" y="1949924"/>
            <a:ext cx="6271687" cy="6271662"/>
            <a:chOff x="1039212" y="-24612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1039212" y="-24612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 cstate="print"/>
              <a:stretch>
                <a:fillRect l="-38888" r="-38888"/>
              </a:stretch>
            </a:blipFill>
          </p:spPr>
          <p:txBody>
            <a:bodyPr/>
            <a:lstStyle/>
            <a:p>
              <a:endParaRPr lang="x-none"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12577605" y="7570399"/>
            <a:ext cx="1369365" cy="1266663"/>
          </a:xfrm>
          <a:custGeom>
            <a:avLst/>
            <a:gdLst/>
            <a:ahLst/>
            <a:cxnLst/>
            <a:rect l="l" t="t" r="r" b="b"/>
            <a:pathLst>
              <a:path w="1369365" h="1266663">
                <a:moveTo>
                  <a:pt x="0" y="0"/>
                </a:moveTo>
                <a:lnTo>
                  <a:pt x="1369365" y="0"/>
                </a:lnTo>
                <a:lnTo>
                  <a:pt x="1369365" y="1266663"/>
                </a:lnTo>
                <a:lnTo>
                  <a:pt x="0" y="126666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8" name="Freeform 8"/>
          <p:cNvSpPr/>
          <p:nvPr/>
        </p:nvSpPr>
        <p:spPr>
          <a:xfrm>
            <a:off x="15565407" y="7907022"/>
            <a:ext cx="4282820" cy="4084740"/>
          </a:xfrm>
          <a:custGeom>
            <a:avLst/>
            <a:gdLst/>
            <a:ahLst/>
            <a:cxnLst/>
            <a:rect l="l" t="t" r="r" b="b"/>
            <a:pathLst>
              <a:path w="4282820" h="4084740">
                <a:moveTo>
                  <a:pt x="0" y="0"/>
                </a:moveTo>
                <a:lnTo>
                  <a:pt x="4282821" y="0"/>
                </a:lnTo>
                <a:lnTo>
                  <a:pt x="4282821" y="4084740"/>
                </a:lnTo>
                <a:lnTo>
                  <a:pt x="0" y="408474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9" name="Freeform 9"/>
          <p:cNvSpPr/>
          <p:nvPr/>
        </p:nvSpPr>
        <p:spPr>
          <a:xfrm rot="3816909">
            <a:off x="9613148" y="-112535"/>
            <a:ext cx="3695456" cy="2398984"/>
          </a:xfrm>
          <a:custGeom>
            <a:avLst/>
            <a:gdLst/>
            <a:ahLst/>
            <a:cxnLst/>
            <a:rect l="l" t="t" r="r" b="b"/>
            <a:pathLst>
              <a:path w="3695456" h="2398984">
                <a:moveTo>
                  <a:pt x="0" y="0"/>
                </a:moveTo>
                <a:lnTo>
                  <a:pt x="3695456" y="0"/>
                </a:lnTo>
                <a:lnTo>
                  <a:pt x="3695456" y="2398984"/>
                </a:lnTo>
                <a:lnTo>
                  <a:pt x="0" y="2398984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10" name="TextBox 10"/>
          <p:cNvSpPr txBox="1"/>
          <p:nvPr/>
        </p:nvSpPr>
        <p:spPr>
          <a:xfrm>
            <a:off x="2184002" y="124550"/>
            <a:ext cx="6329167" cy="940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35"/>
              </a:lnSpc>
            </a:pPr>
            <a:r>
              <a:rPr lang="ru-RU" sz="5667" dirty="0">
                <a:solidFill>
                  <a:srgbClr val="F4F4F4"/>
                </a:solidFill>
                <a:latin typeface="+mj-lt"/>
              </a:rPr>
              <a:t>Що </a:t>
            </a:r>
            <a:r>
              <a:rPr lang="ru-RU" sz="5667" dirty="0" err="1">
                <a:solidFill>
                  <a:srgbClr val="F4F4F4"/>
                </a:solidFill>
                <a:latin typeface="+mj-lt"/>
              </a:rPr>
              <a:t>таке</a:t>
            </a:r>
            <a:r>
              <a:rPr lang="ru-RU" sz="5667" dirty="0">
                <a:solidFill>
                  <a:srgbClr val="F4F4F4"/>
                </a:solidFill>
                <a:latin typeface="+mj-lt"/>
              </a:rPr>
              <a:t> </a:t>
            </a:r>
            <a:r>
              <a:rPr lang="ru-RU" sz="5667" dirty="0" err="1">
                <a:solidFill>
                  <a:srgbClr val="F4F4F4"/>
                </a:solidFill>
                <a:latin typeface="+mj-lt"/>
              </a:rPr>
              <a:t>глікопептиди</a:t>
            </a:r>
            <a:r>
              <a:rPr lang="ru-RU" sz="5667" dirty="0">
                <a:solidFill>
                  <a:srgbClr val="F4F4F4"/>
                </a:solidFill>
                <a:latin typeface="+mj-lt"/>
              </a:rPr>
              <a:t>? </a:t>
            </a:r>
            <a:endParaRPr lang="en-US" sz="5667" dirty="0">
              <a:solidFill>
                <a:srgbClr val="F4F4F4"/>
              </a:solidFill>
              <a:latin typeface="+mj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-149916" y="1174108"/>
            <a:ext cx="11653629" cy="28023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346" lvl="1">
              <a:lnSpc>
                <a:spcPts val="3700"/>
              </a:lnSpc>
            </a:pPr>
            <a:r>
              <a:rPr lang="ru-RU" sz="2800" dirty="0" err="1">
                <a:solidFill>
                  <a:srgbClr val="FFFFFF"/>
                </a:solidFill>
              </a:rPr>
              <a:t>Це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циклічні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або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поліциклічні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пептиди</a:t>
            </a:r>
            <a:r>
              <a:rPr lang="ru-RU" sz="2800" dirty="0">
                <a:solidFill>
                  <a:srgbClr val="FFFFFF"/>
                </a:solidFill>
              </a:rPr>
              <a:t>, до </a:t>
            </a:r>
            <a:r>
              <a:rPr lang="ru-RU" sz="2800" dirty="0" err="1">
                <a:solidFill>
                  <a:srgbClr val="FFFFFF"/>
                </a:solidFill>
              </a:rPr>
              <a:t>яких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приєднані</a:t>
            </a:r>
            <a:r>
              <a:rPr lang="ru-RU" sz="2800" dirty="0">
                <a:solidFill>
                  <a:srgbClr val="FFFFFF"/>
                </a:solidFill>
              </a:rPr>
              <a:t> один </a:t>
            </a:r>
            <a:r>
              <a:rPr lang="ru-RU" sz="2800" dirty="0" err="1">
                <a:solidFill>
                  <a:srgbClr val="FFFFFF"/>
                </a:solidFill>
              </a:rPr>
              <a:t>чи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декілька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вуглеводних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залишків</a:t>
            </a:r>
            <a:r>
              <a:rPr lang="ru-RU" sz="2800" dirty="0">
                <a:solidFill>
                  <a:srgbClr val="FFFFFF"/>
                </a:solidFill>
              </a:rPr>
              <a:t>. </a:t>
            </a:r>
            <a:r>
              <a:rPr lang="ru-RU" sz="2800" dirty="0" err="1">
                <a:solidFill>
                  <a:srgbClr val="FFFFFF"/>
                </a:solidFill>
              </a:rPr>
              <a:t>Пептидний</a:t>
            </a:r>
            <a:r>
              <a:rPr lang="ru-RU" sz="2800" dirty="0">
                <a:solidFill>
                  <a:srgbClr val="FFFFFF"/>
                </a:solidFill>
              </a:rPr>
              <a:t> каркас </a:t>
            </a:r>
            <a:r>
              <a:rPr lang="ru-RU" sz="2800" dirty="0" err="1">
                <a:solidFill>
                  <a:srgbClr val="FFFFFF"/>
                </a:solidFill>
              </a:rPr>
              <a:t>глікопептидів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синтезується</a:t>
            </a:r>
            <a:r>
              <a:rPr lang="ru-RU" sz="2800" dirty="0">
                <a:solidFill>
                  <a:srgbClr val="FFFFFF"/>
                </a:solidFill>
              </a:rPr>
              <a:t> не на рибосомах, а за </a:t>
            </a:r>
            <a:r>
              <a:rPr lang="ru-RU" sz="2800" dirty="0" err="1">
                <a:solidFill>
                  <a:srgbClr val="FFFFFF"/>
                </a:solidFill>
              </a:rPr>
              <a:t>допомогою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ферментів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пептидсинтетаз</a:t>
            </a:r>
            <a:r>
              <a:rPr lang="ru-RU" sz="2800" dirty="0">
                <a:solidFill>
                  <a:srgbClr val="FFFFFF"/>
                </a:solidFill>
              </a:rPr>
              <a:t>. </a:t>
            </a:r>
            <a:r>
              <a:rPr lang="ru-RU" sz="2800" dirty="0" err="1">
                <a:solidFill>
                  <a:srgbClr val="FFFFFF"/>
                </a:solidFill>
              </a:rPr>
              <a:t>Крім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глікозидної</a:t>
            </a:r>
            <a:r>
              <a:rPr lang="ru-RU" sz="2800" dirty="0">
                <a:solidFill>
                  <a:srgbClr val="FFFFFF"/>
                </a:solidFill>
              </a:rPr>
              <a:t> та </a:t>
            </a:r>
            <a:r>
              <a:rPr lang="ru-RU" sz="2800" dirty="0" err="1">
                <a:solidFill>
                  <a:srgbClr val="FFFFFF"/>
                </a:solidFill>
              </a:rPr>
              <a:t>пептидної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частин</a:t>
            </a:r>
            <a:r>
              <a:rPr lang="ru-RU" sz="2800" dirty="0">
                <a:solidFill>
                  <a:srgbClr val="FFFFFF"/>
                </a:solidFill>
              </a:rPr>
              <a:t>, </a:t>
            </a:r>
            <a:r>
              <a:rPr lang="ru-RU" sz="2800" dirty="0" err="1">
                <a:solidFill>
                  <a:srgbClr val="FFFFFF"/>
                </a:solidFill>
              </a:rPr>
              <a:t>глікопептиди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</a:p>
          <a:p>
            <a:pPr marL="285346" lvl="1">
              <a:lnSpc>
                <a:spcPts val="3700"/>
              </a:lnSpc>
            </a:pPr>
            <a:r>
              <a:rPr lang="ru-RU" sz="2800" dirty="0">
                <a:solidFill>
                  <a:srgbClr val="FFFFFF"/>
                </a:solidFill>
              </a:rPr>
              <a:t>(</a:t>
            </a:r>
            <a:r>
              <a:rPr lang="ru-RU" sz="2800" dirty="0" err="1">
                <a:solidFill>
                  <a:srgbClr val="FFFFFF"/>
                </a:solidFill>
              </a:rPr>
              <a:t>наприклад</a:t>
            </a:r>
            <a:r>
              <a:rPr lang="ru-RU" sz="2800" dirty="0">
                <a:solidFill>
                  <a:srgbClr val="FFFFFF"/>
                </a:solidFill>
              </a:rPr>
              <a:t>, </a:t>
            </a:r>
            <a:r>
              <a:rPr lang="ru-RU" sz="2800" dirty="0" err="1">
                <a:solidFill>
                  <a:srgbClr val="FFFFFF"/>
                </a:solidFill>
              </a:rPr>
              <a:t>тейкопланін</a:t>
            </a:r>
            <a:r>
              <a:rPr lang="ru-RU" sz="2800" dirty="0">
                <a:solidFill>
                  <a:srgbClr val="FFFFFF"/>
                </a:solidFill>
              </a:rPr>
              <a:t>) </a:t>
            </a:r>
            <a:r>
              <a:rPr lang="ru-RU" sz="2800" dirty="0" err="1">
                <a:solidFill>
                  <a:srgbClr val="FFFFFF"/>
                </a:solidFill>
              </a:rPr>
              <a:t>можуть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містити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ацильні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залишки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різної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довжини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</a:p>
          <a:p>
            <a:pPr marL="285346" lvl="1">
              <a:lnSpc>
                <a:spcPts val="3700"/>
              </a:lnSpc>
            </a:pPr>
            <a:r>
              <a:rPr lang="ru-RU" sz="2800" dirty="0" err="1">
                <a:solidFill>
                  <a:srgbClr val="FFFFFF"/>
                </a:solidFill>
              </a:rPr>
              <a:t>такі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глікопептиди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іноді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olidFill>
                  <a:srgbClr val="FFFFFF"/>
                </a:solidFill>
              </a:rPr>
              <a:t>позначають</a:t>
            </a:r>
            <a:r>
              <a:rPr lang="ru-RU" sz="2800" dirty="0">
                <a:solidFill>
                  <a:srgbClr val="FFFFFF"/>
                </a:solidFill>
              </a:rPr>
              <a:t> як </a:t>
            </a:r>
            <a:r>
              <a:rPr lang="ru-RU" sz="2800" dirty="0" err="1">
                <a:solidFill>
                  <a:srgbClr val="FFFFFF"/>
                </a:solidFill>
              </a:rPr>
              <a:t>ліпоглікопептиди</a:t>
            </a:r>
            <a:r>
              <a:rPr lang="ru-RU" sz="2800" dirty="0">
                <a:solidFill>
                  <a:srgbClr val="FFFFFF"/>
                </a:solidFill>
              </a:rPr>
              <a:t>.</a:t>
            </a:r>
          </a:p>
          <a:p>
            <a:pPr marL="285346" lvl="1">
              <a:lnSpc>
                <a:spcPts val="3700"/>
              </a:lnSpc>
            </a:pPr>
            <a:endParaRPr lang="ru-RU" sz="2800" dirty="0">
              <a:solidFill>
                <a:srgbClr val="FFFFFF"/>
              </a:solidFill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3946970" y="-1216988"/>
            <a:ext cx="6624661" cy="5399099"/>
          </a:xfrm>
          <a:custGeom>
            <a:avLst/>
            <a:gdLst/>
            <a:ahLst/>
            <a:cxnLst/>
            <a:rect l="l" t="t" r="r" b="b"/>
            <a:pathLst>
              <a:path w="6624661" h="5399099">
                <a:moveTo>
                  <a:pt x="0" y="0"/>
                </a:moveTo>
                <a:lnTo>
                  <a:pt x="6624660" y="0"/>
                </a:lnTo>
                <a:lnTo>
                  <a:pt x="6624660" y="5399099"/>
                </a:lnTo>
                <a:lnTo>
                  <a:pt x="0" y="539909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AD25265-88D1-5388-DEF1-2FCDB0C7E3EF}"/>
              </a:ext>
            </a:extLst>
          </p:cNvPr>
          <p:cNvSpPr txBox="1"/>
          <p:nvPr/>
        </p:nvSpPr>
        <p:spPr>
          <a:xfrm>
            <a:off x="-1" y="5884910"/>
            <a:ext cx="1165362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Глікопептидні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антибіотики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пригнічують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біосинтез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пептидоглікану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основного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складника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клітинної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стінки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грампозитивних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бактерій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. </a:t>
            </a:r>
          </a:p>
          <a:p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Відповідно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глікопептиди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неактивні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по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відношенню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до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грамнегативних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бактерій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. В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процесі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біосинтезу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пептидоглікану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глікопептиди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зв’язують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вільні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залишки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дипептиду 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D-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аланіл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-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D-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аланіну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блокують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їхню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полімеризацію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. </a:t>
            </a:r>
          </a:p>
          <a:p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Блокування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біосинтезу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пептидоглікану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глікопептидами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спричиняє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поступове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руйнування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клітинної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стінки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загибель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бактерії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внаслідок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осмотичного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лізису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x-none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F11E01F-28ED-3642-26DE-87951AF84BF6}"/>
              </a:ext>
            </a:extLst>
          </p:cNvPr>
          <p:cNvSpPr txBox="1"/>
          <p:nvPr/>
        </p:nvSpPr>
        <p:spPr>
          <a:xfrm>
            <a:off x="1371600" y="4829594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6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Механізм </a:t>
            </a:r>
            <a:r>
              <a:rPr lang="ru-RU" sz="5600" dirty="0" err="1">
                <a:solidFill>
                  <a:schemeClr val="bg1">
                    <a:lumMod val="95000"/>
                  </a:schemeClr>
                </a:solidFill>
                <a:latin typeface="+mj-lt"/>
              </a:rPr>
              <a:t>дії</a:t>
            </a:r>
            <a:r>
              <a:rPr lang="ru-RU" sz="56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 </a:t>
            </a:r>
            <a:r>
              <a:rPr lang="ru-RU" sz="5600" dirty="0" err="1">
                <a:solidFill>
                  <a:schemeClr val="bg1">
                    <a:lumMod val="95000"/>
                  </a:schemeClr>
                </a:solidFill>
                <a:latin typeface="+mj-lt"/>
              </a:rPr>
              <a:t>глікопептидів</a:t>
            </a:r>
            <a:endParaRPr lang="ru-RU" sz="56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7B5DBE0D-A5BE-6E18-52E1-498FB3AE6707}"/>
              </a:ext>
            </a:extLst>
          </p:cNvPr>
          <p:cNvSpPr txBox="1"/>
          <p:nvPr/>
        </p:nvSpPr>
        <p:spPr>
          <a:xfrm>
            <a:off x="6717513" y="0"/>
            <a:ext cx="905588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800" b="1" dirty="0" err="1">
                <a:solidFill>
                  <a:srgbClr val="00878E"/>
                </a:solidFill>
                <a:latin typeface="+mj-lt"/>
              </a:rPr>
              <a:t>Ванкоміцин</a:t>
            </a:r>
            <a:r>
              <a:rPr lang="ru-RU" sz="2800" dirty="0"/>
              <a:t> </a:t>
            </a:r>
            <a:r>
              <a:rPr lang="ru-RU" sz="2800" dirty="0" err="1"/>
              <a:t>проявляє</a:t>
            </a:r>
            <a:r>
              <a:rPr lang="ru-RU" sz="2800" dirty="0"/>
              <a:t> </a:t>
            </a:r>
            <a:r>
              <a:rPr lang="ru-RU" sz="2800" dirty="0" err="1"/>
              <a:t>активність</a:t>
            </a:r>
            <a:r>
              <a:rPr lang="ru-RU" sz="2800" dirty="0"/>
              <a:t> по </a:t>
            </a:r>
            <a:r>
              <a:rPr lang="ru-RU" sz="2800" dirty="0" err="1"/>
              <a:t>відношенню</a:t>
            </a:r>
            <a:r>
              <a:rPr lang="ru-RU" sz="2800" dirty="0"/>
              <a:t> до золотистого </a:t>
            </a:r>
            <a:r>
              <a:rPr lang="ru-RU" sz="2800" dirty="0" err="1"/>
              <a:t>стафілококу</a:t>
            </a:r>
            <a:r>
              <a:rPr lang="ru-RU" sz="2800" dirty="0"/>
              <a:t> (</a:t>
            </a:r>
            <a:r>
              <a:rPr lang="en-US" sz="2800" dirty="0"/>
              <a:t>Staphylococcus aureus), </a:t>
            </a:r>
            <a:r>
              <a:rPr lang="ru-RU" sz="2800" dirty="0" err="1"/>
              <a:t>включаючи</a:t>
            </a:r>
            <a:r>
              <a:rPr lang="ru-RU" sz="2800" dirty="0"/>
              <a:t> </a:t>
            </a:r>
            <a:r>
              <a:rPr lang="ru-RU" sz="2800" dirty="0" err="1"/>
              <a:t>метицилінрезистентний</a:t>
            </a:r>
            <a:r>
              <a:rPr lang="ru-RU" sz="2800" dirty="0"/>
              <a:t> </a:t>
            </a:r>
            <a:r>
              <a:rPr lang="ru-RU" sz="2800" dirty="0" err="1"/>
              <a:t>стафілокок</a:t>
            </a:r>
            <a:r>
              <a:rPr lang="ru-RU" sz="2800" dirty="0"/>
              <a:t> (</a:t>
            </a:r>
            <a:r>
              <a:rPr lang="en-US" sz="2800" dirty="0"/>
              <a:t>MRSA), </a:t>
            </a:r>
            <a:r>
              <a:rPr lang="ru-RU" sz="2800" dirty="0" err="1"/>
              <a:t>стрептококи</a:t>
            </a:r>
            <a:r>
              <a:rPr lang="ru-RU" sz="2800" dirty="0"/>
              <a:t> (</a:t>
            </a:r>
            <a:r>
              <a:rPr lang="en-US" sz="2800" dirty="0"/>
              <a:t>Streptococcus), </a:t>
            </a:r>
            <a:r>
              <a:rPr lang="ru-RU" sz="2800" dirty="0" err="1"/>
              <a:t>ентерококи</a:t>
            </a:r>
            <a:r>
              <a:rPr lang="ru-RU" sz="2800" dirty="0"/>
              <a:t> (</a:t>
            </a:r>
            <a:r>
              <a:rPr lang="en-US" sz="2800" dirty="0"/>
              <a:t>Enterococcus) </a:t>
            </a:r>
            <a:r>
              <a:rPr lang="ru-RU" sz="2800" dirty="0"/>
              <a:t>та </a:t>
            </a:r>
            <a:r>
              <a:rPr lang="ru-RU" sz="2800" dirty="0" err="1"/>
              <a:t>інші</a:t>
            </a:r>
            <a:r>
              <a:rPr lang="ru-RU" sz="2800" dirty="0"/>
              <a:t>. </a:t>
            </a:r>
            <a:r>
              <a:rPr lang="ru-RU" sz="2800" dirty="0" err="1"/>
              <a:t>Препарати</a:t>
            </a:r>
            <a:r>
              <a:rPr lang="ru-RU" sz="2800" dirty="0"/>
              <a:t> </a:t>
            </a:r>
            <a:r>
              <a:rPr lang="ru-RU" sz="2800" dirty="0" err="1"/>
              <a:t>ванком</a:t>
            </a:r>
            <a:r>
              <a:rPr lang="uk-UA" sz="2800" dirty="0"/>
              <a:t>і</a:t>
            </a:r>
            <a:r>
              <a:rPr lang="ru-RU" sz="2800" dirty="0"/>
              <a:t>цина </a:t>
            </a:r>
            <a:r>
              <a:rPr lang="ru-RU" sz="2800" dirty="0" err="1"/>
              <a:t>мають</a:t>
            </a:r>
            <a:r>
              <a:rPr lang="ru-RU" sz="2800" dirty="0"/>
              <a:t> </a:t>
            </a:r>
            <a:r>
              <a:rPr lang="ru-RU" sz="2800" dirty="0" err="1"/>
              <a:t>особливе</a:t>
            </a:r>
            <a:r>
              <a:rPr lang="ru-RU" sz="2800" dirty="0"/>
              <a:t> </a:t>
            </a:r>
            <a:r>
              <a:rPr lang="ru-RU" sz="2800" dirty="0" err="1"/>
              <a:t>значення</a:t>
            </a:r>
            <a:r>
              <a:rPr lang="ru-RU" sz="2800" dirty="0"/>
              <a:t> при </a:t>
            </a:r>
            <a:r>
              <a:rPr lang="ru-RU" sz="2800" dirty="0" err="1"/>
              <a:t>лікуванні</a:t>
            </a:r>
            <a:r>
              <a:rPr lang="ru-RU" sz="2800" dirty="0"/>
              <a:t> </a:t>
            </a:r>
            <a:r>
              <a:rPr lang="ru-RU" sz="2800" dirty="0" err="1"/>
              <a:t>інфекцій</a:t>
            </a:r>
            <a:r>
              <a:rPr lang="ru-RU" sz="2800" dirty="0"/>
              <a:t>, </a:t>
            </a:r>
            <a:r>
              <a:rPr lang="ru-RU" sz="2800" dirty="0" err="1"/>
              <a:t>викликаних</a:t>
            </a:r>
            <a:r>
              <a:rPr lang="ru-RU" sz="2800" dirty="0"/>
              <a:t> штаммами </a:t>
            </a:r>
            <a:r>
              <a:rPr lang="ru-RU" sz="2800" dirty="0" err="1"/>
              <a:t>мікроорганизмів</a:t>
            </a:r>
            <a:r>
              <a:rPr lang="ru-RU" sz="2800" dirty="0"/>
              <a:t>, </a:t>
            </a:r>
            <a:r>
              <a:rPr lang="ru-RU" sz="2800" dirty="0" err="1"/>
              <a:t>стійких</a:t>
            </a:r>
            <a:r>
              <a:rPr lang="ru-RU" sz="2800" dirty="0"/>
              <a:t> до </a:t>
            </a:r>
            <a:r>
              <a:rPr lang="ru-RU" sz="2800" dirty="0" err="1"/>
              <a:t>пеніциліну</a:t>
            </a:r>
            <a:r>
              <a:rPr lang="ru-RU" sz="2800" dirty="0"/>
              <a:t>, </a:t>
            </a:r>
            <a:r>
              <a:rPr lang="ru-RU" sz="2800" dirty="0" err="1"/>
              <a:t>метициліну</a:t>
            </a:r>
            <a:r>
              <a:rPr lang="ru-RU" sz="2800" dirty="0"/>
              <a:t> или цефалоспорину. </a:t>
            </a:r>
            <a:r>
              <a:rPr lang="ru-RU" sz="2800" dirty="0" err="1"/>
              <a:t>Препарати</a:t>
            </a:r>
            <a:r>
              <a:rPr lang="ru-RU" sz="2800" dirty="0"/>
              <a:t> </a:t>
            </a:r>
            <a:r>
              <a:rPr lang="ru-RU" sz="2800" dirty="0" err="1"/>
              <a:t>ванкоміцину</a:t>
            </a:r>
            <a:r>
              <a:rPr lang="ru-RU" sz="2800" dirty="0"/>
              <a:t> широко </a:t>
            </a:r>
            <a:r>
              <a:rPr lang="ru-RU" sz="2800" dirty="0" err="1"/>
              <a:t>використовуються</a:t>
            </a:r>
            <a:r>
              <a:rPr lang="ru-RU" sz="2800" dirty="0"/>
              <a:t> при </a:t>
            </a:r>
            <a:r>
              <a:rPr lang="ru-RU" sz="2800" dirty="0" err="1"/>
              <a:t>ікуванні</a:t>
            </a:r>
            <a:r>
              <a:rPr lang="ru-RU" sz="2800" dirty="0"/>
              <a:t> тяжких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/>
              <a:t>погрожуючих</a:t>
            </a:r>
            <a:r>
              <a:rPr lang="ru-RU" sz="2800" dirty="0"/>
              <a:t> </a:t>
            </a:r>
            <a:r>
              <a:rPr lang="ru-RU" sz="2800" dirty="0" err="1"/>
              <a:t>життю</a:t>
            </a:r>
            <a:r>
              <a:rPr lang="ru-RU" sz="2800" dirty="0"/>
              <a:t> </a:t>
            </a:r>
            <a:r>
              <a:rPr lang="ru-RU" sz="2800" dirty="0" err="1"/>
              <a:t>інфекцийно-запальних</a:t>
            </a:r>
            <a:r>
              <a:rPr lang="ru-RU" sz="2800" dirty="0"/>
              <a:t> </a:t>
            </a:r>
            <a:r>
              <a:rPr lang="ru-RU" sz="2800" dirty="0" err="1"/>
              <a:t>захворювань</a:t>
            </a:r>
            <a:r>
              <a:rPr lang="ru-RU" sz="2800" dirty="0"/>
              <a:t>, а </a:t>
            </a:r>
            <a:r>
              <a:rPr lang="ru-RU" sz="2800" dirty="0" err="1"/>
              <a:t>саме</a:t>
            </a:r>
            <a:r>
              <a:rPr lang="ru-RU" sz="2800" dirty="0"/>
              <a:t>: </a:t>
            </a:r>
            <a:r>
              <a:rPr lang="ru-RU" sz="2800" dirty="0" err="1"/>
              <a:t>бактериальний</a:t>
            </a:r>
            <a:r>
              <a:rPr lang="ru-RU" sz="2800" dirty="0"/>
              <a:t> </a:t>
            </a:r>
            <a:r>
              <a:rPr lang="ru-RU" sz="2800" dirty="0" err="1"/>
              <a:t>єндокардит</a:t>
            </a:r>
            <a:r>
              <a:rPr lang="ru-RU" sz="2800" dirty="0"/>
              <a:t>, сепсис, </a:t>
            </a:r>
            <a:r>
              <a:rPr lang="ru-RU" sz="2800" dirty="0" err="1"/>
              <a:t>остеоміелит</a:t>
            </a:r>
            <a:r>
              <a:rPr lang="ru-RU" sz="2800" dirty="0"/>
              <a:t>, </a:t>
            </a:r>
            <a:r>
              <a:rPr lang="ru-RU" sz="2800" dirty="0" err="1"/>
              <a:t>менінгит</a:t>
            </a:r>
            <a:r>
              <a:rPr lang="ru-RU" sz="2800" dirty="0"/>
              <a:t>, </a:t>
            </a:r>
            <a:r>
              <a:rPr lang="ru-RU" sz="2800" dirty="0" err="1"/>
              <a:t>пневмонія</a:t>
            </a:r>
            <a:r>
              <a:rPr lang="ru-RU" sz="2800" dirty="0"/>
              <a:t>, </a:t>
            </a:r>
            <a:r>
              <a:rPr lang="ru-RU" sz="2800" dirty="0" err="1"/>
              <a:t>абсцес</a:t>
            </a:r>
            <a:r>
              <a:rPr lang="ru-RU" sz="2800" dirty="0"/>
              <a:t> </a:t>
            </a:r>
            <a:r>
              <a:rPr lang="ru-RU" sz="2800" dirty="0" err="1"/>
              <a:t>легень</a:t>
            </a:r>
            <a:r>
              <a:rPr lang="ru-RU" sz="2800" dirty="0"/>
              <a:t>. </a:t>
            </a:r>
            <a:endParaRPr lang="x-none" sz="2800" dirty="0"/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BAC9B895-BD3B-DC49-F255-C27A51D56E4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5859" y="-800100"/>
            <a:ext cx="6665259" cy="121920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26114DFB-8AA5-E3C3-EEC1-1C06C57450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r="2899"/>
          <a:stretch/>
        </p:blipFill>
        <p:spPr>
          <a:xfrm>
            <a:off x="685800" y="165847"/>
            <a:ext cx="5713891" cy="4305162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12479DF-596F-7041-7E31-4D3FDD740B1A}"/>
              </a:ext>
            </a:extLst>
          </p:cNvPr>
          <p:cNvSpPr txBox="1"/>
          <p:nvPr/>
        </p:nvSpPr>
        <p:spPr>
          <a:xfrm>
            <a:off x="9109364" y="4295748"/>
            <a:ext cx="893770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800" b="1" dirty="0" err="1">
                <a:solidFill>
                  <a:srgbClr val="00878E"/>
                </a:solidFill>
                <a:latin typeface="+mj-lt"/>
              </a:rPr>
              <a:t>Тейкопланін</a:t>
            </a:r>
            <a:r>
              <a:rPr lang="ru-RU" sz="2800" b="1" dirty="0">
                <a:solidFill>
                  <a:srgbClr val="00878E"/>
                </a:solidFill>
                <a:latin typeface="+mj-lt"/>
              </a:rPr>
              <a:t> -- </a:t>
            </a:r>
            <a:r>
              <a:rPr lang="ru-RU" sz="2800" dirty="0" err="1"/>
              <a:t>другий</a:t>
            </a:r>
            <a:r>
              <a:rPr lang="ru-RU" sz="2800" dirty="0"/>
              <a:t> введений у </a:t>
            </a:r>
            <a:r>
              <a:rPr lang="ru-RU" sz="2800" dirty="0" err="1"/>
              <a:t>медичну</a:t>
            </a:r>
            <a:r>
              <a:rPr lang="ru-RU" sz="2800" dirty="0"/>
              <a:t> практику </a:t>
            </a:r>
            <a:r>
              <a:rPr lang="ru-RU" sz="2800" dirty="0" err="1"/>
              <a:t>природний</a:t>
            </a:r>
            <a:r>
              <a:rPr lang="ru-RU" sz="2800" dirty="0"/>
              <a:t> </a:t>
            </a:r>
            <a:r>
              <a:rPr lang="ru-RU" sz="2800" dirty="0" err="1"/>
              <a:t>антибіотик-глікопептид</a:t>
            </a:r>
            <a:r>
              <a:rPr lang="ru-RU" sz="2800" dirty="0"/>
              <a:t>. </a:t>
            </a:r>
            <a:r>
              <a:rPr lang="ru-RU" sz="2800" dirty="0" err="1"/>
              <a:t>Представляє</a:t>
            </a:r>
            <a:r>
              <a:rPr lang="ru-RU" sz="2800" dirty="0"/>
              <a:t> собою </a:t>
            </a:r>
            <a:r>
              <a:rPr lang="ru-RU" sz="2800" dirty="0" err="1"/>
              <a:t>суміш</a:t>
            </a:r>
            <a:r>
              <a:rPr lang="ru-RU" sz="2800" dirty="0"/>
              <a:t> </a:t>
            </a:r>
            <a:r>
              <a:rPr lang="ru-RU" sz="2800" dirty="0" err="1"/>
              <a:t>глікопептидів</a:t>
            </a:r>
            <a:r>
              <a:rPr lang="ru-RU" sz="2800" dirty="0"/>
              <a:t>: 5 </a:t>
            </a:r>
            <a:r>
              <a:rPr lang="ru-RU" sz="2800" dirty="0" err="1"/>
              <a:t>основних</a:t>
            </a:r>
            <a:r>
              <a:rPr lang="ru-RU" sz="2800" dirty="0"/>
              <a:t> </a:t>
            </a:r>
            <a:r>
              <a:rPr lang="ru-RU" sz="2800" dirty="0" err="1"/>
              <a:t>компонентів</a:t>
            </a:r>
            <a:r>
              <a:rPr lang="ru-RU" sz="2800" dirty="0"/>
              <a:t>. </a:t>
            </a:r>
          </a:p>
          <a:p>
            <a:pPr algn="just"/>
            <a:r>
              <a:rPr lang="ru-RU" sz="2800" dirty="0"/>
              <a:t>Механізм </a:t>
            </a:r>
            <a:r>
              <a:rPr lang="ru-RU" sz="2800" dirty="0" err="1"/>
              <a:t>дії</a:t>
            </a:r>
            <a:r>
              <a:rPr lang="ru-RU" sz="2800" dirty="0"/>
              <a:t> </a:t>
            </a:r>
            <a:r>
              <a:rPr lang="ru-RU" sz="2800" dirty="0" err="1"/>
              <a:t>тейкопланіну</a:t>
            </a:r>
            <a:r>
              <a:rPr lang="ru-RU" sz="2800" dirty="0"/>
              <a:t> на </a:t>
            </a:r>
            <a:r>
              <a:rPr lang="ru-RU" sz="2800" dirty="0" err="1"/>
              <a:t>клітинну</a:t>
            </a:r>
            <a:r>
              <a:rPr lang="ru-RU" sz="2800" dirty="0"/>
              <a:t> </a:t>
            </a:r>
            <a:r>
              <a:rPr lang="ru-RU" sz="2800" dirty="0" err="1"/>
              <a:t>стінку</a:t>
            </a:r>
            <a:r>
              <a:rPr lang="ru-RU" sz="2800" dirty="0"/>
              <a:t> </a:t>
            </a:r>
            <a:r>
              <a:rPr lang="ru-RU" sz="2800" dirty="0" err="1"/>
              <a:t>бактерій</a:t>
            </a:r>
            <a:r>
              <a:rPr lang="ru-RU" sz="2800" dirty="0"/>
              <a:t> </a:t>
            </a:r>
            <a:r>
              <a:rPr lang="ru-RU" sz="2800" dirty="0" err="1"/>
              <a:t>аналогічний</a:t>
            </a:r>
            <a:r>
              <a:rPr lang="ru-RU" sz="2800" dirty="0"/>
              <a:t> </a:t>
            </a:r>
            <a:r>
              <a:rPr lang="ru-RU" sz="2800" dirty="0" err="1"/>
              <a:t>ванкоміцину</a:t>
            </a:r>
            <a:r>
              <a:rPr lang="ru-RU" sz="2800" dirty="0"/>
              <a:t>, а </a:t>
            </a:r>
            <a:r>
              <a:rPr lang="ru-RU" sz="2800" b="1" dirty="0" err="1">
                <a:solidFill>
                  <a:srgbClr val="00878E"/>
                </a:solidFill>
              </a:rPr>
              <a:t>ліпофільний</a:t>
            </a:r>
            <a:r>
              <a:rPr lang="ru-RU" sz="2800" b="1" dirty="0">
                <a:solidFill>
                  <a:srgbClr val="00878E"/>
                </a:solidFill>
              </a:rPr>
              <a:t> заступник </a:t>
            </a:r>
            <a:r>
              <a:rPr lang="ru-RU" sz="2800" dirty="0"/>
              <a:t>у </a:t>
            </a:r>
            <a:r>
              <a:rPr lang="ru-RU" sz="2800" dirty="0" err="1"/>
              <a:t>молекулі</a:t>
            </a:r>
            <a:r>
              <a:rPr lang="ru-RU" sz="2800" dirty="0"/>
              <a:t> </a:t>
            </a:r>
            <a:r>
              <a:rPr lang="ru-RU" sz="2800" dirty="0" err="1"/>
              <a:t>тейкопланіну</a:t>
            </a:r>
            <a:r>
              <a:rPr lang="ru-RU" sz="2800" dirty="0"/>
              <a:t> </a:t>
            </a:r>
            <a:r>
              <a:rPr lang="ru-RU" sz="2800" dirty="0" err="1"/>
              <a:t>забезпечує</a:t>
            </a:r>
            <a:r>
              <a:rPr lang="ru-RU" sz="2800" dirty="0"/>
              <a:t> </a:t>
            </a:r>
            <a:r>
              <a:rPr lang="ru-RU" sz="2800" dirty="0" err="1"/>
              <a:t>посилення</a:t>
            </a:r>
            <a:r>
              <a:rPr lang="ru-RU" sz="2800" dirty="0"/>
              <a:t> </a:t>
            </a:r>
            <a:r>
              <a:rPr lang="ru-RU" sz="2800" dirty="0" err="1"/>
              <a:t>антимікробної</a:t>
            </a:r>
            <a:r>
              <a:rPr lang="ru-RU" sz="2800" dirty="0"/>
              <a:t> </a:t>
            </a:r>
            <a:r>
              <a:rPr lang="ru-RU" sz="2800" dirty="0" err="1"/>
              <a:t>активності</a:t>
            </a:r>
            <a:r>
              <a:rPr lang="ru-RU" sz="2800" dirty="0"/>
              <a:t>. </a:t>
            </a:r>
            <a:r>
              <a:rPr lang="ru-RU" sz="2800" b="1" dirty="0" err="1">
                <a:solidFill>
                  <a:srgbClr val="00878E"/>
                </a:solidFill>
              </a:rPr>
              <a:t>Ліпофільні</a:t>
            </a:r>
            <a:r>
              <a:rPr lang="ru-RU" sz="2800" b="1" dirty="0">
                <a:solidFill>
                  <a:srgbClr val="00878E"/>
                </a:solidFill>
              </a:rPr>
              <a:t> </a:t>
            </a:r>
            <a:r>
              <a:rPr lang="ru-RU" sz="2800" b="1" dirty="0" err="1">
                <a:solidFill>
                  <a:srgbClr val="00878E"/>
                </a:solidFill>
              </a:rPr>
              <a:t>групи</a:t>
            </a:r>
            <a:r>
              <a:rPr lang="ru-RU" sz="2800" dirty="0"/>
              <a:t> також </a:t>
            </a:r>
            <a:r>
              <a:rPr lang="ru-RU" sz="2800" dirty="0" err="1"/>
              <a:t>сприяють</a:t>
            </a:r>
            <a:r>
              <a:rPr lang="ru-RU" sz="2800" dirty="0"/>
              <a:t> </a:t>
            </a:r>
            <a:r>
              <a:rPr lang="ru-RU" sz="2800" dirty="0" err="1"/>
              <a:t>кращому</a:t>
            </a:r>
            <a:r>
              <a:rPr lang="ru-RU" sz="2800" dirty="0"/>
              <a:t> </a:t>
            </a:r>
            <a:r>
              <a:rPr lang="ru-RU" sz="2800" dirty="0" err="1"/>
              <a:t>проникненню</a:t>
            </a:r>
            <a:r>
              <a:rPr lang="ru-RU" sz="2800" dirty="0"/>
              <a:t> </a:t>
            </a:r>
            <a:r>
              <a:rPr lang="ru-RU" sz="2800" dirty="0" err="1"/>
              <a:t>речовини</a:t>
            </a:r>
            <a:r>
              <a:rPr lang="ru-RU" sz="2800" dirty="0"/>
              <a:t> в </a:t>
            </a:r>
            <a:r>
              <a:rPr lang="ru-RU" sz="2800" dirty="0" err="1"/>
              <a:t>клітини</a:t>
            </a:r>
            <a:r>
              <a:rPr lang="ru-RU" sz="2800" dirty="0"/>
              <a:t> і </a:t>
            </a:r>
            <a:r>
              <a:rPr lang="ru-RU" sz="2800" dirty="0" err="1"/>
              <a:t>тканини</a:t>
            </a:r>
            <a:r>
              <a:rPr lang="ru-RU" sz="2800" dirty="0"/>
              <a:t> і </a:t>
            </a:r>
            <a:r>
              <a:rPr lang="ru-RU" sz="2800" dirty="0" err="1"/>
              <a:t>повільному</a:t>
            </a:r>
            <a:r>
              <a:rPr lang="ru-RU" sz="2800" dirty="0"/>
              <a:t> </a:t>
            </a:r>
            <a:r>
              <a:rPr lang="ru-RU" sz="2800" dirty="0" err="1"/>
              <a:t>виведенню</a:t>
            </a:r>
            <a:r>
              <a:rPr lang="ru-RU" sz="2800" dirty="0"/>
              <a:t> назад в кров. </a:t>
            </a:r>
            <a:r>
              <a:rPr lang="ru-RU" sz="2800" dirty="0" err="1"/>
              <a:t>Більш</a:t>
            </a:r>
            <a:r>
              <a:rPr lang="ru-RU" sz="2800" dirty="0"/>
              <a:t> </a:t>
            </a:r>
            <a:r>
              <a:rPr lang="ru-RU" sz="2800" dirty="0" err="1"/>
              <a:t>тривалий</a:t>
            </a:r>
            <a:r>
              <a:rPr lang="ru-RU" sz="2800" dirty="0"/>
              <a:t> </a:t>
            </a:r>
            <a:r>
              <a:rPr lang="ru-RU" sz="2800" dirty="0" err="1"/>
              <a:t>період</a:t>
            </a:r>
            <a:r>
              <a:rPr lang="ru-RU" sz="2800" dirty="0"/>
              <a:t> </a:t>
            </a:r>
            <a:r>
              <a:rPr lang="ru-RU" sz="2800" dirty="0" err="1"/>
              <a:t>напіввиведення</a:t>
            </a:r>
            <a:r>
              <a:rPr lang="ru-RU" sz="2800" dirty="0"/>
              <a:t> </a:t>
            </a:r>
            <a:r>
              <a:rPr lang="ru-RU" sz="2800" dirty="0" err="1"/>
              <a:t>тейкопланіну</a:t>
            </a:r>
            <a:r>
              <a:rPr lang="ru-RU" sz="2800" dirty="0"/>
              <a:t> (до 120 год) в </a:t>
            </a:r>
            <a:r>
              <a:rPr lang="ru-RU" sz="2800" dirty="0" err="1"/>
              <a:t>порівнянні</a:t>
            </a:r>
            <a:r>
              <a:rPr lang="ru-RU" sz="2800" dirty="0"/>
              <a:t> з </a:t>
            </a:r>
            <a:r>
              <a:rPr lang="ru-RU" sz="2800" dirty="0" err="1"/>
              <a:t>ванкоміцином</a:t>
            </a:r>
            <a:r>
              <a:rPr lang="ru-RU" sz="2800" dirty="0"/>
              <a:t> (4-8 год) </a:t>
            </a:r>
            <a:r>
              <a:rPr lang="ru-RU" sz="2800" dirty="0" err="1"/>
              <a:t>зумовлює</a:t>
            </a:r>
            <a:r>
              <a:rPr lang="ru-RU" sz="2800" dirty="0"/>
              <a:t> </a:t>
            </a:r>
            <a:r>
              <a:rPr lang="ru-RU" sz="2800" dirty="0" err="1"/>
              <a:t>можливість</a:t>
            </a:r>
            <a:r>
              <a:rPr lang="ru-RU" sz="2800" dirty="0"/>
              <a:t> </a:t>
            </a:r>
            <a:r>
              <a:rPr lang="ru-RU" sz="2800" dirty="0" err="1"/>
              <a:t>застосування</a:t>
            </a:r>
            <a:r>
              <a:rPr lang="ru-RU" sz="2800" dirty="0"/>
              <a:t> </a:t>
            </a:r>
            <a:r>
              <a:rPr lang="ru-RU" sz="2800" dirty="0" err="1"/>
              <a:t>тейкопланіну</a:t>
            </a:r>
            <a:r>
              <a:rPr lang="ru-RU" sz="2800" dirty="0"/>
              <a:t> одноразово на добу. На </a:t>
            </a:r>
            <a:r>
              <a:rPr lang="ru-RU" sz="2800" dirty="0" err="1"/>
              <a:t>відміну</a:t>
            </a:r>
            <a:r>
              <a:rPr lang="ru-RU" sz="2800" dirty="0"/>
              <a:t> </a:t>
            </a:r>
            <a:r>
              <a:rPr lang="ru-RU" sz="2800" dirty="0" err="1"/>
              <a:t>від</a:t>
            </a:r>
            <a:r>
              <a:rPr lang="ru-RU" sz="2800" dirty="0"/>
              <a:t> </a:t>
            </a:r>
            <a:r>
              <a:rPr lang="ru-RU" sz="2800" dirty="0" err="1"/>
              <a:t>ванкоміцину</a:t>
            </a:r>
            <a:r>
              <a:rPr lang="ru-RU" sz="2800" dirty="0"/>
              <a:t> </a:t>
            </a:r>
            <a:r>
              <a:rPr lang="ru-RU" sz="2800" dirty="0" err="1"/>
              <a:t>тейкопланін</a:t>
            </a:r>
            <a:r>
              <a:rPr lang="ru-RU" sz="2800" dirty="0"/>
              <a:t> </a:t>
            </a:r>
            <a:r>
              <a:rPr lang="ru-RU" sz="2800" dirty="0" err="1"/>
              <a:t>має</a:t>
            </a:r>
            <a:r>
              <a:rPr lang="ru-RU" sz="2800" dirty="0"/>
              <a:t> </a:t>
            </a:r>
            <a:r>
              <a:rPr lang="ru-RU" sz="2800" dirty="0" err="1"/>
              <a:t>кислотні</a:t>
            </a:r>
            <a:r>
              <a:rPr lang="ru-RU" sz="2800" dirty="0"/>
              <a:t> </a:t>
            </a:r>
            <a:r>
              <a:rPr lang="ru-RU" sz="2800" dirty="0" err="1"/>
              <a:t>властивості</a:t>
            </a:r>
            <a:r>
              <a:rPr lang="ru-RU" sz="2800" dirty="0"/>
              <a:t> і </a:t>
            </a:r>
            <a:r>
              <a:rPr lang="ru-RU" sz="2800" dirty="0" err="1"/>
              <a:t>здатний</a:t>
            </a:r>
            <a:r>
              <a:rPr lang="ru-RU" sz="2800" dirty="0"/>
              <a:t> </a:t>
            </a:r>
            <a:r>
              <a:rPr lang="ru-RU" sz="2800" dirty="0" err="1"/>
              <a:t>утворювати</a:t>
            </a:r>
            <a:r>
              <a:rPr lang="ru-RU" sz="2800" dirty="0"/>
              <a:t> </a:t>
            </a:r>
            <a:r>
              <a:rPr lang="ru-RU" sz="2800" dirty="0" err="1"/>
              <a:t>водорозчинні</a:t>
            </a:r>
            <a:r>
              <a:rPr lang="ru-RU" sz="2800" dirty="0"/>
              <a:t> </a:t>
            </a:r>
            <a:r>
              <a:rPr lang="ru-RU" sz="2800" dirty="0" err="1"/>
              <a:t>солі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дозволяє</a:t>
            </a:r>
            <a:r>
              <a:rPr lang="ru-RU" sz="2800" dirty="0"/>
              <a:t> </a:t>
            </a:r>
            <a:r>
              <a:rPr lang="ru-RU" sz="2800" dirty="0" err="1"/>
              <a:t>вводити</a:t>
            </a:r>
            <a:r>
              <a:rPr lang="ru-RU" sz="2800" dirty="0"/>
              <a:t> </a:t>
            </a:r>
            <a:r>
              <a:rPr lang="ru-RU" sz="2800" dirty="0" err="1"/>
              <a:t>тейкопланін</a:t>
            </a:r>
            <a:r>
              <a:rPr lang="ru-RU" sz="2800" dirty="0"/>
              <a:t> </a:t>
            </a:r>
            <a:r>
              <a:rPr lang="ru-RU" sz="2800" dirty="0" err="1"/>
              <a:t>внутрішньом'язово</a:t>
            </a:r>
            <a:r>
              <a:rPr lang="ru-RU" sz="2800" dirty="0"/>
              <a:t>.</a:t>
            </a:r>
            <a:endParaRPr lang="x-none" sz="2800" dirty="0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D5F7519B-19ED-84D2-6489-22C24D37E6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-96263" y="5486262"/>
            <a:ext cx="6878063" cy="3878606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8B49B401-9BE1-3948-6373-921EC5054AB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75949" y="8267700"/>
            <a:ext cx="1627773" cy="1719221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2CD3979D-7C72-826B-52B1-2D63B7E1CD0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01774" y="4915226"/>
            <a:ext cx="813887" cy="761347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xmlns="" id="{4A2091D3-18B7-DD6C-4C69-C441EF5B6DF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861513" y="0"/>
            <a:ext cx="1627773" cy="1719221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89E7B050-F791-3CED-9116-75A5D071A70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269583" y="3604272"/>
            <a:ext cx="777485" cy="821164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DE765F05-4F58-6E1C-300C-5BDFF414D74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819065">
            <a:off x="7382359" y="6506714"/>
            <a:ext cx="1679387" cy="109183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A7E4E2F9-A438-09A7-C355-C1965AEDD01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8308483">
            <a:off x="15414971" y="2392194"/>
            <a:ext cx="2213040" cy="143878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EAE4E4F-9826-4068-768A-35578475123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611067" y="-2016859"/>
            <a:ext cx="7456054" cy="823031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FB126CEE-B96F-B574-D7A8-2B87F98E1C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35000"/>
          </a:blip>
          <a:stretch>
            <a:fillRect/>
          </a:stretch>
        </p:blipFill>
        <p:spPr>
          <a:xfrm>
            <a:off x="6692154" y="4901415"/>
            <a:ext cx="1613293" cy="131203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74617F06-0E52-60E3-4EAD-C9C65A32EE7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697046"/>
            <a:ext cx="2481287" cy="20179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2EEFC29-D5BF-050E-A961-BCE14B99DE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35000"/>
          </a:blip>
          <a:stretch>
            <a:fillRect/>
          </a:stretch>
        </p:blipFill>
        <p:spPr>
          <a:xfrm>
            <a:off x="338924" y="6527535"/>
            <a:ext cx="2481287" cy="201795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E970005-8A04-89D7-C362-EA4613E011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35000"/>
          </a:blip>
          <a:stretch>
            <a:fillRect/>
          </a:stretch>
        </p:blipFill>
        <p:spPr>
          <a:xfrm>
            <a:off x="10249962" y="8572500"/>
            <a:ext cx="2476616" cy="2014315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BAC9B895-BD3B-DC49-F255-C27A51D56E4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622741" y="-1409700"/>
            <a:ext cx="6665259" cy="1219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D47A10A-B419-C390-5476-A5E8A354DA57}"/>
              </a:ext>
            </a:extLst>
          </p:cNvPr>
          <p:cNvSpPr txBox="1"/>
          <p:nvPr/>
        </p:nvSpPr>
        <p:spPr>
          <a:xfrm>
            <a:off x="0" y="131072"/>
            <a:ext cx="1154654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800" b="1" dirty="0" err="1">
                <a:solidFill>
                  <a:srgbClr val="00878E"/>
                </a:solidFill>
                <a:latin typeface="+mj-lt"/>
              </a:rPr>
              <a:t>Телаванцин</a:t>
            </a:r>
            <a:r>
              <a:rPr lang="ru-RU" sz="2800" dirty="0"/>
              <a:t> - </a:t>
            </a:r>
            <a:r>
              <a:rPr lang="ru-RU" sz="2800" dirty="0" err="1"/>
              <a:t>ліпоглікопептид</a:t>
            </a:r>
            <a:r>
              <a:rPr lang="ru-RU" sz="2800" dirty="0"/>
              <a:t> другого </a:t>
            </a:r>
            <a:r>
              <a:rPr lang="ru-RU" sz="2800" dirty="0" err="1"/>
              <a:t>покоління</a:t>
            </a:r>
            <a:r>
              <a:rPr lang="ru-RU" sz="2800" dirty="0"/>
              <a:t>, </a:t>
            </a:r>
            <a:r>
              <a:rPr lang="ru-RU" sz="2800" dirty="0" err="1"/>
              <a:t>розроблений</a:t>
            </a:r>
            <a:r>
              <a:rPr lang="ru-RU" sz="2800" dirty="0"/>
              <a:t> </a:t>
            </a:r>
            <a:r>
              <a:rPr lang="ru-RU" sz="2800" dirty="0" err="1"/>
              <a:t>компанією</a:t>
            </a:r>
            <a:r>
              <a:rPr lang="ru-RU" sz="2800" dirty="0"/>
              <a:t> </a:t>
            </a:r>
            <a:r>
              <a:rPr lang="en-US" sz="2800" dirty="0" err="1"/>
              <a:t>Theravance</a:t>
            </a:r>
            <a:r>
              <a:rPr lang="en-US" sz="2800" dirty="0"/>
              <a:t> Biopharma (</a:t>
            </a:r>
            <a:r>
              <a:rPr lang="ru-RU" sz="2800" dirty="0"/>
              <a:t>США). </a:t>
            </a:r>
            <a:r>
              <a:rPr lang="ru-RU" sz="2800" dirty="0" err="1"/>
              <a:t>Телаванцин</a:t>
            </a:r>
            <a:r>
              <a:rPr lang="ru-RU" sz="2800" dirty="0"/>
              <a:t> </a:t>
            </a:r>
            <a:r>
              <a:rPr lang="ru-RU" sz="2800" dirty="0" err="1"/>
              <a:t>утворений</a:t>
            </a:r>
            <a:r>
              <a:rPr lang="ru-RU" sz="2800" dirty="0"/>
              <a:t> шляхом </a:t>
            </a:r>
            <a:r>
              <a:rPr lang="ru-RU" sz="2800" dirty="0" err="1"/>
              <a:t>приєднання</a:t>
            </a:r>
            <a:r>
              <a:rPr lang="ru-RU" sz="2800" dirty="0"/>
              <a:t> до </a:t>
            </a:r>
            <a:r>
              <a:rPr lang="ru-RU" sz="2800" dirty="0" err="1"/>
              <a:t>молекули</a:t>
            </a:r>
            <a:r>
              <a:rPr lang="ru-RU" sz="2800" dirty="0"/>
              <a:t> </a:t>
            </a:r>
            <a:r>
              <a:rPr lang="ru-RU" sz="2800" dirty="0" err="1"/>
              <a:t>ванкоміцину</a:t>
            </a:r>
            <a:r>
              <a:rPr lang="ru-RU" sz="2800" dirty="0"/>
              <a:t> </a:t>
            </a:r>
            <a:r>
              <a:rPr lang="ru-RU" sz="2800" dirty="0" err="1"/>
              <a:t>ліпофільної</a:t>
            </a:r>
            <a:r>
              <a:rPr lang="ru-RU" sz="2800" dirty="0"/>
              <a:t> (</a:t>
            </a:r>
            <a:r>
              <a:rPr lang="ru-RU" sz="2800" dirty="0" err="1"/>
              <a:t>дециламіноетил</a:t>
            </a:r>
            <a:r>
              <a:rPr lang="ru-RU" sz="2800" dirty="0"/>
              <a:t>-) та </a:t>
            </a:r>
            <a:r>
              <a:rPr lang="ru-RU" sz="2800" dirty="0" err="1"/>
              <a:t>гідрофільної</a:t>
            </a:r>
            <a:r>
              <a:rPr lang="ru-RU" sz="2800" dirty="0"/>
              <a:t> (</a:t>
            </a:r>
            <a:r>
              <a:rPr lang="ru-RU" sz="2800" dirty="0" err="1"/>
              <a:t>фосфонометиламінометил</a:t>
            </a:r>
            <a:r>
              <a:rPr lang="ru-RU" sz="2800" dirty="0"/>
              <a:t>-) </a:t>
            </a:r>
            <a:r>
              <a:rPr lang="ru-RU" sz="2800" dirty="0" err="1"/>
              <a:t>груп</a:t>
            </a:r>
            <a:r>
              <a:rPr lang="ru-RU" sz="2800" dirty="0"/>
              <a:t>. </a:t>
            </a:r>
            <a:r>
              <a:rPr lang="ru-RU" sz="2800" dirty="0" err="1"/>
              <a:t>Наявність</a:t>
            </a:r>
            <a:r>
              <a:rPr lang="ru-RU" sz="2800" dirty="0"/>
              <a:t> у </a:t>
            </a:r>
            <a:r>
              <a:rPr lang="ru-RU" sz="2800" dirty="0" err="1"/>
              <a:t>молекулі</a:t>
            </a:r>
            <a:r>
              <a:rPr lang="ru-RU" sz="2800" dirty="0"/>
              <a:t> </a:t>
            </a:r>
            <a:r>
              <a:rPr lang="ru-RU" sz="2800" dirty="0" err="1"/>
              <a:t>гідрофільної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 </a:t>
            </a:r>
            <a:r>
              <a:rPr lang="ru-RU" sz="2800" dirty="0" err="1"/>
              <a:t>сприяє</a:t>
            </a:r>
            <a:r>
              <a:rPr lang="ru-RU" sz="2800" dirty="0"/>
              <a:t> </a:t>
            </a:r>
            <a:r>
              <a:rPr lang="ru-RU" sz="2800" dirty="0" err="1"/>
              <a:t>збільшенню</a:t>
            </a:r>
            <a:r>
              <a:rPr lang="ru-RU" sz="2800" dirty="0"/>
              <a:t> </a:t>
            </a:r>
            <a:r>
              <a:rPr lang="ru-RU" sz="2800" dirty="0" err="1"/>
              <a:t>періоду</a:t>
            </a:r>
            <a:r>
              <a:rPr lang="ru-RU" sz="2800" dirty="0"/>
              <a:t> </a:t>
            </a:r>
            <a:r>
              <a:rPr lang="ru-RU" sz="2800" dirty="0" err="1"/>
              <a:t>напіврозпаду</a:t>
            </a:r>
            <a:r>
              <a:rPr lang="ru-RU" sz="2800" dirty="0"/>
              <a:t> </a:t>
            </a:r>
            <a:r>
              <a:rPr lang="ru-RU" sz="2800" dirty="0" err="1"/>
              <a:t>антибіотика</a:t>
            </a:r>
            <a:r>
              <a:rPr lang="ru-RU" sz="2800" dirty="0"/>
              <a:t>, </a:t>
            </a:r>
            <a:r>
              <a:rPr lang="ru-RU" sz="2800" dirty="0" err="1"/>
              <a:t>тим</a:t>
            </a:r>
            <a:r>
              <a:rPr lang="ru-RU" sz="2800" dirty="0"/>
              <a:t> самим </a:t>
            </a:r>
            <a:r>
              <a:rPr lang="ru-RU" sz="2800" dirty="0" err="1"/>
              <a:t>впливаючи</a:t>
            </a:r>
            <a:r>
              <a:rPr lang="ru-RU" sz="2800" dirty="0"/>
              <a:t> на </a:t>
            </a:r>
            <a:r>
              <a:rPr lang="ru-RU" sz="2800" dirty="0" err="1"/>
              <a:t>поліпшення</a:t>
            </a:r>
            <a:r>
              <a:rPr lang="ru-RU" sz="2800" dirty="0"/>
              <a:t> </a:t>
            </a:r>
            <a:r>
              <a:rPr lang="ru-RU" sz="2800" dirty="0" err="1"/>
              <a:t>фармакокінетичних</a:t>
            </a:r>
            <a:r>
              <a:rPr lang="ru-RU" sz="2800" dirty="0"/>
              <a:t> характеристик </a:t>
            </a:r>
            <a:r>
              <a:rPr lang="ru-RU" sz="2800" dirty="0" err="1"/>
              <a:t>лікарського</a:t>
            </a:r>
            <a:r>
              <a:rPr lang="ru-RU" sz="2800" dirty="0"/>
              <a:t> </a:t>
            </a:r>
            <a:r>
              <a:rPr lang="ru-RU" sz="2800" dirty="0" err="1"/>
              <a:t>засобу</a:t>
            </a:r>
            <a:r>
              <a:rPr lang="ru-RU" sz="2800" dirty="0"/>
              <a:t> при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впливі</a:t>
            </a:r>
            <a:r>
              <a:rPr lang="ru-RU" sz="2800" dirty="0"/>
              <a:t> на </a:t>
            </a:r>
            <a:r>
              <a:rPr lang="ru-RU" sz="2800" dirty="0" err="1"/>
              <a:t>тканини</a:t>
            </a:r>
            <a:r>
              <a:rPr lang="ru-RU" sz="2800" dirty="0"/>
              <a:t>. </a:t>
            </a:r>
            <a:r>
              <a:rPr lang="ru-RU" sz="2800" dirty="0" err="1"/>
              <a:t>Завдяки</a:t>
            </a:r>
            <a:r>
              <a:rPr lang="ru-RU" sz="2800" dirty="0"/>
              <a:t> </a:t>
            </a:r>
            <a:r>
              <a:rPr lang="ru-RU" sz="2800" dirty="0" err="1"/>
              <a:t>наявності</a:t>
            </a:r>
            <a:r>
              <a:rPr lang="ru-RU" sz="2800" dirty="0"/>
              <a:t> </a:t>
            </a:r>
            <a:r>
              <a:rPr lang="ru-RU" sz="2800" dirty="0" err="1"/>
              <a:t>дециламіноетильної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 в </a:t>
            </a:r>
            <a:r>
              <a:rPr lang="ru-RU" sz="2800" dirty="0" err="1"/>
              <a:t>структурі</a:t>
            </a:r>
            <a:r>
              <a:rPr lang="ru-RU" sz="2800" dirty="0"/>
              <a:t> </a:t>
            </a:r>
            <a:r>
              <a:rPr lang="ru-RU" sz="2800" dirty="0" err="1"/>
              <a:t>тілаванцин</a:t>
            </a:r>
            <a:r>
              <a:rPr lang="ru-RU" sz="2800" dirty="0"/>
              <a:t> </a:t>
            </a:r>
            <a:r>
              <a:rPr lang="ru-RU" sz="2800" dirty="0" err="1"/>
              <a:t>проявляє</a:t>
            </a:r>
            <a:r>
              <a:rPr lang="ru-RU" sz="2800" dirty="0"/>
              <a:t> </a:t>
            </a:r>
            <a:r>
              <a:rPr lang="ru-RU" sz="2800" dirty="0" err="1"/>
              <a:t>активність</a:t>
            </a:r>
            <a:r>
              <a:rPr lang="ru-RU" sz="2800" dirty="0"/>
              <a:t> </a:t>
            </a:r>
            <a:r>
              <a:rPr lang="ru-RU" sz="2800" dirty="0" err="1"/>
              <a:t>проти</a:t>
            </a:r>
            <a:r>
              <a:rPr lang="ru-RU" sz="2800" dirty="0"/>
              <a:t> </a:t>
            </a:r>
            <a:r>
              <a:rPr lang="ru-RU" sz="2800" dirty="0" err="1"/>
              <a:t>грампозитивних</a:t>
            </a:r>
            <a:r>
              <a:rPr lang="ru-RU" sz="2800" dirty="0"/>
              <a:t> </a:t>
            </a:r>
            <a:r>
              <a:rPr lang="ru-RU" sz="2800" dirty="0" err="1"/>
              <a:t>бактерій</a:t>
            </a:r>
            <a:r>
              <a:rPr lang="ru-RU" sz="2800" dirty="0"/>
              <a:t> </a:t>
            </a:r>
            <a:r>
              <a:rPr lang="ru-RU" sz="2800" dirty="0" err="1"/>
              <a:t>зі</a:t>
            </a:r>
            <a:r>
              <a:rPr lang="ru-RU" sz="2800" dirty="0"/>
              <a:t> </a:t>
            </a:r>
            <a:r>
              <a:rPr lang="ru-RU" sz="2800" dirty="0" err="1"/>
              <a:t>зниженою</a:t>
            </a:r>
            <a:r>
              <a:rPr lang="ru-RU" sz="2800" dirty="0"/>
              <a:t> </a:t>
            </a:r>
            <a:r>
              <a:rPr lang="ru-RU" sz="2800" dirty="0" err="1"/>
              <a:t>чутливістю</a:t>
            </a:r>
            <a:r>
              <a:rPr lang="ru-RU" sz="2800" dirty="0"/>
              <a:t> до </a:t>
            </a:r>
            <a:r>
              <a:rPr lang="ru-RU" sz="2800" dirty="0" err="1"/>
              <a:t>ванкоміцину</a:t>
            </a:r>
            <a:r>
              <a:rPr lang="ru-RU" sz="2800" dirty="0"/>
              <a:t>. </a:t>
            </a:r>
            <a:r>
              <a:rPr lang="ru-RU" sz="2800" dirty="0" err="1"/>
              <a:t>Основними</a:t>
            </a:r>
            <a:r>
              <a:rPr lang="ru-RU" sz="2800" dirty="0"/>
              <a:t> </a:t>
            </a:r>
            <a:r>
              <a:rPr lang="ru-RU" sz="2800" dirty="0" err="1"/>
              <a:t>показаннями</a:t>
            </a:r>
            <a:r>
              <a:rPr lang="ru-RU" sz="2800" dirty="0"/>
              <a:t> до </a:t>
            </a:r>
            <a:r>
              <a:rPr lang="ru-RU" sz="2800" dirty="0" err="1"/>
              <a:t>застосування</a:t>
            </a:r>
            <a:r>
              <a:rPr lang="ru-RU" sz="2800" dirty="0"/>
              <a:t> препарату є </a:t>
            </a:r>
            <a:r>
              <a:rPr lang="ru-RU" sz="2800" dirty="0" err="1"/>
              <a:t>ускладнення</a:t>
            </a:r>
            <a:r>
              <a:rPr lang="ru-RU" sz="2800" dirty="0"/>
              <a:t> </a:t>
            </a:r>
            <a:r>
              <a:rPr lang="ru-RU" sz="2800" dirty="0" err="1"/>
              <a:t>інфекцій</a:t>
            </a:r>
            <a:r>
              <a:rPr lang="ru-RU" sz="2800" dirty="0"/>
              <a:t> </a:t>
            </a:r>
            <a:r>
              <a:rPr lang="ru-RU" sz="2800" dirty="0" err="1"/>
              <a:t>шкіри</a:t>
            </a:r>
            <a:r>
              <a:rPr lang="ru-RU" sz="2800" dirty="0"/>
              <a:t> та </a:t>
            </a:r>
            <a:r>
              <a:rPr lang="ru-RU" sz="2800" dirty="0" err="1"/>
              <a:t>м'яких</a:t>
            </a:r>
            <a:r>
              <a:rPr lang="ru-RU" sz="2800" dirty="0"/>
              <a:t> тканин, а також </a:t>
            </a:r>
            <a:r>
              <a:rPr lang="ru-RU" sz="2800" dirty="0" err="1"/>
              <a:t>нозокоміальна</a:t>
            </a:r>
            <a:r>
              <a:rPr lang="ru-RU" sz="2800" dirty="0"/>
              <a:t> </a:t>
            </a:r>
            <a:r>
              <a:rPr lang="ru-RU" sz="2800" dirty="0" err="1"/>
              <a:t>пневмонія</a:t>
            </a:r>
            <a:r>
              <a:rPr lang="ru-RU" sz="2800" dirty="0"/>
              <a:t>, у тому </a:t>
            </a:r>
            <a:r>
              <a:rPr lang="ru-RU" sz="2800" dirty="0" err="1"/>
              <a:t>числі</a:t>
            </a:r>
            <a:r>
              <a:rPr lang="ru-RU" sz="2800" dirty="0"/>
              <a:t> ШВЛ-</a:t>
            </a:r>
            <a:r>
              <a:rPr lang="ru-RU" sz="2800" dirty="0" err="1"/>
              <a:t>асоційована</a:t>
            </a:r>
            <a:r>
              <a:rPr lang="ru-RU" sz="2800" dirty="0"/>
              <a:t> </a:t>
            </a:r>
            <a:r>
              <a:rPr lang="ru-RU" sz="2800" dirty="0" err="1"/>
              <a:t>пневмонія</a:t>
            </a:r>
            <a:r>
              <a:rPr lang="ru-RU" sz="2800" dirty="0"/>
              <a:t>.</a:t>
            </a:r>
            <a:endParaRPr lang="x-none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DB1C1CD-212B-5E79-ECC1-B3F9C8AEF72E}"/>
              </a:ext>
            </a:extLst>
          </p:cNvPr>
          <p:cNvSpPr txBox="1"/>
          <p:nvPr/>
        </p:nvSpPr>
        <p:spPr>
          <a:xfrm>
            <a:off x="134469" y="5087026"/>
            <a:ext cx="1127760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800" b="1" dirty="0" err="1">
                <a:solidFill>
                  <a:srgbClr val="00878E"/>
                </a:solidFill>
                <a:latin typeface="+mj-lt"/>
              </a:rPr>
              <a:t>Оритаванцин</a:t>
            </a:r>
            <a:r>
              <a:rPr lang="ru-RU" sz="2800" dirty="0"/>
              <a:t> - </a:t>
            </a:r>
            <a:r>
              <a:rPr lang="ru-RU" sz="2800" dirty="0" err="1"/>
              <a:t>напівсинтетичний</a:t>
            </a:r>
            <a:r>
              <a:rPr lang="ru-RU" sz="2800" dirty="0"/>
              <a:t> </a:t>
            </a:r>
            <a:r>
              <a:rPr lang="ru-RU" sz="2800" dirty="0" err="1"/>
              <a:t>ліпоглікопептидний</a:t>
            </a:r>
            <a:r>
              <a:rPr lang="ru-RU" sz="2800" dirty="0"/>
              <a:t> </a:t>
            </a:r>
            <a:r>
              <a:rPr lang="ru-RU" sz="2800" dirty="0" err="1"/>
              <a:t>антибіотик</a:t>
            </a:r>
            <a:r>
              <a:rPr lang="ru-RU" sz="2800" dirty="0"/>
              <a:t>, </a:t>
            </a:r>
            <a:r>
              <a:rPr lang="ru-RU" sz="2800" dirty="0" err="1"/>
              <a:t>розроблений</a:t>
            </a:r>
            <a:r>
              <a:rPr lang="ru-RU" sz="2800" dirty="0"/>
              <a:t> </a:t>
            </a:r>
            <a:r>
              <a:rPr lang="en-US" sz="2800" dirty="0"/>
              <a:t>The</a:t>
            </a:r>
            <a:r>
              <a:rPr lang="uk-UA" sz="2800" dirty="0"/>
              <a:t> </a:t>
            </a:r>
            <a:r>
              <a:rPr lang="en-US" sz="2800" dirty="0"/>
              <a:t>Medicines Company </a:t>
            </a:r>
            <a:r>
              <a:rPr lang="ru-RU" sz="2800" dirty="0"/>
              <a:t>для </a:t>
            </a:r>
            <a:r>
              <a:rPr lang="ru-RU" sz="2800" dirty="0" err="1"/>
              <a:t>лікування</a:t>
            </a:r>
            <a:r>
              <a:rPr lang="ru-RU" sz="2800" dirty="0"/>
              <a:t> </a:t>
            </a:r>
            <a:r>
              <a:rPr lang="ru-RU" sz="2800" dirty="0" err="1"/>
              <a:t>гострих</a:t>
            </a:r>
            <a:r>
              <a:rPr lang="ru-RU" sz="2800" dirty="0"/>
              <a:t> </a:t>
            </a:r>
            <a:r>
              <a:rPr lang="ru-RU" sz="2800" dirty="0" err="1"/>
              <a:t>бактеріальних</a:t>
            </a:r>
            <a:r>
              <a:rPr lang="ru-RU" sz="2800" dirty="0"/>
              <a:t> </a:t>
            </a:r>
            <a:r>
              <a:rPr lang="ru-RU" sz="2800" dirty="0" err="1"/>
              <a:t>інфекцій</a:t>
            </a:r>
            <a:r>
              <a:rPr lang="ru-RU" sz="2800" dirty="0"/>
              <a:t> </a:t>
            </a:r>
            <a:r>
              <a:rPr lang="ru-RU" sz="2800" dirty="0" err="1"/>
              <a:t>шкіри</a:t>
            </a:r>
            <a:r>
              <a:rPr lang="ru-RU" sz="2800" dirty="0"/>
              <a:t>. </a:t>
            </a:r>
            <a:r>
              <a:rPr lang="ru-RU" sz="2800" dirty="0" err="1"/>
              <a:t>Оритаванцин</a:t>
            </a:r>
            <a:r>
              <a:rPr lang="ru-RU" sz="2800" dirty="0"/>
              <a:t> є </a:t>
            </a:r>
            <a:r>
              <a:rPr lang="ru-RU" sz="2800" dirty="0" err="1"/>
              <a:t>синтетичним</a:t>
            </a:r>
            <a:r>
              <a:rPr lang="ru-RU" sz="2800" dirty="0"/>
              <a:t> </a:t>
            </a:r>
            <a:r>
              <a:rPr lang="ru-RU" sz="2800" dirty="0" err="1"/>
              <a:t>похідним</a:t>
            </a:r>
            <a:r>
              <a:rPr lang="ru-RU" sz="2800" dirty="0"/>
              <a:t> природного </a:t>
            </a:r>
            <a:r>
              <a:rPr lang="ru-RU" sz="2800" dirty="0" err="1"/>
              <a:t>глікопептиду</a:t>
            </a:r>
            <a:r>
              <a:rPr lang="ru-RU" sz="2800" dirty="0"/>
              <a:t> </a:t>
            </a:r>
            <a:r>
              <a:rPr lang="ru-RU" sz="2800" dirty="0" err="1"/>
              <a:t>хлореремоміцину</a:t>
            </a:r>
            <a:r>
              <a:rPr lang="ru-RU" sz="2800" dirty="0"/>
              <a:t>. </a:t>
            </a:r>
            <a:r>
              <a:rPr lang="ru-RU" sz="2800" dirty="0" err="1"/>
              <a:t>Вважається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така</a:t>
            </a:r>
            <a:r>
              <a:rPr lang="ru-RU" sz="2800" dirty="0"/>
              <a:t> структура </a:t>
            </a:r>
            <a:r>
              <a:rPr lang="ru-RU" sz="2800" dirty="0" err="1"/>
              <a:t>молекули</a:t>
            </a:r>
            <a:r>
              <a:rPr lang="ru-RU" sz="2800" dirty="0"/>
              <a:t> </a:t>
            </a:r>
            <a:r>
              <a:rPr lang="ru-RU" sz="2800" dirty="0" err="1"/>
              <a:t>призводить</a:t>
            </a:r>
            <a:r>
              <a:rPr lang="ru-RU" sz="2800" dirty="0"/>
              <a:t> до </a:t>
            </a:r>
            <a:r>
              <a:rPr lang="ru-RU" sz="2800" dirty="0" err="1"/>
              <a:t>підвищення</a:t>
            </a:r>
            <a:r>
              <a:rPr lang="ru-RU" sz="2800" dirty="0"/>
              <a:t> </a:t>
            </a:r>
            <a:r>
              <a:rPr lang="ru-RU" sz="2800" dirty="0" err="1"/>
              <a:t>протимікробної</a:t>
            </a:r>
            <a:r>
              <a:rPr lang="ru-RU" sz="2800" dirty="0"/>
              <a:t> </a:t>
            </a:r>
            <a:r>
              <a:rPr lang="ru-RU" sz="2800" dirty="0" err="1"/>
              <a:t>активності</a:t>
            </a:r>
            <a:r>
              <a:rPr lang="ru-RU" sz="2800" dirty="0"/>
              <a:t> </a:t>
            </a:r>
            <a:r>
              <a:rPr lang="ru-RU" sz="2800" dirty="0" err="1"/>
              <a:t>щодо</a:t>
            </a:r>
            <a:r>
              <a:rPr lang="ru-RU" sz="2800" dirty="0"/>
              <a:t> </a:t>
            </a:r>
            <a:r>
              <a:rPr lang="ru-RU" sz="2800" dirty="0" err="1"/>
              <a:t>чутливих</a:t>
            </a:r>
            <a:r>
              <a:rPr lang="ru-RU" sz="2800" dirty="0"/>
              <a:t> до </a:t>
            </a:r>
            <a:r>
              <a:rPr lang="ru-RU" sz="2800" dirty="0" err="1"/>
              <a:t>ванкоміцину</a:t>
            </a:r>
            <a:r>
              <a:rPr lang="ru-RU" sz="2800" dirty="0"/>
              <a:t> </a:t>
            </a:r>
            <a:r>
              <a:rPr lang="ru-RU" sz="2800" dirty="0" err="1"/>
              <a:t>ентерококів</a:t>
            </a:r>
            <a:r>
              <a:rPr lang="ru-RU" sz="2800" dirty="0"/>
              <a:t>. </a:t>
            </a:r>
            <a:r>
              <a:rPr lang="ru-RU" sz="2800" dirty="0" err="1"/>
              <a:t>Оритаванцин</a:t>
            </a:r>
            <a:r>
              <a:rPr lang="ru-RU" sz="2800" dirty="0"/>
              <a:t>, як і </a:t>
            </a:r>
            <a:r>
              <a:rPr lang="ru-RU" sz="2800" dirty="0" err="1"/>
              <a:t>інші</a:t>
            </a:r>
            <a:r>
              <a:rPr lang="ru-RU" sz="2800" dirty="0"/>
              <a:t> </a:t>
            </a:r>
            <a:r>
              <a:rPr lang="ru-RU" sz="2800" dirty="0" err="1"/>
              <a:t>глікопептиди</a:t>
            </a:r>
            <a:r>
              <a:rPr lang="ru-RU" sz="2800" dirty="0"/>
              <a:t>, </a:t>
            </a:r>
            <a:r>
              <a:rPr lang="ru-RU" sz="2800" dirty="0" err="1"/>
              <a:t>порушує</a:t>
            </a:r>
            <a:r>
              <a:rPr lang="ru-RU" sz="2800" dirty="0"/>
              <a:t> синтез </a:t>
            </a:r>
            <a:r>
              <a:rPr lang="ru-RU" sz="2800" dirty="0" err="1"/>
              <a:t>пептидогліканів</a:t>
            </a:r>
            <a:r>
              <a:rPr lang="ru-RU" sz="2800" dirty="0"/>
              <a:t> </a:t>
            </a:r>
            <a:r>
              <a:rPr lang="ru-RU" sz="2800" dirty="0" err="1"/>
              <a:t>клітинної</a:t>
            </a:r>
            <a:r>
              <a:rPr lang="ru-RU" sz="2800" dirty="0"/>
              <a:t> </a:t>
            </a:r>
            <a:r>
              <a:rPr lang="ru-RU" sz="2800" dirty="0" err="1"/>
              <a:t>стінки</a:t>
            </a:r>
            <a:r>
              <a:rPr lang="ru-RU" sz="2800" dirty="0"/>
              <a:t> </a:t>
            </a:r>
            <a:r>
              <a:rPr lang="ru-RU" sz="2800" dirty="0" err="1"/>
              <a:t>бактерій</a:t>
            </a:r>
            <a:r>
              <a:rPr lang="ru-RU" sz="2800" dirty="0"/>
              <a:t> за </a:t>
            </a:r>
            <a:r>
              <a:rPr lang="ru-RU" sz="2800" dirty="0" err="1"/>
              <a:t>рахунок</a:t>
            </a:r>
            <a:r>
              <a:rPr lang="ru-RU" sz="2800" dirty="0"/>
              <a:t> </a:t>
            </a:r>
            <a:r>
              <a:rPr lang="ru-RU" sz="2800" dirty="0" err="1"/>
              <a:t>інгібування</a:t>
            </a:r>
            <a:r>
              <a:rPr lang="ru-RU" sz="2800" dirty="0"/>
              <a:t> </a:t>
            </a:r>
            <a:r>
              <a:rPr lang="ru-RU" sz="2800" dirty="0" err="1"/>
              <a:t>трансглікозування</a:t>
            </a:r>
            <a:r>
              <a:rPr lang="ru-RU" sz="2800" dirty="0"/>
              <a:t> та </a:t>
            </a:r>
            <a:r>
              <a:rPr lang="ru-RU" sz="2800" dirty="0" err="1"/>
              <a:t>транспептидації</a:t>
            </a:r>
            <a:r>
              <a:rPr lang="ru-RU" sz="2800" dirty="0"/>
              <a:t>. </a:t>
            </a:r>
            <a:r>
              <a:rPr lang="ru-RU" sz="2800" dirty="0" err="1"/>
              <a:t>Період</a:t>
            </a:r>
            <a:r>
              <a:rPr lang="ru-RU" sz="2800" dirty="0"/>
              <a:t> </a:t>
            </a:r>
            <a:r>
              <a:rPr lang="ru-RU" sz="2800" dirty="0" err="1"/>
              <a:t>напіввиведення</a:t>
            </a:r>
            <a:r>
              <a:rPr lang="ru-RU" sz="2800" dirty="0"/>
              <a:t> </a:t>
            </a:r>
            <a:r>
              <a:rPr lang="ru-RU" sz="2800" dirty="0" err="1"/>
              <a:t>оритаванцину</a:t>
            </a:r>
            <a:r>
              <a:rPr lang="ru-RU" sz="2800" dirty="0"/>
              <a:t> становить 245 год, </a:t>
            </a:r>
            <a:r>
              <a:rPr lang="ru-RU" sz="2800" dirty="0" err="1"/>
              <a:t>що</a:t>
            </a:r>
            <a:r>
              <a:rPr lang="ru-RU" sz="2800" dirty="0"/>
              <a:t>, при </a:t>
            </a:r>
            <a:r>
              <a:rPr lang="ru-RU" sz="2800" dirty="0" err="1"/>
              <a:t>врахуванні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високого</a:t>
            </a:r>
            <a:r>
              <a:rPr lang="ru-RU" sz="2800" dirty="0"/>
              <a:t> </a:t>
            </a:r>
            <a:r>
              <a:rPr lang="ru-RU" sz="2800" dirty="0" err="1"/>
              <a:t>ступеня</a:t>
            </a:r>
            <a:r>
              <a:rPr lang="ru-RU" sz="2800" dirty="0"/>
              <a:t> </a:t>
            </a:r>
            <a:r>
              <a:rPr lang="ru-RU" sz="2800" dirty="0" err="1"/>
              <a:t>зв'язування</a:t>
            </a:r>
            <a:r>
              <a:rPr lang="ru-RU" sz="2800" dirty="0"/>
              <a:t> з </a:t>
            </a:r>
            <a:r>
              <a:rPr lang="ru-RU" sz="2800" dirty="0" err="1"/>
              <a:t>білками</a:t>
            </a:r>
            <a:r>
              <a:rPr lang="ru-RU" sz="2800" dirty="0"/>
              <a:t> </a:t>
            </a:r>
            <a:r>
              <a:rPr lang="ru-RU" sz="2800" dirty="0" err="1"/>
              <a:t>плазми</a:t>
            </a:r>
            <a:r>
              <a:rPr lang="ru-RU" sz="2800" dirty="0"/>
              <a:t> </a:t>
            </a:r>
            <a:r>
              <a:rPr lang="ru-RU" sz="2800" dirty="0" err="1"/>
              <a:t>крові</a:t>
            </a:r>
            <a:r>
              <a:rPr lang="ru-RU" sz="2800" dirty="0"/>
              <a:t>, </a:t>
            </a:r>
            <a:r>
              <a:rPr lang="ru-RU" sz="2800" dirty="0" err="1"/>
              <a:t>дозволяє</a:t>
            </a:r>
            <a:r>
              <a:rPr lang="ru-RU" sz="2800" dirty="0"/>
              <a:t> </a:t>
            </a:r>
            <a:r>
              <a:rPr lang="ru-RU" sz="2800" dirty="0" err="1"/>
              <a:t>вводити</a:t>
            </a:r>
            <a:r>
              <a:rPr lang="ru-RU" sz="2800" dirty="0"/>
              <a:t> дозу препарату одноразово. </a:t>
            </a:r>
            <a:r>
              <a:rPr lang="ru-RU" sz="2800" dirty="0" err="1"/>
              <a:t>Лікарські</a:t>
            </a:r>
            <a:r>
              <a:rPr lang="ru-RU" sz="2800" dirty="0"/>
              <a:t> </a:t>
            </a:r>
            <a:r>
              <a:rPr lang="ru-RU" sz="2800" dirty="0" err="1"/>
              <a:t>препарати</a:t>
            </a:r>
            <a:r>
              <a:rPr lang="ru-RU" sz="2800" dirty="0"/>
              <a:t> </a:t>
            </a:r>
            <a:r>
              <a:rPr lang="ru-RU" sz="2800" dirty="0" err="1"/>
              <a:t>оритаванцину</a:t>
            </a:r>
            <a:r>
              <a:rPr lang="ru-RU" sz="2800" dirty="0"/>
              <a:t> </a:t>
            </a:r>
            <a:r>
              <a:rPr lang="ru-RU" sz="2800" dirty="0" err="1"/>
              <a:t>застосовують</a:t>
            </a:r>
            <a:r>
              <a:rPr lang="ru-RU" sz="2800" dirty="0"/>
              <a:t> при </a:t>
            </a:r>
            <a:r>
              <a:rPr lang="ru-RU" sz="2800" dirty="0" err="1"/>
              <a:t>лікуванні</a:t>
            </a:r>
            <a:r>
              <a:rPr lang="ru-RU" sz="2800" dirty="0"/>
              <a:t> </a:t>
            </a:r>
            <a:r>
              <a:rPr lang="ru-RU" sz="2800" dirty="0" err="1"/>
              <a:t>гострих</a:t>
            </a:r>
            <a:r>
              <a:rPr lang="ru-RU" sz="2800" dirty="0"/>
              <a:t> </a:t>
            </a:r>
            <a:r>
              <a:rPr lang="ru-RU" sz="2800" dirty="0" err="1"/>
              <a:t>бактеріальних</a:t>
            </a:r>
            <a:r>
              <a:rPr lang="ru-RU" sz="2800" dirty="0"/>
              <a:t> </a:t>
            </a:r>
            <a:r>
              <a:rPr lang="ru-RU" sz="2800" dirty="0" err="1"/>
              <a:t>інфекцій</a:t>
            </a:r>
            <a:r>
              <a:rPr lang="ru-RU" sz="2800" dirty="0"/>
              <a:t> </a:t>
            </a:r>
            <a:r>
              <a:rPr lang="ru-RU" sz="2800" dirty="0" err="1"/>
              <a:t>шкіри</a:t>
            </a:r>
            <a:r>
              <a:rPr lang="ru-RU" sz="2800" dirty="0"/>
              <a:t>, </a:t>
            </a:r>
            <a:r>
              <a:rPr lang="ru-RU" sz="2800" dirty="0" err="1"/>
              <a:t>оритаванцин</a:t>
            </a:r>
            <a:r>
              <a:rPr lang="ru-RU" sz="2800" dirty="0"/>
              <a:t> не </a:t>
            </a:r>
            <a:r>
              <a:rPr lang="ru-RU" sz="2800" dirty="0" err="1"/>
              <a:t>метаболізується</a:t>
            </a:r>
            <a:r>
              <a:rPr lang="ru-RU" sz="2800" dirty="0"/>
              <a:t> в </a:t>
            </a:r>
            <a:r>
              <a:rPr lang="ru-RU" sz="2800" dirty="0" err="1"/>
              <a:t>печінці</a:t>
            </a:r>
            <a:r>
              <a:rPr lang="ru-RU" sz="2800" dirty="0"/>
              <a:t> </a:t>
            </a:r>
            <a:r>
              <a:rPr lang="ru-RU" sz="2800" dirty="0" err="1"/>
              <a:t>людини</a:t>
            </a:r>
            <a:r>
              <a:rPr lang="ru-RU" sz="2800" dirty="0"/>
              <a:t>. </a:t>
            </a:r>
            <a:endParaRPr lang="x-none" sz="28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52F628CB-2354-7DB1-1A95-50922B7867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2496800" y="84007"/>
            <a:ext cx="5620534" cy="471299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6C29BAF7-84F7-9424-D23D-41D030E6361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2259237" y="4746733"/>
            <a:ext cx="5620534" cy="528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10100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2435023" y="7493109"/>
            <a:ext cx="5498019" cy="4480885"/>
          </a:xfrm>
          <a:custGeom>
            <a:avLst/>
            <a:gdLst/>
            <a:ahLst/>
            <a:cxnLst/>
            <a:rect l="l" t="t" r="r" b="b"/>
            <a:pathLst>
              <a:path w="5498019" h="4480885">
                <a:moveTo>
                  <a:pt x="0" y="0"/>
                </a:moveTo>
                <a:lnTo>
                  <a:pt x="5498018" y="0"/>
                </a:lnTo>
                <a:lnTo>
                  <a:pt x="5498018" y="4480885"/>
                </a:lnTo>
                <a:lnTo>
                  <a:pt x="0" y="448088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5" name="Freeform 5"/>
          <p:cNvSpPr/>
          <p:nvPr/>
        </p:nvSpPr>
        <p:spPr>
          <a:xfrm>
            <a:off x="5023110" y="187050"/>
            <a:ext cx="8842680" cy="9347289"/>
          </a:xfrm>
          <a:custGeom>
            <a:avLst/>
            <a:gdLst/>
            <a:ahLst/>
            <a:cxnLst/>
            <a:rect l="l" t="t" r="r" b="b"/>
            <a:pathLst>
              <a:path w="8842680" h="9347289">
                <a:moveTo>
                  <a:pt x="0" y="0"/>
                </a:moveTo>
                <a:lnTo>
                  <a:pt x="8842680" y="0"/>
                </a:lnTo>
                <a:lnTo>
                  <a:pt x="8842680" y="9347290"/>
                </a:lnTo>
                <a:lnTo>
                  <a:pt x="0" y="934729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7" name="Freeform 7"/>
          <p:cNvSpPr/>
          <p:nvPr/>
        </p:nvSpPr>
        <p:spPr>
          <a:xfrm>
            <a:off x="14971789" y="-1629316"/>
            <a:ext cx="5498019" cy="4480885"/>
          </a:xfrm>
          <a:custGeom>
            <a:avLst/>
            <a:gdLst/>
            <a:ahLst/>
            <a:cxnLst/>
            <a:rect l="l" t="t" r="r" b="b"/>
            <a:pathLst>
              <a:path w="5498019" h="4480885">
                <a:moveTo>
                  <a:pt x="0" y="0"/>
                </a:moveTo>
                <a:lnTo>
                  <a:pt x="5498019" y="0"/>
                </a:lnTo>
                <a:lnTo>
                  <a:pt x="5498019" y="4480885"/>
                </a:lnTo>
                <a:lnTo>
                  <a:pt x="0" y="448088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8" name="Freeform 8"/>
          <p:cNvSpPr/>
          <p:nvPr/>
        </p:nvSpPr>
        <p:spPr>
          <a:xfrm rot="-2368108">
            <a:off x="3038521" y="1668100"/>
            <a:ext cx="2802635" cy="928373"/>
          </a:xfrm>
          <a:custGeom>
            <a:avLst/>
            <a:gdLst/>
            <a:ahLst/>
            <a:cxnLst/>
            <a:rect l="l" t="t" r="r" b="b"/>
            <a:pathLst>
              <a:path w="2802635" h="928373">
                <a:moveTo>
                  <a:pt x="0" y="0"/>
                </a:moveTo>
                <a:lnTo>
                  <a:pt x="2802635" y="0"/>
                </a:lnTo>
                <a:lnTo>
                  <a:pt x="2802635" y="928373"/>
                </a:lnTo>
                <a:lnTo>
                  <a:pt x="0" y="92837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20" name="Freeform 4">
            <a:extLst>
              <a:ext uri="{FF2B5EF4-FFF2-40B4-BE49-F238E27FC236}">
                <a16:creationId xmlns:a16="http://schemas.microsoft.com/office/drawing/2014/main" xmlns="" id="{C5B2D202-F811-642B-2118-11855F36F17F}"/>
              </a:ext>
            </a:extLst>
          </p:cNvPr>
          <p:cNvSpPr/>
          <p:nvPr/>
        </p:nvSpPr>
        <p:spPr>
          <a:xfrm rot="8009335">
            <a:off x="16054260" y="8682439"/>
            <a:ext cx="2802635" cy="928373"/>
          </a:xfrm>
          <a:custGeom>
            <a:avLst/>
            <a:gdLst/>
            <a:ahLst/>
            <a:cxnLst/>
            <a:rect l="l" t="t" r="r" b="b"/>
            <a:pathLst>
              <a:path w="2802635" h="928373">
                <a:moveTo>
                  <a:pt x="0" y="0"/>
                </a:moveTo>
                <a:lnTo>
                  <a:pt x="2802635" y="0"/>
                </a:lnTo>
                <a:lnTo>
                  <a:pt x="2802635" y="928373"/>
                </a:lnTo>
                <a:lnTo>
                  <a:pt x="0" y="92837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7BBEC1">
              <a:alpha val="71000"/>
            </a:srgbClr>
          </a:solidFill>
        </p:spPr>
        <p:txBody>
          <a:bodyPr/>
          <a:lstStyle/>
          <a:p>
            <a:endParaRPr lang="x-none"/>
          </a:p>
        </p:txBody>
      </p:sp>
      <p:graphicFrame>
        <p:nvGraphicFramePr>
          <p:cNvPr id="23" name="Таблица 22">
            <a:extLst>
              <a:ext uri="{FF2B5EF4-FFF2-40B4-BE49-F238E27FC236}">
                <a16:creationId xmlns:a16="http://schemas.microsoft.com/office/drawing/2014/main" xmlns="" id="{2E958C23-65C6-E04E-E43B-1EF5E8AD8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187340"/>
              </p:ext>
            </p:extLst>
          </p:nvPr>
        </p:nvGraphicFramePr>
        <p:xfrm>
          <a:off x="1219199" y="4412524"/>
          <a:ext cx="15849601" cy="4927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166">
                  <a:extLst>
                    <a:ext uri="{9D8B030D-6E8A-4147-A177-3AD203B41FA5}">
                      <a16:colId xmlns:a16="http://schemas.microsoft.com/office/drawing/2014/main" xmlns="" val="1153653585"/>
                    </a:ext>
                  </a:extLst>
                </a:gridCol>
                <a:gridCol w="2186152">
                  <a:extLst>
                    <a:ext uri="{9D8B030D-6E8A-4147-A177-3AD203B41FA5}">
                      <a16:colId xmlns:a16="http://schemas.microsoft.com/office/drawing/2014/main" xmlns="" val="132079365"/>
                    </a:ext>
                  </a:extLst>
                </a:gridCol>
                <a:gridCol w="2368331">
                  <a:extLst>
                    <a:ext uri="{9D8B030D-6E8A-4147-A177-3AD203B41FA5}">
                      <a16:colId xmlns:a16="http://schemas.microsoft.com/office/drawing/2014/main" xmlns="" val="3826266690"/>
                    </a:ext>
                  </a:extLst>
                </a:gridCol>
                <a:gridCol w="2095062">
                  <a:extLst>
                    <a:ext uri="{9D8B030D-6E8A-4147-A177-3AD203B41FA5}">
                      <a16:colId xmlns:a16="http://schemas.microsoft.com/office/drawing/2014/main" xmlns="" val="2209049373"/>
                    </a:ext>
                  </a:extLst>
                </a:gridCol>
                <a:gridCol w="2277242">
                  <a:extLst>
                    <a:ext uri="{9D8B030D-6E8A-4147-A177-3AD203B41FA5}">
                      <a16:colId xmlns:a16="http://schemas.microsoft.com/office/drawing/2014/main" xmlns="" val="2220644768"/>
                    </a:ext>
                  </a:extLst>
                </a:gridCol>
                <a:gridCol w="4627648">
                  <a:extLst>
                    <a:ext uri="{9D8B030D-6E8A-4147-A177-3AD203B41FA5}">
                      <a16:colId xmlns:a16="http://schemas.microsoft.com/office/drawing/2014/main" xmlns="" val="2928305537"/>
                    </a:ext>
                  </a:extLst>
                </a:gridCol>
              </a:tblGrid>
              <a:tr h="121320">
                <a:tc rowSpan="2"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Антибіотик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59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</a:rPr>
                        <a:t>Блокада синтезу </a:t>
                      </a:r>
                      <a:r>
                        <a:rPr lang="uk-UA" sz="2800" b="0" dirty="0" err="1">
                          <a:solidFill>
                            <a:schemeClr val="tx1"/>
                          </a:solidFill>
                        </a:rPr>
                        <a:t>кліточної</a:t>
                      </a:r>
                      <a:r>
                        <a:rPr lang="uk-UA" sz="2800" b="0" dirty="0">
                          <a:solidFill>
                            <a:schemeClr val="tx1"/>
                          </a:solidFill>
                        </a:rPr>
                        <a:t> стінки</a:t>
                      </a:r>
                      <a:endParaRPr lang="x-none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5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Інгібування</a:t>
                      </a:r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uk-UA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аутолізу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5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Порушення функції мембранного бар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’</a:t>
                      </a:r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еру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5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4021920"/>
                  </a:ext>
                </a:extLst>
              </a:tr>
              <a:tr h="1650987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Зв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’</a:t>
                      </a:r>
                      <a:r>
                        <a:rPr lang="uk-UA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язування</a:t>
                      </a:r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 з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D</a:t>
                      </a:r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–аланін-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D</a:t>
                      </a:r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-аланіном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Димеризац</a:t>
                      </a:r>
                      <a:r>
                        <a:rPr lang="uk-UA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ія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Закріплення на мембрані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5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5721934"/>
                  </a:ext>
                </a:extLst>
              </a:tr>
              <a:tr h="633636"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Ванкоміцин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0078935"/>
                  </a:ext>
                </a:extLst>
              </a:tr>
              <a:tr h="745369"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Тейкопланин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5692474"/>
                  </a:ext>
                </a:extLst>
              </a:tr>
              <a:tr h="633636"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Телеванцин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4630280"/>
                  </a:ext>
                </a:extLst>
              </a:tr>
              <a:tr h="745369"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Оритаванцин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x-none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36103997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ABC05CA-463C-FDA4-D7C7-C4B8622FA0BC}"/>
              </a:ext>
            </a:extLst>
          </p:cNvPr>
          <p:cNvSpPr txBox="1"/>
          <p:nvPr/>
        </p:nvSpPr>
        <p:spPr>
          <a:xfrm>
            <a:off x="647700" y="442206"/>
            <a:ext cx="174497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600" dirty="0" err="1">
                <a:latin typeface="+mj-lt"/>
              </a:rPr>
              <a:t>Фармакокінетика</a:t>
            </a:r>
            <a:endParaRPr lang="ru-RU" sz="5600" dirty="0">
              <a:latin typeface="+mj-lt"/>
            </a:endParaRPr>
          </a:p>
          <a:p>
            <a:pPr algn="just"/>
            <a:r>
              <a:rPr lang="ru-RU" sz="2800" dirty="0" err="1"/>
              <a:t>Ванкоміцин</a:t>
            </a:r>
            <a:r>
              <a:rPr lang="ru-RU" sz="2800" dirty="0"/>
              <a:t> добре </a:t>
            </a:r>
            <a:r>
              <a:rPr lang="ru-RU" sz="2800" dirty="0" err="1"/>
              <a:t>проникає</a:t>
            </a:r>
            <a:r>
              <a:rPr lang="ru-RU" sz="2800" dirty="0"/>
              <a:t> у </a:t>
            </a:r>
            <a:r>
              <a:rPr lang="ru-RU" sz="2800" dirty="0" err="1"/>
              <a:t>тканини</a:t>
            </a:r>
            <a:r>
              <a:rPr lang="ru-RU" sz="2800" dirty="0"/>
              <a:t> і </a:t>
            </a:r>
            <a:r>
              <a:rPr lang="ru-RU" sz="2800" dirty="0" err="1"/>
              <a:t>рідини</a:t>
            </a:r>
            <a:r>
              <a:rPr lang="ru-RU" sz="2800" dirty="0"/>
              <a:t>, </a:t>
            </a:r>
            <a:r>
              <a:rPr lang="ru-RU" sz="2800" dirty="0" err="1"/>
              <a:t>обмежено</a:t>
            </a:r>
            <a:r>
              <a:rPr lang="ru-RU" sz="2800" dirty="0"/>
              <a:t> – в </a:t>
            </a:r>
            <a:r>
              <a:rPr lang="ru-RU" sz="2800" dirty="0" err="1"/>
              <a:t>ліквор</a:t>
            </a:r>
            <a:r>
              <a:rPr lang="ru-RU" sz="2800" dirty="0"/>
              <a:t>. </a:t>
            </a:r>
            <a:r>
              <a:rPr lang="ru-RU" sz="2800" dirty="0" err="1"/>
              <a:t>Вводять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внутрішньовенно</a:t>
            </a:r>
            <a:r>
              <a:rPr lang="ru-RU" sz="2800" dirty="0"/>
              <a:t> </a:t>
            </a:r>
            <a:r>
              <a:rPr lang="ru-RU" sz="2800" dirty="0" err="1"/>
              <a:t>краплинно</a:t>
            </a:r>
            <a:r>
              <a:rPr lang="ru-RU" sz="2800" dirty="0"/>
              <a:t> (</a:t>
            </a:r>
            <a:r>
              <a:rPr lang="ru-RU" sz="2800" dirty="0" err="1"/>
              <a:t>протягом</a:t>
            </a:r>
            <a:r>
              <a:rPr lang="ru-RU" sz="2800" dirty="0"/>
              <a:t> не </a:t>
            </a:r>
            <a:r>
              <a:rPr lang="ru-RU" sz="2800" dirty="0" err="1"/>
              <a:t>менше</a:t>
            </a:r>
            <a:r>
              <a:rPr lang="ru-RU" sz="2800" dirty="0"/>
              <a:t> 1 год) 2-3 рази на добу.  </a:t>
            </a:r>
            <a:r>
              <a:rPr lang="ru-RU" sz="2800" dirty="0" err="1"/>
              <a:t>Тейкопланін</a:t>
            </a:r>
            <a:r>
              <a:rPr lang="ru-RU" sz="2800" dirty="0"/>
              <a:t> при тяжких </a:t>
            </a:r>
            <a:r>
              <a:rPr lang="ru-RU" sz="2800" dirty="0" err="1"/>
              <a:t>гнійно-септичних</a:t>
            </a:r>
            <a:r>
              <a:rPr lang="ru-RU" sz="2800" dirty="0"/>
              <a:t> </a:t>
            </a:r>
            <a:r>
              <a:rPr lang="ru-RU" sz="2800" dirty="0" err="1"/>
              <a:t>процесах</a:t>
            </a:r>
            <a:r>
              <a:rPr lang="ru-RU" sz="2800" dirty="0"/>
              <a:t> </a:t>
            </a:r>
            <a:r>
              <a:rPr lang="ru-RU" sz="2800" dirty="0" err="1"/>
              <a:t>вводять</a:t>
            </a:r>
            <a:r>
              <a:rPr lang="ru-RU" sz="2800" dirty="0"/>
              <a:t> </a:t>
            </a:r>
            <a:r>
              <a:rPr lang="ru-RU" sz="2800" dirty="0" err="1"/>
              <a:t>спочатку</a:t>
            </a:r>
            <a:r>
              <a:rPr lang="ru-RU" sz="2800" dirty="0"/>
              <a:t> </a:t>
            </a:r>
            <a:r>
              <a:rPr lang="ru-RU" sz="2800" dirty="0" err="1"/>
              <a:t>внутрішньовенно</a:t>
            </a:r>
            <a:r>
              <a:rPr lang="ru-RU" sz="2800" dirty="0"/>
              <a:t> в </a:t>
            </a:r>
            <a:r>
              <a:rPr lang="ru-RU" sz="2800" dirty="0" err="1"/>
              <a:t>дозі</a:t>
            </a:r>
            <a:r>
              <a:rPr lang="ru-RU" sz="2800" dirty="0"/>
              <a:t> 12 мг/кг три рази з </a:t>
            </a:r>
            <a:r>
              <a:rPr lang="ru-RU" sz="2800" dirty="0" err="1"/>
              <a:t>інтервалом</a:t>
            </a:r>
            <a:r>
              <a:rPr lang="ru-RU" sz="2800" dirty="0"/>
              <a:t> у 12 год, а </a:t>
            </a:r>
            <a:r>
              <a:rPr lang="ru-RU" sz="2800" dirty="0" err="1"/>
              <a:t>потім</a:t>
            </a:r>
            <a:r>
              <a:rPr lang="ru-RU" sz="2800" dirty="0"/>
              <a:t> </a:t>
            </a:r>
            <a:r>
              <a:rPr lang="ru-RU" sz="2800" dirty="0" err="1"/>
              <a:t>переходять</a:t>
            </a:r>
            <a:r>
              <a:rPr lang="ru-RU" sz="2800" dirty="0"/>
              <a:t> на </a:t>
            </a:r>
            <a:r>
              <a:rPr lang="ru-RU" sz="2800" dirty="0" err="1"/>
              <a:t>внутрішньовенне</a:t>
            </a:r>
            <a:r>
              <a:rPr lang="ru-RU" sz="2800" dirty="0"/>
              <a:t> (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/>
              <a:t>внутрішньом'язове</a:t>
            </a:r>
            <a:r>
              <a:rPr lang="ru-RU" sz="2800" dirty="0"/>
              <a:t>) </a:t>
            </a:r>
            <a:r>
              <a:rPr lang="ru-RU" sz="2800" dirty="0" err="1"/>
              <a:t>введення</a:t>
            </a:r>
            <a:r>
              <a:rPr lang="ru-RU" sz="2800" dirty="0"/>
              <a:t> у </a:t>
            </a:r>
            <a:r>
              <a:rPr lang="ru-RU" sz="2800" dirty="0" err="1"/>
              <a:t>зазначеній</a:t>
            </a:r>
            <a:r>
              <a:rPr lang="ru-RU" sz="2800" dirty="0"/>
              <a:t> </a:t>
            </a:r>
            <a:r>
              <a:rPr lang="ru-RU" sz="2800" dirty="0" err="1"/>
              <a:t>дозі</a:t>
            </a:r>
            <a:r>
              <a:rPr lang="ru-RU" sz="2800" dirty="0"/>
              <a:t> 1 раз на добу. </a:t>
            </a:r>
            <a:r>
              <a:rPr lang="ru-RU" sz="2800" dirty="0" err="1"/>
              <a:t>Всередину</a:t>
            </a:r>
            <a:r>
              <a:rPr lang="ru-RU" sz="2800" dirty="0"/>
              <a:t> </a:t>
            </a:r>
            <a:r>
              <a:rPr lang="ru-RU" sz="2800" dirty="0" err="1"/>
              <a:t>антибіотики</a:t>
            </a:r>
            <a:r>
              <a:rPr lang="ru-RU" sz="2800" dirty="0"/>
              <a:t> </a:t>
            </a:r>
            <a:r>
              <a:rPr lang="ru-RU" sz="2800" dirty="0" err="1"/>
              <a:t>призначають</a:t>
            </a:r>
            <a:r>
              <a:rPr lang="ru-RU" sz="2800" dirty="0"/>
              <a:t> </a:t>
            </a:r>
            <a:r>
              <a:rPr lang="ru-RU" sz="2800" dirty="0" err="1"/>
              <a:t>тільки</a:t>
            </a:r>
            <a:r>
              <a:rPr lang="ru-RU" sz="2800" dirty="0"/>
              <a:t> для </a:t>
            </a:r>
            <a:r>
              <a:rPr lang="ru-RU" sz="2800" dirty="0" err="1"/>
              <a:t>лікування</a:t>
            </a:r>
            <a:r>
              <a:rPr lang="ru-RU" sz="2800" dirty="0"/>
              <a:t> псевдомембранозного </a:t>
            </a:r>
            <a:r>
              <a:rPr lang="ru-RU" sz="2800" dirty="0" err="1"/>
              <a:t>коліту</a:t>
            </a:r>
            <a:r>
              <a:rPr lang="ru-RU" sz="2800" dirty="0"/>
              <a:t>: </a:t>
            </a:r>
            <a:r>
              <a:rPr lang="ru-RU" sz="2800" dirty="0" err="1"/>
              <a:t>ванкоміцин</a:t>
            </a:r>
            <a:r>
              <a:rPr lang="ru-RU" sz="2800" dirty="0"/>
              <a:t> – по 2 г на добу </a:t>
            </a:r>
            <a:r>
              <a:rPr lang="ru-RU" sz="2800" dirty="0" err="1"/>
              <a:t>протягом</a:t>
            </a:r>
            <a:r>
              <a:rPr lang="ru-RU" sz="2800" dirty="0"/>
              <a:t> 10-14 </a:t>
            </a:r>
            <a:r>
              <a:rPr lang="ru-RU" sz="2800" dirty="0" err="1"/>
              <a:t>днів</a:t>
            </a:r>
            <a:r>
              <a:rPr lang="ru-RU" sz="2800" dirty="0"/>
              <a:t>, </a:t>
            </a:r>
            <a:r>
              <a:rPr lang="ru-RU" sz="2800" dirty="0" err="1"/>
              <a:t>тейкопланін</a:t>
            </a:r>
            <a:r>
              <a:rPr lang="ru-RU" sz="2800" dirty="0"/>
              <a:t> – по 100 мг 2 рази на день </a:t>
            </a:r>
            <a:r>
              <a:rPr lang="ru-RU" sz="2800" dirty="0" err="1"/>
              <a:t>протягом</a:t>
            </a:r>
            <a:r>
              <a:rPr lang="ru-RU" sz="2800" dirty="0"/>
              <a:t> 10 </a:t>
            </a:r>
            <a:r>
              <a:rPr lang="ru-RU" sz="2800" dirty="0" err="1"/>
              <a:t>днів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по 50 мг 4 рази на день </a:t>
            </a:r>
            <a:r>
              <a:rPr lang="ru-RU" sz="2800" dirty="0" err="1"/>
              <a:t>протягом</a:t>
            </a:r>
            <a:r>
              <a:rPr lang="ru-RU" sz="2800" dirty="0"/>
              <a:t> 7 </a:t>
            </a:r>
            <a:r>
              <a:rPr lang="ru-RU" sz="2800" dirty="0" err="1"/>
              <a:t>днів</a:t>
            </a:r>
            <a:r>
              <a:rPr lang="ru-RU" sz="2800" dirty="0"/>
              <a:t>.</a:t>
            </a:r>
          </a:p>
          <a:p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=</a:t>
            </a:r>
            <a:endParaRPr lang="x-none" sz="2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2">
            <a:extLst>
              <a:ext uri="{FF2B5EF4-FFF2-40B4-BE49-F238E27FC236}">
                <a16:creationId xmlns:a16="http://schemas.microsoft.com/office/drawing/2014/main" xmlns="" id="{FBF2C5C7-B665-45FC-DE8E-587B2E58354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7BBEC1">
              <a:alpha val="52000"/>
            </a:srgbClr>
          </a:solidFill>
        </p:spPr>
        <p:txBody>
          <a:bodyPr/>
          <a:lstStyle/>
          <a:p>
            <a:endParaRPr lang="x-none"/>
          </a:p>
        </p:txBody>
      </p:sp>
      <p:sp>
        <p:nvSpPr>
          <p:cNvPr id="20" name="Freeform 20"/>
          <p:cNvSpPr/>
          <p:nvPr/>
        </p:nvSpPr>
        <p:spPr>
          <a:xfrm>
            <a:off x="16404921" y="-1328204"/>
            <a:ext cx="4002837" cy="3262312"/>
          </a:xfrm>
          <a:custGeom>
            <a:avLst/>
            <a:gdLst/>
            <a:ahLst/>
            <a:cxnLst/>
            <a:rect l="l" t="t" r="r" b="b"/>
            <a:pathLst>
              <a:path w="4002837" h="3262312">
                <a:moveTo>
                  <a:pt x="0" y="0"/>
                </a:moveTo>
                <a:lnTo>
                  <a:pt x="4002837" y="0"/>
                </a:lnTo>
                <a:lnTo>
                  <a:pt x="4002837" y="3262312"/>
                </a:lnTo>
                <a:lnTo>
                  <a:pt x="0" y="326231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21" name="Freeform 21"/>
          <p:cNvSpPr/>
          <p:nvPr/>
        </p:nvSpPr>
        <p:spPr>
          <a:xfrm>
            <a:off x="-2684943" y="5293072"/>
            <a:ext cx="8539110" cy="9026397"/>
          </a:xfrm>
          <a:custGeom>
            <a:avLst/>
            <a:gdLst/>
            <a:ahLst/>
            <a:cxnLst/>
            <a:rect l="l" t="t" r="r" b="b"/>
            <a:pathLst>
              <a:path w="8539110" h="9026397">
                <a:moveTo>
                  <a:pt x="0" y="0"/>
                </a:moveTo>
                <a:lnTo>
                  <a:pt x="8539110" y="0"/>
                </a:lnTo>
                <a:lnTo>
                  <a:pt x="8539110" y="9026397"/>
                </a:lnTo>
                <a:lnTo>
                  <a:pt x="0" y="902639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22" name="Freeform 22"/>
          <p:cNvSpPr/>
          <p:nvPr/>
        </p:nvSpPr>
        <p:spPr>
          <a:xfrm>
            <a:off x="16143249" y="8148935"/>
            <a:ext cx="4289501" cy="4091112"/>
          </a:xfrm>
          <a:custGeom>
            <a:avLst/>
            <a:gdLst/>
            <a:ahLst/>
            <a:cxnLst/>
            <a:rect l="l" t="t" r="r" b="b"/>
            <a:pathLst>
              <a:path w="4289501" h="4091112">
                <a:moveTo>
                  <a:pt x="0" y="0"/>
                </a:moveTo>
                <a:lnTo>
                  <a:pt x="4289502" y="0"/>
                </a:lnTo>
                <a:lnTo>
                  <a:pt x="4289502" y="4091111"/>
                </a:lnTo>
                <a:lnTo>
                  <a:pt x="0" y="409111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23" name="Freeform 23"/>
          <p:cNvSpPr/>
          <p:nvPr/>
        </p:nvSpPr>
        <p:spPr>
          <a:xfrm>
            <a:off x="-4094866" y="-3515283"/>
            <a:ext cx="7194779" cy="7131825"/>
          </a:xfrm>
          <a:custGeom>
            <a:avLst/>
            <a:gdLst/>
            <a:ahLst/>
            <a:cxnLst/>
            <a:rect l="l" t="t" r="r" b="b"/>
            <a:pathLst>
              <a:path w="7194779" h="7131825">
                <a:moveTo>
                  <a:pt x="0" y="0"/>
                </a:moveTo>
                <a:lnTo>
                  <a:pt x="7194779" y="0"/>
                </a:lnTo>
                <a:lnTo>
                  <a:pt x="7194779" y="7131825"/>
                </a:lnTo>
                <a:lnTo>
                  <a:pt x="0" y="7131825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alphaModFix amt="20999"/>
            </a:blip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25" name="Freeform 25"/>
          <p:cNvSpPr/>
          <p:nvPr/>
        </p:nvSpPr>
        <p:spPr>
          <a:xfrm>
            <a:off x="472788" y="3177203"/>
            <a:ext cx="1111824" cy="1028437"/>
          </a:xfrm>
          <a:custGeom>
            <a:avLst/>
            <a:gdLst/>
            <a:ahLst/>
            <a:cxnLst/>
            <a:rect l="l" t="t" r="r" b="b"/>
            <a:pathLst>
              <a:path w="1111824" h="1028437">
                <a:moveTo>
                  <a:pt x="0" y="0"/>
                </a:moveTo>
                <a:lnTo>
                  <a:pt x="1111824" y="0"/>
                </a:lnTo>
                <a:lnTo>
                  <a:pt x="1111824" y="1028437"/>
                </a:lnTo>
                <a:lnTo>
                  <a:pt x="0" y="102843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C67B5170-C55E-A9E7-80C8-DF619CF56E3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95400" y="304518"/>
            <a:ext cx="16186283" cy="4737003"/>
          </a:xfrm>
          <a:prstGeom prst="rect">
            <a:avLst/>
          </a:prstGeom>
        </p:spPr>
      </p:pic>
      <p:pic>
        <p:nvPicPr>
          <p:cNvPr id="37" name="Рисунок 36" descr="Изображение выглядит как текст, Пластиковая бутылка, Растворитель, Раствор&#10;&#10;Автоматически созданное описание">
            <a:extLst>
              <a:ext uri="{FF2B5EF4-FFF2-40B4-BE49-F238E27FC236}">
                <a16:creationId xmlns:a16="http://schemas.microsoft.com/office/drawing/2014/main" xmlns="" id="{D360E306-20A9-FAD9-8053-06FA46DD53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157" y="5210478"/>
            <a:ext cx="4752975" cy="4762500"/>
          </a:xfrm>
          <a:prstGeom prst="rect">
            <a:avLst/>
          </a:prstGeom>
        </p:spPr>
      </p:pic>
      <p:pic>
        <p:nvPicPr>
          <p:cNvPr id="38" name="Рисунок 37" descr="Изображение выглядит как текст, Пластиковая бутылка, Раствор, Раствори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B536A3C7-E262-537D-C62C-9376A2CA1F7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8030" y="5524500"/>
            <a:ext cx="4762500" cy="4762500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текст, лекарственное средство, Отпускаемый по рецепту препарат, бутыл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DC0D544-6D00-3308-E38B-E6370E102EB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88541" y="5219982"/>
            <a:ext cx="4762500" cy="4762500"/>
          </a:xfrm>
          <a:prstGeom prst="rect">
            <a:avLst/>
          </a:prstGeom>
        </p:spPr>
      </p:pic>
      <p:pic>
        <p:nvPicPr>
          <p:cNvPr id="40" name="Рисунок 39" descr="Изображение выглядит как текст, бутылка, Раствор, Раствори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F638AABF-AA4F-CA03-5297-1FAB93692B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95274" y="5678298"/>
            <a:ext cx="5695950" cy="3971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11FADFEB-82AA-4C55-60D6-D59CE7D93F6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26783" y="4039341"/>
            <a:ext cx="3694496" cy="474309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9FEA84B2-1A51-BA0F-3B02-F7FBD3DB7E2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94401" y="4041156"/>
            <a:ext cx="3694496" cy="4743099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-2586122" y="-1538646"/>
            <a:ext cx="5498019" cy="4480885"/>
          </a:xfrm>
          <a:custGeom>
            <a:avLst/>
            <a:gdLst/>
            <a:ahLst/>
            <a:cxnLst/>
            <a:rect l="l" t="t" r="r" b="b"/>
            <a:pathLst>
              <a:path w="5498019" h="4480885">
                <a:moveTo>
                  <a:pt x="0" y="0"/>
                </a:moveTo>
                <a:lnTo>
                  <a:pt x="5498019" y="0"/>
                </a:lnTo>
                <a:lnTo>
                  <a:pt x="5498019" y="4480886"/>
                </a:lnTo>
                <a:lnTo>
                  <a:pt x="0" y="448088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4" name="Freeform 4"/>
          <p:cNvSpPr/>
          <p:nvPr/>
        </p:nvSpPr>
        <p:spPr>
          <a:xfrm rot="2113452">
            <a:off x="14007231" y="701797"/>
            <a:ext cx="2420910" cy="801926"/>
          </a:xfrm>
          <a:custGeom>
            <a:avLst/>
            <a:gdLst/>
            <a:ahLst/>
            <a:cxnLst/>
            <a:rect l="l" t="t" r="r" b="b"/>
            <a:pathLst>
              <a:path w="2420910" h="801926">
                <a:moveTo>
                  <a:pt x="0" y="0"/>
                </a:moveTo>
                <a:lnTo>
                  <a:pt x="2420910" y="0"/>
                </a:lnTo>
                <a:lnTo>
                  <a:pt x="2420910" y="801926"/>
                </a:lnTo>
                <a:lnTo>
                  <a:pt x="0" y="80192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grpSp>
        <p:nvGrpSpPr>
          <p:cNvPr id="6" name="Group 6"/>
          <p:cNvGrpSpPr/>
          <p:nvPr/>
        </p:nvGrpSpPr>
        <p:grpSpPr>
          <a:xfrm>
            <a:off x="1556527" y="4184044"/>
            <a:ext cx="3693981" cy="4598396"/>
            <a:chOff x="0" y="0"/>
            <a:chExt cx="972900" cy="1211100"/>
          </a:xfrm>
          <a:solidFill>
            <a:srgbClr val="7BBEC1"/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972900" cy="1211100"/>
            </a:xfrm>
            <a:custGeom>
              <a:avLst/>
              <a:gdLst/>
              <a:ahLst/>
              <a:cxnLst/>
              <a:rect l="l" t="t" r="r" b="b"/>
              <a:pathLst>
                <a:path w="972900" h="1211100">
                  <a:moveTo>
                    <a:pt x="16767" y="0"/>
                  </a:moveTo>
                  <a:lnTo>
                    <a:pt x="956134" y="0"/>
                  </a:lnTo>
                  <a:cubicBezTo>
                    <a:pt x="965394" y="0"/>
                    <a:pt x="972900" y="7507"/>
                    <a:pt x="972900" y="16767"/>
                  </a:cubicBezTo>
                  <a:lnTo>
                    <a:pt x="972900" y="1194334"/>
                  </a:lnTo>
                  <a:cubicBezTo>
                    <a:pt x="972900" y="1203594"/>
                    <a:pt x="965394" y="1211100"/>
                    <a:pt x="956134" y="1211100"/>
                  </a:cubicBezTo>
                  <a:lnTo>
                    <a:pt x="16767" y="1211100"/>
                  </a:lnTo>
                  <a:cubicBezTo>
                    <a:pt x="7507" y="1211100"/>
                    <a:pt x="0" y="1203594"/>
                    <a:pt x="0" y="1194334"/>
                  </a:cubicBezTo>
                  <a:lnTo>
                    <a:pt x="0" y="16767"/>
                  </a:lnTo>
                  <a:cubicBezTo>
                    <a:pt x="0" y="7507"/>
                    <a:pt x="7507" y="0"/>
                    <a:pt x="1676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x-non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72900" cy="124920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450019" y="4188004"/>
            <a:ext cx="3693981" cy="4598396"/>
            <a:chOff x="0" y="0"/>
            <a:chExt cx="972900" cy="1211100"/>
          </a:xfrm>
          <a:solidFill>
            <a:srgbClr val="7BBEC1"/>
          </a:solidFill>
        </p:grpSpPr>
        <p:sp>
          <p:nvSpPr>
            <p:cNvPr id="10" name="Freeform 10"/>
            <p:cNvSpPr/>
            <p:nvPr/>
          </p:nvSpPr>
          <p:spPr>
            <a:xfrm>
              <a:off x="0" y="0"/>
              <a:ext cx="972900" cy="1211100"/>
            </a:xfrm>
            <a:custGeom>
              <a:avLst/>
              <a:gdLst/>
              <a:ahLst/>
              <a:cxnLst/>
              <a:rect l="l" t="t" r="r" b="b"/>
              <a:pathLst>
                <a:path w="972900" h="1211100">
                  <a:moveTo>
                    <a:pt x="16767" y="0"/>
                  </a:moveTo>
                  <a:lnTo>
                    <a:pt x="956134" y="0"/>
                  </a:lnTo>
                  <a:cubicBezTo>
                    <a:pt x="965394" y="0"/>
                    <a:pt x="972900" y="7507"/>
                    <a:pt x="972900" y="16767"/>
                  </a:cubicBezTo>
                  <a:lnTo>
                    <a:pt x="972900" y="1194334"/>
                  </a:lnTo>
                  <a:cubicBezTo>
                    <a:pt x="972900" y="1203594"/>
                    <a:pt x="965394" y="1211100"/>
                    <a:pt x="956134" y="1211100"/>
                  </a:cubicBezTo>
                  <a:lnTo>
                    <a:pt x="16767" y="1211100"/>
                  </a:lnTo>
                  <a:cubicBezTo>
                    <a:pt x="7507" y="1211100"/>
                    <a:pt x="0" y="1203594"/>
                    <a:pt x="0" y="1194334"/>
                  </a:cubicBezTo>
                  <a:lnTo>
                    <a:pt x="0" y="16767"/>
                  </a:lnTo>
                  <a:cubicBezTo>
                    <a:pt x="0" y="7507"/>
                    <a:pt x="7507" y="0"/>
                    <a:pt x="1676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x-non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72900" cy="124920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20EB649-D351-D5BE-B61F-98B215D4D173}"/>
              </a:ext>
            </a:extLst>
          </p:cNvPr>
          <p:cNvSpPr txBox="1"/>
          <p:nvPr/>
        </p:nvSpPr>
        <p:spPr>
          <a:xfrm>
            <a:off x="1556527" y="4173653"/>
            <a:ext cx="3693981" cy="4308872"/>
          </a:xfrm>
          <a:prstGeom prst="rect">
            <a:avLst/>
          </a:prstGeom>
          <a:solidFill>
            <a:srgbClr val="7BBEC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err="1"/>
              <a:t>Алергічні</a:t>
            </a:r>
            <a:r>
              <a:rPr lang="ru-RU" sz="3200" b="1" dirty="0"/>
              <a:t> </a:t>
            </a:r>
            <a:r>
              <a:rPr lang="ru-RU" sz="3200" b="1" dirty="0" err="1"/>
              <a:t>реакції</a:t>
            </a:r>
            <a:r>
              <a:rPr lang="ru-RU" sz="3200" b="1" dirty="0"/>
              <a:t>: </a:t>
            </a:r>
            <a:r>
              <a:rPr lang="ru-RU" sz="2800" dirty="0" err="1"/>
              <a:t>рідко</a:t>
            </a:r>
            <a:r>
              <a:rPr lang="ru-RU" sz="2800" dirty="0"/>
              <a:t> — </a:t>
            </a:r>
            <a:r>
              <a:rPr lang="ru-RU" sz="2800" dirty="0" err="1"/>
              <a:t>висип</a:t>
            </a:r>
            <a:r>
              <a:rPr lang="ru-RU" sz="2800" dirty="0"/>
              <a:t>, лихоманка (</a:t>
            </a:r>
            <a:r>
              <a:rPr lang="ru-RU" sz="2800" dirty="0" err="1"/>
              <a:t>частіше</a:t>
            </a:r>
            <a:r>
              <a:rPr lang="ru-RU" sz="2800" dirty="0"/>
              <a:t> за </a:t>
            </a:r>
            <a:r>
              <a:rPr lang="ru-RU" sz="2800" dirty="0" err="1"/>
              <a:t>тривалості</a:t>
            </a:r>
            <a:r>
              <a:rPr lang="ru-RU" sz="2800" dirty="0"/>
              <a:t> </a:t>
            </a:r>
            <a:r>
              <a:rPr lang="ru-RU" sz="2800" dirty="0" err="1"/>
              <a:t>терапії</a:t>
            </a:r>
            <a:r>
              <a:rPr lang="ru-RU" sz="2800" dirty="0"/>
              <a:t> </a:t>
            </a:r>
            <a:r>
              <a:rPr lang="ru-RU" sz="2800" dirty="0" err="1"/>
              <a:t>протягом</a:t>
            </a:r>
            <a:r>
              <a:rPr lang="ru-RU" sz="2800" dirty="0"/>
              <a:t> </a:t>
            </a:r>
            <a:r>
              <a:rPr lang="ru-RU" sz="2800" dirty="0" err="1"/>
              <a:t>більше</a:t>
            </a:r>
            <a:r>
              <a:rPr lang="ru-RU" sz="2800" dirty="0"/>
              <a:t> 2 </a:t>
            </a:r>
            <a:r>
              <a:rPr lang="ru-RU" sz="2800" dirty="0" err="1"/>
              <a:t>тиж</a:t>
            </a:r>
            <a:r>
              <a:rPr lang="ru-RU" sz="2800" dirty="0"/>
              <a:t>); </a:t>
            </a:r>
            <a:r>
              <a:rPr lang="ru-RU" sz="2800" dirty="0" err="1"/>
              <a:t>дуже</a:t>
            </a:r>
            <a:r>
              <a:rPr lang="ru-RU" sz="2800" dirty="0"/>
              <a:t> </a:t>
            </a:r>
            <a:r>
              <a:rPr lang="ru-RU" sz="2800" dirty="0" err="1"/>
              <a:t>рідко</a:t>
            </a:r>
            <a:r>
              <a:rPr lang="ru-RU" sz="2800" dirty="0"/>
              <a:t> — бронхоспазм, набряк </a:t>
            </a:r>
            <a:r>
              <a:rPr lang="ru-RU" sz="2800" dirty="0" err="1"/>
              <a:t>Квінке</a:t>
            </a:r>
            <a:r>
              <a:rPr lang="ru-RU" sz="2800" dirty="0"/>
              <a:t>, синдром </a:t>
            </a:r>
            <a:r>
              <a:rPr lang="ru-RU" sz="2800" dirty="0" err="1"/>
              <a:t>Стівенса</a:t>
            </a:r>
            <a:r>
              <a:rPr lang="ru-RU" sz="2800" dirty="0"/>
              <a:t> — Джонсона, синдром </a:t>
            </a:r>
            <a:r>
              <a:rPr lang="ru-RU" sz="2800" dirty="0" err="1"/>
              <a:t>Лаєлла</a:t>
            </a:r>
            <a:r>
              <a:rPr lang="ru-RU" sz="2800" dirty="0"/>
              <a:t>, </a:t>
            </a:r>
            <a:r>
              <a:rPr lang="ru-RU" sz="2800" dirty="0" err="1"/>
              <a:t>анафілактичний</a:t>
            </a:r>
            <a:r>
              <a:rPr lang="ru-RU" sz="2800" dirty="0"/>
              <a:t> шок.</a:t>
            </a:r>
          </a:p>
          <a:p>
            <a:endParaRPr lang="x-none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E199ADDB-F1D4-D9BC-6442-FC4CB4BF340D}"/>
              </a:ext>
            </a:extLst>
          </p:cNvPr>
          <p:cNvSpPr txBox="1"/>
          <p:nvPr/>
        </p:nvSpPr>
        <p:spPr>
          <a:xfrm>
            <a:off x="5456021" y="4173653"/>
            <a:ext cx="3687979" cy="4401205"/>
          </a:xfrm>
          <a:prstGeom prst="rect">
            <a:avLst/>
          </a:prstGeom>
          <a:solidFill>
            <a:srgbClr val="7BBEC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/>
              <a:t>Зміни </a:t>
            </a:r>
            <a:r>
              <a:rPr lang="ru-RU" sz="2800" b="1" dirty="0" err="1"/>
              <a:t>показників</a:t>
            </a:r>
            <a:r>
              <a:rPr lang="ru-RU" sz="2800" b="1" dirty="0"/>
              <a:t> </a:t>
            </a:r>
            <a:r>
              <a:rPr lang="ru-RU" sz="2800" b="1" dirty="0" err="1"/>
              <a:t>лабора</a:t>
            </a:r>
            <a:r>
              <a:rPr lang="ru-RU" sz="2800" dirty="0" err="1"/>
              <a:t>т</a:t>
            </a:r>
            <a:r>
              <a:rPr lang="ru-RU" sz="2800" b="1" dirty="0" err="1"/>
              <a:t>орних</a:t>
            </a:r>
            <a:r>
              <a:rPr lang="ru-RU" sz="2800" b="1" dirty="0"/>
              <a:t> </a:t>
            </a:r>
            <a:r>
              <a:rPr lang="ru-RU" sz="2800" b="1" dirty="0" err="1"/>
              <a:t>досліджень</a:t>
            </a:r>
            <a:r>
              <a:rPr lang="ru-RU" sz="2800" b="1" dirty="0"/>
              <a:t>: </a:t>
            </a:r>
            <a:r>
              <a:rPr lang="ru-RU" sz="2800" dirty="0" err="1"/>
              <a:t>підвищення</a:t>
            </a:r>
            <a:r>
              <a:rPr lang="ru-RU" sz="2800" dirty="0"/>
              <a:t> </a:t>
            </a:r>
            <a:r>
              <a:rPr lang="ru-RU" sz="2800" dirty="0" err="1"/>
              <a:t>рівня</a:t>
            </a:r>
            <a:r>
              <a:rPr lang="ru-RU" sz="2800" dirty="0"/>
              <a:t> </a:t>
            </a:r>
            <a:r>
              <a:rPr lang="ru-RU" sz="2800" dirty="0" err="1"/>
              <a:t>креатиніну</a:t>
            </a:r>
            <a:r>
              <a:rPr lang="ru-RU" sz="2800" dirty="0"/>
              <a:t> і </a:t>
            </a:r>
            <a:r>
              <a:rPr lang="ru-RU" sz="2800" dirty="0" err="1"/>
              <a:t>сечовини</a:t>
            </a:r>
            <a:r>
              <a:rPr lang="ru-RU" sz="2800" dirty="0"/>
              <a:t> в </a:t>
            </a:r>
            <a:r>
              <a:rPr lang="ru-RU" sz="2800" dirty="0" err="1"/>
              <a:t>крові</a:t>
            </a:r>
            <a:r>
              <a:rPr lang="ru-RU" sz="2800" dirty="0"/>
              <a:t>; </a:t>
            </a:r>
            <a:r>
              <a:rPr lang="ru-RU" sz="2800" dirty="0" err="1"/>
              <a:t>рідко</a:t>
            </a:r>
            <a:r>
              <a:rPr lang="ru-RU" sz="2800" dirty="0"/>
              <a:t> — </a:t>
            </a:r>
            <a:r>
              <a:rPr lang="ru-RU" sz="2800" dirty="0" err="1"/>
              <a:t>еозинофілія</a:t>
            </a:r>
            <a:r>
              <a:rPr lang="ru-RU" sz="2800" dirty="0"/>
              <a:t>, </a:t>
            </a:r>
            <a:r>
              <a:rPr lang="ru-RU" sz="2800" dirty="0" err="1"/>
              <a:t>лейкопенія</a:t>
            </a:r>
            <a:r>
              <a:rPr lang="ru-RU" sz="2800" dirty="0"/>
              <a:t>, </a:t>
            </a:r>
            <a:r>
              <a:rPr lang="ru-RU" sz="2800" dirty="0" err="1"/>
              <a:t>тромбоцитопенія</a:t>
            </a:r>
            <a:r>
              <a:rPr lang="ru-RU" sz="2800" dirty="0"/>
              <a:t>, </a:t>
            </a:r>
            <a:r>
              <a:rPr lang="ru-RU" sz="2800" dirty="0" err="1"/>
              <a:t>нейтропенія</a:t>
            </a:r>
            <a:r>
              <a:rPr lang="ru-RU" sz="2800" dirty="0"/>
              <a:t>, агранулоцитоз, </a:t>
            </a:r>
            <a:r>
              <a:rPr lang="ru-RU" sz="2800" dirty="0" err="1"/>
              <a:t>підвищення</a:t>
            </a:r>
            <a:r>
              <a:rPr lang="ru-RU" sz="2800" dirty="0"/>
              <a:t> </a:t>
            </a:r>
            <a:r>
              <a:rPr lang="ru-RU" sz="2800" dirty="0" err="1"/>
              <a:t>активності</a:t>
            </a:r>
            <a:r>
              <a:rPr lang="ru-RU" sz="2800" dirty="0"/>
              <a:t> </a:t>
            </a:r>
            <a:r>
              <a:rPr lang="ru-RU" sz="2800" dirty="0" err="1"/>
              <a:t>амінотрансфераз</a:t>
            </a:r>
            <a:r>
              <a:rPr lang="ru-RU" sz="2800" dirty="0"/>
              <a:t> і </a:t>
            </a:r>
            <a:r>
              <a:rPr lang="ru-RU" sz="2800" dirty="0" err="1"/>
              <a:t>лужної</a:t>
            </a:r>
            <a:r>
              <a:rPr lang="ru-RU" sz="2800" dirty="0"/>
              <a:t> </a:t>
            </a:r>
            <a:r>
              <a:rPr lang="ru-RU" sz="2800" dirty="0" err="1"/>
              <a:t>фосфатази</a:t>
            </a:r>
            <a:r>
              <a:rPr lang="ru-RU" sz="2800" dirty="0"/>
              <a:t> </a:t>
            </a:r>
            <a:r>
              <a:rPr lang="ru-RU" sz="2800" dirty="0" err="1"/>
              <a:t>крові</a:t>
            </a:r>
            <a:r>
              <a:rPr lang="ru-RU" sz="2800" dirty="0"/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32987D2E-9331-BACF-2FD5-F89A773D8E52}"/>
              </a:ext>
            </a:extLst>
          </p:cNvPr>
          <p:cNvSpPr txBox="1"/>
          <p:nvPr/>
        </p:nvSpPr>
        <p:spPr>
          <a:xfrm>
            <a:off x="3103320" y="2677948"/>
            <a:ext cx="11908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Місцеві </a:t>
            </a:r>
            <a:r>
              <a:rPr lang="ru-RU" sz="2800" dirty="0" err="1"/>
              <a:t>реакції</a:t>
            </a:r>
            <a:r>
              <a:rPr lang="ru-RU" sz="2800" dirty="0"/>
              <a:t>: </a:t>
            </a:r>
            <a:r>
              <a:rPr lang="ru-RU" sz="2800" dirty="0" err="1"/>
              <a:t>біль</a:t>
            </a:r>
            <a:r>
              <a:rPr lang="ru-RU" sz="2800" dirty="0"/>
              <a:t> і </a:t>
            </a:r>
            <a:r>
              <a:rPr lang="ru-RU" sz="2800" dirty="0" err="1"/>
              <a:t>гіперемія</a:t>
            </a:r>
            <a:r>
              <a:rPr lang="ru-RU" sz="2800" dirty="0"/>
              <a:t> в </a:t>
            </a:r>
            <a:r>
              <a:rPr lang="ru-RU" sz="2800" dirty="0" err="1"/>
              <a:t>місці</a:t>
            </a:r>
            <a:r>
              <a:rPr lang="ru-RU" sz="2800" dirty="0"/>
              <a:t> </a:t>
            </a:r>
            <a:r>
              <a:rPr lang="ru-RU" sz="2800" dirty="0" err="1"/>
              <a:t>введення</a:t>
            </a:r>
            <a:r>
              <a:rPr lang="ru-RU" sz="2800" dirty="0"/>
              <a:t>; </a:t>
            </a:r>
            <a:r>
              <a:rPr lang="ru-RU" sz="2800" dirty="0" err="1"/>
              <a:t>дуже</a:t>
            </a:r>
            <a:r>
              <a:rPr lang="ru-RU" sz="2800" dirty="0"/>
              <a:t> </a:t>
            </a:r>
            <a:r>
              <a:rPr lang="ru-RU" sz="2800" dirty="0" err="1"/>
              <a:t>рідко</a:t>
            </a:r>
            <a:r>
              <a:rPr lang="ru-RU" sz="2800" dirty="0"/>
              <a:t> — </a:t>
            </a:r>
            <a:r>
              <a:rPr lang="ru-RU" sz="2800" dirty="0" err="1"/>
              <a:t>абсцес</a:t>
            </a:r>
            <a:r>
              <a:rPr lang="ru-RU" sz="2800" dirty="0"/>
              <a:t> у </a:t>
            </a:r>
            <a:r>
              <a:rPr lang="ru-RU" sz="2800" dirty="0" err="1"/>
              <a:t>місці</a:t>
            </a:r>
            <a:r>
              <a:rPr lang="ru-RU" sz="2800" dirty="0"/>
              <a:t> в/м </a:t>
            </a:r>
            <a:r>
              <a:rPr lang="ru-RU" sz="2800" dirty="0" err="1"/>
              <a:t>введення</a:t>
            </a:r>
            <a:r>
              <a:rPr lang="ru-RU" sz="2800" dirty="0"/>
              <a:t>, </a:t>
            </a:r>
            <a:r>
              <a:rPr lang="ru-RU" sz="2800" dirty="0" err="1"/>
              <a:t>флебіт</a:t>
            </a:r>
            <a:r>
              <a:rPr lang="ru-RU" sz="2800" dirty="0"/>
              <a:t> при в/в </a:t>
            </a:r>
            <a:r>
              <a:rPr lang="ru-RU" sz="2800" dirty="0" err="1"/>
              <a:t>введенні</a:t>
            </a:r>
            <a:r>
              <a:rPr lang="ru-RU" sz="2800" dirty="0"/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2920BBB1-7865-9F86-F8CC-FABF90D07125}"/>
              </a:ext>
            </a:extLst>
          </p:cNvPr>
          <p:cNvSpPr txBox="1"/>
          <p:nvPr/>
        </p:nvSpPr>
        <p:spPr>
          <a:xfrm>
            <a:off x="13488131" y="4184044"/>
            <a:ext cx="2971800" cy="3108543"/>
          </a:xfrm>
          <a:prstGeom prst="rect">
            <a:avLst/>
          </a:prstGeom>
          <a:solidFill>
            <a:srgbClr val="7BBEC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/>
              <a:t>З боку </a:t>
            </a:r>
            <a:r>
              <a:rPr lang="ru-RU" sz="2800" b="1" dirty="0" err="1"/>
              <a:t>нервової</a:t>
            </a:r>
            <a:r>
              <a:rPr lang="ru-RU" sz="2800" b="1" dirty="0"/>
              <a:t> </a:t>
            </a:r>
            <a:r>
              <a:rPr lang="ru-RU" sz="2800" b="1" dirty="0" err="1"/>
              <a:t>сис</a:t>
            </a:r>
            <a:r>
              <a:rPr lang="ru-RU" sz="2800" dirty="0" err="1"/>
              <a:t>т</a:t>
            </a:r>
            <a:r>
              <a:rPr lang="ru-RU" sz="2800" b="1" dirty="0" err="1"/>
              <a:t>еми</a:t>
            </a:r>
            <a:r>
              <a:rPr lang="ru-RU" sz="2800" b="1" dirty="0"/>
              <a:t>: </a:t>
            </a:r>
            <a:r>
              <a:rPr lang="ru-RU" sz="2800" dirty="0" err="1"/>
              <a:t>головний</a:t>
            </a:r>
            <a:r>
              <a:rPr lang="ru-RU" sz="2800" dirty="0"/>
              <a:t> </a:t>
            </a:r>
            <a:r>
              <a:rPr lang="ru-RU" sz="2800" dirty="0" err="1"/>
              <a:t>біль</a:t>
            </a:r>
            <a:r>
              <a:rPr lang="ru-RU" sz="2800" dirty="0"/>
              <a:t>, </a:t>
            </a:r>
            <a:r>
              <a:rPr lang="ru-RU" sz="2800" dirty="0" err="1"/>
              <a:t>запаморочення</a:t>
            </a:r>
            <a:r>
              <a:rPr lang="ru-RU" sz="2800" dirty="0"/>
              <a:t>, </a:t>
            </a:r>
            <a:r>
              <a:rPr lang="ru-RU" sz="2800" dirty="0" err="1"/>
              <a:t>втрата</a:t>
            </a:r>
            <a:r>
              <a:rPr lang="ru-RU" sz="2800" dirty="0"/>
              <a:t> слуху, </a:t>
            </a:r>
            <a:r>
              <a:rPr lang="ru-RU" sz="2800" dirty="0" err="1"/>
              <a:t>судоми</a:t>
            </a:r>
            <a:r>
              <a:rPr lang="ru-RU" sz="2800" dirty="0"/>
              <a:t>, </a:t>
            </a:r>
            <a:r>
              <a:rPr lang="ru-RU" sz="2800" dirty="0" err="1"/>
              <a:t>порушення</a:t>
            </a:r>
            <a:r>
              <a:rPr lang="ru-RU" sz="2800" dirty="0"/>
              <a:t> вестибулярного </a:t>
            </a:r>
            <a:r>
              <a:rPr lang="ru-RU" sz="2800" dirty="0" err="1"/>
              <a:t>апарату</a:t>
            </a:r>
            <a:r>
              <a:rPr lang="ru-RU" sz="2800" dirty="0"/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FA7ACFB7-887C-99B2-82EA-7E7A4F02FA32}"/>
              </a:ext>
            </a:extLst>
          </p:cNvPr>
          <p:cNvSpPr txBox="1"/>
          <p:nvPr/>
        </p:nvSpPr>
        <p:spPr>
          <a:xfrm>
            <a:off x="9542450" y="4184044"/>
            <a:ext cx="3099172" cy="3539430"/>
          </a:xfrm>
          <a:prstGeom prst="rect">
            <a:avLst/>
          </a:prstGeom>
          <a:solidFill>
            <a:srgbClr val="7BBEC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/>
              <a:t>З боку </a:t>
            </a:r>
            <a:r>
              <a:rPr lang="ru-RU" sz="2800" b="1" dirty="0" err="1"/>
              <a:t>сечовидільної</a:t>
            </a:r>
            <a:r>
              <a:rPr lang="ru-RU" sz="2800" b="1" dirty="0"/>
              <a:t> </a:t>
            </a:r>
            <a:r>
              <a:rPr lang="ru-RU" sz="2800" b="1" dirty="0" err="1"/>
              <a:t>сис</a:t>
            </a:r>
            <a:r>
              <a:rPr lang="ru-RU" sz="2800" dirty="0" err="1"/>
              <a:t>т</a:t>
            </a:r>
            <a:r>
              <a:rPr lang="ru-RU" sz="2800" b="1" dirty="0" err="1"/>
              <a:t>еми</a:t>
            </a:r>
            <a:r>
              <a:rPr lang="ru-RU" sz="2800" b="1" dirty="0"/>
              <a:t>: </a:t>
            </a:r>
            <a:r>
              <a:rPr lang="ru-RU" sz="2800" dirty="0" err="1"/>
              <a:t>порушення</a:t>
            </a:r>
            <a:r>
              <a:rPr lang="ru-RU" sz="2800" dirty="0"/>
              <a:t> </a:t>
            </a:r>
            <a:r>
              <a:rPr lang="ru-RU" sz="2800" dirty="0" err="1"/>
              <a:t>функції</a:t>
            </a:r>
            <a:r>
              <a:rPr lang="ru-RU" sz="2800" dirty="0"/>
              <a:t> </a:t>
            </a:r>
            <a:r>
              <a:rPr lang="ru-RU" sz="2800" dirty="0" err="1"/>
              <a:t>нирок</a:t>
            </a:r>
            <a:r>
              <a:rPr lang="ru-RU" sz="2800" dirty="0"/>
              <a:t>, </a:t>
            </a:r>
            <a:r>
              <a:rPr lang="ru-RU" sz="2800" dirty="0" err="1"/>
              <a:t>ниркова</a:t>
            </a:r>
            <a:r>
              <a:rPr lang="ru-RU" sz="2800" dirty="0"/>
              <a:t> </a:t>
            </a:r>
            <a:r>
              <a:rPr lang="ru-RU" sz="2800" dirty="0" err="1"/>
              <a:t>недостатність</a:t>
            </a:r>
            <a:r>
              <a:rPr lang="ru-RU" sz="2800" dirty="0"/>
              <a:t> (</a:t>
            </a:r>
            <a:r>
              <a:rPr lang="ru-RU" sz="2800" dirty="0" err="1"/>
              <a:t>переважно</a:t>
            </a:r>
            <a:r>
              <a:rPr lang="ru-RU" sz="2800" dirty="0"/>
              <a:t> при </a:t>
            </a:r>
            <a:r>
              <a:rPr lang="ru-RU" sz="2800" dirty="0" err="1"/>
              <a:t>застосуванні</a:t>
            </a:r>
            <a:r>
              <a:rPr lang="ru-RU" sz="2800" dirty="0"/>
              <a:t> в </a:t>
            </a:r>
            <a:r>
              <a:rPr lang="ru-RU" sz="2800" dirty="0" err="1"/>
              <a:t>поєднанні</a:t>
            </a:r>
            <a:r>
              <a:rPr lang="ru-RU" sz="2800" dirty="0"/>
              <a:t> з </a:t>
            </a:r>
            <a:r>
              <a:rPr lang="ru-RU" sz="2800" dirty="0" err="1"/>
              <a:t>аміноглікозидами</a:t>
            </a:r>
            <a:r>
              <a:rPr lang="ru-RU" sz="2800" dirty="0"/>
              <a:t>).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360FEA4-6FF8-633C-C4E2-853DA4D49843}"/>
              </a:ext>
            </a:extLst>
          </p:cNvPr>
          <p:cNvSpPr txBox="1"/>
          <p:nvPr/>
        </p:nvSpPr>
        <p:spPr>
          <a:xfrm>
            <a:off x="3505200" y="169651"/>
            <a:ext cx="11506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err="1">
                <a:solidFill>
                  <a:srgbClr val="0E7E7E"/>
                </a:solidFill>
                <a:latin typeface="+mj-lt"/>
              </a:rPr>
              <a:t>Небажані</a:t>
            </a:r>
            <a:r>
              <a:rPr lang="ru-RU" sz="6600" dirty="0">
                <a:solidFill>
                  <a:srgbClr val="0E7E7E"/>
                </a:solidFill>
                <a:latin typeface="+mj-lt"/>
              </a:rPr>
              <a:t> </a:t>
            </a:r>
            <a:r>
              <a:rPr lang="ru-RU" sz="6600" dirty="0" err="1">
                <a:solidFill>
                  <a:srgbClr val="0E7E7E"/>
                </a:solidFill>
                <a:latin typeface="+mj-lt"/>
              </a:rPr>
              <a:t>реакції</a:t>
            </a:r>
            <a:r>
              <a:rPr lang="ru-RU" sz="6600" dirty="0">
                <a:solidFill>
                  <a:srgbClr val="0E7E7E"/>
                </a:solidFill>
                <a:latin typeface="+mj-lt"/>
              </a:rPr>
              <a:t> при </a:t>
            </a:r>
            <a:r>
              <a:rPr lang="ru-RU" sz="6600" dirty="0" err="1">
                <a:solidFill>
                  <a:srgbClr val="0E7E7E"/>
                </a:solidFill>
                <a:latin typeface="+mj-lt"/>
              </a:rPr>
              <a:t>застосуванні</a:t>
            </a:r>
            <a:r>
              <a:rPr lang="ru-RU" sz="6600" dirty="0">
                <a:solidFill>
                  <a:srgbClr val="0E7E7E"/>
                </a:solidFill>
                <a:latin typeface="+mj-lt"/>
              </a:rPr>
              <a:t> </a:t>
            </a:r>
            <a:r>
              <a:rPr lang="ru-RU" sz="6600" dirty="0" err="1">
                <a:solidFill>
                  <a:srgbClr val="0E7E7E"/>
                </a:solidFill>
                <a:latin typeface="+mj-lt"/>
              </a:rPr>
              <a:t>глікопептидів</a:t>
            </a:r>
            <a:endParaRPr lang="x-none" sz="6600" dirty="0">
              <a:solidFill>
                <a:srgbClr val="0E7E7E"/>
              </a:solidFill>
              <a:latin typeface="+mj-lt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4681915" y="7703545"/>
            <a:ext cx="5498019" cy="4480885"/>
          </a:xfrm>
          <a:custGeom>
            <a:avLst/>
            <a:gdLst/>
            <a:ahLst/>
            <a:cxnLst/>
            <a:rect l="l" t="t" r="r" b="b"/>
            <a:pathLst>
              <a:path w="5498019" h="4480885">
                <a:moveTo>
                  <a:pt x="0" y="0"/>
                </a:moveTo>
                <a:lnTo>
                  <a:pt x="5498019" y="0"/>
                </a:lnTo>
                <a:lnTo>
                  <a:pt x="5498019" y="4480885"/>
                </a:lnTo>
                <a:lnTo>
                  <a:pt x="0" y="448088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14100090" y="7108567"/>
            <a:ext cx="5498019" cy="4480885"/>
          </a:xfrm>
          <a:custGeom>
            <a:avLst/>
            <a:gdLst/>
            <a:ahLst/>
            <a:cxnLst/>
            <a:rect l="l" t="t" r="r" b="b"/>
            <a:pathLst>
              <a:path w="5498019" h="4480885">
                <a:moveTo>
                  <a:pt x="0" y="0"/>
                </a:moveTo>
                <a:lnTo>
                  <a:pt x="5498019" y="0"/>
                </a:lnTo>
                <a:lnTo>
                  <a:pt x="5498019" y="4480885"/>
                </a:lnTo>
                <a:lnTo>
                  <a:pt x="0" y="448088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10" name="Freeform 10"/>
          <p:cNvSpPr/>
          <p:nvPr/>
        </p:nvSpPr>
        <p:spPr>
          <a:xfrm>
            <a:off x="10320221" y="8656102"/>
            <a:ext cx="3340175" cy="3185692"/>
          </a:xfrm>
          <a:custGeom>
            <a:avLst/>
            <a:gdLst/>
            <a:ahLst/>
            <a:cxnLst/>
            <a:rect l="l" t="t" r="r" b="b"/>
            <a:pathLst>
              <a:path w="3340175" h="3185692">
                <a:moveTo>
                  <a:pt x="0" y="0"/>
                </a:moveTo>
                <a:lnTo>
                  <a:pt x="3340175" y="0"/>
                </a:lnTo>
                <a:lnTo>
                  <a:pt x="3340175" y="3185692"/>
                </a:lnTo>
                <a:lnTo>
                  <a:pt x="0" y="318569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11" name="Freeform 11"/>
          <p:cNvSpPr/>
          <p:nvPr/>
        </p:nvSpPr>
        <p:spPr>
          <a:xfrm>
            <a:off x="14838390" y="5814046"/>
            <a:ext cx="2420910" cy="801926"/>
          </a:xfrm>
          <a:custGeom>
            <a:avLst/>
            <a:gdLst/>
            <a:ahLst/>
            <a:cxnLst/>
            <a:rect l="l" t="t" r="r" b="b"/>
            <a:pathLst>
              <a:path w="2420910" h="801926">
                <a:moveTo>
                  <a:pt x="0" y="0"/>
                </a:moveTo>
                <a:lnTo>
                  <a:pt x="2420910" y="0"/>
                </a:lnTo>
                <a:lnTo>
                  <a:pt x="2420910" y="801926"/>
                </a:lnTo>
                <a:lnTo>
                  <a:pt x="0" y="80192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12" name="Freeform 12"/>
          <p:cNvSpPr/>
          <p:nvPr/>
        </p:nvSpPr>
        <p:spPr>
          <a:xfrm>
            <a:off x="12829546" y="6379106"/>
            <a:ext cx="1600112" cy="1038747"/>
          </a:xfrm>
          <a:custGeom>
            <a:avLst/>
            <a:gdLst/>
            <a:ahLst/>
            <a:cxnLst/>
            <a:rect l="l" t="t" r="r" b="b"/>
            <a:pathLst>
              <a:path w="1600112" h="1038747">
                <a:moveTo>
                  <a:pt x="0" y="0"/>
                </a:moveTo>
                <a:lnTo>
                  <a:pt x="1600112" y="0"/>
                </a:lnTo>
                <a:lnTo>
                  <a:pt x="1600112" y="1038746"/>
                </a:lnTo>
                <a:lnTo>
                  <a:pt x="0" y="103874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13" name="Freeform 13"/>
          <p:cNvSpPr/>
          <p:nvPr/>
        </p:nvSpPr>
        <p:spPr>
          <a:xfrm>
            <a:off x="13629602" y="-2307556"/>
            <a:ext cx="7048814" cy="7451056"/>
          </a:xfrm>
          <a:custGeom>
            <a:avLst/>
            <a:gdLst/>
            <a:ahLst/>
            <a:cxnLst/>
            <a:rect l="l" t="t" r="r" b="b"/>
            <a:pathLst>
              <a:path w="7048814" h="7451056">
                <a:moveTo>
                  <a:pt x="0" y="0"/>
                </a:moveTo>
                <a:lnTo>
                  <a:pt x="7048814" y="0"/>
                </a:lnTo>
                <a:lnTo>
                  <a:pt x="7048814" y="7451056"/>
                </a:lnTo>
                <a:lnTo>
                  <a:pt x="0" y="745105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6991314-1EDE-068D-2E87-C277A2A8301B}"/>
              </a:ext>
            </a:extLst>
          </p:cNvPr>
          <p:cNvSpPr txBox="1"/>
          <p:nvPr/>
        </p:nvSpPr>
        <p:spPr>
          <a:xfrm>
            <a:off x="381000" y="190500"/>
            <a:ext cx="13030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У </a:t>
            </a:r>
            <a:r>
              <a:rPr lang="ru-RU" sz="2800" dirty="0" err="1"/>
              <a:t>разі</a:t>
            </a:r>
            <a:r>
              <a:rPr lang="ru-RU" sz="2800" dirty="0"/>
              <a:t> </a:t>
            </a:r>
            <a:r>
              <a:rPr lang="ru-RU" sz="2800" dirty="0" err="1"/>
              <a:t>швидкого</a:t>
            </a:r>
            <a:r>
              <a:rPr lang="ru-RU" sz="2800" dirty="0"/>
              <a:t> </a:t>
            </a:r>
            <a:r>
              <a:rPr lang="ru-RU" sz="2800" dirty="0" err="1"/>
              <a:t>внутрішньовенного</a:t>
            </a:r>
            <a:r>
              <a:rPr lang="ru-RU" sz="2800" dirty="0"/>
              <a:t> </a:t>
            </a:r>
            <a:r>
              <a:rPr lang="ru-RU" sz="2800" dirty="0" err="1"/>
              <a:t>введення</a:t>
            </a:r>
            <a:r>
              <a:rPr lang="ru-RU" sz="2800" dirty="0"/>
              <a:t> </a:t>
            </a:r>
            <a:r>
              <a:rPr lang="ru-RU" sz="2800" dirty="0" err="1"/>
              <a:t>ванкоміцину</a:t>
            </a:r>
            <a:r>
              <a:rPr lang="ru-RU" sz="2800" dirty="0"/>
              <a:t> </a:t>
            </a:r>
            <a:r>
              <a:rPr lang="ru-RU" sz="2800" dirty="0" err="1"/>
              <a:t>можливий</a:t>
            </a:r>
            <a:r>
              <a:rPr lang="ru-RU" sz="2800" dirty="0"/>
              <a:t> </a:t>
            </a:r>
            <a:r>
              <a:rPr lang="ru-RU" sz="2800" dirty="0" err="1"/>
              <a:t>розвиток</a:t>
            </a:r>
            <a:r>
              <a:rPr lang="ru-RU" sz="2800" dirty="0"/>
              <a:t> </a:t>
            </a:r>
            <a:r>
              <a:rPr lang="ru-RU" sz="4800" b="1" dirty="0">
                <a:solidFill>
                  <a:srgbClr val="0E7E7E"/>
                </a:solidFill>
                <a:latin typeface="+mj-lt"/>
              </a:rPr>
              <a:t>«синдрому </a:t>
            </a:r>
            <a:r>
              <a:rPr lang="ru-RU" sz="4800" b="1" dirty="0" err="1">
                <a:solidFill>
                  <a:srgbClr val="0E7E7E"/>
                </a:solidFill>
                <a:latin typeface="+mj-lt"/>
              </a:rPr>
              <a:t>червоної</a:t>
            </a:r>
            <a:r>
              <a:rPr lang="ru-RU" sz="4800" b="1" dirty="0">
                <a:solidFill>
                  <a:srgbClr val="0E7E7E"/>
                </a:solidFill>
                <a:latin typeface="+mj-lt"/>
              </a:rPr>
              <a:t> </a:t>
            </a:r>
            <a:r>
              <a:rPr lang="ru-RU" sz="4800" b="1" dirty="0" err="1">
                <a:solidFill>
                  <a:srgbClr val="0E7E7E"/>
                </a:solidFill>
                <a:latin typeface="+mj-lt"/>
              </a:rPr>
              <a:t>людини</a:t>
            </a:r>
            <a:r>
              <a:rPr lang="ru-RU" sz="4800" b="1" dirty="0">
                <a:solidFill>
                  <a:srgbClr val="0E7E7E"/>
                </a:solidFill>
                <a:latin typeface="+mj-lt"/>
              </a:rPr>
              <a:t>»</a:t>
            </a:r>
            <a:r>
              <a:rPr lang="ru-RU" sz="2800" dirty="0"/>
              <a:t>,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спричинений</a:t>
            </a:r>
            <a:r>
              <a:rPr lang="ru-RU" sz="2800" dirty="0"/>
              <a:t> </a:t>
            </a:r>
            <a:r>
              <a:rPr lang="ru-RU" sz="2800" dirty="0" err="1"/>
              <a:t>швидким</a:t>
            </a:r>
            <a:r>
              <a:rPr lang="ru-RU" sz="2800" dirty="0"/>
              <a:t> </a:t>
            </a:r>
            <a:r>
              <a:rPr lang="ru-RU" sz="2800" dirty="0" err="1"/>
              <a:t>вивільненням</a:t>
            </a:r>
            <a:r>
              <a:rPr lang="ru-RU" sz="2800" dirty="0"/>
              <a:t> </a:t>
            </a:r>
            <a:r>
              <a:rPr lang="ru-RU" sz="2800" dirty="0" err="1"/>
              <a:t>гістаміну</a:t>
            </a:r>
            <a:r>
              <a:rPr lang="ru-RU" sz="2800" dirty="0"/>
              <a:t> з </a:t>
            </a:r>
            <a:r>
              <a:rPr lang="ru-RU" sz="2800" dirty="0" err="1"/>
              <a:t>базофільних</a:t>
            </a:r>
            <a:r>
              <a:rPr lang="ru-RU" sz="2800" dirty="0"/>
              <a:t> </a:t>
            </a:r>
            <a:r>
              <a:rPr lang="ru-RU" sz="2800" dirty="0" err="1"/>
              <a:t>гранулоцитів</a:t>
            </a:r>
            <a:r>
              <a:rPr lang="ru-RU" sz="2800" dirty="0"/>
              <a:t> та </a:t>
            </a:r>
            <a:r>
              <a:rPr lang="ru-RU" sz="2800" dirty="0" err="1"/>
              <a:t>проявляється</a:t>
            </a:r>
            <a:r>
              <a:rPr lang="ru-RU" sz="2800" dirty="0"/>
              <a:t> </a:t>
            </a:r>
            <a:r>
              <a:rPr lang="ru-RU" sz="2800" dirty="0" err="1"/>
              <a:t>гіперемією</a:t>
            </a:r>
            <a:r>
              <a:rPr lang="ru-RU" sz="2800" dirty="0"/>
              <a:t> </a:t>
            </a:r>
            <a:r>
              <a:rPr lang="ru-RU" sz="2800" dirty="0" err="1"/>
              <a:t>верхньої</a:t>
            </a:r>
            <a:r>
              <a:rPr lang="ru-RU" sz="2800" dirty="0"/>
              <a:t> </a:t>
            </a:r>
            <a:r>
              <a:rPr lang="ru-RU" sz="2800" dirty="0" err="1"/>
              <a:t>половини</a:t>
            </a:r>
            <a:r>
              <a:rPr lang="ru-RU" sz="2800" dirty="0"/>
              <a:t> </a:t>
            </a:r>
            <a:r>
              <a:rPr lang="ru-RU" sz="2800" dirty="0" err="1"/>
              <a:t>тулуба</a:t>
            </a:r>
            <a:r>
              <a:rPr lang="ru-RU" sz="2800" dirty="0"/>
              <a:t>, </a:t>
            </a:r>
            <a:r>
              <a:rPr lang="ru-RU" sz="2800" dirty="0" err="1"/>
              <a:t>тахікардією</a:t>
            </a:r>
            <a:r>
              <a:rPr lang="ru-RU" sz="2800" dirty="0"/>
              <a:t>, </a:t>
            </a:r>
            <a:r>
              <a:rPr lang="ru-RU" sz="2800" dirty="0" err="1"/>
              <a:t>артеріальною</a:t>
            </a:r>
            <a:r>
              <a:rPr lang="ru-RU" sz="2800" dirty="0"/>
              <a:t> </a:t>
            </a:r>
            <a:r>
              <a:rPr lang="ru-RU" sz="2800" dirty="0" err="1"/>
              <a:t>гіпотензією</a:t>
            </a:r>
            <a:r>
              <a:rPr lang="ru-RU" sz="2800" dirty="0"/>
              <a:t>, </a:t>
            </a:r>
            <a:r>
              <a:rPr lang="ru-RU" sz="2800" dirty="0" err="1"/>
              <a:t>болем</a:t>
            </a:r>
            <a:r>
              <a:rPr lang="ru-RU" sz="2800" dirty="0"/>
              <a:t> за </a:t>
            </a:r>
            <a:r>
              <a:rPr lang="ru-RU" sz="2800" dirty="0" err="1"/>
              <a:t>грудниною</a:t>
            </a:r>
            <a:r>
              <a:rPr lang="ru-RU" sz="2800" dirty="0"/>
              <a:t>, </a:t>
            </a:r>
            <a:r>
              <a:rPr lang="ru-RU" sz="2800" dirty="0" err="1"/>
              <a:t>припливами</a:t>
            </a:r>
            <a:r>
              <a:rPr lang="ru-RU" sz="2800" dirty="0"/>
              <a:t> до </a:t>
            </a:r>
            <a:r>
              <a:rPr lang="ru-RU" sz="2800" dirty="0" err="1"/>
              <a:t>верхньої</a:t>
            </a:r>
            <a:r>
              <a:rPr lang="ru-RU" sz="2800" dirty="0"/>
              <a:t> </a:t>
            </a:r>
            <a:r>
              <a:rPr lang="ru-RU" sz="2800" dirty="0" err="1"/>
              <a:t>половини</a:t>
            </a:r>
            <a:r>
              <a:rPr lang="ru-RU" sz="2800" dirty="0"/>
              <a:t> </a:t>
            </a:r>
            <a:r>
              <a:rPr lang="ru-RU" sz="2800" dirty="0" err="1"/>
              <a:t>тулуба</a:t>
            </a:r>
            <a:r>
              <a:rPr lang="ru-RU" sz="2800" dirty="0"/>
              <a:t> і </a:t>
            </a:r>
            <a:r>
              <a:rPr lang="ru-RU" sz="2800" dirty="0" err="1"/>
              <a:t>обличчя</a:t>
            </a:r>
            <a:r>
              <a:rPr lang="ru-RU" sz="2800" dirty="0"/>
              <a:t> (для </a:t>
            </a:r>
            <a:r>
              <a:rPr lang="ru-RU" sz="2800" dirty="0" err="1"/>
              <a:t>запобігання</a:t>
            </a:r>
            <a:r>
              <a:rPr lang="ru-RU" sz="2800" dirty="0"/>
              <a:t> </a:t>
            </a:r>
            <a:r>
              <a:rPr lang="ru-RU" sz="2800" dirty="0" err="1"/>
              <a:t>інфузію</a:t>
            </a:r>
            <a:r>
              <a:rPr lang="ru-RU" sz="2800" dirty="0"/>
              <a:t> </a:t>
            </a:r>
            <a:r>
              <a:rPr lang="ru-RU" sz="2800" dirty="0" err="1"/>
              <a:t>проводять</a:t>
            </a:r>
            <a:r>
              <a:rPr lang="ru-RU" sz="2800" dirty="0"/>
              <a:t> </a:t>
            </a:r>
            <a:r>
              <a:rPr lang="ru-RU" sz="2800" dirty="0" err="1"/>
              <a:t>впродовж</a:t>
            </a:r>
            <a:r>
              <a:rPr lang="ru-RU" sz="2800" dirty="0"/>
              <a:t> </a:t>
            </a:r>
            <a:r>
              <a:rPr lang="ru-RU" sz="2800" dirty="0" err="1"/>
              <a:t>принаймні</a:t>
            </a:r>
            <a:r>
              <a:rPr lang="ru-RU" sz="2800" dirty="0"/>
              <a:t> 60 </a:t>
            </a:r>
            <a:r>
              <a:rPr lang="ru-RU" sz="2800" dirty="0" err="1"/>
              <a:t>хв</a:t>
            </a:r>
            <a:r>
              <a:rPr lang="ru-RU" sz="2800" dirty="0"/>
              <a:t>).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C4AF6BB-FEC7-6202-72EB-40A9E8B7FFBC}"/>
              </a:ext>
            </a:extLst>
          </p:cNvPr>
          <p:cNvSpPr txBox="1"/>
          <p:nvPr/>
        </p:nvSpPr>
        <p:spPr>
          <a:xfrm>
            <a:off x="346598" y="3256966"/>
            <a:ext cx="12263101" cy="6718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0E7E7E"/>
                </a:solidFill>
                <a:latin typeface="+mj-lt"/>
              </a:rPr>
              <a:t>Причини</a:t>
            </a:r>
          </a:p>
          <a:p>
            <a:pPr algn="just"/>
            <a:r>
              <a:rPr lang="ru-RU" sz="2800" dirty="0" err="1"/>
              <a:t>Спочатку</a:t>
            </a:r>
            <a:r>
              <a:rPr lang="ru-RU" sz="2800" dirty="0"/>
              <a:t> </a:t>
            </a:r>
            <a:r>
              <a:rPr lang="ru-RU" sz="2800" dirty="0" err="1"/>
              <a:t>лікарі</a:t>
            </a:r>
            <a:r>
              <a:rPr lang="ru-RU" sz="2800" dirty="0"/>
              <a:t> </a:t>
            </a:r>
            <a:r>
              <a:rPr lang="ru-RU" sz="2800" dirty="0" err="1"/>
              <a:t>вважали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синдром </a:t>
            </a:r>
            <a:r>
              <a:rPr lang="ru-RU" sz="2800" dirty="0" err="1"/>
              <a:t>червоного</a:t>
            </a:r>
            <a:r>
              <a:rPr lang="ru-RU" sz="2800" dirty="0"/>
              <a:t> </a:t>
            </a:r>
            <a:r>
              <a:rPr lang="ru-RU" sz="2800" dirty="0" err="1"/>
              <a:t>людини</a:t>
            </a:r>
            <a:r>
              <a:rPr lang="ru-RU" sz="2800" dirty="0"/>
              <a:t> </a:t>
            </a:r>
            <a:r>
              <a:rPr lang="ru-RU" sz="2800" dirty="0" err="1"/>
              <a:t>викликаний</a:t>
            </a:r>
            <a:r>
              <a:rPr lang="ru-RU" sz="2800" dirty="0"/>
              <a:t> </a:t>
            </a:r>
            <a:r>
              <a:rPr lang="ru-RU" sz="2800" dirty="0" err="1"/>
              <a:t>домішками</a:t>
            </a:r>
            <a:r>
              <a:rPr lang="ru-RU" sz="2800" dirty="0"/>
              <a:t> в препаратах </a:t>
            </a:r>
            <a:r>
              <a:rPr lang="ru-RU" sz="2800" dirty="0" err="1"/>
              <a:t>ванкоміцину</a:t>
            </a:r>
            <a:r>
              <a:rPr lang="ru-RU" sz="2800" dirty="0"/>
              <a:t>. </a:t>
            </a:r>
            <a:r>
              <a:rPr lang="ru-RU" sz="2800" dirty="0" err="1"/>
              <a:t>Протягом</a:t>
            </a:r>
            <a:r>
              <a:rPr lang="ru-RU" sz="2800" dirty="0"/>
              <a:t> </a:t>
            </a:r>
            <a:r>
              <a:rPr lang="ru-RU" sz="2800" dirty="0" err="1"/>
              <a:t>цього</a:t>
            </a:r>
            <a:r>
              <a:rPr lang="ru-RU" sz="2800" dirty="0"/>
              <a:t> часу синдром часто </a:t>
            </a:r>
            <a:r>
              <a:rPr lang="ru-RU" sz="2800" dirty="0" err="1"/>
              <a:t>називали</a:t>
            </a:r>
            <a:r>
              <a:rPr lang="ru-RU" sz="2800" dirty="0"/>
              <a:t> «</a:t>
            </a:r>
            <a:r>
              <a:rPr lang="ru-RU" sz="2800" dirty="0" err="1"/>
              <a:t>грязю</a:t>
            </a:r>
            <a:r>
              <a:rPr lang="ru-RU" sz="2800" dirty="0"/>
              <a:t> </a:t>
            </a:r>
            <a:r>
              <a:rPr lang="ru-RU" sz="2800" dirty="0" err="1"/>
              <a:t>Міссісіпі</a:t>
            </a:r>
            <a:r>
              <a:rPr lang="ru-RU" sz="2800" dirty="0"/>
              <a:t>». </a:t>
            </a:r>
            <a:r>
              <a:rPr lang="ru-RU" sz="2800" dirty="0" err="1"/>
              <a:t>Проте</a:t>
            </a:r>
            <a:r>
              <a:rPr lang="ru-RU" sz="2800" dirty="0"/>
              <a:t> синдром </a:t>
            </a:r>
            <a:r>
              <a:rPr lang="ru-RU" sz="2800" dirty="0" err="1"/>
              <a:t>червоного</a:t>
            </a:r>
            <a:r>
              <a:rPr lang="ru-RU" sz="2800" dirty="0"/>
              <a:t> </a:t>
            </a:r>
            <a:r>
              <a:rPr lang="ru-RU" sz="2800" dirty="0" err="1"/>
              <a:t>людини</a:t>
            </a:r>
            <a:r>
              <a:rPr lang="ru-RU" sz="2800" dirty="0"/>
              <a:t> </a:t>
            </a:r>
            <a:r>
              <a:rPr lang="ru-RU" sz="2800" dirty="0" err="1"/>
              <a:t>продовжував</a:t>
            </a:r>
            <a:r>
              <a:rPr lang="ru-RU" sz="2800" dirty="0"/>
              <a:t> </a:t>
            </a:r>
            <a:r>
              <a:rPr lang="ru-RU" sz="2800" dirty="0" err="1"/>
              <a:t>виникати</a:t>
            </a:r>
            <a:r>
              <a:rPr lang="ru-RU" sz="2800" dirty="0"/>
              <a:t>, </a:t>
            </a:r>
            <a:r>
              <a:rPr lang="ru-RU" sz="2800" dirty="0" err="1"/>
              <a:t>незважаючи</a:t>
            </a:r>
            <a:r>
              <a:rPr lang="ru-RU" sz="2800" dirty="0"/>
              <a:t> на </a:t>
            </a:r>
            <a:r>
              <a:rPr lang="ru-RU" sz="2800" dirty="0" err="1"/>
              <a:t>значне</a:t>
            </a:r>
            <a:r>
              <a:rPr lang="ru-RU" sz="2800" dirty="0"/>
              <a:t> </a:t>
            </a:r>
            <a:r>
              <a:rPr lang="ru-RU" sz="2800" dirty="0" err="1"/>
              <a:t>покращення</a:t>
            </a:r>
            <a:r>
              <a:rPr lang="ru-RU" sz="2800" dirty="0"/>
              <a:t> </a:t>
            </a:r>
            <a:r>
              <a:rPr lang="ru-RU" sz="2800" dirty="0" err="1"/>
              <a:t>чистоти</a:t>
            </a:r>
            <a:r>
              <a:rPr lang="ru-RU" sz="2800" dirty="0"/>
              <a:t> </a:t>
            </a:r>
            <a:r>
              <a:rPr lang="ru-RU" sz="2800" dirty="0" err="1"/>
              <a:t>препаратів</a:t>
            </a:r>
            <a:r>
              <a:rPr lang="ru-RU" sz="2800" dirty="0"/>
              <a:t> </a:t>
            </a:r>
            <a:r>
              <a:rPr lang="ru-RU" sz="2800" dirty="0" err="1"/>
              <a:t>ванкоміцину</a:t>
            </a:r>
            <a:r>
              <a:rPr lang="ru-RU" sz="2800" dirty="0"/>
              <a:t>.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Зараз </a:t>
            </a:r>
            <a:r>
              <a:rPr lang="ru-RU" sz="2800" dirty="0" err="1"/>
              <a:t>відомо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синдром </a:t>
            </a:r>
            <a:r>
              <a:rPr lang="ru-RU" sz="2800" dirty="0" err="1"/>
              <a:t>червоної</a:t>
            </a:r>
            <a:r>
              <a:rPr lang="ru-RU" sz="2800" dirty="0"/>
              <a:t> </a:t>
            </a:r>
            <a:r>
              <a:rPr lang="ru-RU" sz="2800" dirty="0" err="1"/>
              <a:t>людини</a:t>
            </a:r>
            <a:r>
              <a:rPr lang="ru-RU" sz="2800" dirty="0"/>
              <a:t> </a:t>
            </a:r>
            <a:r>
              <a:rPr lang="ru-RU" sz="2800" dirty="0" err="1"/>
              <a:t>викликається</a:t>
            </a:r>
            <a:r>
              <a:rPr lang="ru-RU" sz="2800" dirty="0"/>
              <a:t> </a:t>
            </a:r>
            <a:r>
              <a:rPr lang="ru-RU" sz="2800" dirty="0" err="1"/>
              <a:t>надмірною</a:t>
            </a:r>
            <a:r>
              <a:rPr lang="ru-RU" sz="2800" dirty="0"/>
              <a:t> </a:t>
            </a:r>
            <a:r>
              <a:rPr lang="ru-RU" sz="2800" dirty="0" err="1"/>
              <a:t>стимуляцією</a:t>
            </a:r>
            <a:r>
              <a:rPr lang="ru-RU" sz="2800" dirty="0"/>
              <a:t> </a:t>
            </a:r>
            <a:r>
              <a:rPr lang="ru-RU" sz="2800" dirty="0" err="1"/>
              <a:t>специфічних</a:t>
            </a:r>
            <a:r>
              <a:rPr lang="ru-RU" sz="2800" dirty="0"/>
              <a:t> </a:t>
            </a:r>
            <a:r>
              <a:rPr lang="ru-RU" sz="2800" dirty="0" err="1"/>
              <a:t>імунних</a:t>
            </a:r>
            <a:r>
              <a:rPr lang="ru-RU" sz="2800" dirty="0"/>
              <a:t> </a:t>
            </a:r>
            <a:r>
              <a:rPr lang="ru-RU" sz="2800" dirty="0" err="1"/>
              <a:t>клітин</a:t>
            </a:r>
            <a:r>
              <a:rPr lang="ru-RU" sz="2800" dirty="0"/>
              <a:t> </a:t>
            </a:r>
            <a:r>
              <a:rPr lang="ru-RU" sz="2800" dirty="0" err="1"/>
              <a:t>організму</a:t>
            </a:r>
            <a:r>
              <a:rPr lang="ru-RU" sz="2800" dirty="0"/>
              <a:t> у </a:t>
            </a:r>
            <a:r>
              <a:rPr lang="ru-RU" sz="2800" dirty="0" err="1"/>
              <a:t>відповідь</a:t>
            </a:r>
            <a:r>
              <a:rPr lang="ru-RU" sz="2800" dirty="0"/>
              <a:t> на </a:t>
            </a:r>
            <a:r>
              <a:rPr lang="ru-RU" sz="2800" dirty="0" err="1"/>
              <a:t>ванкоміцин</a:t>
            </a:r>
            <a:r>
              <a:rPr lang="ru-RU" sz="2800" dirty="0"/>
              <a:t>. </a:t>
            </a:r>
            <a:r>
              <a:rPr lang="ru-RU" sz="2800" dirty="0" err="1"/>
              <a:t>Ці</a:t>
            </a:r>
            <a:r>
              <a:rPr lang="ru-RU" sz="2800" dirty="0"/>
              <a:t> </a:t>
            </a:r>
            <a:r>
              <a:rPr lang="ru-RU" sz="2800" dirty="0" err="1"/>
              <a:t>клітини</a:t>
            </a:r>
            <a:r>
              <a:rPr lang="ru-RU" sz="2800" dirty="0"/>
              <a:t>, </a:t>
            </a:r>
            <a:r>
              <a:rPr lang="ru-RU" sz="2800" dirty="0" err="1"/>
              <a:t>звані</a:t>
            </a:r>
            <a:r>
              <a:rPr lang="ru-RU" sz="2800" dirty="0"/>
              <a:t> </a:t>
            </a:r>
            <a:r>
              <a:rPr lang="ru-RU" sz="2800" dirty="0" err="1"/>
              <a:t>тучними</a:t>
            </a:r>
            <a:r>
              <a:rPr lang="ru-RU" sz="2800" dirty="0"/>
              <a:t> </a:t>
            </a:r>
            <a:r>
              <a:rPr lang="ru-RU" sz="2800" dirty="0" err="1"/>
              <a:t>клітинами</a:t>
            </a:r>
            <a:r>
              <a:rPr lang="ru-RU" sz="2800" dirty="0"/>
              <a:t>, були </a:t>
            </a:r>
            <a:r>
              <a:rPr lang="ru-RU" sz="2800" dirty="0" err="1"/>
              <a:t>пов’язані</a:t>
            </a:r>
            <a:r>
              <a:rPr lang="ru-RU" sz="2800" dirty="0"/>
              <a:t> з </a:t>
            </a:r>
            <a:r>
              <a:rPr lang="ru-RU" sz="2800" dirty="0" err="1"/>
              <a:t>алергічними</a:t>
            </a:r>
            <a:r>
              <a:rPr lang="ru-RU" sz="2800" dirty="0"/>
              <a:t> </a:t>
            </a:r>
            <a:r>
              <a:rPr lang="ru-RU" sz="2800" dirty="0" err="1"/>
              <a:t>реакціями</a:t>
            </a:r>
            <a:r>
              <a:rPr lang="ru-RU" sz="2800" dirty="0"/>
              <a:t>. </a:t>
            </a:r>
            <a:r>
              <a:rPr lang="ru-RU" sz="2800" dirty="0" err="1"/>
              <a:t>Під</a:t>
            </a:r>
            <a:r>
              <a:rPr lang="ru-RU" sz="2800" dirty="0"/>
              <a:t> час </a:t>
            </a:r>
            <a:r>
              <a:rPr lang="ru-RU" sz="2800" dirty="0" err="1"/>
              <a:t>попередньої</a:t>
            </a:r>
            <a:r>
              <a:rPr lang="ru-RU" sz="2800" dirty="0"/>
              <a:t> </a:t>
            </a:r>
            <a:r>
              <a:rPr lang="ru-RU" sz="2800" dirty="0" err="1"/>
              <a:t>імунізації</a:t>
            </a:r>
            <a:r>
              <a:rPr lang="ru-RU" sz="2800" dirty="0"/>
              <a:t> </a:t>
            </a:r>
            <a:r>
              <a:rPr lang="ru-RU" sz="2800" dirty="0" err="1"/>
              <a:t>тучні</a:t>
            </a:r>
            <a:r>
              <a:rPr lang="ru-RU" sz="2800" dirty="0"/>
              <a:t> </a:t>
            </a:r>
            <a:r>
              <a:rPr lang="ru-RU" sz="2800" dirty="0" err="1"/>
              <a:t>клітини</a:t>
            </a:r>
            <a:r>
              <a:rPr lang="ru-RU" sz="2800" dirty="0"/>
              <a:t> </a:t>
            </a:r>
            <a:r>
              <a:rPr lang="ru-RU" sz="2800" dirty="0" err="1"/>
              <a:t>виробляють</a:t>
            </a:r>
            <a:r>
              <a:rPr lang="ru-RU" sz="2800" dirty="0"/>
              <a:t> велику </a:t>
            </a:r>
            <a:r>
              <a:rPr lang="ru-RU" sz="2800" dirty="0" err="1"/>
              <a:t>кількість</a:t>
            </a:r>
            <a:r>
              <a:rPr lang="ru-RU" sz="2800" dirty="0"/>
              <a:t> </a:t>
            </a:r>
            <a:r>
              <a:rPr lang="ru-RU" sz="2800" dirty="0" err="1"/>
              <a:t>сполуки</a:t>
            </a:r>
            <a:r>
              <a:rPr lang="ru-RU" sz="2800" dirty="0"/>
              <a:t>, яка </a:t>
            </a:r>
            <a:r>
              <a:rPr lang="ru-RU" sz="2800" dirty="0" err="1"/>
              <a:t>називається</a:t>
            </a:r>
            <a:r>
              <a:rPr lang="ru-RU" sz="2800" dirty="0"/>
              <a:t> </a:t>
            </a:r>
            <a:r>
              <a:rPr lang="ru-RU" sz="2800" dirty="0" err="1"/>
              <a:t>гістаміном</a:t>
            </a:r>
            <a:r>
              <a:rPr lang="ru-RU" sz="2800" dirty="0"/>
              <a:t>. </a:t>
            </a:r>
            <a:r>
              <a:rPr lang="ru-RU" sz="2800" dirty="0" err="1"/>
              <a:t>Гістамін</a:t>
            </a:r>
            <a:r>
              <a:rPr lang="ru-RU" sz="2800" dirty="0"/>
              <a:t> </a:t>
            </a:r>
            <a:r>
              <a:rPr lang="ru-RU" sz="2800" dirty="0" err="1"/>
              <a:t>викликає</a:t>
            </a:r>
            <a:r>
              <a:rPr lang="ru-RU" sz="2800" dirty="0"/>
              <a:t> </a:t>
            </a:r>
            <a:r>
              <a:rPr lang="ru-RU" sz="2800" dirty="0" err="1"/>
              <a:t>симптоми</a:t>
            </a:r>
            <a:r>
              <a:rPr lang="ru-RU" sz="2800" dirty="0"/>
              <a:t> синдрому </a:t>
            </a:r>
            <a:r>
              <a:rPr lang="ru-RU" sz="2800" dirty="0" err="1"/>
              <a:t>червоної</a:t>
            </a:r>
            <a:r>
              <a:rPr lang="ru-RU" sz="2800" dirty="0"/>
              <a:t> </a:t>
            </a:r>
            <a:r>
              <a:rPr lang="ru-RU" sz="2800" dirty="0" err="1"/>
              <a:t>людини</a:t>
            </a:r>
            <a:r>
              <a:rPr lang="ru-RU" sz="2800" dirty="0"/>
              <a:t>.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 err="1"/>
              <a:t>Інші</a:t>
            </a:r>
            <a:r>
              <a:rPr lang="ru-RU" sz="2800" dirty="0"/>
              <a:t> типи </a:t>
            </a:r>
            <a:r>
              <a:rPr lang="ru-RU" sz="2800" dirty="0" err="1"/>
              <a:t>антибіотиків</a:t>
            </a:r>
            <a:r>
              <a:rPr lang="ru-RU" sz="2800" dirty="0"/>
              <a:t>, </a:t>
            </a:r>
            <a:r>
              <a:rPr lang="ru-RU" sz="2800" dirty="0" err="1"/>
              <a:t>такі</a:t>
            </a:r>
            <a:r>
              <a:rPr lang="ru-RU" sz="2800" dirty="0"/>
              <a:t> як ципрофлоксацин (</a:t>
            </a:r>
            <a:r>
              <a:rPr lang="en-US" sz="2800" dirty="0"/>
              <a:t>Cipro), </a:t>
            </a:r>
            <a:r>
              <a:rPr lang="ru-RU" sz="2800" dirty="0" err="1"/>
              <a:t>цефепім</a:t>
            </a:r>
            <a:r>
              <a:rPr lang="ru-RU" sz="2800" dirty="0"/>
              <a:t> і </a:t>
            </a:r>
            <a:r>
              <a:rPr lang="ru-RU" sz="2800" dirty="0" err="1"/>
              <a:t>рифампін</a:t>
            </a:r>
            <a:r>
              <a:rPr lang="ru-RU" sz="2800" dirty="0"/>
              <a:t> (</a:t>
            </a:r>
            <a:r>
              <a:rPr lang="en-US" sz="2800" dirty="0" err="1"/>
              <a:t>Rimactane</a:t>
            </a:r>
            <a:r>
              <a:rPr lang="en-US" sz="2800" dirty="0"/>
              <a:t>, </a:t>
            </a:r>
            <a:r>
              <a:rPr lang="en-US" sz="2800" dirty="0" err="1"/>
              <a:t>Rifadin</a:t>
            </a:r>
            <a:r>
              <a:rPr lang="en-US" sz="2800" dirty="0"/>
              <a:t>), </a:t>
            </a:r>
            <a:r>
              <a:rPr lang="ru-RU" sz="2800" dirty="0"/>
              <a:t>також у </a:t>
            </a:r>
            <a:r>
              <a:rPr lang="ru-RU" sz="2800" dirty="0" err="1"/>
              <a:t>рідкісних</a:t>
            </a:r>
            <a:r>
              <a:rPr lang="ru-RU" sz="2800" dirty="0"/>
              <a:t> </a:t>
            </a:r>
            <a:r>
              <a:rPr lang="ru-RU" sz="2800" dirty="0" err="1"/>
              <a:t>випадках</a:t>
            </a:r>
            <a:r>
              <a:rPr lang="ru-RU" sz="2800" dirty="0"/>
              <a:t> </a:t>
            </a:r>
            <a:r>
              <a:rPr lang="ru-RU" sz="2800" dirty="0" err="1"/>
              <a:t>можуть</a:t>
            </a:r>
            <a:r>
              <a:rPr lang="ru-RU" sz="2800" dirty="0"/>
              <a:t> </a:t>
            </a:r>
            <a:r>
              <a:rPr lang="ru-RU" sz="2800" dirty="0" err="1"/>
              <a:t>викликати</a:t>
            </a:r>
            <a:r>
              <a:rPr lang="ru-RU" sz="2800" dirty="0"/>
              <a:t> синдром </a:t>
            </a:r>
            <a:r>
              <a:rPr lang="ru-RU" sz="2800" dirty="0" err="1"/>
              <a:t>червоної</a:t>
            </a:r>
            <a:r>
              <a:rPr lang="ru-RU" sz="2800" dirty="0"/>
              <a:t> </a:t>
            </a:r>
            <a:r>
              <a:rPr lang="ru-RU" sz="2800" dirty="0" err="1"/>
              <a:t>людини</a:t>
            </a:r>
            <a:r>
              <a:rPr lang="ru-RU" sz="2800" dirty="0"/>
              <a:t>.</a:t>
            </a:r>
            <a:endParaRPr lang="x-none" sz="2800" dirty="0"/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3713" y="-3450045"/>
            <a:ext cx="6923758" cy="14385424"/>
            <a:chOff x="0" y="0"/>
            <a:chExt cx="1769042" cy="36755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9042" cy="3675522"/>
            </a:xfrm>
            <a:custGeom>
              <a:avLst/>
              <a:gdLst/>
              <a:ahLst/>
              <a:cxnLst/>
              <a:rect l="l" t="t" r="r" b="b"/>
              <a:pathLst>
                <a:path w="1769042" h="3675522">
                  <a:moveTo>
                    <a:pt x="0" y="0"/>
                  </a:moveTo>
                  <a:lnTo>
                    <a:pt x="1769042" y="0"/>
                  </a:lnTo>
                  <a:lnTo>
                    <a:pt x="1769042" y="3675522"/>
                  </a:lnTo>
                  <a:lnTo>
                    <a:pt x="0" y="3675522"/>
                  </a:lnTo>
                  <a:close/>
                </a:path>
              </a:pathLst>
            </a:custGeom>
            <a:solidFill>
              <a:srgbClr val="16948A"/>
            </a:solidFill>
          </p:spPr>
          <p:txBody>
            <a:bodyPr/>
            <a:lstStyle/>
            <a:p>
              <a:endParaRPr lang="x-non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769042" cy="371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935200" y="7277100"/>
            <a:ext cx="5033871" cy="4989825"/>
          </a:xfrm>
          <a:custGeom>
            <a:avLst/>
            <a:gdLst/>
            <a:ahLst/>
            <a:cxnLst/>
            <a:rect l="l" t="t" r="r" b="b"/>
            <a:pathLst>
              <a:path w="5033871" h="4989825">
                <a:moveTo>
                  <a:pt x="0" y="0"/>
                </a:moveTo>
                <a:lnTo>
                  <a:pt x="5033871" y="0"/>
                </a:lnTo>
                <a:lnTo>
                  <a:pt x="5033871" y="4989824"/>
                </a:lnTo>
                <a:lnTo>
                  <a:pt x="0" y="498982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7" name="Freeform 7"/>
          <p:cNvSpPr/>
          <p:nvPr/>
        </p:nvSpPr>
        <p:spPr>
          <a:xfrm>
            <a:off x="7484302" y="1751501"/>
            <a:ext cx="1664728" cy="1836942"/>
          </a:xfrm>
          <a:custGeom>
            <a:avLst/>
            <a:gdLst/>
            <a:ahLst/>
            <a:cxnLst/>
            <a:rect l="l" t="t" r="r" b="b"/>
            <a:pathLst>
              <a:path w="1664728" h="1836942">
                <a:moveTo>
                  <a:pt x="0" y="0"/>
                </a:moveTo>
                <a:lnTo>
                  <a:pt x="1664728" y="0"/>
                </a:lnTo>
                <a:lnTo>
                  <a:pt x="1664728" y="1836941"/>
                </a:lnTo>
                <a:lnTo>
                  <a:pt x="0" y="183694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10" name="Freeform 10"/>
          <p:cNvSpPr/>
          <p:nvPr/>
        </p:nvSpPr>
        <p:spPr>
          <a:xfrm rot="-6752782">
            <a:off x="8046480" y="899165"/>
            <a:ext cx="823701" cy="272851"/>
          </a:xfrm>
          <a:custGeom>
            <a:avLst/>
            <a:gdLst/>
            <a:ahLst/>
            <a:cxnLst/>
            <a:rect l="l" t="t" r="r" b="b"/>
            <a:pathLst>
              <a:path w="823701" h="272851">
                <a:moveTo>
                  <a:pt x="0" y="0"/>
                </a:moveTo>
                <a:lnTo>
                  <a:pt x="823701" y="0"/>
                </a:lnTo>
                <a:lnTo>
                  <a:pt x="823701" y="272850"/>
                </a:lnTo>
                <a:lnTo>
                  <a:pt x="0" y="27285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sp>
        <p:nvSpPr>
          <p:cNvPr id="15" name="Freeform 15"/>
          <p:cNvSpPr/>
          <p:nvPr/>
        </p:nvSpPr>
        <p:spPr>
          <a:xfrm>
            <a:off x="14413392" y="-3148359"/>
            <a:ext cx="5033871" cy="4989825"/>
          </a:xfrm>
          <a:custGeom>
            <a:avLst/>
            <a:gdLst/>
            <a:ahLst/>
            <a:cxnLst/>
            <a:rect l="l" t="t" r="r" b="b"/>
            <a:pathLst>
              <a:path w="5033871" h="4989825">
                <a:moveTo>
                  <a:pt x="0" y="0"/>
                </a:moveTo>
                <a:lnTo>
                  <a:pt x="5033872" y="0"/>
                </a:lnTo>
                <a:lnTo>
                  <a:pt x="5033872" y="4989824"/>
                </a:lnTo>
                <a:lnTo>
                  <a:pt x="0" y="498982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31999"/>
            </a:blip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F6DBDC9A-FDCB-F0D9-55F0-BB5F4A02D90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4098" y="-124405"/>
            <a:ext cx="4969819" cy="1041140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96B442BC-389B-6F32-DA42-7064907A5FE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25438" y="-238315"/>
            <a:ext cx="7958729" cy="327166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E0A6478-9F73-292E-FB8B-70DC795DC3B9}"/>
              </a:ext>
            </a:extLst>
          </p:cNvPr>
          <p:cNvSpPr txBox="1"/>
          <p:nvPr/>
        </p:nvSpPr>
        <p:spPr>
          <a:xfrm>
            <a:off x="7644812" y="3668108"/>
            <a:ext cx="1066714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/>
              <a:t>Лікування</a:t>
            </a:r>
            <a:r>
              <a:rPr lang="ru-RU" sz="2800" dirty="0"/>
              <a:t> буде </a:t>
            </a:r>
            <a:r>
              <a:rPr lang="ru-RU" sz="2800" dirty="0" err="1"/>
              <a:t>базуватися</a:t>
            </a:r>
            <a:r>
              <a:rPr lang="ru-RU" sz="2800" dirty="0"/>
              <a:t> на </a:t>
            </a:r>
            <a:r>
              <a:rPr lang="ru-RU" sz="2800" dirty="0" err="1"/>
              <a:t>основній</a:t>
            </a:r>
            <a:r>
              <a:rPr lang="ru-RU" sz="2800" dirty="0"/>
              <a:t> </a:t>
            </a:r>
            <a:r>
              <a:rPr lang="ru-RU" sz="2800" dirty="0" err="1"/>
              <a:t>причині</a:t>
            </a:r>
            <a:r>
              <a:rPr lang="ru-RU" sz="2800" dirty="0"/>
              <a:t>, тому </a:t>
            </a:r>
            <a:r>
              <a:rPr lang="ru-RU" sz="2800" dirty="0" err="1"/>
              <a:t>точний</a:t>
            </a:r>
            <a:r>
              <a:rPr lang="ru-RU" sz="2800" dirty="0"/>
              <a:t> </a:t>
            </a:r>
            <a:r>
              <a:rPr lang="ru-RU" sz="2800" dirty="0" err="1"/>
              <a:t>діагноз</a:t>
            </a:r>
            <a:r>
              <a:rPr lang="ru-RU" sz="2800" dirty="0"/>
              <a:t> </a:t>
            </a:r>
            <a:r>
              <a:rPr lang="ru-RU" sz="2800" dirty="0" err="1"/>
              <a:t>життєво</a:t>
            </a:r>
            <a:r>
              <a:rPr lang="ru-RU" sz="2800" dirty="0"/>
              <a:t> </a:t>
            </a:r>
            <a:r>
              <a:rPr lang="ru-RU" sz="2800" dirty="0" err="1"/>
              <a:t>важливий</a:t>
            </a:r>
            <a:r>
              <a:rPr lang="ru-RU" sz="2800" dirty="0"/>
              <a:t>.</a:t>
            </a:r>
          </a:p>
          <a:p>
            <a:r>
              <a:rPr lang="ru-RU" sz="2800" dirty="0" err="1"/>
              <a:t>Якщо</a:t>
            </a:r>
            <a:r>
              <a:rPr lang="ru-RU" sz="2800" dirty="0"/>
              <a:t> особа </a:t>
            </a:r>
            <a:r>
              <a:rPr lang="ru-RU" sz="2800" dirty="0" err="1"/>
              <a:t>перебуває</a:t>
            </a:r>
            <a:r>
              <a:rPr lang="ru-RU" sz="2800" dirty="0"/>
              <a:t> на </a:t>
            </a:r>
            <a:r>
              <a:rPr lang="ru-RU" sz="2800" dirty="0" err="1"/>
              <a:t>інфузії</a:t>
            </a:r>
            <a:r>
              <a:rPr lang="ru-RU" sz="2800" dirty="0"/>
              <a:t> </a:t>
            </a:r>
            <a:r>
              <a:rPr lang="ru-RU" sz="2800" dirty="0" err="1"/>
              <a:t>ванкоміцину</a:t>
            </a:r>
            <a:r>
              <a:rPr lang="ru-RU" sz="2800" dirty="0"/>
              <a:t>, </a:t>
            </a:r>
            <a:r>
              <a:rPr lang="uk-UA" sz="2800" dirty="0"/>
              <a:t>її</a:t>
            </a:r>
            <a:r>
              <a:rPr lang="ru-RU" sz="2800" dirty="0"/>
              <a:t> </a:t>
            </a:r>
            <a:r>
              <a:rPr lang="ru-RU" sz="2800" dirty="0" err="1"/>
              <a:t>слід</a:t>
            </a:r>
            <a:r>
              <a:rPr lang="ru-RU" sz="2800" dirty="0"/>
              <a:t> </a:t>
            </a:r>
            <a:r>
              <a:rPr lang="ru-RU" sz="2800" dirty="0" err="1"/>
              <a:t>негайно</a:t>
            </a:r>
            <a:r>
              <a:rPr lang="ru-RU" sz="2800" dirty="0"/>
              <a:t> </a:t>
            </a:r>
            <a:r>
              <a:rPr lang="ru-RU" sz="2800" dirty="0" err="1"/>
              <a:t>припинити</a:t>
            </a:r>
            <a:r>
              <a:rPr lang="ru-RU" sz="2800" dirty="0"/>
              <a:t>. </a:t>
            </a:r>
            <a:r>
              <a:rPr lang="ru-RU" sz="2800" dirty="0" err="1"/>
              <a:t>Тільки</a:t>
            </a:r>
            <a:r>
              <a:rPr lang="ru-RU" sz="2800" dirty="0"/>
              <a:t> </a:t>
            </a:r>
            <a:r>
              <a:rPr lang="ru-RU" sz="2800" dirty="0" err="1"/>
              <a:t>після</a:t>
            </a:r>
            <a:r>
              <a:rPr lang="ru-RU" sz="2800" dirty="0"/>
              <a:t> того, як </a:t>
            </a:r>
            <a:r>
              <a:rPr lang="ru-RU" sz="2800" dirty="0" err="1"/>
              <a:t>симптоми</a:t>
            </a:r>
            <a:r>
              <a:rPr lang="ru-RU" sz="2800" dirty="0"/>
              <a:t> </a:t>
            </a:r>
            <a:r>
              <a:rPr lang="ru-RU" sz="2800" dirty="0" err="1"/>
              <a:t>зникнуть</a:t>
            </a:r>
            <a:r>
              <a:rPr lang="ru-RU" sz="2800" dirty="0"/>
              <a:t>, </a:t>
            </a:r>
            <a:r>
              <a:rPr lang="ru-RU" sz="2800" dirty="0" err="1"/>
              <a:t>інфузія</a:t>
            </a:r>
            <a:r>
              <a:rPr lang="ru-RU" sz="2800" dirty="0"/>
              <a:t>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продовжуватися</a:t>
            </a:r>
            <a:r>
              <a:rPr lang="ru-RU" sz="2800" dirty="0"/>
              <a:t> </a:t>
            </a:r>
            <a:r>
              <a:rPr lang="ru-RU" sz="2800" dirty="0" err="1"/>
              <a:t>знову</a:t>
            </a:r>
            <a:r>
              <a:rPr lang="ru-RU" sz="2800" dirty="0"/>
              <a:t> і з </a:t>
            </a:r>
            <a:r>
              <a:rPr lang="ru-RU" sz="2800" dirty="0" err="1"/>
              <a:t>меншою</a:t>
            </a:r>
            <a:r>
              <a:rPr lang="ru-RU" sz="2800" dirty="0"/>
              <a:t> </a:t>
            </a:r>
            <a:r>
              <a:rPr lang="ru-RU" sz="2800" dirty="0" err="1"/>
              <a:t>швидкістю</a:t>
            </a:r>
            <a:r>
              <a:rPr lang="ru-RU" sz="2800" dirty="0"/>
              <a:t>.</a:t>
            </a:r>
          </a:p>
          <a:p>
            <a:r>
              <a:rPr lang="ru-RU" sz="2800" dirty="0"/>
              <a:t>Для </a:t>
            </a:r>
            <a:r>
              <a:rPr lang="ru-RU" sz="2800" dirty="0" err="1"/>
              <a:t>лікування</a:t>
            </a:r>
            <a:r>
              <a:rPr lang="ru-RU" sz="2800" dirty="0"/>
              <a:t> </a:t>
            </a:r>
            <a:r>
              <a:rPr lang="ru-RU" sz="2800" dirty="0" err="1"/>
              <a:t>симптомів</a:t>
            </a:r>
            <a:r>
              <a:rPr lang="ru-RU" sz="2800" dirty="0"/>
              <a:t> </a:t>
            </a:r>
            <a:r>
              <a:rPr lang="ru-RU" sz="2800" dirty="0" err="1"/>
              <a:t>застосовують</a:t>
            </a:r>
            <a:r>
              <a:rPr lang="ru-RU" sz="2800" dirty="0"/>
              <a:t> </a:t>
            </a:r>
            <a:r>
              <a:rPr lang="ru-RU" sz="2800" dirty="0" err="1"/>
              <a:t>м’які</a:t>
            </a:r>
            <a:r>
              <a:rPr lang="ru-RU" sz="2800" dirty="0"/>
              <a:t> </a:t>
            </a:r>
            <a:r>
              <a:rPr lang="ru-RU" sz="2800" dirty="0" err="1"/>
              <a:t>місцеві</a:t>
            </a:r>
            <a:r>
              <a:rPr lang="ru-RU" sz="2800" dirty="0"/>
              <a:t> </a:t>
            </a:r>
            <a:r>
              <a:rPr lang="ru-RU" sz="2800" dirty="0" err="1"/>
              <a:t>стероїди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наносяться</a:t>
            </a:r>
            <a:r>
              <a:rPr lang="ru-RU" sz="2800" dirty="0"/>
              <a:t> </a:t>
            </a:r>
            <a:r>
              <a:rPr lang="ru-RU" sz="2800" dirty="0" err="1"/>
              <a:t>безпосередньо</a:t>
            </a:r>
            <a:r>
              <a:rPr lang="ru-RU" sz="2800" dirty="0"/>
              <a:t> на </a:t>
            </a:r>
            <a:r>
              <a:rPr lang="ru-RU" sz="2800" dirty="0" err="1"/>
              <a:t>шкіру</a:t>
            </a:r>
            <a:r>
              <a:rPr lang="ru-RU" sz="2800" dirty="0"/>
              <a:t>, </a:t>
            </a:r>
            <a:r>
              <a:rPr lang="ru-RU" sz="2800" dirty="0" err="1"/>
              <a:t>антигістамінні</a:t>
            </a:r>
            <a:r>
              <a:rPr lang="ru-RU" sz="2800" dirty="0"/>
              <a:t> </a:t>
            </a:r>
            <a:r>
              <a:rPr lang="ru-RU" sz="2800" dirty="0" err="1"/>
              <a:t>препарати</a:t>
            </a:r>
            <a:r>
              <a:rPr lang="ru-RU" sz="2800" dirty="0"/>
              <a:t>.</a:t>
            </a:r>
          </a:p>
          <a:p>
            <a:endParaRPr lang="ru-RU" sz="2800" dirty="0"/>
          </a:p>
          <a:p>
            <a:r>
              <a:rPr lang="ru-RU" sz="2800" dirty="0" err="1"/>
              <a:t>Встановлено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введення</a:t>
            </a:r>
            <a:r>
              <a:rPr lang="ru-RU" sz="2800" dirty="0"/>
              <a:t> </a:t>
            </a:r>
            <a:r>
              <a:rPr lang="ru-RU" sz="2800" dirty="0" err="1"/>
              <a:t>антигістамінних</a:t>
            </a:r>
            <a:r>
              <a:rPr lang="ru-RU" sz="2800" dirty="0"/>
              <a:t> </a:t>
            </a:r>
            <a:r>
              <a:rPr lang="ru-RU" sz="2800" dirty="0" err="1"/>
              <a:t>препаратів</a:t>
            </a:r>
            <a:r>
              <a:rPr lang="ru-RU" sz="2800" dirty="0"/>
              <a:t> перед </a:t>
            </a:r>
            <a:r>
              <a:rPr lang="ru-RU" sz="2800" dirty="0" err="1"/>
              <a:t>тим</a:t>
            </a:r>
            <a:r>
              <a:rPr lang="ru-RU" sz="2800" dirty="0"/>
              <a:t>, як </a:t>
            </a:r>
            <a:r>
              <a:rPr lang="ru-RU" sz="2800" dirty="0" err="1"/>
              <a:t>комусь</a:t>
            </a:r>
            <a:r>
              <a:rPr lang="ru-RU" sz="2800" dirty="0"/>
              <a:t> </a:t>
            </a:r>
            <a:r>
              <a:rPr lang="ru-RU" sz="2800" dirty="0" err="1"/>
              <a:t>давати</a:t>
            </a:r>
            <a:r>
              <a:rPr lang="ru-RU" sz="2800" dirty="0"/>
              <a:t> </a:t>
            </a:r>
            <a:r>
              <a:rPr lang="ru-RU" sz="2800" dirty="0" err="1"/>
              <a:t>ванкоміцин</a:t>
            </a:r>
            <a:r>
              <a:rPr lang="ru-RU" sz="2800" dirty="0"/>
              <a:t>,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значно</a:t>
            </a:r>
            <a:r>
              <a:rPr lang="ru-RU" sz="2800" dirty="0"/>
              <a:t> </a:t>
            </a:r>
            <a:r>
              <a:rPr lang="ru-RU" sz="2800" dirty="0" err="1"/>
              <a:t>зменшити</a:t>
            </a:r>
            <a:r>
              <a:rPr lang="ru-RU" sz="2800" dirty="0"/>
              <a:t> </a:t>
            </a:r>
            <a:r>
              <a:rPr lang="ru-RU" sz="2800" dirty="0" err="1"/>
              <a:t>ймовірність</a:t>
            </a:r>
            <a:r>
              <a:rPr lang="ru-RU" sz="2800" dirty="0"/>
              <a:t> того,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шкіра</a:t>
            </a:r>
            <a:r>
              <a:rPr lang="ru-RU" sz="2800" dirty="0"/>
              <a:t> </a:t>
            </a:r>
            <a:r>
              <a:rPr lang="ru-RU" sz="2800" dirty="0" err="1"/>
              <a:t>почервоніє</a:t>
            </a:r>
            <a:r>
              <a:rPr lang="ru-RU" sz="2800" dirty="0"/>
              <a:t> та </a:t>
            </a:r>
            <a:r>
              <a:rPr lang="ru-RU" sz="2800" dirty="0" err="1"/>
              <a:t>свербить</a:t>
            </a:r>
            <a:r>
              <a:rPr lang="ru-RU" sz="2800" dirty="0"/>
              <a:t>.</a:t>
            </a:r>
          </a:p>
          <a:p>
            <a:r>
              <a:rPr lang="ru-RU" sz="2800" dirty="0" err="1"/>
              <a:t>Введення</a:t>
            </a:r>
            <a:r>
              <a:rPr lang="ru-RU" sz="2800" dirty="0"/>
              <a:t> димедролу </a:t>
            </a:r>
            <a:r>
              <a:rPr lang="ru-RU" sz="2800" dirty="0" err="1"/>
              <a:t>людині</a:t>
            </a:r>
            <a:r>
              <a:rPr lang="ru-RU" sz="2800" dirty="0"/>
              <a:t> перед </a:t>
            </a:r>
            <a:r>
              <a:rPr lang="ru-RU" sz="2800" dirty="0" err="1"/>
              <a:t>першою</a:t>
            </a:r>
            <a:r>
              <a:rPr lang="ru-RU" sz="2800" dirty="0"/>
              <a:t> </a:t>
            </a:r>
            <a:r>
              <a:rPr lang="ru-RU" sz="2800" dirty="0" err="1"/>
              <a:t>інфузією</a:t>
            </a:r>
            <a:r>
              <a:rPr lang="ru-RU" sz="2800" dirty="0"/>
              <a:t> </a:t>
            </a:r>
            <a:r>
              <a:rPr lang="ru-RU" sz="2800" dirty="0" err="1"/>
              <a:t>ванкоміцину</a:t>
            </a:r>
            <a:r>
              <a:rPr lang="ru-RU" sz="2800" dirty="0"/>
              <a:t>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запобігти</a:t>
            </a:r>
            <a:r>
              <a:rPr lang="ru-RU" sz="2800" dirty="0"/>
              <a:t> синдрому </a:t>
            </a:r>
            <a:r>
              <a:rPr lang="ru-RU" sz="2800" dirty="0" err="1"/>
              <a:t>червоної</a:t>
            </a:r>
            <a:r>
              <a:rPr lang="ru-RU" sz="2800" dirty="0"/>
              <a:t> </a:t>
            </a:r>
            <a:r>
              <a:rPr lang="ru-RU" sz="2800" dirty="0" err="1"/>
              <a:t>людини</a:t>
            </a:r>
            <a:r>
              <a:rPr lang="ru-RU" sz="2800" dirty="0"/>
              <a:t>.</a:t>
            </a:r>
          </a:p>
          <a:p>
            <a:endParaRPr lang="ru-RU" sz="2800" dirty="0"/>
          </a:p>
          <a:p>
            <a:r>
              <a:rPr lang="ru-RU" sz="2800" dirty="0" err="1"/>
              <a:t>Крім</a:t>
            </a:r>
            <a:r>
              <a:rPr lang="ru-RU" sz="2800" dirty="0"/>
              <a:t> того, </a:t>
            </a:r>
            <a:r>
              <a:rPr lang="ru-RU" sz="2800" dirty="0" err="1"/>
              <a:t>важливо</a:t>
            </a:r>
            <a:r>
              <a:rPr lang="ru-RU" sz="2800" dirty="0"/>
              <a:t>, </a:t>
            </a:r>
            <a:r>
              <a:rPr lang="ru-RU" sz="2800" dirty="0" err="1"/>
              <a:t>щоб</a:t>
            </a:r>
            <a:r>
              <a:rPr lang="ru-RU" sz="2800" dirty="0"/>
              <a:t> </a:t>
            </a:r>
            <a:r>
              <a:rPr lang="ru-RU" sz="2800" dirty="0" err="1"/>
              <a:t>інфузію</a:t>
            </a:r>
            <a:r>
              <a:rPr lang="ru-RU" sz="2800" dirty="0"/>
              <a:t> вводили </a:t>
            </a:r>
            <a:r>
              <a:rPr lang="ru-RU" sz="2800" dirty="0" err="1"/>
              <a:t>принаймні</a:t>
            </a:r>
            <a:r>
              <a:rPr lang="ru-RU" sz="2800" dirty="0"/>
              <a:t> </a:t>
            </a:r>
            <a:r>
              <a:rPr lang="ru-RU" sz="2800" dirty="0" err="1"/>
              <a:t>протягом</a:t>
            </a:r>
            <a:r>
              <a:rPr lang="ru-RU" sz="2800" dirty="0"/>
              <a:t> 60 </a:t>
            </a:r>
            <a:r>
              <a:rPr lang="ru-RU" sz="2800" dirty="0" err="1"/>
              <a:t>хвилин</a:t>
            </a:r>
            <a:r>
              <a:rPr lang="ru-RU" sz="2800" dirty="0"/>
              <a:t>, </a:t>
            </a:r>
            <a:r>
              <a:rPr lang="ru-RU" sz="2800" dirty="0" err="1"/>
              <a:t>якщо</a:t>
            </a:r>
            <a:r>
              <a:rPr lang="ru-RU" sz="2800" dirty="0"/>
              <a:t>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можливо</a:t>
            </a:r>
            <a:r>
              <a:rPr lang="ru-RU" sz="2800" dirty="0"/>
              <a:t>, </a:t>
            </a:r>
            <a:r>
              <a:rPr lang="ru-RU" sz="2800" dirty="0" err="1"/>
              <a:t>щоб</a:t>
            </a:r>
            <a:r>
              <a:rPr lang="ru-RU" sz="2800" dirty="0"/>
              <a:t> </a:t>
            </a:r>
            <a:r>
              <a:rPr lang="ru-RU" sz="2800" dirty="0" err="1"/>
              <a:t>мінімізувати</a:t>
            </a:r>
            <a:r>
              <a:rPr lang="ru-RU" sz="2800" dirty="0"/>
              <a:t> </a:t>
            </a:r>
            <a:r>
              <a:rPr lang="ru-RU" sz="2800" dirty="0" err="1"/>
              <a:t>несприятливі</a:t>
            </a:r>
            <a:r>
              <a:rPr lang="ru-RU" sz="2800" dirty="0"/>
              <a:t> </a:t>
            </a:r>
            <a:r>
              <a:rPr lang="ru-RU" sz="2800" dirty="0" err="1"/>
              <a:t>ефекти</a:t>
            </a:r>
            <a:r>
              <a:rPr lang="ru-RU" sz="2800" dirty="0"/>
              <a:t>. </a:t>
            </a:r>
            <a:r>
              <a:rPr lang="ru-RU" sz="2800" dirty="0" err="1"/>
              <a:t>Менші</a:t>
            </a:r>
            <a:r>
              <a:rPr lang="ru-RU" sz="2800" dirty="0"/>
              <a:t> та </a:t>
            </a:r>
            <a:r>
              <a:rPr lang="ru-RU" sz="2800" dirty="0" err="1"/>
              <a:t>частіші</a:t>
            </a:r>
            <a:r>
              <a:rPr lang="ru-RU" sz="2800" dirty="0"/>
              <a:t> </a:t>
            </a:r>
            <a:r>
              <a:rPr lang="ru-RU" sz="2800" dirty="0" err="1"/>
              <a:t>дози</a:t>
            </a:r>
            <a:r>
              <a:rPr lang="ru-RU" sz="2800" dirty="0"/>
              <a:t> </a:t>
            </a:r>
            <a:r>
              <a:rPr lang="ru-RU" sz="2800" dirty="0" err="1"/>
              <a:t>ванкоміцину</a:t>
            </a:r>
            <a:r>
              <a:rPr lang="ru-RU" sz="2800" dirty="0"/>
              <a:t> </a:t>
            </a:r>
            <a:r>
              <a:rPr lang="ru-RU" sz="2800" dirty="0" err="1"/>
              <a:t>краще</a:t>
            </a:r>
            <a:r>
              <a:rPr lang="ru-RU" sz="2800" dirty="0"/>
              <a:t> </a:t>
            </a:r>
            <a:r>
              <a:rPr lang="ru-RU" sz="2800" dirty="0" err="1"/>
              <a:t>переносяться</a:t>
            </a:r>
            <a:r>
              <a:rPr lang="ru-RU" sz="2800" dirty="0"/>
              <a:t> </a:t>
            </a:r>
            <a:r>
              <a:rPr lang="ru-RU" sz="2800" dirty="0" err="1"/>
              <a:t>організмом</a:t>
            </a:r>
            <a:r>
              <a:rPr lang="ru-RU" sz="2800" dirty="0"/>
              <a:t>.</a:t>
            </a:r>
            <a:endParaRPr lang="x-none" sz="2800" dirty="0"/>
          </a:p>
        </p:txBody>
      </p:sp>
      <p:sp>
        <p:nvSpPr>
          <p:cNvPr id="8" name="Freeform 8"/>
          <p:cNvSpPr/>
          <p:nvPr/>
        </p:nvSpPr>
        <p:spPr>
          <a:xfrm rot="-2917627">
            <a:off x="16069141" y="2675731"/>
            <a:ext cx="2030048" cy="672453"/>
          </a:xfrm>
          <a:custGeom>
            <a:avLst/>
            <a:gdLst/>
            <a:ahLst/>
            <a:cxnLst/>
            <a:rect l="l" t="t" r="r" b="b"/>
            <a:pathLst>
              <a:path w="2030048" h="672453">
                <a:moveTo>
                  <a:pt x="0" y="0"/>
                </a:moveTo>
                <a:lnTo>
                  <a:pt x="2030047" y="0"/>
                </a:lnTo>
                <a:lnTo>
                  <a:pt x="2030047" y="672453"/>
                </a:lnTo>
                <a:lnTo>
                  <a:pt x="0" y="672453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Mona LisaC"/>
        <a:ea typeface=""/>
        <a:cs typeface=""/>
      </a:majorFont>
      <a:minorFont>
        <a:latin typeface="Bahnschrift Light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3" ma:contentTypeDescription="Создание документа." ma:contentTypeScope="" ma:versionID="2750fb0e769519f179e2a7107ab332fd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958dd774d996d4e7ea55a40975735e89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959DAE-AC90-4B25-BDE4-419920C6F9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34ca9-d5bb-4258-820d-09089bec2f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A59BB1-91C7-4FCD-A249-E320A852E55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60363D3-521E-48D5-9DC2-B268E2FD58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1310</Words>
  <Application>Microsoft Office PowerPoint</Application>
  <PresentationFormat>Произвольный</PresentationFormat>
  <Paragraphs>78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Bahnschrift Light Condensed</vt:lpstr>
      <vt:lpstr>Mona LisaC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Professional Science Project Presentation</dc:title>
  <cp:lastModifiedBy>Холод Поліна</cp:lastModifiedBy>
  <cp:revision>5</cp:revision>
  <dcterms:created xsi:type="dcterms:W3CDTF">2006-08-16T00:00:00Z</dcterms:created>
  <dcterms:modified xsi:type="dcterms:W3CDTF">2024-02-14T11:28:13Z</dcterms:modified>
  <dc:identifier>DAF2Zt_F184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0x0101002FE6544F15939447A35031D1902E74C7</vt:lpwstr>
  </property>
</Properties>
</file>