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sldIdLst>
    <p:sldId id="256" r:id="rId5"/>
    <p:sldId id="257" r:id="rId6"/>
    <p:sldId id="260" r:id="rId7"/>
    <p:sldId id="261" r:id="rId8"/>
    <p:sldId id="262" r:id="rId9"/>
    <p:sldId id="263" r:id="rId10"/>
    <p:sldId id="264" r:id="rId11"/>
    <p:sldId id="271" r:id="rId12"/>
    <p:sldId id="265" r:id="rId13"/>
    <p:sldId id="266" r:id="rId14"/>
    <p:sldId id="268" r:id="rId15"/>
    <p:sldId id="269" r:id="rId16"/>
    <p:sldId id="270" r:id="rId17"/>
    <p:sldId id="258" r:id="rId18"/>
    <p:sldId id="25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48"/>
  </p:normalViewPr>
  <p:slideViewPr>
    <p:cSldViewPr snapToGrid="0">
      <p:cViewPr varScale="1">
        <p:scale>
          <a:sx n="73" d="100"/>
          <a:sy n="73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A93314-FC15-1B44-8EB8-5B8186D24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Презентація на тему: «</a:t>
            </a:r>
            <a:r>
              <a:rPr lang="uk-UA" dirty="0" err="1"/>
              <a:t>Імідазоли</a:t>
            </a:r>
            <a:r>
              <a:rPr lang="uk-UA" dirty="0"/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069713B-B4B1-0C53-E48E-CAE6AEE7B1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988388-4BF5-EBC6-8A6F-61E8C75D4804}"/>
              </a:ext>
            </a:extLst>
          </p:cNvPr>
          <p:cNvSpPr txBox="1"/>
          <p:nvPr/>
        </p:nvSpPr>
        <p:spPr>
          <a:xfrm>
            <a:off x="5316780" y="5868365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Одеса 2023</a:t>
            </a:r>
          </a:p>
        </p:txBody>
      </p:sp>
    </p:spTree>
    <p:extLst>
      <p:ext uri="{BB962C8B-B14F-4D97-AF65-F5344CB8AC3E}">
        <p14:creationId xmlns:p14="http://schemas.microsoft.com/office/powerpoint/2010/main" xmlns="" val="339048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9343D5-D41D-9720-6CFA-0CB63E78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FC4DE4-A726-0D3B-28D9-E666D3F5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Вступ</a:t>
            </a:r>
          </a:p>
          <a:p>
            <a:r>
              <a:rPr lang="uk-UA" dirty="0"/>
              <a:t>Властивості</a:t>
            </a:r>
          </a:p>
          <a:p>
            <a:r>
              <a:rPr lang="uk-UA" dirty="0"/>
              <a:t>Показання для використання</a:t>
            </a:r>
          </a:p>
          <a:p>
            <a:r>
              <a:rPr lang="uk-UA" dirty="0"/>
              <a:t>Протипоказання</a:t>
            </a:r>
          </a:p>
          <a:p>
            <a:r>
              <a:rPr lang="uk-UA" dirty="0"/>
              <a:t>Побічні дії</a:t>
            </a:r>
          </a:p>
          <a:p>
            <a:r>
              <a:rPr lang="uk-UA" dirty="0"/>
              <a:t>Механізми резистентності</a:t>
            </a:r>
          </a:p>
          <a:p>
            <a:r>
              <a:rPr lang="uk-UA" dirty="0"/>
              <a:t>5-нітромідазоли</a:t>
            </a:r>
          </a:p>
          <a:p>
            <a:r>
              <a:rPr lang="uk-UA" dirty="0"/>
              <a:t>Протитуберкульозна активність</a:t>
            </a:r>
          </a:p>
          <a:p>
            <a:r>
              <a:rPr lang="uk-UA" dirty="0"/>
              <a:t>Противірусна активність</a:t>
            </a:r>
          </a:p>
          <a:p>
            <a:r>
              <a:rPr lang="uk-UA" dirty="0"/>
              <a:t>Протигрибкова активність</a:t>
            </a:r>
          </a:p>
          <a:p>
            <a:r>
              <a:rPr lang="uk-UA" dirty="0"/>
              <a:t>Пошук нових </a:t>
            </a:r>
            <a:r>
              <a:rPr lang="uk-UA" dirty="0" err="1"/>
              <a:t>сполук</a:t>
            </a:r>
            <a:endParaRPr lang="uk-UA" dirty="0"/>
          </a:p>
          <a:p>
            <a:r>
              <a:rPr lang="uk-UA" dirty="0"/>
              <a:t>Висновок</a:t>
            </a:r>
          </a:p>
        </p:txBody>
      </p:sp>
    </p:spTree>
    <p:extLst>
      <p:ext uri="{BB962C8B-B14F-4D97-AF65-F5344CB8AC3E}">
        <p14:creationId xmlns:p14="http://schemas.microsoft.com/office/powerpoint/2010/main" xmlns="" val="163536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DD0F38-3944-6624-9B95-7506C09CE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Вступ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79B547-1B27-1635-0590-FC376D9E2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283" y="2014393"/>
            <a:ext cx="6803985" cy="3931920"/>
          </a:xfrm>
        </p:spPr>
        <p:txBody>
          <a:bodyPr>
            <a:normAutofit/>
          </a:bodyPr>
          <a:lstStyle/>
          <a:p>
            <a:r>
              <a:rPr lang="uk-UA" sz="2200" dirty="0"/>
              <a:t>Перспективним класом лікарських препаратів, що мають широкий спектр застосування в медицині, є похідні </a:t>
            </a:r>
            <a:r>
              <a:rPr lang="uk-UA" sz="2200" dirty="0" err="1"/>
              <a:t>імідазолу</a:t>
            </a:r>
            <a:r>
              <a:rPr lang="uk-UA" sz="2200" dirty="0"/>
              <a:t>, численні представники яких використовуються як імунодепресивні, </a:t>
            </a:r>
            <a:r>
              <a:rPr lang="uk-UA" sz="2200" dirty="0" err="1"/>
              <a:t>цитостатичні</a:t>
            </a:r>
            <a:r>
              <a:rPr lang="uk-UA" sz="2200" dirty="0"/>
              <a:t>, протигрибкові, </a:t>
            </a:r>
            <a:r>
              <a:rPr lang="uk-UA" sz="2200" dirty="0" err="1"/>
              <a:t>антигіпертензивні</a:t>
            </a:r>
            <a:r>
              <a:rPr lang="uk-UA" sz="2200" dirty="0"/>
              <a:t>, </a:t>
            </a:r>
            <a:r>
              <a:rPr lang="uk-UA" sz="2200" dirty="0" err="1"/>
              <a:t>противиразкові</a:t>
            </a:r>
            <a:r>
              <a:rPr lang="uk-UA" sz="2200" dirty="0"/>
              <a:t>, антибактеріальні, </a:t>
            </a:r>
            <a:r>
              <a:rPr lang="uk-UA" sz="2200" dirty="0" err="1"/>
              <a:t>адреноміметичні</a:t>
            </a:r>
            <a:r>
              <a:rPr lang="uk-UA" sz="2200" dirty="0"/>
              <a:t>, </a:t>
            </a:r>
            <a:r>
              <a:rPr lang="uk-UA" sz="2200" dirty="0" err="1"/>
              <a:t>антитиреоїдні</a:t>
            </a:r>
            <a:r>
              <a:rPr lang="uk-UA" sz="2200" dirty="0"/>
              <a:t> й інші засоби. </a:t>
            </a:r>
          </a:p>
        </p:txBody>
      </p:sp>
      <p:pic>
        <p:nvPicPr>
          <p:cNvPr id="1026" name="Picture 2" descr="Імідазол (C₃H₄N₂) - 3D-сцена - Цифрова освіта та навчання від Mozaik">
            <a:extLst>
              <a:ext uri="{FF2B5EF4-FFF2-40B4-BE49-F238E27FC236}">
                <a16:creationId xmlns:a16="http://schemas.microsoft.com/office/drawing/2014/main" xmlns="" id="{D00D9DF0-D868-E245-8088-7A17AF7CB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1" y="2241540"/>
            <a:ext cx="4336516" cy="237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815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A12238-A9CF-8CF7-401D-FB67F78E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Властивості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B9D957-39D1-4963-B7D5-558741D8F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err="1"/>
              <a:t>Імідазо́л</a:t>
            </a:r>
            <a:r>
              <a:rPr lang="uk-UA" dirty="0"/>
              <a:t> — алкалоїд, органічна гетероциклічна сполука, п'ятичленний цикл з двома атомами Нітрогену і трьома атомами Карбону в циклі.</a:t>
            </a:r>
          </a:p>
          <a:p>
            <a:r>
              <a:rPr lang="uk-UA" dirty="0"/>
              <a:t>Препарати цієї групи легко проникають всередину анаеробних організмів, де піддаються перебудові з утворенням речовини, що руйнує бактеріальну ДНК. Під дією бактерій, частково перетворюються в метаболіти, що пригнічують окремі аеробні мікроорганізми.</a:t>
            </a:r>
          </a:p>
          <a:p>
            <a:r>
              <a:rPr lang="uk-UA" dirty="0"/>
              <a:t>Після потрапляння в організм швидко поширюється в різних органах і тканинах. Врахування здатності до їх накопичення дозволяє підвищити ефективність лікування.</a:t>
            </a:r>
          </a:p>
          <a:p>
            <a:r>
              <a:rPr lang="uk-UA" dirty="0"/>
              <a:t>Після застосування всередину ефективність всмоктування становить близько 90%. Основними метаболітами їх є гідроксильні сполуки, які пригнічують анаеробні мікроорганізми. Період </a:t>
            </a:r>
            <a:r>
              <a:rPr lang="uk-UA" dirty="0" err="1"/>
              <a:t>напіввиведення</a:t>
            </a:r>
            <a:r>
              <a:rPr lang="uk-UA" dirty="0"/>
              <a:t> </a:t>
            </a:r>
            <a:r>
              <a:rPr lang="uk-UA" dirty="0" err="1"/>
              <a:t>метронідазолу</a:t>
            </a:r>
            <a:r>
              <a:rPr lang="uk-UA" dirty="0"/>
              <a:t> становить 8-10 год., </a:t>
            </a:r>
            <a:r>
              <a:rPr lang="uk-UA" dirty="0" err="1"/>
              <a:t>орнідазолу</a:t>
            </a:r>
            <a:r>
              <a:rPr lang="uk-UA" dirty="0"/>
              <a:t> 13 год., </a:t>
            </a:r>
            <a:r>
              <a:rPr lang="uk-UA" dirty="0" err="1"/>
              <a:t>тінідазолу</a:t>
            </a:r>
            <a:r>
              <a:rPr lang="uk-UA" dirty="0"/>
              <a:t> 12-14 год.. Виводиться з організму разом з сечею, меншою мірою з калом.</a:t>
            </a:r>
          </a:p>
          <a:p>
            <a:endParaRPr lang="uk-UA" dirty="0"/>
          </a:p>
        </p:txBody>
      </p:sp>
      <p:pic>
        <p:nvPicPr>
          <p:cNvPr id="2050" name="Picture 2" descr="Имидазол, для синтеза, PanReac Applichem - купить в Москве для лаборатории.  Есть всё! | Диаэм">
            <a:extLst>
              <a:ext uri="{FF2B5EF4-FFF2-40B4-BE49-F238E27FC236}">
                <a16:creationId xmlns:a16="http://schemas.microsoft.com/office/drawing/2014/main" xmlns="" id="{57ED7A7D-478F-D338-3A90-7571A0711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58256" y="314676"/>
            <a:ext cx="1533887" cy="169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7256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C4A91C-4467-3AD5-B768-65D0CE38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Показання до використання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FED5FC-37F8-5761-C779-D91FEA11F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Застосовують при:</a:t>
            </a:r>
          </a:p>
          <a:p>
            <a:r>
              <a:rPr lang="uk-UA" dirty="0"/>
              <a:t>амебіазі, </a:t>
            </a:r>
          </a:p>
          <a:p>
            <a:r>
              <a:rPr lang="uk-UA" dirty="0" err="1"/>
              <a:t>урогенітальному</a:t>
            </a:r>
            <a:r>
              <a:rPr lang="uk-UA" dirty="0"/>
              <a:t> </a:t>
            </a:r>
            <a:r>
              <a:rPr lang="uk-UA" dirty="0" err="1"/>
              <a:t>трихомонозі</a:t>
            </a:r>
            <a:r>
              <a:rPr lang="uk-UA" dirty="0"/>
              <a:t>, </a:t>
            </a:r>
          </a:p>
          <a:p>
            <a:r>
              <a:rPr lang="uk-UA" dirty="0"/>
              <a:t>неспецифічному </a:t>
            </a:r>
            <a:r>
              <a:rPr lang="uk-UA" dirty="0" err="1"/>
              <a:t>лябліозі</a:t>
            </a:r>
            <a:r>
              <a:rPr lang="uk-UA" dirty="0"/>
              <a:t>, </a:t>
            </a:r>
          </a:p>
          <a:p>
            <a:r>
              <a:rPr lang="uk-UA" dirty="0"/>
              <a:t>хірургічних інфекціях, </a:t>
            </a:r>
          </a:p>
          <a:p>
            <a:r>
              <a:rPr lang="uk-UA" dirty="0"/>
              <a:t>абсцесах легень, печінки, </a:t>
            </a:r>
          </a:p>
          <a:p>
            <a:r>
              <a:rPr lang="uk-UA" dirty="0" err="1"/>
              <a:t>перитонітах</a:t>
            </a:r>
            <a:r>
              <a:rPr lang="uk-UA" dirty="0"/>
              <a:t>, </a:t>
            </a:r>
          </a:p>
          <a:p>
            <a:r>
              <a:rPr lang="uk-UA" dirty="0" err="1"/>
              <a:t>ендометритах</a:t>
            </a:r>
            <a:r>
              <a:rPr lang="uk-UA" dirty="0"/>
              <a:t>, ендокардитах, </a:t>
            </a:r>
          </a:p>
          <a:p>
            <a:r>
              <a:rPr lang="uk-UA" dirty="0" err="1"/>
              <a:t>дизентеріях</a:t>
            </a:r>
            <a:r>
              <a:rPr lang="uk-UA" dirty="0"/>
              <a:t>, </a:t>
            </a:r>
          </a:p>
          <a:p>
            <a:r>
              <a:rPr lang="uk-UA" dirty="0"/>
              <a:t>інфекціях ротової порожнини, зубів, щелепи.</a:t>
            </a:r>
          </a:p>
        </p:txBody>
      </p:sp>
      <p:pic>
        <p:nvPicPr>
          <p:cNvPr id="3074" name="Picture 2" descr="Гострі кишкові інфекції: потенційні загрози в умовах війни | Щотижневик  АПТЕКА">
            <a:extLst>
              <a:ext uri="{FF2B5EF4-FFF2-40B4-BE49-F238E27FC236}">
                <a16:creationId xmlns:a16="http://schemas.microsoft.com/office/drawing/2014/main" xmlns="" id="{A29D5C66-E77D-8090-4F6E-6DF5D03DA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4030" y="2103120"/>
            <a:ext cx="4921170" cy="328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859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3AD597-5E2F-F08D-0BD0-5A618414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Протипоказання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9580C6-C4A1-31A1-6A77-32C2DC628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Вагітність (у ІІ і ІІІ триместрі вагітності можна застосовувати лише крайньому випадку). </a:t>
            </a:r>
          </a:p>
          <a:p>
            <a:r>
              <a:rPr lang="uk-UA" dirty="0"/>
              <a:t>Ураження центральної нервової системи.</a:t>
            </a:r>
          </a:p>
          <a:p>
            <a:r>
              <a:rPr lang="uk-UA" dirty="0"/>
              <a:t>Захворювання крові.</a:t>
            </a:r>
          </a:p>
          <a:p>
            <a:r>
              <a:rPr lang="uk-UA" dirty="0"/>
              <a:t>Підвищена індивідуальна чутливість.</a:t>
            </a:r>
          </a:p>
          <a:p>
            <a:r>
              <a:rPr lang="uk-UA" dirty="0"/>
              <a:t>Лактація.</a:t>
            </a:r>
          </a:p>
        </p:txBody>
      </p:sp>
      <p:pic>
        <p:nvPicPr>
          <p:cNvPr id="4102" name="Picture 6" descr="Світлий тон шкіри вагітна жінка кліпарт. Безкоштовне завантаження. |  Creazilla">
            <a:extLst>
              <a:ext uri="{FF2B5EF4-FFF2-40B4-BE49-F238E27FC236}">
                <a16:creationId xmlns:a16="http://schemas.microsoft.com/office/drawing/2014/main" xmlns="" id="{DD18E2E5-1441-91FC-89F3-D9F301EC9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33105"/>
            <a:ext cx="1921397" cy="192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Brain PNG transparent image download, size: 1024x1024px">
            <a:extLst>
              <a:ext uri="{FF2B5EF4-FFF2-40B4-BE49-F238E27FC236}">
                <a16:creationId xmlns:a16="http://schemas.microsoft.com/office/drawing/2014/main" xmlns="" id="{127ADAE9-2DEF-6316-BEC4-7E6588B90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8197" y="4433104"/>
            <a:ext cx="1921397" cy="192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Эритроциты – Бесплатные иконки: здравоохранение и медицина">
            <a:extLst>
              <a:ext uri="{FF2B5EF4-FFF2-40B4-BE49-F238E27FC236}">
                <a16:creationId xmlns:a16="http://schemas.microsoft.com/office/drawing/2014/main" xmlns="" id="{76AFD9B1-44C2-4F8A-B395-A755CE471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7817" y="4641250"/>
            <a:ext cx="1643605" cy="164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аллергия PNG рисунок, картинки и пнг прозрачный для бесплатной загрузки |  Pngtree">
            <a:extLst>
              <a:ext uri="{FF2B5EF4-FFF2-40B4-BE49-F238E27FC236}">
                <a16:creationId xmlns:a16="http://schemas.microsoft.com/office/drawing/2014/main" xmlns="" id="{479FD45B-DABD-718E-92D8-82B248A68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2408" y="4342242"/>
            <a:ext cx="2103120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8647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0D6038-FAA5-0551-9D8D-0E499897D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Побічні дії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4D4AC8-785E-1F87-0D94-EE0041E48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Зменшення апетиту, </a:t>
            </a:r>
          </a:p>
          <a:p>
            <a:r>
              <a:rPr lang="uk-UA" dirty="0"/>
              <a:t>Блювання. </a:t>
            </a:r>
          </a:p>
          <a:p>
            <a:r>
              <a:rPr lang="uk-UA" dirty="0"/>
              <a:t>Діарея. </a:t>
            </a:r>
          </a:p>
          <a:p>
            <a:r>
              <a:rPr lang="uk-UA" dirty="0"/>
              <a:t>Атаксія.</a:t>
            </a:r>
          </a:p>
          <a:p>
            <a:r>
              <a:rPr lang="uk-UA" dirty="0"/>
              <a:t>Дизартрія.</a:t>
            </a:r>
          </a:p>
          <a:p>
            <a:r>
              <a:rPr lang="uk-UA" dirty="0"/>
              <a:t>Парестезія. </a:t>
            </a:r>
          </a:p>
          <a:p>
            <a:r>
              <a:rPr lang="uk-UA" dirty="0"/>
              <a:t>Дисбактеріоз кишківника. </a:t>
            </a:r>
          </a:p>
          <a:p>
            <a:r>
              <a:rPr lang="uk-UA" dirty="0"/>
              <a:t>Алергічні реакції.</a:t>
            </a:r>
          </a:p>
          <a:p>
            <a:r>
              <a:rPr lang="uk-UA" dirty="0"/>
              <a:t>Забарвлення сечі в темний колір.</a:t>
            </a:r>
          </a:p>
        </p:txBody>
      </p:sp>
      <p:pic>
        <p:nvPicPr>
          <p:cNvPr id="5122" name="Picture 2" descr="Вітамін В12 &gt; Побічні ефекти вітамінних добавок B12 | Vegan Health">
            <a:extLst>
              <a:ext uri="{FF2B5EF4-FFF2-40B4-BE49-F238E27FC236}">
                <a16:creationId xmlns:a16="http://schemas.microsoft.com/office/drawing/2014/main" xmlns="" id="{E0AA510F-C2D1-8E7D-37D7-05607BEE0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14194"/>
            <a:ext cx="4739233" cy="314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339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E72D0-475E-FD62-ABBB-A3B6A0A4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Механізми резистентності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B982070-6D93-5A30-3E0E-A213DE9D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Механізми резистентності до </a:t>
            </a:r>
            <a:r>
              <a:rPr lang="uk-UA" dirty="0" err="1"/>
              <a:t>метронідазолу</a:t>
            </a:r>
            <a:r>
              <a:rPr lang="uk-UA" dirty="0"/>
              <a:t> дотепер досліджені лише частково. </a:t>
            </a:r>
          </a:p>
          <a:p>
            <a:r>
              <a:rPr lang="uk-UA" dirty="0"/>
              <a:t>Штами </a:t>
            </a:r>
            <a:r>
              <a:rPr lang="en-US" dirty="0"/>
              <a:t>Bacteroides </a:t>
            </a:r>
            <a:r>
              <a:rPr lang="uk-UA" dirty="0"/>
              <a:t>резистентні до </a:t>
            </a:r>
            <a:r>
              <a:rPr lang="uk-UA" dirty="0" err="1"/>
              <a:t>метронідазолу</a:t>
            </a:r>
            <a:r>
              <a:rPr lang="uk-UA" dirty="0"/>
              <a:t> завдяки генам, що кодують </a:t>
            </a:r>
            <a:r>
              <a:rPr lang="uk-UA" dirty="0" err="1"/>
              <a:t>нітроімідазолредуктази</a:t>
            </a:r>
            <a:r>
              <a:rPr lang="uk-UA" dirty="0"/>
              <a:t>, які перетворюють </a:t>
            </a:r>
            <a:r>
              <a:rPr lang="uk-UA" dirty="0" err="1"/>
              <a:t>нітроімідазоли</a:t>
            </a:r>
            <a:r>
              <a:rPr lang="uk-UA" dirty="0"/>
              <a:t> в </a:t>
            </a:r>
            <a:r>
              <a:rPr lang="uk-UA" dirty="0" err="1"/>
              <a:t>аміноімідазоли</a:t>
            </a:r>
            <a:r>
              <a:rPr lang="uk-UA" dirty="0"/>
              <a:t>, внаслідок чого утворення </a:t>
            </a:r>
            <a:r>
              <a:rPr lang="uk-UA" dirty="0" err="1"/>
              <a:t>антибактеріально</a:t>
            </a:r>
            <a:r>
              <a:rPr lang="uk-UA" dirty="0"/>
              <a:t> ефективних </a:t>
            </a:r>
            <a:r>
              <a:rPr lang="uk-UA" dirty="0" err="1"/>
              <a:t>нітрозорадикалів</a:t>
            </a:r>
            <a:r>
              <a:rPr lang="uk-UA" dirty="0"/>
              <a:t> інгібується.</a:t>
            </a:r>
          </a:p>
          <a:p>
            <a:r>
              <a:rPr lang="uk-UA" dirty="0"/>
              <a:t>Існує повна перехресна резистентність між </a:t>
            </a:r>
            <a:r>
              <a:rPr lang="uk-UA" dirty="0" err="1"/>
              <a:t>метронідазолом</a:t>
            </a:r>
            <a:r>
              <a:rPr lang="uk-UA" dirty="0"/>
              <a:t> та іншими </a:t>
            </a:r>
            <a:r>
              <a:rPr lang="uk-UA" dirty="0" err="1"/>
              <a:t>нітроімідазольними</a:t>
            </a:r>
            <a:r>
              <a:rPr lang="uk-UA" dirty="0"/>
              <a:t> похідними (</a:t>
            </a:r>
            <a:r>
              <a:rPr lang="uk-UA" dirty="0" err="1"/>
              <a:t>тінідазолом</a:t>
            </a:r>
            <a:r>
              <a:rPr lang="uk-UA" dirty="0"/>
              <a:t>, </a:t>
            </a:r>
            <a:r>
              <a:rPr lang="uk-UA" dirty="0" err="1"/>
              <a:t>орнідазолом</a:t>
            </a:r>
            <a:r>
              <a:rPr lang="uk-UA" dirty="0"/>
              <a:t>, </a:t>
            </a:r>
            <a:r>
              <a:rPr lang="uk-UA" dirty="0" err="1"/>
              <a:t>німоразолом</a:t>
            </a:r>
            <a:r>
              <a:rPr lang="uk-UA" dirty="0"/>
              <a:t>).</a:t>
            </a:r>
          </a:p>
          <a:p>
            <a:r>
              <a:rPr lang="uk-UA" dirty="0"/>
              <a:t>Розповсюдженість набутої чутливості індивідуальних штамів може змінюватися залежно від регіону і часу. Тому необхідно використовувати специфічні місцеві дані, особливо для ефективного лікування тяжких інфекцій. У випадку сумнівів щодо ефективності </a:t>
            </a:r>
            <a:r>
              <a:rPr lang="uk-UA" dirty="0" err="1"/>
              <a:t>метронідазолу</a:t>
            </a:r>
            <a:r>
              <a:rPr lang="uk-UA" dirty="0"/>
              <a:t>, пов’язаних із місцевою картиною резистентності, слід скористатися порадою експерта. Необхідно встановити мікробіологічний діагноз, включаючи визначення штамів мікроорганізмів та їх чутливість до </a:t>
            </a:r>
            <a:r>
              <a:rPr lang="uk-UA" dirty="0" err="1"/>
              <a:t>метронідазолу</a:t>
            </a:r>
            <a:r>
              <a:rPr lang="uk-UA" dirty="0"/>
              <a:t>, особливо у випадку тяжкої інфекції або неефективності лікування.</a:t>
            </a:r>
          </a:p>
          <a:p>
            <a:endParaRPr lang="uk-UA" dirty="0"/>
          </a:p>
        </p:txBody>
      </p:sp>
      <p:pic>
        <p:nvPicPr>
          <p:cNvPr id="13314" name="Picture 2" descr="Дослідники виявили, що резистентність до антибіотиків поширюється швидше,  ніж вважалося раніше">
            <a:extLst>
              <a:ext uri="{FF2B5EF4-FFF2-40B4-BE49-F238E27FC236}">
                <a16:creationId xmlns:a16="http://schemas.microsoft.com/office/drawing/2014/main" xmlns="" id="{9AE89A55-DAE1-BD79-6AF2-14D3561B3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70434" y="311980"/>
            <a:ext cx="1509531" cy="174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087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F0ABC3-261A-C5D1-C178-31A195DD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5-нітромідазоли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9CF4DF-767F-089C-A625-9331EA130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У групі похідних </a:t>
            </a:r>
            <a:r>
              <a:rPr lang="uk-UA" dirty="0" err="1"/>
              <a:t>імідазолів</a:t>
            </a:r>
            <a:r>
              <a:rPr lang="uk-UA" dirty="0"/>
              <a:t> особливе значення мають 5-нітромідазоли, що володіють високою активністю стосовно найпростіших (</a:t>
            </a:r>
            <a:r>
              <a:rPr lang="uk-UA" dirty="0" err="1"/>
              <a:t>трихомонади</a:t>
            </a:r>
            <a:r>
              <a:rPr lang="uk-UA" dirty="0"/>
              <a:t>, дизентерійна амеба, лямблії), анаеробних бактерій, а продукти відновлення (під дією </a:t>
            </a:r>
            <a:r>
              <a:rPr lang="uk-UA" dirty="0" err="1"/>
              <a:t>нітроредуктаз</a:t>
            </a:r>
            <a:r>
              <a:rPr lang="uk-UA" dirty="0"/>
              <a:t>) цих лікарських засобів інгібують синтез і викликають деградацію ДНК у мікробній клітині. </a:t>
            </a:r>
          </a:p>
          <a:p>
            <a:r>
              <a:rPr lang="uk-UA" dirty="0"/>
              <a:t>На сьогодні в медичній практиці знайшли застосування більше двадцяти 5-нітроімідазолів, найважливіший з яких - </a:t>
            </a:r>
            <a:r>
              <a:rPr lang="uk-UA" dirty="0" err="1"/>
              <a:t>метронідазол</a:t>
            </a:r>
            <a:r>
              <a:rPr lang="uk-UA" dirty="0"/>
              <a:t>. </a:t>
            </a:r>
          </a:p>
          <a:p>
            <a:r>
              <a:rPr lang="uk-UA" dirty="0"/>
              <a:t>Серед інших представників групи </a:t>
            </a:r>
            <a:r>
              <a:rPr lang="uk-UA" dirty="0" err="1"/>
              <a:t>азолів</a:t>
            </a:r>
            <a:r>
              <a:rPr lang="uk-UA" dirty="0"/>
              <a:t> слід відмітити, зокре­ма, </a:t>
            </a:r>
            <a:r>
              <a:rPr lang="uk-UA" dirty="0" err="1"/>
              <a:t>кетоконазол</a:t>
            </a:r>
            <a:r>
              <a:rPr lang="uk-UA" dirty="0"/>
              <a:t>, </a:t>
            </a:r>
            <a:r>
              <a:rPr lang="uk-UA" dirty="0" err="1"/>
              <a:t>фторконазол</a:t>
            </a:r>
            <a:r>
              <a:rPr lang="uk-UA" dirty="0"/>
              <a:t> і </a:t>
            </a:r>
            <a:r>
              <a:rPr lang="uk-UA" dirty="0" err="1"/>
              <a:t>саперконазол</a:t>
            </a:r>
            <a:r>
              <a:rPr lang="uk-UA" dirty="0"/>
              <a:t>, що містять у молекулі атоми СІ або - високоефективні </a:t>
            </a:r>
            <a:r>
              <a:rPr lang="uk-UA" dirty="0" err="1"/>
              <a:t>антимікотики</a:t>
            </a:r>
            <a:r>
              <a:rPr lang="uk-UA" dirty="0"/>
              <a:t>, які мають здатність порушувати нормальний синтез </a:t>
            </a:r>
            <a:r>
              <a:rPr lang="uk-UA" dirty="0" err="1"/>
              <a:t>ергостеролу</a:t>
            </a:r>
            <a:r>
              <a:rPr lang="uk-UA" dirty="0"/>
              <a:t> в клітині гриба. Ці препа­рати також проявляють активність стосовно грампозитивних бактерій.</a:t>
            </a:r>
          </a:p>
        </p:txBody>
      </p:sp>
      <p:pic>
        <p:nvPicPr>
          <p:cNvPr id="6146" name="Picture 2" descr="2-Метил-5-нітроімідазол 99% Thermo Fisher Scientific 250 г">
            <a:extLst>
              <a:ext uri="{FF2B5EF4-FFF2-40B4-BE49-F238E27FC236}">
                <a16:creationId xmlns:a16="http://schemas.microsoft.com/office/drawing/2014/main" xmlns="" id="{5C9D4BD3-155A-0EEC-3980-4B14A5A33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02" t="26329" r="26484" b="27426"/>
          <a:stretch/>
        </p:blipFill>
        <p:spPr bwMode="auto">
          <a:xfrm>
            <a:off x="9977377" y="293037"/>
            <a:ext cx="1886674" cy="177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450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EF7647-3760-A652-4CBC-84B0A362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Протитуберкульозна активність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53A1D3-06FF-555B-C7D6-639D3464B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З похідних </a:t>
            </a:r>
            <a:r>
              <a:rPr lang="uk-UA" dirty="0" err="1"/>
              <a:t>імідазолу</a:t>
            </a:r>
            <a:r>
              <a:rPr lang="uk-UA" dirty="0"/>
              <a:t> синтезовано 22 нові структури, які містять </a:t>
            </a:r>
            <a:r>
              <a:rPr lang="uk-UA" dirty="0" err="1"/>
              <a:t>ізоніазидний</a:t>
            </a:r>
            <a:r>
              <a:rPr lang="uk-UA" dirty="0"/>
              <a:t> та </a:t>
            </a:r>
            <a:r>
              <a:rPr lang="uk-UA" dirty="0" err="1"/>
              <a:t>імідазольний</a:t>
            </a:r>
            <a:r>
              <a:rPr lang="uk-UA" dirty="0"/>
              <a:t> фрагменти та вивчено ефек­тивність впливу цих гетероцикліч­них </a:t>
            </a:r>
            <a:r>
              <a:rPr lang="uk-UA" dirty="0" err="1"/>
              <a:t>сполук</a:t>
            </a:r>
            <a:r>
              <a:rPr lang="uk-UA" dirty="0"/>
              <a:t> на </a:t>
            </a:r>
            <a:r>
              <a:rPr lang="uk-UA" dirty="0" err="1"/>
              <a:t>мікобактеріі</a:t>
            </a:r>
            <a:r>
              <a:rPr lang="uk-UA" dirty="0"/>
              <a:t>̈ туберку­льозу, виділені з харкотиння хворих із вперше </a:t>
            </a:r>
            <a:r>
              <a:rPr lang="uk-UA" dirty="0" err="1"/>
              <a:t>діагностованим</a:t>
            </a:r>
            <a:r>
              <a:rPr lang="uk-UA" dirty="0"/>
              <a:t> туберку­льозом легень. </a:t>
            </a:r>
          </a:p>
          <a:p>
            <a:r>
              <a:rPr lang="uk-UA" dirty="0"/>
              <a:t>Встанов­лено, що за протитуберкульозною дією нові синтезовані гетероцикліч­ні сполуки в 4 рази активніші, ніж використаний у ролі тест-об'єкту </a:t>
            </a:r>
            <a:r>
              <a:rPr lang="uk-UA" dirty="0" err="1"/>
              <a:t>ізоніазид</a:t>
            </a:r>
            <a:r>
              <a:rPr lang="uk-UA" dirty="0"/>
              <a:t>, який є одним із </a:t>
            </a:r>
            <a:r>
              <a:rPr lang="uk-UA" dirty="0" err="1"/>
              <a:t>найвживаніших</a:t>
            </a:r>
            <a:r>
              <a:rPr lang="uk-UA" dirty="0"/>
              <a:t> недорогих і ефективних лі­карських засобів І ряду, що застосо­вують для </a:t>
            </a:r>
            <a:r>
              <a:rPr lang="uk-UA" dirty="0" err="1"/>
              <a:t>терапіі</a:t>
            </a:r>
            <a:r>
              <a:rPr lang="uk-UA" dirty="0"/>
              <a:t>̈ туберкульозу. </a:t>
            </a:r>
          </a:p>
          <a:p>
            <a:endParaRPr lang="uk-UA" dirty="0"/>
          </a:p>
        </p:txBody>
      </p:sp>
      <p:pic>
        <p:nvPicPr>
          <p:cNvPr id="7170" name="Picture 2" descr="Міфи та поради щодо туберкульозу | Новини | Баштанська міська територіальна  громада">
            <a:extLst>
              <a:ext uri="{FF2B5EF4-FFF2-40B4-BE49-F238E27FC236}">
                <a16:creationId xmlns:a16="http://schemas.microsoft.com/office/drawing/2014/main" xmlns="" id="{4E18F9FF-550E-142B-4BE7-153789EE5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4352" y="4537276"/>
            <a:ext cx="4863296" cy="197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7910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3558F8-D28E-268E-19E9-82BE82F6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Противірусна активність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BAB362-1BB2-7792-560E-85A610F9B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Проведене дослідження проти­ </a:t>
            </a:r>
            <a:r>
              <a:rPr lang="uk-UA" dirty="0" err="1"/>
              <a:t>вірусноі</a:t>
            </a:r>
            <a:r>
              <a:rPr lang="uk-UA" dirty="0"/>
              <a:t>̈ активності </a:t>
            </a:r>
            <a:r>
              <a:rPr lang="uk-UA" dirty="0" err="1"/>
              <a:t>новоі</a:t>
            </a:r>
            <a:r>
              <a:rPr lang="uk-UA" dirty="0"/>
              <a:t>̈ сполуки - 2-(імідазол-4-іл-етанамід) </a:t>
            </a:r>
            <a:r>
              <a:rPr lang="uk-UA" dirty="0" err="1"/>
              <a:t>пентандіовоі</a:t>
            </a:r>
            <a:r>
              <a:rPr lang="uk-UA" dirty="0"/>
              <a:t>̈-1,5 кислоти стосовно адено­вірусу людини 5 типу на </a:t>
            </a:r>
            <a:r>
              <a:rPr lang="uk-UA" dirty="0" err="1"/>
              <a:t>тваринніи</a:t>
            </a:r>
            <a:r>
              <a:rPr lang="uk-UA" dirty="0"/>
              <a:t>̆ моделі показало, що похідна </a:t>
            </a:r>
            <a:r>
              <a:rPr lang="uk-UA" dirty="0" err="1"/>
              <a:t>імідазолу</a:t>
            </a:r>
            <a:r>
              <a:rPr lang="uk-UA" dirty="0"/>
              <a:t> знижує </a:t>
            </a:r>
            <a:r>
              <a:rPr lang="uk-UA" dirty="0" err="1"/>
              <a:t>інфекційнии</a:t>
            </a:r>
            <a:r>
              <a:rPr lang="uk-UA" dirty="0"/>
              <a:t>̆ титр аденовірусу в печінці </a:t>
            </a:r>
            <a:r>
              <a:rPr lang="uk-UA" dirty="0" err="1"/>
              <a:t>и</a:t>
            </a:r>
            <a:r>
              <a:rPr lang="uk-UA" dirty="0"/>
              <a:t>̆ легенях новона­роджених </a:t>
            </a:r>
            <a:r>
              <a:rPr lang="uk-UA" dirty="0" err="1"/>
              <a:t>сірійських</a:t>
            </a:r>
            <a:r>
              <a:rPr lang="uk-UA" dirty="0"/>
              <a:t> хом'яків і вдвічі зменшує розміри вогнищ запалення.</a:t>
            </a:r>
          </a:p>
          <a:p>
            <a:r>
              <a:rPr lang="uk-UA" dirty="0"/>
              <a:t>Крім того, сполука також знижує кількість </a:t>
            </a:r>
            <a:r>
              <a:rPr lang="uk-UA" dirty="0" err="1"/>
              <a:t>вірусінфікованих</a:t>
            </a:r>
            <a:r>
              <a:rPr lang="uk-UA" dirty="0"/>
              <a:t> клітин, які виділяються за допомогою морфологічно­го аналізу. </a:t>
            </a:r>
          </a:p>
          <a:p>
            <a:r>
              <a:rPr lang="uk-UA" dirty="0"/>
              <a:t>Гепатоцити тварин, які </a:t>
            </a:r>
            <a:r>
              <a:rPr lang="uk-UA" dirty="0" err="1"/>
              <a:t>пройшли</a:t>
            </a:r>
            <a:r>
              <a:rPr lang="uk-UA" dirty="0"/>
              <a:t> лікування сполукою, ви­глядали інтактними на відміну від сильно </a:t>
            </a:r>
            <a:r>
              <a:rPr lang="uk-UA" dirty="0" err="1"/>
              <a:t>вакуолізованих</a:t>
            </a:r>
            <a:r>
              <a:rPr lang="uk-UA" dirty="0"/>
              <a:t> клітин тва­рин, що одержували плацебо. Отри­мані дані дозволяють розглядати цю сполуку як </a:t>
            </a:r>
            <a:r>
              <a:rPr lang="uk-UA" dirty="0" err="1"/>
              <a:t>перспективнии</a:t>
            </a:r>
            <a:r>
              <a:rPr lang="uk-UA" dirty="0"/>
              <a:t>̆ засіб </a:t>
            </a:r>
            <a:r>
              <a:rPr lang="uk-UA" dirty="0" err="1"/>
              <a:t>комплексноі</a:t>
            </a:r>
            <a:r>
              <a:rPr lang="uk-UA" dirty="0"/>
              <a:t>̈ </a:t>
            </a:r>
            <a:r>
              <a:rPr lang="uk-UA" dirty="0" err="1"/>
              <a:t>терапіі</a:t>
            </a:r>
            <a:r>
              <a:rPr lang="uk-UA" dirty="0"/>
              <a:t>̈ </a:t>
            </a:r>
            <a:r>
              <a:rPr lang="uk-UA" dirty="0" err="1"/>
              <a:t>аденовірусноі</a:t>
            </a:r>
            <a:r>
              <a:rPr lang="uk-UA" dirty="0"/>
              <a:t>̈ </a:t>
            </a:r>
            <a:r>
              <a:rPr lang="uk-UA" dirty="0" err="1"/>
              <a:t>патологіі</a:t>
            </a:r>
            <a:r>
              <a:rPr lang="uk-UA" dirty="0"/>
              <a:t>̈ людини. </a:t>
            </a:r>
          </a:p>
          <a:p>
            <a:r>
              <a:rPr lang="uk-UA" dirty="0"/>
              <a:t>Деякі досліджені похідні конденсо­ваних </a:t>
            </a:r>
            <a:r>
              <a:rPr lang="uk-UA" dirty="0" err="1"/>
              <a:t>імідазолів</a:t>
            </a:r>
            <a:r>
              <a:rPr lang="uk-UA" dirty="0"/>
              <a:t> мають структурну схожість з антивірусним препара­том </a:t>
            </a:r>
            <a:r>
              <a:rPr lang="uk-UA" dirty="0" err="1"/>
              <a:t>енвіроксимом</a:t>
            </a:r>
            <a:r>
              <a:rPr lang="uk-UA" dirty="0"/>
              <a:t> і в скринінгу про­демонстрували широкий діапазон активності проти 80 типів </a:t>
            </a:r>
            <a:r>
              <a:rPr lang="uk-UA" dirty="0" err="1"/>
              <a:t>рино</a:t>
            </a:r>
            <a:r>
              <a:rPr lang="uk-UA" dirty="0"/>
              <a:t>-, </a:t>
            </a:r>
            <a:r>
              <a:rPr lang="uk-UA" dirty="0" err="1"/>
              <a:t>адено</a:t>
            </a:r>
            <a:r>
              <a:rPr lang="uk-UA" dirty="0"/>
              <a:t>- та </a:t>
            </a:r>
            <a:r>
              <a:rPr lang="uk-UA" dirty="0" err="1"/>
              <a:t>ентеровірусів</a:t>
            </a:r>
            <a:r>
              <a:rPr lang="uk-UA" dirty="0"/>
              <a:t>. </a:t>
            </a:r>
          </a:p>
          <a:p>
            <a:endParaRPr lang="uk-UA" dirty="0"/>
          </a:p>
        </p:txBody>
      </p:sp>
      <p:pic>
        <p:nvPicPr>
          <p:cNvPr id="9218" name="Picture 2" descr="Premium Vector | Cute kawaii corona red virus used mask and hold syringe  character cartoon illustration vector">
            <a:extLst>
              <a:ext uri="{FF2B5EF4-FFF2-40B4-BE49-F238E27FC236}">
                <a16:creationId xmlns:a16="http://schemas.microsoft.com/office/drawing/2014/main" xmlns="" id="{C7CE8870-11BB-D871-D545-FD21C2AE9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4471" y="321233"/>
            <a:ext cx="2547857" cy="161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7832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2BF444-3440-CB71-D1D6-5463BDFF7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Протигрибкова активність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B3E2BE-E566-7800-C02F-B636F93DD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Похідні 2-н-бутил-4(5)-</a:t>
            </a:r>
            <a:r>
              <a:rPr lang="uk-UA" dirty="0" err="1"/>
              <a:t>хлорімідазолу</a:t>
            </a:r>
            <a:r>
              <a:rPr lang="uk-UA" dirty="0"/>
              <a:t> проявляють протигрибкову активність.</a:t>
            </a:r>
          </a:p>
          <a:p>
            <a:r>
              <a:rPr lang="uk-UA" dirty="0"/>
              <a:t>Похідне 5(4)-бром-4(5)- </a:t>
            </a:r>
            <a:r>
              <a:rPr lang="uk-UA" dirty="0" err="1"/>
              <a:t>цианоімідазолу</a:t>
            </a:r>
            <a:r>
              <a:rPr lang="uk-UA" dirty="0"/>
              <a:t> виявляє фунгіцидну дію на </a:t>
            </a:r>
            <a:r>
              <a:rPr lang="en-US" dirty="0"/>
              <a:t>Erysiphe </a:t>
            </a:r>
            <a:r>
              <a:rPr lang="en-US" dirty="0" err="1"/>
              <a:t>graminis</a:t>
            </a:r>
            <a:r>
              <a:rPr lang="en-US" dirty="0"/>
              <a:t> </a:t>
            </a:r>
            <a:r>
              <a:rPr lang="en-US" dirty="0" err="1"/>
              <a:t>tritici</a:t>
            </a:r>
            <a:r>
              <a:rPr lang="uk-UA" dirty="0"/>
              <a:t>, а похідне 2,4-дибромімідазолу є фунгіцидом стосовно </a:t>
            </a:r>
            <a:r>
              <a:rPr lang="en-US" dirty="0"/>
              <a:t>Phytophthora </a:t>
            </a:r>
            <a:r>
              <a:rPr lang="en-US" dirty="0" err="1"/>
              <a:t>infestans</a:t>
            </a:r>
            <a:r>
              <a:rPr lang="uk-UA" dirty="0"/>
              <a:t>. </a:t>
            </a:r>
          </a:p>
          <a:p>
            <a:r>
              <a:rPr lang="uk-UA" dirty="0"/>
              <a:t>Виявлено помірну бактерицидну та фунгіцидну активність синтезованих 2-аміно-5-(4-хло-роімідазол-5-іл)- 1,3,4-тіадіазолів стосовно еталон­них штамів </a:t>
            </a:r>
            <a:r>
              <a:rPr lang="en-US" dirty="0" err="1"/>
              <a:t>S.aureus</a:t>
            </a:r>
            <a:r>
              <a:rPr lang="uk-UA" dirty="0"/>
              <a:t>, </a:t>
            </a:r>
            <a:r>
              <a:rPr lang="uk-UA" dirty="0" err="1"/>
              <a:t>Е.со</a:t>
            </a:r>
            <a:r>
              <a:rPr lang="en-US" dirty="0"/>
              <a:t>l</a:t>
            </a:r>
            <a:r>
              <a:rPr lang="uk-UA" dirty="0"/>
              <a:t>̈і та С.</a:t>
            </a:r>
            <a:r>
              <a:rPr lang="en-US" dirty="0"/>
              <a:t>albicans</a:t>
            </a:r>
            <a:r>
              <a:rPr lang="uk-UA" dirty="0"/>
              <a:t>.</a:t>
            </a:r>
          </a:p>
          <a:p>
            <a:endParaRPr lang="uk-UA" dirty="0"/>
          </a:p>
        </p:txBody>
      </p:sp>
      <p:pic>
        <p:nvPicPr>
          <p:cNvPr id="10242" name="Picture 2" descr="Candida albicans: что это, заболевания и симптомы">
            <a:extLst>
              <a:ext uri="{FF2B5EF4-FFF2-40B4-BE49-F238E27FC236}">
                <a16:creationId xmlns:a16="http://schemas.microsoft.com/office/drawing/2014/main" xmlns="" id="{5AE52BB2-0F4A-1503-7661-592672856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9053" y="4062714"/>
            <a:ext cx="4193894" cy="235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142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BB6DDE-8726-354C-D8F8-1EBAFBDA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Пошук нових </a:t>
            </a:r>
            <a:r>
              <a:rPr lang="uk-UA" dirty="0" err="1"/>
              <a:t>сполук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C53F14-107D-B7BD-5A65-26D197B1B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err="1"/>
              <a:t>Інтенсивнии</a:t>
            </a:r>
            <a:r>
              <a:rPr lang="uk-UA" dirty="0"/>
              <a:t>̆ пошук біологічно активних похідних </a:t>
            </a:r>
            <a:r>
              <a:rPr lang="uk-UA" dirty="0" err="1"/>
              <a:t>імідазолу</a:t>
            </a:r>
            <a:r>
              <a:rPr lang="uk-UA" dirty="0"/>
              <a:t> три­ває. </a:t>
            </a:r>
          </a:p>
          <a:p>
            <a:r>
              <a:rPr lang="uk-UA" dirty="0" err="1"/>
              <a:t>Особливии</a:t>
            </a:r>
            <a:r>
              <a:rPr lang="uk-UA" dirty="0"/>
              <a:t>̆ інтерес представляють похідні </a:t>
            </a:r>
            <a:r>
              <a:rPr lang="uk-UA" dirty="0" err="1"/>
              <a:t>галогенімідазолів</a:t>
            </a:r>
            <a:r>
              <a:rPr lang="uk-UA" dirty="0"/>
              <a:t>, на основі яких синтезовані великі ряди </a:t>
            </a:r>
            <a:r>
              <a:rPr lang="uk-UA" dirty="0" err="1"/>
              <a:t>потенційно</a:t>
            </a:r>
            <a:r>
              <a:rPr lang="uk-UA" dirty="0"/>
              <a:t> біологічно активних речовин. Похідні </a:t>
            </a:r>
            <a:r>
              <a:rPr lang="uk-UA" dirty="0" err="1"/>
              <a:t>галогенімідазолів</a:t>
            </a:r>
            <a:r>
              <a:rPr lang="uk-UA" dirty="0"/>
              <a:t> також </a:t>
            </a:r>
            <a:r>
              <a:rPr lang="uk-UA"/>
              <a:t>про­являють </a:t>
            </a:r>
            <a:r>
              <a:rPr lang="uk-UA" dirty="0"/>
              <a:t>фунгіцидну, противірусну </a:t>
            </a:r>
            <a:r>
              <a:rPr lang="uk-UA" dirty="0" err="1"/>
              <a:t>и</a:t>
            </a:r>
            <a:r>
              <a:rPr lang="uk-UA" dirty="0"/>
              <a:t>̆ інші види активності. </a:t>
            </a:r>
          </a:p>
          <a:p>
            <a:r>
              <a:rPr lang="uk-UA" dirty="0"/>
              <a:t>Синтезовано нові похідні </a:t>
            </a:r>
            <a:r>
              <a:rPr lang="en-US" dirty="0"/>
              <a:t>N-</a:t>
            </a:r>
            <a:r>
              <a:rPr lang="uk-UA" dirty="0"/>
              <a:t>алкіл(арил)-3-аміно-5Н, 6Н,7Н-піроло [1,2-а] імідазол-2- </a:t>
            </a:r>
            <a:r>
              <a:rPr lang="uk-UA" dirty="0" err="1"/>
              <a:t>карбоксамідів</a:t>
            </a:r>
            <a:r>
              <a:rPr lang="uk-UA" dirty="0"/>
              <a:t>, первин­ні біологічні дослідження яких по­казали, що вони є перспективними сполуками для створення </a:t>
            </a:r>
            <a:r>
              <a:rPr lang="uk-UA" dirty="0" err="1"/>
              <a:t>біорегуляторів</a:t>
            </a:r>
            <a:r>
              <a:rPr lang="uk-UA" dirty="0"/>
              <a:t> </a:t>
            </a:r>
            <a:r>
              <a:rPr lang="uk-UA" dirty="0" err="1"/>
              <a:t>різноі</a:t>
            </a:r>
            <a:r>
              <a:rPr lang="uk-UA" dirty="0"/>
              <a:t>̈ </a:t>
            </a:r>
            <a:r>
              <a:rPr lang="uk-UA" dirty="0" err="1"/>
              <a:t>діі</a:t>
            </a:r>
            <a:r>
              <a:rPr lang="uk-UA" dirty="0"/>
              <a:t>̈, зокрема речовин з антимікробною активністю та протиракових препаратів. </a:t>
            </a:r>
          </a:p>
        </p:txBody>
      </p:sp>
      <p:pic>
        <p:nvPicPr>
          <p:cNvPr id="11268" name="Picture 4" descr="ЛРЦОЯО — Пошук листа">
            <a:extLst>
              <a:ext uri="{FF2B5EF4-FFF2-40B4-BE49-F238E27FC236}">
                <a16:creationId xmlns:a16="http://schemas.microsoft.com/office/drawing/2014/main" xmlns="" id="{F5C528B3-A819-7C9E-6FD3-739AFEC13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4081" y="371753"/>
            <a:ext cx="2841423" cy="164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4865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FD4440-A871-F14C-16B2-A73E5FA9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81247A-E496-855E-C1B2-8C192C356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500" dirty="0"/>
              <a:t>Для ефективної бо­ротьби з інфекційними захворюван­нями в сучасній медицині необхідне регулярне поповнення переліку ан­тибактеріальних агентів, для пошуку яких надзвичайно перспективною групою хімічних </a:t>
            </a:r>
            <a:r>
              <a:rPr lang="uk-UA" sz="2500" dirty="0" err="1"/>
              <a:t>сполук</a:t>
            </a:r>
            <a:r>
              <a:rPr lang="uk-UA" sz="2500" dirty="0"/>
              <a:t> є похід­ні </a:t>
            </a:r>
            <a:r>
              <a:rPr lang="uk-UA" sz="2500" dirty="0" err="1"/>
              <a:t>імідазолів</a:t>
            </a:r>
            <a:r>
              <a:rPr lang="uk-UA" sz="2500" dirty="0"/>
              <a:t>, які слід розглядати як один з перспективних класів біоло­гічно активних </a:t>
            </a:r>
            <a:r>
              <a:rPr lang="uk-UA" sz="2500" dirty="0" err="1"/>
              <a:t>сполук</a:t>
            </a:r>
            <a:r>
              <a:rPr lang="uk-UA" sz="2500" dirty="0"/>
              <a:t> із широким, у тому числі антимікробним спектром дії.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23379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З 1-го серпня антибіотики в аптеках можна буде придбати лише з електронним  рецептом / Полтавщина">
            <a:extLst>
              <a:ext uri="{FF2B5EF4-FFF2-40B4-BE49-F238E27FC236}">
                <a16:creationId xmlns:a16="http://schemas.microsoft.com/office/drawing/2014/main" xmlns="" id="{5DF777D2-9276-0258-E890-4E0ECF7B3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0870" y="396595"/>
            <a:ext cx="9330259" cy="606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FB8350-F5EA-FC6F-5584-F17101959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3200"/>
            <a:ext cx="10058400" cy="1371600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xmlns="" val="1362305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E57055-11DB-4057-9B2C-622C1CF233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281C74-4B06-4982-B9E1-C4F622BAC1F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0CBD505-311B-4EE9-A08E-88DB509F71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934</TotalTime>
  <Words>721</Words>
  <Application>Microsoft Office PowerPoint</Application>
  <PresentationFormat>Произвольный</PresentationFormat>
  <Paragraphs>77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Савон</vt:lpstr>
      <vt:lpstr>Презентація на тему: «Імідазоли»</vt:lpstr>
      <vt:lpstr>План</vt:lpstr>
      <vt:lpstr>Вступ</vt:lpstr>
      <vt:lpstr>Властивості </vt:lpstr>
      <vt:lpstr>Показання до використання</vt:lpstr>
      <vt:lpstr>Протипоказання</vt:lpstr>
      <vt:lpstr>Побічні дії</vt:lpstr>
      <vt:lpstr>Механізми резистентності</vt:lpstr>
      <vt:lpstr>5-нітромідазоли</vt:lpstr>
      <vt:lpstr>Протитуберкульозна активність</vt:lpstr>
      <vt:lpstr>Противірусна активність</vt:lpstr>
      <vt:lpstr>Протигрибкова активність</vt:lpstr>
      <vt:lpstr>Пошук нових сполук</vt:lpstr>
      <vt:lpstr>Висновок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«Імідазоли»</dc:title>
  <dc:creator>Microsoft Office User</dc:creator>
  <cp:lastModifiedBy>Холод Поліна</cp:lastModifiedBy>
  <cp:revision>4</cp:revision>
  <dcterms:created xsi:type="dcterms:W3CDTF">2023-12-16T17:27:14Z</dcterms:created>
  <dcterms:modified xsi:type="dcterms:W3CDTF">2024-02-14T11:28:30Z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