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sldIdLst>
    <p:sldId id="256" r:id="rId5"/>
    <p:sldId id="257" r:id="rId6"/>
    <p:sldId id="258" r:id="rId7"/>
    <p:sldId id="259" r:id="rId8"/>
    <p:sldId id="266" r:id="rId9"/>
    <p:sldId id="261" r:id="rId10"/>
    <p:sldId id="262" r:id="rId11"/>
    <p:sldId id="267" r:id="rId12"/>
    <p:sldId id="263" r:id="rId13"/>
    <p:sldId id="264" r:id="rId14"/>
    <p:sldId id="265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0C69A-67C5-4BDF-97BE-00AAE36C385A}" v="2" dt="2023-12-18T06:54:15.6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9" autoAdjust="0"/>
    <p:restoredTop sz="94660"/>
  </p:normalViewPr>
  <p:slideViewPr>
    <p:cSldViewPr>
      <p:cViewPr varScale="1">
        <p:scale>
          <a:sx n="68" d="100"/>
          <a:sy n="68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охан Діонисій Сергійович" userId="S::s210900kds@onmedu.edu.ua::cd87b1cd-5444-4652-852c-6714c93a9644" providerId="AD" clId="Web-{9C20C69A-67C5-4BDF-97BE-00AAE36C385A}"/>
    <pc:docChg chg="modSld">
      <pc:chgData name="Кохан Діонисій Сергійович" userId="S::s210900kds@onmedu.edu.ua::cd87b1cd-5444-4652-852c-6714c93a9644" providerId="AD" clId="Web-{9C20C69A-67C5-4BDF-97BE-00AAE36C385A}" dt="2023-12-18T06:54:15.606" v="1" actId="20577"/>
      <pc:docMkLst>
        <pc:docMk/>
      </pc:docMkLst>
      <pc:sldChg chg="modSp">
        <pc:chgData name="Кохан Діонисій Сергійович" userId="S::s210900kds@onmedu.edu.ua::cd87b1cd-5444-4652-852c-6714c93a9644" providerId="AD" clId="Web-{9C20C69A-67C5-4BDF-97BE-00AAE36C385A}" dt="2023-12-18T06:54:15.606" v="1" actId="20577"/>
        <pc:sldMkLst>
          <pc:docMk/>
          <pc:sldMk cId="0" sldId="256"/>
        </pc:sldMkLst>
        <pc:spChg chg="mod">
          <ac:chgData name="Кохан Діонисій Сергійович" userId="S::s210900kds@onmedu.edu.ua::cd87b1cd-5444-4652-852c-6714c93a9644" providerId="AD" clId="Web-{9C20C69A-67C5-4BDF-97BE-00AAE36C385A}" dt="2023-12-18T06:54:15.606" v="1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5622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207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6239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0957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9666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829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813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945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7835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248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410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73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Карбапенеми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581128"/>
            <a:ext cx="4953000" cy="1752600"/>
          </a:xfrm>
        </p:spPr>
        <p:txBody>
          <a:bodyPr vert="horz" lIns="91440" tIns="45720" rIns="91440" bIns="45720" anchor="t">
            <a:normAutofit/>
          </a:bodyPr>
          <a:lstStyle/>
          <a:p>
            <a:pPr marL="63500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карбапенемів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Карбапенеми</a:t>
            </a:r>
            <a:r>
              <a:rPr lang="ru-RU" dirty="0"/>
              <a:t> (</a:t>
            </a:r>
            <a:r>
              <a:rPr lang="ru-RU" dirty="0" err="1"/>
              <a:t>іміпенем</a:t>
            </a:r>
            <a:r>
              <a:rPr lang="ru-RU" dirty="0"/>
              <a:t> и </a:t>
            </a:r>
            <a:r>
              <a:rPr lang="ru-RU" dirty="0" err="1"/>
              <a:t>меропенем</a:t>
            </a:r>
            <a:r>
              <a:rPr lang="ru-RU" dirty="0"/>
              <a:t>) </a:t>
            </a:r>
            <a:r>
              <a:rPr lang="ru-RU" dirty="0" err="1"/>
              <a:t>відносяться</a:t>
            </a:r>
            <a:r>
              <a:rPr lang="ru-RU" dirty="0"/>
              <a:t> до β-</a:t>
            </a:r>
            <a:r>
              <a:rPr lang="ru-RU" dirty="0" err="1"/>
              <a:t>лактамів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пеніцилінами</a:t>
            </a:r>
            <a:r>
              <a:rPr lang="ru-RU" dirty="0"/>
              <a:t> і цефалоспоринами, вони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стійкі</a:t>
            </a:r>
            <a:r>
              <a:rPr lang="ru-RU" dirty="0"/>
              <a:t> до </a:t>
            </a:r>
            <a:r>
              <a:rPr lang="ru-RU" dirty="0" err="1"/>
              <a:t>гідролізуючої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бактеріальних</a:t>
            </a:r>
            <a:r>
              <a:rPr lang="ru-RU" dirty="0"/>
              <a:t> </a:t>
            </a:r>
            <a:r>
              <a:rPr lang="ru-RU" dirty="0" err="1"/>
              <a:t>лактамаз</a:t>
            </a:r>
            <a:r>
              <a:rPr lang="ru-RU" dirty="0"/>
              <a:t>, і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ширший</a:t>
            </a:r>
            <a:r>
              <a:rPr lang="ru-RU" dirty="0"/>
              <a:t> спектр </a:t>
            </a:r>
            <a:r>
              <a:rPr lang="ru-RU" dirty="0" err="1"/>
              <a:t>активності</a:t>
            </a:r>
            <a:r>
              <a:rPr lang="ru-RU" dirty="0"/>
              <a:t>. </a:t>
            </a:r>
            <a:r>
              <a:rPr lang="ru-RU" dirty="0" err="1"/>
              <a:t>Застосовуються</a:t>
            </a:r>
            <a:r>
              <a:rPr lang="ru-RU" dirty="0"/>
              <a:t> при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нозокоміальні</a:t>
            </a:r>
            <a:r>
              <a:rPr lang="ru-RU" dirty="0"/>
              <a:t>, </a:t>
            </a:r>
            <a:r>
              <a:rPr lang="ru-RU" dirty="0" err="1"/>
              <a:t>частіше</a:t>
            </a:r>
            <a:r>
              <a:rPr lang="ru-RU" dirty="0"/>
              <a:t> як </a:t>
            </a:r>
            <a:r>
              <a:rPr lang="ru-RU" dirty="0" err="1"/>
              <a:t>препарати</a:t>
            </a:r>
            <a:r>
              <a:rPr lang="ru-RU" dirty="0"/>
              <a:t> резерву, але при </a:t>
            </a:r>
            <a:r>
              <a:rPr lang="ru-RU" dirty="0" err="1"/>
              <a:t>загрозливих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розглянуті</a:t>
            </a:r>
            <a:r>
              <a:rPr lang="ru-RU" dirty="0"/>
              <a:t> як </a:t>
            </a:r>
            <a:r>
              <a:rPr lang="ru-RU" dirty="0" err="1"/>
              <a:t>першочергова</a:t>
            </a:r>
            <a:r>
              <a:rPr lang="ru-RU" dirty="0"/>
              <a:t> </a:t>
            </a:r>
            <a:r>
              <a:rPr lang="ru-RU" dirty="0" err="1"/>
              <a:t>емпірична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Відомо</a:t>
            </a:r>
            <a:r>
              <a:rPr lang="ru-RU" dirty="0"/>
              <a:t> два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карбапенемів</a:t>
            </a:r>
            <a:r>
              <a:rPr lang="ru-RU" dirty="0"/>
              <a:t>: 1-ше — </a:t>
            </a:r>
            <a:r>
              <a:rPr lang="ru-RU" dirty="0" err="1"/>
              <a:t>іміпенем</a:t>
            </a:r>
            <a:r>
              <a:rPr lang="ru-RU" dirty="0"/>
              <a:t>, </a:t>
            </a:r>
            <a:r>
              <a:rPr lang="ru-RU" dirty="0" err="1"/>
              <a:t>тієнам</a:t>
            </a:r>
            <a:r>
              <a:rPr lang="ru-RU" dirty="0"/>
              <a:t>, 2-ге — </a:t>
            </a:r>
            <a:r>
              <a:rPr lang="ru-RU" dirty="0" err="1"/>
              <a:t>меропенем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Механізм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дії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потужну</a:t>
            </a:r>
            <a:r>
              <a:rPr lang="ru-RU" dirty="0"/>
              <a:t> </a:t>
            </a:r>
            <a:r>
              <a:rPr lang="ru-RU" dirty="0" err="1"/>
              <a:t>бактерицидну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, </a:t>
            </a:r>
            <a:r>
              <a:rPr lang="ru-RU" dirty="0" err="1"/>
              <a:t>обумовлену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. 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/>
              <a:t>лактамами </a:t>
            </a:r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проникати</a:t>
            </a:r>
            <a:r>
              <a:rPr lang="ru-RU" dirty="0"/>
              <a:t> через </a:t>
            </a:r>
            <a:r>
              <a:rPr lang="ru-RU" dirty="0" err="1"/>
              <a:t>зовнішню</a:t>
            </a:r>
            <a:r>
              <a:rPr lang="ru-RU" dirty="0"/>
              <a:t> мембрану </a:t>
            </a:r>
            <a:r>
              <a:rPr lang="ru-RU" dirty="0" err="1"/>
              <a:t>грамнегативних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і,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виявляти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них </a:t>
            </a:r>
            <a:r>
              <a:rPr lang="ru-RU" dirty="0" err="1"/>
              <a:t>виражений</a:t>
            </a:r>
            <a:r>
              <a:rPr lang="ru-RU" dirty="0"/>
              <a:t> ПАЕ.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Спектр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активності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00808"/>
            <a:ext cx="8820472" cy="4896544"/>
          </a:xfrm>
        </p:spPr>
        <p:txBody>
          <a:bodyPr>
            <a:noAutofit/>
          </a:bodyPr>
          <a:lstStyle/>
          <a:p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діють</a:t>
            </a:r>
            <a:r>
              <a:rPr lang="ru-RU" sz="1400" dirty="0"/>
              <a:t> на </a:t>
            </a:r>
            <a:r>
              <a:rPr lang="ru-RU" sz="1400" dirty="0" err="1"/>
              <a:t>багато</a:t>
            </a:r>
            <a:r>
              <a:rPr lang="ru-RU" sz="1400" dirty="0"/>
              <a:t> </a:t>
            </a:r>
            <a:r>
              <a:rPr lang="ru-RU" sz="1400" dirty="0" err="1"/>
              <a:t>грампозитивні</a:t>
            </a:r>
            <a:r>
              <a:rPr lang="ru-RU" sz="1400" dirty="0"/>
              <a:t>, </a:t>
            </a:r>
            <a:r>
              <a:rPr lang="ru-RU" sz="1400" dirty="0" err="1"/>
              <a:t>грамнегативні</a:t>
            </a:r>
            <a:r>
              <a:rPr lang="ru-RU" sz="1400" dirty="0"/>
              <a:t> та </a:t>
            </a:r>
            <a:r>
              <a:rPr lang="ru-RU" sz="1400" dirty="0" err="1"/>
              <a:t>анаеробні</a:t>
            </a:r>
            <a:r>
              <a:rPr lang="ru-RU" sz="1400" dirty="0"/>
              <a:t> </a:t>
            </a:r>
            <a:r>
              <a:rPr lang="ru-RU" sz="1400" dirty="0" err="1"/>
              <a:t>мікроорганізми</a:t>
            </a:r>
            <a:r>
              <a:rPr lang="ru-RU" sz="1400" dirty="0"/>
              <a:t>.</a:t>
            </a:r>
          </a:p>
          <a:p>
            <a:r>
              <a:rPr lang="ru-RU" sz="1400" dirty="0"/>
              <a:t>До </a:t>
            </a:r>
            <a:r>
              <a:rPr lang="ru-RU" sz="1400" dirty="0" err="1"/>
              <a:t>карбапенемів</a:t>
            </a:r>
            <a:r>
              <a:rPr lang="ru-RU" sz="1400" dirty="0"/>
              <a:t> </a:t>
            </a:r>
            <a:r>
              <a:rPr lang="ru-RU" sz="1400" dirty="0" err="1"/>
              <a:t>чутливі</a:t>
            </a:r>
            <a:r>
              <a:rPr lang="ru-RU" sz="1400" dirty="0"/>
              <a:t> </a:t>
            </a:r>
            <a:r>
              <a:rPr lang="ru-RU" sz="1400" dirty="0" err="1"/>
              <a:t>стафілококи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/>
              <a:t>MRSA), </a:t>
            </a:r>
            <a:r>
              <a:rPr lang="ru-RU" sz="1400" dirty="0" err="1"/>
              <a:t>стрептококи</a:t>
            </a:r>
            <a:r>
              <a:rPr lang="ru-RU" sz="1400" dirty="0"/>
              <a:t>, </a:t>
            </a:r>
            <a:r>
              <a:rPr lang="ru-RU" sz="1400" dirty="0" err="1"/>
              <a:t>включаючи</a:t>
            </a:r>
            <a:r>
              <a:rPr lang="ru-RU" sz="1400" dirty="0"/>
              <a:t> </a:t>
            </a:r>
            <a:r>
              <a:rPr lang="en-US" sz="1400" dirty="0" err="1"/>
              <a:t>S.pneumoniae</a:t>
            </a:r>
            <a:r>
              <a:rPr lang="en-US" sz="1400" dirty="0"/>
              <a:t> (</a:t>
            </a:r>
            <a:r>
              <a:rPr lang="ru-RU" sz="1400" dirty="0"/>
              <a:t>за </a:t>
            </a:r>
            <a:r>
              <a:rPr lang="ru-RU" sz="1400" dirty="0" err="1"/>
              <a:t>активністю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АРП </a:t>
            </a: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поступаються</a:t>
            </a:r>
            <a:r>
              <a:rPr lang="ru-RU" sz="1400" dirty="0"/>
              <a:t> </a:t>
            </a:r>
            <a:r>
              <a:rPr lang="ru-RU" sz="1400" dirty="0" err="1"/>
              <a:t>ванкоміцином</a:t>
            </a:r>
            <a:r>
              <a:rPr lang="ru-RU" sz="1400" dirty="0"/>
              <a:t>), </a:t>
            </a:r>
            <a:r>
              <a:rPr lang="ru-RU" sz="1400" dirty="0" err="1"/>
              <a:t>гонококи</a:t>
            </a:r>
            <a:r>
              <a:rPr lang="ru-RU" sz="1400" dirty="0"/>
              <a:t>, </a:t>
            </a:r>
            <a:r>
              <a:rPr lang="ru-RU" sz="1400" dirty="0" err="1"/>
              <a:t>менінгококи</a:t>
            </a:r>
            <a:r>
              <a:rPr lang="ru-RU" sz="1400" dirty="0"/>
              <a:t>. </a:t>
            </a:r>
            <a:r>
              <a:rPr lang="ru-RU" sz="1400" dirty="0" err="1"/>
              <a:t>Іміпенем</a:t>
            </a:r>
            <a:r>
              <a:rPr lang="ru-RU" sz="1400" dirty="0"/>
              <a:t> </a:t>
            </a:r>
            <a:r>
              <a:rPr lang="ru-RU" sz="1400" dirty="0" err="1"/>
              <a:t>діє</a:t>
            </a:r>
            <a:r>
              <a:rPr lang="ru-RU" sz="1400" dirty="0"/>
              <a:t> на </a:t>
            </a:r>
            <a:r>
              <a:rPr lang="en-US" sz="1400" dirty="0" err="1"/>
              <a:t>E.faecalis</a:t>
            </a:r>
            <a:r>
              <a:rPr lang="en-US" sz="1400" dirty="0"/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високоактивні</a:t>
            </a:r>
            <a:r>
              <a:rPr lang="ru-RU" sz="1400" dirty="0"/>
              <a:t>  у </a:t>
            </a:r>
            <a:r>
              <a:rPr lang="ru-RU" sz="1400" dirty="0" err="1"/>
              <a:t>відношенні</a:t>
            </a:r>
            <a:r>
              <a:rPr lang="ru-RU" sz="1400" dirty="0"/>
              <a:t> </a:t>
            </a:r>
            <a:r>
              <a:rPr lang="ru-RU" sz="1400" dirty="0" err="1"/>
              <a:t>більшості</a:t>
            </a:r>
            <a:r>
              <a:rPr lang="ru-RU" sz="1400" dirty="0"/>
              <a:t> </a:t>
            </a:r>
            <a:r>
              <a:rPr lang="ru-RU" sz="1400" dirty="0" err="1"/>
              <a:t>граммнегативних</a:t>
            </a:r>
            <a:r>
              <a:rPr lang="ru-RU" sz="1400" dirty="0"/>
              <a:t> </a:t>
            </a:r>
            <a:r>
              <a:rPr lang="ru-RU" sz="1400" dirty="0" err="1"/>
              <a:t>бактерій</a:t>
            </a:r>
            <a:r>
              <a:rPr lang="ru-RU" sz="1400" dirty="0"/>
              <a:t> </a:t>
            </a:r>
            <a:r>
              <a:rPr lang="ru-RU" sz="1400" dirty="0" err="1"/>
              <a:t>сімейства</a:t>
            </a:r>
            <a:r>
              <a:rPr lang="ru-RU" sz="1400" dirty="0"/>
              <a:t>  </a:t>
            </a:r>
            <a:r>
              <a:rPr lang="ru-RU" sz="1400" i="1" dirty="0" err="1"/>
              <a:t>Enterobacteriaceae</a:t>
            </a:r>
            <a:r>
              <a:rPr lang="ru-RU" sz="1400" dirty="0"/>
              <a:t> (</a:t>
            </a:r>
            <a:r>
              <a:rPr lang="ru-RU" sz="1400" dirty="0" err="1"/>
              <a:t>кишкова</a:t>
            </a:r>
            <a:r>
              <a:rPr lang="ru-RU" sz="1400" dirty="0"/>
              <a:t> </a:t>
            </a:r>
            <a:r>
              <a:rPr lang="ru-RU" sz="1400" dirty="0" err="1"/>
              <a:t>паличка</a:t>
            </a:r>
            <a:r>
              <a:rPr lang="ru-RU" sz="1400" dirty="0"/>
              <a:t>, </a:t>
            </a:r>
            <a:r>
              <a:rPr lang="ru-RU" sz="1400" dirty="0" err="1"/>
              <a:t>клебсієла</a:t>
            </a:r>
            <a:r>
              <a:rPr lang="ru-RU" sz="1400" dirty="0"/>
              <a:t>, протей, </a:t>
            </a:r>
            <a:r>
              <a:rPr lang="ru-RU" sz="1400" dirty="0" err="1"/>
              <a:t>ентеробактер</a:t>
            </a:r>
            <a:r>
              <a:rPr lang="ru-RU" sz="1400" dirty="0"/>
              <a:t>, </a:t>
            </a:r>
            <a:r>
              <a:rPr lang="ru-RU" sz="1400" dirty="0" err="1"/>
              <a:t>цитробактор</a:t>
            </a:r>
            <a:r>
              <a:rPr lang="ru-RU" sz="1400" dirty="0"/>
              <a:t>, </a:t>
            </a:r>
            <a:r>
              <a:rPr lang="ru-RU" sz="1400" dirty="0" err="1"/>
              <a:t>ацинетобактер</a:t>
            </a:r>
            <a:r>
              <a:rPr lang="ru-RU" sz="1400" dirty="0"/>
              <a:t>, </a:t>
            </a:r>
            <a:r>
              <a:rPr lang="ru-RU" sz="1400" dirty="0" err="1"/>
              <a:t>морганелла</a:t>
            </a:r>
            <a:r>
              <a:rPr lang="ru-RU" sz="1400" dirty="0"/>
              <a:t>), у тому </a:t>
            </a:r>
            <a:r>
              <a:rPr lang="ru-RU" sz="1400" dirty="0" err="1"/>
              <a:t>числі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</a:t>
            </a:r>
            <a:r>
              <a:rPr lang="ru-RU" sz="1400" dirty="0" err="1"/>
              <a:t>штамів</a:t>
            </a:r>
            <a:r>
              <a:rPr lang="ru-RU" sz="1400" dirty="0"/>
              <a:t>, </a:t>
            </a:r>
            <a:r>
              <a:rPr lang="ru-RU" sz="1400" dirty="0" err="1"/>
              <a:t>резистентних</a:t>
            </a:r>
            <a:r>
              <a:rPr lang="ru-RU" sz="1400" dirty="0"/>
              <a:t> до </a:t>
            </a:r>
            <a:r>
              <a:rPr lang="ru-RU" sz="1400" dirty="0" err="1"/>
              <a:t>цефалоспоринів</a:t>
            </a:r>
            <a:r>
              <a:rPr lang="ru-RU" sz="1400" dirty="0"/>
              <a:t> </a:t>
            </a:r>
            <a:r>
              <a:rPr lang="en-US" sz="1400" dirty="0"/>
              <a:t>III-IV </a:t>
            </a:r>
            <a:r>
              <a:rPr lang="ru-RU" sz="1400" dirty="0" err="1"/>
              <a:t>покоління</a:t>
            </a:r>
            <a:r>
              <a:rPr lang="ru-RU" sz="1400" dirty="0"/>
              <a:t> та </a:t>
            </a:r>
            <a:r>
              <a:rPr lang="ru-RU" sz="1400" dirty="0" err="1"/>
              <a:t>інгібіторозахищеним</a:t>
            </a:r>
            <a:r>
              <a:rPr lang="ru-RU" sz="1400" dirty="0"/>
              <a:t> </a:t>
            </a:r>
            <a:r>
              <a:rPr lang="ru-RU" sz="1400" dirty="0" err="1"/>
              <a:t>пеніцилінам</a:t>
            </a:r>
            <a:r>
              <a:rPr lang="ru-RU" sz="1400" dirty="0"/>
              <a:t>. </a:t>
            </a:r>
            <a:r>
              <a:rPr lang="ru-RU" sz="1400" dirty="0" err="1"/>
              <a:t>Дещо</a:t>
            </a:r>
            <a:r>
              <a:rPr lang="ru-RU" sz="1400" dirty="0"/>
              <a:t> </a:t>
            </a:r>
            <a:r>
              <a:rPr lang="ru-RU" sz="1400" dirty="0" err="1"/>
              <a:t>нижча</a:t>
            </a:r>
            <a:r>
              <a:rPr lang="ru-RU" sz="1400" dirty="0"/>
              <a:t> </a:t>
            </a:r>
            <a:r>
              <a:rPr lang="ru-RU" sz="1400" dirty="0" err="1"/>
              <a:t>активність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протею, </a:t>
            </a:r>
            <a:r>
              <a:rPr lang="ru-RU" sz="1400" dirty="0" err="1"/>
              <a:t>серації</a:t>
            </a:r>
            <a:r>
              <a:rPr lang="ru-RU" sz="1400" dirty="0"/>
              <a:t>, </a:t>
            </a:r>
            <a:r>
              <a:rPr lang="en-US" sz="1400" dirty="0" err="1"/>
              <a:t>H.influenzae</a:t>
            </a:r>
            <a:r>
              <a:rPr lang="en-US" sz="1400" dirty="0"/>
              <a:t>. </a:t>
            </a:r>
            <a:r>
              <a:rPr lang="ru-RU" sz="1400" dirty="0" err="1"/>
              <a:t>Більшість</a:t>
            </a:r>
            <a:r>
              <a:rPr lang="ru-RU" sz="1400" dirty="0"/>
              <a:t> </a:t>
            </a:r>
            <a:r>
              <a:rPr lang="ru-RU" sz="1400" dirty="0" err="1"/>
              <a:t>штамів</a:t>
            </a:r>
            <a:r>
              <a:rPr lang="ru-RU" sz="1400" dirty="0"/>
              <a:t> </a:t>
            </a:r>
            <a:r>
              <a:rPr lang="en-US" sz="1400" dirty="0" err="1"/>
              <a:t>P.aeruginosa</a:t>
            </a:r>
            <a:r>
              <a:rPr lang="en-US" sz="1400" dirty="0"/>
              <a:t> </a:t>
            </a:r>
            <a:r>
              <a:rPr lang="ru-RU" sz="1400" dirty="0" err="1"/>
              <a:t>спочатку</a:t>
            </a:r>
            <a:r>
              <a:rPr lang="ru-RU" sz="1400" dirty="0"/>
              <a:t> </a:t>
            </a:r>
            <a:r>
              <a:rPr lang="ru-RU" sz="1400" dirty="0" err="1"/>
              <a:t>чутливі</a:t>
            </a:r>
            <a:r>
              <a:rPr lang="ru-RU" sz="1400" dirty="0"/>
              <a:t>, але в </a:t>
            </a:r>
            <a:r>
              <a:rPr lang="ru-RU" sz="1400" dirty="0" err="1"/>
              <a:t>процесі</a:t>
            </a:r>
            <a:r>
              <a:rPr lang="ru-RU" sz="1400" dirty="0"/>
              <a:t> </a:t>
            </a:r>
            <a:r>
              <a:rPr lang="ru-RU" sz="1400" dirty="0" err="1"/>
              <a:t>застосування</a:t>
            </a:r>
            <a:r>
              <a:rPr lang="ru-RU" sz="1400" dirty="0"/>
              <a:t> </a:t>
            </a:r>
            <a:r>
              <a:rPr lang="ru-RU" sz="1400" dirty="0" err="1"/>
              <a:t>карбапенемів</a:t>
            </a:r>
            <a:r>
              <a:rPr lang="ru-RU" sz="1400" dirty="0"/>
              <a:t> </a:t>
            </a:r>
            <a:r>
              <a:rPr lang="ru-RU" sz="1400" dirty="0" err="1"/>
              <a:t>відзначається</a:t>
            </a:r>
            <a:r>
              <a:rPr lang="ru-RU" sz="1400" dirty="0"/>
              <a:t> </a:t>
            </a:r>
            <a:r>
              <a:rPr lang="ru-RU" sz="1400" dirty="0" err="1"/>
              <a:t>наростання</a:t>
            </a:r>
            <a:r>
              <a:rPr lang="ru-RU" sz="1400" dirty="0"/>
              <a:t> </a:t>
            </a:r>
            <a:r>
              <a:rPr lang="ru-RU" sz="1400" dirty="0" err="1"/>
              <a:t>резистентності</a:t>
            </a:r>
            <a:r>
              <a:rPr lang="ru-RU" sz="1400" dirty="0"/>
              <a:t>. </a:t>
            </a:r>
            <a:br>
              <a:rPr lang="ru-RU" sz="1400" dirty="0"/>
            </a:b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відносно</a:t>
            </a:r>
            <a:r>
              <a:rPr lang="ru-RU" sz="1400" dirty="0"/>
              <a:t> слабо </a:t>
            </a:r>
            <a:r>
              <a:rPr lang="ru-RU" sz="1400" dirty="0" err="1"/>
              <a:t>діють</a:t>
            </a:r>
            <a:r>
              <a:rPr lang="ru-RU" sz="1400" dirty="0"/>
              <a:t> на </a:t>
            </a:r>
            <a:r>
              <a:rPr lang="en-US" sz="1400" dirty="0" err="1"/>
              <a:t>B.cepacia</a:t>
            </a:r>
            <a:r>
              <a:rPr lang="en-US" sz="1400" dirty="0"/>
              <a:t>, </a:t>
            </a:r>
            <a:r>
              <a:rPr lang="ru-RU" sz="1400" dirty="0" err="1"/>
              <a:t>стійким</a:t>
            </a:r>
            <a:r>
              <a:rPr lang="ru-RU" sz="1400" dirty="0"/>
              <a:t> є </a:t>
            </a:r>
            <a:r>
              <a:rPr lang="en-US" sz="1400" dirty="0" err="1"/>
              <a:t>S.maltophilia</a:t>
            </a:r>
            <a:r>
              <a:rPr lang="en-US" sz="1400" dirty="0"/>
              <a:t>.</a:t>
            </a: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високоактивні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</a:t>
            </a:r>
            <a:r>
              <a:rPr lang="ru-RU" sz="1400" dirty="0" err="1"/>
              <a:t>спороутворюючих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 err="1"/>
              <a:t>C.difficile</a:t>
            </a:r>
            <a:r>
              <a:rPr lang="en-US" sz="1400" dirty="0"/>
              <a:t>) </a:t>
            </a:r>
            <a:r>
              <a:rPr lang="ru-RU" sz="1400" dirty="0"/>
              <a:t>і </a:t>
            </a:r>
            <a:r>
              <a:rPr lang="ru-RU" sz="1400" dirty="0" err="1"/>
              <a:t>неспороутворюючих</a:t>
            </a:r>
            <a:r>
              <a:rPr lang="ru-RU" sz="1400" dirty="0"/>
              <a:t> (</a:t>
            </a:r>
            <a:r>
              <a:rPr lang="ru-RU" sz="1400" dirty="0" err="1"/>
              <a:t>включаючи</a:t>
            </a:r>
            <a:r>
              <a:rPr lang="ru-RU" sz="1400" dirty="0"/>
              <a:t> </a:t>
            </a:r>
            <a:r>
              <a:rPr lang="en-US" sz="1400" dirty="0"/>
              <a:t>B. </a:t>
            </a:r>
            <a:r>
              <a:rPr lang="en-US" sz="1400" dirty="0" err="1"/>
              <a:t>fragilis</a:t>
            </a:r>
            <a:r>
              <a:rPr lang="en-US" sz="1400" dirty="0"/>
              <a:t>) </a:t>
            </a:r>
            <a:r>
              <a:rPr lang="ru-RU" sz="1400" dirty="0" err="1"/>
              <a:t>анаеробів.Вторинна</a:t>
            </a:r>
            <a:r>
              <a:rPr lang="ru-RU" sz="1400" dirty="0"/>
              <a:t> </a:t>
            </a:r>
            <a:r>
              <a:rPr lang="ru-RU" sz="1400" dirty="0" err="1"/>
              <a:t>стійкість</a:t>
            </a:r>
            <a:r>
              <a:rPr lang="ru-RU" sz="1400" dirty="0"/>
              <a:t> </a:t>
            </a:r>
            <a:r>
              <a:rPr lang="ru-RU" sz="1400" dirty="0" err="1"/>
              <a:t>мікроорганізмів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 err="1"/>
              <a:t>P.aeruginosa</a:t>
            </a:r>
            <a:r>
              <a:rPr lang="en-US" sz="1400" dirty="0"/>
              <a:t>) </a:t>
            </a:r>
            <a:r>
              <a:rPr lang="ru-RU" sz="1400" dirty="0"/>
              <a:t>до </a:t>
            </a:r>
            <a:r>
              <a:rPr lang="ru-RU" sz="1400" dirty="0" err="1"/>
              <a:t>карбапенемів</a:t>
            </a:r>
            <a:r>
              <a:rPr lang="ru-RU" sz="1400" dirty="0"/>
              <a:t> </a:t>
            </a:r>
            <a:r>
              <a:rPr lang="ru-RU" sz="1400" dirty="0" err="1"/>
              <a:t>розвивається</a:t>
            </a:r>
            <a:r>
              <a:rPr lang="ru-RU" sz="1400" dirty="0"/>
              <a:t> </a:t>
            </a:r>
            <a:r>
              <a:rPr lang="ru-RU" sz="1400" dirty="0" err="1"/>
              <a:t>рідко</a:t>
            </a:r>
            <a:r>
              <a:rPr lang="ru-RU" sz="1400" dirty="0"/>
              <a:t>. Для </a:t>
            </a:r>
            <a:r>
              <a:rPr lang="ru-RU" sz="1400" dirty="0" err="1"/>
              <a:t>стійких</a:t>
            </a:r>
            <a:r>
              <a:rPr lang="ru-RU" sz="1400" dirty="0"/>
              <a:t> </a:t>
            </a:r>
            <a:r>
              <a:rPr lang="ru-RU" sz="1400" dirty="0" err="1"/>
              <a:t>збудників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 err="1"/>
              <a:t>P.aeruginosa</a:t>
            </a:r>
            <a:r>
              <a:rPr lang="en-US" sz="1400" dirty="0"/>
              <a:t>) </a:t>
            </a:r>
            <a:r>
              <a:rPr lang="ru-RU" sz="1400" dirty="0"/>
              <a:t>характерна </a:t>
            </a:r>
            <a:r>
              <a:rPr lang="ru-RU" sz="1400" dirty="0" err="1"/>
              <a:t>перехресна</a:t>
            </a:r>
            <a:r>
              <a:rPr lang="ru-RU" sz="1400" dirty="0"/>
              <a:t> </a:t>
            </a:r>
            <a:r>
              <a:rPr lang="ru-RU" sz="1400" dirty="0" err="1"/>
              <a:t>резистентність</a:t>
            </a:r>
            <a:r>
              <a:rPr lang="ru-RU" sz="1400" dirty="0"/>
              <a:t> до </a:t>
            </a:r>
            <a:r>
              <a:rPr lang="ru-RU" sz="1400" dirty="0" err="1"/>
              <a:t>іміпенему</a:t>
            </a:r>
            <a:r>
              <a:rPr lang="ru-RU" sz="1400" dirty="0"/>
              <a:t> та </a:t>
            </a:r>
            <a:r>
              <a:rPr lang="ru-RU" sz="1400" dirty="0" err="1"/>
              <a:t>меропенему</a:t>
            </a:r>
            <a:r>
              <a:rPr lang="ru-RU" sz="1400" dirty="0"/>
              <a:t>.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Фармокінетика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. </a:t>
            </a:r>
            <a:r>
              <a:rPr lang="ru-RU" dirty="0" err="1"/>
              <a:t>Малі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молекули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вона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позитивно і негативно </a:t>
            </a:r>
            <a:r>
              <a:rPr lang="ru-RU" dirty="0" err="1"/>
              <a:t>заряджені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,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швидку</a:t>
            </a:r>
            <a:r>
              <a:rPr lang="ru-RU" dirty="0"/>
              <a:t> </a:t>
            </a:r>
            <a:r>
              <a:rPr lang="ru-RU" dirty="0" err="1"/>
              <a:t>проникність</a:t>
            </a:r>
            <a:r>
              <a:rPr lang="ru-RU" dirty="0"/>
              <a:t> у </a:t>
            </a:r>
            <a:r>
              <a:rPr lang="ru-RU" dirty="0" err="1"/>
              <a:t>клітину</a:t>
            </a:r>
            <a:r>
              <a:rPr lang="ru-RU" dirty="0"/>
              <a:t>. </a:t>
            </a:r>
            <a:r>
              <a:rPr lang="ru-RU" dirty="0" err="1"/>
              <a:t>Метаболізується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 у </a:t>
            </a:r>
            <a:r>
              <a:rPr lang="ru-RU" dirty="0" err="1"/>
              <a:t>клітинах</a:t>
            </a:r>
            <a:r>
              <a:rPr lang="ru-RU" dirty="0"/>
              <a:t> </a:t>
            </a:r>
            <a:r>
              <a:rPr lang="ru-RU" dirty="0" err="1"/>
              <a:t>епітелію</a:t>
            </a:r>
            <a:r>
              <a:rPr lang="ru-RU" dirty="0"/>
              <a:t> </a:t>
            </a:r>
            <a:r>
              <a:rPr lang="ru-RU" dirty="0" err="1"/>
              <a:t>ниркових</a:t>
            </a:r>
            <a:r>
              <a:rPr lang="ru-RU" dirty="0"/>
              <a:t> ка- </a:t>
            </a:r>
            <a:r>
              <a:rPr lang="ru-RU" dirty="0" err="1"/>
              <a:t>нальців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ферменту дегідропептидази-1, яка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у сечу (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нефротоксичність</a:t>
            </a:r>
            <a:r>
              <a:rPr lang="ru-RU" dirty="0"/>
              <a:t> препарату при </a:t>
            </a:r>
            <a:r>
              <a:rPr lang="ru-RU" dirty="0" err="1"/>
              <a:t>застосуванні</a:t>
            </a:r>
            <a:r>
              <a:rPr lang="ru-RU" dirty="0"/>
              <a:t> великих доз). У </a:t>
            </a:r>
            <a:r>
              <a:rPr lang="ru-RU" dirty="0" err="1"/>
              <a:t>клініці</a:t>
            </a:r>
            <a:r>
              <a:rPr lang="ru-RU" dirty="0"/>
              <a:t> </a:t>
            </a:r>
            <a:r>
              <a:rPr lang="ru-RU" dirty="0" err="1"/>
              <a:t>іміпенем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у </a:t>
            </a:r>
            <a:r>
              <a:rPr lang="ru-RU" dirty="0" err="1"/>
              <a:t>комбінації</a:t>
            </a:r>
            <a:r>
              <a:rPr lang="ru-RU" dirty="0"/>
              <a:t> (1:1)з </a:t>
            </a:r>
            <a:r>
              <a:rPr lang="ru-RU" dirty="0" err="1"/>
              <a:t>циластатином</a:t>
            </a:r>
            <a:r>
              <a:rPr lang="ru-RU" dirty="0"/>
              <a:t> – </a:t>
            </a:r>
            <a:r>
              <a:rPr lang="ru-RU" dirty="0" err="1"/>
              <a:t>речовиною</a:t>
            </a:r>
            <a:r>
              <a:rPr lang="ru-RU" dirty="0"/>
              <a:t>, яка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антибактеріальної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, але </a:t>
            </a:r>
            <a:r>
              <a:rPr lang="ru-RU" dirty="0" err="1"/>
              <a:t>інгібує</a:t>
            </a:r>
            <a:r>
              <a:rPr lang="ru-RU" dirty="0"/>
              <a:t> </a:t>
            </a:r>
            <a:r>
              <a:rPr lang="ru-RU" dirty="0" err="1"/>
              <a:t>згадану</a:t>
            </a:r>
            <a:r>
              <a:rPr lang="ru-RU" dirty="0"/>
              <a:t> </a:t>
            </a:r>
            <a:r>
              <a:rPr lang="ru-RU" dirty="0" err="1"/>
              <a:t>дипептидазу</a:t>
            </a:r>
            <a:r>
              <a:rPr lang="ru-RU" dirty="0"/>
              <a:t>,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гальмується</a:t>
            </a:r>
            <a:r>
              <a:rPr lang="ru-RU" dirty="0"/>
              <a:t> </a:t>
            </a:r>
            <a:r>
              <a:rPr lang="ru-RU" dirty="0" err="1"/>
              <a:t>біотрансформація</a:t>
            </a:r>
            <a:r>
              <a:rPr lang="ru-RU" dirty="0"/>
              <a:t> і </a:t>
            </a:r>
            <a:r>
              <a:rPr lang="ru-RU" dirty="0" err="1"/>
              <a:t>зменшується</a:t>
            </a:r>
            <a:r>
              <a:rPr lang="ru-RU" dirty="0"/>
              <a:t> </a:t>
            </a:r>
            <a:r>
              <a:rPr lang="ru-RU" dirty="0" err="1"/>
              <a:t>нефротоксичність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 та </a:t>
            </a:r>
            <a:r>
              <a:rPr lang="ru-RU" dirty="0" err="1"/>
              <a:t>прискорюється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з сечею. </a:t>
            </a:r>
            <a:r>
              <a:rPr lang="ru-RU" dirty="0" err="1"/>
              <a:t>Комплексний</a:t>
            </a:r>
            <a:r>
              <a:rPr lang="ru-RU" dirty="0"/>
              <a:t> препарат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тієнам</a:t>
            </a:r>
            <a:r>
              <a:rPr lang="ru-RU" dirty="0"/>
              <a:t> (</a:t>
            </a:r>
            <a:r>
              <a:rPr lang="ru-RU" dirty="0" err="1"/>
              <a:t>приманенії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315845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Побічні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дії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err="1"/>
              <a:t>Алергічні</a:t>
            </a:r>
            <a:r>
              <a:rPr lang="ru-RU" i="1" dirty="0"/>
              <a:t> </a:t>
            </a:r>
            <a:r>
              <a:rPr lang="ru-RU" i="1" dirty="0" err="1"/>
              <a:t>реакції</a:t>
            </a:r>
            <a:r>
              <a:rPr lang="ru-RU" i="1" dirty="0"/>
              <a:t>: </a:t>
            </a:r>
            <a:r>
              <a:rPr lang="ru-RU" i="1" dirty="0" err="1"/>
              <a:t>висип</a:t>
            </a:r>
            <a:r>
              <a:rPr lang="ru-RU" i="1" dirty="0"/>
              <a:t>, </a:t>
            </a:r>
            <a:r>
              <a:rPr lang="ru-RU" i="1" dirty="0" err="1"/>
              <a:t>кропив'янка</a:t>
            </a:r>
            <a:r>
              <a:rPr lang="ru-RU" i="1" dirty="0"/>
              <a:t>, набряк </a:t>
            </a:r>
            <a:r>
              <a:rPr lang="ru-RU" i="1" dirty="0" err="1"/>
              <a:t>Квінке</a:t>
            </a:r>
            <a:r>
              <a:rPr lang="ru-RU" i="1" dirty="0"/>
              <a:t>, лихоманка, </a:t>
            </a:r>
            <a:r>
              <a:rPr lang="ru-RU" i="1" dirty="0" err="1"/>
              <a:t>бронхоспазм</a:t>
            </a:r>
            <a:r>
              <a:rPr lang="ru-RU" i="1" dirty="0"/>
              <a:t>, </a:t>
            </a:r>
            <a:r>
              <a:rPr lang="ru-RU" i="1" dirty="0" err="1"/>
              <a:t>анафілактичний</a:t>
            </a:r>
            <a:r>
              <a:rPr lang="ru-RU" i="1" dirty="0"/>
              <a:t> </a:t>
            </a:r>
            <a:r>
              <a:rPr lang="ru-RU" i="1" dirty="0" err="1"/>
              <a:t>шок.Місцеві</a:t>
            </a:r>
            <a:r>
              <a:rPr lang="ru-RU" i="1" dirty="0"/>
              <a:t> </a:t>
            </a:r>
            <a:r>
              <a:rPr lang="ru-RU" i="1" dirty="0" err="1"/>
              <a:t>реакції</a:t>
            </a:r>
            <a:r>
              <a:rPr lang="ru-RU" i="1" dirty="0"/>
              <a:t>: </a:t>
            </a:r>
            <a:r>
              <a:rPr lang="ru-RU" i="1" dirty="0" err="1"/>
              <a:t>флебіт</a:t>
            </a:r>
            <a:r>
              <a:rPr lang="ru-RU" i="1" dirty="0"/>
              <a:t>, </a:t>
            </a:r>
            <a:r>
              <a:rPr lang="ru-RU" i="1" dirty="0" err="1"/>
              <a:t>тромбофлебіт.ШКТ</a:t>
            </a:r>
            <a:r>
              <a:rPr lang="ru-RU" i="1" dirty="0"/>
              <a:t>: </a:t>
            </a:r>
            <a:r>
              <a:rPr lang="ru-RU" i="1" dirty="0" err="1"/>
              <a:t>глосит</a:t>
            </a:r>
            <a:r>
              <a:rPr lang="ru-RU" i="1" dirty="0"/>
              <a:t>, </a:t>
            </a:r>
            <a:r>
              <a:rPr lang="ru-RU" i="1" dirty="0" err="1"/>
              <a:t>гіперсалівація</a:t>
            </a:r>
            <a:r>
              <a:rPr lang="ru-RU" i="1" dirty="0"/>
              <a:t>, </a:t>
            </a:r>
            <a:r>
              <a:rPr lang="ru-RU" i="1" dirty="0" err="1"/>
              <a:t>нудота</a:t>
            </a:r>
            <a:r>
              <a:rPr lang="ru-RU" i="1" dirty="0"/>
              <a:t>, </a:t>
            </a:r>
            <a:r>
              <a:rPr lang="ru-RU" i="1" dirty="0" err="1"/>
              <a:t>блювання</a:t>
            </a:r>
            <a:r>
              <a:rPr lang="ru-RU" i="1" dirty="0"/>
              <a:t>, у </a:t>
            </a:r>
            <a:r>
              <a:rPr lang="ru-RU" i="1" dirty="0" err="1"/>
              <a:t>поодиноких</a:t>
            </a:r>
            <a:r>
              <a:rPr lang="ru-RU" i="1" dirty="0"/>
              <a:t> </a:t>
            </a:r>
            <a:r>
              <a:rPr lang="ru-RU" i="1" dirty="0" err="1"/>
              <a:t>випадках</a:t>
            </a:r>
            <a:r>
              <a:rPr lang="ru-RU" i="1" dirty="0"/>
              <a:t> </a:t>
            </a:r>
            <a:r>
              <a:rPr lang="ru-RU" i="1" dirty="0" err="1"/>
              <a:t>антибіотик-асоційована</a:t>
            </a:r>
            <a:r>
              <a:rPr lang="ru-RU" i="1" dirty="0"/>
              <a:t> </a:t>
            </a:r>
            <a:r>
              <a:rPr lang="ru-RU" i="1" dirty="0" err="1"/>
              <a:t>діарея</a:t>
            </a:r>
            <a:r>
              <a:rPr lang="ru-RU" i="1" dirty="0"/>
              <a:t>, </a:t>
            </a:r>
            <a:r>
              <a:rPr lang="ru-RU" i="1" dirty="0" err="1"/>
              <a:t>псевдомембранозний</a:t>
            </a:r>
            <a:r>
              <a:rPr lang="ru-RU" i="1" dirty="0"/>
              <a:t> </a:t>
            </a:r>
            <a:r>
              <a:rPr lang="ru-RU" i="1" dirty="0" err="1"/>
              <a:t>коліт</a:t>
            </a:r>
            <a:r>
              <a:rPr lang="ru-RU" i="1" dirty="0"/>
              <a:t>. Заходи </a:t>
            </a:r>
            <a:r>
              <a:rPr lang="ru-RU" i="1" dirty="0" err="1"/>
              <a:t>допомоги</a:t>
            </a:r>
            <a:r>
              <a:rPr lang="ru-RU" i="1" dirty="0"/>
              <a:t>: при </a:t>
            </a:r>
            <a:r>
              <a:rPr lang="ru-RU" i="1" dirty="0" err="1"/>
              <a:t>появі</a:t>
            </a:r>
            <a:r>
              <a:rPr lang="ru-RU" i="1" dirty="0"/>
              <a:t> </a:t>
            </a:r>
            <a:r>
              <a:rPr lang="ru-RU" i="1" dirty="0" err="1"/>
              <a:t>нудоти</a:t>
            </a:r>
            <a:r>
              <a:rPr lang="ru-RU" i="1" dirty="0"/>
              <a:t> </a:t>
            </a:r>
            <a:r>
              <a:rPr lang="ru-RU" i="1" dirty="0" err="1"/>
              <a:t>чи</a:t>
            </a:r>
            <a:r>
              <a:rPr lang="ru-RU" i="1" dirty="0"/>
              <a:t> </a:t>
            </a:r>
            <a:r>
              <a:rPr lang="ru-RU" i="1" dirty="0" err="1"/>
              <a:t>блювання</a:t>
            </a:r>
            <a:r>
              <a:rPr lang="ru-RU" i="1" dirty="0"/>
              <a:t> </a:t>
            </a:r>
            <a:r>
              <a:rPr lang="ru-RU" i="1" dirty="0" err="1"/>
              <a:t>слід</a:t>
            </a:r>
            <a:r>
              <a:rPr lang="ru-RU" i="1" dirty="0"/>
              <a:t> </a:t>
            </a:r>
            <a:r>
              <a:rPr lang="ru-RU" i="1" dirty="0" err="1"/>
              <a:t>зменшити</a:t>
            </a:r>
            <a:r>
              <a:rPr lang="ru-RU" i="1" dirty="0"/>
              <a:t> </a:t>
            </a:r>
            <a:r>
              <a:rPr lang="ru-RU" i="1" dirty="0" err="1"/>
              <a:t>швидкість</a:t>
            </a:r>
            <a:r>
              <a:rPr lang="ru-RU" i="1" dirty="0"/>
              <a:t> </a:t>
            </a:r>
            <a:r>
              <a:rPr lang="ru-RU" i="1" dirty="0" err="1"/>
              <a:t>введення</a:t>
            </a:r>
            <a:r>
              <a:rPr lang="ru-RU" i="1" dirty="0"/>
              <a:t>; при </a:t>
            </a:r>
            <a:r>
              <a:rPr lang="ru-RU" i="1" dirty="0" err="1"/>
              <a:t>розвитку</a:t>
            </a:r>
            <a:r>
              <a:rPr lang="ru-RU" i="1" dirty="0"/>
              <a:t> </a:t>
            </a:r>
            <a:r>
              <a:rPr lang="ru-RU" i="1" dirty="0" err="1"/>
              <a:t>діареї</a:t>
            </a:r>
            <a:r>
              <a:rPr lang="ru-RU" i="1" dirty="0"/>
              <a:t> - </a:t>
            </a:r>
            <a:r>
              <a:rPr lang="ru-RU" i="1" dirty="0" err="1"/>
              <a:t>застосовувати</a:t>
            </a:r>
            <a:r>
              <a:rPr lang="ru-RU" i="1" dirty="0"/>
              <a:t> </a:t>
            </a:r>
            <a:r>
              <a:rPr lang="ru-RU" i="1" dirty="0" err="1"/>
              <a:t>каолін-або</a:t>
            </a:r>
            <a:r>
              <a:rPr lang="ru-RU" i="1" dirty="0"/>
              <a:t> </a:t>
            </a:r>
            <a:r>
              <a:rPr lang="ru-RU" i="1" dirty="0" err="1"/>
              <a:t>аттапульгітсодержащіе</a:t>
            </a:r>
            <a:r>
              <a:rPr lang="ru-RU" i="1" dirty="0"/>
              <a:t> </a:t>
            </a:r>
            <a:r>
              <a:rPr lang="ru-RU" i="1" dirty="0" err="1"/>
              <a:t>антидіарейні</a:t>
            </a:r>
            <a:r>
              <a:rPr lang="ru-RU" i="1" dirty="0"/>
              <a:t> </a:t>
            </a:r>
            <a:r>
              <a:rPr lang="ru-RU" i="1" dirty="0" err="1"/>
              <a:t>препарати</a:t>
            </a:r>
            <a:r>
              <a:rPr lang="ru-RU" i="1" dirty="0"/>
              <a:t>; при </a:t>
            </a:r>
            <a:r>
              <a:rPr lang="ru-RU" i="1" dirty="0" err="1"/>
              <a:t>підозрі</a:t>
            </a:r>
            <a:r>
              <a:rPr lang="ru-RU" i="1" dirty="0"/>
              <a:t> на </a:t>
            </a:r>
            <a:r>
              <a:rPr lang="ru-RU" i="1" dirty="0" err="1"/>
              <a:t>псевдомембранозний</a:t>
            </a:r>
            <a:r>
              <a:rPr lang="ru-RU" i="1" dirty="0"/>
              <a:t> </a:t>
            </a:r>
            <a:r>
              <a:rPr lang="ru-RU" i="1" dirty="0" err="1"/>
              <a:t>коліт</a:t>
            </a:r>
            <a:r>
              <a:rPr lang="ru-RU" i="1" dirty="0"/>
              <a:t> - </a:t>
            </a:r>
            <a:r>
              <a:rPr lang="ru-RU" i="1" dirty="0" err="1"/>
              <a:t>відміна</a:t>
            </a:r>
            <a:r>
              <a:rPr lang="ru-RU" i="1" dirty="0"/>
              <a:t> </a:t>
            </a:r>
            <a:r>
              <a:rPr lang="ru-RU" i="1" dirty="0" err="1"/>
              <a:t>карбапенемів</a:t>
            </a:r>
            <a:r>
              <a:rPr lang="ru-RU" i="1" dirty="0"/>
              <a:t>, </a:t>
            </a:r>
            <a:r>
              <a:rPr lang="ru-RU" i="1" dirty="0" err="1"/>
              <a:t>відновлення</a:t>
            </a:r>
            <a:r>
              <a:rPr lang="ru-RU" i="1" dirty="0"/>
              <a:t> водно-</a:t>
            </a:r>
            <a:r>
              <a:rPr lang="ru-RU" i="1" dirty="0" err="1"/>
              <a:t>електролітного</a:t>
            </a:r>
            <a:r>
              <a:rPr lang="ru-RU" i="1" dirty="0"/>
              <a:t> балансу, при </a:t>
            </a:r>
            <a:r>
              <a:rPr lang="ru-RU" i="1" dirty="0" err="1"/>
              <a:t>необхідності</a:t>
            </a:r>
            <a:r>
              <a:rPr lang="ru-RU" i="1" dirty="0"/>
              <a:t> - </a:t>
            </a:r>
            <a:r>
              <a:rPr lang="ru-RU" i="1" dirty="0" err="1"/>
              <a:t>призначення</a:t>
            </a:r>
            <a:r>
              <a:rPr lang="ru-RU" i="1" dirty="0"/>
              <a:t> </a:t>
            </a:r>
            <a:r>
              <a:rPr lang="ru-RU" i="1" dirty="0" err="1"/>
              <a:t>метронідазолу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ванкоміцину</a:t>
            </a:r>
            <a:r>
              <a:rPr lang="ru-RU" i="1" dirty="0"/>
              <a:t> </a:t>
            </a:r>
            <a:r>
              <a:rPr lang="ru-RU" i="1" dirty="0" err="1"/>
              <a:t>всередину</a:t>
            </a:r>
            <a:r>
              <a:rPr lang="ru-RU" i="1" dirty="0"/>
              <a:t>.</a:t>
            </a:r>
            <a:br>
              <a:rPr lang="ru-RU" i="1" dirty="0"/>
            </a:br>
            <a:r>
              <a:rPr lang="ru-RU" i="1" dirty="0"/>
              <a:t>ЦНС: </a:t>
            </a:r>
            <a:r>
              <a:rPr lang="ru-RU" i="1" dirty="0" err="1"/>
              <a:t>запаморочення</a:t>
            </a:r>
            <a:r>
              <a:rPr lang="ru-RU" i="1" dirty="0"/>
              <a:t>, </a:t>
            </a:r>
            <a:r>
              <a:rPr lang="ru-RU" i="1" dirty="0" err="1"/>
              <a:t>порушення</a:t>
            </a:r>
            <a:r>
              <a:rPr lang="ru-RU" i="1" dirty="0"/>
              <a:t> </a:t>
            </a:r>
            <a:r>
              <a:rPr lang="ru-RU" i="1" dirty="0" err="1"/>
              <a:t>свідомості</a:t>
            </a:r>
            <a:r>
              <a:rPr lang="ru-RU" i="1" dirty="0"/>
              <a:t>, тремор, </a:t>
            </a:r>
            <a:r>
              <a:rPr lang="ru-RU" i="1" dirty="0" err="1"/>
              <a:t>судоми</a:t>
            </a:r>
            <a:r>
              <a:rPr lang="ru-RU" i="1" dirty="0"/>
              <a:t> (як правило, </a:t>
            </a:r>
            <a:r>
              <a:rPr lang="ru-RU" i="1" dirty="0" err="1"/>
              <a:t>тільки</a:t>
            </a:r>
            <a:r>
              <a:rPr lang="ru-RU" i="1" dirty="0"/>
              <a:t> при </a:t>
            </a:r>
            <a:r>
              <a:rPr lang="ru-RU" i="1" dirty="0" err="1"/>
              <a:t>використанні</a:t>
            </a:r>
            <a:r>
              <a:rPr lang="ru-RU" i="1" dirty="0"/>
              <a:t> </a:t>
            </a:r>
            <a:r>
              <a:rPr lang="ru-RU" i="1" dirty="0" err="1"/>
              <a:t>іміпенему</a:t>
            </a:r>
            <a:r>
              <a:rPr lang="ru-RU" i="1" dirty="0"/>
              <a:t>). Заходи </a:t>
            </a:r>
            <a:r>
              <a:rPr lang="ru-RU" i="1" dirty="0" err="1"/>
              <a:t>допомоги</a:t>
            </a:r>
            <a:r>
              <a:rPr lang="ru-RU" i="1" dirty="0"/>
              <a:t>: при </a:t>
            </a:r>
            <a:r>
              <a:rPr lang="ru-RU" i="1" dirty="0" err="1"/>
              <a:t>розвитку</a:t>
            </a:r>
            <a:r>
              <a:rPr lang="ru-RU" i="1" dirty="0"/>
              <a:t> </a:t>
            </a:r>
            <a:r>
              <a:rPr lang="ru-RU" i="1" dirty="0" err="1"/>
              <a:t>вираженого</a:t>
            </a:r>
            <a:r>
              <a:rPr lang="ru-RU" i="1" dirty="0"/>
              <a:t> тремору </a:t>
            </a:r>
            <a:r>
              <a:rPr lang="ru-RU" i="1" dirty="0" err="1"/>
              <a:t>або</a:t>
            </a:r>
            <a:r>
              <a:rPr lang="ru-RU" i="1" dirty="0"/>
              <a:t> судом </a:t>
            </a:r>
            <a:r>
              <a:rPr lang="ru-RU" i="1" dirty="0" err="1"/>
              <a:t>необхідно</a:t>
            </a:r>
            <a:r>
              <a:rPr lang="ru-RU" i="1" dirty="0"/>
              <a:t> </a:t>
            </a:r>
            <a:r>
              <a:rPr lang="ru-RU" i="1" dirty="0" err="1"/>
              <a:t>зменшити</a:t>
            </a:r>
            <a:r>
              <a:rPr lang="ru-RU" i="1" dirty="0"/>
              <a:t> дозу </a:t>
            </a:r>
            <a:r>
              <a:rPr lang="ru-RU" i="1" dirty="0" err="1"/>
              <a:t>іміпенему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скасувати</a:t>
            </a:r>
            <a:r>
              <a:rPr lang="ru-RU" i="1" dirty="0"/>
              <a:t> </a:t>
            </a:r>
            <a:r>
              <a:rPr lang="ru-RU" i="1" dirty="0" err="1"/>
              <a:t>його</a:t>
            </a:r>
            <a:r>
              <a:rPr lang="ru-RU" i="1" dirty="0"/>
              <a:t>, як </a:t>
            </a:r>
            <a:r>
              <a:rPr lang="ru-RU" i="1" dirty="0" err="1"/>
              <a:t>протисудомні</a:t>
            </a:r>
            <a:r>
              <a:rPr lang="ru-RU" i="1" dirty="0"/>
              <a:t> </a:t>
            </a:r>
            <a:r>
              <a:rPr lang="ru-RU" i="1" dirty="0" err="1"/>
              <a:t>препарати</a:t>
            </a:r>
            <a:r>
              <a:rPr lang="ru-RU" i="1" dirty="0"/>
              <a:t> </a:t>
            </a:r>
            <a:r>
              <a:rPr lang="ru-RU" i="1" dirty="0" err="1"/>
              <a:t>слід</a:t>
            </a:r>
            <a:r>
              <a:rPr lang="ru-RU" i="1" dirty="0"/>
              <a:t> </a:t>
            </a:r>
            <a:r>
              <a:rPr lang="ru-RU" i="1" dirty="0" err="1"/>
              <a:t>використовувати</a:t>
            </a:r>
            <a:r>
              <a:rPr lang="ru-RU" i="1" dirty="0"/>
              <a:t> </a:t>
            </a:r>
            <a:r>
              <a:rPr lang="ru-RU" i="1" dirty="0" err="1"/>
              <a:t>бензодіазепіни</a:t>
            </a:r>
            <a:r>
              <a:rPr lang="ru-RU" i="1" dirty="0"/>
              <a:t> (</a:t>
            </a:r>
            <a:r>
              <a:rPr lang="ru-RU" i="1" dirty="0" err="1"/>
              <a:t>діазепам</a:t>
            </a:r>
            <a:r>
              <a:rPr lang="ru-RU" i="1" dirty="0"/>
              <a:t>).</a:t>
            </a:r>
            <a:r>
              <a:rPr lang="ru-RU" i="1" dirty="0" err="1"/>
              <a:t>Інші</a:t>
            </a:r>
            <a:r>
              <a:rPr lang="ru-RU" i="1" dirty="0"/>
              <a:t>: </a:t>
            </a:r>
            <a:r>
              <a:rPr lang="ru-RU" i="1" dirty="0" err="1"/>
              <a:t>гіпотензія</a:t>
            </a:r>
            <a:r>
              <a:rPr lang="ru-RU" i="1" dirty="0"/>
              <a:t> (</a:t>
            </a:r>
            <a:r>
              <a:rPr lang="ru-RU" i="1" dirty="0" err="1"/>
              <a:t>частіше</a:t>
            </a:r>
            <a:r>
              <a:rPr lang="ru-RU" i="1" dirty="0"/>
              <a:t> при </a:t>
            </a:r>
            <a:r>
              <a:rPr lang="ru-RU" i="1" dirty="0" err="1"/>
              <a:t>швидкому</a:t>
            </a:r>
            <a:r>
              <a:rPr lang="ru-RU" i="1" dirty="0"/>
              <a:t> </a:t>
            </a:r>
            <a:r>
              <a:rPr lang="ru-RU" i="1" dirty="0" err="1"/>
              <a:t>внутрішньовенному</a:t>
            </a:r>
            <a:r>
              <a:rPr lang="ru-RU" i="1" dirty="0"/>
              <a:t> </a:t>
            </a:r>
            <a:r>
              <a:rPr lang="ru-RU" i="1" dirty="0" err="1"/>
              <a:t>введенні</a:t>
            </a:r>
            <a:r>
              <a:rPr lang="ru-RU" i="1" dirty="0"/>
              <a:t> 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Показання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Тяжкі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нозокоміальні</a:t>
            </a:r>
            <a:r>
              <a:rPr lang="ru-RU" dirty="0"/>
              <a:t>, </a:t>
            </a:r>
            <a:r>
              <a:rPr lang="ru-RU" dirty="0" err="1"/>
              <a:t>спричинені</a:t>
            </a:r>
            <a:r>
              <a:rPr lang="ru-RU" dirty="0"/>
              <a:t> </a:t>
            </a:r>
            <a:r>
              <a:rPr lang="ru-RU" dirty="0" err="1"/>
              <a:t>полірезистентною</a:t>
            </a:r>
            <a:r>
              <a:rPr lang="ru-RU" dirty="0"/>
              <a:t> та </a:t>
            </a:r>
            <a:r>
              <a:rPr lang="ru-RU" dirty="0" err="1"/>
              <a:t>змішаною</a:t>
            </a:r>
            <a:r>
              <a:rPr lang="ru-RU" dirty="0"/>
              <a:t> </a:t>
            </a:r>
            <a:r>
              <a:rPr lang="ru-RU" dirty="0" err="1"/>
              <a:t>мікрофлорою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НДП (</a:t>
            </a:r>
            <a:r>
              <a:rPr lang="ru-RU" dirty="0" err="1"/>
              <a:t>пневмонія</a:t>
            </a:r>
            <a:r>
              <a:rPr lang="ru-RU" dirty="0"/>
              <a:t>,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, </a:t>
            </a:r>
            <a:r>
              <a:rPr lang="ru-RU" dirty="0" err="1"/>
              <a:t>емпієма</a:t>
            </a:r>
            <a:r>
              <a:rPr lang="ru-RU" dirty="0"/>
              <a:t> </a:t>
            </a:r>
            <a:r>
              <a:rPr lang="ru-RU" dirty="0" err="1"/>
              <a:t>плеври</a:t>
            </a:r>
            <a:r>
              <a:rPr lang="ru-RU" dirty="0"/>
              <a:t>);</a:t>
            </a:r>
            <a:br>
              <a:rPr lang="ru-RU" dirty="0"/>
            </a:br>
            <a:r>
              <a:rPr lang="ru-RU" dirty="0" err="1"/>
              <a:t>ускладнені</a:t>
            </a:r>
            <a:r>
              <a:rPr lang="ru-RU" dirty="0"/>
              <a:t> </a:t>
            </a:r>
            <a:r>
              <a:rPr lang="ru-RU" dirty="0" err="1"/>
              <a:t>інфекції</a:t>
            </a:r>
            <a:r>
              <a:rPr lang="ru-RU" dirty="0"/>
              <a:t> МВП;</a:t>
            </a:r>
            <a:br>
              <a:rPr lang="ru-RU" dirty="0"/>
            </a:br>
            <a:r>
              <a:rPr lang="ru-RU" dirty="0" err="1"/>
              <a:t>інтраабдомінальні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малого тазу;</a:t>
            </a:r>
            <a:br>
              <a:rPr lang="ru-RU" dirty="0"/>
            </a:br>
            <a:r>
              <a:rPr lang="ru-RU" dirty="0"/>
              <a:t>сепсис;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та </a:t>
            </a:r>
            <a:r>
              <a:rPr lang="ru-RU" dirty="0" err="1"/>
              <a:t>м'яких</a:t>
            </a:r>
            <a:r>
              <a:rPr lang="ru-RU" dirty="0"/>
              <a:t> тканин;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 та </a:t>
            </a:r>
            <a:r>
              <a:rPr lang="ru-RU" dirty="0" err="1"/>
              <a:t>суглобів</a:t>
            </a:r>
            <a:r>
              <a:rPr lang="ru-RU" dirty="0"/>
              <a:t> (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іміпенем</a:t>
            </a:r>
            <a:r>
              <a:rPr lang="ru-RU" dirty="0"/>
              <a:t>);</a:t>
            </a:r>
            <a:br>
              <a:rPr lang="ru-RU" dirty="0"/>
            </a:br>
            <a:r>
              <a:rPr lang="ru-RU" dirty="0" err="1"/>
              <a:t>ендокардит</a:t>
            </a:r>
            <a:r>
              <a:rPr lang="ru-RU" dirty="0"/>
              <a:t> (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іміпенем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 err="1"/>
              <a:t>Бактеріальні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нейтропенією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Менінгіт</a:t>
            </a:r>
            <a:r>
              <a:rPr lang="ru-RU" dirty="0"/>
              <a:t> (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меропенем</a:t>
            </a:r>
            <a:r>
              <a:rPr lang="ru-RU" dirty="0"/>
              <a:t>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Застереження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229600" cy="5544616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err="1"/>
              <a:t>Алергія</a:t>
            </a:r>
            <a:r>
              <a:rPr lang="ru-RU" i="1" dirty="0"/>
              <a:t>. </a:t>
            </a:r>
            <a:r>
              <a:rPr lang="ru-RU" i="1" dirty="0" err="1"/>
              <a:t>Алергічні</a:t>
            </a:r>
            <a:r>
              <a:rPr lang="ru-RU" i="1" dirty="0"/>
              <a:t> </a:t>
            </a:r>
            <a:r>
              <a:rPr lang="ru-RU" i="1" dirty="0" err="1"/>
              <a:t>реакції</a:t>
            </a:r>
            <a:r>
              <a:rPr lang="ru-RU" i="1" dirty="0"/>
              <a:t> є </a:t>
            </a:r>
            <a:r>
              <a:rPr lang="ru-RU" i="1" dirty="0" err="1"/>
              <a:t>перехресними</a:t>
            </a:r>
            <a:r>
              <a:rPr lang="ru-RU" i="1" dirty="0"/>
              <a:t> до </a:t>
            </a:r>
            <a:r>
              <a:rPr lang="ru-RU" i="1" dirty="0" err="1"/>
              <a:t>всіх</a:t>
            </a:r>
            <a:r>
              <a:rPr lang="ru-RU" i="1" dirty="0"/>
              <a:t> </a:t>
            </a:r>
            <a:r>
              <a:rPr lang="ru-RU" i="1" dirty="0" err="1"/>
              <a:t>карбапенемів</a:t>
            </a:r>
            <a:r>
              <a:rPr lang="ru-RU" i="1" dirty="0"/>
              <a:t>, а у 50% </a:t>
            </a:r>
            <a:r>
              <a:rPr lang="ru-RU" i="1" dirty="0" err="1"/>
              <a:t>пацієнтів</a:t>
            </a:r>
            <a:r>
              <a:rPr lang="ru-RU" i="1" dirty="0"/>
              <a:t> </a:t>
            </a:r>
            <a:r>
              <a:rPr lang="ru-RU" i="1" dirty="0" err="1"/>
              <a:t>можлива</a:t>
            </a:r>
            <a:r>
              <a:rPr lang="ru-RU" i="1" dirty="0"/>
              <a:t> </a:t>
            </a:r>
            <a:r>
              <a:rPr lang="ru-RU" i="1" dirty="0" err="1"/>
              <a:t>перехресна</a:t>
            </a:r>
            <a:r>
              <a:rPr lang="ru-RU" i="1" dirty="0"/>
              <a:t> </a:t>
            </a:r>
            <a:r>
              <a:rPr lang="ru-RU" i="1" dirty="0" err="1"/>
              <a:t>алергія</a:t>
            </a:r>
            <a:r>
              <a:rPr lang="ru-RU" i="1" dirty="0"/>
              <a:t> з </a:t>
            </a:r>
            <a:r>
              <a:rPr lang="ru-RU" i="1" dirty="0" err="1"/>
              <a:t>пеніцилінами.Нейротоксичність</a:t>
            </a:r>
            <a:r>
              <a:rPr lang="ru-RU" i="1" dirty="0"/>
              <a:t>. </a:t>
            </a:r>
            <a:r>
              <a:rPr lang="ru-RU" i="1" dirty="0" err="1"/>
              <a:t>Іміпенем</a:t>
            </a:r>
            <a:r>
              <a:rPr lang="ru-RU" i="1" dirty="0"/>
              <a:t> (але не </a:t>
            </a:r>
            <a:r>
              <a:rPr lang="ru-RU" i="1" dirty="0" err="1"/>
              <a:t>меропенем</a:t>
            </a:r>
            <a:r>
              <a:rPr lang="ru-RU" i="1" dirty="0"/>
              <a:t>) </a:t>
            </a:r>
            <a:r>
              <a:rPr lang="ru-RU" i="1" dirty="0" err="1"/>
              <a:t>виявляє</a:t>
            </a:r>
            <a:r>
              <a:rPr lang="ru-RU" i="1" dirty="0"/>
              <a:t> </a:t>
            </a:r>
            <a:r>
              <a:rPr lang="ru-RU" i="1" dirty="0" err="1"/>
              <a:t>конкурентний</a:t>
            </a:r>
            <a:r>
              <a:rPr lang="ru-RU" i="1" dirty="0"/>
              <a:t> </a:t>
            </a:r>
            <a:r>
              <a:rPr lang="ru-RU" i="1" dirty="0" err="1"/>
              <a:t>антагонізм</a:t>
            </a:r>
            <a:r>
              <a:rPr lang="ru-RU" i="1" dirty="0"/>
              <a:t> </a:t>
            </a:r>
            <a:r>
              <a:rPr lang="ru-RU" i="1" dirty="0" err="1"/>
              <a:t>із</a:t>
            </a:r>
            <a:r>
              <a:rPr lang="ru-RU" i="1" dirty="0"/>
              <a:t> ГАМК, тому </a:t>
            </a:r>
            <a:r>
              <a:rPr lang="ru-RU" i="1" dirty="0" err="1"/>
              <a:t>може</a:t>
            </a:r>
            <a:r>
              <a:rPr lang="ru-RU" i="1" dirty="0"/>
              <a:t> </a:t>
            </a:r>
            <a:r>
              <a:rPr lang="ru-RU" i="1" dirty="0" err="1"/>
              <a:t>надавати</a:t>
            </a:r>
            <a:r>
              <a:rPr lang="ru-RU" i="1" dirty="0"/>
              <a:t> </a:t>
            </a:r>
            <a:r>
              <a:rPr lang="ru-RU" i="1" dirty="0" err="1"/>
              <a:t>дозозалежну</a:t>
            </a:r>
            <a:r>
              <a:rPr lang="ru-RU" i="1" dirty="0"/>
              <a:t> </a:t>
            </a:r>
            <a:r>
              <a:rPr lang="ru-RU" i="1" dirty="0" err="1"/>
              <a:t>стимулюючу</a:t>
            </a:r>
            <a:r>
              <a:rPr lang="ru-RU" i="1" dirty="0"/>
              <a:t> </a:t>
            </a:r>
            <a:r>
              <a:rPr lang="ru-RU" i="1" dirty="0" err="1"/>
              <a:t>дію</a:t>
            </a:r>
            <a:r>
              <a:rPr lang="ru-RU" i="1" dirty="0"/>
              <a:t> на ЦНС, </a:t>
            </a:r>
            <a:r>
              <a:rPr lang="ru-RU" i="1" dirty="0" err="1"/>
              <a:t>наслідком</a:t>
            </a:r>
            <a:r>
              <a:rPr lang="ru-RU" i="1" dirty="0"/>
              <a:t> </a:t>
            </a:r>
            <a:r>
              <a:rPr lang="ru-RU" i="1" dirty="0" err="1"/>
              <a:t>якої</a:t>
            </a:r>
            <a:r>
              <a:rPr lang="ru-RU" i="1" dirty="0"/>
              <a:t> є тремор </a:t>
            </a:r>
            <a:r>
              <a:rPr lang="ru-RU" i="1" dirty="0" err="1"/>
              <a:t>чи</a:t>
            </a:r>
            <a:r>
              <a:rPr lang="ru-RU" i="1" dirty="0"/>
              <a:t> </a:t>
            </a:r>
            <a:r>
              <a:rPr lang="ru-RU" i="1" dirty="0" err="1"/>
              <a:t>судоми</a:t>
            </a:r>
            <a:r>
              <a:rPr lang="ru-RU" i="1" dirty="0"/>
              <a:t>. </a:t>
            </a:r>
            <a:br>
              <a:rPr lang="ru-RU" i="1" dirty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err="1"/>
              <a:t>Ризик</a:t>
            </a:r>
            <a:r>
              <a:rPr lang="ru-RU" i="1" dirty="0"/>
              <a:t> судом </a:t>
            </a:r>
            <a:r>
              <a:rPr lang="ru-RU" i="1" dirty="0" err="1"/>
              <a:t>зростає</a:t>
            </a:r>
            <a:r>
              <a:rPr lang="ru-RU" i="1" dirty="0"/>
              <a:t> у </a:t>
            </a:r>
            <a:r>
              <a:rPr lang="ru-RU" i="1" dirty="0" err="1"/>
              <a:t>пацієнтів</a:t>
            </a:r>
            <a:r>
              <a:rPr lang="ru-RU" i="1" dirty="0"/>
              <a:t> з </a:t>
            </a:r>
            <a:r>
              <a:rPr lang="ru-RU" i="1" dirty="0" err="1"/>
              <a:t>черепномозковою</a:t>
            </a:r>
            <a:r>
              <a:rPr lang="ru-RU" i="1" dirty="0"/>
              <a:t> травмою, </a:t>
            </a:r>
            <a:r>
              <a:rPr lang="ru-RU" i="1" dirty="0" err="1"/>
              <a:t>інсультом</a:t>
            </a:r>
            <a:r>
              <a:rPr lang="ru-RU" i="1" dirty="0"/>
              <a:t>, </a:t>
            </a:r>
            <a:r>
              <a:rPr lang="ru-RU" i="1" dirty="0" err="1"/>
              <a:t>епілепсією</a:t>
            </a:r>
            <a:r>
              <a:rPr lang="ru-RU" i="1" dirty="0"/>
              <a:t>, </a:t>
            </a:r>
            <a:r>
              <a:rPr lang="ru-RU" i="1" dirty="0" err="1"/>
              <a:t>нирковою</a:t>
            </a:r>
            <a:r>
              <a:rPr lang="ru-RU" i="1" dirty="0"/>
              <a:t> </a:t>
            </a:r>
            <a:r>
              <a:rPr lang="ru-RU" i="1" dirty="0" err="1"/>
              <a:t>недостатністю</a:t>
            </a:r>
            <a:r>
              <a:rPr lang="ru-RU" i="1" dirty="0"/>
              <a:t> та у людей </a:t>
            </a:r>
            <a:r>
              <a:rPr lang="ru-RU" i="1" dirty="0" err="1"/>
              <a:t>похилого</a:t>
            </a:r>
            <a:r>
              <a:rPr lang="ru-RU" i="1" dirty="0"/>
              <a:t> </a:t>
            </a:r>
            <a:r>
              <a:rPr lang="ru-RU" i="1" dirty="0" err="1"/>
              <a:t>віку</a:t>
            </a:r>
            <a:r>
              <a:rPr lang="ru-RU" i="1" dirty="0"/>
              <a:t>. </a:t>
            </a:r>
            <a:r>
              <a:rPr lang="ru-RU" i="1" dirty="0" err="1"/>
              <a:t>Іміпенем</a:t>
            </a:r>
            <a:r>
              <a:rPr lang="ru-RU" i="1" dirty="0"/>
              <a:t> не </a:t>
            </a:r>
            <a:r>
              <a:rPr lang="ru-RU" i="1" dirty="0" err="1"/>
              <a:t>застосовується</a:t>
            </a:r>
            <a:r>
              <a:rPr lang="ru-RU" i="1" dirty="0"/>
              <a:t> для </a:t>
            </a:r>
            <a:r>
              <a:rPr lang="ru-RU" i="1" dirty="0" err="1"/>
              <a:t>лікування</a:t>
            </a:r>
            <a:r>
              <a:rPr lang="ru-RU" i="1" dirty="0"/>
              <a:t> </a:t>
            </a:r>
            <a:r>
              <a:rPr lang="ru-RU" i="1" dirty="0" err="1"/>
              <a:t>менінгіту</a:t>
            </a:r>
            <a:r>
              <a:rPr lang="ru-RU" i="1" dirty="0"/>
              <a:t>.</a:t>
            </a:r>
            <a:br>
              <a:rPr lang="ru-RU" i="1" dirty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err="1"/>
              <a:t>Вагітність</a:t>
            </a:r>
            <a:r>
              <a:rPr lang="ru-RU" i="1" dirty="0"/>
              <a:t>. </a:t>
            </a:r>
            <a:r>
              <a:rPr lang="ru-RU" i="1" dirty="0" err="1"/>
              <a:t>Клінічні</a:t>
            </a:r>
            <a:r>
              <a:rPr lang="ru-RU" i="1" dirty="0"/>
              <a:t> </a:t>
            </a:r>
            <a:r>
              <a:rPr lang="ru-RU" i="1" dirty="0" err="1"/>
              <a:t>дослідження</a:t>
            </a:r>
            <a:r>
              <a:rPr lang="ru-RU" i="1" dirty="0"/>
              <a:t> </a:t>
            </a:r>
            <a:r>
              <a:rPr lang="ru-RU" i="1" dirty="0" err="1"/>
              <a:t>безпеки</a:t>
            </a:r>
            <a:r>
              <a:rPr lang="ru-RU" i="1" dirty="0"/>
              <a:t> </a:t>
            </a:r>
            <a:r>
              <a:rPr lang="ru-RU" i="1" dirty="0" err="1"/>
              <a:t>карбапенемів</a:t>
            </a:r>
            <a:r>
              <a:rPr lang="ru-RU" i="1" dirty="0"/>
              <a:t> </a:t>
            </a:r>
            <a:r>
              <a:rPr lang="ru-RU" i="1" dirty="0" err="1"/>
              <a:t>під</a:t>
            </a:r>
            <a:r>
              <a:rPr lang="ru-RU" i="1" dirty="0"/>
              <a:t> час </a:t>
            </a:r>
            <a:r>
              <a:rPr lang="ru-RU" i="1" dirty="0" err="1"/>
              <a:t>вагітності</a:t>
            </a:r>
            <a:r>
              <a:rPr lang="ru-RU" i="1" dirty="0"/>
              <a:t> не проводили. </a:t>
            </a:r>
            <a:r>
              <a:rPr lang="ru-RU" i="1" dirty="0" err="1"/>
              <a:t>Їх</a:t>
            </a:r>
            <a:r>
              <a:rPr lang="ru-RU" i="1" dirty="0"/>
              <a:t> </a:t>
            </a:r>
            <a:r>
              <a:rPr lang="ru-RU" i="1" dirty="0" err="1"/>
              <a:t>застосування</a:t>
            </a:r>
            <a:r>
              <a:rPr lang="ru-RU" i="1" dirty="0"/>
              <a:t> у </a:t>
            </a:r>
            <a:r>
              <a:rPr lang="ru-RU" i="1" dirty="0" err="1"/>
              <a:t>вагітних</a:t>
            </a:r>
            <a:r>
              <a:rPr lang="ru-RU" i="1" dirty="0"/>
              <a:t> </a:t>
            </a:r>
            <a:r>
              <a:rPr lang="ru-RU" i="1" dirty="0" err="1"/>
              <a:t>жінок</a:t>
            </a:r>
            <a:r>
              <a:rPr lang="ru-RU" i="1" dirty="0"/>
              <a:t> </a:t>
            </a:r>
            <a:r>
              <a:rPr lang="ru-RU" i="1" dirty="0" err="1"/>
              <a:t>допускається</a:t>
            </a:r>
            <a:r>
              <a:rPr lang="ru-RU" i="1" dirty="0"/>
              <a:t> </a:t>
            </a:r>
            <a:r>
              <a:rPr lang="ru-RU" i="1" dirty="0" err="1"/>
              <a:t>лише</a:t>
            </a:r>
            <a:r>
              <a:rPr lang="ru-RU" i="1" dirty="0"/>
              <a:t> у </a:t>
            </a:r>
            <a:r>
              <a:rPr lang="ru-RU" i="1" dirty="0" err="1"/>
              <a:t>випадках</a:t>
            </a:r>
            <a:r>
              <a:rPr lang="ru-RU" i="1" dirty="0"/>
              <a:t>, коли, на думку </a:t>
            </a:r>
            <a:r>
              <a:rPr lang="ru-RU" i="1" dirty="0" err="1"/>
              <a:t>лікаря</a:t>
            </a:r>
            <a:r>
              <a:rPr lang="ru-RU" i="1" dirty="0"/>
              <a:t>, </a:t>
            </a:r>
            <a:r>
              <a:rPr lang="ru-RU" i="1" dirty="0" err="1"/>
              <a:t>можлива</a:t>
            </a:r>
            <a:r>
              <a:rPr lang="ru-RU" i="1" dirty="0"/>
              <a:t> </a:t>
            </a:r>
            <a:r>
              <a:rPr lang="ru-RU" i="1" dirty="0" err="1"/>
              <a:t>користь</a:t>
            </a:r>
            <a:r>
              <a:rPr lang="ru-RU" i="1" dirty="0"/>
              <a:t> </a:t>
            </a:r>
            <a:r>
              <a:rPr lang="ru-RU" i="1" dirty="0" err="1"/>
              <a:t>від</a:t>
            </a:r>
            <a:r>
              <a:rPr lang="ru-RU" i="1" dirty="0"/>
              <a:t> </a:t>
            </a:r>
            <a:r>
              <a:rPr lang="ru-RU" i="1" dirty="0" err="1"/>
              <a:t>застосування</a:t>
            </a:r>
            <a:r>
              <a:rPr lang="ru-RU" i="1" dirty="0"/>
              <a:t> </a:t>
            </a:r>
            <a:r>
              <a:rPr lang="ru-RU" i="1" dirty="0" err="1"/>
              <a:t>перевищує</a:t>
            </a:r>
            <a:r>
              <a:rPr lang="ru-RU" i="1" dirty="0"/>
              <a:t> </a:t>
            </a:r>
            <a:r>
              <a:rPr lang="ru-RU" i="1" dirty="0" err="1"/>
              <a:t>потенційний</a:t>
            </a:r>
            <a:r>
              <a:rPr lang="ru-RU" i="1" dirty="0"/>
              <a:t> </a:t>
            </a:r>
            <a:r>
              <a:rPr lang="ru-RU" i="1" dirty="0" err="1"/>
              <a:t>ризик</a:t>
            </a:r>
            <a:r>
              <a:rPr lang="ru-RU" i="1" dirty="0"/>
              <a:t>.</a:t>
            </a:r>
            <a:br>
              <a:rPr lang="ru-RU" i="1" dirty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груддю</a:t>
            </a:r>
            <a:r>
              <a:rPr lang="ru-RU" dirty="0"/>
              <a:t>. </a:t>
            </a:r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у </a:t>
            </a:r>
            <a:r>
              <a:rPr lang="ru-RU" dirty="0" err="1"/>
              <a:t>грудне</a:t>
            </a:r>
            <a:r>
              <a:rPr lang="ru-RU" dirty="0"/>
              <a:t> молоко в </a:t>
            </a:r>
            <a:r>
              <a:rPr lang="ru-RU" dirty="0" err="1"/>
              <a:t>незначних</a:t>
            </a:r>
            <a:r>
              <a:rPr lang="ru-RU" dirty="0"/>
              <a:t> </a:t>
            </a:r>
            <a:r>
              <a:rPr lang="ru-RU" dirty="0" err="1"/>
              <a:t>кількостях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годують</a:t>
            </a:r>
            <a:r>
              <a:rPr lang="ru-RU" dirty="0"/>
              <a:t> </a:t>
            </a:r>
            <a:r>
              <a:rPr lang="ru-RU" dirty="0" err="1"/>
              <a:t>небажано</a:t>
            </a:r>
            <a:r>
              <a:rPr lang="ru-RU" dirty="0"/>
              <a:t>, 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абсолютної</a:t>
            </a:r>
            <a:r>
              <a:rPr lang="ru-RU" dirty="0"/>
              <a:t> </a:t>
            </a:r>
            <a:r>
              <a:rPr lang="ru-RU" dirty="0" err="1"/>
              <a:t>необхідності.Педіатрія</a:t>
            </a:r>
            <a:r>
              <a:rPr lang="ru-RU" dirty="0"/>
              <a:t>. У </a:t>
            </a:r>
            <a:r>
              <a:rPr lang="ru-RU" dirty="0" err="1"/>
              <a:t>новонароджених</a:t>
            </a:r>
            <a:r>
              <a:rPr lang="ru-RU" dirty="0"/>
              <a:t> величина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напіввиведення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 та </a:t>
            </a:r>
            <a:r>
              <a:rPr lang="ru-RU" dirty="0" err="1"/>
              <a:t>циластатину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дорослих</a:t>
            </a:r>
            <a:r>
              <a:rPr lang="ru-RU" dirty="0"/>
              <a:t> (1,5-2,5 год та 4,0—8,5 год </a:t>
            </a:r>
            <a:r>
              <a:rPr lang="ru-RU" dirty="0" err="1"/>
              <a:t>відповідно</a:t>
            </a:r>
            <a:r>
              <a:rPr lang="ru-RU" dirty="0"/>
              <a:t>). </a:t>
            </a:r>
            <a:r>
              <a:rPr lang="ru-RU" dirty="0" err="1"/>
              <a:t>Ефективність</a:t>
            </a:r>
            <a:r>
              <a:rPr lang="ru-RU" dirty="0"/>
              <a:t> та </a:t>
            </a:r>
            <a:r>
              <a:rPr lang="ru-RU" dirty="0" err="1"/>
              <a:t>безпека</a:t>
            </a:r>
            <a:r>
              <a:rPr lang="ru-RU" dirty="0"/>
              <a:t> </a:t>
            </a:r>
            <a:r>
              <a:rPr lang="ru-RU" dirty="0" err="1"/>
              <a:t>меропенему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 до 3 </a:t>
            </a:r>
            <a:r>
              <a:rPr lang="ru-RU" dirty="0" err="1"/>
              <a:t>міс</a:t>
            </a:r>
            <a:r>
              <a:rPr lang="ru-RU" dirty="0"/>
              <a:t> не </a:t>
            </a:r>
            <a:r>
              <a:rPr lang="ru-RU" dirty="0" err="1"/>
              <a:t>встановлена</a:t>
            </a:r>
            <a:r>
              <a:rPr lang="ru-RU" dirty="0"/>
              <a:t>, тому </a:t>
            </a:r>
            <a:r>
              <a:rPr lang="ru-RU" dirty="0" err="1"/>
              <a:t>його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віковій</a:t>
            </a:r>
            <a:r>
              <a:rPr lang="ru-RU" dirty="0"/>
              <a:t> </a:t>
            </a:r>
            <a:r>
              <a:rPr lang="ru-RU" dirty="0" err="1"/>
              <a:t>групі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2356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Застереження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229600" cy="5544616"/>
          </a:xfrm>
        </p:spPr>
        <p:txBody>
          <a:bodyPr>
            <a:normAutofit/>
          </a:bodyPr>
          <a:lstStyle/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виводяться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нирками</a:t>
            </a:r>
            <a:r>
              <a:rPr lang="ru-RU" dirty="0"/>
              <a:t>,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коригувати</a:t>
            </a:r>
            <a:r>
              <a:rPr lang="ru-RU" dirty="0"/>
              <a:t> </a:t>
            </a:r>
            <a:r>
              <a:rPr lang="ru-RU" dirty="0" err="1"/>
              <a:t>режими</a:t>
            </a:r>
            <a:r>
              <a:rPr lang="ru-RU" dirty="0"/>
              <a:t> </a:t>
            </a:r>
            <a:r>
              <a:rPr lang="ru-RU" dirty="0" err="1"/>
              <a:t>дозування.Порушення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карбапенемів</a:t>
            </a:r>
            <a:r>
              <a:rPr lang="ru-RU" dirty="0"/>
              <a:t> 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коригування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патологією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але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відповідний</a:t>
            </a:r>
            <a:r>
              <a:rPr lang="ru-RU" dirty="0"/>
              <a:t> </a:t>
            </a:r>
            <a:r>
              <a:rPr lang="ru-RU" dirty="0" err="1"/>
              <a:t>клінічний</a:t>
            </a:r>
            <a:r>
              <a:rPr lang="ru-RU" dirty="0"/>
              <a:t> та </a:t>
            </a:r>
            <a:r>
              <a:rPr lang="ru-RU" dirty="0" err="1"/>
              <a:t>лабораторний</a:t>
            </a:r>
            <a:r>
              <a:rPr lang="ru-RU" dirty="0"/>
              <a:t> </a:t>
            </a:r>
            <a:r>
              <a:rPr lang="ru-RU" dirty="0" err="1"/>
              <a:t>контроль.Зміна</a:t>
            </a:r>
            <a:r>
              <a:rPr lang="ru-RU" dirty="0"/>
              <a:t> </a:t>
            </a:r>
            <a:r>
              <a:rPr lang="ru-RU" dirty="0" err="1"/>
              <a:t>лабораторних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карбапенемів</a:t>
            </a:r>
            <a:r>
              <a:rPr lang="ru-RU" dirty="0"/>
              <a:t>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тимчасове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трансаміназ</a:t>
            </a:r>
            <a:r>
              <a:rPr lang="ru-RU" dirty="0"/>
              <a:t>, </a:t>
            </a:r>
            <a:r>
              <a:rPr lang="ru-RU" dirty="0" err="1"/>
              <a:t>лужної</a:t>
            </a:r>
            <a:r>
              <a:rPr lang="ru-RU" dirty="0"/>
              <a:t> </a:t>
            </a:r>
            <a:r>
              <a:rPr lang="ru-RU" dirty="0" err="1"/>
              <a:t>фосфатази</a:t>
            </a:r>
            <a:r>
              <a:rPr lang="ru-RU" dirty="0"/>
              <a:t> та </a:t>
            </a:r>
            <a:r>
              <a:rPr lang="ru-RU" dirty="0" err="1"/>
              <a:t>лактатдегідрогенази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білірубіну</a:t>
            </a:r>
            <a:r>
              <a:rPr lang="ru-RU" dirty="0"/>
              <a:t>, </a:t>
            </a:r>
            <a:r>
              <a:rPr lang="ru-RU" dirty="0" err="1"/>
              <a:t>сечовини</a:t>
            </a:r>
            <a:r>
              <a:rPr lang="ru-RU" dirty="0"/>
              <a:t>, </a:t>
            </a:r>
            <a:r>
              <a:rPr lang="ru-RU" dirty="0" err="1"/>
              <a:t>креатиніну</a:t>
            </a:r>
            <a:r>
              <a:rPr lang="ru-RU" dirty="0"/>
              <a:t> у 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та,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гемоглобіну</a:t>
            </a:r>
            <a:r>
              <a:rPr lang="ru-RU" dirty="0"/>
              <a:t> та </a:t>
            </a:r>
            <a:r>
              <a:rPr lang="ru-RU" dirty="0" err="1"/>
              <a:t>гематокриту.Внутрішньовенне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. </a:t>
            </a:r>
            <a:r>
              <a:rPr lang="ru-RU" dirty="0" err="1"/>
              <a:t>Внутрішньовенне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повільної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. </a:t>
            </a:r>
            <a:r>
              <a:rPr lang="ru-RU" dirty="0" err="1"/>
              <a:t>Дози</a:t>
            </a:r>
            <a:r>
              <a:rPr lang="ru-RU" dirty="0"/>
              <a:t> 0,125-0,5 г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вводитися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20-30 </a:t>
            </a:r>
            <a:r>
              <a:rPr lang="ru-RU" dirty="0" err="1"/>
              <a:t>хв</a:t>
            </a:r>
            <a:r>
              <a:rPr lang="ru-RU" dirty="0"/>
              <a:t>, 0,75-1,0 г - </a:t>
            </a:r>
            <a:r>
              <a:rPr lang="ru-RU" dirty="0" err="1"/>
              <a:t>протягом</a:t>
            </a:r>
            <a:r>
              <a:rPr lang="ru-RU" dirty="0"/>
              <a:t> 40-60 </a:t>
            </a:r>
            <a:r>
              <a:rPr lang="ru-RU" dirty="0" err="1"/>
              <a:t>хв</a:t>
            </a:r>
            <a:r>
              <a:rPr lang="ru-RU" dirty="0"/>
              <a:t>. При </a:t>
            </a:r>
            <a:r>
              <a:rPr lang="ru-RU" dirty="0" err="1"/>
              <a:t>швидшому</a:t>
            </a:r>
            <a:r>
              <a:rPr lang="ru-RU" dirty="0"/>
              <a:t> </a:t>
            </a:r>
            <a:r>
              <a:rPr lang="ru-RU" dirty="0" err="1"/>
              <a:t>введенні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нудоти</a:t>
            </a:r>
            <a:r>
              <a:rPr lang="ru-RU" dirty="0"/>
              <a:t>, </a:t>
            </a:r>
            <a:r>
              <a:rPr lang="ru-RU" dirty="0" err="1"/>
              <a:t>блювання</a:t>
            </a:r>
            <a:r>
              <a:rPr lang="ru-RU" dirty="0"/>
              <a:t>, </a:t>
            </a:r>
            <a:r>
              <a:rPr lang="ru-RU" dirty="0" err="1"/>
              <a:t>гіпотензії</a:t>
            </a:r>
            <a:r>
              <a:rPr lang="ru-RU" dirty="0"/>
              <a:t>, </a:t>
            </a:r>
            <a:r>
              <a:rPr lang="ru-RU" dirty="0" err="1"/>
              <a:t>флебіту</a:t>
            </a:r>
            <a:r>
              <a:rPr lang="ru-RU" dirty="0"/>
              <a:t>, </a:t>
            </a:r>
            <a:r>
              <a:rPr lang="ru-RU" dirty="0" err="1"/>
              <a:t>тромбофлебіту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появи</a:t>
            </a:r>
            <a:r>
              <a:rPr lang="ru-RU" dirty="0"/>
              <a:t> </a:t>
            </a:r>
            <a:r>
              <a:rPr lang="ru-RU" dirty="0" err="1"/>
              <a:t>нудоти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. </a:t>
            </a:r>
            <a:r>
              <a:rPr lang="ru-RU" dirty="0" err="1"/>
              <a:t>Меропенем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як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, так і </a:t>
            </a:r>
            <a:r>
              <a:rPr lang="ru-RU" dirty="0" err="1"/>
              <a:t>болюсно</a:t>
            </a:r>
            <a:r>
              <a:rPr lang="ru-RU" dirty="0"/>
              <a:t> (</a:t>
            </a:r>
            <a:r>
              <a:rPr lang="ru-RU" dirty="0" err="1"/>
              <a:t>протягом</a:t>
            </a:r>
            <a:r>
              <a:rPr lang="ru-RU" dirty="0"/>
              <a:t> 5 </a:t>
            </a:r>
            <a:r>
              <a:rPr lang="ru-RU" dirty="0" err="1"/>
              <a:t>хв</a:t>
            </a:r>
            <a:r>
              <a:rPr lang="ru-RU" dirty="0"/>
              <a:t>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Взаємодія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препаратами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Карбапенеми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в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/>
              <a:t>лактамами (</a:t>
            </a:r>
            <a:r>
              <a:rPr lang="ru-RU" dirty="0" err="1"/>
              <a:t>пеніцилінами</a:t>
            </a:r>
            <a:r>
              <a:rPr lang="ru-RU" dirty="0"/>
              <a:t>, цефалоспоринами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монобактамами</a:t>
            </a:r>
            <a:r>
              <a:rPr lang="ru-RU" dirty="0"/>
              <a:t>) через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антагонізм</a:t>
            </a:r>
            <a:r>
              <a:rPr lang="ru-RU" dirty="0"/>
              <a:t>. Не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змішувати</a:t>
            </a:r>
            <a:r>
              <a:rPr lang="ru-RU" dirty="0"/>
              <a:t> </a:t>
            </a:r>
            <a:r>
              <a:rPr lang="ru-RU" dirty="0" err="1"/>
              <a:t>карбапенеми</a:t>
            </a:r>
            <a:r>
              <a:rPr lang="ru-RU" dirty="0"/>
              <a:t> в одному </a:t>
            </a:r>
            <a:r>
              <a:rPr lang="ru-RU" dirty="0" err="1"/>
              <a:t>шприці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інфузійній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препаратами.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6275308"/>
              </p:ext>
            </p:extLst>
          </p:nvPr>
        </p:nvGraphicFramePr>
        <p:xfrm>
          <a:off x="0" y="-46956"/>
          <a:ext cx="9144000" cy="6904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9285"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МНН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Лекформа</a:t>
                      </a:r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ЛС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ru-RU" sz="1000" b="0" i="0" kern="1200" baseline="-25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½</a:t>
                      </a:r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ч</a:t>
                      </a:r>
                      <a:r>
                        <a:rPr lang="ru-RU" sz="1000" b="0" i="0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Режим дозирования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ЛС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4493">
                <a:tc>
                  <a:txBody>
                    <a:bodyPr/>
                    <a:lstStyle/>
                    <a:p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Иміпенем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/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циластатин</a:t>
                      </a:r>
                      <a:endParaRPr lang="ru-RU" sz="1000" dirty="0">
                        <a:solidFill>
                          <a:srgbClr val="111111"/>
                        </a:solidFill>
                        <a:latin typeface="Verdana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Пор. д/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інф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 0,5 г, 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во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флак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Пор.д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/в/м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 0,5 г.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i="1" dirty="0">
                          <a:solidFill>
                            <a:srgbClr val="111111"/>
                          </a:solidFill>
                          <a:latin typeface="Verdana"/>
                        </a:rPr>
                        <a:t>В/в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/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Дорослі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0,5-1,0 г кожні6-8 год (але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4,0 г/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доб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)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Діти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до 3 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міс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див.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розділ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«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Прийом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АМП 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дітей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»;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старше 3 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міс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масі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тіла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40 кг - 15-25 мг/кг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кажні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6 год: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40 кг – як  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дорослих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(але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2,0 г/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добу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)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i="1" dirty="0">
                          <a:solidFill>
                            <a:srgbClr val="111111"/>
                          </a:solidFill>
                          <a:latin typeface="Verdana"/>
                        </a:rPr>
                        <a:t>В/м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/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Дорослі:0,5-0,75 г 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baseline="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12 год</a:t>
                      </a:r>
                      <a:endParaRPr lang="ru-RU" sz="1000" dirty="0">
                        <a:solidFill>
                          <a:srgbClr val="111111"/>
                        </a:solidFill>
                        <a:latin typeface="Verdana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порівнянні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з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меропенемом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грампозитивних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коків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але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грамнегативних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паличок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Має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широкі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показання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застосовується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менінгіті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61178">
                <a:tc>
                  <a:txBody>
                    <a:bodyPr/>
                    <a:lstStyle/>
                    <a:p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Меропенем</a:t>
                      </a:r>
                      <a:endParaRPr lang="ru-RU" sz="1000" dirty="0">
                        <a:solidFill>
                          <a:srgbClr val="111111"/>
                        </a:solidFill>
                        <a:latin typeface="Verdana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Пор. д/инф. 0,5 г; 1,0 г</a:t>
                      </a:r>
                      <a:b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во флак.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i="1" dirty="0">
                          <a:solidFill>
                            <a:srgbClr val="111111"/>
                          </a:solidFill>
                          <a:latin typeface="Verdana"/>
                        </a:rPr>
                        <a:t>В/в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/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Дорослі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0,5-1,0 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 8 год;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менінгіті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2,0 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8 год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Діти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старше 3 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міс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10-20 мг/кг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8 год;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менінгіті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муковісцидозі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- 40 мг/кг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8 год (але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6 г/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сут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Відмінності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від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іміпенему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-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грамнегативних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бактерій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стафілококів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та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стрептококів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інактивується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нирках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має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просудорожної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активності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рідше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викликає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нудоту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та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блювання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застосовується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інфекціях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кісток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та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суглобів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бактеріальному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ендокардиті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AA093C-F337-F458-F556-C616F919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750820"/>
            <a:ext cx="5112568" cy="1356360"/>
          </a:xfrm>
        </p:spPr>
        <p:txBody>
          <a:bodyPr/>
          <a:lstStyle/>
          <a:p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УВАГУ!!!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54829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80C5DE-2F11-4BB6-BC53-FF01A4F311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86105E-A4ED-4173-882B-A484BB690C1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D97671F-7137-4DBA-9C6B-55463742C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3057</TotalTime>
  <Words>644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Базис</vt:lpstr>
      <vt:lpstr>Карбапенеми</vt:lpstr>
      <vt:lpstr>Группа карбапенемів </vt:lpstr>
      <vt:lpstr>Механізм дії </vt:lpstr>
      <vt:lpstr>Спектр активності </vt:lpstr>
      <vt:lpstr>Фармокінетика </vt:lpstr>
      <vt:lpstr>Побічні дії</vt:lpstr>
      <vt:lpstr>Показання </vt:lpstr>
      <vt:lpstr>Застереження </vt:lpstr>
      <vt:lpstr>Застереження </vt:lpstr>
      <vt:lpstr>Взаємодія між препаратами </vt:lpstr>
      <vt:lpstr>Слайд 11</vt:lpstr>
      <vt:lpstr>ДЯКУЮ ЗА УВАГУ!!!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Холод Поліна</cp:lastModifiedBy>
  <cp:revision>16</cp:revision>
  <dcterms:created xsi:type="dcterms:W3CDTF">2018-01-22T17:00:32Z</dcterms:created>
  <dcterms:modified xsi:type="dcterms:W3CDTF">2024-02-14T11:28:48Z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0x0101002FE6544F15939447A35031D1902E74C7</vt:lpwstr>
  </property>
</Properties>
</file>