
<file path=[Content_Types].xml><?xml version="1.0" encoding="utf-8"?>
<Types xmlns="http://schemas.openxmlformats.org/package/2006/content-types">
  <Override PartName="/customXml/itemProps2.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3"/>
  </p:sldMasterIdLst>
  <p:sldIdLst>
    <p:sldId id="272" r:id="rId4"/>
    <p:sldId id="256" r:id="rId5"/>
    <p:sldId id="257" r:id="rId6"/>
    <p:sldId id="258" r:id="rId7"/>
    <p:sldId id="259" r:id="rId8"/>
    <p:sldId id="260" r:id="rId9"/>
    <p:sldId id="261" r:id="rId10"/>
    <p:sldId id="262" r:id="rId11"/>
    <p:sldId id="263" r:id="rId12"/>
    <p:sldId id="264" r:id="rId13"/>
    <p:sldId id="266" r:id="rId14"/>
    <p:sldId id="267" r:id="rId15"/>
    <p:sldId id="269" r:id="rId16"/>
    <p:sldId id="268" r:id="rId17"/>
    <p:sldId id="265" r:id="rId18"/>
  </p:sldIdLst>
  <p:sldSz cx="10693400" cy="7562850"/>
  <p:notesSz cx="10693400" cy="7562850"/>
  <p:defaultTextStyle>
    <a:defPPr>
      <a:defRPr kern="0"/>
    </a:def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290" y="-72"/>
      </p:cViewPr>
      <p:guideLst>
        <p:guide orient="horz" pos="2880"/>
        <p:guide pos="2165"/>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1.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2/14/2024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2/14/2024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2/14/2024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2/14/2024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2/14/2024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772668" y="6343864"/>
            <a:ext cx="8295679" cy="866179"/>
          </a:xfrm>
          <a:prstGeom prst="rect">
            <a:avLst/>
          </a:prstGeom>
        </p:spPr>
      </p:pic>
      <p:sp>
        <p:nvSpPr>
          <p:cNvPr id="2" name="Holder 2"/>
          <p:cNvSpPr>
            <a:spLocks noGrp="1"/>
          </p:cNvSpPr>
          <p:nvPr>
            <p:ph type="title"/>
          </p:nvPr>
        </p:nvSpPr>
        <p:spPr>
          <a:xfrm>
            <a:off x="534670" y="302514"/>
            <a:ext cx="9624060" cy="1210056"/>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534670" y="1739455"/>
            <a:ext cx="9624060"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2/14/2024</a:t>
            </a:fld>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1" Type="http://schemas.openxmlformats.org/officeDocument/2006/relationships/slideLayout" Target="../slideLayouts/slideLayout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35.png"/><Relationship Id="rId2" Type="http://schemas.openxmlformats.org/officeDocument/2006/relationships/image" Target="../media/image20.png"/><Relationship Id="rId16" Type="http://schemas.openxmlformats.org/officeDocument/2006/relationships/image" Target="../media/image34.png"/><Relationship Id="rId1" Type="http://schemas.openxmlformats.org/officeDocument/2006/relationships/slideLayout" Target="../slideLayouts/slideLayout5.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4.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image" Target="../media/image36.png"/><Relationship Id="rId1" Type="http://schemas.openxmlformats.org/officeDocument/2006/relationships/slideLayout" Target="../slideLayouts/slideLayout5.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png"/><Relationship Id="rId2" Type="http://schemas.openxmlformats.org/officeDocument/2006/relationships/image" Target="../media/image49.png"/><Relationship Id="rId1" Type="http://schemas.openxmlformats.org/officeDocument/2006/relationships/slideLayout" Target="../slideLayouts/slideLayout5.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7.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1.png"/><Relationship Id="rId18" Type="http://schemas.openxmlformats.org/officeDocument/2006/relationships/image" Target="../media/image76.png"/><Relationship Id="rId26" Type="http://schemas.openxmlformats.org/officeDocument/2006/relationships/image" Target="../media/image84.png"/><Relationship Id="rId39" Type="http://schemas.openxmlformats.org/officeDocument/2006/relationships/image" Target="../media/image97.png"/><Relationship Id="rId3" Type="http://schemas.openxmlformats.org/officeDocument/2006/relationships/image" Target="../media/image61.png"/><Relationship Id="rId21" Type="http://schemas.openxmlformats.org/officeDocument/2006/relationships/image" Target="../media/image79.png"/><Relationship Id="rId34" Type="http://schemas.openxmlformats.org/officeDocument/2006/relationships/image" Target="../media/image92.png"/><Relationship Id="rId42" Type="http://schemas.openxmlformats.org/officeDocument/2006/relationships/image" Target="../media/image100.png"/><Relationship Id="rId7" Type="http://schemas.openxmlformats.org/officeDocument/2006/relationships/image" Target="../media/image65.png"/><Relationship Id="rId12" Type="http://schemas.openxmlformats.org/officeDocument/2006/relationships/image" Target="../media/image70.png"/><Relationship Id="rId17" Type="http://schemas.openxmlformats.org/officeDocument/2006/relationships/image" Target="../media/image75.png"/><Relationship Id="rId25" Type="http://schemas.openxmlformats.org/officeDocument/2006/relationships/image" Target="../media/image83.png"/><Relationship Id="rId33" Type="http://schemas.openxmlformats.org/officeDocument/2006/relationships/image" Target="../media/image91.png"/><Relationship Id="rId38" Type="http://schemas.openxmlformats.org/officeDocument/2006/relationships/image" Target="../media/image96.png"/><Relationship Id="rId2" Type="http://schemas.openxmlformats.org/officeDocument/2006/relationships/image" Target="../media/image60.png"/><Relationship Id="rId16" Type="http://schemas.openxmlformats.org/officeDocument/2006/relationships/image" Target="../media/image74.png"/><Relationship Id="rId20" Type="http://schemas.openxmlformats.org/officeDocument/2006/relationships/image" Target="../media/image78.png"/><Relationship Id="rId29" Type="http://schemas.openxmlformats.org/officeDocument/2006/relationships/image" Target="../media/image87.png"/><Relationship Id="rId41" Type="http://schemas.openxmlformats.org/officeDocument/2006/relationships/image" Target="../media/image99.png"/><Relationship Id="rId1" Type="http://schemas.openxmlformats.org/officeDocument/2006/relationships/slideLayout" Target="../slideLayouts/slideLayout5.xml"/><Relationship Id="rId6" Type="http://schemas.openxmlformats.org/officeDocument/2006/relationships/image" Target="../media/image64.png"/><Relationship Id="rId11" Type="http://schemas.openxmlformats.org/officeDocument/2006/relationships/image" Target="../media/image69.png"/><Relationship Id="rId24" Type="http://schemas.openxmlformats.org/officeDocument/2006/relationships/image" Target="../media/image82.png"/><Relationship Id="rId32" Type="http://schemas.openxmlformats.org/officeDocument/2006/relationships/image" Target="../media/image90.png"/><Relationship Id="rId37" Type="http://schemas.openxmlformats.org/officeDocument/2006/relationships/image" Target="../media/image95.png"/><Relationship Id="rId40" Type="http://schemas.openxmlformats.org/officeDocument/2006/relationships/image" Target="../media/image98.png"/><Relationship Id="rId5" Type="http://schemas.openxmlformats.org/officeDocument/2006/relationships/image" Target="../media/image63.png"/><Relationship Id="rId15" Type="http://schemas.openxmlformats.org/officeDocument/2006/relationships/image" Target="../media/image73.png"/><Relationship Id="rId23" Type="http://schemas.openxmlformats.org/officeDocument/2006/relationships/image" Target="../media/image81.png"/><Relationship Id="rId28" Type="http://schemas.openxmlformats.org/officeDocument/2006/relationships/image" Target="../media/image86.png"/><Relationship Id="rId36" Type="http://schemas.openxmlformats.org/officeDocument/2006/relationships/image" Target="../media/image94.png"/><Relationship Id="rId10" Type="http://schemas.openxmlformats.org/officeDocument/2006/relationships/image" Target="../media/image68.png"/><Relationship Id="rId19" Type="http://schemas.openxmlformats.org/officeDocument/2006/relationships/image" Target="../media/image77.png"/><Relationship Id="rId31" Type="http://schemas.openxmlformats.org/officeDocument/2006/relationships/image" Target="../media/image89.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2.png"/><Relationship Id="rId22" Type="http://schemas.openxmlformats.org/officeDocument/2006/relationships/image" Target="../media/image80.png"/><Relationship Id="rId27" Type="http://schemas.openxmlformats.org/officeDocument/2006/relationships/image" Target="../media/image85.png"/><Relationship Id="rId30" Type="http://schemas.openxmlformats.org/officeDocument/2006/relationships/image" Target="../media/image88.png"/><Relationship Id="rId35" Type="http://schemas.openxmlformats.org/officeDocument/2006/relationships/image" Target="../media/image9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36700" y="2257425"/>
            <a:ext cx="8625840" cy="1661795"/>
          </a:xfrm>
        </p:spPr>
        <p:txBody>
          <a:bodyPr wrap="square"/>
          <a:lstStyle/>
          <a:p>
            <a:r>
              <a:rPr lang="uk-UA" altLang="ru-RU" sz="5400" dirty="0">
                <a:solidFill>
                  <a:srgbClr val="FF0000"/>
                </a:solidFill>
              </a:rPr>
              <a:t>Тема: </a:t>
            </a:r>
            <a:r>
              <a:rPr lang="ru-RU" sz="5400" dirty="0">
                <a:solidFill>
                  <a:srgbClr val="FF0000"/>
                </a:solidFill>
              </a:rPr>
              <a:t>Клас тетрац</a:t>
            </a:r>
            <a:r>
              <a:rPr lang="uk-UA" altLang="ru-RU" sz="5400" dirty="0">
                <a:solidFill>
                  <a:srgbClr val="FF0000"/>
                </a:solidFill>
              </a:rPr>
              <a:t>и</a:t>
            </a:r>
            <a:r>
              <a:rPr lang="ru-RU" sz="5400" dirty="0">
                <a:solidFill>
                  <a:srgbClr val="FF0000"/>
                </a:solidFill>
              </a:rPr>
              <a:t>кл</a:t>
            </a:r>
            <a:r>
              <a:rPr lang="uk-UA" altLang="ru-RU" sz="5400" dirty="0">
                <a:solidFill>
                  <a:srgbClr val="FF0000"/>
                </a:solidFill>
              </a:rPr>
              <a:t>інів. Механізм резистентності.</a:t>
            </a: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31829" y="1038215"/>
            <a:ext cx="8072120" cy="5655310"/>
          </a:xfrm>
          <a:prstGeom prst="rect">
            <a:avLst/>
          </a:prstGeom>
        </p:spPr>
        <p:txBody>
          <a:bodyPr vert="horz" wrap="square" lIns="0" tIns="33655" rIns="0" bIns="0" rtlCol="0">
            <a:spAutoFit/>
          </a:bodyPr>
          <a:lstStyle/>
          <a:p>
            <a:pPr marL="12700" marR="5080" indent="2651760">
              <a:lnSpc>
                <a:spcPct val="101000"/>
              </a:lnSpc>
              <a:spcBef>
                <a:spcPts val="265"/>
              </a:spcBef>
            </a:pPr>
            <a:r>
              <a:rPr sz="2400" spc="1145" dirty="0">
                <a:latin typeface="Microsoft Sans Serif" panose="020B0604020202020204"/>
                <a:cs typeface="Microsoft Sans Serif" panose="020B0604020202020204"/>
              </a:rPr>
              <a:t>—</a:t>
            </a:r>
            <a:r>
              <a:rPr sz="2400" spc="-45" dirty="0">
                <a:latin typeface="Microsoft Sans Serif" panose="020B0604020202020204"/>
                <a:cs typeface="Microsoft Sans Serif" panose="020B0604020202020204"/>
              </a:rPr>
              <a:t> </a:t>
            </a:r>
            <a:r>
              <a:rPr sz="2400" spc="-25" dirty="0">
                <a:latin typeface="Microsoft Sans Serif" panose="020B0604020202020204"/>
                <a:cs typeface="Microsoft Sans Serif" panose="020B0604020202020204"/>
              </a:rPr>
              <a:t>антибіотик</a:t>
            </a:r>
            <a:r>
              <a:rPr lang="uk-UA" altLang="en-US" sz="2400" spc="-25" dirty="0">
                <a:latin typeface="Microsoft Sans Serif" panose="020B0604020202020204"/>
                <a:cs typeface="Microsoft Sans Serif" panose="020B0604020202020204"/>
              </a:rPr>
              <a:t>и</a:t>
            </a:r>
            <a:r>
              <a:rPr sz="2400" spc="-30" dirty="0">
                <a:latin typeface="Microsoft Sans Serif" panose="020B0604020202020204"/>
                <a:cs typeface="Microsoft Sans Serif" panose="020B0604020202020204"/>
              </a:rPr>
              <a:t> </a:t>
            </a:r>
            <a:r>
              <a:rPr sz="2400" u="sng" spc="-10" dirty="0">
                <a:uFill>
                  <a:solidFill>
                    <a:srgbClr val="000000"/>
                  </a:solidFill>
                </a:uFill>
                <a:latin typeface="Microsoft Sans Serif" panose="020B0604020202020204"/>
                <a:cs typeface="Microsoft Sans Serif" panose="020B0604020202020204"/>
              </a:rPr>
              <a:t>бактеріостатичної</a:t>
            </a:r>
            <a:r>
              <a:rPr sz="2400" spc="-10" dirty="0">
                <a:latin typeface="Microsoft Sans Serif" panose="020B0604020202020204"/>
                <a:cs typeface="Microsoft Sans Serif" panose="020B0604020202020204"/>
              </a:rPr>
              <a:t> </a:t>
            </a:r>
            <a:r>
              <a:rPr sz="2400" u="sng" dirty="0">
                <a:uFill>
                  <a:solidFill>
                    <a:srgbClr val="000000"/>
                  </a:solidFill>
                </a:uFill>
                <a:latin typeface="Microsoft Sans Serif" panose="020B0604020202020204"/>
                <a:cs typeface="Microsoft Sans Serif" panose="020B0604020202020204"/>
              </a:rPr>
              <a:t>дії</a:t>
            </a:r>
            <a:r>
              <a:rPr sz="2400" dirty="0">
                <a:latin typeface="Microsoft Sans Serif" panose="020B0604020202020204"/>
                <a:cs typeface="Microsoft Sans Serif" panose="020B0604020202020204"/>
              </a:rPr>
              <a:t>.</a:t>
            </a:r>
            <a:r>
              <a:rPr sz="2400" spc="-50" dirty="0">
                <a:latin typeface="Microsoft Sans Serif" panose="020B0604020202020204"/>
                <a:cs typeface="Microsoft Sans Serif" panose="020B0604020202020204"/>
              </a:rPr>
              <a:t> </a:t>
            </a:r>
            <a:r>
              <a:rPr sz="2400" dirty="0">
                <a:latin typeface="Microsoft Sans Serif" panose="020B0604020202020204"/>
                <a:cs typeface="Microsoft Sans Serif" panose="020B0604020202020204"/>
              </a:rPr>
              <a:t>Один</a:t>
            </a:r>
            <a:r>
              <a:rPr lang="uk-UA" altLang="en-US" sz="2400" dirty="0">
                <a:latin typeface="Microsoft Sans Serif" panose="020B0604020202020204"/>
                <a:cs typeface="Microsoft Sans Serif" panose="020B0604020202020204"/>
              </a:rPr>
              <a:t>і</a:t>
            </a:r>
            <a:r>
              <a:rPr sz="2400" spc="-35" dirty="0">
                <a:latin typeface="Microsoft Sans Serif" panose="020B0604020202020204"/>
                <a:cs typeface="Microsoft Sans Serif" panose="020B0604020202020204"/>
              </a:rPr>
              <a:t> </a:t>
            </a:r>
            <a:r>
              <a:rPr sz="2400" dirty="0">
                <a:latin typeface="Microsoft Sans Serif" panose="020B0604020202020204"/>
                <a:cs typeface="Microsoft Sans Serif" panose="020B0604020202020204"/>
              </a:rPr>
              <a:t>з</a:t>
            </a:r>
            <a:r>
              <a:rPr sz="2400" spc="-70" dirty="0">
                <a:latin typeface="Microsoft Sans Serif" panose="020B0604020202020204"/>
                <a:cs typeface="Microsoft Sans Serif" panose="020B0604020202020204"/>
              </a:rPr>
              <a:t> </a:t>
            </a:r>
            <a:r>
              <a:rPr sz="2400" dirty="0">
                <a:latin typeface="Microsoft Sans Serif" panose="020B0604020202020204"/>
                <a:cs typeface="Microsoft Sans Serif" panose="020B0604020202020204"/>
              </a:rPr>
              <a:t>перших</a:t>
            </a:r>
            <a:r>
              <a:rPr sz="2400" spc="-55" dirty="0">
                <a:latin typeface="Microsoft Sans Serif" panose="020B0604020202020204"/>
                <a:cs typeface="Microsoft Sans Serif" panose="020B0604020202020204"/>
              </a:rPr>
              <a:t> </a:t>
            </a:r>
            <a:r>
              <a:rPr sz="2400" spc="-25" dirty="0">
                <a:latin typeface="Microsoft Sans Serif" panose="020B0604020202020204"/>
                <a:cs typeface="Microsoft Sans Serif" panose="020B0604020202020204"/>
              </a:rPr>
              <a:t>антимікробних</a:t>
            </a:r>
            <a:r>
              <a:rPr sz="2400" spc="-55" dirty="0">
                <a:latin typeface="Microsoft Sans Serif" panose="020B0604020202020204"/>
                <a:cs typeface="Microsoft Sans Serif" panose="020B0604020202020204"/>
              </a:rPr>
              <a:t> </a:t>
            </a:r>
            <a:r>
              <a:rPr sz="2400" spc="-10" dirty="0">
                <a:latin typeface="Microsoft Sans Serif" panose="020B0604020202020204"/>
                <a:cs typeface="Microsoft Sans Serif" panose="020B0604020202020204"/>
              </a:rPr>
              <a:t>препаратів, </a:t>
            </a:r>
            <a:r>
              <a:rPr sz="2400" dirty="0">
                <a:latin typeface="Microsoft Sans Serif" panose="020B0604020202020204"/>
                <a:cs typeface="Microsoft Sans Serif" panose="020B0604020202020204"/>
              </a:rPr>
              <a:t>вперше</a:t>
            </a:r>
            <a:r>
              <a:rPr sz="2400" spc="-50" dirty="0">
                <a:latin typeface="Microsoft Sans Serif" panose="020B0604020202020204"/>
                <a:cs typeface="Microsoft Sans Serif" panose="020B0604020202020204"/>
              </a:rPr>
              <a:t> </a:t>
            </a:r>
            <a:r>
              <a:rPr sz="2400" dirty="0">
                <a:latin typeface="Microsoft Sans Serif" panose="020B0604020202020204"/>
                <a:cs typeface="Microsoft Sans Serif" panose="020B0604020202020204"/>
              </a:rPr>
              <a:t>був</a:t>
            </a:r>
            <a:r>
              <a:rPr sz="2400" spc="-55" dirty="0">
                <a:latin typeface="Microsoft Sans Serif" panose="020B0604020202020204"/>
                <a:cs typeface="Microsoft Sans Serif" panose="020B0604020202020204"/>
              </a:rPr>
              <a:t> </a:t>
            </a:r>
            <a:r>
              <a:rPr sz="2400" spc="-10" dirty="0">
                <a:latin typeface="Microsoft Sans Serif" panose="020B0604020202020204"/>
                <a:cs typeface="Microsoft Sans Serif" panose="020B0604020202020204"/>
              </a:rPr>
              <a:t>отриманий</a:t>
            </a:r>
            <a:r>
              <a:rPr sz="2400" spc="-50" dirty="0">
                <a:latin typeface="Microsoft Sans Serif" panose="020B0604020202020204"/>
                <a:cs typeface="Microsoft Sans Serif" panose="020B0604020202020204"/>
              </a:rPr>
              <a:t> </a:t>
            </a:r>
            <a:r>
              <a:rPr sz="2400" dirty="0">
                <a:latin typeface="Microsoft Sans Serif" panose="020B0604020202020204"/>
                <a:cs typeface="Microsoft Sans Serif" panose="020B0604020202020204"/>
              </a:rPr>
              <a:t>у</a:t>
            </a:r>
            <a:r>
              <a:rPr sz="2400" spc="-55" dirty="0">
                <a:latin typeface="Microsoft Sans Serif" panose="020B0604020202020204"/>
                <a:cs typeface="Microsoft Sans Serif" panose="020B0604020202020204"/>
              </a:rPr>
              <a:t> </a:t>
            </a:r>
            <a:r>
              <a:rPr sz="2400" spc="-20" dirty="0">
                <a:latin typeface="Microsoft Sans Serif" panose="020B0604020202020204"/>
                <a:cs typeface="Microsoft Sans Serif" panose="020B0604020202020204"/>
              </a:rPr>
              <a:t>40-</a:t>
            </a:r>
            <a:r>
              <a:rPr sz="2400" dirty="0">
                <a:latin typeface="Microsoft Sans Serif" panose="020B0604020202020204"/>
                <a:cs typeface="Microsoft Sans Serif" panose="020B0604020202020204"/>
              </a:rPr>
              <a:t>х</a:t>
            </a:r>
            <a:r>
              <a:rPr sz="2400" spc="-50" dirty="0">
                <a:latin typeface="Microsoft Sans Serif" panose="020B0604020202020204"/>
                <a:cs typeface="Microsoft Sans Serif" panose="020B0604020202020204"/>
              </a:rPr>
              <a:t> </a:t>
            </a:r>
            <a:r>
              <a:rPr sz="2400" dirty="0">
                <a:latin typeface="Microsoft Sans Serif" panose="020B0604020202020204"/>
                <a:cs typeface="Microsoft Sans Serif" panose="020B0604020202020204"/>
              </a:rPr>
              <a:t>роках</a:t>
            </a:r>
            <a:r>
              <a:rPr sz="2400" spc="-55" dirty="0">
                <a:latin typeface="Microsoft Sans Serif" panose="020B0604020202020204"/>
                <a:cs typeface="Microsoft Sans Serif" panose="020B0604020202020204"/>
              </a:rPr>
              <a:t> </a:t>
            </a:r>
            <a:r>
              <a:rPr sz="2400" dirty="0">
                <a:latin typeface="Microsoft Sans Serif" panose="020B0604020202020204"/>
                <a:cs typeface="Microsoft Sans Serif" panose="020B0604020202020204"/>
              </a:rPr>
              <a:t>ХХ</a:t>
            </a:r>
            <a:r>
              <a:rPr sz="2400" spc="-45" dirty="0">
                <a:latin typeface="Microsoft Sans Serif" panose="020B0604020202020204"/>
                <a:cs typeface="Microsoft Sans Serif" panose="020B0604020202020204"/>
              </a:rPr>
              <a:t> </a:t>
            </a:r>
            <a:r>
              <a:rPr sz="2400" spc="-10" dirty="0">
                <a:latin typeface="Microsoft Sans Serif" panose="020B0604020202020204"/>
                <a:cs typeface="Microsoft Sans Serif" panose="020B0604020202020204"/>
              </a:rPr>
              <a:t>сторіччя. </a:t>
            </a:r>
            <a:r>
              <a:rPr sz="2400" dirty="0">
                <a:latin typeface="Microsoft Sans Serif" panose="020B0604020202020204"/>
                <a:cs typeface="Microsoft Sans Serif" panose="020B0604020202020204"/>
              </a:rPr>
              <a:t>У</a:t>
            </a:r>
            <a:r>
              <a:rPr sz="2400" spc="-105" dirty="0">
                <a:latin typeface="Microsoft Sans Serif" panose="020B0604020202020204"/>
                <a:cs typeface="Microsoft Sans Serif" panose="020B0604020202020204"/>
              </a:rPr>
              <a:t> </a:t>
            </a:r>
            <a:r>
              <a:rPr sz="2400" dirty="0">
                <a:latin typeface="Microsoft Sans Serif" panose="020B0604020202020204"/>
                <a:cs typeface="Microsoft Sans Serif" panose="020B0604020202020204"/>
              </a:rPr>
              <a:t>природі</a:t>
            </a:r>
            <a:r>
              <a:rPr sz="2400" spc="-90" dirty="0">
                <a:latin typeface="Microsoft Sans Serif" panose="020B0604020202020204"/>
                <a:cs typeface="Microsoft Sans Serif" panose="020B0604020202020204"/>
              </a:rPr>
              <a:t> </a:t>
            </a:r>
            <a:r>
              <a:rPr sz="2400" spc="-20" dirty="0">
                <a:latin typeface="Microsoft Sans Serif" panose="020B0604020202020204"/>
                <a:cs typeface="Microsoft Sans Serif" panose="020B0604020202020204"/>
              </a:rPr>
              <a:t>продукується</a:t>
            </a:r>
            <a:r>
              <a:rPr sz="2400" spc="-95" dirty="0">
                <a:latin typeface="Microsoft Sans Serif" panose="020B0604020202020204"/>
                <a:cs typeface="Microsoft Sans Serif" panose="020B0604020202020204"/>
              </a:rPr>
              <a:t> </a:t>
            </a:r>
            <a:r>
              <a:rPr sz="2400" spc="-10" dirty="0">
                <a:latin typeface="Microsoft Sans Serif" panose="020B0604020202020204"/>
                <a:cs typeface="Microsoft Sans Serif" panose="020B0604020202020204"/>
              </a:rPr>
              <a:t>актинобактерією </a:t>
            </a:r>
            <a:r>
              <a:rPr sz="2400" b="1" dirty="0">
                <a:solidFill>
                  <a:srgbClr val="FF0000"/>
                </a:solidFill>
                <a:latin typeface="Arial" panose="020B0604020202020204"/>
                <a:cs typeface="Arial" panose="020B0604020202020204"/>
              </a:rPr>
              <a:t>Streptomyces</a:t>
            </a:r>
            <a:r>
              <a:rPr sz="2400" b="1" spc="-125" dirty="0">
                <a:solidFill>
                  <a:srgbClr val="FF0000"/>
                </a:solidFill>
                <a:latin typeface="Arial" panose="020B0604020202020204"/>
                <a:cs typeface="Arial" panose="020B0604020202020204"/>
              </a:rPr>
              <a:t> </a:t>
            </a:r>
            <a:r>
              <a:rPr sz="2400" b="1" dirty="0">
                <a:solidFill>
                  <a:srgbClr val="FF0000"/>
                </a:solidFill>
                <a:latin typeface="Arial" panose="020B0604020202020204"/>
                <a:cs typeface="Arial" panose="020B0604020202020204"/>
              </a:rPr>
              <a:t>aurefaciens</a:t>
            </a:r>
            <a:r>
              <a:rPr sz="2400" dirty="0">
                <a:latin typeface="Microsoft Sans Serif" panose="020B0604020202020204"/>
                <a:cs typeface="Microsoft Sans Serif" panose="020B0604020202020204"/>
              </a:rPr>
              <a:t>.</a:t>
            </a:r>
            <a:r>
              <a:rPr sz="2400" spc="-95" dirty="0">
                <a:latin typeface="Microsoft Sans Serif" panose="020B0604020202020204"/>
                <a:cs typeface="Microsoft Sans Serif" panose="020B0604020202020204"/>
              </a:rPr>
              <a:t> </a:t>
            </a:r>
            <a:r>
              <a:rPr sz="2400" dirty="0">
                <a:latin typeface="Microsoft Sans Serif" panose="020B0604020202020204"/>
                <a:cs typeface="Microsoft Sans Serif" panose="020B0604020202020204"/>
              </a:rPr>
              <a:t>На</a:t>
            </a:r>
            <a:r>
              <a:rPr sz="2400" spc="-90" dirty="0">
                <a:latin typeface="Microsoft Sans Serif" panose="020B0604020202020204"/>
                <a:cs typeface="Microsoft Sans Serif" panose="020B0604020202020204"/>
              </a:rPr>
              <a:t> </a:t>
            </a:r>
            <a:r>
              <a:rPr sz="2400" spc="-20" dirty="0">
                <a:latin typeface="Microsoft Sans Serif" panose="020B0604020202020204"/>
                <a:cs typeface="Microsoft Sans Serif" panose="020B0604020202020204"/>
              </a:rPr>
              <a:t>сьогодні</a:t>
            </a:r>
            <a:r>
              <a:rPr sz="2400" spc="-105" dirty="0">
                <a:latin typeface="Microsoft Sans Serif" panose="020B0604020202020204"/>
                <a:cs typeface="Microsoft Sans Serif" panose="020B0604020202020204"/>
              </a:rPr>
              <a:t> </a:t>
            </a:r>
            <a:r>
              <a:rPr sz="2400" spc="-50" dirty="0">
                <a:latin typeface="Microsoft Sans Serif" panose="020B0604020202020204"/>
                <a:cs typeface="Microsoft Sans Serif" panose="020B0604020202020204"/>
              </a:rPr>
              <a:t>є </a:t>
            </a:r>
            <a:r>
              <a:rPr sz="2400" spc="-20" dirty="0">
                <a:latin typeface="Microsoft Sans Serif" panose="020B0604020202020204"/>
                <a:cs typeface="Microsoft Sans Serif" panose="020B0604020202020204"/>
              </a:rPr>
              <a:t>застарілим,</a:t>
            </a:r>
            <a:r>
              <a:rPr sz="2400" spc="-110" dirty="0">
                <a:latin typeface="Microsoft Sans Serif" panose="020B0604020202020204"/>
                <a:cs typeface="Microsoft Sans Serif" panose="020B0604020202020204"/>
              </a:rPr>
              <a:t> </a:t>
            </a:r>
            <a:r>
              <a:rPr sz="2400" spc="-20" dirty="0">
                <a:latin typeface="Microsoft Sans Serif" panose="020B0604020202020204"/>
                <a:cs typeface="Microsoft Sans Serif" panose="020B0604020202020204"/>
              </a:rPr>
              <a:t>використовується</a:t>
            </a:r>
            <a:r>
              <a:rPr sz="2400" spc="-114" dirty="0">
                <a:latin typeface="Microsoft Sans Serif" panose="020B0604020202020204"/>
                <a:cs typeface="Microsoft Sans Serif" panose="020B0604020202020204"/>
              </a:rPr>
              <a:t> </a:t>
            </a:r>
            <a:r>
              <a:rPr sz="2400" spc="-10" dirty="0">
                <a:latin typeface="Microsoft Sans Serif" panose="020B0604020202020204"/>
                <a:cs typeface="Microsoft Sans Serif" panose="020B0604020202020204"/>
              </a:rPr>
              <a:t>вкрай</a:t>
            </a:r>
            <a:r>
              <a:rPr sz="2400" spc="-110" dirty="0">
                <a:latin typeface="Microsoft Sans Serif" panose="020B0604020202020204"/>
                <a:cs typeface="Microsoft Sans Serif" panose="020B0604020202020204"/>
              </a:rPr>
              <a:t> </a:t>
            </a:r>
            <a:r>
              <a:rPr sz="2400" spc="-10" dirty="0">
                <a:latin typeface="Microsoft Sans Serif" panose="020B0604020202020204"/>
                <a:cs typeface="Microsoft Sans Serif" panose="020B0604020202020204"/>
              </a:rPr>
              <a:t>мало.</a:t>
            </a:r>
            <a:r>
              <a:rPr lang="uk-UA" altLang="en-US" sz="2400" spc="-10" dirty="0">
                <a:latin typeface="Microsoft Sans Serif" panose="020B0604020202020204"/>
                <a:cs typeface="Microsoft Sans Serif" panose="020B0604020202020204"/>
              </a:rPr>
              <a:t> </a:t>
            </a:r>
            <a:r>
              <a:rPr sz="2400" spc="-10" dirty="0">
                <a:latin typeface="Microsoft Sans Serif" panose="020B0604020202020204"/>
                <a:cs typeface="Microsoft Sans Serif" panose="020B0604020202020204"/>
              </a:rPr>
              <a:t>Антибіотики цієї групи, такі як тетрациклін, доксициклін, міноксициклін</a:t>
            </a:r>
            <a:r>
              <a:rPr lang="uk-UA" altLang="en-US" sz="2400" spc="-10" dirty="0">
                <a:latin typeface="Microsoft Sans Serif" panose="020B0604020202020204"/>
                <a:cs typeface="Microsoft Sans Serif" panose="020B0604020202020204"/>
              </a:rPr>
              <a:t> </a:t>
            </a:r>
            <a:r>
              <a:rPr sz="2400" spc="-10" dirty="0">
                <a:latin typeface="Microsoft Sans Serif" panose="020B0604020202020204"/>
                <a:cs typeface="Microsoft Sans Serif" panose="020B0604020202020204"/>
              </a:rPr>
              <a:t>і інші, відомі своїм широким спектром дії, який охоплює багато видів бактерій. Вони завдають шкоди бактеріальним клітинам, заважаючи їхньому здатності розвиватися та розмножуватися. Тетрацикліни застосовуються для лікування різних інфекцій, включаючи респіраторні захворювання, інфекції, передавані шляхом статевого контакту, акне та інші захворювання.</a:t>
            </a:r>
          </a:p>
          <a:p>
            <a:pPr marL="12700" marR="5080" indent="2651760">
              <a:lnSpc>
                <a:spcPct val="101000"/>
              </a:lnSpc>
              <a:spcBef>
                <a:spcPts val="265"/>
              </a:spcBef>
            </a:pPr>
            <a:endParaRPr sz="2400">
              <a:latin typeface="Microsoft Sans Serif" panose="020B0604020202020204"/>
              <a:cs typeface="Microsoft Sans Serif" panose="020B0604020202020204"/>
            </a:endParaRPr>
          </a:p>
        </p:txBody>
      </p:sp>
      <p:sp>
        <p:nvSpPr>
          <p:cNvPr id="34" name="Content Placeholder 33"/>
          <p:cNvSpPr>
            <a:spLocks noGrp="1"/>
          </p:cNvSpPr>
          <p:nvPr>
            <p:ph sz="half" idx="3"/>
          </p:nvPr>
        </p:nvSpPr>
        <p:spPr>
          <a:xfrm>
            <a:off x="5507101" y="1739455"/>
            <a:ext cx="4651629" cy="276860"/>
          </a:xfrm>
        </p:spPr>
        <p:txBody>
          <a:bodyPr/>
          <a:lstStyle/>
          <a:p>
            <a:r>
              <a:rPr lang="uk-UA" altLang="en-US"/>
              <a:t>,</a:t>
            </a:r>
          </a:p>
        </p:txBody>
      </p:sp>
      <p:grpSp>
        <p:nvGrpSpPr>
          <p:cNvPr id="3" name="object 3"/>
          <p:cNvGrpSpPr/>
          <p:nvPr/>
        </p:nvGrpSpPr>
        <p:grpSpPr>
          <a:xfrm>
            <a:off x="1155826" y="1038225"/>
            <a:ext cx="1697989" cy="429895"/>
            <a:chOff x="1193291" y="2247900"/>
            <a:chExt cx="1697989" cy="429895"/>
          </a:xfrm>
        </p:grpSpPr>
        <p:pic>
          <p:nvPicPr>
            <p:cNvPr id="4" name="object 4"/>
            <p:cNvPicPr/>
            <p:nvPr/>
          </p:nvPicPr>
          <p:blipFill>
            <a:blip r:embed="rId2" cstate="print"/>
            <a:stretch>
              <a:fillRect/>
            </a:stretch>
          </p:blipFill>
          <p:spPr>
            <a:xfrm>
              <a:off x="1199387" y="2253995"/>
              <a:ext cx="259079" cy="327660"/>
            </a:xfrm>
            <a:prstGeom prst="rect">
              <a:avLst/>
            </a:prstGeom>
          </p:spPr>
        </p:pic>
        <p:pic>
          <p:nvPicPr>
            <p:cNvPr id="5" name="object 5"/>
            <p:cNvPicPr/>
            <p:nvPr/>
          </p:nvPicPr>
          <p:blipFill>
            <a:blip r:embed="rId3" cstate="print"/>
            <a:stretch>
              <a:fillRect/>
            </a:stretch>
          </p:blipFill>
          <p:spPr>
            <a:xfrm>
              <a:off x="1458467" y="2339339"/>
              <a:ext cx="217932" cy="246887"/>
            </a:xfrm>
            <a:prstGeom prst="rect">
              <a:avLst/>
            </a:prstGeom>
          </p:spPr>
        </p:pic>
        <p:pic>
          <p:nvPicPr>
            <p:cNvPr id="6" name="object 6"/>
            <p:cNvPicPr/>
            <p:nvPr/>
          </p:nvPicPr>
          <p:blipFill>
            <a:blip r:embed="rId4" cstate="print"/>
            <a:stretch>
              <a:fillRect/>
            </a:stretch>
          </p:blipFill>
          <p:spPr>
            <a:xfrm>
              <a:off x="1690116" y="2343911"/>
              <a:ext cx="192024" cy="237744"/>
            </a:xfrm>
            <a:prstGeom prst="rect">
              <a:avLst/>
            </a:prstGeom>
          </p:spPr>
        </p:pic>
        <p:pic>
          <p:nvPicPr>
            <p:cNvPr id="7" name="object 7"/>
            <p:cNvPicPr/>
            <p:nvPr/>
          </p:nvPicPr>
          <p:blipFill>
            <a:blip r:embed="rId5" cstate="print"/>
            <a:stretch>
              <a:fillRect/>
            </a:stretch>
          </p:blipFill>
          <p:spPr>
            <a:xfrm>
              <a:off x="1920240" y="2339339"/>
              <a:ext cx="205739" cy="332232"/>
            </a:xfrm>
            <a:prstGeom prst="rect">
              <a:avLst/>
            </a:prstGeom>
          </p:spPr>
        </p:pic>
        <p:pic>
          <p:nvPicPr>
            <p:cNvPr id="8" name="object 8"/>
            <p:cNvPicPr/>
            <p:nvPr/>
          </p:nvPicPr>
          <p:blipFill>
            <a:blip r:embed="rId6" cstate="print"/>
            <a:stretch>
              <a:fillRect/>
            </a:stretch>
          </p:blipFill>
          <p:spPr>
            <a:xfrm>
              <a:off x="2161032" y="2339339"/>
              <a:ext cx="217931" cy="246887"/>
            </a:xfrm>
            <a:prstGeom prst="rect">
              <a:avLst/>
            </a:prstGeom>
          </p:spPr>
        </p:pic>
        <p:pic>
          <p:nvPicPr>
            <p:cNvPr id="9" name="object 9"/>
            <p:cNvPicPr/>
            <p:nvPr/>
          </p:nvPicPr>
          <p:blipFill>
            <a:blip r:embed="rId7" cstate="print"/>
            <a:stretch>
              <a:fillRect/>
            </a:stretch>
          </p:blipFill>
          <p:spPr>
            <a:xfrm>
              <a:off x="2430779" y="2343911"/>
              <a:ext cx="216408" cy="304799"/>
            </a:xfrm>
            <a:prstGeom prst="rect">
              <a:avLst/>
            </a:prstGeom>
          </p:spPr>
        </p:pic>
        <p:pic>
          <p:nvPicPr>
            <p:cNvPr id="10" name="object 10"/>
            <p:cNvPicPr/>
            <p:nvPr/>
          </p:nvPicPr>
          <p:blipFill>
            <a:blip r:embed="rId8" cstate="print"/>
            <a:stretch>
              <a:fillRect/>
            </a:stretch>
          </p:blipFill>
          <p:spPr>
            <a:xfrm>
              <a:off x="2689859" y="2343911"/>
              <a:ext cx="195072" cy="237744"/>
            </a:xfrm>
            <a:prstGeom prst="rect">
              <a:avLst/>
            </a:prstGeom>
          </p:spPr>
        </p:pic>
        <p:sp>
          <p:nvSpPr>
            <p:cNvPr id="11" name="object 11"/>
            <p:cNvSpPr/>
            <p:nvPr/>
          </p:nvSpPr>
          <p:spPr>
            <a:xfrm>
              <a:off x="1199387" y="2253995"/>
              <a:ext cx="259079" cy="327660"/>
            </a:xfrm>
            <a:custGeom>
              <a:avLst/>
              <a:gdLst/>
              <a:ahLst/>
              <a:cxnLst/>
              <a:rect l="l" t="t" r="r" b="b"/>
              <a:pathLst>
                <a:path w="259080" h="327660">
                  <a:moveTo>
                    <a:pt x="108203" y="327660"/>
                  </a:moveTo>
                  <a:lnTo>
                    <a:pt x="108203" y="38100"/>
                  </a:lnTo>
                  <a:lnTo>
                    <a:pt x="0" y="38100"/>
                  </a:lnTo>
                  <a:lnTo>
                    <a:pt x="0" y="0"/>
                  </a:lnTo>
                  <a:lnTo>
                    <a:pt x="259079" y="0"/>
                  </a:lnTo>
                  <a:lnTo>
                    <a:pt x="259079" y="38100"/>
                  </a:lnTo>
                  <a:lnTo>
                    <a:pt x="150875" y="38100"/>
                  </a:lnTo>
                  <a:lnTo>
                    <a:pt x="150875" y="327660"/>
                  </a:lnTo>
                  <a:lnTo>
                    <a:pt x="108203" y="327660"/>
                  </a:lnTo>
                  <a:close/>
                </a:path>
              </a:pathLst>
            </a:custGeom>
            <a:ln w="12192">
              <a:solidFill>
                <a:srgbClr val="C63108"/>
              </a:solidFill>
            </a:ln>
          </p:spPr>
          <p:txBody>
            <a:bodyPr wrap="square" lIns="0" tIns="0" rIns="0" bIns="0" rtlCol="0"/>
            <a:lstStyle/>
            <a:p>
              <a:endParaRPr/>
            </a:p>
          </p:txBody>
        </p:sp>
        <p:sp>
          <p:nvSpPr>
            <p:cNvPr id="12" name="object 12"/>
            <p:cNvSpPr/>
            <p:nvPr/>
          </p:nvSpPr>
          <p:spPr>
            <a:xfrm>
              <a:off x="1458468" y="2339339"/>
              <a:ext cx="218440" cy="247015"/>
            </a:xfrm>
            <a:custGeom>
              <a:avLst/>
              <a:gdLst/>
              <a:ahLst/>
              <a:cxnLst/>
              <a:rect l="l" t="t" r="r" b="b"/>
              <a:pathLst>
                <a:path w="218439" h="247014">
                  <a:moveTo>
                    <a:pt x="175259" y="164592"/>
                  </a:moveTo>
                  <a:lnTo>
                    <a:pt x="217931" y="170688"/>
                  </a:lnTo>
                  <a:lnTo>
                    <a:pt x="214883" y="178308"/>
                  </a:lnTo>
                  <a:lnTo>
                    <a:pt x="211835" y="187452"/>
                  </a:lnTo>
                  <a:lnTo>
                    <a:pt x="207263" y="195072"/>
                  </a:lnTo>
                  <a:lnTo>
                    <a:pt x="202691" y="202692"/>
                  </a:lnTo>
                  <a:lnTo>
                    <a:pt x="198119" y="208788"/>
                  </a:lnTo>
                  <a:lnTo>
                    <a:pt x="193547" y="216408"/>
                  </a:lnTo>
                  <a:lnTo>
                    <a:pt x="187451" y="220980"/>
                  </a:lnTo>
                  <a:lnTo>
                    <a:pt x="181355" y="227076"/>
                  </a:lnTo>
                  <a:lnTo>
                    <a:pt x="173735" y="231648"/>
                  </a:lnTo>
                  <a:lnTo>
                    <a:pt x="166115" y="236220"/>
                  </a:lnTo>
                  <a:lnTo>
                    <a:pt x="158495" y="239268"/>
                  </a:lnTo>
                  <a:lnTo>
                    <a:pt x="150875" y="242316"/>
                  </a:lnTo>
                  <a:lnTo>
                    <a:pt x="141731" y="243840"/>
                  </a:lnTo>
                  <a:lnTo>
                    <a:pt x="132587" y="245364"/>
                  </a:lnTo>
                  <a:lnTo>
                    <a:pt x="123443" y="246888"/>
                  </a:lnTo>
                  <a:lnTo>
                    <a:pt x="112775" y="246888"/>
                  </a:lnTo>
                  <a:lnTo>
                    <a:pt x="106679" y="246888"/>
                  </a:lnTo>
                  <a:lnTo>
                    <a:pt x="100583" y="246888"/>
                  </a:lnTo>
                  <a:lnTo>
                    <a:pt x="94487" y="245364"/>
                  </a:lnTo>
                  <a:lnTo>
                    <a:pt x="88391" y="245364"/>
                  </a:lnTo>
                  <a:lnTo>
                    <a:pt x="77723" y="242316"/>
                  </a:lnTo>
                  <a:lnTo>
                    <a:pt x="67055" y="239268"/>
                  </a:lnTo>
                  <a:lnTo>
                    <a:pt x="56387" y="234696"/>
                  </a:lnTo>
                  <a:lnTo>
                    <a:pt x="47243" y="228600"/>
                  </a:lnTo>
                  <a:lnTo>
                    <a:pt x="38099" y="222504"/>
                  </a:lnTo>
                  <a:lnTo>
                    <a:pt x="30479" y="214884"/>
                  </a:lnTo>
                  <a:lnTo>
                    <a:pt x="22859" y="207264"/>
                  </a:lnTo>
                  <a:lnTo>
                    <a:pt x="16764" y="198120"/>
                  </a:lnTo>
                  <a:lnTo>
                    <a:pt x="1523" y="152400"/>
                  </a:lnTo>
                  <a:lnTo>
                    <a:pt x="0" y="138684"/>
                  </a:lnTo>
                  <a:lnTo>
                    <a:pt x="0" y="124968"/>
                  </a:lnTo>
                  <a:lnTo>
                    <a:pt x="0" y="117348"/>
                  </a:lnTo>
                  <a:lnTo>
                    <a:pt x="0" y="111252"/>
                  </a:lnTo>
                  <a:lnTo>
                    <a:pt x="1523" y="97536"/>
                  </a:lnTo>
                  <a:lnTo>
                    <a:pt x="16764" y="50292"/>
                  </a:lnTo>
                  <a:lnTo>
                    <a:pt x="24383" y="41148"/>
                  </a:lnTo>
                  <a:lnTo>
                    <a:pt x="30479" y="32004"/>
                  </a:lnTo>
                  <a:lnTo>
                    <a:pt x="38099" y="24384"/>
                  </a:lnTo>
                  <a:lnTo>
                    <a:pt x="47243" y="18288"/>
                  </a:lnTo>
                  <a:lnTo>
                    <a:pt x="56387" y="12192"/>
                  </a:lnTo>
                  <a:lnTo>
                    <a:pt x="65531" y="7620"/>
                  </a:lnTo>
                  <a:lnTo>
                    <a:pt x="76199" y="4572"/>
                  </a:lnTo>
                  <a:lnTo>
                    <a:pt x="86867" y="1524"/>
                  </a:lnTo>
                  <a:lnTo>
                    <a:pt x="92963" y="0"/>
                  </a:lnTo>
                  <a:lnTo>
                    <a:pt x="99059" y="0"/>
                  </a:lnTo>
                  <a:lnTo>
                    <a:pt x="105155" y="0"/>
                  </a:lnTo>
                  <a:lnTo>
                    <a:pt x="111251" y="0"/>
                  </a:lnTo>
                  <a:lnTo>
                    <a:pt x="117347" y="0"/>
                  </a:lnTo>
                  <a:lnTo>
                    <a:pt x="121919" y="0"/>
                  </a:lnTo>
                  <a:lnTo>
                    <a:pt x="128015" y="0"/>
                  </a:lnTo>
                  <a:lnTo>
                    <a:pt x="134111" y="1524"/>
                  </a:lnTo>
                  <a:lnTo>
                    <a:pt x="143255" y="4572"/>
                  </a:lnTo>
                  <a:lnTo>
                    <a:pt x="153923" y="7620"/>
                  </a:lnTo>
                  <a:lnTo>
                    <a:pt x="163067" y="12192"/>
                  </a:lnTo>
                  <a:lnTo>
                    <a:pt x="195071" y="39624"/>
                  </a:lnTo>
                  <a:lnTo>
                    <a:pt x="210311" y="70104"/>
                  </a:lnTo>
                  <a:lnTo>
                    <a:pt x="214883" y="82296"/>
                  </a:lnTo>
                  <a:lnTo>
                    <a:pt x="216408" y="94488"/>
                  </a:lnTo>
                  <a:lnTo>
                    <a:pt x="217931" y="108204"/>
                  </a:lnTo>
                  <a:lnTo>
                    <a:pt x="217931" y="121920"/>
                  </a:lnTo>
                  <a:lnTo>
                    <a:pt x="217931" y="134112"/>
                  </a:lnTo>
                  <a:lnTo>
                    <a:pt x="41147" y="134112"/>
                  </a:lnTo>
                  <a:lnTo>
                    <a:pt x="42671" y="143256"/>
                  </a:lnTo>
                  <a:lnTo>
                    <a:pt x="44195" y="152400"/>
                  </a:lnTo>
                  <a:lnTo>
                    <a:pt x="45719" y="160020"/>
                  </a:lnTo>
                  <a:lnTo>
                    <a:pt x="47243" y="167640"/>
                  </a:lnTo>
                  <a:lnTo>
                    <a:pt x="50291" y="175260"/>
                  </a:lnTo>
                  <a:lnTo>
                    <a:pt x="54863" y="181356"/>
                  </a:lnTo>
                  <a:lnTo>
                    <a:pt x="59435" y="187452"/>
                  </a:lnTo>
                  <a:lnTo>
                    <a:pt x="64007" y="193548"/>
                  </a:lnTo>
                  <a:lnTo>
                    <a:pt x="68579" y="198120"/>
                  </a:lnTo>
                  <a:lnTo>
                    <a:pt x="74675" y="202692"/>
                  </a:lnTo>
                  <a:lnTo>
                    <a:pt x="79247" y="205740"/>
                  </a:lnTo>
                  <a:lnTo>
                    <a:pt x="85343" y="208788"/>
                  </a:lnTo>
                  <a:lnTo>
                    <a:pt x="91439" y="211836"/>
                  </a:lnTo>
                  <a:lnTo>
                    <a:pt x="99059" y="213360"/>
                  </a:lnTo>
                  <a:lnTo>
                    <a:pt x="105155" y="213360"/>
                  </a:lnTo>
                  <a:lnTo>
                    <a:pt x="112775" y="213360"/>
                  </a:lnTo>
                  <a:lnTo>
                    <a:pt x="118871" y="213360"/>
                  </a:lnTo>
                  <a:lnTo>
                    <a:pt x="123443" y="213360"/>
                  </a:lnTo>
                  <a:lnTo>
                    <a:pt x="128015" y="211836"/>
                  </a:lnTo>
                  <a:lnTo>
                    <a:pt x="134111" y="211836"/>
                  </a:lnTo>
                  <a:lnTo>
                    <a:pt x="138683" y="208788"/>
                  </a:lnTo>
                  <a:lnTo>
                    <a:pt x="143255" y="207264"/>
                  </a:lnTo>
                  <a:lnTo>
                    <a:pt x="146303" y="205740"/>
                  </a:lnTo>
                  <a:lnTo>
                    <a:pt x="150875" y="202692"/>
                  </a:lnTo>
                  <a:lnTo>
                    <a:pt x="153923" y="199644"/>
                  </a:lnTo>
                  <a:lnTo>
                    <a:pt x="158495" y="195072"/>
                  </a:lnTo>
                  <a:lnTo>
                    <a:pt x="173735" y="170688"/>
                  </a:lnTo>
                  <a:lnTo>
                    <a:pt x="175259" y="164592"/>
                  </a:lnTo>
                  <a:close/>
                </a:path>
              </a:pathLst>
            </a:custGeom>
            <a:ln w="12192">
              <a:solidFill>
                <a:srgbClr val="C63108"/>
              </a:solidFill>
            </a:ln>
          </p:spPr>
          <p:txBody>
            <a:bodyPr wrap="square" lIns="0" tIns="0" rIns="0" bIns="0" rtlCol="0"/>
            <a:lstStyle/>
            <a:p>
              <a:endParaRPr/>
            </a:p>
          </p:txBody>
        </p:sp>
        <p:pic>
          <p:nvPicPr>
            <p:cNvPr id="13" name="object 13"/>
            <p:cNvPicPr/>
            <p:nvPr/>
          </p:nvPicPr>
          <p:blipFill>
            <a:blip r:embed="rId9" cstate="print"/>
            <a:stretch>
              <a:fillRect/>
            </a:stretch>
          </p:blipFill>
          <p:spPr>
            <a:xfrm>
              <a:off x="1496567" y="2365247"/>
              <a:ext cx="143255" cy="80772"/>
            </a:xfrm>
            <a:prstGeom prst="rect">
              <a:avLst/>
            </a:prstGeom>
          </p:spPr>
        </p:pic>
        <p:sp>
          <p:nvSpPr>
            <p:cNvPr id="14" name="object 14"/>
            <p:cNvSpPr/>
            <p:nvPr/>
          </p:nvSpPr>
          <p:spPr>
            <a:xfrm>
              <a:off x="1690116" y="2343911"/>
              <a:ext cx="192405" cy="238125"/>
            </a:xfrm>
            <a:custGeom>
              <a:avLst/>
              <a:gdLst/>
              <a:ahLst/>
              <a:cxnLst/>
              <a:rect l="l" t="t" r="r" b="b"/>
              <a:pathLst>
                <a:path w="192405" h="238125">
                  <a:moveTo>
                    <a:pt x="0" y="0"/>
                  </a:moveTo>
                  <a:lnTo>
                    <a:pt x="192024" y="0"/>
                  </a:lnTo>
                  <a:lnTo>
                    <a:pt x="192024" y="33528"/>
                  </a:lnTo>
                  <a:lnTo>
                    <a:pt x="115824" y="33528"/>
                  </a:lnTo>
                  <a:lnTo>
                    <a:pt x="115824" y="237743"/>
                  </a:lnTo>
                  <a:lnTo>
                    <a:pt x="76200" y="237743"/>
                  </a:lnTo>
                  <a:lnTo>
                    <a:pt x="76200" y="33528"/>
                  </a:lnTo>
                  <a:lnTo>
                    <a:pt x="0" y="33528"/>
                  </a:lnTo>
                  <a:lnTo>
                    <a:pt x="0" y="0"/>
                  </a:lnTo>
                  <a:close/>
                </a:path>
              </a:pathLst>
            </a:custGeom>
            <a:ln w="12192">
              <a:solidFill>
                <a:srgbClr val="C63108"/>
              </a:solidFill>
            </a:ln>
          </p:spPr>
          <p:txBody>
            <a:bodyPr wrap="square" lIns="0" tIns="0" rIns="0" bIns="0" rtlCol="0"/>
            <a:lstStyle/>
            <a:p>
              <a:endParaRPr/>
            </a:p>
          </p:txBody>
        </p:sp>
        <p:sp>
          <p:nvSpPr>
            <p:cNvPr id="15" name="object 15"/>
            <p:cNvSpPr/>
            <p:nvPr/>
          </p:nvSpPr>
          <p:spPr>
            <a:xfrm>
              <a:off x="1920240" y="2339340"/>
              <a:ext cx="205740" cy="332740"/>
            </a:xfrm>
            <a:custGeom>
              <a:avLst/>
              <a:gdLst/>
              <a:ahLst/>
              <a:cxnLst/>
              <a:rect l="l" t="t" r="r" b="b"/>
              <a:pathLst>
                <a:path w="205739" h="332739">
                  <a:moveTo>
                    <a:pt x="0" y="332232"/>
                  </a:moveTo>
                  <a:lnTo>
                    <a:pt x="0" y="4571"/>
                  </a:lnTo>
                  <a:lnTo>
                    <a:pt x="36576" y="4571"/>
                  </a:lnTo>
                  <a:lnTo>
                    <a:pt x="36576" y="35051"/>
                  </a:lnTo>
                  <a:lnTo>
                    <a:pt x="42672" y="27432"/>
                  </a:lnTo>
                  <a:lnTo>
                    <a:pt x="50292" y="19812"/>
                  </a:lnTo>
                  <a:lnTo>
                    <a:pt x="57912" y="13716"/>
                  </a:lnTo>
                  <a:lnTo>
                    <a:pt x="65532" y="9144"/>
                  </a:lnTo>
                  <a:lnTo>
                    <a:pt x="70104" y="6095"/>
                  </a:lnTo>
                  <a:lnTo>
                    <a:pt x="74676" y="4571"/>
                  </a:lnTo>
                  <a:lnTo>
                    <a:pt x="79248" y="3047"/>
                  </a:lnTo>
                  <a:lnTo>
                    <a:pt x="83820" y="1523"/>
                  </a:lnTo>
                  <a:lnTo>
                    <a:pt x="88391" y="0"/>
                  </a:lnTo>
                  <a:lnTo>
                    <a:pt x="94488" y="0"/>
                  </a:lnTo>
                  <a:lnTo>
                    <a:pt x="99060" y="0"/>
                  </a:lnTo>
                  <a:lnTo>
                    <a:pt x="105155" y="0"/>
                  </a:lnTo>
                  <a:lnTo>
                    <a:pt x="112775" y="0"/>
                  </a:lnTo>
                  <a:lnTo>
                    <a:pt x="120396" y="0"/>
                  </a:lnTo>
                  <a:lnTo>
                    <a:pt x="126491" y="1523"/>
                  </a:lnTo>
                  <a:lnTo>
                    <a:pt x="134112" y="3047"/>
                  </a:lnTo>
                  <a:lnTo>
                    <a:pt x="140208" y="6095"/>
                  </a:lnTo>
                  <a:lnTo>
                    <a:pt x="146304" y="7619"/>
                  </a:lnTo>
                  <a:lnTo>
                    <a:pt x="153924" y="10668"/>
                  </a:lnTo>
                  <a:lnTo>
                    <a:pt x="158495" y="15240"/>
                  </a:lnTo>
                  <a:lnTo>
                    <a:pt x="164592" y="19812"/>
                  </a:lnTo>
                  <a:lnTo>
                    <a:pt x="170688" y="22860"/>
                  </a:lnTo>
                  <a:lnTo>
                    <a:pt x="175260" y="28956"/>
                  </a:lnTo>
                  <a:lnTo>
                    <a:pt x="179831" y="33527"/>
                  </a:lnTo>
                  <a:lnTo>
                    <a:pt x="184404" y="39624"/>
                  </a:lnTo>
                  <a:lnTo>
                    <a:pt x="187452" y="45720"/>
                  </a:lnTo>
                  <a:lnTo>
                    <a:pt x="192024" y="51815"/>
                  </a:lnTo>
                  <a:lnTo>
                    <a:pt x="195072" y="59436"/>
                  </a:lnTo>
                  <a:lnTo>
                    <a:pt x="196595" y="65532"/>
                  </a:lnTo>
                  <a:lnTo>
                    <a:pt x="199643" y="73151"/>
                  </a:lnTo>
                  <a:lnTo>
                    <a:pt x="201168" y="80772"/>
                  </a:lnTo>
                  <a:lnTo>
                    <a:pt x="202692" y="88392"/>
                  </a:lnTo>
                  <a:lnTo>
                    <a:pt x="204216" y="96012"/>
                  </a:lnTo>
                  <a:lnTo>
                    <a:pt x="205740" y="105156"/>
                  </a:lnTo>
                  <a:lnTo>
                    <a:pt x="205740" y="112775"/>
                  </a:lnTo>
                  <a:lnTo>
                    <a:pt x="205740" y="121920"/>
                  </a:lnTo>
                  <a:lnTo>
                    <a:pt x="205740" y="131063"/>
                  </a:lnTo>
                  <a:lnTo>
                    <a:pt x="205740" y="138684"/>
                  </a:lnTo>
                  <a:lnTo>
                    <a:pt x="204216" y="147827"/>
                  </a:lnTo>
                  <a:lnTo>
                    <a:pt x="202692" y="155448"/>
                  </a:lnTo>
                  <a:lnTo>
                    <a:pt x="201168" y="164592"/>
                  </a:lnTo>
                  <a:lnTo>
                    <a:pt x="199643" y="172212"/>
                  </a:lnTo>
                  <a:lnTo>
                    <a:pt x="196595" y="179832"/>
                  </a:lnTo>
                  <a:lnTo>
                    <a:pt x="193548" y="187452"/>
                  </a:lnTo>
                  <a:lnTo>
                    <a:pt x="190500" y="193548"/>
                  </a:lnTo>
                  <a:lnTo>
                    <a:pt x="166116" y="222504"/>
                  </a:lnTo>
                  <a:lnTo>
                    <a:pt x="161543" y="227076"/>
                  </a:lnTo>
                  <a:lnTo>
                    <a:pt x="155448" y="231648"/>
                  </a:lnTo>
                  <a:lnTo>
                    <a:pt x="149352" y="234696"/>
                  </a:lnTo>
                  <a:lnTo>
                    <a:pt x="141732" y="237744"/>
                  </a:lnTo>
                  <a:lnTo>
                    <a:pt x="135636" y="240792"/>
                  </a:lnTo>
                  <a:lnTo>
                    <a:pt x="129539" y="243840"/>
                  </a:lnTo>
                  <a:lnTo>
                    <a:pt x="123444" y="245364"/>
                  </a:lnTo>
                  <a:lnTo>
                    <a:pt x="115824" y="245364"/>
                  </a:lnTo>
                  <a:lnTo>
                    <a:pt x="109728" y="246888"/>
                  </a:lnTo>
                  <a:lnTo>
                    <a:pt x="102108" y="246888"/>
                  </a:lnTo>
                  <a:lnTo>
                    <a:pt x="97536" y="246888"/>
                  </a:lnTo>
                  <a:lnTo>
                    <a:pt x="92964" y="246888"/>
                  </a:lnTo>
                  <a:lnTo>
                    <a:pt x="88391" y="245364"/>
                  </a:lnTo>
                  <a:lnTo>
                    <a:pt x="83820" y="245364"/>
                  </a:lnTo>
                  <a:lnTo>
                    <a:pt x="74676" y="242316"/>
                  </a:lnTo>
                  <a:lnTo>
                    <a:pt x="67056" y="239268"/>
                  </a:lnTo>
                  <a:lnTo>
                    <a:pt x="57912" y="234696"/>
                  </a:lnTo>
                  <a:lnTo>
                    <a:pt x="51816" y="228600"/>
                  </a:lnTo>
                  <a:lnTo>
                    <a:pt x="45719" y="224028"/>
                  </a:lnTo>
                  <a:lnTo>
                    <a:pt x="39624" y="216408"/>
                  </a:lnTo>
                  <a:lnTo>
                    <a:pt x="39624" y="332232"/>
                  </a:lnTo>
                  <a:lnTo>
                    <a:pt x="0" y="332232"/>
                  </a:lnTo>
                  <a:close/>
                </a:path>
              </a:pathLst>
            </a:custGeom>
            <a:ln w="12191">
              <a:solidFill>
                <a:srgbClr val="C63108"/>
              </a:solidFill>
            </a:ln>
          </p:spPr>
          <p:txBody>
            <a:bodyPr wrap="square" lIns="0" tIns="0" rIns="0" bIns="0" rtlCol="0"/>
            <a:lstStyle/>
            <a:p>
              <a:endParaRPr/>
            </a:p>
          </p:txBody>
        </p:sp>
        <p:pic>
          <p:nvPicPr>
            <p:cNvPr id="16" name="object 16"/>
            <p:cNvPicPr/>
            <p:nvPr/>
          </p:nvPicPr>
          <p:blipFill>
            <a:blip r:embed="rId10" cstate="print"/>
            <a:stretch>
              <a:fillRect/>
            </a:stretch>
          </p:blipFill>
          <p:spPr>
            <a:xfrm>
              <a:off x="1950720" y="2363723"/>
              <a:ext cx="140207" cy="195072"/>
            </a:xfrm>
            <a:prstGeom prst="rect">
              <a:avLst/>
            </a:prstGeom>
          </p:spPr>
        </p:pic>
        <p:sp>
          <p:nvSpPr>
            <p:cNvPr id="17" name="object 17"/>
            <p:cNvSpPr/>
            <p:nvPr/>
          </p:nvSpPr>
          <p:spPr>
            <a:xfrm>
              <a:off x="2161031" y="2339339"/>
              <a:ext cx="218440" cy="247015"/>
            </a:xfrm>
            <a:custGeom>
              <a:avLst/>
              <a:gdLst/>
              <a:ahLst/>
              <a:cxnLst/>
              <a:rect l="l" t="t" r="r" b="b"/>
              <a:pathLst>
                <a:path w="218439" h="247014">
                  <a:moveTo>
                    <a:pt x="167639" y="211836"/>
                  </a:moveTo>
                  <a:lnTo>
                    <a:pt x="135635" y="234696"/>
                  </a:lnTo>
                  <a:lnTo>
                    <a:pt x="114299" y="242316"/>
                  </a:lnTo>
                  <a:lnTo>
                    <a:pt x="103631" y="245364"/>
                  </a:lnTo>
                  <a:lnTo>
                    <a:pt x="92963" y="246888"/>
                  </a:lnTo>
                  <a:lnTo>
                    <a:pt x="86867" y="246888"/>
                  </a:lnTo>
                  <a:lnTo>
                    <a:pt x="80771" y="246888"/>
                  </a:lnTo>
                  <a:lnTo>
                    <a:pt x="71627" y="246888"/>
                  </a:lnTo>
                  <a:lnTo>
                    <a:pt x="62483" y="245364"/>
                  </a:lnTo>
                  <a:lnTo>
                    <a:pt x="54863" y="243840"/>
                  </a:lnTo>
                  <a:lnTo>
                    <a:pt x="45719" y="242316"/>
                  </a:lnTo>
                  <a:lnTo>
                    <a:pt x="39623" y="239268"/>
                  </a:lnTo>
                  <a:lnTo>
                    <a:pt x="32003" y="236220"/>
                  </a:lnTo>
                  <a:lnTo>
                    <a:pt x="25907" y="233172"/>
                  </a:lnTo>
                  <a:lnTo>
                    <a:pt x="21335" y="228600"/>
                  </a:lnTo>
                  <a:lnTo>
                    <a:pt x="15239" y="222504"/>
                  </a:lnTo>
                  <a:lnTo>
                    <a:pt x="12191" y="217932"/>
                  </a:lnTo>
                  <a:lnTo>
                    <a:pt x="7620" y="211836"/>
                  </a:lnTo>
                  <a:lnTo>
                    <a:pt x="4571" y="205740"/>
                  </a:lnTo>
                  <a:lnTo>
                    <a:pt x="3047" y="199644"/>
                  </a:lnTo>
                  <a:lnTo>
                    <a:pt x="1523" y="193548"/>
                  </a:lnTo>
                  <a:lnTo>
                    <a:pt x="0" y="185928"/>
                  </a:lnTo>
                  <a:lnTo>
                    <a:pt x="0" y="179832"/>
                  </a:lnTo>
                  <a:lnTo>
                    <a:pt x="0" y="175260"/>
                  </a:lnTo>
                  <a:lnTo>
                    <a:pt x="0" y="170688"/>
                  </a:lnTo>
                  <a:lnTo>
                    <a:pt x="1523" y="163068"/>
                  </a:lnTo>
                  <a:lnTo>
                    <a:pt x="22859" y="129540"/>
                  </a:lnTo>
                  <a:lnTo>
                    <a:pt x="28955" y="124968"/>
                  </a:lnTo>
                  <a:lnTo>
                    <a:pt x="35051" y="120396"/>
                  </a:lnTo>
                  <a:lnTo>
                    <a:pt x="42671" y="117348"/>
                  </a:lnTo>
                  <a:lnTo>
                    <a:pt x="50291" y="114300"/>
                  </a:lnTo>
                  <a:lnTo>
                    <a:pt x="92963" y="105156"/>
                  </a:lnTo>
                  <a:lnTo>
                    <a:pt x="115823" y="102108"/>
                  </a:lnTo>
                  <a:lnTo>
                    <a:pt x="135635" y="99060"/>
                  </a:lnTo>
                  <a:lnTo>
                    <a:pt x="152399" y="96012"/>
                  </a:lnTo>
                  <a:lnTo>
                    <a:pt x="164591" y="91440"/>
                  </a:lnTo>
                  <a:lnTo>
                    <a:pt x="166115" y="80772"/>
                  </a:lnTo>
                  <a:lnTo>
                    <a:pt x="166115" y="74676"/>
                  </a:lnTo>
                  <a:lnTo>
                    <a:pt x="164591" y="70104"/>
                  </a:lnTo>
                  <a:lnTo>
                    <a:pt x="164591" y="64008"/>
                  </a:lnTo>
                  <a:lnTo>
                    <a:pt x="163067" y="59436"/>
                  </a:lnTo>
                  <a:lnTo>
                    <a:pt x="161543" y="56388"/>
                  </a:lnTo>
                  <a:lnTo>
                    <a:pt x="158495" y="51816"/>
                  </a:lnTo>
                  <a:lnTo>
                    <a:pt x="156971" y="48767"/>
                  </a:lnTo>
                  <a:lnTo>
                    <a:pt x="153923" y="45719"/>
                  </a:lnTo>
                  <a:lnTo>
                    <a:pt x="149351" y="42672"/>
                  </a:lnTo>
                  <a:lnTo>
                    <a:pt x="144779" y="39624"/>
                  </a:lnTo>
                  <a:lnTo>
                    <a:pt x="140207" y="38100"/>
                  </a:lnTo>
                  <a:lnTo>
                    <a:pt x="135635" y="36576"/>
                  </a:lnTo>
                  <a:lnTo>
                    <a:pt x="129539" y="35052"/>
                  </a:lnTo>
                  <a:lnTo>
                    <a:pt x="121919" y="33528"/>
                  </a:lnTo>
                  <a:lnTo>
                    <a:pt x="115823" y="32004"/>
                  </a:lnTo>
                  <a:lnTo>
                    <a:pt x="108203" y="32004"/>
                  </a:lnTo>
                  <a:lnTo>
                    <a:pt x="100583" y="32004"/>
                  </a:lnTo>
                  <a:lnTo>
                    <a:pt x="94487" y="33528"/>
                  </a:lnTo>
                  <a:lnTo>
                    <a:pt x="88391" y="33528"/>
                  </a:lnTo>
                  <a:lnTo>
                    <a:pt x="83819" y="35052"/>
                  </a:lnTo>
                  <a:lnTo>
                    <a:pt x="77723" y="36576"/>
                  </a:lnTo>
                  <a:lnTo>
                    <a:pt x="74675" y="38100"/>
                  </a:lnTo>
                  <a:lnTo>
                    <a:pt x="70103" y="39624"/>
                  </a:lnTo>
                  <a:lnTo>
                    <a:pt x="65531" y="42672"/>
                  </a:lnTo>
                  <a:lnTo>
                    <a:pt x="62483" y="45719"/>
                  </a:lnTo>
                  <a:lnTo>
                    <a:pt x="59435" y="48767"/>
                  </a:lnTo>
                  <a:lnTo>
                    <a:pt x="56387" y="51816"/>
                  </a:lnTo>
                  <a:lnTo>
                    <a:pt x="54863" y="56388"/>
                  </a:lnTo>
                  <a:lnTo>
                    <a:pt x="51815" y="60960"/>
                  </a:lnTo>
                  <a:lnTo>
                    <a:pt x="50291" y="65532"/>
                  </a:lnTo>
                  <a:lnTo>
                    <a:pt x="47243" y="71628"/>
                  </a:lnTo>
                  <a:lnTo>
                    <a:pt x="45719" y="77724"/>
                  </a:lnTo>
                  <a:lnTo>
                    <a:pt x="6096" y="73152"/>
                  </a:lnTo>
                  <a:lnTo>
                    <a:pt x="10667" y="60960"/>
                  </a:lnTo>
                  <a:lnTo>
                    <a:pt x="12191" y="54864"/>
                  </a:lnTo>
                  <a:lnTo>
                    <a:pt x="13715" y="50292"/>
                  </a:lnTo>
                  <a:lnTo>
                    <a:pt x="16763" y="44196"/>
                  </a:lnTo>
                  <a:lnTo>
                    <a:pt x="18287" y="39624"/>
                  </a:lnTo>
                  <a:lnTo>
                    <a:pt x="21335" y="35052"/>
                  </a:lnTo>
                  <a:lnTo>
                    <a:pt x="24383" y="32004"/>
                  </a:lnTo>
                  <a:lnTo>
                    <a:pt x="27431" y="27431"/>
                  </a:lnTo>
                  <a:lnTo>
                    <a:pt x="32003" y="24384"/>
                  </a:lnTo>
                  <a:lnTo>
                    <a:pt x="35051" y="21336"/>
                  </a:lnTo>
                  <a:lnTo>
                    <a:pt x="39623" y="18288"/>
                  </a:lnTo>
                  <a:lnTo>
                    <a:pt x="44195" y="15240"/>
                  </a:lnTo>
                  <a:lnTo>
                    <a:pt x="48767" y="12192"/>
                  </a:lnTo>
                  <a:lnTo>
                    <a:pt x="54863" y="10667"/>
                  </a:lnTo>
                  <a:lnTo>
                    <a:pt x="59435" y="7619"/>
                  </a:lnTo>
                  <a:lnTo>
                    <a:pt x="65531" y="6096"/>
                  </a:lnTo>
                  <a:lnTo>
                    <a:pt x="71627" y="4572"/>
                  </a:lnTo>
                  <a:lnTo>
                    <a:pt x="77723" y="3048"/>
                  </a:lnTo>
                  <a:lnTo>
                    <a:pt x="85343" y="1524"/>
                  </a:lnTo>
                  <a:lnTo>
                    <a:pt x="91439" y="0"/>
                  </a:lnTo>
                  <a:lnTo>
                    <a:pt x="99059" y="0"/>
                  </a:lnTo>
                  <a:lnTo>
                    <a:pt x="106679" y="0"/>
                  </a:lnTo>
                  <a:lnTo>
                    <a:pt x="114299" y="0"/>
                  </a:lnTo>
                  <a:lnTo>
                    <a:pt x="128015" y="0"/>
                  </a:lnTo>
                  <a:lnTo>
                    <a:pt x="141731" y="1524"/>
                  </a:lnTo>
                  <a:lnTo>
                    <a:pt x="147827" y="1524"/>
                  </a:lnTo>
                  <a:lnTo>
                    <a:pt x="152399" y="3048"/>
                  </a:lnTo>
                  <a:lnTo>
                    <a:pt x="158495" y="4572"/>
                  </a:lnTo>
                  <a:lnTo>
                    <a:pt x="195071" y="30479"/>
                  </a:lnTo>
                  <a:lnTo>
                    <a:pt x="204215" y="51816"/>
                  </a:lnTo>
                  <a:lnTo>
                    <a:pt x="204215" y="57912"/>
                  </a:lnTo>
                  <a:lnTo>
                    <a:pt x="205739" y="65532"/>
                  </a:lnTo>
                  <a:lnTo>
                    <a:pt x="205739" y="187452"/>
                  </a:lnTo>
                  <a:lnTo>
                    <a:pt x="207263" y="202692"/>
                  </a:lnTo>
                  <a:lnTo>
                    <a:pt x="207263" y="213360"/>
                  </a:lnTo>
                  <a:lnTo>
                    <a:pt x="208787" y="220980"/>
                  </a:lnTo>
                  <a:lnTo>
                    <a:pt x="211835" y="228600"/>
                  </a:lnTo>
                  <a:lnTo>
                    <a:pt x="214883" y="234696"/>
                  </a:lnTo>
                  <a:lnTo>
                    <a:pt x="217931" y="242316"/>
                  </a:lnTo>
                  <a:lnTo>
                    <a:pt x="176783" y="242316"/>
                  </a:lnTo>
                  <a:lnTo>
                    <a:pt x="173735" y="234696"/>
                  </a:lnTo>
                  <a:lnTo>
                    <a:pt x="170687" y="228600"/>
                  </a:lnTo>
                  <a:lnTo>
                    <a:pt x="169163" y="220980"/>
                  </a:lnTo>
                  <a:lnTo>
                    <a:pt x="167639" y="211836"/>
                  </a:lnTo>
                  <a:close/>
                </a:path>
              </a:pathLst>
            </a:custGeom>
            <a:ln w="12192">
              <a:solidFill>
                <a:srgbClr val="C63108"/>
              </a:solidFill>
            </a:ln>
          </p:spPr>
          <p:txBody>
            <a:bodyPr wrap="square" lIns="0" tIns="0" rIns="0" bIns="0" rtlCol="0"/>
            <a:lstStyle/>
            <a:p>
              <a:endParaRPr/>
            </a:p>
          </p:txBody>
        </p:sp>
        <p:pic>
          <p:nvPicPr>
            <p:cNvPr id="18" name="object 18"/>
            <p:cNvPicPr/>
            <p:nvPr/>
          </p:nvPicPr>
          <p:blipFill>
            <a:blip r:embed="rId11" cstate="print"/>
            <a:stretch>
              <a:fillRect/>
            </a:stretch>
          </p:blipFill>
          <p:spPr>
            <a:xfrm>
              <a:off x="2197608" y="2456687"/>
              <a:ext cx="134111" cy="103632"/>
            </a:xfrm>
            <a:prstGeom prst="rect">
              <a:avLst/>
            </a:prstGeom>
          </p:spPr>
        </p:pic>
        <p:sp>
          <p:nvSpPr>
            <p:cNvPr id="19" name="object 19"/>
            <p:cNvSpPr/>
            <p:nvPr/>
          </p:nvSpPr>
          <p:spPr>
            <a:xfrm>
              <a:off x="2430779" y="2343911"/>
              <a:ext cx="216535" cy="304800"/>
            </a:xfrm>
            <a:custGeom>
              <a:avLst/>
              <a:gdLst/>
              <a:ahLst/>
              <a:cxnLst/>
              <a:rect l="l" t="t" r="r" b="b"/>
              <a:pathLst>
                <a:path w="216535" h="304800">
                  <a:moveTo>
                    <a:pt x="0" y="0"/>
                  </a:moveTo>
                  <a:lnTo>
                    <a:pt x="39624" y="0"/>
                  </a:lnTo>
                  <a:lnTo>
                    <a:pt x="39624" y="204216"/>
                  </a:lnTo>
                  <a:lnTo>
                    <a:pt x="149352" y="204216"/>
                  </a:lnTo>
                  <a:lnTo>
                    <a:pt x="149352" y="0"/>
                  </a:lnTo>
                  <a:lnTo>
                    <a:pt x="190500" y="0"/>
                  </a:lnTo>
                  <a:lnTo>
                    <a:pt x="190500" y="204216"/>
                  </a:lnTo>
                  <a:lnTo>
                    <a:pt x="216407" y="204216"/>
                  </a:lnTo>
                  <a:lnTo>
                    <a:pt x="216407" y="304800"/>
                  </a:lnTo>
                  <a:lnTo>
                    <a:pt x="182880" y="304800"/>
                  </a:lnTo>
                  <a:lnTo>
                    <a:pt x="182880" y="237743"/>
                  </a:lnTo>
                  <a:lnTo>
                    <a:pt x="0" y="237743"/>
                  </a:lnTo>
                  <a:lnTo>
                    <a:pt x="0" y="0"/>
                  </a:lnTo>
                  <a:close/>
                </a:path>
              </a:pathLst>
            </a:custGeom>
            <a:ln w="12192">
              <a:solidFill>
                <a:srgbClr val="C63108"/>
              </a:solidFill>
            </a:ln>
          </p:spPr>
          <p:txBody>
            <a:bodyPr wrap="square" lIns="0" tIns="0" rIns="0" bIns="0" rtlCol="0"/>
            <a:lstStyle/>
            <a:p>
              <a:endParaRPr/>
            </a:p>
          </p:txBody>
        </p:sp>
        <p:pic>
          <p:nvPicPr>
            <p:cNvPr id="20" name="object 20"/>
            <p:cNvPicPr/>
            <p:nvPr/>
          </p:nvPicPr>
          <p:blipFill>
            <a:blip r:embed="rId12" cstate="print"/>
            <a:stretch>
              <a:fillRect/>
            </a:stretch>
          </p:blipFill>
          <p:spPr>
            <a:xfrm>
              <a:off x="2683763" y="2337815"/>
              <a:ext cx="207263" cy="249935"/>
            </a:xfrm>
            <a:prstGeom prst="rect">
              <a:avLst/>
            </a:prstGeom>
          </p:spPr>
        </p:pic>
      </p:grpSp>
      <p:grpSp>
        <p:nvGrpSpPr>
          <p:cNvPr id="21" name="object 21"/>
          <p:cNvGrpSpPr/>
          <p:nvPr/>
        </p:nvGrpSpPr>
        <p:grpSpPr>
          <a:xfrm>
            <a:off x="2914777" y="1120521"/>
            <a:ext cx="424180" cy="251460"/>
            <a:chOff x="2938272" y="2337816"/>
            <a:chExt cx="424180" cy="251460"/>
          </a:xfrm>
        </p:grpSpPr>
        <p:pic>
          <p:nvPicPr>
            <p:cNvPr id="22" name="object 22"/>
            <p:cNvPicPr/>
            <p:nvPr/>
          </p:nvPicPr>
          <p:blipFill>
            <a:blip r:embed="rId13" cstate="print"/>
            <a:stretch>
              <a:fillRect/>
            </a:stretch>
          </p:blipFill>
          <p:spPr>
            <a:xfrm>
              <a:off x="2944368" y="2343912"/>
              <a:ext cx="173735" cy="237744"/>
            </a:xfrm>
            <a:prstGeom prst="rect">
              <a:avLst/>
            </a:prstGeom>
          </p:spPr>
        </p:pic>
        <p:pic>
          <p:nvPicPr>
            <p:cNvPr id="23" name="object 23"/>
            <p:cNvPicPr/>
            <p:nvPr/>
          </p:nvPicPr>
          <p:blipFill>
            <a:blip r:embed="rId14" cstate="print"/>
            <a:stretch>
              <a:fillRect/>
            </a:stretch>
          </p:blipFill>
          <p:spPr>
            <a:xfrm>
              <a:off x="3125724" y="2343912"/>
              <a:ext cx="230124" cy="239268"/>
            </a:xfrm>
            <a:prstGeom prst="rect">
              <a:avLst/>
            </a:prstGeom>
          </p:spPr>
        </p:pic>
        <p:pic>
          <p:nvPicPr>
            <p:cNvPr id="24" name="object 24"/>
            <p:cNvPicPr/>
            <p:nvPr/>
          </p:nvPicPr>
          <p:blipFill>
            <a:blip r:embed="rId15" cstate="print"/>
            <a:stretch>
              <a:fillRect/>
            </a:stretch>
          </p:blipFill>
          <p:spPr>
            <a:xfrm>
              <a:off x="2938272" y="2337816"/>
              <a:ext cx="423671" cy="251460"/>
            </a:xfrm>
            <a:prstGeom prst="rect">
              <a:avLst/>
            </a:prstGeom>
          </p:spPr>
        </p:pic>
      </p:grpSp>
      <p:grpSp>
        <p:nvGrpSpPr>
          <p:cNvPr id="25" name="object 25"/>
          <p:cNvGrpSpPr/>
          <p:nvPr/>
        </p:nvGrpSpPr>
        <p:grpSpPr>
          <a:xfrm>
            <a:off x="3435476" y="1042670"/>
            <a:ext cx="53340" cy="340360"/>
            <a:chOff x="3410711" y="2247900"/>
            <a:chExt cx="53340" cy="340360"/>
          </a:xfrm>
        </p:grpSpPr>
        <p:pic>
          <p:nvPicPr>
            <p:cNvPr id="26" name="object 26"/>
            <p:cNvPicPr/>
            <p:nvPr/>
          </p:nvPicPr>
          <p:blipFill>
            <a:blip r:embed="rId16" cstate="print"/>
            <a:stretch>
              <a:fillRect/>
            </a:stretch>
          </p:blipFill>
          <p:spPr>
            <a:xfrm>
              <a:off x="3416807" y="2253995"/>
              <a:ext cx="41148" cy="45720"/>
            </a:xfrm>
            <a:prstGeom prst="rect">
              <a:avLst/>
            </a:prstGeom>
          </p:spPr>
        </p:pic>
        <p:pic>
          <p:nvPicPr>
            <p:cNvPr id="27" name="object 27"/>
            <p:cNvPicPr/>
            <p:nvPr/>
          </p:nvPicPr>
          <p:blipFill>
            <a:blip r:embed="rId17" cstate="print"/>
            <a:stretch>
              <a:fillRect/>
            </a:stretch>
          </p:blipFill>
          <p:spPr>
            <a:xfrm>
              <a:off x="3416807" y="2343912"/>
              <a:ext cx="41148" cy="237744"/>
            </a:xfrm>
            <a:prstGeom prst="rect">
              <a:avLst/>
            </a:prstGeom>
          </p:spPr>
        </p:pic>
        <p:sp>
          <p:nvSpPr>
            <p:cNvPr id="28" name="object 28"/>
            <p:cNvSpPr/>
            <p:nvPr/>
          </p:nvSpPr>
          <p:spPr>
            <a:xfrm>
              <a:off x="3416807" y="2253995"/>
              <a:ext cx="41275" cy="327660"/>
            </a:xfrm>
            <a:custGeom>
              <a:avLst/>
              <a:gdLst/>
              <a:ahLst/>
              <a:cxnLst/>
              <a:rect l="l" t="t" r="r" b="b"/>
              <a:pathLst>
                <a:path w="41275" h="327660">
                  <a:moveTo>
                    <a:pt x="0" y="45720"/>
                  </a:moveTo>
                  <a:lnTo>
                    <a:pt x="0" y="0"/>
                  </a:lnTo>
                  <a:lnTo>
                    <a:pt x="41148" y="0"/>
                  </a:lnTo>
                  <a:lnTo>
                    <a:pt x="41148" y="45720"/>
                  </a:lnTo>
                  <a:lnTo>
                    <a:pt x="0" y="45720"/>
                  </a:lnTo>
                  <a:close/>
                </a:path>
                <a:path w="41275" h="327660">
                  <a:moveTo>
                    <a:pt x="0" y="327660"/>
                  </a:moveTo>
                  <a:lnTo>
                    <a:pt x="0" y="89916"/>
                  </a:lnTo>
                  <a:lnTo>
                    <a:pt x="41148" y="89916"/>
                  </a:lnTo>
                  <a:lnTo>
                    <a:pt x="41148" y="327660"/>
                  </a:lnTo>
                  <a:lnTo>
                    <a:pt x="0" y="327660"/>
                  </a:lnTo>
                  <a:close/>
                </a:path>
              </a:pathLst>
            </a:custGeom>
            <a:ln w="12192">
              <a:solidFill>
                <a:srgbClr val="C63108"/>
              </a:solidFill>
            </a:ln>
          </p:spPr>
          <p:txBody>
            <a:bodyPr wrap="square" lIns="0" tIns="0" rIns="0" bIns="0" rtlCol="0"/>
            <a:lstStyle/>
            <a:p>
              <a:endParaRPr/>
            </a:p>
          </p:txBody>
        </p:sp>
      </p:grpSp>
      <p:grpSp>
        <p:nvGrpSpPr>
          <p:cNvPr id="29" name="object 29"/>
          <p:cNvGrpSpPr/>
          <p:nvPr/>
        </p:nvGrpSpPr>
        <p:grpSpPr>
          <a:xfrm>
            <a:off x="3580130" y="1128141"/>
            <a:ext cx="204470" cy="250190"/>
            <a:chOff x="3512820" y="2337816"/>
            <a:chExt cx="204470" cy="250190"/>
          </a:xfrm>
        </p:grpSpPr>
        <p:pic>
          <p:nvPicPr>
            <p:cNvPr id="30" name="object 30"/>
            <p:cNvPicPr/>
            <p:nvPr/>
          </p:nvPicPr>
          <p:blipFill>
            <a:blip r:embed="rId18" cstate="print"/>
            <a:stretch>
              <a:fillRect/>
            </a:stretch>
          </p:blipFill>
          <p:spPr>
            <a:xfrm>
              <a:off x="3518916" y="2343912"/>
              <a:ext cx="192024" cy="237744"/>
            </a:xfrm>
            <a:prstGeom prst="rect">
              <a:avLst/>
            </a:prstGeom>
          </p:spPr>
        </p:pic>
        <p:sp>
          <p:nvSpPr>
            <p:cNvPr id="31" name="object 31"/>
            <p:cNvSpPr/>
            <p:nvPr/>
          </p:nvSpPr>
          <p:spPr>
            <a:xfrm>
              <a:off x="3518916" y="2343912"/>
              <a:ext cx="192405" cy="238125"/>
            </a:xfrm>
            <a:custGeom>
              <a:avLst/>
              <a:gdLst/>
              <a:ahLst/>
              <a:cxnLst/>
              <a:rect l="l" t="t" r="r" b="b"/>
              <a:pathLst>
                <a:path w="192404" h="238125">
                  <a:moveTo>
                    <a:pt x="0" y="0"/>
                  </a:moveTo>
                  <a:lnTo>
                    <a:pt x="39624" y="0"/>
                  </a:lnTo>
                  <a:lnTo>
                    <a:pt x="39624" y="99060"/>
                  </a:lnTo>
                  <a:lnTo>
                    <a:pt x="152400" y="99060"/>
                  </a:lnTo>
                  <a:lnTo>
                    <a:pt x="152400" y="0"/>
                  </a:lnTo>
                  <a:lnTo>
                    <a:pt x="192024" y="0"/>
                  </a:lnTo>
                  <a:lnTo>
                    <a:pt x="192024" y="237743"/>
                  </a:lnTo>
                  <a:lnTo>
                    <a:pt x="152400" y="237743"/>
                  </a:lnTo>
                  <a:lnTo>
                    <a:pt x="152400" y="132588"/>
                  </a:lnTo>
                  <a:lnTo>
                    <a:pt x="39624" y="132588"/>
                  </a:lnTo>
                  <a:lnTo>
                    <a:pt x="39624" y="237743"/>
                  </a:lnTo>
                  <a:lnTo>
                    <a:pt x="0" y="237743"/>
                  </a:lnTo>
                  <a:lnTo>
                    <a:pt x="0" y="0"/>
                  </a:lnTo>
                  <a:close/>
                </a:path>
              </a:pathLst>
            </a:custGeom>
            <a:ln w="12192">
              <a:solidFill>
                <a:srgbClr val="C63108"/>
              </a:solidFill>
            </a:ln>
          </p:spPr>
          <p:txBody>
            <a:bodyPr wrap="square" lIns="0" tIns="0" rIns="0" bIns="0" rtlCol="0"/>
            <a:lstStyle/>
            <a:p>
              <a:endParaRPr/>
            </a:p>
          </p:txBody>
        </p:sp>
      </p:grpSp>
      <p:pic>
        <p:nvPicPr>
          <p:cNvPr id="32" name="Content Placeholder 31"/>
          <p:cNvPicPr>
            <a:picLocks noGrp="1" noChangeAspect="1"/>
          </p:cNvPicPr>
          <p:nvPr>
            <p:ph sz="half" idx="2"/>
          </p:nvPr>
        </p:nvPicPr>
        <p:blipFill>
          <a:blip r:embed="rId19" cstate="print"/>
          <a:stretch>
            <a:fillRect/>
          </a:stretch>
        </p:blipFill>
        <p:spPr>
          <a:xfrm>
            <a:off x="8470900" y="5838825"/>
            <a:ext cx="2230755" cy="1169035"/>
          </a:xfrm>
          <a:prstGeom prst="rect">
            <a:avLst/>
          </a:prstGeom>
        </p:spPr>
      </p:pic>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32740" y="1212561"/>
            <a:ext cx="8137525" cy="5345430"/>
          </a:xfrm>
          <a:prstGeom prst="rect">
            <a:avLst/>
          </a:prstGeom>
        </p:spPr>
        <p:txBody>
          <a:bodyPr vert="horz" wrap="square" lIns="0" tIns="12700" rIns="0" bIns="0" rtlCol="0">
            <a:spAutoFit/>
          </a:bodyPr>
          <a:lstStyle/>
          <a:p>
            <a:pPr marL="12700" marR="200025">
              <a:lnSpc>
                <a:spcPct val="100000"/>
              </a:lnSpc>
              <a:spcBef>
                <a:spcPts val="100"/>
              </a:spcBef>
            </a:pPr>
            <a:r>
              <a:rPr sz="1800" b="1" dirty="0">
                <a:latin typeface="Arial" panose="020B0604020202020204"/>
                <a:cs typeface="Arial" panose="020B0604020202020204"/>
              </a:rPr>
              <a:t>Грам</a:t>
            </a:r>
            <a:r>
              <a:rPr sz="1800" b="1" spc="-50" dirty="0">
                <a:latin typeface="Arial" panose="020B0604020202020204"/>
                <a:cs typeface="Arial" panose="020B0604020202020204"/>
              </a:rPr>
              <a:t> </a:t>
            </a:r>
            <a:r>
              <a:rPr sz="1800" b="1" dirty="0">
                <a:latin typeface="Arial" panose="020B0604020202020204"/>
                <a:cs typeface="Arial" panose="020B0604020202020204"/>
              </a:rPr>
              <a:t>(+)</a:t>
            </a:r>
            <a:r>
              <a:rPr sz="1800" b="1" spc="-55" dirty="0">
                <a:latin typeface="Arial" panose="020B0604020202020204"/>
                <a:cs typeface="Arial" panose="020B0604020202020204"/>
              </a:rPr>
              <a:t> </a:t>
            </a:r>
            <a:r>
              <a:rPr sz="1800" b="1" dirty="0">
                <a:latin typeface="Arial" panose="020B0604020202020204"/>
                <a:cs typeface="Arial" panose="020B0604020202020204"/>
              </a:rPr>
              <a:t>коки:</a:t>
            </a:r>
            <a:r>
              <a:rPr sz="1800" b="1" spc="-55" dirty="0">
                <a:latin typeface="Arial" panose="020B0604020202020204"/>
                <a:cs typeface="Arial" panose="020B0604020202020204"/>
              </a:rPr>
              <a:t> </a:t>
            </a:r>
            <a:r>
              <a:rPr sz="1800" spc="-20" dirty="0">
                <a:latin typeface="Microsoft Sans Serif" panose="020B0604020202020204"/>
                <a:cs typeface="Microsoft Sans Serif" panose="020B0604020202020204"/>
              </a:rPr>
              <a:t>стафілококи,</a:t>
            </a:r>
            <a:r>
              <a:rPr sz="1800" spc="-35" dirty="0">
                <a:latin typeface="Microsoft Sans Serif" panose="020B0604020202020204"/>
                <a:cs typeface="Microsoft Sans Serif" panose="020B0604020202020204"/>
              </a:rPr>
              <a:t> </a:t>
            </a:r>
            <a:r>
              <a:rPr sz="1800" spc="-25" dirty="0">
                <a:latin typeface="Microsoft Sans Serif" panose="020B0604020202020204"/>
                <a:cs typeface="Microsoft Sans Serif" panose="020B0604020202020204"/>
              </a:rPr>
              <a:t>стрептококи,</a:t>
            </a:r>
            <a:r>
              <a:rPr sz="1800" spc="-4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проте</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a:t>
            </a:r>
            <a:r>
              <a:rPr sz="1800" spc="-3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даний</a:t>
            </a:r>
            <a:r>
              <a:rPr sz="1800" spc="-2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час</a:t>
            </a:r>
            <a:r>
              <a:rPr sz="1800" spc="-2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відзначається </a:t>
            </a:r>
            <a:r>
              <a:rPr sz="1800" dirty="0">
                <a:latin typeface="Microsoft Sans Serif" panose="020B0604020202020204"/>
                <a:cs typeface="Microsoft Sans Serif" panose="020B0604020202020204"/>
              </a:rPr>
              <a:t>висока</a:t>
            </a:r>
            <a:r>
              <a:rPr sz="1800" spc="-3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стійкість</a:t>
            </a:r>
            <a:r>
              <a:rPr sz="1800" spc="-45" dirty="0">
                <a:latin typeface="Microsoft Sans Serif" panose="020B0604020202020204"/>
                <a:cs typeface="Microsoft Sans Serif" panose="020B0604020202020204"/>
              </a:rPr>
              <a:t> </a:t>
            </a:r>
            <a:r>
              <a:rPr sz="1800" spc="-30" dirty="0">
                <a:latin typeface="Microsoft Sans Serif" panose="020B0604020202020204"/>
                <a:cs typeface="Microsoft Sans Serif" panose="020B0604020202020204"/>
              </a:rPr>
              <a:t>пневмококів</a:t>
            </a:r>
            <a:r>
              <a:rPr lang="uk-UA" altLang="en-US" sz="1800" spc="-30" dirty="0">
                <a:latin typeface="Microsoft Sans Serif" panose="020B0604020202020204"/>
                <a:cs typeface="Microsoft Sans Serif" panose="020B0604020202020204"/>
              </a:rPr>
              <a:t>.</a:t>
            </a:r>
            <a:endParaRPr sz="1800">
              <a:latin typeface="Microsoft Sans Serif" panose="020B0604020202020204"/>
              <a:cs typeface="Microsoft Sans Serif" panose="020B0604020202020204"/>
            </a:endParaRPr>
          </a:p>
          <a:p>
            <a:pPr>
              <a:lnSpc>
                <a:spcPct val="100000"/>
              </a:lnSpc>
              <a:spcBef>
                <a:spcPts val="120"/>
              </a:spcBef>
            </a:pPr>
            <a:endParaRPr sz="1800">
              <a:latin typeface="Microsoft Sans Serif" panose="020B0604020202020204"/>
              <a:cs typeface="Microsoft Sans Serif" panose="020B0604020202020204"/>
            </a:endParaRPr>
          </a:p>
          <a:p>
            <a:pPr marL="12700">
              <a:lnSpc>
                <a:spcPct val="100000"/>
              </a:lnSpc>
            </a:pPr>
            <a:r>
              <a:rPr sz="1800" b="1" dirty="0">
                <a:latin typeface="Arial" panose="020B0604020202020204"/>
                <a:cs typeface="Arial" panose="020B0604020202020204"/>
              </a:rPr>
              <a:t>Ентерококи</a:t>
            </a:r>
            <a:r>
              <a:rPr sz="1800" b="1" spc="-110" dirty="0">
                <a:latin typeface="Arial" panose="020B0604020202020204"/>
                <a:cs typeface="Arial" panose="020B0604020202020204"/>
              </a:rPr>
              <a:t> </a:t>
            </a:r>
            <a:r>
              <a:rPr sz="1800" b="1" spc="-10" dirty="0">
                <a:latin typeface="Arial" panose="020B0604020202020204"/>
                <a:cs typeface="Arial" panose="020B0604020202020204"/>
              </a:rPr>
              <a:t>стійкі.</a:t>
            </a:r>
            <a:endParaRPr sz="1800">
              <a:latin typeface="Arial" panose="020B0604020202020204"/>
              <a:cs typeface="Arial" panose="020B0604020202020204"/>
            </a:endParaRPr>
          </a:p>
          <a:p>
            <a:pPr>
              <a:lnSpc>
                <a:spcPct val="100000"/>
              </a:lnSpc>
              <a:spcBef>
                <a:spcPts val="90"/>
              </a:spcBef>
            </a:pPr>
            <a:endParaRPr sz="1800">
              <a:latin typeface="Arial" panose="020B0604020202020204"/>
              <a:cs typeface="Arial" panose="020B0604020202020204"/>
            </a:endParaRPr>
          </a:p>
          <a:p>
            <a:pPr marL="12700">
              <a:lnSpc>
                <a:spcPct val="100000"/>
              </a:lnSpc>
            </a:pPr>
            <a:r>
              <a:rPr sz="1800" b="1" dirty="0">
                <a:latin typeface="Arial" panose="020B0604020202020204"/>
                <a:cs typeface="Arial" panose="020B0604020202020204"/>
              </a:rPr>
              <a:t>Грам</a:t>
            </a:r>
            <a:r>
              <a:rPr sz="1800" b="1" spc="-65" dirty="0">
                <a:latin typeface="Arial" panose="020B0604020202020204"/>
                <a:cs typeface="Arial" panose="020B0604020202020204"/>
              </a:rPr>
              <a:t> </a:t>
            </a:r>
            <a:r>
              <a:rPr sz="1800" b="1" dirty="0">
                <a:latin typeface="Arial" panose="020B0604020202020204"/>
                <a:cs typeface="Arial" panose="020B0604020202020204"/>
              </a:rPr>
              <a:t>(+)</a:t>
            </a:r>
            <a:r>
              <a:rPr sz="1800" b="1" spc="-70" dirty="0">
                <a:latin typeface="Arial" panose="020B0604020202020204"/>
                <a:cs typeface="Arial" panose="020B0604020202020204"/>
              </a:rPr>
              <a:t> </a:t>
            </a:r>
            <a:r>
              <a:rPr sz="1800" b="1" dirty="0">
                <a:latin typeface="Arial" panose="020B0604020202020204"/>
                <a:cs typeface="Arial" panose="020B0604020202020204"/>
              </a:rPr>
              <a:t>палички:</a:t>
            </a:r>
            <a:r>
              <a:rPr sz="1800" b="1" spc="-60" dirty="0">
                <a:latin typeface="Arial" panose="020B0604020202020204"/>
                <a:cs typeface="Arial" panose="020B0604020202020204"/>
              </a:rPr>
              <a:t> </a:t>
            </a:r>
            <a:r>
              <a:rPr sz="1800" dirty="0">
                <a:latin typeface="Microsoft Sans Serif" panose="020B0604020202020204"/>
                <a:cs typeface="Microsoft Sans Serif" panose="020B0604020202020204"/>
              </a:rPr>
              <a:t>лістерії,</a:t>
            </a:r>
            <a:r>
              <a:rPr sz="1800" spc="-55" dirty="0">
                <a:latin typeface="Microsoft Sans Serif" panose="020B0604020202020204"/>
                <a:cs typeface="Microsoft Sans Serif" panose="020B0604020202020204"/>
              </a:rPr>
              <a:t> </a:t>
            </a:r>
            <a:r>
              <a:rPr sz="1800" spc="-35" dirty="0">
                <a:latin typeface="Microsoft Sans Serif" panose="020B0604020202020204"/>
                <a:cs typeface="Microsoft Sans Serif" panose="020B0604020202020204"/>
              </a:rPr>
              <a:t>збудники </a:t>
            </a:r>
            <a:r>
              <a:rPr sz="1800" dirty="0">
                <a:latin typeface="Microsoft Sans Serif" panose="020B0604020202020204"/>
                <a:cs typeface="Microsoft Sans Serif" panose="020B0604020202020204"/>
              </a:rPr>
              <a:t>сибірської</a:t>
            </a:r>
            <a:r>
              <a:rPr sz="1800" spc="-4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виразки.</a:t>
            </a:r>
            <a:endParaRPr sz="1800">
              <a:latin typeface="Microsoft Sans Serif" panose="020B0604020202020204"/>
              <a:cs typeface="Microsoft Sans Serif" panose="020B0604020202020204"/>
            </a:endParaRPr>
          </a:p>
          <a:p>
            <a:pPr>
              <a:lnSpc>
                <a:spcPct val="100000"/>
              </a:lnSpc>
              <a:spcBef>
                <a:spcPts val="125"/>
              </a:spcBef>
            </a:pPr>
            <a:endParaRPr sz="1800">
              <a:latin typeface="Microsoft Sans Serif" panose="020B0604020202020204"/>
              <a:cs typeface="Microsoft Sans Serif" panose="020B0604020202020204"/>
            </a:endParaRPr>
          </a:p>
          <a:p>
            <a:pPr marL="12700">
              <a:lnSpc>
                <a:spcPct val="100000"/>
              </a:lnSpc>
            </a:pPr>
            <a:r>
              <a:rPr sz="1800" b="1" dirty="0">
                <a:latin typeface="Arial" panose="020B0604020202020204"/>
                <a:cs typeface="Arial" panose="020B0604020202020204"/>
              </a:rPr>
              <a:t>Грам</a:t>
            </a:r>
            <a:r>
              <a:rPr sz="1800" b="1" spc="-50" dirty="0">
                <a:latin typeface="Arial" panose="020B0604020202020204"/>
                <a:cs typeface="Arial" panose="020B0604020202020204"/>
              </a:rPr>
              <a:t> </a:t>
            </a:r>
            <a:r>
              <a:rPr sz="1800" b="1" spc="-25" dirty="0">
                <a:latin typeface="Arial" panose="020B0604020202020204"/>
                <a:cs typeface="Arial" panose="020B0604020202020204"/>
              </a:rPr>
              <a:t>(-</a:t>
            </a:r>
            <a:r>
              <a:rPr sz="1800" b="1" dirty="0">
                <a:latin typeface="Arial" panose="020B0604020202020204"/>
                <a:cs typeface="Arial" panose="020B0604020202020204"/>
              </a:rPr>
              <a:t>)</a:t>
            </a:r>
            <a:r>
              <a:rPr sz="1800" b="1" spc="-30" dirty="0">
                <a:latin typeface="Arial" panose="020B0604020202020204"/>
                <a:cs typeface="Arial" panose="020B0604020202020204"/>
              </a:rPr>
              <a:t> </a:t>
            </a:r>
            <a:r>
              <a:rPr sz="1800" b="1" dirty="0">
                <a:latin typeface="Arial" panose="020B0604020202020204"/>
                <a:cs typeface="Arial" panose="020B0604020202020204"/>
              </a:rPr>
              <a:t>коки:</a:t>
            </a:r>
            <a:r>
              <a:rPr sz="1800" b="1" spc="-60" dirty="0">
                <a:latin typeface="Arial" panose="020B0604020202020204"/>
                <a:cs typeface="Arial" panose="020B0604020202020204"/>
              </a:rPr>
              <a:t> </a:t>
            </a:r>
            <a:r>
              <a:rPr sz="1800" dirty="0">
                <a:latin typeface="Microsoft Sans Serif" panose="020B0604020202020204"/>
                <a:cs typeface="Microsoft Sans Serif" panose="020B0604020202020204"/>
              </a:rPr>
              <a:t>М.</a:t>
            </a:r>
            <a:r>
              <a:rPr sz="1800" spc="-2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catarrhalis.</a:t>
            </a:r>
            <a:endParaRPr sz="1800">
              <a:latin typeface="Microsoft Sans Serif" panose="020B0604020202020204"/>
              <a:cs typeface="Microsoft Sans Serif" panose="020B0604020202020204"/>
            </a:endParaRPr>
          </a:p>
          <a:p>
            <a:pPr>
              <a:lnSpc>
                <a:spcPct val="100000"/>
              </a:lnSpc>
              <a:spcBef>
                <a:spcPts val="120"/>
              </a:spcBef>
            </a:pPr>
            <a:endParaRPr sz="1800">
              <a:latin typeface="Microsoft Sans Serif" panose="020B0604020202020204"/>
              <a:cs typeface="Microsoft Sans Serif" panose="020B0604020202020204"/>
            </a:endParaRPr>
          </a:p>
          <a:p>
            <a:pPr marL="12700">
              <a:lnSpc>
                <a:spcPct val="100000"/>
              </a:lnSpc>
            </a:pPr>
            <a:r>
              <a:rPr sz="1800" b="1" spc="-20" dirty="0">
                <a:latin typeface="Arial" panose="020B0604020202020204"/>
                <a:cs typeface="Arial" panose="020B0604020202020204"/>
              </a:rPr>
              <a:t>Гонококи</a:t>
            </a:r>
            <a:r>
              <a:rPr sz="1800" b="1" spc="-65" dirty="0">
                <a:latin typeface="Arial" panose="020B0604020202020204"/>
                <a:cs typeface="Arial" panose="020B0604020202020204"/>
              </a:rPr>
              <a:t> </a:t>
            </a:r>
            <a:r>
              <a:rPr sz="1800" b="1" dirty="0">
                <a:latin typeface="Arial" panose="020B0604020202020204"/>
                <a:cs typeface="Arial" panose="020B0604020202020204"/>
              </a:rPr>
              <a:t>найчастіше</a:t>
            </a:r>
            <a:r>
              <a:rPr sz="1800" b="1" spc="-55" dirty="0">
                <a:latin typeface="Arial" panose="020B0604020202020204"/>
                <a:cs typeface="Arial" panose="020B0604020202020204"/>
              </a:rPr>
              <a:t> </a:t>
            </a:r>
            <a:r>
              <a:rPr sz="1800" b="1" spc="-10" dirty="0">
                <a:latin typeface="Arial" panose="020B0604020202020204"/>
                <a:cs typeface="Arial" panose="020B0604020202020204"/>
              </a:rPr>
              <a:t>стійкі.</a:t>
            </a:r>
            <a:endParaRPr sz="1800">
              <a:latin typeface="Arial" panose="020B0604020202020204"/>
              <a:cs typeface="Arial" panose="020B0604020202020204"/>
            </a:endParaRPr>
          </a:p>
          <a:p>
            <a:pPr>
              <a:lnSpc>
                <a:spcPct val="100000"/>
              </a:lnSpc>
              <a:spcBef>
                <a:spcPts val="90"/>
              </a:spcBef>
            </a:pPr>
            <a:endParaRPr sz="1800">
              <a:latin typeface="Arial" panose="020B0604020202020204"/>
              <a:cs typeface="Arial" panose="020B0604020202020204"/>
            </a:endParaRPr>
          </a:p>
          <a:p>
            <a:pPr marL="12700" marR="5080">
              <a:lnSpc>
                <a:spcPct val="100000"/>
              </a:lnSpc>
            </a:pPr>
            <a:r>
              <a:rPr sz="1800" b="1" dirty="0">
                <a:latin typeface="Arial" panose="020B0604020202020204"/>
                <a:cs typeface="Arial" panose="020B0604020202020204"/>
              </a:rPr>
              <a:t>Грам</a:t>
            </a:r>
            <a:r>
              <a:rPr sz="1800" b="1" spc="-40" dirty="0">
                <a:latin typeface="Arial" panose="020B0604020202020204"/>
                <a:cs typeface="Arial" panose="020B0604020202020204"/>
              </a:rPr>
              <a:t> </a:t>
            </a:r>
            <a:r>
              <a:rPr sz="1800" b="1" spc="-25" dirty="0">
                <a:latin typeface="Arial" panose="020B0604020202020204"/>
                <a:cs typeface="Arial" panose="020B0604020202020204"/>
              </a:rPr>
              <a:t>(-</a:t>
            </a:r>
            <a:r>
              <a:rPr sz="1800" b="1" dirty="0">
                <a:latin typeface="Arial" panose="020B0604020202020204"/>
                <a:cs typeface="Arial" panose="020B0604020202020204"/>
              </a:rPr>
              <a:t>)</a:t>
            </a:r>
            <a:r>
              <a:rPr sz="1800" b="1" spc="-30" dirty="0">
                <a:latin typeface="Arial" panose="020B0604020202020204"/>
                <a:cs typeface="Arial" panose="020B0604020202020204"/>
              </a:rPr>
              <a:t> </a:t>
            </a:r>
            <a:r>
              <a:rPr sz="1800" b="1" dirty="0">
                <a:latin typeface="Arial" panose="020B0604020202020204"/>
                <a:cs typeface="Arial" panose="020B0604020202020204"/>
              </a:rPr>
              <a:t>палички:</a:t>
            </a:r>
            <a:r>
              <a:rPr sz="1800" b="1" spc="-45" dirty="0">
                <a:latin typeface="Arial" panose="020B0604020202020204"/>
                <a:cs typeface="Arial" panose="020B0604020202020204"/>
              </a:rPr>
              <a:t> </a:t>
            </a:r>
            <a:r>
              <a:rPr sz="1800" dirty="0">
                <a:latin typeface="Microsoft Sans Serif" panose="020B0604020202020204"/>
                <a:cs typeface="Microsoft Sans Serif" panose="020B0604020202020204"/>
              </a:rPr>
              <a:t>іерсинії,</a:t>
            </a:r>
            <a:r>
              <a:rPr sz="1800" spc="-3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Campylobacter,</a:t>
            </a:r>
            <a:r>
              <a:rPr sz="1800" spc="-1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бруцели,</a:t>
            </a:r>
            <a:r>
              <a:rPr sz="1800" spc="-1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H.</a:t>
            </a:r>
            <a:r>
              <a:rPr sz="1800" spc="-1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influenzae,</a:t>
            </a:r>
            <a:r>
              <a:rPr sz="1800" spc="-1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H.</a:t>
            </a:r>
            <a:r>
              <a:rPr sz="1800" spc="-2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ducreyi, </a:t>
            </a:r>
            <a:r>
              <a:rPr sz="1800" dirty="0">
                <a:latin typeface="Microsoft Sans Serif" panose="020B0604020202020204"/>
                <a:cs typeface="Microsoft Sans Serif" panose="020B0604020202020204"/>
              </a:rPr>
              <a:t>холерний</a:t>
            </a:r>
            <a:r>
              <a:rPr sz="1800" spc="-8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вібріон,</a:t>
            </a:r>
            <a:r>
              <a:rPr sz="1800" spc="-70" dirty="0">
                <a:latin typeface="Microsoft Sans Serif" panose="020B0604020202020204"/>
                <a:cs typeface="Microsoft Sans Serif" panose="020B0604020202020204"/>
              </a:rPr>
              <a:t> </a:t>
            </a:r>
            <a:r>
              <a:rPr sz="1800" spc="-40" dirty="0">
                <a:latin typeface="Microsoft Sans Serif" panose="020B0604020202020204"/>
                <a:cs typeface="Microsoft Sans Serif" panose="020B0604020202020204"/>
              </a:rPr>
              <a:t>збудники</a:t>
            </a:r>
            <a:r>
              <a:rPr sz="1800" spc="-6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чуми,</a:t>
            </a:r>
            <a:r>
              <a:rPr sz="1800" spc="-7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туляремії.</a:t>
            </a:r>
            <a:endParaRPr sz="1800">
              <a:latin typeface="Microsoft Sans Serif" panose="020B0604020202020204"/>
              <a:cs typeface="Microsoft Sans Serif" panose="020B0604020202020204"/>
            </a:endParaRPr>
          </a:p>
          <a:p>
            <a:pPr marL="12700" marR="2619375">
              <a:lnSpc>
                <a:spcPct val="200000"/>
              </a:lnSpc>
            </a:pPr>
            <a:r>
              <a:rPr sz="1800" b="1" dirty="0">
                <a:latin typeface="Arial" panose="020B0604020202020204"/>
                <a:cs typeface="Arial" panose="020B0604020202020204"/>
              </a:rPr>
              <a:t>Багато</a:t>
            </a:r>
            <a:r>
              <a:rPr sz="1800" b="1" spc="-40" dirty="0">
                <a:latin typeface="Arial" panose="020B0604020202020204"/>
                <a:cs typeface="Arial" panose="020B0604020202020204"/>
              </a:rPr>
              <a:t> </a:t>
            </a:r>
            <a:r>
              <a:rPr sz="1800" b="1" dirty="0">
                <a:latin typeface="Arial" panose="020B0604020202020204"/>
                <a:cs typeface="Arial" panose="020B0604020202020204"/>
              </a:rPr>
              <a:t>штамів</a:t>
            </a:r>
            <a:r>
              <a:rPr sz="1800" b="1" spc="-60" dirty="0">
                <a:latin typeface="Arial" panose="020B0604020202020204"/>
                <a:cs typeface="Arial" panose="020B0604020202020204"/>
              </a:rPr>
              <a:t> </a:t>
            </a:r>
            <a:r>
              <a:rPr sz="1800" b="1" dirty="0">
                <a:latin typeface="Arial" panose="020B0604020202020204"/>
                <a:cs typeface="Arial" panose="020B0604020202020204"/>
              </a:rPr>
              <a:t>E.</a:t>
            </a:r>
            <a:r>
              <a:rPr sz="1800" b="1" spc="-30" dirty="0">
                <a:latin typeface="Arial" panose="020B0604020202020204"/>
                <a:cs typeface="Arial" panose="020B0604020202020204"/>
              </a:rPr>
              <a:t> </a:t>
            </a:r>
            <a:r>
              <a:rPr sz="1800" b="1" dirty="0">
                <a:latin typeface="Arial" panose="020B0604020202020204"/>
                <a:cs typeface="Arial" panose="020B0604020202020204"/>
              </a:rPr>
              <a:t>coli,</a:t>
            </a:r>
            <a:r>
              <a:rPr sz="1800" b="1" spc="-50" dirty="0">
                <a:latin typeface="Arial" panose="020B0604020202020204"/>
                <a:cs typeface="Arial" panose="020B0604020202020204"/>
              </a:rPr>
              <a:t> </a:t>
            </a:r>
            <a:r>
              <a:rPr sz="1800" b="1" dirty="0">
                <a:latin typeface="Arial" panose="020B0604020202020204"/>
                <a:cs typeface="Arial" panose="020B0604020202020204"/>
              </a:rPr>
              <a:t>сальмонел</a:t>
            </a:r>
            <a:r>
              <a:rPr sz="1800" b="1" spc="-45" dirty="0">
                <a:latin typeface="Arial" panose="020B0604020202020204"/>
                <a:cs typeface="Arial" panose="020B0604020202020204"/>
              </a:rPr>
              <a:t> </a:t>
            </a:r>
            <a:r>
              <a:rPr sz="1800" b="1" dirty="0">
                <a:latin typeface="Arial" panose="020B0604020202020204"/>
                <a:cs typeface="Arial" panose="020B0604020202020204"/>
              </a:rPr>
              <a:t>і</a:t>
            </a:r>
            <a:r>
              <a:rPr sz="1800" b="1" spc="-30" dirty="0">
                <a:latin typeface="Arial" panose="020B0604020202020204"/>
                <a:cs typeface="Arial" panose="020B0604020202020204"/>
              </a:rPr>
              <a:t> </a:t>
            </a:r>
            <a:r>
              <a:rPr sz="1800" b="1" dirty="0">
                <a:latin typeface="Arial" panose="020B0604020202020204"/>
                <a:cs typeface="Arial" panose="020B0604020202020204"/>
              </a:rPr>
              <a:t>шигел</a:t>
            </a:r>
            <a:r>
              <a:rPr sz="1800" b="1" spc="-25" dirty="0">
                <a:latin typeface="Arial" panose="020B0604020202020204"/>
                <a:cs typeface="Arial" panose="020B0604020202020204"/>
              </a:rPr>
              <a:t> </a:t>
            </a:r>
            <a:r>
              <a:rPr sz="1800" b="1" spc="-10" dirty="0">
                <a:latin typeface="Arial" panose="020B0604020202020204"/>
                <a:cs typeface="Arial" panose="020B0604020202020204"/>
              </a:rPr>
              <a:t>стійкі. </a:t>
            </a:r>
            <a:r>
              <a:rPr sz="1800" b="1" dirty="0">
                <a:latin typeface="Arial" panose="020B0604020202020204"/>
                <a:cs typeface="Arial" panose="020B0604020202020204"/>
              </a:rPr>
              <a:t>Анаероби:</a:t>
            </a:r>
            <a:r>
              <a:rPr sz="1800" b="1" spc="-75" dirty="0">
                <a:latin typeface="Arial" panose="020B0604020202020204"/>
                <a:cs typeface="Arial" panose="020B0604020202020204"/>
              </a:rPr>
              <a:t> </a:t>
            </a:r>
            <a:r>
              <a:rPr sz="1800" dirty="0">
                <a:latin typeface="Microsoft Sans Serif" panose="020B0604020202020204"/>
                <a:cs typeface="Microsoft Sans Serif" panose="020B0604020202020204"/>
              </a:rPr>
              <a:t>клострідії</a:t>
            </a:r>
            <a:r>
              <a:rPr sz="1800" spc="-60"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(крім</a:t>
            </a:r>
            <a:r>
              <a:rPr sz="1800" spc="-6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С.</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difficile),</a:t>
            </a:r>
            <a:r>
              <a:rPr sz="1800" spc="-55"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фузобактеріі. </a:t>
            </a:r>
            <a:r>
              <a:rPr sz="1800" b="1" dirty="0">
                <a:latin typeface="Arial" panose="020B0604020202020204"/>
                <a:cs typeface="Arial" panose="020B0604020202020204"/>
              </a:rPr>
              <a:t>Більшість</a:t>
            </a:r>
            <a:r>
              <a:rPr sz="1800" b="1" spc="-45" dirty="0">
                <a:latin typeface="Arial" panose="020B0604020202020204"/>
                <a:cs typeface="Arial" panose="020B0604020202020204"/>
              </a:rPr>
              <a:t> </a:t>
            </a:r>
            <a:r>
              <a:rPr sz="1800" b="1" dirty="0">
                <a:latin typeface="Arial" panose="020B0604020202020204"/>
                <a:cs typeface="Arial" panose="020B0604020202020204"/>
              </a:rPr>
              <a:t>штамів</a:t>
            </a:r>
            <a:r>
              <a:rPr sz="1800" b="1" spc="-45" dirty="0">
                <a:latin typeface="Arial" panose="020B0604020202020204"/>
                <a:cs typeface="Arial" panose="020B0604020202020204"/>
              </a:rPr>
              <a:t> </a:t>
            </a:r>
            <a:r>
              <a:rPr sz="1800" b="1" dirty="0">
                <a:latin typeface="Arial" panose="020B0604020202020204"/>
                <a:cs typeface="Arial" panose="020B0604020202020204"/>
              </a:rPr>
              <a:t>B.</a:t>
            </a:r>
            <a:r>
              <a:rPr sz="1800" b="1" spc="-40" dirty="0">
                <a:latin typeface="Arial" panose="020B0604020202020204"/>
                <a:cs typeface="Arial" panose="020B0604020202020204"/>
              </a:rPr>
              <a:t> </a:t>
            </a:r>
            <a:r>
              <a:rPr sz="1800" b="1" dirty="0">
                <a:latin typeface="Arial" panose="020B0604020202020204"/>
                <a:cs typeface="Arial" panose="020B0604020202020204"/>
              </a:rPr>
              <a:t>fragilis</a:t>
            </a:r>
            <a:r>
              <a:rPr sz="1800" b="1" spc="-45" dirty="0">
                <a:latin typeface="Arial" panose="020B0604020202020204"/>
                <a:cs typeface="Arial" panose="020B0604020202020204"/>
              </a:rPr>
              <a:t> </a:t>
            </a:r>
            <a:r>
              <a:rPr sz="1800" b="1" spc="-10" dirty="0">
                <a:latin typeface="Arial" panose="020B0604020202020204"/>
                <a:cs typeface="Arial" panose="020B0604020202020204"/>
              </a:rPr>
              <a:t>стійкі.</a:t>
            </a:r>
            <a:endParaRPr sz="1800">
              <a:latin typeface="Arial" panose="020B0604020202020204"/>
              <a:cs typeface="Arial" panose="020B0604020202020204"/>
            </a:endParaRPr>
          </a:p>
        </p:txBody>
      </p:sp>
      <p:grpSp>
        <p:nvGrpSpPr>
          <p:cNvPr id="3" name="object 3"/>
          <p:cNvGrpSpPr/>
          <p:nvPr/>
        </p:nvGrpSpPr>
        <p:grpSpPr>
          <a:xfrm>
            <a:off x="4212335" y="708659"/>
            <a:ext cx="822960" cy="248920"/>
            <a:chOff x="4212335" y="708659"/>
            <a:chExt cx="822960" cy="248920"/>
          </a:xfrm>
        </p:grpSpPr>
        <p:pic>
          <p:nvPicPr>
            <p:cNvPr id="4" name="object 4"/>
            <p:cNvPicPr/>
            <p:nvPr/>
          </p:nvPicPr>
          <p:blipFill>
            <a:blip r:embed="rId2" cstate="print"/>
            <a:stretch>
              <a:fillRect/>
            </a:stretch>
          </p:blipFill>
          <p:spPr>
            <a:xfrm>
              <a:off x="4218432" y="714755"/>
              <a:ext cx="160019" cy="188975"/>
            </a:xfrm>
            <a:prstGeom prst="rect">
              <a:avLst/>
            </a:prstGeom>
          </p:spPr>
        </p:pic>
        <p:pic>
          <p:nvPicPr>
            <p:cNvPr id="5" name="object 5"/>
            <p:cNvPicPr/>
            <p:nvPr/>
          </p:nvPicPr>
          <p:blipFill>
            <a:blip r:embed="rId3" cstate="print"/>
            <a:stretch>
              <a:fillRect/>
            </a:stretch>
          </p:blipFill>
          <p:spPr>
            <a:xfrm>
              <a:off x="4407407" y="768095"/>
              <a:ext cx="102108" cy="132587"/>
            </a:xfrm>
            <a:prstGeom prst="rect">
              <a:avLst/>
            </a:prstGeom>
          </p:spPr>
        </p:pic>
        <p:pic>
          <p:nvPicPr>
            <p:cNvPr id="6" name="object 6"/>
            <p:cNvPicPr/>
            <p:nvPr/>
          </p:nvPicPr>
          <p:blipFill>
            <a:blip r:embed="rId4" cstate="print"/>
            <a:stretch>
              <a:fillRect/>
            </a:stretch>
          </p:blipFill>
          <p:spPr>
            <a:xfrm>
              <a:off x="4536948" y="765047"/>
              <a:ext cx="120395" cy="137160"/>
            </a:xfrm>
            <a:prstGeom prst="rect">
              <a:avLst/>
            </a:prstGeom>
          </p:spPr>
        </p:pic>
        <p:pic>
          <p:nvPicPr>
            <p:cNvPr id="7" name="object 7"/>
            <p:cNvPicPr/>
            <p:nvPr/>
          </p:nvPicPr>
          <p:blipFill>
            <a:blip r:embed="rId5" cstate="print"/>
            <a:stretch>
              <a:fillRect/>
            </a:stretch>
          </p:blipFill>
          <p:spPr>
            <a:xfrm>
              <a:off x="4684775" y="768095"/>
              <a:ext cx="96012" cy="132587"/>
            </a:xfrm>
            <a:prstGeom prst="rect">
              <a:avLst/>
            </a:prstGeom>
          </p:spPr>
        </p:pic>
        <p:pic>
          <p:nvPicPr>
            <p:cNvPr id="8" name="object 8"/>
            <p:cNvPicPr/>
            <p:nvPr/>
          </p:nvPicPr>
          <p:blipFill>
            <a:blip r:embed="rId6" cstate="print"/>
            <a:stretch>
              <a:fillRect/>
            </a:stretch>
          </p:blipFill>
          <p:spPr>
            <a:xfrm>
              <a:off x="4785359" y="768095"/>
              <a:ext cx="108204" cy="132587"/>
            </a:xfrm>
            <a:prstGeom prst="rect">
              <a:avLst/>
            </a:prstGeom>
          </p:spPr>
        </p:pic>
        <p:pic>
          <p:nvPicPr>
            <p:cNvPr id="9" name="object 9"/>
            <p:cNvPicPr/>
            <p:nvPr/>
          </p:nvPicPr>
          <p:blipFill>
            <a:blip r:embed="rId7" cstate="print"/>
            <a:stretch>
              <a:fillRect/>
            </a:stretch>
          </p:blipFill>
          <p:spPr>
            <a:xfrm>
              <a:off x="4914899" y="765047"/>
              <a:ext cx="114300" cy="185927"/>
            </a:xfrm>
            <a:prstGeom prst="rect">
              <a:avLst/>
            </a:prstGeom>
          </p:spPr>
        </p:pic>
        <p:sp>
          <p:nvSpPr>
            <p:cNvPr id="10" name="object 10"/>
            <p:cNvSpPr/>
            <p:nvPr/>
          </p:nvSpPr>
          <p:spPr>
            <a:xfrm>
              <a:off x="4218431" y="714755"/>
              <a:ext cx="160020" cy="189230"/>
            </a:xfrm>
            <a:custGeom>
              <a:avLst/>
              <a:gdLst/>
              <a:ahLst/>
              <a:cxnLst/>
              <a:rect l="l" t="t" r="r" b="b"/>
              <a:pathLst>
                <a:path w="160020" h="189230">
                  <a:moveTo>
                    <a:pt x="135636" y="121920"/>
                  </a:moveTo>
                  <a:lnTo>
                    <a:pt x="160020" y="128016"/>
                  </a:lnTo>
                  <a:lnTo>
                    <a:pt x="158496" y="135636"/>
                  </a:lnTo>
                  <a:lnTo>
                    <a:pt x="155448" y="141732"/>
                  </a:lnTo>
                  <a:lnTo>
                    <a:pt x="152400" y="147828"/>
                  </a:lnTo>
                  <a:lnTo>
                    <a:pt x="149352" y="153924"/>
                  </a:lnTo>
                  <a:lnTo>
                    <a:pt x="146304" y="160020"/>
                  </a:lnTo>
                  <a:lnTo>
                    <a:pt x="141732" y="164592"/>
                  </a:lnTo>
                  <a:lnTo>
                    <a:pt x="138684" y="169164"/>
                  </a:lnTo>
                  <a:lnTo>
                    <a:pt x="132588" y="172212"/>
                  </a:lnTo>
                  <a:lnTo>
                    <a:pt x="128016" y="176784"/>
                  </a:lnTo>
                  <a:lnTo>
                    <a:pt x="123444" y="179832"/>
                  </a:lnTo>
                  <a:lnTo>
                    <a:pt x="117348" y="182880"/>
                  </a:lnTo>
                  <a:lnTo>
                    <a:pt x="111252" y="184404"/>
                  </a:lnTo>
                  <a:lnTo>
                    <a:pt x="105156" y="185928"/>
                  </a:lnTo>
                  <a:lnTo>
                    <a:pt x="99060" y="187452"/>
                  </a:lnTo>
                  <a:lnTo>
                    <a:pt x="91440" y="188976"/>
                  </a:lnTo>
                  <a:lnTo>
                    <a:pt x="85344" y="188976"/>
                  </a:lnTo>
                  <a:lnTo>
                    <a:pt x="77724" y="188976"/>
                  </a:lnTo>
                  <a:lnTo>
                    <a:pt x="71628" y="187452"/>
                  </a:lnTo>
                  <a:lnTo>
                    <a:pt x="64008" y="187452"/>
                  </a:lnTo>
                  <a:lnTo>
                    <a:pt x="57912" y="185928"/>
                  </a:lnTo>
                  <a:lnTo>
                    <a:pt x="53340" y="184404"/>
                  </a:lnTo>
                  <a:lnTo>
                    <a:pt x="47244" y="181356"/>
                  </a:lnTo>
                  <a:lnTo>
                    <a:pt x="42672" y="179832"/>
                  </a:lnTo>
                  <a:lnTo>
                    <a:pt x="38100" y="176784"/>
                  </a:lnTo>
                  <a:lnTo>
                    <a:pt x="33528" y="173736"/>
                  </a:lnTo>
                  <a:lnTo>
                    <a:pt x="28956" y="169164"/>
                  </a:lnTo>
                  <a:lnTo>
                    <a:pt x="24384" y="166116"/>
                  </a:lnTo>
                  <a:lnTo>
                    <a:pt x="21336" y="161544"/>
                  </a:lnTo>
                  <a:lnTo>
                    <a:pt x="18288" y="156972"/>
                  </a:lnTo>
                  <a:lnTo>
                    <a:pt x="15240" y="152400"/>
                  </a:lnTo>
                  <a:lnTo>
                    <a:pt x="12192" y="147828"/>
                  </a:lnTo>
                  <a:lnTo>
                    <a:pt x="9144" y="141732"/>
                  </a:lnTo>
                  <a:lnTo>
                    <a:pt x="7620" y="135636"/>
                  </a:lnTo>
                  <a:lnTo>
                    <a:pt x="4572" y="129540"/>
                  </a:lnTo>
                  <a:lnTo>
                    <a:pt x="3048" y="124968"/>
                  </a:lnTo>
                  <a:lnTo>
                    <a:pt x="1524" y="118872"/>
                  </a:lnTo>
                  <a:lnTo>
                    <a:pt x="1524" y="111252"/>
                  </a:lnTo>
                  <a:lnTo>
                    <a:pt x="0" y="105156"/>
                  </a:lnTo>
                  <a:lnTo>
                    <a:pt x="0" y="99060"/>
                  </a:lnTo>
                  <a:lnTo>
                    <a:pt x="0" y="92964"/>
                  </a:lnTo>
                  <a:lnTo>
                    <a:pt x="0" y="85344"/>
                  </a:lnTo>
                  <a:lnTo>
                    <a:pt x="0" y="79248"/>
                  </a:lnTo>
                  <a:lnTo>
                    <a:pt x="1524" y="73152"/>
                  </a:lnTo>
                  <a:lnTo>
                    <a:pt x="3048" y="65532"/>
                  </a:lnTo>
                  <a:lnTo>
                    <a:pt x="4572" y="59436"/>
                  </a:lnTo>
                  <a:lnTo>
                    <a:pt x="6096" y="54864"/>
                  </a:lnTo>
                  <a:lnTo>
                    <a:pt x="7620" y="48768"/>
                  </a:lnTo>
                  <a:lnTo>
                    <a:pt x="10668" y="42672"/>
                  </a:lnTo>
                  <a:lnTo>
                    <a:pt x="13716" y="38100"/>
                  </a:lnTo>
                  <a:lnTo>
                    <a:pt x="16764" y="33528"/>
                  </a:lnTo>
                  <a:lnTo>
                    <a:pt x="19812" y="28956"/>
                  </a:lnTo>
                  <a:lnTo>
                    <a:pt x="24384" y="24384"/>
                  </a:lnTo>
                  <a:lnTo>
                    <a:pt x="27432" y="21336"/>
                  </a:lnTo>
                  <a:lnTo>
                    <a:pt x="32004" y="16764"/>
                  </a:lnTo>
                  <a:lnTo>
                    <a:pt x="62484" y="3048"/>
                  </a:lnTo>
                  <a:lnTo>
                    <a:pt x="68580" y="1524"/>
                  </a:lnTo>
                  <a:lnTo>
                    <a:pt x="73152" y="0"/>
                  </a:lnTo>
                  <a:lnTo>
                    <a:pt x="79248" y="0"/>
                  </a:lnTo>
                  <a:lnTo>
                    <a:pt x="85344" y="0"/>
                  </a:lnTo>
                  <a:lnTo>
                    <a:pt x="92964" y="0"/>
                  </a:lnTo>
                  <a:lnTo>
                    <a:pt x="99060" y="1524"/>
                  </a:lnTo>
                  <a:lnTo>
                    <a:pt x="105156" y="1524"/>
                  </a:lnTo>
                  <a:lnTo>
                    <a:pt x="111252" y="3048"/>
                  </a:lnTo>
                  <a:lnTo>
                    <a:pt x="115824" y="6096"/>
                  </a:lnTo>
                  <a:lnTo>
                    <a:pt x="121920" y="7620"/>
                  </a:lnTo>
                  <a:lnTo>
                    <a:pt x="126492" y="10668"/>
                  </a:lnTo>
                  <a:lnTo>
                    <a:pt x="131064" y="13716"/>
                  </a:lnTo>
                  <a:lnTo>
                    <a:pt x="135636" y="16764"/>
                  </a:lnTo>
                  <a:lnTo>
                    <a:pt x="140208" y="21336"/>
                  </a:lnTo>
                  <a:lnTo>
                    <a:pt x="143256" y="25908"/>
                  </a:lnTo>
                  <a:lnTo>
                    <a:pt x="147828" y="30480"/>
                  </a:lnTo>
                  <a:lnTo>
                    <a:pt x="150876" y="35052"/>
                  </a:lnTo>
                  <a:lnTo>
                    <a:pt x="152400" y="41148"/>
                  </a:lnTo>
                  <a:lnTo>
                    <a:pt x="155448" y="47244"/>
                  </a:lnTo>
                  <a:lnTo>
                    <a:pt x="156972" y="53340"/>
                  </a:lnTo>
                  <a:lnTo>
                    <a:pt x="134112" y="57912"/>
                  </a:lnTo>
                  <a:lnTo>
                    <a:pt x="129540" y="48768"/>
                  </a:lnTo>
                  <a:lnTo>
                    <a:pt x="126492" y="41148"/>
                  </a:lnTo>
                  <a:lnTo>
                    <a:pt x="123444" y="38100"/>
                  </a:lnTo>
                  <a:lnTo>
                    <a:pt x="120396" y="35052"/>
                  </a:lnTo>
                  <a:lnTo>
                    <a:pt x="118872" y="32004"/>
                  </a:lnTo>
                  <a:lnTo>
                    <a:pt x="115824" y="28956"/>
                  </a:lnTo>
                  <a:lnTo>
                    <a:pt x="112776" y="27432"/>
                  </a:lnTo>
                  <a:lnTo>
                    <a:pt x="109728" y="25908"/>
                  </a:lnTo>
                  <a:lnTo>
                    <a:pt x="105156" y="24384"/>
                  </a:lnTo>
                  <a:lnTo>
                    <a:pt x="102108" y="22860"/>
                  </a:lnTo>
                  <a:lnTo>
                    <a:pt x="97536" y="21336"/>
                  </a:lnTo>
                  <a:lnTo>
                    <a:pt x="94488" y="21336"/>
                  </a:lnTo>
                  <a:lnTo>
                    <a:pt x="89916" y="19812"/>
                  </a:lnTo>
                  <a:lnTo>
                    <a:pt x="85344" y="19812"/>
                  </a:lnTo>
                  <a:lnTo>
                    <a:pt x="80772" y="19812"/>
                  </a:lnTo>
                  <a:lnTo>
                    <a:pt x="74676" y="21336"/>
                  </a:lnTo>
                  <a:lnTo>
                    <a:pt x="70104" y="21336"/>
                  </a:lnTo>
                  <a:lnTo>
                    <a:pt x="65532" y="22860"/>
                  </a:lnTo>
                  <a:lnTo>
                    <a:pt x="60960" y="24384"/>
                  </a:lnTo>
                  <a:lnTo>
                    <a:pt x="57912" y="25908"/>
                  </a:lnTo>
                  <a:lnTo>
                    <a:pt x="53340" y="27432"/>
                  </a:lnTo>
                  <a:lnTo>
                    <a:pt x="35052" y="45720"/>
                  </a:lnTo>
                  <a:lnTo>
                    <a:pt x="33528" y="48768"/>
                  </a:lnTo>
                  <a:lnTo>
                    <a:pt x="32004" y="53340"/>
                  </a:lnTo>
                  <a:lnTo>
                    <a:pt x="30480" y="57912"/>
                  </a:lnTo>
                  <a:lnTo>
                    <a:pt x="27432" y="65532"/>
                  </a:lnTo>
                  <a:lnTo>
                    <a:pt x="25908" y="74676"/>
                  </a:lnTo>
                  <a:lnTo>
                    <a:pt x="24384" y="83820"/>
                  </a:lnTo>
                  <a:lnTo>
                    <a:pt x="24384" y="92964"/>
                  </a:lnTo>
                  <a:lnTo>
                    <a:pt x="24384" y="103632"/>
                  </a:lnTo>
                  <a:lnTo>
                    <a:pt x="25908" y="114300"/>
                  </a:lnTo>
                  <a:lnTo>
                    <a:pt x="28956" y="124968"/>
                  </a:lnTo>
                  <a:lnTo>
                    <a:pt x="32004" y="134112"/>
                  </a:lnTo>
                  <a:lnTo>
                    <a:pt x="33528" y="137160"/>
                  </a:lnTo>
                  <a:lnTo>
                    <a:pt x="35052" y="141732"/>
                  </a:lnTo>
                  <a:lnTo>
                    <a:pt x="38100" y="144780"/>
                  </a:lnTo>
                  <a:lnTo>
                    <a:pt x="39624" y="149352"/>
                  </a:lnTo>
                  <a:lnTo>
                    <a:pt x="42672" y="152400"/>
                  </a:lnTo>
                  <a:lnTo>
                    <a:pt x="45720" y="155448"/>
                  </a:lnTo>
                  <a:lnTo>
                    <a:pt x="48768" y="156972"/>
                  </a:lnTo>
                  <a:lnTo>
                    <a:pt x="51816" y="160020"/>
                  </a:lnTo>
                  <a:lnTo>
                    <a:pt x="59436" y="163068"/>
                  </a:lnTo>
                  <a:lnTo>
                    <a:pt x="67056" y="166116"/>
                  </a:lnTo>
                  <a:lnTo>
                    <a:pt x="74676" y="167640"/>
                  </a:lnTo>
                  <a:lnTo>
                    <a:pt x="79248" y="167640"/>
                  </a:lnTo>
                  <a:lnTo>
                    <a:pt x="82296" y="167640"/>
                  </a:lnTo>
                  <a:lnTo>
                    <a:pt x="88392" y="167640"/>
                  </a:lnTo>
                  <a:lnTo>
                    <a:pt x="92964" y="167640"/>
                  </a:lnTo>
                  <a:lnTo>
                    <a:pt x="97536" y="166116"/>
                  </a:lnTo>
                  <a:lnTo>
                    <a:pt x="102108" y="164592"/>
                  </a:lnTo>
                  <a:lnTo>
                    <a:pt x="105156" y="163068"/>
                  </a:lnTo>
                  <a:lnTo>
                    <a:pt x="109728" y="161544"/>
                  </a:lnTo>
                  <a:lnTo>
                    <a:pt x="112776" y="158496"/>
                  </a:lnTo>
                  <a:lnTo>
                    <a:pt x="117348" y="156972"/>
                  </a:lnTo>
                  <a:lnTo>
                    <a:pt x="120396" y="153924"/>
                  </a:lnTo>
                  <a:lnTo>
                    <a:pt x="123444" y="149352"/>
                  </a:lnTo>
                  <a:lnTo>
                    <a:pt x="126492" y="146304"/>
                  </a:lnTo>
                  <a:lnTo>
                    <a:pt x="128016" y="141732"/>
                  </a:lnTo>
                  <a:lnTo>
                    <a:pt x="131064" y="137160"/>
                  </a:lnTo>
                  <a:lnTo>
                    <a:pt x="132588" y="132588"/>
                  </a:lnTo>
                  <a:lnTo>
                    <a:pt x="134112" y="126492"/>
                  </a:lnTo>
                  <a:lnTo>
                    <a:pt x="135636" y="121920"/>
                  </a:lnTo>
                  <a:close/>
                </a:path>
              </a:pathLst>
            </a:custGeom>
            <a:ln w="12191">
              <a:solidFill>
                <a:srgbClr val="C63108"/>
              </a:solidFill>
            </a:ln>
          </p:spPr>
          <p:txBody>
            <a:bodyPr wrap="square" lIns="0" tIns="0" rIns="0" bIns="0" rtlCol="0"/>
            <a:lstStyle/>
            <a:p>
              <a:endParaRPr/>
            </a:p>
          </p:txBody>
        </p:sp>
        <p:sp>
          <p:nvSpPr>
            <p:cNvPr id="11" name="object 11"/>
            <p:cNvSpPr/>
            <p:nvPr/>
          </p:nvSpPr>
          <p:spPr>
            <a:xfrm>
              <a:off x="4407407" y="768095"/>
              <a:ext cx="102235" cy="132715"/>
            </a:xfrm>
            <a:custGeom>
              <a:avLst/>
              <a:gdLst/>
              <a:ahLst/>
              <a:cxnLst/>
              <a:rect l="l" t="t" r="r" b="b"/>
              <a:pathLst>
                <a:path w="102235" h="132715">
                  <a:moveTo>
                    <a:pt x="0" y="0"/>
                  </a:moveTo>
                  <a:lnTo>
                    <a:pt x="102108" y="0"/>
                  </a:lnTo>
                  <a:lnTo>
                    <a:pt x="102108" y="132588"/>
                  </a:lnTo>
                  <a:lnTo>
                    <a:pt x="79248" y="132588"/>
                  </a:lnTo>
                  <a:lnTo>
                    <a:pt x="79248" y="18288"/>
                  </a:lnTo>
                  <a:lnTo>
                    <a:pt x="21336" y="18288"/>
                  </a:lnTo>
                  <a:lnTo>
                    <a:pt x="21336" y="132588"/>
                  </a:lnTo>
                  <a:lnTo>
                    <a:pt x="0" y="132588"/>
                  </a:lnTo>
                  <a:lnTo>
                    <a:pt x="0" y="0"/>
                  </a:lnTo>
                  <a:close/>
                </a:path>
              </a:pathLst>
            </a:custGeom>
            <a:ln w="12192">
              <a:solidFill>
                <a:srgbClr val="C63108"/>
              </a:solidFill>
            </a:ln>
          </p:spPr>
          <p:txBody>
            <a:bodyPr wrap="square" lIns="0" tIns="0" rIns="0" bIns="0" rtlCol="0"/>
            <a:lstStyle/>
            <a:p>
              <a:endParaRPr/>
            </a:p>
          </p:txBody>
        </p:sp>
        <p:sp>
          <p:nvSpPr>
            <p:cNvPr id="12" name="object 12"/>
            <p:cNvSpPr/>
            <p:nvPr/>
          </p:nvSpPr>
          <p:spPr>
            <a:xfrm>
              <a:off x="4536947" y="765047"/>
              <a:ext cx="120650" cy="137160"/>
            </a:xfrm>
            <a:custGeom>
              <a:avLst/>
              <a:gdLst/>
              <a:ahLst/>
              <a:cxnLst/>
              <a:rect l="l" t="t" r="r" b="b"/>
              <a:pathLst>
                <a:path w="120650" h="137159">
                  <a:moveTo>
                    <a:pt x="96012" y="91440"/>
                  </a:moveTo>
                  <a:lnTo>
                    <a:pt x="118872" y="94488"/>
                  </a:lnTo>
                  <a:lnTo>
                    <a:pt x="117348" y="100584"/>
                  </a:lnTo>
                  <a:lnTo>
                    <a:pt x="115824" y="105156"/>
                  </a:lnTo>
                  <a:lnTo>
                    <a:pt x="114300" y="109728"/>
                  </a:lnTo>
                  <a:lnTo>
                    <a:pt x="111252" y="112776"/>
                  </a:lnTo>
                  <a:lnTo>
                    <a:pt x="108204" y="117348"/>
                  </a:lnTo>
                  <a:lnTo>
                    <a:pt x="106680" y="120396"/>
                  </a:lnTo>
                  <a:lnTo>
                    <a:pt x="102108" y="123444"/>
                  </a:lnTo>
                  <a:lnTo>
                    <a:pt x="99060" y="126492"/>
                  </a:lnTo>
                  <a:lnTo>
                    <a:pt x="96012" y="129540"/>
                  </a:lnTo>
                  <a:lnTo>
                    <a:pt x="91440" y="131064"/>
                  </a:lnTo>
                  <a:lnTo>
                    <a:pt x="86868" y="132588"/>
                  </a:lnTo>
                  <a:lnTo>
                    <a:pt x="82296" y="134112"/>
                  </a:lnTo>
                  <a:lnTo>
                    <a:pt x="77724" y="135636"/>
                  </a:lnTo>
                  <a:lnTo>
                    <a:pt x="73152" y="137160"/>
                  </a:lnTo>
                  <a:lnTo>
                    <a:pt x="67056" y="137160"/>
                  </a:lnTo>
                  <a:lnTo>
                    <a:pt x="62484" y="137160"/>
                  </a:lnTo>
                  <a:lnTo>
                    <a:pt x="54864" y="137160"/>
                  </a:lnTo>
                  <a:lnTo>
                    <a:pt x="48768" y="137160"/>
                  </a:lnTo>
                  <a:lnTo>
                    <a:pt x="42672" y="135636"/>
                  </a:lnTo>
                  <a:lnTo>
                    <a:pt x="36576" y="132588"/>
                  </a:lnTo>
                  <a:lnTo>
                    <a:pt x="30480" y="131064"/>
                  </a:lnTo>
                  <a:lnTo>
                    <a:pt x="25908" y="128016"/>
                  </a:lnTo>
                  <a:lnTo>
                    <a:pt x="21336" y="123444"/>
                  </a:lnTo>
                  <a:lnTo>
                    <a:pt x="16764" y="120396"/>
                  </a:lnTo>
                  <a:lnTo>
                    <a:pt x="12192" y="115824"/>
                  </a:lnTo>
                  <a:lnTo>
                    <a:pt x="9144" y="109728"/>
                  </a:lnTo>
                  <a:lnTo>
                    <a:pt x="6096" y="105156"/>
                  </a:lnTo>
                  <a:lnTo>
                    <a:pt x="3048" y="99060"/>
                  </a:lnTo>
                  <a:lnTo>
                    <a:pt x="1524" y="91440"/>
                  </a:lnTo>
                  <a:lnTo>
                    <a:pt x="0" y="85344"/>
                  </a:lnTo>
                  <a:lnTo>
                    <a:pt x="0" y="77724"/>
                  </a:lnTo>
                  <a:lnTo>
                    <a:pt x="0" y="70104"/>
                  </a:lnTo>
                  <a:lnTo>
                    <a:pt x="0" y="62484"/>
                  </a:lnTo>
                  <a:lnTo>
                    <a:pt x="0" y="54864"/>
                  </a:lnTo>
                  <a:lnTo>
                    <a:pt x="1524" y="47244"/>
                  </a:lnTo>
                  <a:lnTo>
                    <a:pt x="3048" y="41148"/>
                  </a:lnTo>
                  <a:lnTo>
                    <a:pt x="6096" y="35052"/>
                  </a:lnTo>
                  <a:lnTo>
                    <a:pt x="9144" y="28956"/>
                  </a:lnTo>
                  <a:lnTo>
                    <a:pt x="12192" y="22860"/>
                  </a:lnTo>
                  <a:lnTo>
                    <a:pt x="16764" y="18288"/>
                  </a:lnTo>
                  <a:lnTo>
                    <a:pt x="21336" y="13716"/>
                  </a:lnTo>
                  <a:lnTo>
                    <a:pt x="53340" y="0"/>
                  </a:lnTo>
                  <a:lnTo>
                    <a:pt x="60960" y="0"/>
                  </a:lnTo>
                  <a:lnTo>
                    <a:pt x="67056" y="0"/>
                  </a:lnTo>
                  <a:lnTo>
                    <a:pt x="94488" y="10668"/>
                  </a:lnTo>
                  <a:lnTo>
                    <a:pt x="99060" y="13716"/>
                  </a:lnTo>
                  <a:lnTo>
                    <a:pt x="103632" y="18288"/>
                  </a:lnTo>
                  <a:lnTo>
                    <a:pt x="106680" y="22860"/>
                  </a:lnTo>
                  <a:lnTo>
                    <a:pt x="111252" y="28956"/>
                  </a:lnTo>
                  <a:lnTo>
                    <a:pt x="114300" y="33528"/>
                  </a:lnTo>
                  <a:lnTo>
                    <a:pt x="115824" y="39624"/>
                  </a:lnTo>
                  <a:lnTo>
                    <a:pt x="117348" y="47244"/>
                  </a:lnTo>
                  <a:lnTo>
                    <a:pt x="118872" y="53340"/>
                  </a:lnTo>
                  <a:lnTo>
                    <a:pt x="120396" y="60960"/>
                  </a:lnTo>
                  <a:lnTo>
                    <a:pt x="120396" y="68580"/>
                  </a:lnTo>
                  <a:lnTo>
                    <a:pt x="120396" y="74676"/>
                  </a:lnTo>
                  <a:lnTo>
                    <a:pt x="21336" y="74676"/>
                  </a:lnTo>
                  <a:lnTo>
                    <a:pt x="22860" y="79248"/>
                  </a:lnTo>
                  <a:lnTo>
                    <a:pt x="22860" y="85344"/>
                  </a:lnTo>
                  <a:lnTo>
                    <a:pt x="24384" y="89916"/>
                  </a:lnTo>
                  <a:lnTo>
                    <a:pt x="25908" y="94488"/>
                  </a:lnTo>
                  <a:lnTo>
                    <a:pt x="27432" y="97536"/>
                  </a:lnTo>
                  <a:lnTo>
                    <a:pt x="28956" y="102108"/>
                  </a:lnTo>
                  <a:lnTo>
                    <a:pt x="32004" y="105156"/>
                  </a:lnTo>
                  <a:lnTo>
                    <a:pt x="33528" y="108204"/>
                  </a:lnTo>
                  <a:lnTo>
                    <a:pt x="36576" y="109728"/>
                  </a:lnTo>
                  <a:lnTo>
                    <a:pt x="39624" y="112776"/>
                  </a:lnTo>
                  <a:lnTo>
                    <a:pt x="42672" y="114300"/>
                  </a:lnTo>
                  <a:lnTo>
                    <a:pt x="45720" y="115824"/>
                  </a:lnTo>
                  <a:lnTo>
                    <a:pt x="50292" y="117348"/>
                  </a:lnTo>
                  <a:lnTo>
                    <a:pt x="53340" y="118872"/>
                  </a:lnTo>
                  <a:lnTo>
                    <a:pt x="57912" y="118872"/>
                  </a:lnTo>
                  <a:lnTo>
                    <a:pt x="60960" y="118872"/>
                  </a:lnTo>
                  <a:lnTo>
                    <a:pt x="67056" y="118872"/>
                  </a:lnTo>
                  <a:lnTo>
                    <a:pt x="73152" y="117348"/>
                  </a:lnTo>
                  <a:lnTo>
                    <a:pt x="92964" y="99060"/>
                  </a:lnTo>
                  <a:lnTo>
                    <a:pt x="96012" y="91440"/>
                  </a:lnTo>
                  <a:close/>
                </a:path>
              </a:pathLst>
            </a:custGeom>
            <a:ln w="12192">
              <a:solidFill>
                <a:srgbClr val="C63108"/>
              </a:solidFill>
            </a:ln>
          </p:spPr>
          <p:txBody>
            <a:bodyPr wrap="square" lIns="0" tIns="0" rIns="0" bIns="0" rtlCol="0"/>
            <a:lstStyle/>
            <a:p>
              <a:endParaRPr/>
            </a:p>
          </p:txBody>
        </p:sp>
        <p:sp>
          <p:nvSpPr>
            <p:cNvPr id="13" name="object 13"/>
            <p:cNvSpPr/>
            <p:nvPr/>
          </p:nvSpPr>
          <p:spPr>
            <a:xfrm>
              <a:off x="4559807" y="783335"/>
              <a:ext cx="73660" cy="38100"/>
            </a:xfrm>
            <a:custGeom>
              <a:avLst/>
              <a:gdLst/>
              <a:ahLst/>
              <a:cxnLst/>
              <a:rect l="l" t="t" r="r" b="b"/>
              <a:pathLst>
                <a:path w="73660" h="38100">
                  <a:moveTo>
                    <a:pt x="0" y="38100"/>
                  </a:moveTo>
                  <a:lnTo>
                    <a:pt x="73152" y="38100"/>
                  </a:lnTo>
                  <a:lnTo>
                    <a:pt x="73152" y="30480"/>
                  </a:lnTo>
                  <a:lnTo>
                    <a:pt x="70104" y="24384"/>
                  </a:lnTo>
                  <a:lnTo>
                    <a:pt x="68580" y="18288"/>
                  </a:lnTo>
                  <a:lnTo>
                    <a:pt x="65532" y="13716"/>
                  </a:lnTo>
                  <a:lnTo>
                    <a:pt x="62484" y="10667"/>
                  </a:lnTo>
                  <a:lnTo>
                    <a:pt x="59436" y="7619"/>
                  </a:lnTo>
                  <a:lnTo>
                    <a:pt x="56387" y="6096"/>
                  </a:lnTo>
                  <a:lnTo>
                    <a:pt x="53339" y="3047"/>
                  </a:lnTo>
                  <a:lnTo>
                    <a:pt x="48768" y="3047"/>
                  </a:lnTo>
                  <a:lnTo>
                    <a:pt x="45719" y="1524"/>
                  </a:lnTo>
                  <a:lnTo>
                    <a:pt x="41148" y="1524"/>
                  </a:lnTo>
                  <a:lnTo>
                    <a:pt x="36576" y="0"/>
                  </a:lnTo>
                  <a:lnTo>
                    <a:pt x="33528" y="0"/>
                  </a:lnTo>
                  <a:lnTo>
                    <a:pt x="30480" y="1524"/>
                  </a:lnTo>
                  <a:lnTo>
                    <a:pt x="25908" y="1524"/>
                  </a:lnTo>
                  <a:lnTo>
                    <a:pt x="22859" y="3047"/>
                  </a:lnTo>
                  <a:lnTo>
                    <a:pt x="19812" y="4571"/>
                  </a:lnTo>
                  <a:lnTo>
                    <a:pt x="16764" y="6096"/>
                  </a:lnTo>
                  <a:lnTo>
                    <a:pt x="13716" y="9143"/>
                  </a:lnTo>
                  <a:lnTo>
                    <a:pt x="10668" y="10667"/>
                  </a:lnTo>
                  <a:lnTo>
                    <a:pt x="9144" y="13716"/>
                  </a:lnTo>
                  <a:lnTo>
                    <a:pt x="6096" y="16763"/>
                  </a:lnTo>
                  <a:lnTo>
                    <a:pt x="4572" y="19812"/>
                  </a:lnTo>
                  <a:lnTo>
                    <a:pt x="3048" y="22859"/>
                  </a:lnTo>
                  <a:lnTo>
                    <a:pt x="1524" y="25908"/>
                  </a:lnTo>
                  <a:lnTo>
                    <a:pt x="0" y="30480"/>
                  </a:lnTo>
                  <a:lnTo>
                    <a:pt x="0" y="33528"/>
                  </a:lnTo>
                  <a:lnTo>
                    <a:pt x="0" y="38100"/>
                  </a:lnTo>
                </a:path>
              </a:pathLst>
            </a:custGeom>
            <a:ln w="12192">
              <a:solidFill>
                <a:srgbClr val="C63108"/>
              </a:solidFill>
            </a:ln>
          </p:spPr>
          <p:txBody>
            <a:bodyPr wrap="square" lIns="0" tIns="0" rIns="0" bIns="0" rtlCol="0"/>
            <a:lstStyle/>
            <a:p>
              <a:endParaRPr/>
            </a:p>
          </p:txBody>
        </p:sp>
        <p:sp>
          <p:nvSpPr>
            <p:cNvPr id="14" name="object 14"/>
            <p:cNvSpPr/>
            <p:nvPr/>
          </p:nvSpPr>
          <p:spPr>
            <a:xfrm>
              <a:off x="4684775" y="768095"/>
              <a:ext cx="96520" cy="132715"/>
            </a:xfrm>
            <a:custGeom>
              <a:avLst/>
              <a:gdLst/>
              <a:ahLst/>
              <a:cxnLst/>
              <a:rect l="l" t="t" r="r" b="b"/>
              <a:pathLst>
                <a:path w="96520" h="132715">
                  <a:moveTo>
                    <a:pt x="0" y="0"/>
                  </a:moveTo>
                  <a:lnTo>
                    <a:pt x="21336" y="0"/>
                  </a:lnTo>
                  <a:lnTo>
                    <a:pt x="21336" y="57912"/>
                  </a:lnTo>
                  <a:lnTo>
                    <a:pt x="25908" y="57912"/>
                  </a:lnTo>
                  <a:lnTo>
                    <a:pt x="30480" y="57912"/>
                  </a:lnTo>
                  <a:lnTo>
                    <a:pt x="33528" y="54864"/>
                  </a:lnTo>
                  <a:lnTo>
                    <a:pt x="36576" y="53339"/>
                  </a:lnTo>
                  <a:lnTo>
                    <a:pt x="38100" y="50292"/>
                  </a:lnTo>
                  <a:lnTo>
                    <a:pt x="41148" y="45719"/>
                  </a:lnTo>
                  <a:lnTo>
                    <a:pt x="44195" y="38100"/>
                  </a:lnTo>
                  <a:lnTo>
                    <a:pt x="48768" y="28956"/>
                  </a:lnTo>
                  <a:lnTo>
                    <a:pt x="54864" y="16764"/>
                  </a:lnTo>
                  <a:lnTo>
                    <a:pt x="56387" y="12192"/>
                  </a:lnTo>
                  <a:lnTo>
                    <a:pt x="59436" y="9144"/>
                  </a:lnTo>
                  <a:lnTo>
                    <a:pt x="60960" y="6096"/>
                  </a:lnTo>
                  <a:lnTo>
                    <a:pt x="64008" y="4572"/>
                  </a:lnTo>
                  <a:lnTo>
                    <a:pt x="65532" y="3048"/>
                  </a:lnTo>
                  <a:lnTo>
                    <a:pt x="68580" y="1524"/>
                  </a:lnTo>
                  <a:lnTo>
                    <a:pt x="71628" y="1524"/>
                  </a:lnTo>
                  <a:lnTo>
                    <a:pt x="76200" y="0"/>
                  </a:lnTo>
                  <a:lnTo>
                    <a:pt x="80772" y="0"/>
                  </a:lnTo>
                  <a:lnTo>
                    <a:pt x="85344" y="0"/>
                  </a:lnTo>
                  <a:lnTo>
                    <a:pt x="89916" y="0"/>
                  </a:lnTo>
                  <a:lnTo>
                    <a:pt x="89916" y="18288"/>
                  </a:lnTo>
                  <a:lnTo>
                    <a:pt x="83820" y="18288"/>
                  </a:lnTo>
                  <a:lnTo>
                    <a:pt x="80772" y="18288"/>
                  </a:lnTo>
                  <a:lnTo>
                    <a:pt x="77724" y="18288"/>
                  </a:lnTo>
                  <a:lnTo>
                    <a:pt x="74676" y="19812"/>
                  </a:lnTo>
                  <a:lnTo>
                    <a:pt x="73152" y="21336"/>
                  </a:lnTo>
                  <a:lnTo>
                    <a:pt x="71628" y="22859"/>
                  </a:lnTo>
                  <a:lnTo>
                    <a:pt x="70104" y="25908"/>
                  </a:lnTo>
                  <a:lnTo>
                    <a:pt x="65532" y="36576"/>
                  </a:lnTo>
                  <a:lnTo>
                    <a:pt x="60960" y="48768"/>
                  </a:lnTo>
                  <a:lnTo>
                    <a:pt x="57912" y="51816"/>
                  </a:lnTo>
                  <a:lnTo>
                    <a:pt x="56387" y="54864"/>
                  </a:lnTo>
                  <a:lnTo>
                    <a:pt x="53339" y="57912"/>
                  </a:lnTo>
                  <a:lnTo>
                    <a:pt x="50292" y="60960"/>
                  </a:lnTo>
                  <a:lnTo>
                    <a:pt x="47244" y="62484"/>
                  </a:lnTo>
                  <a:lnTo>
                    <a:pt x="42672" y="64008"/>
                  </a:lnTo>
                  <a:lnTo>
                    <a:pt x="47244" y="65532"/>
                  </a:lnTo>
                  <a:lnTo>
                    <a:pt x="50292" y="67056"/>
                  </a:lnTo>
                  <a:lnTo>
                    <a:pt x="53339" y="70104"/>
                  </a:lnTo>
                  <a:lnTo>
                    <a:pt x="57912" y="73152"/>
                  </a:lnTo>
                  <a:lnTo>
                    <a:pt x="60960" y="76200"/>
                  </a:lnTo>
                  <a:lnTo>
                    <a:pt x="64008" y="80772"/>
                  </a:lnTo>
                  <a:lnTo>
                    <a:pt x="68580" y="85344"/>
                  </a:lnTo>
                  <a:lnTo>
                    <a:pt x="71628" y="91439"/>
                  </a:lnTo>
                  <a:lnTo>
                    <a:pt x="96012" y="132588"/>
                  </a:lnTo>
                  <a:lnTo>
                    <a:pt x="71628" y="132588"/>
                  </a:lnTo>
                  <a:lnTo>
                    <a:pt x="47244" y="91439"/>
                  </a:lnTo>
                  <a:lnTo>
                    <a:pt x="44195" y="85344"/>
                  </a:lnTo>
                  <a:lnTo>
                    <a:pt x="41148" y="80772"/>
                  </a:lnTo>
                  <a:lnTo>
                    <a:pt x="38100" y="77724"/>
                  </a:lnTo>
                  <a:lnTo>
                    <a:pt x="35052" y="74676"/>
                  </a:lnTo>
                  <a:lnTo>
                    <a:pt x="32004" y="73152"/>
                  </a:lnTo>
                  <a:lnTo>
                    <a:pt x="28956" y="71628"/>
                  </a:lnTo>
                  <a:lnTo>
                    <a:pt x="25908" y="71628"/>
                  </a:lnTo>
                  <a:lnTo>
                    <a:pt x="21336" y="71628"/>
                  </a:lnTo>
                  <a:lnTo>
                    <a:pt x="21336" y="132588"/>
                  </a:lnTo>
                  <a:lnTo>
                    <a:pt x="0" y="132588"/>
                  </a:lnTo>
                  <a:lnTo>
                    <a:pt x="0" y="0"/>
                  </a:lnTo>
                  <a:close/>
                </a:path>
              </a:pathLst>
            </a:custGeom>
            <a:ln w="12192">
              <a:solidFill>
                <a:srgbClr val="C63108"/>
              </a:solidFill>
            </a:ln>
          </p:spPr>
          <p:txBody>
            <a:bodyPr wrap="square" lIns="0" tIns="0" rIns="0" bIns="0" rtlCol="0"/>
            <a:lstStyle/>
            <a:p>
              <a:endParaRPr/>
            </a:p>
          </p:txBody>
        </p:sp>
        <p:sp>
          <p:nvSpPr>
            <p:cNvPr id="15" name="object 15"/>
            <p:cNvSpPr/>
            <p:nvPr/>
          </p:nvSpPr>
          <p:spPr>
            <a:xfrm>
              <a:off x="4785359" y="768095"/>
              <a:ext cx="108585" cy="132715"/>
            </a:xfrm>
            <a:custGeom>
              <a:avLst/>
              <a:gdLst/>
              <a:ahLst/>
              <a:cxnLst/>
              <a:rect l="l" t="t" r="r" b="b"/>
              <a:pathLst>
                <a:path w="108585" h="132715">
                  <a:moveTo>
                    <a:pt x="0" y="0"/>
                  </a:moveTo>
                  <a:lnTo>
                    <a:pt x="108204" y="0"/>
                  </a:lnTo>
                  <a:lnTo>
                    <a:pt x="108204" y="18288"/>
                  </a:lnTo>
                  <a:lnTo>
                    <a:pt x="65532" y="18288"/>
                  </a:lnTo>
                  <a:lnTo>
                    <a:pt x="65532" y="132588"/>
                  </a:lnTo>
                  <a:lnTo>
                    <a:pt x="42672" y="132588"/>
                  </a:lnTo>
                  <a:lnTo>
                    <a:pt x="42672" y="18288"/>
                  </a:lnTo>
                  <a:lnTo>
                    <a:pt x="0" y="18288"/>
                  </a:lnTo>
                  <a:lnTo>
                    <a:pt x="0" y="0"/>
                  </a:lnTo>
                  <a:close/>
                </a:path>
              </a:pathLst>
            </a:custGeom>
            <a:ln w="12192">
              <a:solidFill>
                <a:srgbClr val="C63108"/>
              </a:solidFill>
            </a:ln>
          </p:spPr>
          <p:txBody>
            <a:bodyPr wrap="square" lIns="0" tIns="0" rIns="0" bIns="0" rtlCol="0"/>
            <a:lstStyle/>
            <a:p>
              <a:endParaRPr/>
            </a:p>
          </p:txBody>
        </p:sp>
        <p:sp>
          <p:nvSpPr>
            <p:cNvPr id="16" name="object 16"/>
            <p:cNvSpPr/>
            <p:nvPr/>
          </p:nvSpPr>
          <p:spPr>
            <a:xfrm>
              <a:off x="4914899" y="765047"/>
              <a:ext cx="114300" cy="186055"/>
            </a:xfrm>
            <a:custGeom>
              <a:avLst/>
              <a:gdLst/>
              <a:ahLst/>
              <a:cxnLst/>
              <a:rect l="l" t="t" r="r" b="b"/>
              <a:pathLst>
                <a:path w="114300" h="186055">
                  <a:moveTo>
                    <a:pt x="0" y="185927"/>
                  </a:moveTo>
                  <a:lnTo>
                    <a:pt x="0" y="3047"/>
                  </a:lnTo>
                  <a:lnTo>
                    <a:pt x="19812" y="3047"/>
                  </a:lnTo>
                  <a:lnTo>
                    <a:pt x="19812" y="21335"/>
                  </a:lnTo>
                  <a:lnTo>
                    <a:pt x="22859" y="16763"/>
                  </a:lnTo>
                  <a:lnTo>
                    <a:pt x="27432" y="12191"/>
                  </a:lnTo>
                  <a:lnTo>
                    <a:pt x="32004" y="9144"/>
                  </a:lnTo>
                  <a:lnTo>
                    <a:pt x="36576" y="6096"/>
                  </a:lnTo>
                  <a:lnTo>
                    <a:pt x="41148" y="3047"/>
                  </a:lnTo>
                  <a:lnTo>
                    <a:pt x="45719" y="1523"/>
                  </a:lnTo>
                  <a:lnTo>
                    <a:pt x="51816" y="1523"/>
                  </a:lnTo>
                  <a:lnTo>
                    <a:pt x="57912" y="0"/>
                  </a:lnTo>
                  <a:lnTo>
                    <a:pt x="62484" y="0"/>
                  </a:lnTo>
                  <a:lnTo>
                    <a:pt x="67056" y="1523"/>
                  </a:lnTo>
                  <a:lnTo>
                    <a:pt x="70104" y="1523"/>
                  </a:lnTo>
                  <a:lnTo>
                    <a:pt x="74676" y="3047"/>
                  </a:lnTo>
                  <a:lnTo>
                    <a:pt x="80772" y="4571"/>
                  </a:lnTo>
                  <a:lnTo>
                    <a:pt x="88391" y="9144"/>
                  </a:lnTo>
                  <a:lnTo>
                    <a:pt x="111252" y="41147"/>
                  </a:lnTo>
                  <a:lnTo>
                    <a:pt x="112775" y="50291"/>
                  </a:lnTo>
                  <a:lnTo>
                    <a:pt x="114300" y="59435"/>
                  </a:lnTo>
                  <a:lnTo>
                    <a:pt x="114300" y="68579"/>
                  </a:lnTo>
                  <a:lnTo>
                    <a:pt x="114300" y="77723"/>
                  </a:lnTo>
                  <a:lnTo>
                    <a:pt x="112775" y="86867"/>
                  </a:lnTo>
                  <a:lnTo>
                    <a:pt x="109728" y="96011"/>
                  </a:lnTo>
                  <a:lnTo>
                    <a:pt x="106679" y="103631"/>
                  </a:lnTo>
                  <a:lnTo>
                    <a:pt x="103632" y="111251"/>
                  </a:lnTo>
                  <a:lnTo>
                    <a:pt x="97536" y="118871"/>
                  </a:lnTo>
                  <a:lnTo>
                    <a:pt x="92964" y="124967"/>
                  </a:lnTo>
                  <a:lnTo>
                    <a:pt x="85344" y="129539"/>
                  </a:lnTo>
                  <a:lnTo>
                    <a:pt x="79248" y="132587"/>
                  </a:lnTo>
                  <a:lnTo>
                    <a:pt x="71628" y="135635"/>
                  </a:lnTo>
                  <a:lnTo>
                    <a:pt x="64008" y="137159"/>
                  </a:lnTo>
                  <a:lnTo>
                    <a:pt x="60960" y="137159"/>
                  </a:lnTo>
                  <a:lnTo>
                    <a:pt x="56387" y="137159"/>
                  </a:lnTo>
                  <a:lnTo>
                    <a:pt x="50292" y="137159"/>
                  </a:lnTo>
                  <a:lnTo>
                    <a:pt x="45719" y="137159"/>
                  </a:lnTo>
                  <a:lnTo>
                    <a:pt x="41148" y="135635"/>
                  </a:lnTo>
                  <a:lnTo>
                    <a:pt x="36576" y="132587"/>
                  </a:lnTo>
                  <a:lnTo>
                    <a:pt x="32004" y="131063"/>
                  </a:lnTo>
                  <a:lnTo>
                    <a:pt x="27432" y="128015"/>
                  </a:lnTo>
                  <a:lnTo>
                    <a:pt x="24384" y="124967"/>
                  </a:lnTo>
                  <a:lnTo>
                    <a:pt x="21336" y="120395"/>
                  </a:lnTo>
                  <a:lnTo>
                    <a:pt x="21336" y="185927"/>
                  </a:lnTo>
                  <a:lnTo>
                    <a:pt x="0" y="185927"/>
                  </a:lnTo>
                  <a:close/>
                </a:path>
              </a:pathLst>
            </a:custGeom>
            <a:ln w="12192">
              <a:solidFill>
                <a:srgbClr val="C63108"/>
              </a:solidFill>
            </a:ln>
          </p:spPr>
          <p:txBody>
            <a:bodyPr wrap="square" lIns="0" tIns="0" rIns="0" bIns="0" rtlCol="0"/>
            <a:lstStyle/>
            <a:p>
              <a:endParaRPr/>
            </a:p>
          </p:txBody>
        </p:sp>
        <p:sp>
          <p:nvSpPr>
            <p:cNvPr id="17" name="object 17"/>
            <p:cNvSpPr/>
            <p:nvPr/>
          </p:nvSpPr>
          <p:spPr>
            <a:xfrm>
              <a:off x="4933187" y="783335"/>
              <a:ext cx="73660" cy="100965"/>
            </a:xfrm>
            <a:custGeom>
              <a:avLst/>
              <a:gdLst/>
              <a:ahLst/>
              <a:cxnLst/>
              <a:rect l="l" t="t" r="r" b="b"/>
              <a:pathLst>
                <a:path w="73660" h="100965">
                  <a:moveTo>
                    <a:pt x="0" y="51816"/>
                  </a:moveTo>
                  <a:lnTo>
                    <a:pt x="1524" y="57912"/>
                  </a:lnTo>
                  <a:lnTo>
                    <a:pt x="1524" y="64008"/>
                  </a:lnTo>
                  <a:lnTo>
                    <a:pt x="1524" y="68580"/>
                  </a:lnTo>
                  <a:lnTo>
                    <a:pt x="3048" y="73152"/>
                  </a:lnTo>
                  <a:lnTo>
                    <a:pt x="4572" y="77724"/>
                  </a:lnTo>
                  <a:lnTo>
                    <a:pt x="6096" y="82296"/>
                  </a:lnTo>
                  <a:lnTo>
                    <a:pt x="9144" y="85344"/>
                  </a:lnTo>
                  <a:lnTo>
                    <a:pt x="10668" y="88392"/>
                  </a:lnTo>
                  <a:lnTo>
                    <a:pt x="13716" y="91440"/>
                  </a:lnTo>
                  <a:lnTo>
                    <a:pt x="16764" y="94488"/>
                  </a:lnTo>
                  <a:lnTo>
                    <a:pt x="19812" y="96012"/>
                  </a:lnTo>
                  <a:lnTo>
                    <a:pt x="22859" y="97536"/>
                  </a:lnTo>
                  <a:lnTo>
                    <a:pt x="25908" y="99060"/>
                  </a:lnTo>
                  <a:lnTo>
                    <a:pt x="28956" y="100584"/>
                  </a:lnTo>
                  <a:lnTo>
                    <a:pt x="33528" y="100584"/>
                  </a:lnTo>
                  <a:lnTo>
                    <a:pt x="36576" y="100584"/>
                  </a:lnTo>
                  <a:lnTo>
                    <a:pt x="41148" y="100584"/>
                  </a:lnTo>
                  <a:lnTo>
                    <a:pt x="44195" y="100584"/>
                  </a:lnTo>
                  <a:lnTo>
                    <a:pt x="47244" y="99060"/>
                  </a:lnTo>
                  <a:lnTo>
                    <a:pt x="50292" y="97536"/>
                  </a:lnTo>
                  <a:lnTo>
                    <a:pt x="54864" y="96012"/>
                  </a:lnTo>
                  <a:lnTo>
                    <a:pt x="57912" y="94488"/>
                  </a:lnTo>
                  <a:lnTo>
                    <a:pt x="59436" y="91440"/>
                  </a:lnTo>
                  <a:lnTo>
                    <a:pt x="62484" y="88392"/>
                  </a:lnTo>
                  <a:lnTo>
                    <a:pt x="65532" y="85344"/>
                  </a:lnTo>
                  <a:lnTo>
                    <a:pt x="67056" y="80772"/>
                  </a:lnTo>
                  <a:lnTo>
                    <a:pt x="70104" y="77724"/>
                  </a:lnTo>
                  <a:lnTo>
                    <a:pt x="71628" y="73152"/>
                  </a:lnTo>
                  <a:lnTo>
                    <a:pt x="71628" y="67056"/>
                  </a:lnTo>
                  <a:lnTo>
                    <a:pt x="73152" y="62484"/>
                  </a:lnTo>
                  <a:lnTo>
                    <a:pt x="73152" y="56388"/>
                  </a:lnTo>
                  <a:lnTo>
                    <a:pt x="73152" y="50292"/>
                  </a:lnTo>
                  <a:lnTo>
                    <a:pt x="73152" y="44196"/>
                  </a:lnTo>
                  <a:lnTo>
                    <a:pt x="73152" y="38100"/>
                  </a:lnTo>
                  <a:lnTo>
                    <a:pt x="71628" y="33528"/>
                  </a:lnTo>
                  <a:lnTo>
                    <a:pt x="71628" y="27432"/>
                  </a:lnTo>
                  <a:lnTo>
                    <a:pt x="70104" y="22860"/>
                  </a:lnTo>
                  <a:lnTo>
                    <a:pt x="67056" y="19812"/>
                  </a:lnTo>
                  <a:lnTo>
                    <a:pt x="65532" y="15240"/>
                  </a:lnTo>
                  <a:lnTo>
                    <a:pt x="62484" y="12192"/>
                  </a:lnTo>
                  <a:lnTo>
                    <a:pt x="60960" y="9144"/>
                  </a:lnTo>
                  <a:lnTo>
                    <a:pt x="57912" y="7620"/>
                  </a:lnTo>
                  <a:lnTo>
                    <a:pt x="54864" y="4572"/>
                  </a:lnTo>
                  <a:lnTo>
                    <a:pt x="51816" y="3048"/>
                  </a:lnTo>
                  <a:lnTo>
                    <a:pt x="48768" y="1524"/>
                  </a:lnTo>
                  <a:lnTo>
                    <a:pt x="44195" y="0"/>
                  </a:lnTo>
                  <a:lnTo>
                    <a:pt x="41148" y="0"/>
                  </a:lnTo>
                  <a:lnTo>
                    <a:pt x="38100" y="0"/>
                  </a:lnTo>
                  <a:lnTo>
                    <a:pt x="33528" y="0"/>
                  </a:lnTo>
                  <a:lnTo>
                    <a:pt x="30480" y="1524"/>
                  </a:lnTo>
                  <a:lnTo>
                    <a:pt x="27432" y="1524"/>
                  </a:lnTo>
                  <a:lnTo>
                    <a:pt x="24384" y="3048"/>
                  </a:lnTo>
                  <a:lnTo>
                    <a:pt x="21336" y="4572"/>
                  </a:lnTo>
                  <a:lnTo>
                    <a:pt x="18288" y="7620"/>
                  </a:lnTo>
                  <a:lnTo>
                    <a:pt x="15240" y="10668"/>
                  </a:lnTo>
                  <a:lnTo>
                    <a:pt x="12192" y="13716"/>
                  </a:lnTo>
                  <a:lnTo>
                    <a:pt x="9144" y="16764"/>
                  </a:lnTo>
                  <a:lnTo>
                    <a:pt x="7620" y="19812"/>
                  </a:lnTo>
                  <a:lnTo>
                    <a:pt x="4572" y="24384"/>
                  </a:lnTo>
                  <a:lnTo>
                    <a:pt x="3048" y="28956"/>
                  </a:lnTo>
                  <a:lnTo>
                    <a:pt x="3048" y="35052"/>
                  </a:lnTo>
                  <a:lnTo>
                    <a:pt x="1524" y="39624"/>
                  </a:lnTo>
                  <a:lnTo>
                    <a:pt x="1524" y="45720"/>
                  </a:lnTo>
                  <a:lnTo>
                    <a:pt x="0" y="51816"/>
                  </a:lnTo>
                </a:path>
              </a:pathLst>
            </a:custGeom>
            <a:ln w="12192">
              <a:solidFill>
                <a:srgbClr val="C63108"/>
              </a:solidFill>
            </a:ln>
          </p:spPr>
          <p:txBody>
            <a:bodyPr wrap="square" lIns="0" tIns="0" rIns="0" bIns="0" rtlCol="0"/>
            <a:lstStyle/>
            <a:p>
              <a:endParaRPr/>
            </a:p>
          </p:txBody>
        </p:sp>
      </p:grpSp>
      <p:grpSp>
        <p:nvGrpSpPr>
          <p:cNvPr id="18" name="object 18"/>
          <p:cNvGrpSpPr/>
          <p:nvPr/>
        </p:nvGrpSpPr>
        <p:grpSpPr>
          <a:xfrm>
            <a:off x="5111496" y="711708"/>
            <a:ext cx="1216660" cy="196850"/>
            <a:chOff x="5111496" y="711708"/>
            <a:chExt cx="1216660" cy="196850"/>
          </a:xfrm>
        </p:grpSpPr>
        <p:pic>
          <p:nvPicPr>
            <p:cNvPr id="19" name="object 19"/>
            <p:cNvPicPr/>
            <p:nvPr/>
          </p:nvPicPr>
          <p:blipFill>
            <a:blip r:embed="rId8" cstate="print"/>
            <a:stretch>
              <a:fillRect/>
            </a:stretch>
          </p:blipFill>
          <p:spPr>
            <a:xfrm>
              <a:off x="5117592" y="765048"/>
              <a:ext cx="121919" cy="137160"/>
            </a:xfrm>
            <a:prstGeom prst="rect">
              <a:avLst/>
            </a:prstGeom>
          </p:spPr>
        </p:pic>
        <p:pic>
          <p:nvPicPr>
            <p:cNvPr id="20" name="object 20"/>
            <p:cNvPicPr/>
            <p:nvPr/>
          </p:nvPicPr>
          <p:blipFill>
            <a:blip r:embed="rId9" cstate="print"/>
            <a:stretch>
              <a:fillRect/>
            </a:stretch>
          </p:blipFill>
          <p:spPr>
            <a:xfrm>
              <a:off x="5266944" y="768095"/>
              <a:ext cx="96011" cy="132587"/>
            </a:xfrm>
            <a:prstGeom prst="rect">
              <a:avLst/>
            </a:prstGeom>
          </p:spPr>
        </p:pic>
        <p:pic>
          <p:nvPicPr>
            <p:cNvPr id="21" name="object 21"/>
            <p:cNvPicPr/>
            <p:nvPr/>
          </p:nvPicPr>
          <p:blipFill>
            <a:blip r:embed="rId10" cstate="print"/>
            <a:stretch>
              <a:fillRect/>
            </a:stretch>
          </p:blipFill>
          <p:spPr>
            <a:xfrm>
              <a:off x="5367528" y="768095"/>
              <a:ext cx="108203" cy="132587"/>
            </a:xfrm>
            <a:prstGeom prst="rect">
              <a:avLst/>
            </a:prstGeom>
          </p:spPr>
        </p:pic>
        <p:pic>
          <p:nvPicPr>
            <p:cNvPr id="22" name="object 22"/>
            <p:cNvPicPr/>
            <p:nvPr/>
          </p:nvPicPr>
          <p:blipFill>
            <a:blip r:embed="rId11" cstate="print"/>
            <a:stretch>
              <a:fillRect/>
            </a:stretch>
          </p:blipFill>
          <p:spPr>
            <a:xfrm>
              <a:off x="5497067" y="768095"/>
              <a:ext cx="106680" cy="132587"/>
            </a:xfrm>
            <a:prstGeom prst="rect">
              <a:avLst/>
            </a:prstGeom>
          </p:spPr>
        </p:pic>
        <p:pic>
          <p:nvPicPr>
            <p:cNvPr id="23" name="object 23"/>
            <p:cNvPicPr/>
            <p:nvPr/>
          </p:nvPicPr>
          <p:blipFill>
            <a:blip r:embed="rId12" cstate="print"/>
            <a:stretch>
              <a:fillRect/>
            </a:stretch>
          </p:blipFill>
          <p:spPr>
            <a:xfrm>
              <a:off x="5638800" y="768095"/>
              <a:ext cx="108203" cy="132587"/>
            </a:xfrm>
            <a:prstGeom prst="rect">
              <a:avLst/>
            </a:prstGeom>
          </p:spPr>
        </p:pic>
        <p:pic>
          <p:nvPicPr>
            <p:cNvPr id="24" name="object 24"/>
            <p:cNvPicPr/>
            <p:nvPr/>
          </p:nvPicPr>
          <p:blipFill>
            <a:blip r:embed="rId13" cstate="print"/>
            <a:stretch>
              <a:fillRect/>
            </a:stretch>
          </p:blipFill>
          <p:spPr>
            <a:xfrm>
              <a:off x="5774435" y="768095"/>
              <a:ext cx="105156" cy="132587"/>
            </a:xfrm>
            <a:prstGeom prst="rect">
              <a:avLst/>
            </a:prstGeom>
          </p:spPr>
        </p:pic>
        <p:pic>
          <p:nvPicPr>
            <p:cNvPr id="25" name="object 25"/>
            <p:cNvPicPr/>
            <p:nvPr/>
          </p:nvPicPr>
          <p:blipFill>
            <a:blip r:embed="rId14" cstate="print"/>
            <a:stretch>
              <a:fillRect/>
            </a:stretch>
          </p:blipFill>
          <p:spPr>
            <a:xfrm>
              <a:off x="5905500" y="765048"/>
              <a:ext cx="121919" cy="137160"/>
            </a:xfrm>
            <a:prstGeom prst="rect">
              <a:avLst/>
            </a:prstGeom>
          </p:spPr>
        </p:pic>
        <p:pic>
          <p:nvPicPr>
            <p:cNvPr id="26" name="object 26"/>
            <p:cNvPicPr/>
            <p:nvPr/>
          </p:nvPicPr>
          <p:blipFill>
            <a:blip r:embed="rId15" cstate="print"/>
            <a:stretch>
              <a:fillRect/>
            </a:stretch>
          </p:blipFill>
          <p:spPr>
            <a:xfrm>
              <a:off x="6048755" y="765048"/>
              <a:ext cx="114300" cy="137160"/>
            </a:xfrm>
            <a:prstGeom prst="rect">
              <a:avLst/>
            </a:prstGeom>
          </p:spPr>
        </p:pic>
        <p:pic>
          <p:nvPicPr>
            <p:cNvPr id="27" name="object 27"/>
            <p:cNvPicPr/>
            <p:nvPr/>
          </p:nvPicPr>
          <p:blipFill>
            <a:blip r:embed="rId16" cstate="print"/>
            <a:stretch>
              <a:fillRect/>
            </a:stretch>
          </p:blipFill>
          <p:spPr>
            <a:xfrm>
              <a:off x="6169151" y="717804"/>
              <a:ext cx="152400" cy="182879"/>
            </a:xfrm>
            <a:prstGeom prst="rect">
              <a:avLst/>
            </a:prstGeom>
          </p:spPr>
        </p:pic>
        <p:pic>
          <p:nvPicPr>
            <p:cNvPr id="28" name="object 28"/>
            <p:cNvPicPr/>
            <p:nvPr/>
          </p:nvPicPr>
          <p:blipFill>
            <a:blip r:embed="rId17" cstate="print"/>
            <a:stretch>
              <a:fillRect/>
            </a:stretch>
          </p:blipFill>
          <p:spPr>
            <a:xfrm>
              <a:off x="5111496" y="758952"/>
              <a:ext cx="498347" cy="149352"/>
            </a:xfrm>
            <a:prstGeom prst="rect">
              <a:avLst/>
            </a:prstGeom>
          </p:spPr>
        </p:pic>
        <p:sp>
          <p:nvSpPr>
            <p:cNvPr id="29" name="object 29"/>
            <p:cNvSpPr/>
            <p:nvPr/>
          </p:nvSpPr>
          <p:spPr>
            <a:xfrm>
              <a:off x="5638800" y="768095"/>
              <a:ext cx="108585" cy="132715"/>
            </a:xfrm>
            <a:custGeom>
              <a:avLst/>
              <a:gdLst/>
              <a:ahLst/>
              <a:cxnLst/>
              <a:rect l="l" t="t" r="r" b="b"/>
              <a:pathLst>
                <a:path w="108585" h="132715">
                  <a:moveTo>
                    <a:pt x="0" y="0"/>
                  </a:moveTo>
                  <a:lnTo>
                    <a:pt x="51816" y="0"/>
                  </a:lnTo>
                  <a:lnTo>
                    <a:pt x="59436" y="0"/>
                  </a:lnTo>
                  <a:lnTo>
                    <a:pt x="67056" y="0"/>
                  </a:lnTo>
                  <a:lnTo>
                    <a:pt x="74676" y="1524"/>
                  </a:lnTo>
                  <a:lnTo>
                    <a:pt x="79248" y="3048"/>
                  </a:lnTo>
                  <a:lnTo>
                    <a:pt x="83820" y="4572"/>
                  </a:lnTo>
                  <a:lnTo>
                    <a:pt x="88391" y="7620"/>
                  </a:lnTo>
                  <a:lnTo>
                    <a:pt x="91439" y="10668"/>
                  </a:lnTo>
                  <a:lnTo>
                    <a:pt x="96012" y="15240"/>
                  </a:lnTo>
                  <a:lnTo>
                    <a:pt x="99060" y="19812"/>
                  </a:lnTo>
                  <a:lnTo>
                    <a:pt x="100584" y="24384"/>
                  </a:lnTo>
                  <a:lnTo>
                    <a:pt x="102108" y="28956"/>
                  </a:lnTo>
                  <a:lnTo>
                    <a:pt x="102108" y="35052"/>
                  </a:lnTo>
                  <a:lnTo>
                    <a:pt x="102108" y="39624"/>
                  </a:lnTo>
                  <a:lnTo>
                    <a:pt x="100584" y="44195"/>
                  </a:lnTo>
                  <a:lnTo>
                    <a:pt x="100584" y="48768"/>
                  </a:lnTo>
                  <a:lnTo>
                    <a:pt x="99060" y="51816"/>
                  </a:lnTo>
                  <a:lnTo>
                    <a:pt x="96012" y="54864"/>
                  </a:lnTo>
                  <a:lnTo>
                    <a:pt x="92964" y="57912"/>
                  </a:lnTo>
                  <a:lnTo>
                    <a:pt x="89916" y="60960"/>
                  </a:lnTo>
                  <a:lnTo>
                    <a:pt x="86868" y="64008"/>
                  </a:lnTo>
                  <a:lnTo>
                    <a:pt x="91439" y="65532"/>
                  </a:lnTo>
                  <a:lnTo>
                    <a:pt x="94488" y="68580"/>
                  </a:lnTo>
                  <a:lnTo>
                    <a:pt x="99060" y="71628"/>
                  </a:lnTo>
                  <a:lnTo>
                    <a:pt x="102108" y="74676"/>
                  </a:lnTo>
                  <a:lnTo>
                    <a:pt x="105155" y="79248"/>
                  </a:lnTo>
                  <a:lnTo>
                    <a:pt x="106679" y="83820"/>
                  </a:lnTo>
                  <a:lnTo>
                    <a:pt x="108204" y="89916"/>
                  </a:lnTo>
                  <a:lnTo>
                    <a:pt x="108204" y="96012"/>
                  </a:lnTo>
                  <a:lnTo>
                    <a:pt x="106679" y="99060"/>
                  </a:lnTo>
                  <a:lnTo>
                    <a:pt x="106679" y="103632"/>
                  </a:lnTo>
                  <a:lnTo>
                    <a:pt x="105155" y="108204"/>
                  </a:lnTo>
                  <a:lnTo>
                    <a:pt x="103632" y="111252"/>
                  </a:lnTo>
                  <a:lnTo>
                    <a:pt x="102108" y="114300"/>
                  </a:lnTo>
                  <a:lnTo>
                    <a:pt x="100584" y="117348"/>
                  </a:lnTo>
                  <a:lnTo>
                    <a:pt x="97536" y="120396"/>
                  </a:lnTo>
                  <a:lnTo>
                    <a:pt x="94488" y="123444"/>
                  </a:lnTo>
                  <a:lnTo>
                    <a:pt x="91439" y="124968"/>
                  </a:lnTo>
                  <a:lnTo>
                    <a:pt x="88391" y="126491"/>
                  </a:lnTo>
                  <a:lnTo>
                    <a:pt x="83820" y="128016"/>
                  </a:lnTo>
                  <a:lnTo>
                    <a:pt x="79248" y="129539"/>
                  </a:lnTo>
                  <a:lnTo>
                    <a:pt x="74676" y="131064"/>
                  </a:lnTo>
                  <a:lnTo>
                    <a:pt x="70104" y="131064"/>
                  </a:lnTo>
                  <a:lnTo>
                    <a:pt x="64008" y="132588"/>
                  </a:lnTo>
                  <a:lnTo>
                    <a:pt x="59436" y="132588"/>
                  </a:lnTo>
                  <a:lnTo>
                    <a:pt x="0" y="132588"/>
                  </a:lnTo>
                  <a:lnTo>
                    <a:pt x="0" y="0"/>
                  </a:lnTo>
                  <a:close/>
                </a:path>
              </a:pathLst>
            </a:custGeom>
            <a:ln w="12192">
              <a:solidFill>
                <a:srgbClr val="C63108"/>
              </a:solidFill>
            </a:ln>
          </p:spPr>
          <p:txBody>
            <a:bodyPr wrap="square" lIns="0" tIns="0" rIns="0" bIns="0" rtlCol="0"/>
            <a:lstStyle/>
            <a:p>
              <a:endParaRPr/>
            </a:p>
          </p:txBody>
        </p:sp>
        <p:sp>
          <p:nvSpPr>
            <p:cNvPr id="30" name="object 30"/>
            <p:cNvSpPr/>
            <p:nvPr/>
          </p:nvSpPr>
          <p:spPr>
            <a:xfrm>
              <a:off x="5660135" y="786383"/>
              <a:ext cx="58419" cy="38100"/>
            </a:xfrm>
            <a:custGeom>
              <a:avLst/>
              <a:gdLst/>
              <a:ahLst/>
              <a:cxnLst/>
              <a:rect l="l" t="t" r="r" b="b"/>
              <a:pathLst>
                <a:path w="58420" h="38100">
                  <a:moveTo>
                    <a:pt x="0" y="38100"/>
                  </a:moveTo>
                  <a:lnTo>
                    <a:pt x="24384" y="38100"/>
                  </a:lnTo>
                  <a:lnTo>
                    <a:pt x="36576" y="36576"/>
                  </a:lnTo>
                  <a:lnTo>
                    <a:pt x="41148" y="36576"/>
                  </a:lnTo>
                  <a:lnTo>
                    <a:pt x="44195" y="36576"/>
                  </a:lnTo>
                  <a:lnTo>
                    <a:pt x="47244" y="35052"/>
                  </a:lnTo>
                  <a:lnTo>
                    <a:pt x="50292" y="33528"/>
                  </a:lnTo>
                  <a:lnTo>
                    <a:pt x="51816" y="32004"/>
                  </a:lnTo>
                  <a:lnTo>
                    <a:pt x="54864" y="30480"/>
                  </a:lnTo>
                  <a:lnTo>
                    <a:pt x="56387" y="27432"/>
                  </a:lnTo>
                  <a:lnTo>
                    <a:pt x="57912" y="24384"/>
                  </a:lnTo>
                  <a:lnTo>
                    <a:pt x="57912" y="21336"/>
                  </a:lnTo>
                  <a:lnTo>
                    <a:pt x="57912" y="18288"/>
                  </a:lnTo>
                  <a:lnTo>
                    <a:pt x="57912" y="13716"/>
                  </a:lnTo>
                  <a:lnTo>
                    <a:pt x="56387" y="10667"/>
                  </a:lnTo>
                  <a:lnTo>
                    <a:pt x="54864" y="6096"/>
                  </a:lnTo>
                  <a:lnTo>
                    <a:pt x="51816" y="4571"/>
                  </a:lnTo>
                  <a:lnTo>
                    <a:pt x="47244" y="3047"/>
                  </a:lnTo>
                  <a:lnTo>
                    <a:pt x="41148" y="1524"/>
                  </a:lnTo>
                  <a:lnTo>
                    <a:pt x="33528" y="0"/>
                  </a:lnTo>
                  <a:lnTo>
                    <a:pt x="25908" y="0"/>
                  </a:lnTo>
                  <a:lnTo>
                    <a:pt x="0" y="0"/>
                  </a:lnTo>
                  <a:lnTo>
                    <a:pt x="0" y="38100"/>
                  </a:lnTo>
                </a:path>
              </a:pathLst>
            </a:custGeom>
            <a:ln w="12192">
              <a:solidFill>
                <a:srgbClr val="C63108"/>
              </a:solidFill>
            </a:ln>
          </p:spPr>
          <p:txBody>
            <a:bodyPr wrap="square" lIns="0" tIns="0" rIns="0" bIns="0" rtlCol="0"/>
            <a:lstStyle/>
            <a:p>
              <a:endParaRPr/>
            </a:p>
          </p:txBody>
        </p:sp>
        <p:sp>
          <p:nvSpPr>
            <p:cNvPr id="31" name="object 31"/>
            <p:cNvSpPr/>
            <p:nvPr/>
          </p:nvSpPr>
          <p:spPr>
            <a:xfrm>
              <a:off x="5660135" y="842771"/>
              <a:ext cx="64135" cy="40005"/>
            </a:xfrm>
            <a:custGeom>
              <a:avLst/>
              <a:gdLst/>
              <a:ahLst/>
              <a:cxnLst/>
              <a:rect l="l" t="t" r="r" b="b"/>
              <a:pathLst>
                <a:path w="64135" h="40005">
                  <a:moveTo>
                    <a:pt x="0" y="39624"/>
                  </a:moveTo>
                  <a:lnTo>
                    <a:pt x="30480" y="39624"/>
                  </a:lnTo>
                  <a:lnTo>
                    <a:pt x="39624" y="38100"/>
                  </a:lnTo>
                  <a:lnTo>
                    <a:pt x="47244" y="38100"/>
                  </a:lnTo>
                  <a:lnTo>
                    <a:pt x="51816" y="36576"/>
                  </a:lnTo>
                  <a:lnTo>
                    <a:pt x="56387" y="35052"/>
                  </a:lnTo>
                  <a:lnTo>
                    <a:pt x="59436" y="32004"/>
                  </a:lnTo>
                  <a:lnTo>
                    <a:pt x="62484" y="28956"/>
                  </a:lnTo>
                  <a:lnTo>
                    <a:pt x="64008" y="24384"/>
                  </a:lnTo>
                  <a:lnTo>
                    <a:pt x="64008" y="19812"/>
                  </a:lnTo>
                  <a:lnTo>
                    <a:pt x="64008" y="16764"/>
                  </a:lnTo>
                  <a:lnTo>
                    <a:pt x="64008" y="13716"/>
                  </a:lnTo>
                  <a:lnTo>
                    <a:pt x="62484" y="10668"/>
                  </a:lnTo>
                  <a:lnTo>
                    <a:pt x="59436" y="7620"/>
                  </a:lnTo>
                  <a:lnTo>
                    <a:pt x="57912" y="6096"/>
                  </a:lnTo>
                  <a:lnTo>
                    <a:pt x="54864" y="3048"/>
                  </a:lnTo>
                  <a:lnTo>
                    <a:pt x="51816" y="1524"/>
                  </a:lnTo>
                  <a:lnTo>
                    <a:pt x="48768" y="1524"/>
                  </a:lnTo>
                  <a:lnTo>
                    <a:pt x="45719" y="0"/>
                  </a:lnTo>
                  <a:lnTo>
                    <a:pt x="41148" y="0"/>
                  </a:lnTo>
                  <a:lnTo>
                    <a:pt x="27432" y="0"/>
                  </a:lnTo>
                  <a:lnTo>
                    <a:pt x="0" y="0"/>
                  </a:lnTo>
                  <a:lnTo>
                    <a:pt x="0" y="39624"/>
                  </a:lnTo>
                </a:path>
              </a:pathLst>
            </a:custGeom>
            <a:ln w="12192">
              <a:solidFill>
                <a:srgbClr val="C63108"/>
              </a:solidFill>
            </a:ln>
          </p:spPr>
          <p:txBody>
            <a:bodyPr wrap="square" lIns="0" tIns="0" rIns="0" bIns="0" rtlCol="0"/>
            <a:lstStyle/>
            <a:p>
              <a:endParaRPr/>
            </a:p>
          </p:txBody>
        </p:sp>
        <p:sp>
          <p:nvSpPr>
            <p:cNvPr id="32" name="object 32"/>
            <p:cNvSpPr/>
            <p:nvPr/>
          </p:nvSpPr>
          <p:spPr>
            <a:xfrm>
              <a:off x="5774435" y="768095"/>
              <a:ext cx="105410" cy="132715"/>
            </a:xfrm>
            <a:custGeom>
              <a:avLst/>
              <a:gdLst/>
              <a:ahLst/>
              <a:cxnLst/>
              <a:rect l="l" t="t" r="r" b="b"/>
              <a:pathLst>
                <a:path w="105410" h="132715">
                  <a:moveTo>
                    <a:pt x="0" y="0"/>
                  </a:moveTo>
                  <a:lnTo>
                    <a:pt x="22859" y="0"/>
                  </a:lnTo>
                  <a:lnTo>
                    <a:pt x="22859" y="54864"/>
                  </a:lnTo>
                  <a:lnTo>
                    <a:pt x="82296" y="54864"/>
                  </a:lnTo>
                  <a:lnTo>
                    <a:pt x="82296" y="0"/>
                  </a:lnTo>
                  <a:lnTo>
                    <a:pt x="105155" y="0"/>
                  </a:lnTo>
                  <a:lnTo>
                    <a:pt x="105155" y="132588"/>
                  </a:lnTo>
                  <a:lnTo>
                    <a:pt x="82296" y="132588"/>
                  </a:lnTo>
                  <a:lnTo>
                    <a:pt x="82296" y="73152"/>
                  </a:lnTo>
                  <a:lnTo>
                    <a:pt x="22859" y="73152"/>
                  </a:lnTo>
                  <a:lnTo>
                    <a:pt x="22859" y="132588"/>
                  </a:lnTo>
                  <a:lnTo>
                    <a:pt x="0" y="132588"/>
                  </a:lnTo>
                  <a:lnTo>
                    <a:pt x="0" y="0"/>
                  </a:lnTo>
                  <a:close/>
                </a:path>
              </a:pathLst>
            </a:custGeom>
            <a:ln w="12192">
              <a:solidFill>
                <a:srgbClr val="C63108"/>
              </a:solidFill>
            </a:ln>
          </p:spPr>
          <p:txBody>
            <a:bodyPr wrap="square" lIns="0" tIns="0" rIns="0" bIns="0" rtlCol="0"/>
            <a:lstStyle/>
            <a:p>
              <a:endParaRPr/>
            </a:p>
          </p:txBody>
        </p:sp>
        <p:sp>
          <p:nvSpPr>
            <p:cNvPr id="33" name="object 33"/>
            <p:cNvSpPr/>
            <p:nvPr/>
          </p:nvSpPr>
          <p:spPr>
            <a:xfrm>
              <a:off x="5905500" y="765047"/>
              <a:ext cx="121920" cy="137160"/>
            </a:xfrm>
            <a:custGeom>
              <a:avLst/>
              <a:gdLst/>
              <a:ahLst/>
              <a:cxnLst/>
              <a:rect l="l" t="t" r="r" b="b"/>
              <a:pathLst>
                <a:path w="121920" h="137159">
                  <a:moveTo>
                    <a:pt x="0" y="68579"/>
                  </a:moveTo>
                  <a:lnTo>
                    <a:pt x="0" y="60959"/>
                  </a:lnTo>
                  <a:lnTo>
                    <a:pt x="0" y="51815"/>
                  </a:lnTo>
                  <a:lnTo>
                    <a:pt x="3048" y="44195"/>
                  </a:lnTo>
                  <a:lnTo>
                    <a:pt x="24384" y="12191"/>
                  </a:lnTo>
                  <a:lnTo>
                    <a:pt x="28956" y="9143"/>
                  </a:lnTo>
                  <a:lnTo>
                    <a:pt x="33528" y="6095"/>
                  </a:lnTo>
                  <a:lnTo>
                    <a:pt x="39624" y="4571"/>
                  </a:lnTo>
                  <a:lnTo>
                    <a:pt x="44195" y="3047"/>
                  </a:lnTo>
                  <a:lnTo>
                    <a:pt x="50292" y="1523"/>
                  </a:lnTo>
                  <a:lnTo>
                    <a:pt x="54864" y="0"/>
                  </a:lnTo>
                  <a:lnTo>
                    <a:pt x="60960" y="0"/>
                  </a:lnTo>
                  <a:lnTo>
                    <a:pt x="68580" y="0"/>
                  </a:lnTo>
                  <a:lnTo>
                    <a:pt x="74676" y="1523"/>
                  </a:lnTo>
                  <a:lnTo>
                    <a:pt x="80772" y="3047"/>
                  </a:lnTo>
                  <a:lnTo>
                    <a:pt x="85344" y="4571"/>
                  </a:lnTo>
                  <a:lnTo>
                    <a:pt x="91439" y="7619"/>
                  </a:lnTo>
                  <a:lnTo>
                    <a:pt x="96012" y="10667"/>
                  </a:lnTo>
                  <a:lnTo>
                    <a:pt x="100584" y="13715"/>
                  </a:lnTo>
                  <a:lnTo>
                    <a:pt x="105155" y="18287"/>
                  </a:lnTo>
                  <a:lnTo>
                    <a:pt x="109728" y="22859"/>
                  </a:lnTo>
                  <a:lnTo>
                    <a:pt x="112775" y="27431"/>
                  </a:lnTo>
                  <a:lnTo>
                    <a:pt x="115824" y="33527"/>
                  </a:lnTo>
                  <a:lnTo>
                    <a:pt x="118872" y="39623"/>
                  </a:lnTo>
                  <a:lnTo>
                    <a:pt x="120396" y="45719"/>
                  </a:lnTo>
                  <a:lnTo>
                    <a:pt x="121920" y="51815"/>
                  </a:lnTo>
                  <a:lnTo>
                    <a:pt x="121920" y="85343"/>
                  </a:lnTo>
                  <a:lnTo>
                    <a:pt x="120396" y="89915"/>
                  </a:lnTo>
                  <a:lnTo>
                    <a:pt x="118872" y="94487"/>
                  </a:lnTo>
                  <a:lnTo>
                    <a:pt x="118872" y="99059"/>
                  </a:lnTo>
                  <a:lnTo>
                    <a:pt x="117348" y="103631"/>
                  </a:lnTo>
                  <a:lnTo>
                    <a:pt x="114300" y="106679"/>
                  </a:lnTo>
                  <a:lnTo>
                    <a:pt x="111252" y="114299"/>
                  </a:lnTo>
                  <a:lnTo>
                    <a:pt x="105155" y="120395"/>
                  </a:lnTo>
                  <a:lnTo>
                    <a:pt x="99060" y="124967"/>
                  </a:lnTo>
                  <a:lnTo>
                    <a:pt x="92964" y="129539"/>
                  </a:lnTo>
                  <a:lnTo>
                    <a:pt x="85344" y="132587"/>
                  </a:lnTo>
                  <a:lnTo>
                    <a:pt x="77724" y="135635"/>
                  </a:lnTo>
                  <a:lnTo>
                    <a:pt x="70104" y="137159"/>
                  </a:lnTo>
                  <a:lnTo>
                    <a:pt x="65532" y="137159"/>
                  </a:lnTo>
                  <a:lnTo>
                    <a:pt x="60960" y="137159"/>
                  </a:lnTo>
                  <a:lnTo>
                    <a:pt x="54864" y="137159"/>
                  </a:lnTo>
                  <a:lnTo>
                    <a:pt x="48768" y="137159"/>
                  </a:lnTo>
                  <a:lnTo>
                    <a:pt x="42672" y="135635"/>
                  </a:lnTo>
                  <a:lnTo>
                    <a:pt x="36576" y="132587"/>
                  </a:lnTo>
                  <a:lnTo>
                    <a:pt x="30480" y="131063"/>
                  </a:lnTo>
                  <a:lnTo>
                    <a:pt x="25908" y="128015"/>
                  </a:lnTo>
                  <a:lnTo>
                    <a:pt x="21336" y="123443"/>
                  </a:lnTo>
                  <a:lnTo>
                    <a:pt x="16764" y="120395"/>
                  </a:lnTo>
                  <a:lnTo>
                    <a:pt x="12192" y="115823"/>
                  </a:lnTo>
                  <a:lnTo>
                    <a:pt x="9144" y="109727"/>
                  </a:lnTo>
                  <a:lnTo>
                    <a:pt x="6096" y="105155"/>
                  </a:lnTo>
                  <a:lnTo>
                    <a:pt x="4572" y="99059"/>
                  </a:lnTo>
                  <a:lnTo>
                    <a:pt x="3048" y="91439"/>
                  </a:lnTo>
                  <a:lnTo>
                    <a:pt x="1524" y="85343"/>
                  </a:lnTo>
                  <a:lnTo>
                    <a:pt x="0" y="77723"/>
                  </a:lnTo>
                  <a:lnTo>
                    <a:pt x="0" y="68579"/>
                  </a:lnTo>
                  <a:close/>
                </a:path>
              </a:pathLst>
            </a:custGeom>
            <a:ln w="12192">
              <a:solidFill>
                <a:srgbClr val="C63108"/>
              </a:solidFill>
            </a:ln>
          </p:spPr>
          <p:txBody>
            <a:bodyPr wrap="square" lIns="0" tIns="0" rIns="0" bIns="0" rtlCol="0"/>
            <a:lstStyle/>
            <a:p>
              <a:endParaRPr/>
            </a:p>
          </p:txBody>
        </p:sp>
        <p:sp>
          <p:nvSpPr>
            <p:cNvPr id="34" name="object 34"/>
            <p:cNvSpPr/>
            <p:nvPr/>
          </p:nvSpPr>
          <p:spPr>
            <a:xfrm>
              <a:off x="5928360" y="783335"/>
              <a:ext cx="78105" cy="100965"/>
            </a:xfrm>
            <a:custGeom>
              <a:avLst/>
              <a:gdLst/>
              <a:ahLst/>
              <a:cxnLst/>
              <a:rect l="l" t="t" r="r" b="b"/>
              <a:pathLst>
                <a:path w="78104" h="100965">
                  <a:moveTo>
                    <a:pt x="0" y="50292"/>
                  </a:moveTo>
                  <a:lnTo>
                    <a:pt x="0" y="56388"/>
                  </a:lnTo>
                  <a:lnTo>
                    <a:pt x="0" y="62484"/>
                  </a:lnTo>
                  <a:lnTo>
                    <a:pt x="1524" y="67056"/>
                  </a:lnTo>
                  <a:lnTo>
                    <a:pt x="1524" y="73152"/>
                  </a:lnTo>
                  <a:lnTo>
                    <a:pt x="3048" y="77724"/>
                  </a:lnTo>
                  <a:lnTo>
                    <a:pt x="6096" y="80772"/>
                  </a:lnTo>
                  <a:lnTo>
                    <a:pt x="7620" y="85344"/>
                  </a:lnTo>
                  <a:lnTo>
                    <a:pt x="10668" y="88392"/>
                  </a:lnTo>
                  <a:lnTo>
                    <a:pt x="13716" y="91440"/>
                  </a:lnTo>
                  <a:lnTo>
                    <a:pt x="16764" y="94488"/>
                  </a:lnTo>
                  <a:lnTo>
                    <a:pt x="19812" y="96012"/>
                  </a:lnTo>
                  <a:lnTo>
                    <a:pt x="22859" y="97536"/>
                  </a:lnTo>
                  <a:lnTo>
                    <a:pt x="25908" y="99060"/>
                  </a:lnTo>
                  <a:lnTo>
                    <a:pt x="30480" y="100584"/>
                  </a:lnTo>
                  <a:lnTo>
                    <a:pt x="35052" y="100584"/>
                  </a:lnTo>
                  <a:lnTo>
                    <a:pt x="38100" y="100584"/>
                  </a:lnTo>
                  <a:lnTo>
                    <a:pt x="42672" y="100584"/>
                  </a:lnTo>
                  <a:lnTo>
                    <a:pt x="45719" y="100584"/>
                  </a:lnTo>
                  <a:lnTo>
                    <a:pt x="50292" y="99060"/>
                  </a:lnTo>
                  <a:lnTo>
                    <a:pt x="53339" y="97536"/>
                  </a:lnTo>
                  <a:lnTo>
                    <a:pt x="57912" y="96012"/>
                  </a:lnTo>
                  <a:lnTo>
                    <a:pt x="60960" y="94488"/>
                  </a:lnTo>
                  <a:lnTo>
                    <a:pt x="64008" y="91440"/>
                  </a:lnTo>
                  <a:lnTo>
                    <a:pt x="67056" y="88392"/>
                  </a:lnTo>
                  <a:lnTo>
                    <a:pt x="68580" y="85344"/>
                  </a:lnTo>
                  <a:lnTo>
                    <a:pt x="71628" y="80772"/>
                  </a:lnTo>
                  <a:lnTo>
                    <a:pt x="73152" y="77724"/>
                  </a:lnTo>
                  <a:lnTo>
                    <a:pt x="74676" y="73152"/>
                  </a:lnTo>
                  <a:lnTo>
                    <a:pt x="76200" y="67056"/>
                  </a:lnTo>
                  <a:lnTo>
                    <a:pt x="76200" y="62484"/>
                  </a:lnTo>
                  <a:lnTo>
                    <a:pt x="77724" y="56388"/>
                  </a:lnTo>
                  <a:lnTo>
                    <a:pt x="77724" y="50292"/>
                  </a:lnTo>
                  <a:lnTo>
                    <a:pt x="77724" y="44196"/>
                  </a:lnTo>
                  <a:lnTo>
                    <a:pt x="76200" y="38100"/>
                  </a:lnTo>
                  <a:lnTo>
                    <a:pt x="76200" y="33528"/>
                  </a:lnTo>
                  <a:lnTo>
                    <a:pt x="74676" y="28956"/>
                  </a:lnTo>
                  <a:lnTo>
                    <a:pt x="73152" y="24384"/>
                  </a:lnTo>
                  <a:lnTo>
                    <a:pt x="71628" y="19812"/>
                  </a:lnTo>
                  <a:lnTo>
                    <a:pt x="68580" y="16764"/>
                  </a:lnTo>
                  <a:lnTo>
                    <a:pt x="65532" y="13716"/>
                  </a:lnTo>
                  <a:lnTo>
                    <a:pt x="64008" y="10668"/>
                  </a:lnTo>
                  <a:lnTo>
                    <a:pt x="60960" y="7620"/>
                  </a:lnTo>
                  <a:lnTo>
                    <a:pt x="56387" y="6096"/>
                  </a:lnTo>
                  <a:lnTo>
                    <a:pt x="53339" y="3048"/>
                  </a:lnTo>
                  <a:lnTo>
                    <a:pt x="50292" y="3048"/>
                  </a:lnTo>
                  <a:lnTo>
                    <a:pt x="45719" y="1524"/>
                  </a:lnTo>
                  <a:lnTo>
                    <a:pt x="42672" y="1524"/>
                  </a:lnTo>
                  <a:lnTo>
                    <a:pt x="38100" y="0"/>
                  </a:lnTo>
                  <a:lnTo>
                    <a:pt x="35052" y="1524"/>
                  </a:lnTo>
                  <a:lnTo>
                    <a:pt x="30480" y="1524"/>
                  </a:lnTo>
                  <a:lnTo>
                    <a:pt x="25908" y="3048"/>
                  </a:lnTo>
                  <a:lnTo>
                    <a:pt x="22859" y="3048"/>
                  </a:lnTo>
                  <a:lnTo>
                    <a:pt x="19812" y="6096"/>
                  </a:lnTo>
                  <a:lnTo>
                    <a:pt x="16764" y="7620"/>
                  </a:lnTo>
                  <a:lnTo>
                    <a:pt x="13716" y="10668"/>
                  </a:lnTo>
                  <a:lnTo>
                    <a:pt x="10668" y="13716"/>
                  </a:lnTo>
                  <a:lnTo>
                    <a:pt x="7620" y="16764"/>
                  </a:lnTo>
                  <a:lnTo>
                    <a:pt x="6096" y="19812"/>
                  </a:lnTo>
                  <a:lnTo>
                    <a:pt x="3048" y="24384"/>
                  </a:lnTo>
                  <a:lnTo>
                    <a:pt x="1524" y="28956"/>
                  </a:lnTo>
                  <a:lnTo>
                    <a:pt x="1524" y="33528"/>
                  </a:lnTo>
                  <a:lnTo>
                    <a:pt x="0" y="39624"/>
                  </a:lnTo>
                  <a:lnTo>
                    <a:pt x="0" y="44196"/>
                  </a:lnTo>
                  <a:lnTo>
                    <a:pt x="0" y="50292"/>
                  </a:lnTo>
                </a:path>
              </a:pathLst>
            </a:custGeom>
            <a:ln w="12191">
              <a:solidFill>
                <a:srgbClr val="C63108"/>
              </a:solidFill>
            </a:ln>
          </p:spPr>
          <p:txBody>
            <a:bodyPr wrap="square" lIns="0" tIns="0" rIns="0" bIns="0" rtlCol="0"/>
            <a:lstStyle/>
            <a:p>
              <a:endParaRPr/>
            </a:p>
          </p:txBody>
        </p:sp>
        <p:sp>
          <p:nvSpPr>
            <p:cNvPr id="35" name="object 35"/>
            <p:cNvSpPr/>
            <p:nvPr/>
          </p:nvSpPr>
          <p:spPr>
            <a:xfrm>
              <a:off x="6048755" y="765048"/>
              <a:ext cx="114300" cy="137160"/>
            </a:xfrm>
            <a:custGeom>
              <a:avLst/>
              <a:gdLst/>
              <a:ahLst/>
              <a:cxnLst/>
              <a:rect l="l" t="t" r="r" b="b"/>
              <a:pathLst>
                <a:path w="114300" h="137159">
                  <a:moveTo>
                    <a:pt x="92963" y="86868"/>
                  </a:moveTo>
                  <a:lnTo>
                    <a:pt x="114299" y="89916"/>
                  </a:lnTo>
                  <a:lnTo>
                    <a:pt x="112775" y="96012"/>
                  </a:lnTo>
                  <a:lnTo>
                    <a:pt x="111251" y="100584"/>
                  </a:lnTo>
                  <a:lnTo>
                    <a:pt x="109727" y="105156"/>
                  </a:lnTo>
                  <a:lnTo>
                    <a:pt x="108203" y="109728"/>
                  </a:lnTo>
                  <a:lnTo>
                    <a:pt x="105155" y="114300"/>
                  </a:lnTo>
                  <a:lnTo>
                    <a:pt x="102107" y="117348"/>
                  </a:lnTo>
                  <a:lnTo>
                    <a:pt x="99059" y="121920"/>
                  </a:lnTo>
                  <a:lnTo>
                    <a:pt x="96011" y="124968"/>
                  </a:lnTo>
                  <a:lnTo>
                    <a:pt x="92963" y="128016"/>
                  </a:lnTo>
                  <a:lnTo>
                    <a:pt x="88391" y="131064"/>
                  </a:lnTo>
                  <a:lnTo>
                    <a:pt x="83819" y="132588"/>
                  </a:lnTo>
                  <a:lnTo>
                    <a:pt x="79247" y="134112"/>
                  </a:lnTo>
                  <a:lnTo>
                    <a:pt x="74675" y="135636"/>
                  </a:lnTo>
                  <a:lnTo>
                    <a:pt x="70103" y="137160"/>
                  </a:lnTo>
                  <a:lnTo>
                    <a:pt x="65531" y="137160"/>
                  </a:lnTo>
                  <a:lnTo>
                    <a:pt x="59435" y="137160"/>
                  </a:lnTo>
                  <a:lnTo>
                    <a:pt x="53339" y="137160"/>
                  </a:lnTo>
                  <a:lnTo>
                    <a:pt x="47243" y="137160"/>
                  </a:lnTo>
                  <a:lnTo>
                    <a:pt x="41147" y="135636"/>
                  </a:lnTo>
                  <a:lnTo>
                    <a:pt x="35051" y="132588"/>
                  </a:lnTo>
                  <a:lnTo>
                    <a:pt x="30479" y="131064"/>
                  </a:lnTo>
                  <a:lnTo>
                    <a:pt x="24383" y="128016"/>
                  </a:lnTo>
                  <a:lnTo>
                    <a:pt x="19811" y="123444"/>
                  </a:lnTo>
                  <a:lnTo>
                    <a:pt x="16763" y="120396"/>
                  </a:lnTo>
                  <a:lnTo>
                    <a:pt x="12191" y="115824"/>
                  </a:lnTo>
                  <a:lnTo>
                    <a:pt x="9143" y="109728"/>
                  </a:lnTo>
                  <a:lnTo>
                    <a:pt x="6095" y="105156"/>
                  </a:lnTo>
                  <a:lnTo>
                    <a:pt x="3047" y="99060"/>
                  </a:lnTo>
                  <a:lnTo>
                    <a:pt x="1523" y="91440"/>
                  </a:lnTo>
                  <a:lnTo>
                    <a:pt x="0" y="85344"/>
                  </a:lnTo>
                  <a:lnTo>
                    <a:pt x="0" y="77724"/>
                  </a:lnTo>
                  <a:lnTo>
                    <a:pt x="0" y="70104"/>
                  </a:lnTo>
                  <a:lnTo>
                    <a:pt x="0" y="59436"/>
                  </a:lnTo>
                  <a:lnTo>
                    <a:pt x="1523" y="50292"/>
                  </a:lnTo>
                  <a:lnTo>
                    <a:pt x="3047" y="41148"/>
                  </a:lnTo>
                  <a:lnTo>
                    <a:pt x="6095" y="32004"/>
                  </a:lnTo>
                  <a:lnTo>
                    <a:pt x="10667" y="24384"/>
                  </a:lnTo>
                  <a:lnTo>
                    <a:pt x="13715" y="21336"/>
                  </a:lnTo>
                  <a:lnTo>
                    <a:pt x="15239" y="18288"/>
                  </a:lnTo>
                  <a:lnTo>
                    <a:pt x="18287" y="15240"/>
                  </a:lnTo>
                  <a:lnTo>
                    <a:pt x="21335" y="12192"/>
                  </a:lnTo>
                  <a:lnTo>
                    <a:pt x="24383" y="10668"/>
                  </a:lnTo>
                  <a:lnTo>
                    <a:pt x="28955" y="9144"/>
                  </a:lnTo>
                  <a:lnTo>
                    <a:pt x="35051" y="4572"/>
                  </a:lnTo>
                  <a:lnTo>
                    <a:pt x="42671" y="3048"/>
                  </a:lnTo>
                  <a:lnTo>
                    <a:pt x="51815" y="1524"/>
                  </a:lnTo>
                  <a:lnTo>
                    <a:pt x="54863" y="0"/>
                  </a:lnTo>
                  <a:lnTo>
                    <a:pt x="59435" y="0"/>
                  </a:lnTo>
                  <a:lnTo>
                    <a:pt x="65531" y="0"/>
                  </a:lnTo>
                  <a:lnTo>
                    <a:pt x="70103" y="1524"/>
                  </a:lnTo>
                  <a:lnTo>
                    <a:pt x="74675" y="1524"/>
                  </a:lnTo>
                  <a:lnTo>
                    <a:pt x="79247" y="3048"/>
                  </a:lnTo>
                  <a:lnTo>
                    <a:pt x="83819" y="4572"/>
                  </a:lnTo>
                  <a:lnTo>
                    <a:pt x="88391" y="6096"/>
                  </a:lnTo>
                  <a:lnTo>
                    <a:pt x="91439" y="9144"/>
                  </a:lnTo>
                  <a:lnTo>
                    <a:pt x="94487" y="10668"/>
                  </a:lnTo>
                  <a:lnTo>
                    <a:pt x="99059" y="13716"/>
                  </a:lnTo>
                  <a:lnTo>
                    <a:pt x="100583" y="16764"/>
                  </a:lnTo>
                  <a:lnTo>
                    <a:pt x="103631" y="21336"/>
                  </a:lnTo>
                  <a:lnTo>
                    <a:pt x="106679" y="24384"/>
                  </a:lnTo>
                  <a:lnTo>
                    <a:pt x="108203" y="28956"/>
                  </a:lnTo>
                  <a:lnTo>
                    <a:pt x="109727" y="33528"/>
                  </a:lnTo>
                  <a:lnTo>
                    <a:pt x="111251" y="38100"/>
                  </a:lnTo>
                  <a:lnTo>
                    <a:pt x="112775" y="42672"/>
                  </a:lnTo>
                  <a:lnTo>
                    <a:pt x="89915" y="45720"/>
                  </a:lnTo>
                  <a:lnTo>
                    <a:pt x="88391" y="39624"/>
                  </a:lnTo>
                  <a:lnTo>
                    <a:pt x="85343" y="33528"/>
                  </a:lnTo>
                  <a:lnTo>
                    <a:pt x="82295" y="28956"/>
                  </a:lnTo>
                  <a:lnTo>
                    <a:pt x="79247" y="25908"/>
                  </a:lnTo>
                  <a:lnTo>
                    <a:pt x="74675" y="22860"/>
                  </a:lnTo>
                  <a:lnTo>
                    <a:pt x="70103" y="19812"/>
                  </a:lnTo>
                  <a:lnTo>
                    <a:pt x="65531" y="19812"/>
                  </a:lnTo>
                  <a:lnTo>
                    <a:pt x="59435" y="18288"/>
                  </a:lnTo>
                  <a:lnTo>
                    <a:pt x="56387" y="19812"/>
                  </a:lnTo>
                  <a:lnTo>
                    <a:pt x="51815" y="19812"/>
                  </a:lnTo>
                  <a:lnTo>
                    <a:pt x="48767" y="19812"/>
                  </a:lnTo>
                  <a:lnTo>
                    <a:pt x="44195" y="21336"/>
                  </a:lnTo>
                  <a:lnTo>
                    <a:pt x="41147" y="22860"/>
                  </a:lnTo>
                  <a:lnTo>
                    <a:pt x="38099" y="25908"/>
                  </a:lnTo>
                  <a:lnTo>
                    <a:pt x="35051" y="27432"/>
                  </a:lnTo>
                  <a:lnTo>
                    <a:pt x="32003" y="30480"/>
                  </a:lnTo>
                  <a:lnTo>
                    <a:pt x="30479" y="33528"/>
                  </a:lnTo>
                  <a:lnTo>
                    <a:pt x="27431" y="38100"/>
                  </a:lnTo>
                  <a:lnTo>
                    <a:pt x="25907" y="41148"/>
                  </a:lnTo>
                  <a:lnTo>
                    <a:pt x="24383" y="45720"/>
                  </a:lnTo>
                  <a:lnTo>
                    <a:pt x="22859" y="51816"/>
                  </a:lnTo>
                  <a:lnTo>
                    <a:pt x="22859" y="56388"/>
                  </a:lnTo>
                  <a:lnTo>
                    <a:pt x="21335" y="62484"/>
                  </a:lnTo>
                  <a:lnTo>
                    <a:pt x="21335" y="68580"/>
                  </a:lnTo>
                  <a:lnTo>
                    <a:pt x="21335" y="74676"/>
                  </a:lnTo>
                  <a:lnTo>
                    <a:pt x="22859" y="80772"/>
                  </a:lnTo>
                  <a:lnTo>
                    <a:pt x="22859" y="86868"/>
                  </a:lnTo>
                  <a:lnTo>
                    <a:pt x="24383" y="91440"/>
                  </a:lnTo>
                  <a:lnTo>
                    <a:pt x="25907" y="96012"/>
                  </a:lnTo>
                  <a:lnTo>
                    <a:pt x="27431" y="100584"/>
                  </a:lnTo>
                  <a:lnTo>
                    <a:pt x="41147" y="114300"/>
                  </a:lnTo>
                  <a:lnTo>
                    <a:pt x="44195" y="115824"/>
                  </a:lnTo>
                  <a:lnTo>
                    <a:pt x="47243" y="117348"/>
                  </a:lnTo>
                  <a:lnTo>
                    <a:pt x="50291" y="118872"/>
                  </a:lnTo>
                  <a:lnTo>
                    <a:pt x="54863" y="118872"/>
                  </a:lnTo>
                  <a:lnTo>
                    <a:pt x="59435" y="118872"/>
                  </a:lnTo>
                  <a:lnTo>
                    <a:pt x="62483" y="118872"/>
                  </a:lnTo>
                  <a:lnTo>
                    <a:pt x="65531" y="118872"/>
                  </a:lnTo>
                  <a:lnTo>
                    <a:pt x="71627" y="117348"/>
                  </a:lnTo>
                  <a:lnTo>
                    <a:pt x="76199" y="114300"/>
                  </a:lnTo>
                  <a:lnTo>
                    <a:pt x="80771" y="111252"/>
                  </a:lnTo>
                  <a:lnTo>
                    <a:pt x="85343" y="106680"/>
                  </a:lnTo>
                  <a:lnTo>
                    <a:pt x="88391" y="100584"/>
                  </a:lnTo>
                  <a:lnTo>
                    <a:pt x="91439" y="94488"/>
                  </a:lnTo>
                  <a:lnTo>
                    <a:pt x="92963" y="86868"/>
                  </a:lnTo>
                  <a:close/>
                </a:path>
              </a:pathLst>
            </a:custGeom>
            <a:ln w="12192">
              <a:solidFill>
                <a:srgbClr val="C63108"/>
              </a:solidFill>
            </a:ln>
          </p:spPr>
          <p:txBody>
            <a:bodyPr wrap="square" lIns="0" tIns="0" rIns="0" bIns="0" rtlCol="0"/>
            <a:lstStyle/>
            <a:p>
              <a:endParaRPr/>
            </a:p>
          </p:txBody>
        </p:sp>
        <p:sp>
          <p:nvSpPr>
            <p:cNvPr id="36" name="object 36"/>
            <p:cNvSpPr/>
            <p:nvPr/>
          </p:nvSpPr>
          <p:spPr>
            <a:xfrm>
              <a:off x="6169151" y="768095"/>
              <a:ext cx="108585" cy="132715"/>
            </a:xfrm>
            <a:custGeom>
              <a:avLst/>
              <a:gdLst/>
              <a:ahLst/>
              <a:cxnLst/>
              <a:rect l="l" t="t" r="r" b="b"/>
              <a:pathLst>
                <a:path w="108585" h="132715">
                  <a:moveTo>
                    <a:pt x="0" y="0"/>
                  </a:moveTo>
                  <a:lnTo>
                    <a:pt x="108204" y="0"/>
                  </a:lnTo>
                  <a:lnTo>
                    <a:pt x="108204" y="18288"/>
                  </a:lnTo>
                  <a:lnTo>
                    <a:pt x="65532" y="18288"/>
                  </a:lnTo>
                  <a:lnTo>
                    <a:pt x="65532" y="132588"/>
                  </a:lnTo>
                  <a:lnTo>
                    <a:pt x="42672" y="132588"/>
                  </a:lnTo>
                  <a:lnTo>
                    <a:pt x="42672" y="18288"/>
                  </a:lnTo>
                  <a:lnTo>
                    <a:pt x="0" y="18288"/>
                  </a:lnTo>
                  <a:lnTo>
                    <a:pt x="0" y="0"/>
                  </a:lnTo>
                  <a:close/>
                </a:path>
              </a:pathLst>
            </a:custGeom>
            <a:ln w="12192">
              <a:solidFill>
                <a:srgbClr val="C63108"/>
              </a:solidFill>
            </a:ln>
          </p:spPr>
          <p:txBody>
            <a:bodyPr wrap="square" lIns="0" tIns="0" rIns="0" bIns="0" rtlCol="0"/>
            <a:lstStyle/>
            <a:p>
              <a:endParaRPr/>
            </a:p>
          </p:txBody>
        </p:sp>
        <p:sp>
          <p:nvSpPr>
            <p:cNvPr id="37" name="object 37"/>
            <p:cNvSpPr/>
            <p:nvPr/>
          </p:nvSpPr>
          <p:spPr>
            <a:xfrm>
              <a:off x="6298692" y="717804"/>
              <a:ext cx="22860" cy="182880"/>
            </a:xfrm>
            <a:custGeom>
              <a:avLst/>
              <a:gdLst/>
              <a:ahLst/>
              <a:cxnLst/>
              <a:rect l="l" t="t" r="r" b="b"/>
              <a:pathLst>
                <a:path w="22860" h="182880">
                  <a:moveTo>
                    <a:pt x="0" y="25908"/>
                  </a:moveTo>
                  <a:lnTo>
                    <a:pt x="0" y="0"/>
                  </a:lnTo>
                  <a:lnTo>
                    <a:pt x="22859" y="0"/>
                  </a:lnTo>
                  <a:lnTo>
                    <a:pt x="22859" y="25908"/>
                  </a:lnTo>
                  <a:lnTo>
                    <a:pt x="0" y="25908"/>
                  </a:lnTo>
                  <a:close/>
                </a:path>
                <a:path w="22860" h="182880">
                  <a:moveTo>
                    <a:pt x="0" y="182879"/>
                  </a:moveTo>
                  <a:lnTo>
                    <a:pt x="0" y="50291"/>
                  </a:lnTo>
                  <a:lnTo>
                    <a:pt x="22859" y="50291"/>
                  </a:lnTo>
                  <a:lnTo>
                    <a:pt x="22859" y="182879"/>
                  </a:lnTo>
                  <a:lnTo>
                    <a:pt x="0" y="182879"/>
                  </a:lnTo>
                  <a:close/>
                </a:path>
              </a:pathLst>
            </a:custGeom>
            <a:ln w="12192">
              <a:solidFill>
                <a:srgbClr val="C63108"/>
              </a:solidFill>
            </a:ln>
          </p:spPr>
          <p:txBody>
            <a:bodyPr wrap="square" lIns="0" tIns="0" rIns="0" bIns="0" rtlCol="0"/>
            <a:lstStyle/>
            <a:p>
              <a:endParaRPr/>
            </a:p>
          </p:txBody>
        </p:sp>
      </p:gr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08555" y="2468407"/>
            <a:ext cx="8202295" cy="2768600"/>
          </a:xfrm>
          <a:prstGeom prst="rect">
            <a:avLst/>
          </a:prstGeom>
        </p:spPr>
        <p:txBody>
          <a:bodyPr vert="horz" wrap="square" lIns="0" tIns="12700" rIns="0" bIns="0" rtlCol="0">
            <a:spAutoFit/>
          </a:bodyPr>
          <a:lstStyle/>
          <a:p>
            <a:pPr marL="12700" marR="59055">
              <a:lnSpc>
                <a:spcPct val="100000"/>
              </a:lnSpc>
              <a:spcBef>
                <a:spcPts val="100"/>
              </a:spcBef>
            </a:pPr>
            <a:r>
              <a:rPr sz="1800" spc="-20" dirty="0">
                <a:latin typeface="Microsoft Sans Serif" panose="020B0604020202020204"/>
                <a:cs typeface="Microsoft Sans Serif" panose="020B0604020202020204"/>
              </a:rPr>
              <a:t>Механізм</a:t>
            </a:r>
            <a:r>
              <a:rPr sz="1800" dirty="0">
                <a:latin typeface="Microsoft Sans Serif" panose="020B0604020202020204"/>
                <a:cs typeface="Microsoft Sans Serif" panose="020B0604020202020204"/>
              </a:rPr>
              <a:t> дії</a:t>
            </a:r>
            <a:r>
              <a:rPr sz="1800" spc="-10"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тетрациклінів</a:t>
            </a:r>
            <a:r>
              <a:rPr sz="1800" spc="-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полягає</a:t>
            </a:r>
            <a:r>
              <a:rPr sz="1800" spc="-2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у їхній </a:t>
            </a:r>
            <a:r>
              <a:rPr sz="1800" spc="-20" dirty="0">
                <a:latin typeface="Microsoft Sans Serif" panose="020B0604020202020204"/>
                <a:cs typeface="Microsoft Sans Serif" panose="020B0604020202020204"/>
              </a:rPr>
              <a:t>здатності</a:t>
            </a:r>
            <a:r>
              <a:rPr sz="1800" spc="-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пригнічувати</a:t>
            </a:r>
            <a:r>
              <a:rPr sz="180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синтез </a:t>
            </a:r>
            <a:r>
              <a:rPr sz="1800" dirty="0">
                <a:latin typeface="Microsoft Sans Serif" panose="020B0604020202020204"/>
                <a:cs typeface="Microsoft Sans Serif" panose="020B0604020202020204"/>
              </a:rPr>
              <a:t>білка</a:t>
            </a:r>
            <a:r>
              <a:rPr sz="1800" spc="-1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a:t>
            </a:r>
            <a:r>
              <a:rPr sz="1800" spc="-2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бактерії.</a:t>
            </a:r>
            <a:r>
              <a:rPr sz="1800" spc="-3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Основна</a:t>
            </a:r>
            <a:r>
              <a:rPr sz="1800" spc="-10"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мета</a:t>
            </a:r>
            <a:r>
              <a:rPr sz="1800" spc="-2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дії</a:t>
            </a:r>
            <a:r>
              <a:rPr sz="1800" spc="-30"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тетрациклінів </a:t>
            </a:r>
            <a:r>
              <a:rPr sz="1800" dirty="0">
                <a:latin typeface="Microsoft Sans Serif" panose="020B0604020202020204"/>
                <a:cs typeface="Microsoft Sans Serif" panose="020B0604020202020204"/>
              </a:rPr>
              <a:t>-</a:t>
            </a:r>
            <a:r>
              <a:rPr sz="1800" spc="-1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рибосоми,</a:t>
            </a:r>
            <a:r>
              <a:rPr sz="1800" spc="-3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які</a:t>
            </a:r>
            <a:r>
              <a:rPr sz="1800" spc="-2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відповідають </a:t>
            </a:r>
            <a:r>
              <a:rPr sz="1800" dirty="0">
                <a:latin typeface="Microsoft Sans Serif" panose="020B0604020202020204"/>
                <a:cs typeface="Microsoft Sans Serif" panose="020B0604020202020204"/>
              </a:rPr>
              <a:t>за</a:t>
            </a:r>
            <a:r>
              <a:rPr sz="1800" spc="-6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синтез</a:t>
            </a:r>
            <a:r>
              <a:rPr sz="1800" spc="-5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білка</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a:t>
            </a:r>
            <a:r>
              <a:rPr sz="1800" spc="-7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клітині.</a:t>
            </a:r>
            <a:endParaRPr sz="1800">
              <a:latin typeface="Microsoft Sans Serif" panose="020B0604020202020204"/>
              <a:cs typeface="Microsoft Sans Serif" panose="020B0604020202020204"/>
            </a:endParaRPr>
          </a:p>
          <a:p>
            <a:pPr>
              <a:lnSpc>
                <a:spcPct val="100000"/>
              </a:lnSpc>
              <a:spcBef>
                <a:spcPts val="120"/>
              </a:spcBef>
            </a:pPr>
            <a:endParaRPr sz="1800">
              <a:latin typeface="Microsoft Sans Serif" panose="020B0604020202020204"/>
              <a:cs typeface="Microsoft Sans Serif" panose="020B0604020202020204"/>
            </a:endParaRPr>
          </a:p>
          <a:p>
            <a:pPr marL="12700">
              <a:lnSpc>
                <a:spcPct val="100000"/>
              </a:lnSpc>
            </a:pPr>
            <a:r>
              <a:rPr sz="1800" dirty="0">
                <a:latin typeface="Microsoft Sans Serif" panose="020B0604020202020204"/>
                <a:cs typeface="Microsoft Sans Serif" panose="020B0604020202020204"/>
              </a:rPr>
              <a:t>Основні</a:t>
            </a:r>
            <a:r>
              <a:rPr sz="1800" spc="-6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етапи</a:t>
            </a:r>
            <a:r>
              <a:rPr sz="1800" spc="-55"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механізму</a:t>
            </a:r>
            <a:r>
              <a:rPr sz="1800" spc="-60"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дії:</a:t>
            </a:r>
            <a:endParaRPr sz="1800">
              <a:latin typeface="Microsoft Sans Serif" panose="020B0604020202020204"/>
              <a:cs typeface="Microsoft Sans Serif" panose="020B0604020202020204"/>
            </a:endParaRPr>
          </a:p>
          <a:p>
            <a:pPr>
              <a:lnSpc>
                <a:spcPct val="100000"/>
              </a:lnSpc>
              <a:spcBef>
                <a:spcPts val="120"/>
              </a:spcBef>
            </a:pPr>
            <a:endParaRPr sz="1800">
              <a:latin typeface="Microsoft Sans Serif" panose="020B0604020202020204"/>
              <a:cs typeface="Microsoft Sans Serif" panose="020B0604020202020204"/>
            </a:endParaRPr>
          </a:p>
          <a:p>
            <a:pPr marL="12700" marR="5080" indent="63500">
              <a:lnSpc>
                <a:spcPct val="100000"/>
              </a:lnSpc>
              <a:spcBef>
                <a:spcPts val="5"/>
              </a:spcBef>
            </a:pPr>
            <a:r>
              <a:rPr sz="1800" dirty="0">
                <a:latin typeface="Microsoft Sans Serif" panose="020B0604020202020204"/>
                <a:cs typeface="Microsoft Sans Serif" panose="020B0604020202020204"/>
              </a:rPr>
              <a:t>1)</a:t>
            </a:r>
            <a:r>
              <a:rPr sz="1800" spc="-20" dirty="0">
                <a:latin typeface="Microsoft Sans Serif" panose="020B0604020202020204"/>
                <a:cs typeface="Microsoft Sans Serif" panose="020B0604020202020204"/>
              </a:rPr>
              <a:t> </a:t>
            </a:r>
            <a:r>
              <a:rPr sz="1800" b="1" spc="-10" dirty="0">
                <a:solidFill>
                  <a:srgbClr val="FF0000"/>
                </a:solidFill>
                <a:latin typeface="Arial" panose="020B0604020202020204"/>
                <a:cs typeface="Arial" panose="020B0604020202020204"/>
              </a:rPr>
              <a:t>Зв'язування</a:t>
            </a:r>
            <a:r>
              <a:rPr sz="1800" b="1" spc="-55" dirty="0">
                <a:solidFill>
                  <a:srgbClr val="FF0000"/>
                </a:solidFill>
                <a:latin typeface="Arial" panose="020B0604020202020204"/>
                <a:cs typeface="Arial" panose="020B0604020202020204"/>
              </a:rPr>
              <a:t> </a:t>
            </a:r>
            <a:r>
              <a:rPr sz="1800" b="1" dirty="0">
                <a:solidFill>
                  <a:srgbClr val="FF0000"/>
                </a:solidFill>
                <a:latin typeface="Arial" panose="020B0604020202020204"/>
                <a:cs typeface="Arial" panose="020B0604020202020204"/>
              </a:rPr>
              <a:t>з</a:t>
            </a:r>
            <a:r>
              <a:rPr sz="1800" b="1" spc="-45" dirty="0">
                <a:solidFill>
                  <a:srgbClr val="FF0000"/>
                </a:solidFill>
                <a:latin typeface="Arial" panose="020B0604020202020204"/>
                <a:cs typeface="Arial" panose="020B0604020202020204"/>
              </a:rPr>
              <a:t> </a:t>
            </a:r>
            <a:r>
              <a:rPr sz="1800" b="1" spc="-10" dirty="0">
                <a:solidFill>
                  <a:srgbClr val="FF0000"/>
                </a:solidFill>
                <a:latin typeface="Arial" panose="020B0604020202020204"/>
                <a:cs typeface="Arial" panose="020B0604020202020204"/>
              </a:rPr>
              <a:t>рибосомами</a:t>
            </a:r>
            <a:r>
              <a:rPr sz="1800" spc="-10" dirty="0">
                <a:latin typeface="Microsoft Sans Serif" panose="020B0604020202020204"/>
                <a:cs typeface="Microsoft Sans Serif" panose="020B0604020202020204"/>
              </a:rPr>
              <a:t>:</a:t>
            </a:r>
            <a:r>
              <a:rPr sz="1800" spc="-35" dirty="0">
                <a:latin typeface="Microsoft Sans Serif" panose="020B0604020202020204"/>
                <a:cs typeface="Microsoft Sans Serif" panose="020B0604020202020204"/>
              </a:rPr>
              <a:t> </a:t>
            </a:r>
            <a:r>
              <a:rPr sz="1800" spc="-25" dirty="0">
                <a:latin typeface="Microsoft Sans Serif" panose="020B0604020202020204"/>
                <a:cs typeface="Microsoft Sans Serif" panose="020B0604020202020204"/>
              </a:rPr>
              <a:t>Тетрацикліни</a:t>
            </a:r>
            <a:r>
              <a:rPr sz="1800" spc="-35"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зв'язуються</a:t>
            </a:r>
            <a:r>
              <a:rPr sz="1800" spc="-3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з</a:t>
            </a:r>
            <a:r>
              <a:rPr sz="1800" spc="-2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рибосомами </a:t>
            </a:r>
            <a:r>
              <a:rPr sz="1800" spc="-20" dirty="0">
                <a:latin typeface="Microsoft Sans Serif" panose="020B0604020202020204"/>
                <a:cs typeface="Microsoft Sans Serif" panose="020B0604020202020204"/>
              </a:rPr>
              <a:t>бактерій,</a:t>
            </a:r>
            <a:r>
              <a:rPr sz="1800" spc="-40" dirty="0">
                <a:latin typeface="Microsoft Sans Serif" panose="020B0604020202020204"/>
                <a:cs typeface="Microsoft Sans Serif" panose="020B0604020202020204"/>
              </a:rPr>
              <a:t> </a:t>
            </a:r>
            <a:r>
              <a:rPr sz="1800" spc="-30" dirty="0">
                <a:latin typeface="Microsoft Sans Serif" panose="020B0604020202020204"/>
                <a:cs typeface="Microsoft Sans Serif" panose="020B0604020202020204"/>
              </a:rPr>
              <a:t>зокрема</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з</a:t>
            </a:r>
            <a:r>
              <a:rPr sz="1800" spc="-5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їхньою</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30S</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субодиницею.</a:t>
            </a:r>
            <a:r>
              <a:rPr sz="1800" spc="-5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Це</a:t>
            </a:r>
            <a:r>
              <a:rPr sz="1800" spc="-3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завдає</a:t>
            </a:r>
            <a:r>
              <a:rPr sz="1800" spc="-2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перешкод</a:t>
            </a:r>
            <a:r>
              <a:rPr sz="1800" spc="-4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взаємодії транспортного</a:t>
            </a:r>
            <a:r>
              <a:rPr sz="1800" spc="-5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РНК</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та</a:t>
            </a:r>
            <a:r>
              <a:rPr sz="1800" spc="-50"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молекули</a:t>
            </a:r>
            <a:r>
              <a:rPr sz="1800" spc="-40"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аміноацил-тРНК,</a:t>
            </a:r>
            <a:r>
              <a:rPr sz="1800" spc="-5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яка</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має</a:t>
            </a:r>
            <a:r>
              <a:rPr sz="1800" spc="-4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визначений амінокислотний</a:t>
            </a:r>
            <a:r>
              <a:rPr sz="1800" spc="-11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залишок.</a:t>
            </a:r>
            <a:endParaRPr sz="1800">
              <a:latin typeface="Microsoft Sans Serif" panose="020B0604020202020204"/>
              <a:cs typeface="Microsoft Sans Serif" panose="020B0604020202020204"/>
            </a:endParaRPr>
          </a:p>
        </p:txBody>
      </p:sp>
      <p:grpSp>
        <p:nvGrpSpPr>
          <p:cNvPr id="3" name="object 3"/>
          <p:cNvGrpSpPr/>
          <p:nvPr/>
        </p:nvGrpSpPr>
        <p:grpSpPr>
          <a:xfrm>
            <a:off x="4675632" y="1856232"/>
            <a:ext cx="1292860" cy="234950"/>
            <a:chOff x="4675632" y="1856232"/>
            <a:chExt cx="1292860" cy="234950"/>
          </a:xfrm>
        </p:grpSpPr>
        <p:pic>
          <p:nvPicPr>
            <p:cNvPr id="4" name="object 4"/>
            <p:cNvPicPr/>
            <p:nvPr/>
          </p:nvPicPr>
          <p:blipFill>
            <a:blip r:embed="rId2" cstate="print"/>
            <a:stretch>
              <a:fillRect/>
            </a:stretch>
          </p:blipFill>
          <p:spPr>
            <a:xfrm>
              <a:off x="4681728" y="1862328"/>
              <a:ext cx="210311" cy="219455"/>
            </a:xfrm>
            <a:prstGeom prst="rect">
              <a:avLst/>
            </a:prstGeom>
          </p:spPr>
        </p:pic>
        <p:pic>
          <p:nvPicPr>
            <p:cNvPr id="5" name="object 5"/>
            <p:cNvPicPr/>
            <p:nvPr/>
          </p:nvPicPr>
          <p:blipFill>
            <a:blip r:embed="rId3" cstate="print"/>
            <a:stretch>
              <a:fillRect/>
            </a:stretch>
          </p:blipFill>
          <p:spPr>
            <a:xfrm>
              <a:off x="4928616" y="1920240"/>
              <a:ext cx="146303" cy="164591"/>
            </a:xfrm>
            <a:prstGeom prst="rect">
              <a:avLst/>
            </a:prstGeom>
          </p:spPr>
        </p:pic>
        <p:pic>
          <p:nvPicPr>
            <p:cNvPr id="6" name="object 6"/>
            <p:cNvPicPr/>
            <p:nvPr/>
          </p:nvPicPr>
          <p:blipFill>
            <a:blip r:embed="rId4" cstate="print"/>
            <a:stretch>
              <a:fillRect/>
            </a:stretch>
          </p:blipFill>
          <p:spPr>
            <a:xfrm>
              <a:off x="5084064" y="1924304"/>
              <a:ext cx="144780" cy="157479"/>
            </a:xfrm>
            <a:prstGeom prst="rect">
              <a:avLst/>
            </a:prstGeom>
          </p:spPr>
        </p:pic>
        <p:pic>
          <p:nvPicPr>
            <p:cNvPr id="7" name="object 7"/>
            <p:cNvPicPr/>
            <p:nvPr/>
          </p:nvPicPr>
          <p:blipFill>
            <a:blip r:embed="rId5" cstate="print"/>
            <a:stretch>
              <a:fillRect/>
            </a:stretch>
          </p:blipFill>
          <p:spPr>
            <a:xfrm>
              <a:off x="5239512" y="1920240"/>
              <a:ext cx="146303" cy="164591"/>
            </a:xfrm>
            <a:prstGeom prst="rect">
              <a:avLst/>
            </a:prstGeom>
          </p:spPr>
        </p:pic>
        <p:pic>
          <p:nvPicPr>
            <p:cNvPr id="8" name="object 8"/>
            <p:cNvPicPr/>
            <p:nvPr/>
          </p:nvPicPr>
          <p:blipFill>
            <a:blip r:embed="rId6" cstate="print"/>
            <a:stretch>
              <a:fillRect/>
            </a:stretch>
          </p:blipFill>
          <p:spPr>
            <a:xfrm>
              <a:off x="5419344" y="1923288"/>
              <a:ext cx="126491" cy="158496"/>
            </a:xfrm>
            <a:prstGeom prst="rect">
              <a:avLst/>
            </a:prstGeom>
          </p:spPr>
        </p:pic>
        <p:pic>
          <p:nvPicPr>
            <p:cNvPr id="9" name="object 9"/>
            <p:cNvPicPr/>
            <p:nvPr/>
          </p:nvPicPr>
          <p:blipFill>
            <a:blip r:embed="rId7" cstate="print"/>
            <a:stretch>
              <a:fillRect/>
            </a:stretch>
          </p:blipFill>
          <p:spPr>
            <a:xfrm>
              <a:off x="5586984" y="1862328"/>
              <a:ext cx="27432" cy="219455"/>
            </a:xfrm>
            <a:prstGeom prst="rect">
              <a:avLst/>
            </a:prstGeom>
          </p:spPr>
        </p:pic>
        <p:pic>
          <p:nvPicPr>
            <p:cNvPr id="10" name="object 10"/>
            <p:cNvPicPr/>
            <p:nvPr/>
          </p:nvPicPr>
          <p:blipFill>
            <a:blip r:embed="rId8" cstate="print"/>
            <a:stretch>
              <a:fillRect/>
            </a:stretch>
          </p:blipFill>
          <p:spPr>
            <a:xfrm>
              <a:off x="5641848" y="1920240"/>
              <a:ext cx="121919" cy="164591"/>
            </a:xfrm>
            <a:prstGeom prst="rect">
              <a:avLst/>
            </a:prstGeom>
          </p:spPr>
        </p:pic>
        <p:pic>
          <p:nvPicPr>
            <p:cNvPr id="11" name="object 11"/>
            <p:cNvPicPr/>
            <p:nvPr/>
          </p:nvPicPr>
          <p:blipFill>
            <a:blip r:embed="rId9" cstate="print"/>
            <a:stretch>
              <a:fillRect/>
            </a:stretch>
          </p:blipFill>
          <p:spPr>
            <a:xfrm>
              <a:off x="5794248" y="1923288"/>
              <a:ext cx="167639" cy="158496"/>
            </a:xfrm>
            <a:prstGeom prst="rect">
              <a:avLst/>
            </a:prstGeom>
          </p:spPr>
        </p:pic>
        <p:pic>
          <p:nvPicPr>
            <p:cNvPr id="12" name="object 12"/>
            <p:cNvPicPr/>
            <p:nvPr/>
          </p:nvPicPr>
          <p:blipFill>
            <a:blip r:embed="rId10" cstate="print"/>
            <a:stretch>
              <a:fillRect/>
            </a:stretch>
          </p:blipFill>
          <p:spPr>
            <a:xfrm>
              <a:off x="4675632" y="1856232"/>
              <a:ext cx="222504" cy="231648"/>
            </a:xfrm>
            <a:prstGeom prst="rect">
              <a:avLst/>
            </a:prstGeom>
          </p:spPr>
        </p:pic>
        <p:pic>
          <p:nvPicPr>
            <p:cNvPr id="13" name="object 13"/>
            <p:cNvPicPr/>
            <p:nvPr/>
          </p:nvPicPr>
          <p:blipFill>
            <a:blip r:embed="rId11" cstate="print"/>
            <a:stretch>
              <a:fillRect/>
            </a:stretch>
          </p:blipFill>
          <p:spPr>
            <a:xfrm>
              <a:off x="4922520" y="1914144"/>
              <a:ext cx="469391" cy="176784"/>
            </a:xfrm>
            <a:prstGeom prst="rect">
              <a:avLst/>
            </a:prstGeom>
          </p:spPr>
        </p:pic>
        <p:sp>
          <p:nvSpPr>
            <p:cNvPr id="14" name="object 14"/>
            <p:cNvSpPr/>
            <p:nvPr/>
          </p:nvSpPr>
          <p:spPr>
            <a:xfrm>
              <a:off x="5419344" y="1923288"/>
              <a:ext cx="127000" cy="158750"/>
            </a:xfrm>
            <a:custGeom>
              <a:avLst/>
              <a:gdLst/>
              <a:ahLst/>
              <a:cxnLst/>
              <a:rect l="l" t="t" r="r" b="b"/>
              <a:pathLst>
                <a:path w="127000" h="158750">
                  <a:moveTo>
                    <a:pt x="0" y="0"/>
                  </a:moveTo>
                  <a:lnTo>
                    <a:pt x="25908" y="0"/>
                  </a:lnTo>
                  <a:lnTo>
                    <a:pt x="25908" y="65532"/>
                  </a:lnTo>
                  <a:lnTo>
                    <a:pt x="99060" y="65532"/>
                  </a:lnTo>
                  <a:lnTo>
                    <a:pt x="99060" y="0"/>
                  </a:lnTo>
                  <a:lnTo>
                    <a:pt x="126491" y="0"/>
                  </a:lnTo>
                  <a:lnTo>
                    <a:pt x="126491" y="158495"/>
                  </a:lnTo>
                  <a:lnTo>
                    <a:pt x="99060" y="158495"/>
                  </a:lnTo>
                  <a:lnTo>
                    <a:pt x="99060" y="88391"/>
                  </a:lnTo>
                  <a:lnTo>
                    <a:pt x="25908" y="88391"/>
                  </a:lnTo>
                  <a:lnTo>
                    <a:pt x="25908" y="158495"/>
                  </a:lnTo>
                  <a:lnTo>
                    <a:pt x="0" y="158495"/>
                  </a:lnTo>
                  <a:lnTo>
                    <a:pt x="0" y="0"/>
                  </a:lnTo>
                  <a:close/>
                </a:path>
              </a:pathLst>
            </a:custGeom>
            <a:ln w="12192">
              <a:solidFill>
                <a:srgbClr val="C63108"/>
              </a:solidFill>
            </a:ln>
          </p:spPr>
          <p:txBody>
            <a:bodyPr wrap="square" lIns="0" tIns="0" rIns="0" bIns="0" rtlCol="0"/>
            <a:lstStyle/>
            <a:p>
              <a:endParaRPr/>
            </a:p>
          </p:txBody>
        </p:sp>
        <p:pic>
          <p:nvPicPr>
            <p:cNvPr id="15" name="object 15"/>
            <p:cNvPicPr/>
            <p:nvPr/>
          </p:nvPicPr>
          <p:blipFill>
            <a:blip r:embed="rId12" cstate="print"/>
            <a:stretch>
              <a:fillRect/>
            </a:stretch>
          </p:blipFill>
          <p:spPr>
            <a:xfrm>
              <a:off x="5580888" y="1856232"/>
              <a:ext cx="387096" cy="234695"/>
            </a:xfrm>
            <a:prstGeom prst="rect">
              <a:avLst/>
            </a:prstGeom>
          </p:spPr>
        </p:pic>
      </p:grpSp>
      <p:grpSp>
        <p:nvGrpSpPr>
          <p:cNvPr id="16" name="object 16"/>
          <p:cNvGrpSpPr/>
          <p:nvPr/>
        </p:nvGrpSpPr>
        <p:grpSpPr>
          <a:xfrm>
            <a:off x="6062472" y="1856232"/>
            <a:ext cx="341630" cy="276225"/>
            <a:chOff x="6062472" y="1856232"/>
            <a:chExt cx="341630" cy="276225"/>
          </a:xfrm>
        </p:grpSpPr>
        <p:pic>
          <p:nvPicPr>
            <p:cNvPr id="17" name="object 17"/>
            <p:cNvPicPr/>
            <p:nvPr/>
          </p:nvPicPr>
          <p:blipFill>
            <a:blip r:embed="rId13" cstate="print"/>
            <a:stretch>
              <a:fillRect/>
            </a:stretch>
          </p:blipFill>
          <p:spPr>
            <a:xfrm>
              <a:off x="6068568" y="1862328"/>
              <a:ext cx="329183" cy="263651"/>
            </a:xfrm>
            <a:prstGeom prst="rect">
              <a:avLst/>
            </a:prstGeom>
          </p:spPr>
        </p:pic>
        <p:pic>
          <p:nvPicPr>
            <p:cNvPr id="18" name="object 18"/>
            <p:cNvPicPr/>
            <p:nvPr/>
          </p:nvPicPr>
          <p:blipFill>
            <a:blip r:embed="rId14" cstate="print"/>
            <a:stretch>
              <a:fillRect/>
            </a:stretch>
          </p:blipFill>
          <p:spPr>
            <a:xfrm>
              <a:off x="6062472" y="1856232"/>
              <a:ext cx="341375" cy="275843"/>
            </a:xfrm>
            <a:prstGeom prst="rect">
              <a:avLst/>
            </a:prstGeom>
          </p:spPr>
        </p:pic>
      </p:gr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19271" y="1930395"/>
            <a:ext cx="7896859" cy="3317875"/>
          </a:xfrm>
          <a:prstGeom prst="rect">
            <a:avLst/>
          </a:prstGeom>
        </p:spPr>
        <p:txBody>
          <a:bodyPr vert="horz" wrap="square" lIns="0" tIns="12700" rIns="0" bIns="0" rtlCol="0">
            <a:spAutoFit/>
          </a:bodyPr>
          <a:lstStyle/>
          <a:p>
            <a:pPr marL="12700" marR="144145" indent="265430">
              <a:lnSpc>
                <a:spcPct val="100000"/>
              </a:lnSpc>
              <a:spcBef>
                <a:spcPts val="100"/>
              </a:spcBef>
              <a:buClr>
                <a:srgbClr val="000000"/>
              </a:buClr>
              <a:buFont typeface="Microsoft Sans Serif" panose="020B0604020202020204"/>
              <a:buAutoNum type="arabicParenR" startAt="2"/>
              <a:tabLst>
                <a:tab pos="278130" algn="l"/>
              </a:tabLst>
            </a:pPr>
            <a:r>
              <a:rPr sz="1800" b="1" dirty="0">
                <a:solidFill>
                  <a:srgbClr val="FF0000"/>
                </a:solidFill>
                <a:latin typeface="Arial" panose="020B0604020202020204"/>
                <a:cs typeface="Arial" panose="020B0604020202020204"/>
              </a:rPr>
              <a:t>Перешкоджання</a:t>
            </a:r>
            <a:r>
              <a:rPr sz="1800" b="1" spc="-80" dirty="0">
                <a:solidFill>
                  <a:srgbClr val="FF0000"/>
                </a:solidFill>
                <a:latin typeface="Arial" panose="020B0604020202020204"/>
                <a:cs typeface="Arial" panose="020B0604020202020204"/>
              </a:rPr>
              <a:t> </a:t>
            </a:r>
            <a:r>
              <a:rPr sz="1800" b="1" spc="-10" dirty="0">
                <a:solidFill>
                  <a:srgbClr val="FF0000"/>
                </a:solidFill>
                <a:latin typeface="Arial" panose="020B0604020202020204"/>
                <a:cs typeface="Arial" panose="020B0604020202020204"/>
              </a:rPr>
              <a:t>входженню</a:t>
            </a:r>
            <a:r>
              <a:rPr sz="1800" b="1" spc="-95" dirty="0">
                <a:solidFill>
                  <a:srgbClr val="FF0000"/>
                </a:solidFill>
                <a:latin typeface="Arial" panose="020B0604020202020204"/>
                <a:cs typeface="Arial" panose="020B0604020202020204"/>
              </a:rPr>
              <a:t> </a:t>
            </a:r>
            <a:r>
              <a:rPr sz="1800" b="1" spc="-10" dirty="0">
                <a:solidFill>
                  <a:srgbClr val="FF0000"/>
                </a:solidFill>
                <a:latin typeface="Arial" panose="020B0604020202020204"/>
                <a:cs typeface="Arial" panose="020B0604020202020204"/>
              </a:rPr>
              <a:t>аміноацил-</a:t>
            </a:r>
            <a:r>
              <a:rPr sz="1800" b="1" dirty="0">
                <a:solidFill>
                  <a:srgbClr val="FF0000"/>
                </a:solidFill>
                <a:latin typeface="Arial" panose="020B0604020202020204"/>
                <a:cs typeface="Arial" panose="020B0604020202020204"/>
              </a:rPr>
              <a:t>тРНК</a:t>
            </a:r>
            <a:r>
              <a:rPr sz="1800" dirty="0">
                <a:latin typeface="Microsoft Sans Serif" panose="020B0604020202020204"/>
                <a:cs typeface="Microsoft Sans Serif" panose="020B0604020202020204"/>
              </a:rPr>
              <a:t>:</a:t>
            </a:r>
            <a:r>
              <a:rPr sz="1800" spc="-6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Зв'язування </a:t>
            </a:r>
            <a:r>
              <a:rPr sz="1800" spc="-20" dirty="0">
                <a:latin typeface="Microsoft Sans Serif" panose="020B0604020202020204"/>
                <a:cs typeface="Microsoft Sans Serif" panose="020B0604020202020204"/>
              </a:rPr>
              <a:t>тетрациклінів</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з</a:t>
            </a:r>
            <a:r>
              <a:rPr sz="1800" spc="-5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рибосомами</a:t>
            </a:r>
            <a:r>
              <a:rPr sz="1800" spc="-50"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перешкоджає</a:t>
            </a:r>
            <a:r>
              <a:rPr sz="1800" spc="-3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входженню</a:t>
            </a:r>
            <a:r>
              <a:rPr sz="1800" spc="-25"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аміноацил-тРНК</a:t>
            </a:r>
            <a:r>
              <a:rPr sz="1800" spc="-40" dirty="0">
                <a:latin typeface="Microsoft Sans Serif" panose="020B0604020202020204"/>
                <a:cs typeface="Microsoft Sans Serif" panose="020B0604020202020204"/>
              </a:rPr>
              <a:t> </a:t>
            </a:r>
            <a:r>
              <a:rPr sz="1800" spc="-50" dirty="0">
                <a:latin typeface="Microsoft Sans Serif" panose="020B0604020202020204"/>
                <a:cs typeface="Microsoft Sans Serif" panose="020B0604020202020204"/>
              </a:rPr>
              <a:t>в </a:t>
            </a:r>
            <a:r>
              <a:rPr sz="1800" spc="-10" dirty="0">
                <a:latin typeface="Microsoft Sans Serif" panose="020B0604020202020204"/>
                <a:cs typeface="Microsoft Sans Serif" panose="020B0604020202020204"/>
              </a:rPr>
              <a:t>активний</a:t>
            </a:r>
            <a:r>
              <a:rPr sz="1800" spc="-7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центр</a:t>
            </a:r>
            <a:r>
              <a:rPr sz="1800" spc="-6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рибосоми,</a:t>
            </a:r>
            <a:r>
              <a:rPr sz="1800" spc="-5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де</a:t>
            </a:r>
            <a:r>
              <a:rPr sz="1800" spc="-5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відбувається</a:t>
            </a:r>
            <a:r>
              <a:rPr sz="1800" spc="-7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синтез</a:t>
            </a:r>
            <a:r>
              <a:rPr sz="1800" spc="-6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білка.</a:t>
            </a:r>
            <a:endParaRPr sz="1800">
              <a:latin typeface="Microsoft Sans Serif" panose="020B0604020202020204"/>
              <a:cs typeface="Microsoft Sans Serif" panose="020B0604020202020204"/>
            </a:endParaRPr>
          </a:p>
          <a:p>
            <a:pPr>
              <a:lnSpc>
                <a:spcPct val="100000"/>
              </a:lnSpc>
              <a:spcBef>
                <a:spcPts val="120"/>
              </a:spcBef>
              <a:buFont typeface="Microsoft Sans Serif" panose="020B0604020202020204"/>
              <a:buAutoNum type="arabicParenR" startAt="2"/>
            </a:pPr>
            <a:endParaRPr sz="1800">
              <a:latin typeface="Microsoft Sans Serif" panose="020B0604020202020204"/>
              <a:cs typeface="Microsoft Sans Serif" panose="020B0604020202020204"/>
            </a:endParaRPr>
          </a:p>
          <a:p>
            <a:pPr marL="12700" marR="5080" indent="265430">
              <a:lnSpc>
                <a:spcPct val="100000"/>
              </a:lnSpc>
              <a:buClr>
                <a:srgbClr val="000000"/>
              </a:buClr>
              <a:buFont typeface="Microsoft Sans Serif" panose="020B0604020202020204"/>
              <a:buAutoNum type="arabicParenR" startAt="2"/>
              <a:tabLst>
                <a:tab pos="278130" algn="l"/>
              </a:tabLst>
            </a:pPr>
            <a:r>
              <a:rPr sz="1800" b="1" dirty="0">
                <a:solidFill>
                  <a:srgbClr val="FF0000"/>
                </a:solidFill>
                <a:latin typeface="Arial" panose="020B0604020202020204"/>
                <a:cs typeface="Arial" panose="020B0604020202020204"/>
              </a:rPr>
              <a:t>Зупинка</a:t>
            </a:r>
            <a:r>
              <a:rPr sz="1800" b="1" spc="-85" dirty="0">
                <a:solidFill>
                  <a:srgbClr val="FF0000"/>
                </a:solidFill>
                <a:latin typeface="Arial" panose="020B0604020202020204"/>
                <a:cs typeface="Arial" panose="020B0604020202020204"/>
              </a:rPr>
              <a:t> </a:t>
            </a:r>
            <a:r>
              <a:rPr sz="1800" b="1" dirty="0">
                <a:solidFill>
                  <a:srgbClr val="FF0000"/>
                </a:solidFill>
                <a:latin typeface="Arial" panose="020B0604020202020204"/>
                <a:cs typeface="Arial" panose="020B0604020202020204"/>
              </a:rPr>
              <a:t>синтезу</a:t>
            </a:r>
            <a:r>
              <a:rPr sz="1800" b="1" spc="-80" dirty="0">
                <a:solidFill>
                  <a:srgbClr val="FF0000"/>
                </a:solidFill>
                <a:latin typeface="Arial" panose="020B0604020202020204"/>
                <a:cs typeface="Arial" panose="020B0604020202020204"/>
              </a:rPr>
              <a:t> </a:t>
            </a:r>
            <a:r>
              <a:rPr sz="1800" b="1" dirty="0">
                <a:solidFill>
                  <a:srgbClr val="FF0000"/>
                </a:solidFill>
                <a:latin typeface="Arial" panose="020B0604020202020204"/>
                <a:cs typeface="Arial" panose="020B0604020202020204"/>
              </a:rPr>
              <a:t>білка</a:t>
            </a:r>
            <a:r>
              <a:rPr sz="1800" dirty="0">
                <a:latin typeface="Microsoft Sans Serif" panose="020B0604020202020204"/>
                <a:cs typeface="Microsoft Sans Serif" panose="020B0604020202020204"/>
              </a:rPr>
              <a:t>:</a:t>
            </a:r>
            <a:r>
              <a:rPr sz="1800" spc="-6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Внаслідок</a:t>
            </a:r>
            <a:r>
              <a:rPr sz="1800" spc="-40" dirty="0">
                <a:latin typeface="Microsoft Sans Serif" panose="020B0604020202020204"/>
                <a:cs typeface="Microsoft Sans Serif" panose="020B0604020202020204"/>
              </a:rPr>
              <a:t> </a:t>
            </a:r>
            <a:r>
              <a:rPr sz="1800" spc="-25" dirty="0">
                <a:latin typeface="Microsoft Sans Serif" panose="020B0604020202020204"/>
                <a:cs typeface="Microsoft Sans Serif" panose="020B0604020202020204"/>
              </a:rPr>
              <a:t>вищезазначених</a:t>
            </a:r>
            <a:r>
              <a:rPr sz="1800" spc="-5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ефектів </a:t>
            </a:r>
            <a:r>
              <a:rPr sz="1800" spc="-20" dirty="0">
                <a:latin typeface="Microsoft Sans Serif" panose="020B0604020202020204"/>
                <a:cs typeface="Microsoft Sans Serif" panose="020B0604020202020204"/>
              </a:rPr>
              <a:t>тетрацикліни</a:t>
            </a:r>
            <a:r>
              <a:rPr sz="1800" spc="-3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призводять</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до</a:t>
            </a:r>
            <a:r>
              <a:rPr sz="1800" spc="-40" dirty="0">
                <a:latin typeface="Microsoft Sans Serif" panose="020B0604020202020204"/>
                <a:cs typeface="Microsoft Sans Serif" panose="020B0604020202020204"/>
              </a:rPr>
              <a:t> </a:t>
            </a:r>
            <a:r>
              <a:rPr sz="1800" spc="-30" dirty="0">
                <a:latin typeface="Microsoft Sans Serif" panose="020B0604020202020204"/>
                <a:cs typeface="Microsoft Sans Serif" panose="020B0604020202020204"/>
              </a:rPr>
              <a:t>зупинки </a:t>
            </a:r>
            <a:r>
              <a:rPr sz="1800" spc="-20" dirty="0">
                <a:latin typeface="Microsoft Sans Serif" panose="020B0604020202020204"/>
                <a:cs typeface="Microsoft Sans Serif" panose="020B0604020202020204"/>
              </a:rPr>
              <a:t>синтезу</a:t>
            </a:r>
            <a:r>
              <a:rPr sz="1800" spc="-3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білка</a:t>
            </a:r>
            <a:r>
              <a:rPr sz="1800" spc="-3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a:t>
            </a:r>
            <a:r>
              <a:rPr sz="1800" spc="-3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бактерії.</a:t>
            </a:r>
            <a:r>
              <a:rPr sz="1800" spc="-4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Це</a:t>
            </a:r>
            <a:r>
              <a:rPr sz="1800" spc="-4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робиться </a:t>
            </a:r>
            <a:r>
              <a:rPr sz="1800" dirty="0">
                <a:latin typeface="Microsoft Sans Serif" panose="020B0604020202020204"/>
                <a:cs typeface="Microsoft Sans Serif" panose="020B0604020202020204"/>
              </a:rPr>
              <a:t>шляхом</a:t>
            </a:r>
            <a:r>
              <a:rPr sz="1800" spc="-40"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блокування</a:t>
            </a:r>
            <a:r>
              <a:rPr sz="1800" spc="-4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продвиження</a:t>
            </a:r>
            <a:r>
              <a:rPr sz="1800" spc="-5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рибосоми</a:t>
            </a:r>
            <a:r>
              <a:rPr sz="1800" spc="-4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по</a:t>
            </a:r>
            <a:r>
              <a:rPr sz="1800" spc="-55"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молекулі</a:t>
            </a:r>
            <a:r>
              <a:rPr sz="1800" spc="-4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месенджерного </a:t>
            </a:r>
            <a:r>
              <a:rPr sz="1800" spc="-20" dirty="0">
                <a:latin typeface="Microsoft Sans Serif" panose="020B0604020202020204"/>
                <a:cs typeface="Microsoft Sans Serif" panose="020B0604020202020204"/>
              </a:rPr>
              <a:t>РНК.</a:t>
            </a:r>
            <a:endParaRPr sz="1800">
              <a:latin typeface="Microsoft Sans Serif" panose="020B0604020202020204"/>
              <a:cs typeface="Microsoft Sans Serif" panose="020B0604020202020204"/>
            </a:endParaRPr>
          </a:p>
          <a:p>
            <a:pPr>
              <a:lnSpc>
                <a:spcPct val="100000"/>
              </a:lnSpc>
              <a:spcBef>
                <a:spcPts val="125"/>
              </a:spcBef>
              <a:buFont typeface="Microsoft Sans Serif" panose="020B0604020202020204"/>
              <a:buAutoNum type="arabicParenR" startAt="2"/>
            </a:pPr>
            <a:endParaRPr sz="1800">
              <a:latin typeface="Microsoft Sans Serif" panose="020B0604020202020204"/>
              <a:cs typeface="Microsoft Sans Serif" panose="020B0604020202020204"/>
            </a:endParaRPr>
          </a:p>
          <a:p>
            <a:pPr marL="12700" marR="1196340" indent="265430" algn="just">
              <a:lnSpc>
                <a:spcPct val="100000"/>
              </a:lnSpc>
              <a:buClr>
                <a:srgbClr val="000000"/>
              </a:buClr>
              <a:buFont typeface="Microsoft Sans Serif" panose="020B0604020202020204"/>
              <a:buAutoNum type="arabicParenR" startAt="2"/>
              <a:tabLst>
                <a:tab pos="278130" algn="l"/>
              </a:tabLst>
            </a:pPr>
            <a:r>
              <a:rPr sz="1800" b="1" dirty="0">
                <a:solidFill>
                  <a:srgbClr val="FF0000"/>
                </a:solidFill>
                <a:latin typeface="Arial" panose="020B0604020202020204"/>
                <a:cs typeface="Arial" panose="020B0604020202020204"/>
              </a:rPr>
              <a:t>Акумуляція</a:t>
            </a:r>
            <a:r>
              <a:rPr sz="1800" b="1" spc="-95" dirty="0">
                <a:solidFill>
                  <a:srgbClr val="FF0000"/>
                </a:solidFill>
                <a:latin typeface="Arial" panose="020B0604020202020204"/>
                <a:cs typeface="Arial" panose="020B0604020202020204"/>
              </a:rPr>
              <a:t> </a:t>
            </a:r>
            <a:r>
              <a:rPr sz="1800" b="1" spc="-10" dirty="0">
                <a:solidFill>
                  <a:srgbClr val="FF0000"/>
                </a:solidFill>
                <a:latin typeface="Arial" panose="020B0604020202020204"/>
                <a:cs typeface="Arial" panose="020B0604020202020204"/>
              </a:rPr>
              <a:t>необроблених</a:t>
            </a:r>
            <a:r>
              <a:rPr sz="1800" b="1" spc="-110" dirty="0">
                <a:solidFill>
                  <a:srgbClr val="FF0000"/>
                </a:solidFill>
                <a:latin typeface="Arial" panose="020B0604020202020204"/>
                <a:cs typeface="Arial" panose="020B0604020202020204"/>
              </a:rPr>
              <a:t> </a:t>
            </a:r>
            <a:r>
              <a:rPr sz="1800" b="1" dirty="0">
                <a:solidFill>
                  <a:srgbClr val="FF0000"/>
                </a:solidFill>
                <a:latin typeface="Arial" panose="020B0604020202020204"/>
                <a:cs typeface="Arial" panose="020B0604020202020204"/>
              </a:rPr>
              <a:t>фрагментів</a:t>
            </a:r>
            <a:r>
              <a:rPr sz="1800" dirty="0">
                <a:latin typeface="Microsoft Sans Serif" panose="020B0604020202020204"/>
                <a:cs typeface="Microsoft Sans Serif" panose="020B0604020202020204"/>
              </a:rPr>
              <a:t>:</a:t>
            </a:r>
            <a:r>
              <a:rPr sz="1800" spc="-90"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Оскільки</a:t>
            </a:r>
            <a:r>
              <a:rPr sz="1800" spc="-9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білок</a:t>
            </a:r>
            <a:r>
              <a:rPr sz="1800" spc="-70" dirty="0">
                <a:latin typeface="Microsoft Sans Serif" panose="020B0604020202020204"/>
                <a:cs typeface="Microsoft Sans Serif" panose="020B0604020202020204"/>
              </a:rPr>
              <a:t> </a:t>
            </a:r>
            <a:r>
              <a:rPr sz="1800" spc="-25" dirty="0">
                <a:latin typeface="Microsoft Sans Serif" panose="020B0604020202020204"/>
                <a:cs typeface="Microsoft Sans Serif" panose="020B0604020202020204"/>
              </a:rPr>
              <a:t>не </a:t>
            </a:r>
            <a:r>
              <a:rPr sz="1800" spc="-10" dirty="0">
                <a:latin typeface="Microsoft Sans Serif" panose="020B0604020202020204"/>
                <a:cs typeface="Microsoft Sans Serif" panose="020B0604020202020204"/>
              </a:rPr>
              <a:t>синтезується</a:t>
            </a:r>
            <a:r>
              <a:rPr sz="1800" spc="-5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повністю,</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у</a:t>
            </a:r>
            <a:r>
              <a:rPr sz="1800" spc="-4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клітині</a:t>
            </a:r>
            <a:r>
              <a:rPr sz="1800" spc="-5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виникає</a:t>
            </a:r>
            <a:r>
              <a:rPr sz="1800" spc="-45"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акумуляція</a:t>
            </a:r>
            <a:r>
              <a:rPr sz="1800" spc="-5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коротших, необроблених</a:t>
            </a:r>
            <a:r>
              <a:rPr sz="1800" spc="-2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фрагментів</a:t>
            </a:r>
            <a:r>
              <a:rPr sz="1800" spc="-1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білка.</a:t>
            </a:r>
            <a:endParaRPr sz="1800">
              <a:latin typeface="Microsoft Sans Serif" panose="020B0604020202020204"/>
              <a:cs typeface="Microsoft Sans Serif" panose="020B0604020202020204"/>
            </a:endParaRP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62480" y="1141012"/>
            <a:ext cx="7558405" cy="5361305"/>
          </a:xfrm>
          <a:prstGeom prst="rect">
            <a:avLst/>
          </a:prstGeom>
        </p:spPr>
        <p:txBody>
          <a:bodyPr vert="horz" wrap="square" lIns="0" tIns="12700" rIns="0" bIns="0" rtlCol="0">
            <a:spAutoFit/>
          </a:bodyPr>
          <a:lstStyle/>
          <a:p>
            <a:pPr marL="12700">
              <a:lnSpc>
                <a:spcPct val="100000"/>
              </a:lnSpc>
              <a:spcBef>
                <a:spcPts val="100"/>
              </a:spcBef>
            </a:pPr>
            <a:r>
              <a:rPr sz="1800" spc="-20" dirty="0">
                <a:latin typeface="Microsoft Sans Serif" panose="020B0604020202020204"/>
                <a:cs typeface="Microsoft Sans Serif" panose="020B0604020202020204"/>
              </a:rPr>
              <a:t>До</a:t>
            </a:r>
            <a:r>
              <a:rPr sz="1800" spc="-7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препаратів</a:t>
            </a:r>
            <a:r>
              <a:rPr sz="1800" spc="-9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тетрацикліну</a:t>
            </a:r>
            <a:r>
              <a:rPr sz="1800" spc="-7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належать:</a:t>
            </a:r>
            <a:endParaRPr sz="1800">
              <a:latin typeface="Microsoft Sans Serif" panose="020B0604020202020204"/>
              <a:cs typeface="Microsoft Sans Serif" panose="020B0604020202020204"/>
            </a:endParaRPr>
          </a:p>
          <a:p>
            <a:pPr>
              <a:lnSpc>
                <a:spcPct val="100000"/>
              </a:lnSpc>
              <a:spcBef>
                <a:spcPts val="120"/>
              </a:spcBef>
            </a:pPr>
            <a:endParaRPr sz="1800">
              <a:latin typeface="Microsoft Sans Serif" panose="020B0604020202020204"/>
              <a:cs typeface="Microsoft Sans Serif" panose="020B0604020202020204"/>
            </a:endParaRPr>
          </a:p>
          <a:p>
            <a:pPr marL="361315" indent="-348615">
              <a:lnSpc>
                <a:spcPct val="100000"/>
              </a:lnSpc>
              <a:buFont typeface="Microsoft Sans Serif" panose="020B0604020202020204"/>
              <a:buChar char="•"/>
              <a:tabLst>
                <a:tab pos="361315" algn="l"/>
              </a:tabLst>
            </a:pPr>
            <a:r>
              <a:rPr sz="1800" b="1" u="sng" spc="-10" dirty="0">
                <a:uFill>
                  <a:solidFill>
                    <a:srgbClr val="000000"/>
                  </a:solidFill>
                </a:uFill>
                <a:latin typeface="Arial" panose="020B0604020202020204"/>
                <a:cs typeface="Arial" panose="020B0604020202020204"/>
              </a:rPr>
              <a:t>Природні:</a:t>
            </a:r>
            <a:endParaRPr sz="1800">
              <a:latin typeface="Arial" panose="020B0604020202020204"/>
              <a:cs typeface="Arial" panose="020B0604020202020204"/>
            </a:endParaRPr>
          </a:p>
          <a:p>
            <a:pPr>
              <a:lnSpc>
                <a:spcPct val="100000"/>
              </a:lnSpc>
              <a:spcBef>
                <a:spcPts val="90"/>
              </a:spcBef>
              <a:buFont typeface="Microsoft Sans Serif" panose="020B0604020202020204"/>
              <a:buChar char="•"/>
            </a:pPr>
            <a:endParaRPr sz="1800">
              <a:latin typeface="Arial" panose="020B0604020202020204"/>
              <a:cs typeface="Arial" panose="020B0604020202020204"/>
            </a:endParaRPr>
          </a:p>
          <a:p>
            <a:pPr marL="12700" marR="5080" indent="317500">
              <a:lnSpc>
                <a:spcPct val="100000"/>
              </a:lnSpc>
            </a:pPr>
            <a:r>
              <a:rPr sz="1800" dirty="0">
                <a:latin typeface="Microsoft Sans Serif" panose="020B0604020202020204"/>
                <a:cs typeface="Microsoft Sans Serif" panose="020B0604020202020204"/>
              </a:rPr>
              <a:t>І</a:t>
            </a:r>
            <a:r>
              <a:rPr sz="1800" spc="-2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покоління</a:t>
            </a:r>
            <a:r>
              <a:rPr sz="1800" spc="-25" dirty="0">
                <a:latin typeface="Microsoft Sans Serif" panose="020B0604020202020204"/>
                <a:cs typeface="Microsoft Sans Serif" panose="020B0604020202020204"/>
              </a:rPr>
              <a:t> </a:t>
            </a:r>
            <a:r>
              <a:rPr sz="1800" spc="745" dirty="0">
                <a:latin typeface="Microsoft Sans Serif" panose="020B0604020202020204"/>
                <a:cs typeface="Microsoft Sans Serif" panose="020B0604020202020204"/>
              </a:rPr>
              <a:t>—</a:t>
            </a:r>
            <a:r>
              <a:rPr sz="1800" spc="41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препарати</a:t>
            </a:r>
            <a:r>
              <a:rPr sz="1800" spc="-2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короткої</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дії,</a:t>
            </a:r>
            <a:r>
              <a:rPr sz="1800" spc="-3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одержані</a:t>
            </a:r>
            <a:r>
              <a:rPr sz="1800" spc="-2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біосинтетичним </a:t>
            </a:r>
            <a:r>
              <a:rPr sz="1800" dirty="0">
                <a:latin typeface="Microsoft Sans Serif" panose="020B0604020202020204"/>
                <a:cs typeface="Microsoft Sans Serif" panose="020B0604020202020204"/>
              </a:rPr>
              <a:t>шляхом</a:t>
            </a:r>
            <a:r>
              <a:rPr sz="1800" spc="-5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з</a:t>
            </a:r>
            <a:r>
              <a:rPr sz="1800" spc="-6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грибів</a:t>
            </a:r>
            <a:r>
              <a:rPr sz="1800" spc="-6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Streptomyces</a:t>
            </a:r>
            <a:r>
              <a:rPr sz="1800" spc="-5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aureofacieus</a:t>
            </a:r>
            <a:r>
              <a:rPr sz="1800" spc="-5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a:t>
            </a:r>
            <a:r>
              <a:rPr sz="1800" b="1" u="sng" dirty="0">
                <a:solidFill>
                  <a:srgbClr val="FF0000"/>
                </a:solidFill>
                <a:uFill>
                  <a:solidFill>
                    <a:srgbClr val="FF0000"/>
                  </a:solidFill>
                </a:uFill>
                <a:latin typeface="Arial" panose="020B0604020202020204"/>
                <a:cs typeface="Arial" panose="020B0604020202020204"/>
              </a:rPr>
              <a:t>тетрациклін</a:t>
            </a:r>
            <a:r>
              <a:rPr sz="1800" dirty="0">
                <a:latin typeface="Microsoft Sans Serif" panose="020B0604020202020204"/>
                <a:cs typeface="Microsoft Sans Serif" panose="020B0604020202020204"/>
              </a:rPr>
              <a:t>,</a:t>
            </a:r>
            <a:r>
              <a:rPr sz="1800" spc="-6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тетрацикліну гідрохлорид);</a:t>
            </a:r>
            <a:endParaRPr sz="1800">
              <a:latin typeface="Microsoft Sans Serif" panose="020B0604020202020204"/>
              <a:cs typeface="Microsoft Sans Serif" panose="020B0604020202020204"/>
            </a:endParaRPr>
          </a:p>
          <a:p>
            <a:pPr>
              <a:lnSpc>
                <a:spcPct val="100000"/>
              </a:lnSpc>
            </a:pPr>
            <a:endParaRPr sz="1800">
              <a:latin typeface="Microsoft Sans Serif" panose="020B0604020202020204"/>
              <a:cs typeface="Microsoft Sans Serif" panose="020B0604020202020204"/>
            </a:endParaRPr>
          </a:p>
          <a:p>
            <a:pPr>
              <a:lnSpc>
                <a:spcPct val="100000"/>
              </a:lnSpc>
              <a:spcBef>
                <a:spcPts val="245"/>
              </a:spcBef>
            </a:pPr>
            <a:endParaRPr sz="1800">
              <a:latin typeface="Microsoft Sans Serif" panose="020B0604020202020204"/>
              <a:cs typeface="Microsoft Sans Serif" panose="020B0604020202020204"/>
            </a:endParaRPr>
          </a:p>
          <a:p>
            <a:pPr marL="299085" indent="-286385">
              <a:lnSpc>
                <a:spcPct val="100000"/>
              </a:lnSpc>
              <a:buFont typeface="Microsoft Sans Serif" panose="020B0604020202020204"/>
              <a:buChar char="•"/>
              <a:tabLst>
                <a:tab pos="299085" algn="l"/>
              </a:tabLst>
            </a:pPr>
            <a:r>
              <a:rPr sz="1800" b="1" u="sng" spc="-10" dirty="0">
                <a:uFill>
                  <a:solidFill>
                    <a:srgbClr val="000000"/>
                  </a:solidFill>
                </a:uFill>
                <a:latin typeface="Arial" panose="020B0604020202020204"/>
                <a:cs typeface="Arial" panose="020B0604020202020204"/>
              </a:rPr>
              <a:t>Напівсинтетичні:</a:t>
            </a:r>
            <a:endParaRPr sz="1800">
              <a:latin typeface="Arial" panose="020B0604020202020204"/>
              <a:cs typeface="Arial" panose="020B0604020202020204"/>
            </a:endParaRPr>
          </a:p>
          <a:p>
            <a:pPr>
              <a:lnSpc>
                <a:spcPct val="100000"/>
              </a:lnSpc>
              <a:spcBef>
                <a:spcPts val="90"/>
              </a:spcBef>
            </a:pPr>
            <a:endParaRPr sz="1800">
              <a:latin typeface="Arial" panose="020B0604020202020204"/>
              <a:cs typeface="Arial" panose="020B0604020202020204"/>
            </a:endParaRPr>
          </a:p>
          <a:p>
            <a:pPr marL="12700" marR="150495">
              <a:lnSpc>
                <a:spcPct val="100000"/>
              </a:lnSpc>
            </a:pPr>
            <a:r>
              <a:rPr sz="1800" dirty="0">
                <a:latin typeface="Microsoft Sans Serif" panose="020B0604020202020204"/>
                <a:cs typeface="Microsoft Sans Serif" panose="020B0604020202020204"/>
              </a:rPr>
              <a:t>II </a:t>
            </a:r>
            <a:r>
              <a:rPr sz="1800" spc="-10" dirty="0">
                <a:latin typeface="Microsoft Sans Serif" panose="020B0604020202020204"/>
                <a:cs typeface="Microsoft Sans Serif" panose="020B0604020202020204"/>
              </a:rPr>
              <a:t>покоління</a:t>
            </a:r>
            <a:r>
              <a:rPr sz="1800" spc="15" dirty="0">
                <a:latin typeface="Microsoft Sans Serif" panose="020B0604020202020204"/>
                <a:cs typeface="Microsoft Sans Serif" panose="020B0604020202020204"/>
              </a:rPr>
              <a:t> </a:t>
            </a:r>
            <a:r>
              <a:rPr sz="1800" spc="745" dirty="0">
                <a:latin typeface="Microsoft Sans Serif" panose="020B0604020202020204"/>
                <a:cs typeface="Microsoft Sans Serif" panose="020B0604020202020204"/>
              </a:rPr>
              <a:t>—</a:t>
            </a:r>
            <a:r>
              <a:rPr sz="1800" spc="20"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напівсинтетичні</a:t>
            </a:r>
            <a:r>
              <a:rPr sz="1800" spc="1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препарати</a:t>
            </a:r>
            <a:r>
              <a:rPr sz="1800" spc="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тривалої</a:t>
            </a:r>
            <a:r>
              <a:rPr sz="1800" spc="2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дії:</a:t>
            </a:r>
            <a:r>
              <a:rPr sz="1800" spc="10" dirty="0">
                <a:latin typeface="Microsoft Sans Serif" panose="020B0604020202020204"/>
                <a:cs typeface="Microsoft Sans Serif" panose="020B0604020202020204"/>
              </a:rPr>
              <a:t> </a:t>
            </a:r>
            <a:r>
              <a:rPr sz="1800" b="1" u="sng" spc="-10" dirty="0">
                <a:solidFill>
                  <a:srgbClr val="FF0000"/>
                </a:solidFill>
                <a:uFill>
                  <a:solidFill>
                    <a:srgbClr val="FF0000"/>
                  </a:solidFill>
                </a:uFill>
                <a:latin typeface="Arial" panose="020B0604020202020204"/>
                <a:cs typeface="Arial" panose="020B0604020202020204"/>
              </a:rPr>
              <a:t>доксицикліну</a:t>
            </a:r>
            <a:r>
              <a:rPr sz="1800" b="1" spc="-10" dirty="0">
                <a:solidFill>
                  <a:srgbClr val="FF0000"/>
                </a:solidFill>
                <a:latin typeface="Arial" panose="020B0604020202020204"/>
                <a:cs typeface="Arial" panose="020B0604020202020204"/>
              </a:rPr>
              <a:t> </a:t>
            </a:r>
            <a:r>
              <a:rPr sz="1800" u="sng" dirty="0">
                <a:uFill>
                  <a:solidFill>
                    <a:srgbClr val="000000"/>
                  </a:solidFill>
                </a:uFill>
                <a:latin typeface="Microsoft Sans Serif" panose="020B0604020202020204"/>
                <a:cs typeface="Microsoft Sans Serif" panose="020B0604020202020204"/>
              </a:rPr>
              <a:t>гідрохлорид</a:t>
            </a:r>
            <a:r>
              <a:rPr sz="1800" u="sng" spc="-20" dirty="0">
                <a:uFill>
                  <a:solidFill>
                    <a:srgbClr val="000000"/>
                  </a:solidFill>
                </a:uFill>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(вібраміцин),</a:t>
            </a:r>
            <a:r>
              <a:rPr sz="1800" spc="-25" dirty="0">
                <a:latin typeface="Microsoft Sans Serif" panose="020B0604020202020204"/>
                <a:cs typeface="Microsoft Sans Serif" panose="020B0604020202020204"/>
              </a:rPr>
              <a:t> </a:t>
            </a:r>
            <a:r>
              <a:rPr sz="1800" b="1" u="sng" dirty="0">
                <a:solidFill>
                  <a:srgbClr val="FF0000"/>
                </a:solidFill>
                <a:uFill>
                  <a:solidFill>
                    <a:srgbClr val="FF0000"/>
                  </a:solidFill>
                </a:uFill>
                <a:latin typeface="Arial" panose="020B0604020202020204"/>
                <a:cs typeface="Arial" panose="020B0604020202020204"/>
              </a:rPr>
              <a:t>метацикліну</a:t>
            </a:r>
            <a:r>
              <a:rPr sz="1800" u="sng" dirty="0">
                <a:uFill>
                  <a:solidFill>
                    <a:srgbClr val="FF0000"/>
                  </a:solidFill>
                </a:uFill>
                <a:latin typeface="Times New Roman" panose="02020603050405020304"/>
                <a:cs typeface="Times New Roman" panose="02020603050405020304"/>
              </a:rPr>
              <a:t> </a:t>
            </a:r>
            <a:r>
              <a:rPr sz="1800" u="sng" spc="-10" dirty="0">
                <a:uFill>
                  <a:solidFill>
                    <a:srgbClr val="FF0000"/>
                  </a:solidFill>
                </a:uFill>
                <a:latin typeface="Microsoft Sans Serif" panose="020B0604020202020204"/>
                <a:cs typeface="Microsoft Sans Serif" panose="020B0604020202020204"/>
              </a:rPr>
              <a:t>гідрохло-</a:t>
            </a:r>
            <a:r>
              <a:rPr sz="1800" u="sng" dirty="0">
                <a:uFill>
                  <a:solidFill>
                    <a:srgbClr val="FF0000"/>
                  </a:solidFill>
                </a:uFill>
                <a:latin typeface="Microsoft Sans Serif" panose="020B0604020202020204"/>
                <a:cs typeface="Microsoft Sans Serif" panose="020B0604020202020204"/>
              </a:rPr>
              <a:t>рид</a:t>
            </a:r>
            <a:r>
              <a:rPr sz="1800" spc="-2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(рондоміцин), міноциклін;</a:t>
            </a:r>
            <a:endParaRPr sz="1800">
              <a:latin typeface="Microsoft Sans Serif" panose="020B0604020202020204"/>
              <a:cs typeface="Microsoft Sans Serif" panose="020B0604020202020204"/>
            </a:endParaRPr>
          </a:p>
          <a:p>
            <a:pPr>
              <a:lnSpc>
                <a:spcPct val="100000"/>
              </a:lnSpc>
              <a:spcBef>
                <a:spcPts val="125"/>
              </a:spcBef>
            </a:pPr>
            <a:endParaRPr sz="1800">
              <a:latin typeface="Microsoft Sans Serif" panose="020B0604020202020204"/>
              <a:cs typeface="Microsoft Sans Serif" panose="020B0604020202020204"/>
            </a:endParaRPr>
          </a:p>
          <a:p>
            <a:pPr marL="12700" marR="352425" indent="63500">
              <a:lnSpc>
                <a:spcPct val="100000"/>
              </a:lnSpc>
            </a:pPr>
            <a:r>
              <a:rPr sz="1800" dirty="0">
                <a:latin typeface="Microsoft Sans Serif" panose="020B0604020202020204"/>
                <a:cs typeface="Microsoft Sans Serif" panose="020B0604020202020204"/>
              </a:rPr>
              <a:t>III</a:t>
            </a:r>
            <a:r>
              <a:rPr sz="1800" spc="-4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покоління</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похідні</a:t>
            </a:r>
            <a:r>
              <a:rPr sz="1800" spc="-45" dirty="0">
                <a:latin typeface="Microsoft Sans Serif" panose="020B0604020202020204"/>
                <a:cs typeface="Microsoft Sans Serif" panose="020B0604020202020204"/>
              </a:rPr>
              <a:t> </a:t>
            </a:r>
            <a:r>
              <a:rPr sz="1800" spc="-25" dirty="0">
                <a:latin typeface="Microsoft Sans Serif" panose="020B0604020202020204"/>
                <a:cs typeface="Microsoft Sans Serif" panose="020B0604020202020204"/>
              </a:rPr>
              <a:t>метацикліну</a:t>
            </a:r>
            <a:r>
              <a:rPr sz="1800" spc="-4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(гліцилцикліни)</a:t>
            </a:r>
            <a:r>
              <a:rPr sz="1800" spc="-45" dirty="0">
                <a:latin typeface="Microsoft Sans Serif" panose="020B0604020202020204"/>
                <a:cs typeface="Microsoft Sans Serif" panose="020B0604020202020204"/>
              </a:rPr>
              <a:t> </a:t>
            </a:r>
            <a:r>
              <a:rPr sz="1800" spc="745" dirty="0">
                <a:latin typeface="Microsoft Sans Serif" panose="020B0604020202020204"/>
                <a:cs typeface="Microsoft Sans Serif" panose="020B0604020202020204"/>
              </a:rPr>
              <a:t>—</a:t>
            </a:r>
            <a:r>
              <a:rPr sz="1800" spc="-35" dirty="0">
                <a:latin typeface="Microsoft Sans Serif" panose="020B0604020202020204"/>
                <a:cs typeface="Microsoft Sans Serif" panose="020B0604020202020204"/>
              </a:rPr>
              <a:t> </a:t>
            </a:r>
            <a:r>
              <a:rPr lang="en-US" sz="1800" b="1">
                <a:solidFill>
                  <a:srgbClr val="FF0000"/>
                </a:solidFill>
                <a:sym typeface="+mn-ea"/>
              </a:rPr>
              <a:t>еравацикліну</a:t>
            </a:r>
            <a:r>
              <a:rPr lang="uk-UA" altLang="en-US" sz="1800" b="1">
                <a:solidFill>
                  <a:srgbClr val="FF0000"/>
                </a:solidFill>
                <a:sym typeface="+mn-ea"/>
              </a:rPr>
              <a:t>, </a:t>
            </a:r>
            <a:r>
              <a:rPr sz="1800" b="1" u="sng" dirty="0">
                <a:solidFill>
                  <a:srgbClr val="FF0000"/>
                </a:solidFill>
                <a:uFill>
                  <a:solidFill>
                    <a:srgbClr val="FF0000"/>
                  </a:solidFill>
                </a:uFill>
                <a:latin typeface="Arial" panose="020B0604020202020204"/>
                <a:cs typeface="Arial" panose="020B0604020202020204"/>
              </a:rPr>
              <a:t>тайгециклін</a:t>
            </a:r>
            <a:r>
              <a:rPr sz="1800" b="1" u="sng" spc="-70" dirty="0">
                <a:solidFill>
                  <a:srgbClr val="FF0000"/>
                </a:solidFill>
                <a:uFill>
                  <a:solidFill>
                    <a:srgbClr val="FF0000"/>
                  </a:solidFill>
                </a:uFill>
                <a:latin typeface="Arial" panose="020B0604020202020204"/>
                <a:cs typeface="Arial" panose="020B0604020202020204"/>
              </a:rPr>
              <a:t> </a:t>
            </a:r>
            <a:r>
              <a:rPr sz="1800" spc="-25" dirty="0">
                <a:latin typeface="Microsoft Sans Serif" panose="020B0604020202020204"/>
                <a:cs typeface="Microsoft Sans Serif" panose="020B0604020202020204"/>
              </a:rPr>
              <a:t>це </a:t>
            </a:r>
            <a:r>
              <a:rPr sz="1800" dirty="0">
                <a:latin typeface="Microsoft Sans Serif" panose="020B0604020202020204"/>
                <a:cs typeface="Microsoft Sans Serif" panose="020B0604020202020204"/>
              </a:rPr>
              <a:t>більш</a:t>
            </a:r>
            <a:r>
              <a:rPr sz="1800" spc="-2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новий</a:t>
            </a:r>
            <a:r>
              <a:rPr sz="1800" spc="-30"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представник</a:t>
            </a:r>
            <a:r>
              <a:rPr sz="1800" spc="-10"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тетрациклінів, </a:t>
            </a:r>
            <a:r>
              <a:rPr sz="1800" spc="-10" dirty="0">
                <a:latin typeface="Microsoft Sans Serif" panose="020B0604020202020204"/>
                <a:cs typeface="Microsoft Sans Serif" panose="020B0604020202020204"/>
              </a:rPr>
              <a:t>який</a:t>
            </a:r>
            <a:r>
              <a:rPr sz="1800" spc="-1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має</a:t>
            </a:r>
            <a:r>
              <a:rPr sz="1800" spc="-1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покращену активність</a:t>
            </a:r>
            <a:r>
              <a:rPr sz="1800" spc="-5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проти</a:t>
            </a:r>
            <a:r>
              <a:rPr sz="1800" spc="-55"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багатьох</a:t>
            </a:r>
            <a:r>
              <a:rPr sz="1800" spc="-50"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бактерій,</a:t>
            </a:r>
            <a:r>
              <a:rPr sz="1800" spc="-55"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включаючи</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ті,</a:t>
            </a:r>
            <a:r>
              <a:rPr sz="1800" spc="-5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які</a:t>
            </a:r>
            <a:r>
              <a:rPr sz="1800" spc="-5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стали </a:t>
            </a:r>
            <a:r>
              <a:rPr sz="1800" spc="-20" dirty="0">
                <a:latin typeface="Microsoft Sans Serif" panose="020B0604020202020204"/>
                <a:cs typeface="Microsoft Sans Serif" panose="020B0604020202020204"/>
              </a:rPr>
              <a:t>резистентними</a:t>
            </a:r>
            <a:r>
              <a:rPr sz="1800" spc="-1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до</a:t>
            </a:r>
            <a:r>
              <a:rPr sz="1800" spc="-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інших</a:t>
            </a:r>
            <a:r>
              <a:rPr sz="1800" spc="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антибіотиків.</a:t>
            </a:r>
            <a:endParaRPr sz="1800">
              <a:latin typeface="Microsoft Sans Serif" panose="020B0604020202020204"/>
              <a:cs typeface="Microsoft Sans Serif" panose="020B0604020202020204"/>
            </a:endParaRPr>
          </a:p>
        </p:txBody>
      </p:sp>
      <p:grpSp>
        <p:nvGrpSpPr>
          <p:cNvPr id="3" name="object 3"/>
          <p:cNvGrpSpPr/>
          <p:nvPr/>
        </p:nvGrpSpPr>
        <p:grpSpPr>
          <a:xfrm>
            <a:off x="4485132" y="638555"/>
            <a:ext cx="1542415" cy="245745"/>
            <a:chOff x="4485132" y="638555"/>
            <a:chExt cx="1542415" cy="245745"/>
          </a:xfrm>
        </p:grpSpPr>
        <p:pic>
          <p:nvPicPr>
            <p:cNvPr id="4" name="object 4"/>
            <p:cNvPicPr/>
            <p:nvPr/>
          </p:nvPicPr>
          <p:blipFill>
            <a:blip r:embed="rId2" cstate="print"/>
            <a:stretch>
              <a:fillRect/>
            </a:stretch>
          </p:blipFill>
          <p:spPr>
            <a:xfrm>
              <a:off x="4491228" y="644652"/>
              <a:ext cx="126491" cy="182879"/>
            </a:xfrm>
            <a:prstGeom prst="rect">
              <a:avLst/>
            </a:prstGeom>
          </p:spPr>
        </p:pic>
        <p:pic>
          <p:nvPicPr>
            <p:cNvPr id="5" name="object 5"/>
            <p:cNvPicPr/>
            <p:nvPr/>
          </p:nvPicPr>
          <p:blipFill>
            <a:blip r:embed="rId3" cstate="print"/>
            <a:stretch>
              <a:fillRect/>
            </a:stretch>
          </p:blipFill>
          <p:spPr>
            <a:xfrm>
              <a:off x="4622292" y="694944"/>
              <a:ext cx="126491" cy="134112"/>
            </a:xfrm>
            <a:prstGeom prst="rect">
              <a:avLst/>
            </a:prstGeom>
          </p:spPr>
        </p:pic>
        <p:pic>
          <p:nvPicPr>
            <p:cNvPr id="6" name="object 6"/>
            <p:cNvPicPr/>
            <p:nvPr/>
          </p:nvPicPr>
          <p:blipFill>
            <a:blip r:embed="rId4" cstate="print"/>
            <a:stretch>
              <a:fillRect/>
            </a:stretch>
          </p:blipFill>
          <p:spPr>
            <a:xfrm>
              <a:off x="4776216" y="693420"/>
              <a:ext cx="120396" cy="137159"/>
            </a:xfrm>
            <a:prstGeom prst="rect">
              <a:avLst/>
            </a:prstGeom>
          </p:spPr>
        </p:pic>
        <p:pic>
          <p:nvPicPr>
            <p:cNvPr id="7" name="object 7"/>
            <p:cNvPicPr/>
            <p:nvPr/>
          </p:nvPicPr>
          <p:blipFill>
            <a:blip r:embed="rId5" cstate="print"/>
            <a:stretch>
              <a:fillRect/>
            </a:stretch>
          </p:blipFill>
          <p:spPr>
            <a:xfrm>
              <a:off x="4917948" y="693420"/>
              <a:ext cx="114300" cy="137159"/>
            </a:xfrm>
            <a:prstGeom prst="rect">
              <a:avLst/>
            </a:prstGeom>
          </p:spPr>
        </p:pic>
        <p:pic>
          <p:nvPicPr>
            <p:cNvPr id="8" name="object 8"/>
            <p:cNvPicPr/>
            <p:nvPr/>
          </p:nvPicPr>
          <p:blipFill>
            <a:blip r:embed="rId6" cstate="print"/>
            <a:stretch>
              <a:fillRect/>
            </a:stretch>
          </p:blipFill>
          <p:spPr>
            <a:xfrm>
              <a:off x="5052060" y="694944"/>
              <a:ext cx="106679" cy="132587"/>
            </a:xfrm>
            <a:prstGeom prst="rect">
              <a:avLst/>
            </a:prstGeom>
          </p:spPr>
        </p:pic>
        <p:pic>
          <p:nvPicPr>
            <p:cNvPr id="9" name="object 9"/>
            <p:cNvPicPr/>
            <p:nvPr/>
          </p:nvPicPr>
          <p:blipFill>
            <a:blip r:embed="rId7" cstate="print"/>
            <a:stretch>
              <a:fillRect/>
            </a:stretch>
          </p:blipFill>
          <p:spPr>
            <a:xfrm>
              <a:off x="5186171" y="646175"/>
              <a:ext cx="239267" cy="231648"/>
            </a:xfrm>
            <a:prstGeom prst="rect">
              <a:avLst/>
            </a:prstGeom>
          </p:spPr>
        </p:pic>
        <p:pic>
          <p:nvPicPr>
            <p:cNvPr id="10" name="object 10"/>
            <p:cNvPicPr/>
            <p:nvPr/>
          </p:nvPicPr>
          <p:blipFill>
            <a:blip r:embed="rId8" cstate="print"/>
            <a:stretch>
              <a:fillRect/>
            </a:stretch>
          </p:blipFill>
          <p:spPr>
            <a:xfrm>
              <a:off x="5458968" y="694944"/>
              <a:ext cx="96012" cy="132587"/>
            </a:xfrm>
            <a:prstGeom prst="rect">
              <a:avLst/>
            </a:prstGeom>
          </p:spPr>
        </p:pic>
        <p:pic>
          <p:nvPicPr>
            <p:cNvPr id="11" name="object 11"/>
            <p:cNvPicPr/>
            <p:nvPr/>
          </p:nvPicPr>
          <p:blipFill>
            <a:blip r:embed="rId9" cstate="print"/>
            <a:stretch>
              <a:fillRect/>
            </a:stretch>
          </p:blipFill>
          <p:spPr>
            <a:xfrm>
              <a:off x="5567172" y="693420"/>
              <a:ext cx="121920" cy="137159"/>
            </a:xfrm>
            <a:prstGeom prst="rect">
              <a:avLst/>
            </a:prstGeom>
          </p:spPr>
        </p:pic>
        <p:pic>
          <p:nvPicPr>
            <p:cNvPr id="12" name="object 12"/>
            <p:cNvPicPr/>
            <p:nvPr/>
          </p:nvPicPr>
          <p:blipFill>
            <a:blip r:embed="rId10" cstate="print"/>
            <a:stretch>
              <a:fillRect/>
            </a:stretch>
          </p:blipFill>
          <p:spPr>
            <a:xfrm>
              <a:off x="5716523" y="646175"/>
              <a:ext cx="167640" cy="219456"/>
            </a:xfrm>
            <a:prstGeom prst="rect">
              <a:avLst/>
            </a:prstGeom>
          </p:spPr>
        </p:pic>
        <p:pic>
          <p:nvPicPr>
            <p:cNvPr id="13" name="object 13"/>
            <p:cNvPicPr/>
            <p:nvPr/>
          </p:nvPicPr>
          <p:blipFill>
            <a:blip r:embed="rId11" cstate="print"/>
            <a:stretch>
              <a:fillRect/>
            </a:stretch>
          </p:blipFill>
          <p:spPr>
            <a:xfrm>
              <a:off x="5907023" y="694944"/>
              <a:ext cx="114300" cy="132587"/>
            </a:xfrm>
            <a:prstGeom prst="rect">
              <a:avLst/>
            </a:prstGeom>
          </p:spPr>
        </p:pic>
        <p:pic>
          <p:nvPicPr>
            <p:cNvPr id="14" name="object 14"/>
            <p:cNvPicPr/>
            <p:nvPr/>
          </p:nvPicPr>
          <p:blipFill>
            <a:blip r:embed="rId12" cstate="print"/>
            <a:stretch>
              <a:fillRect/>
            </a:stretch>
          </p:blipFill>
          <p:spPr>
            <a:xfrm>
              <a:off x="4485132" y="638555"/>
              <a:ext cx="896112" cy="245364"/>
            </a:xfrm>
            <a:prstGeom prst="rect">
              <a:avLst/>
            </a:prstGeom>
          </p:spPr>
        </p:pic>
        <p:sp>
          <p:nvSpPr>
            <p:cNvPr id="15" name="object 15"/>
            <p:cNvSpPr/>
            <p:nvPr/>
          </p:nvSpPr>
          <p:spPr>
            <a:xfrm>
              <a:off x="5402580" y="646175"/>
              <a:ext cx="22860" cy="181610"/>
            </a:xfrm>
            <a:custGeom>
              <a:avLst/>
              <a:gdLst/>
              <a:ahLst/>
              <a:cxnLst/>
              <a:rect l="l" t="t" r="r" b="b"/>
              <a:pathLst>
                <a:path w="22860" h="181609">
                  <a:moveTo>
                    <a:pt x="0" y="24384"/>
                  </a:moveTo>
                  <a:lnTo>
                    <a:pt x="0" y="0"/>
                  </a:lnTo>
                  <a:lnTo>
                    <a:pt x="22859" y="0"/>
                  </a:lnTo>
                  <a:lnTo>
                    <a:pt x="22859" y="24384"/>
                  </a:lnTo>
                  <a:lnTo>
                    <a:pt x="0" y="24384"/>
                  </a:lnTo>
                  <a:close/>
                </a:path>
                <a:path w="22860" h="181609">
                  <a:moveTo>
                    <a:pt x="0" y="181356"/>
                  </a:moveTo>
                  <a:lnTo>
                    <a:pt x="0" y="48768"/>
                  </a:lnTo>
                  <a:lnTo>
                    <a:pt x="22859" y="48768"/>
                  </a:lnTo>
                  <a:lnTo>
                    <a:pt x="22859" y="181356"/>
                  </a:lnTo>
                  <a:lnTo>
                    <a:pt x="0" y="181356"/>
                  </a:lnTo>
                  <a:close/>
                </a:path>
              </a:pathLst>
            </a:custGeom>
            <a:ln w="12192">
              <a:solidFill>
                <a:srgbClr val="C63108"/>
              </a:solidFill>
            </a:ln>
          </p:spPr>
          <p:txBody>
            <a:bodyPr wrap="square" lIns="0" tIns="0" rIns="0" bIns="0" rtlCol="0"/>
            <a:lstStyle/>
            <a:p>
              <a:endParaRPr/>
            </a:p>
          </p:txBody>
        </p:sp>
        <p:sp>
          <p:nvSpPr>
            <p:cNvPr id="16" name="object 16"/>
            <p:cNvSpPr/>
            <p:nvPr/>
          </p:nvSpPr>
          <p:spPr>
            <a:xfrm>
              <a:off x="5458968" y="694944"/>
              <a:ext cx="96520" cy="132715"/>
            </a:xfrm>
            <a:custGeom>
              <a:avLst/>
              <a:gdLst/>
              <a:ahLst/>
              <a:cxnLst/>
              <a:rect l="l" t="t" r="r" b="b"/>
              <a:pathLst>
                <a:path w="96520" h="132715">
                  <a:moveTo>
                    <a:pt x="0" y="0"/>
                  </a:moveTo>
                  <a:lnTo>
                    <a:pt x="21336" y="0"/>
                  </a:lnTo>
                  <a:lnTo>
                    <a:pt x="21336" y="57912"/>
                  </a:lnTo>
                  <a:lnTo>
                    <a:pt x="25908" y="57912"/>
                  </a:lnTo>
                  <a:lnTo>
                    <a:pt x="30480" y="57912"/>
                  </a:lnTo>
                  <a:lnTo>
                    <a:pt x="33528" y="56387"/>
                  </a:lnTo>
                  <a:lnTo>
                    <a:pt x="36576" y="54864"/>
                  </a:lnTo>
                  <a:lnTo>
                    <a:pt x="38100" y="51816"/>
                  </a:lnTo>
                  <a:lnTo>
                    <a:pt x="41148" y="45719"/>
                  </a:lnTo>
                  <a:lnTo>
                    <a:pt x="44195" y="39624"/>
                  </a:lnTo>
                  <a:lnTo>
                    <a:pt x="48768" y="30480"/>
                  </a:lnTo>
                  <a:lnTo>
                    <a:pt x="54864" y="16764"/>
                  </a:lnTo>
                  <a:lnTo>
                    <a:pt x="56387" y="12192"/>
                  </a:lnTo>
                  <a:lnTo>
                    <a:pt x="59436" y="9144"/>
                  </a:lnTo>
                  <a:lnTo>
                    <a:pt x="60960" y="7620"/>
                  </a:lnTo>
                  <a:lnTo>
                    <a:pt x="64008" y="4572"/>
                  </a:lnTo>
                  <a:lnTo>
                    <a:pt x="65532" y="3048"/>
                  </a:lnTo>
                  <a:lnTo>
                    <a:pt x="68580" y="3048"/>
                  </a:lnTo>
                  <a:lnTo>
                    <a:pt x="71628" y="1524"/>
                  </a:lnTo>
                  <a:lnTo>
                    <a:pt x="76200" y="1524"/>
                  </a:lnTo>
                  <a:lnTo>
                    <a:pt x="80772" y="1524"/>
                  </a:lnTo>
                  <a:lnTo>
                    <a:pt x="85344" y="0"/>
                  </a:lnTo>
                  <a:lnTo>
                    <a:pt x="89916" y="0"/>
                  </a:lnTo>
                  <a:lnTo>
                    <a:pt x="89916" y="19812"/>
                  </a:lnTo>
                  <a:lnTo>
                    <a:pt x="83820" y="19812"/>
                  </a:lnTo>
                  <a:lnTo>
                    <a:pt x="80772" y="19812"/>
                  </a:lnTo>
                  <a:lnTo>
                    <a:pt x="76200" y="19812"/>
                  </a:lnTo>
                  <a:lnTo>
                    <a:pt x="74676" y="21336"/>
                  </a:lnTo>
                  <a:lnTo>
                    <a:pt x="73152" y="21336"/>
                  </a:lnTo>
                  <a:lnTo>
                    <a:pt x="71628" y="24384"/>
                  </a:lnTo>
                  <a:lnTo>
                    <a:pt x="70104" y="27432"/>
                  </a:lnTo>
                  <a:lnTo>
                    <a:pt x="65532" y="38100"/>
                  </a:lnTo>
                  <a:lnTo>
                    <a:pt x="60960" y="48768"/>
                  </a:lnTo>
                  <a:lnTo>
                    <a:pt x="57912" y="53339"/>
                  </a:lnTo>
                  <a:lnTo>
                    <a:pt x="56387" y="56387"/>
                  </a:lnTo>
                  <a:lnTo>
                    <a:pt x="53339" y="57912"/>
                  </a:lnTo>
                  <a:lnTo>
                    <a:pt x="50292" y="60960"/>
                  </a:lnTo>
                  <a:lnTo>
                    <a:pt x="47244" y="64008"/>
                  </a:lnTo>
                  <a:lnTo>
                    <a:pt x="42672" y="65532"/>
                  </a:lnTo>
                  <a:lnTo>
                    <a:pt x="47244" y="67056"/>
                  </a:lnTo>
                  <a:lnTo>
                    <a:pt x="50292" y="68580"/>
                  </a:lnTo>
                  <a:lnTo>
                    <a:pt x="53339" y="71628"/>
                  </a:lnTo>
                  <a:lnTo>
                    <a:pt x="57912" y="74676"/>
                  </a:lnTo>
                  <a:lnTo>
                    <a:pt x="60960" y="77724"/>
                  </a:lnTo>
                  <a:lnTo>
                    <a:pt x="64008" y="82296"/>
                  </a:lnTo>
                  <a:lnTo>
                    <a:pt x="68580" y="86868"/>
                  </a:lnTo>
                  <a:lnTo>
                    <a:pt x="71628" y="91439"/>
                  </a:lnTo>
                  <a:lnTo>
                    <a:pt x="96012" y="132588"/>
                  </a:lnTo>
                  <a:lnTo>
                    <a:pt x="71628" y="132588"/>
                  </a:lnTo>
                  <a:lnTo>
                    <a:pt x="47244" y="92964"/>
                  </a:lnTo>
                  <a:lnTo>
                    <a:pt x="44195" y="86868"/>
                  </a:lnTo>
                  <a:lnTo>
                    <a:pt x="39624" y="82296"/>
                  </a:lnTo>
                  <a:lnTo>
                    <a:pt x="36576" y="77724"/>
                  </a:lnTo>
                  <a:lnTo>
                    <a:pt x="35052" y="76200"/>
                  </a:lnTo>
                  <a:lnTo>
                    <a:pt x="32004" y="74676"/>
                  </a:lnTo>
                  <a:lnTo>
                    <a:pt x="28956" y="73152"/>
                  </a:lnTo>
                  <a:lnTo>
                    <a:pt x="25908" y="71628"/>
                  </a:lnTo>
                  <a:lnTo>
                    <a:pt x="21336" y="71628"/>
                  </a:lnTo>
                  <a:lnTo>
                    <a:pt x="21336" y="132588"/>
                  </a:lnTo>
                  <a:lnTo>
                    <a:pt x="0" y="132588"/>
                  </a:lnTo>
                  <a:lnTo>
                    <a:pt x="0" y="0"/>
                  </a:lnTo>
                  <a:close/>
                </a:path>
              </a:pathLst>
            </a:custGeom>
            <a:ln w="12192">
              <a:solidFill>
                <a:srgbClr val="C63108"/>
              </a:solidFill>
            </a:ln>
          </p:spPr>
          <p:txBody>
            <a:bodyPr wrap="square" lIns="0" tIns="0" rIns="0" bIns="0" rtlCol="0"/>
            <a:lstStyle/>
            <a:p>
              <a:endParaRPr/>
            </a:p>
          </p:txBody>
        </p:sp>
        <p:sp>
          <p:nvSpPr>
            <p:cNvPr id="17" name="object 17"/>
            <p:cNvSpPr/>
            <p:nvPr/>
          </p:nvSpPr>
          <p:spPr>
            <a:xfrm>
              <a:off x="5567172" y="693420"/>
              <a:ext cx="121920" cy="137160"/>
            </a:xfrm>
            <a:custGeom>
              <a:avLst/>
              <a:gdLst/>
              <a:ahLst/>
              <a:cxnLst/>
              <a:rect l="l" t="t" r="r" b="b"/>
              <a:pathLst>
                <a:path w="121920" h="137159">
                  <a:moveTo>
                    <a:pt x="94487" y="117348"/>
                  </a:moveTo>
                  <a:lnTo>
                    <a:pt x="88391" y="121920"/>
                  </a:lnTo>
                  <a:lnTo>
                    <a:pt x="82295" y="126492"/>
                  </a:lnTo>
                  <a:lnTo>
                    <a:pt x="76199" y="129540"/>
                  </a:lnTo>
                  <a:lnTo>
                    <a:pt x="70103" y="132588"/>
                  </a:lnTo>
                  <a:lnTo>
                    <a:pt x="64007" y="134112"/>
                  </a:lnTo>
                  <a:lnTo>
                    <a:pt x="57911" y="135636"/>
                  </a:lnTo>
                  <a:lnTo>
                    <a:pt x="51815" y="137160"/>
                  </a:lnTo>
                  <a:lnTo>
                    <a:pt x="45719" y="137160"/>
                  </a:lnTo>
                  <a:lnTo>
                    <a:pt x="39623" y="137160"/>
                  </a:lnTo>
                  <a:lnTo>
                    <a:pt x="35051" y="135636"/>
                  </a:lnTo>
                  <a:lnTo>
                    <a:pt x="30479" y="135636"/>
                  </a:lnTo>
                  <a:lnTo>
                    <a:pt x="25907" y="134112"/>
                  </a:lnTo>
                  <a:lnTo>
                    <a:pt x="21335" y="132588"/>
                  </a:lnTo>
                  <a:lnTo>
                    <a:pt x="18287" y="131064"/>
                  </a:lnTo>
                  <a:lnTo>
                    <a:pt x="15239" y="128016"/>
                  </a:lnTo>
                  <a:lnTo>
                    <a:pt x="12191" y="126492"/>
                  </a:lnTo>
                  <a:lnTo>
                    <a:pt x="9143" y="123444"/>
                  </a:lnTo>
                  <a:lnTo>
                    <a:pt x="6095" y="120396"/>
                  </a:lnTo>
                  <a:lnTo>
                    <a:pt x="4571" y="117348"/>
                  </a:lnTo>
                  <a:lnTo>
                    <a:pt x="3047" y="114300"/>
                  </a:lnTo>
                  <a:lnTo>
                    <a:pt x="1523" y="111252"/>
                  </a:lnTo>
                  <a:lnTo>
                    <a:pt x="0" y="106680"/>
                  </a:lnTo>
                  <a:lnTo>
                    <a:pt x="0" y="103632"/>
                  </a:lnTo>
                  <a:lnTo>
                    <a:pt x="0" y="99060"/>
                  </a:lnTo>
                  <a:lnTo>
                    <a:pt x="0" y="94488"/>
                  </a:lnTo>
                  <a:lnTo>
                    <a:pt x="1523" y="89916"/>
                  </a:lnTo>
                  <a:lnTo>
                    <a:pt x="3047" y="85344"/>
                  </a:lnTo>
                  <a:lnTo>
                    <a:pt x="4571" y="82296"/>
                  </a:lnTo>
                  <a:lnTo>
                    <a:pt x="6095" y="77724"/>
                  </a:lnTo>
                  <a:lnTo>
                    <a:pt x="9143" y="74676"/>
                  </a:lnTo>
                  <a:lnTo>
                    <a:pt x="12191" y="71628"/>
                  </a:lnTo>
                  <a:lnTo>
                    <a:pt x="15239" y="68580"/>
                  </a:lnTo>
                  <a:lnTo>
                    <a:pt x="19811" y="67056"/>
                  </a:lnTo>
                  <a:lnTo>
                    <a:pt x="22859" y="64008"/>
                  </a:lnTo>
                  <a:lnTo>
                    <a:pt x="27431" y="62484"/>
                  </a:lnTo>
                  <a:lnTo>
                    <a:pt x="32003" y="60960"/>
                  </a:lnTo>
                  <a:lnTo>
                    <a:pt x="41147" y="59436"/>
                  </a:lnTo>
                  <a:lnTo>
                    <a:pt x="51815" y="57912"/>
                  </a:lnTo>
                  <a:lnTo>
                    <a:pt x="65531" y="56388"/>
                  </a:lnTo>
                  <a:lnTo>
                    <a:pt x="76199" y="54864"/>
                  </a:lnTo>
                  <a:lnTo>
                    <a:pt x="85343" y="53340"/>
                  </a:lnTo>
                  <a:lnTo>
                    <a:pt x="92963" y="50292"/>
                  </a:lnTo>
                  <a:lnTo>
                    <a:pt x="92963" y="44196"/>
                  </a:lnTo>
                  <a:lnTo>
                    <a:pt x="91439" y="38100"/>
                  </a:lnTo>
                  <a:lnTo>
                    <a:pt x="91439" y="33528"/>
                  </a:lnTo>
                  <a:lnTo>
                    <a:pt x="88391" y="28956"/>
                  </a:lnTo>
                  <a:lnTo>
                    <a:pt x="86867" y="25908"/>
                  </a:lnTo>
                  <a:lnTo>
                    <a:pt x="83819" y="24384"/>
                  </a:lnTo>
                  <a:lnTo>
                    <a:pt x="80771" y="22860"/>
                  </a:lnTo>
                  <a:lnTo>
                    <a:pt x="79247" y="21336"/>
                  </a:lnTo>
                  <a:lnTo>
                    <a:pt x="74675" y="19812"/>
                  </a:lnTo>
                  <a:lnTo>
                    <a:pt x="71627" y="19812"/>
                  </a:lnTo>
                  <a:lnTo>
                    <a:pt x="68579" y="18288"/>
                  </a:lnTo>
                  <a:lnTo>
                    <a:pt x="60959" y="18288"/>
                  </a:lnTo>
                  <a:lnTo>
                    <a:pt x="53339" y="18288"/>
                  </a:lnTo>
                  <a:lnTo>
                    <a:pt x="47243" y="19812"/>
                  </a:lnTo>
                  <a:lnTo>
                    <a:pt x="41147" y="21336"/>
                  </a:lnTo>
                  <a:lnTo>
                    <a:pt x="36575" y="24384"/>
                  </a:lnTo>
                  <a:lnTo>
                    <a:pt x="33527" y="27432"/>
                  </a:lnTo>
                  <a:lnTo>
                    <a:pt x="30479" y="32004"/>
                  </a:lnTo>
                  <a:lnTo>
                    <a:pt x="27431" y="36576"/>
                  </a:lnTo>
                  <a:lnTo>
                    <a:pt x="25907" y="44196"/>
                  </a:lnTo>
                  <a:lnTo>
                    <a:pt x="3047" y="39624"/>
                  </a:lnTo>
                  <a:lnTo>
                    <a:pt x="6095" y="33528"/>
                  </a:lnTo>
                  <a:lnTo>
                    <a:pt x="7619" y="27432"/>
                  </a:lnTo>
                  <a:lnTo>
                    <a:pt x="10667" y="22860"/>
                  </a:lnTo>
                  <a:lnTo>
                    <a:pt x="13715" y="18288"/>
                  </a:lnTo>
                  <a:lnTo>
                    <a:pt x="16763" y="13716"/>
                  </a:lnTo>
                  <a:lnTo>
                    <a:pt x="54863" y="0"/>
                  </a:lnTo>
                  <a:lnTo>
                    <a:pt x="64007" y="0"/>
                  </a:lnTo>
                  <a:lnTo>
                    <a:pt x="71627" y="0"/>
                  </a:lnTo>
                  <a:lnTo>
                    <a:pt x="79247" y="0"/>
                  </a:lnTo>
                  <a:lnTo>
                    <a:pt x="85343" y="1524"/>
                  </a:lnTo>
                  <a:lnTo>
                    <a:pt x="91439" y="3048"/>
                  </a:lnTo>
                  <a:lnTo>
                    <a:pt x="96011" y="6096"/>
                  </a:lnTo>
                  <a:lnTo>
                    <a:pt x="100583" y="7620"/>
                  </a:lnTo>
                  <a:lnTo>
                    <a:pt x="103631" y="10668"/>
                  </a:lnTo>
                  <a:lnTo>
                    <a:pt x="106679" y="13716"/>
                  </a:lnTo>
                  <a:lnTo>
                    <a:pt x="108203" y="16764"/>
                  </a:lnTo>
                  <a:lnTo>
                    <a:pt x="111251" y="19812"/>
                  </a:lnTo>
                  <a:lnTo>
                    <a:pt x="112775" y="24384"/>
                  </a:lnTo>
                  <a:lnTo>
                    <a:pt x="114299" y="28956"/>
                  </a:lnTo>
                  <a:lnTo>
                    <a:pt x="114299" y="36576"/>
                  </a:lnTo>
                  <a:lnTo>
                    <a:pt x="114299" y="48768"/>
                  </a:lnTo>
                  <a:lnTo>
                    <a:pt x="114299" y="79248"/>
                  </a:lnTo>
                  <a:lnTo>
                    <a:pt x="115823" y="103632"/>
                  </a:lnTo>
                  <a:lnTo>
                    <a:pt x="115823" y="112776"/>
                  </a:lnTo>
                  <a:lnTo>
                    <a:pt x="115823" y="118872"/>
                  </a:lnTo>
                  <a:lnTo>
                    <a:pt x="117347" y="121920"/>
                  </a:lnTo>
                  <a:lnTo>
                    <a:pt x="118871" y="126492"/>
                  </a:lnTo>
                  <a:lnTo>
                    <a:pt x="120395" y="131064"/>
                  </a:lnTo>
                  <a:lnTo>
                    <a:pt x="121919" y="134112"/>
                  </a:lnTo>
                  <a:lnTo>
                    <a:pt x="97535" y="134112"/>
                  </a:lnTo>
                  <a:lnTo>
                    <a:pt x="96011" y="131064"/>
                  </a:lnTo>
                  <a:lnTo>
                    <a:pt x="96011" y="126492"/>
                  </a:lnTo>
                  <a:lnTo>
                    <a:pt x="94487" y="121920"/>
                  </a:lnTo>
                  <a:lnTo>
                    <a:pt x="94487" y="117348"/>
                  </a:lnTo>
                  <a:close/>
                </a:path>
              </a:pathLst>
            </a:custGeom>
            <a:ln w="12192">
              <a:solidFill>
                <a:srgbClr val="C63108"/>
              </a:solidFill>
            </a:ln>
          </p:spPr>
          <p:txBody>
            <a:bodyPr wrap="square" lIns="0" tIns="0" rIns="0" bIns="0" rtlCol="0"/>
            <a:lstStyle/>
            <a:p>
              <a:endParaRPr/>
            </a:p>
          </p:txBody>
        </p:sp>
        <p:sp>
          <p:nvSpPr>
            <p:cNvPr id="18" name="object 18"/>
            <p:cNvSpPr/>
            <p:nvPr/>
          </p:nvSpPr>
          <p:spPr>
            <a:xfrm>
              <a:off x="5591556" y="762000"/>
              <a:ext cx="68580" cy="50800"/>
            </a:xfrm>
            <a:custGeom>
              <a:avLst/>
              <a:gdLst/>
              <a:ahLst/>
              <a:cxnLst/>
              <a:rect l="l" t="t" r="r" b="b"/>
              <a:pathLst>
                <a:path w="68579" h="50800">
                  <a:moveTo>
                    <a:pt x="68579" y="0"/>
                  </a:moveTo>
                  <a:lnTo>
                    <a:pt x="60959" y="1524"/>
                  </a:lnTo>
                  <a:lnTo>
                    <a:pt x="53339" y="4572"/>
                  </a:lnTo>
                  <a:lnTo>
                    <a:pt x="42671" y="6096"/>
                  </a:lnTo>
                  <a:lnTo>
                    <a:pt x="32003" y="7620"/>
                  </a:lnTo>
                  <a:lnTo>
                    <a:pt x="19811" y="10668"/>
                  </a:lnTo>
                  <a:lnTo>
                    <a:pt x="15239" y="10668"/>
                  </a:lnTo>
                  <a:lnTo>
                    <a:pt x="12191" y="12192"/>
                  </a:lnTo>
                  <a:lnTo>
                    <a:pt x="9143" y="13716"/>
                  </a:lnTo>
                  <a:lnTo>
                    <a:pt x="6095" y="15240"/>
                  </a:lnTo>
                  <a:lnTo>
                    <a:pt x="4571" y="16764"/>
                  </a:lnTo>
                  <a:lnTo>
                    <a:pt x="3047" y="19812"/>
                  </a:lnTo>
                  <a:lnTo>
                    <a:pt x="1523" y="21336"/>
                  </a:lnTo>
                  <a:lnTo>
                    <a:pt x="0" y="24384"/>
                  </a:lnTo>
                  <a:lnTo>
                    <a:pt x="0" y="27432"/>
                  </a:lnTo>
                  <a:lnTo>
                    <a:pt x="0" y="30480"/>
                  </a:lnTo>
                  <a:lnTo>
                    <a:pt x="0" y="33528"/>
                  </a:lnTo>
                  <a:lnTo>
                    <a:pt x="1523" y="38100"/>
                  </a:lnTo>
                  <a:lnTo>
                    <a:pt x="3047" y="41148"/>
                  </a:lnTo>
                  <a:lnTo>
                    <a:pt x="6095" y="44195"/>
                  </a:lnTo>
                  <a:lnTo>
                    <a:pt x="10667" y="47244"/>
                  </a:lnTo>
                  <a:lnTo>
                    <a:pt x="15239" y="48768"/>
                  </a:lnTo>
                  <a:lnTo>
                    <a:pt x="19811" y="50292"/>
                  </a:lnTo>
                  <a:lnTo>
                    <a:pt x="25907" y="50292"/>
                  </a:lnTo>
                  <a:lnTo>
                    <a:pt x="32003" y="50292"/>
                  </a:lnTo>
                  <a:lnTo>
                    <a:pt x="38099" y="48768"/>
                  </a:lnTo>
                  <a:lnTo>
                    <a:pt x="44195" y="47244"/>
                  </a:lnTo>
                  <a:lnTo>
                    <a:pt x="48767" y="44195"/>
                  </a:lnTo>
                  <a:lnTo>
                    <a:pt x="54863" y="41148"/>
                  </a:lnTo>
                  <a:lnTo>
                    <a:pt x="57911" y="38100"/>
                  </a:lnTo>
                  <a:lnTo>
                    <a:pt x="60959" y="35052"/>
                  </a:lnTo>
                  <a:lnTo>
                    <a:pt x="64007" y="30480"/>
                  </a:lnTo>
                  <a:lnTo>
                    <a:pt x="65531" y="25908"/>
                  </a:lnTo>
                  <a:lnTo>
                    <a:pt x="67055" y="19812"/>
                  </a:lnTo>
                  <a:lnTo>
                    <a:pt x="67055" y="15240"/>
                  </a:lnTo>
                  <a:lnTo>
                    <a:pt x="68579" y="7620"/>
                  </a:lnTo>
                  <a:lnTo>
                    <a:pt x="68579" y="0"/>
                  </a:lnTo>
                </a:path>
              </a:pathLst>
            </a:custGeom>
            <a:ln w="12192">
              <a:solidFill>
                <a:srgbClr val="C63108"/>
              </a:solidFill>
            </a:ln>
          </p:spPr>
          <p:txBody>
            <a:bodyPr wrap="square" lIns="0" tIns="0" rIns="0" bIns="0" rtlCol="0"/>
            <a:lstStyle/>
            <a:p>
              <a:endParaRPr/>
            </a:p>
          </p:txBody>
        </p:sp>
        <p:sp>
          <p:nvSpPr>
            <p:cNvPr id="19" name="object 19"/>
            <p:cNvSpPr/>
            <p:nvPr/>
          </p:nvSpPr>
          <p:spPr>
            <a:xfrm>
              <a:off x="5716523" y="694944"/>
              <a:ext cx="120650" cy="170815"/>
            </a:xfrm>
            <a:custGeom>
              <a:avLst/>
              <a:gdLst/>
              <a:ahLst/>
              <a:cxnLst/>
              <a:rect l="l" t="t" r="r" b="b"/>
              <a:pathLst>
                <a:path w="120650" h="170815">
                  <a:moveTo>
                    <a:pt x="0" y="0"/>
                  </a:moveTo>
                  <a:lnTo>
                    <a:pt x="22859" y="0"/>
                  </a:lnTo>
                  <a:lnTo>
                    <a:pt x="22859" y="114300"/>
                  </a:lnTo>
                  <a:lnTo>
                    <a:pt x="83820" y="114300"/>
                  </a:lnTo>
                  <a:lnTo>
                    <a:pt x="83820" y="0"/>
                  </a:lnTo>
                  <a:lnTo>
                    <a:pt x="105155" y="0"/>
                  </a:lnTo>
                  <a:lnTo>
                    <a:pt x="105155" y="114300"/>
                  </a:lnTo>
                  <a:lnTo>
                    <a:pt x="120396" y="114300"/>
                  </a:lnTo>
                  <a:lnTo>
                    <a:pt x="120396" y="170688"/>
                  </a:lnTo>
                  <a:lnTo>
                    <a:pt x="102108" y="170688"/>
                  </a:lnTo>
                  <a:lnTo>
                    <a:pt x="102108" y="132588"/>
                  </a:lnTo>
                  <a:lnTo>
                    <a:pt x="0" y="132588"/>
                  </a:lnTo>
                  <a:lnTo>
                    <a:pt x="0" y="0"/>
                  </a:lnTo>
                  <a:close/>
                </a:path>
              </a:pathLst>
            </a:custGeom>
            <a:ln w="12192">
              <a:solidFill>
                <a:srgbClr val="C63108"/>
              </a:solidFill>
            </a:ln>
          </p:spPr>
          <p:txBody>
            <a:bodyPr wrap="square" lIns="0" tIns="0" rIns="0" bIns="0" rtlCol="0"/>
            <a:lstStyle/>
            <a:p>
              <a:endParaRPr/>
            </a:p>
          </p:txBody>
        </p:sp>
        <p:sp>
          <p:nvSpPr>
            <p:cNvPr id="20" name="object 20"/>
            <p:cNvSpPr/>
            <p:nvPr/>
          </p:nvSpPr>
          <p:spPr>
            <a:xfrm>
              <a:off x="5862828" y="646175"/>
              <a:ext cx="21590" cy="181610"/>
            </a:xfrm>
            <a:custGeom>
              <a:avLst/>
              <a:gdLst/>
              <a:ahLst/>
              <a:cxnLst/>
              <a:rect l="l" t="t" r="r" b="b"/>
              <a:pathLst>
                <a:path w="21589" h="181609">
                  <a:moveTo>
                    <a:pt x="0" y="24384"/>
                  </a:moveTo>
                  <a:lnTo>
                    <a:pt x="0" y="0"/>
                  </a:lnTo>
                  <a:lnTo>
                    <a:pt x="21335" y="0"/>
                  </a:lnTo>
                  <a:lnTo>
                    <a:pt x="21335" y="24384"/>
                  </a:lnTo>
                  <a:lnTo>
                    <a:pt x="0" y="24384"/>
                  </a:lnTo>
                  <a:close/>
                </a:path>
                <a:path w="21589" h="181609">
                  <a:moveTo>
                    <a:pt x="0" y="181356"/>
                  </a:moveTo>
                  <a:lnTo>
                    <a:pt x="0" y="48768"/>
                  </a:lnTo>
                  <a:lnTo>
                    <a:pt x="21335" y="48768"/>
                  </a:lnTo>
                  <a:lnTo>
                    <a:pt x="21335" y="181356"/>
                  </a:lnTo>
                  <a:lnTo>
                    <a:pt x="0" y="181356"/>
                  </a:lnTo>
                  <a:close/>
                </a:path>
              </a:pathLst>
            </a:custGeom>
            <a:ln w="12192">
              <a:solidFill>
                <a:srgbClr val="C63108"/>
              </a:solidFill>
            </a:ln>
          </p:spPr>
          <p:txBody>
            <a:bodyPr wrap="square" lIns="0" tIns="0" rIns="0" bIns="0" rtlCol="0"/>
            <a:lstStyle/>
            <a:p>
              <a:endParaRPr/>
            </a:p>
          </p:txBody>
        </p:sp>
        <p:sp>
          <p:nvSpPr>
            <p:cNvPr id="21" name="object 21"/>
            <p:cNvSpPr/>
            <p:nvPr/>
          </p:nvSpPr>
          <p:spPr>
            <a:xfrm>
              <a:off x="5905499" y="694944"/>
              <a:ext cx="116205" cy="132715"/>
            </a:xfrm>
            <a:custGeom>
              <a:avLst/>
              <a:gdLst/>
              <a:ahLst/>
              <a:cxnLst/>
              <a:rect l="l" t="t" r="r" b="b"/>
              <a:pathLst>
                <a:path w="116204" h="132715">
                  <a:moveTo>
                    <a:pt x="115824" y="0"/>
                  </a:moveTo>
                  <a:lnTo>
                    <a:pt x="115824" y="132588"/>
                  </a:lnTo>
                  <a:lnTo>
                    <a:pt x="92964" y="132588"/>
                  </a:lnTo>
                  <a:lnTo>
                    <a:pt x="92964" y="80772"/>
                  </a:lnTo>
                  <a:lnTo>
                    <a:pt x="80772" y="80772"/>
                  </a:lnTo>
                  <a:lnTo>
                    <a:pt x="74676" y="80772"/>
                  </a:lnTo>
                  <a:lnTo>
                    <a:pt x="70104" y="80772"/>
                  </a:lnTo>
                  <a:lnTo>
                    <a:pt x="65532" y="82296"/>
                  </a:lnTo>
                  <a:lnTo>
                    <a:pt x="62484" y="83820"/>
                  </a:lnTo>
                  <a:lnTo>
                    <a:pt x="59436" y="86868"/>
                  </a:lnTo>
                  <a:lnTo>
                    <a:pt x="56388" y="91439"/>
                  </a:lnTo>
                  <a:lnTo>
                    <a:pt x="51816" y="96012"/>
                  </a:lnTo>
                  <a:lnTo>
                    <a:pt x="45720" y="103632"/>
                  </a:lnTo>
                  <a:lnTo>
                    <a:pt x="25908" y="132588"/>
                  </a:lnTo>
                  <a:lnTo>
                    <a:pt x="0" y="132588"/>
                  </a:lnTo>
                  <a:lnTo>
                    <a:pt x="22860" y="97536"/>
                  </a:lnTo>
                  <a:lnTo>
                    <a:pt x="28956" y="89916"/>
                  </a:lnTo>
                  <a:lnTo>
                    <a:pt x="35052" y="85344"/>
                  </a:lnTo>
                  <a:lnTo>
                    <a:pt x="36576" y="82296"/>
                  </a:lnTo>
                  <a:lnTo>
                    <a:pt x="39624" y="80772"/>
                  </a:lnTo>
                  <a:lnTo>
                    <a:pt x="42672" y="79248"/>
                  </a:lnTo>
                  <a:lnTo>
                    <a:pt x="45720" y="79248"/>
                  </a:lnTo>
                  <a:lnTo>
                    <a:pt x="41148" y="77724"/>
                  </a:lnTo>
                  <a:lnTo>
                    <a:pt x="36576" y="77724"/>
                  </a:lnTo>
                  <a:lnTo>
                    <a:pt x="32004" y="76200"/>
                  </a:lnTo>
                  <a:lnTo>
                    <a:pt x="28956" y="74676"/>
                  </a:lnTo>
                  <a:lnTo>
                    <a:pt x="25908" y="73152"/>
                  </a:lnTo>
                  <a:lnTo>
                    <a:pt x="22860" y="70104"/>
                  </a:lnTo>
                  <a:lnTo>
                    <a:pt x="19812" y="68580"/>
                  </a:lnTo>
                  <a:lnTo>
                    <a:pt x="16764" y="65532"/>
                  </a:lnTo>
                  <a:lnTo>
                    <a:pt x="13716" y="59436"/>
                  </a:lnTo>
                  <a:lnTo>
                    <a:pt x="10668" y="53339"/>
                  </a:lnTo>
                  <a:lnTo>
                    <a:pt x="9144" y="50292"/>
                  </a:lnTo>
                  <a:lnTo>
                    <a:pt x="9144" y="47244"/>
                  </a:lnTo>
                  <a:lnTo>
                    <a:pt x="7620" y="42672"/>
                  </a:lnTo>
                  <a:lnTo>
                    <a:pt x="7620" y="39624"/>
                  </a:lnTo>
                  <a:lnTo>
                    <a:pt x="9144" y="35052"/>
                  </a:lnTo>
                  <a:lnTo>
                    <a:pt x="9144" y="30480"/>
                  </a:lnTo>
                  <a:lnTo>
                    <a:pt x="9144" y="27432"/>
                  </a:lnTo>
                  <a:lnTo>
                    <a:pt x="10668" y="24384"/>
                  </a:lnTo>
                  <a:lnTo>
                    <a:pt x="12192" y="19812"/>
                  </a:lnTo>
                  <a:lnTo>
                    <a:pt x="15240" y="16764"/>
                  </a:lnTo>
                  <a:lnTo>
                    <a:pt x="16764" y="13716"/>
                  </a:lnTo>
                  <a:lnTo>
                    <a:pt x="19812" y="12192"/>
                  </a:lnTo>
                  <a:lnTo>
                    <a:pt x="22860" y="9144"/>
                  </a:lnTo>
                  <a:lnTo>
                    <a:pt x="27432" y="6096"/>
                  </a:lnTo>
                  <a:lnTo>
                    <a:pt x="30480" y="4572"/>
                  </a:lnTo>
                  <a:lnTo>
                    <a:pt x="35052" y="3048"/>
                  </a:lnTo>
                  <a:lnTo>
                    <a:pt x="39624" y="1524"/>
                  </a:lnTo>
                  <a:lnTo>
                    <a:pt x="44196" y="1524"/>
                  </a:lnTo>
                  <a:lnTo>
                    <a:pt x="48768" y="1524"/>
                  </a:lnTo>
                  <a:lnTo>
                    <a:pt x="54864" y="0"/>
                  </a:lnTo>
                  <a:lnTo>
                    <a:pt x="115824" y="0"/>
                  </a:lnTo>
                  <a:close/>
                </a:path>
              </a:pathLst>
            </a:custGeom>
            <a:ln w="12192">
              <a:solidFill>
                <a:srgbClr val="C63108"/>
              </a:solidFill>
            </a:ln>
          </p:spPr>
          <p:txBody>
            <a:bodyPr wrap="square" lIns="0" tIns="0" rIns="0" bIns="0" rtlCol="0"/>
            <a:lstStyle/>
            <a:p>
              <a:endParaRPr/>
            </a:p>
          </p:txBody>
        </p:sp>
        <p:sp>
          <p:nvSpPr>
            <p:cNvPr id="22" name="object 22"/>
            <p:cNvSpPr/>
            <p:nvPr/>
          </p:nvSpPr>
          <p:spPr>
            <a:xfrm>
              <a:off x="5935980" y="714756"/>
              <a:ext cx="62865" cy="43180"/>
            </a:xfrm>
            <a:custGeom>
              <a:avLst/>
              <a:gdLst/>
              <a:ahLst/>
              <a:cxnLst/>
              <a:rect l="l" t="t" r="r" b="b"/>
              <a:pathLst>
                <a:path w="62864" h="43179">
                  <a:moveTo>
                    <a:pt x="62484" y="0"/>
                  </a:moveTo>
                  <a:lnTo>
                    <a:pt x="32004" y="0"/>
                  </a:lnTo>
                  <a:lnTo>
                    <a:pt x="22860" y="0"/>
                  </a:lnTo>
                  <a:lnTo>
                    <a:pt x="15240" y="1524"/>
                  </a:lnTo>
                  <a:lnTo>
                    <a:pt x="12192" y="1524"/>
                  </a:lnTo>
                  <a:lnTo>
                    <a:pt x="9144" y="3048"/>
                  </a:lnTo>
                  <a:lnTo>
                    <a:pt x="7620" y="4572"/>
                  </a:lnTo>
                  <a:lnTo>
                    <a:pt x="6096" y="6096"/>
                  </a:lnTo>
                  <a:lnTo>
                    <a:pt x="3048" y="9144"/>
                  </a:lnTo>
                  <a:lnTo>
                    <a:pt x="1524" y="12192"/>
                  </a:lnTo>
                  <a:lnTo>
                    <a:pt x="0" y="16764"/>
                  </a:lnTo>
                  <a:lnTo>
                    <a:pt x="0" y="19812"/>
                  </a:lnTo>
                  <a:lnTo>
                    <a:pt x="0" y="22859"/>
                  </a:lnTo>
                  <a:lnTo>
                    <a:pt x="0" y="25908"/>
                  </a:lnTo>
                  <a:lnTo>
                    <a:pt x="1524" y="27432"/>
                  </a:lnTo>
                  <a:lnTo>
                    <a:pt x="1524" y="30480"/>
                  </a:lnTo>
                  <a:lnTo>
                    <a:pt x="4572" y="35052"/>
                  </a:lnTo>
                  <a:lnTo>
                    <a:pt x="9144" y="38100"/>
                  </a:lnTo>
                  <a:lnTo>
                    <a:pt x="10668" y="39624"/>
                  </a:lnTo>
                  <a:lnTo>
                    <a:pt x="13716" y="39624"/>
                  </a:lnTo>
                  <a:lnTo>
                    <a:pt x="19812" y="41148"/>
                  </a:lnTo>
                  <a:lnTo>
                    <a:pt x="28956" y="42672"/>
                  </a:lnTo>
                  <a:lnTo>
                    <a:pt x="38100" y="42672"/>
                  </a:lnTo>
                  <a:lnTo>
                    <a:pt x="62484" y="42672"/>
                  </a:lnTo>
                  <a:lnTo>
                    <a:pt x="62484" y="0"/>
                  </a:lnTo>
                </a:path>
              </a:pathLst>
            </a:custGeom>
            <a:ln w="12192">
              <a:solidFill>
                <a:srgbClr val="C63108"/>
              </a:solidFill>
            </a:ln>
          </p:spPr>
          <p:txBody>
            <a:bodyPr wrap="square" lIns="0" tIns="0" rIns="0" bIns="0" rtlCol="0"/>
            <a:lstStyle/>
            <a:p>
              <a:endParaRPr/>
            </a:p>
          </p:txBody>
        </p:sp>
      </p:gr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6159" y="1835852"/>
            <a:ext cx="7929245" cy="3592195"/>
          </a:xfrm>
          <a:prstGeom prst="rect">
            <a:avLst/>
          </a:prstGeom>
        </p:spPr>
        <p:txBody>
          <a:bodyPr vert="horz" wrap="square" lIns="0" tIns="12700" rIns="0" bIns="0" rtlCol="0">
            <a:spAutoFit/>
          </a:bodyPr>
          <a:lstStyle/>
          <a:p>
            <a:pPr marL="63500" marR="184150">
              <a:lnSpc>
                <a:spcPct val="100000"/>
              </a:lnSpc>
              <a:spcBef>
                <a:spcPts val="100"/>
              </a:spcBef>
            </a:pPr>
            <a:r>
              <a:rPr sz="1800" spc="-10" dirty="0">
                <a:latin typeface="Microsoft Sans Serif" panose="020B0604020202020204"/>
                <a:cs typeface="Microsoft Sans Serif" panose="020B0604020202020204"/>
              </a:rPr>
              <a:t>Стійкість</a:t>
            </a:r>
            <a:r>
              <a:rPr sz="1800" spc="-20" dirty="0">
                <a:latin typeface="Microsoft Sans Serif" panose="020B0604020202020204"/>
                <a:cs typeface="Microsoft Sans Serif" panose="020B0604020202020204"/>
              </a:rPr>
              <a:t> </a:t>
            </a:r>
            <a:r>
              <a:rPr sz="1800" spc="-30" dirty="0">
                <a:latin typeface="Microsoft Sans Serif" panose="020B0604020202020204"/>
                <a:cs typeface="Microsoft Sans Serif" panose="020B0604020202020204"/>
              </a:rPr>
              <a:t>мікроорганізмів</a:t>
            </a:r>
            <a:r>
              <a:rPr sz="1800" spc="-2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до</a:t>
            </a:r>
            <a:r>
              <a:rPr sz="1800" spc="-25"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тетрацикліну</a:t>
            </a:r>
            <a:r>
              <a:rPr sz="1800" spc="-1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in</a:t>
            </a:r>
            <a:r>
              <a:rPr sz="1800" spc="-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vitro</a:t>
            </a:r>
            <a:r>
              <a:rPr sz="1800" spc="-3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розвивається</a:t>
            </a:r>
            <a:r>
              <a:rPr sz="1800" spc="-1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повільно, </a:t>
            </a:r>
            <a:r>
              <a:rPr sz="1800" u="sng" dirty="0">
                <a:uFill>
                  <a:solidFill>
                    <a:srgbClr val="000000"/>
                  </a:solidFill>
                </a:uFill>
                <a:latin typeface="Microsoft Sans Serif" panose="020B0604020202020204"/>
                <a:cs typeface="Microsoft Sans Serif" panose="020B0604020202020204"/>
              </a:rPr>
              <a:t>за</a:t>
            </a:r>
            <a:r>
              <a:rPr sz="1800" u="sng" spc="-85" dirty="0">
                <a:uFill>
                  <a:solidFill>
                    <a:srgbClr val="000000"/>
                  </a:solidFill>
                </a:uFill>
                <a:latin typeface="Microsoft Sans Serif" panose="020B0604020202020204"/>
                <a:cs typeface="Microsoft Sans Serif" panose="020B0604020202020204"/>
              </a:rPr>
              <a:t> </a:t>
            </a:r>
            <a:r>
              <a:rPr sz="1800" u="sng" dirty="0">
                <a:uFill>
                  <a:solidFill>
                    <a:srgbClr val="000000"/>
                  </a:solidFill>
                </a:uFill>
                <a:latin typeface="Microsoft Sans Serif" panose="020B0604020202020204"/>
                <a:cs typeface="Microsoft Sans Serif" panose="020B0604020202020204"/>
              </a:rPr>
              <a:t>типом</a:t>
            </a:r>
            <a:r>
              <a:rPr sz="1800" u="sng" spc="-80" dirty="0">
                <a:uFill>
                  <a:solidFill>
                    <a:srgbClr val="000000"/>
                  </a:solidFill>
                </a:uFill>
                <a:latin typeface="Microsoft Sans Serif" panose="020B0604020202020204"/>
                <a:cs typeface="Microsoft Sans Serif" panose="020B0604020202020204"/>
              </a:rPr>
              <a:t> </a:t>
            </a:r>
            <a:r>
              <a:rPr sz="1800" u="sng" spc="-10" dirty="0">
                <a:uFill>
                  <a:solidFill>
                    <a:srgbClr val="000000"/>
                  </a:solidFill>
                </a:uFill>
                <a:latin typeface="Microsoft Sans Serif" panose="020B0604020202020204"/>
                <a:cs typeface="Microsoft Sans Serif" panose="020B0604020202020204"/>
              </a:rPr>
              <a:t>пеніциліну</a:t>
            </a:r>
            <a:r>
              <a:rPr sz="1800" spc="-10" dirty="0">
                <a:latin typeface="Microsoft Sans Serif" panose="020B0604020202020204"/>
                <a:cs typeface="Microsoft Sans Serif" panose="020B0604020202020204"/>
              </a:rPr>
              <a:t>.</a:t>
            </a:r>
            <a:endParaRPr sz="1800">
              <a:latin typeface="Microsoft Sans Serif" panose="020B0604020202020204"/>
              <a:cs typeface="Microsoft Sans Serif" panose="020B0604020202020204"/>
            </a:endParaRPr>
          </a:p>
          <a:p>
            <a:pPr>
              <a:lnSpc>
                <a:spcPct val="100000"/>
              </a:lnSpc>
              <a:spcBef>
                <a:spcPts val="120"/>
              </a:spcBef>
            </a:pPr>
            <a:endParaRPr sz="1800">
              <a:latin typeface="Microsoft Sans Serif" panose="020B0604020202020204"/>
              <a:cs typeface="Microsoft Sans Serif" panose="020B0604020202020204"/>
            </a:endParaRPr>
          </a:p>
          <a:p>
            <a:pPr marL="63500" marR="55880" indent="63500">
              <a:lnSpc>
                <a:spcPct val="100000"/>
              </a:lnSpc>
            </a:pPr>
            <a:r>
              <a:rPr sz="1800" spc="-20" dirty="0">
                <a:latin typeface="Microsoft Sans Serif" panose="020B0604020202020204"/>
                <a:cs typeface="Microsoft Sans Serif" panose="020B0604020202020204"/>
              </a:rPr>
              <a:t>Загальним</a:t>
            </a:r>
            <a:r>
              <a:rPr sz="1800" spc="-1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правилом</a:t>
            </a:r>
            <a:r>
              <a:rPr sz="1800" spc="-1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для</a:t>
            </a:r>
            <a:r>
              <a:rPr sz="1800" spc="-1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більшості</a:t>
            </a:r>
            <a:r>
              <a:rPr sz="1800" spc="-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видів</a:t>
            </a:r>
            <a:r>
              <a:rPr sz="1800" spc="-5" dirty="0">
                <a:latin typeface="Microsoft Sans Serif" panose="020B0604020202020204"/>
                <a:cs typeface="Microsoft Sans Serif" panose="020B0604020202020204"/>
              </a:rPr>
              <a:t> </a:t>
            </a:r>
            <a:r>
              <a:rPr sz="1800" spc="-30" dirty="0">
                <a:latin typeface="Microsoft Sans Serif" panose="020B0604020202020204"/>
                <a:cs typeface="Microsoft Sans Serif" panose="020B0604020202020204"/>
              </a:rPr>
              <a:t>мікроорганізмів</a:t>
            </a:r>
            <a:r>
              <a:rPr sz="1800" spc="-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є </a:t>
            </a:r>
            <a:r>
              <a:rPr sz="1800" spc="-10" dirty="0">
                <a:latin typeface="Microsoft Sans Serif" panose="020B0604020202020204"/>
                <a:cs typeface="Microsoft Sans Serif" panose="020B0604020202020204"/>
              </a:rPr>
              <a:t>повільне </a:t>
            </a:r>
            <a:r>
              <a:rPr sz="1800" dirty="0">
                <a:latin typeface="Microsoft Sans Serif" panose="020B0604020202020204"/>
                <a:cs typeface="Microsoft Sans Serif" panose="020B0604020202020204"/>
              </a:rPr>
              <a:t>наростання</a:t>
            </a:r>
            <a:r>
              <a:rPr sz="1800" spc="-3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стійкості</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при</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перших</a:t>
            </a:r>
            <a:r>
              <a:rPr sz="1800" spc="-3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10-</a:t>
            </a:r>
            <a:r>
              <a:rPr sz="1800" dirty="0">
                <a:latin typeface="Microsoft Sans Serif" panose="020B0604020202020204"/>
                <a:cs typeface="Microsoft Sans Serif" panose="020B0604020202020204"/>
              </a:rPr>
              <a:t>18</a:t>
            </a:r>
            <a:r>
              <a:rPr sz="1800" spc="-2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пасажах</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і</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швидше</a:t>
            </a:r>
            <a:r>
              <a:rPr sz="1800" spc="-40" dirty="0">
                <a:latin typeface="Microsoft Sans Serif" panose="020B0604020202020204"/>
                <a:cs typeface="Microsoft Sans Serif" panose="020B0604020202020204"/>
              </a:rPr>
              <a:t> </a:t>
            </a:r>
            <a:r>
              <a:rPr sz="1800" spc="-25" dirty="0">
                <a:latin typeface="Microsoft Sans Serif" panose="020B0604020202020204"/>
                <a:cs typeface="Microsoft Sans Serif" panose="020B0604020202020204"/>
              </a:rPr>
              <a:t>та </a:t>
            </a:r>
            <a:r>
              <a:rPr sz="1800" spc="-10" dirty="0">
                <a:latin typeface="Microsoft Sans Serif" panose="020B0604020202020204"/>
                <a:cs typeface="Microsoft Sans Serif" panose="020B0604020202020204"/>
              </a:rPr>
              <a:t>нерівномірне</a:t>
            </a:r>
            <a:r>
              <a:rPr sz="1800" spc="-6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a:t>
            </a:r>
            <a:r>
              <a:rPr sz="1800" spc="-2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надалі.</a:t>
            </a:r>
            <a:r>
              <a:rPr sz="1800" spc="-2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При</a:t>
            </a:r>
            <a:r>
              <a:rPr sz="1800" spc="-2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пасажах</a:t>
            </a:r>
            <a:r>
              <a:rPr sz="1800" spc="-2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на</a:t>
            </a:r>
            <a:r>
              <a:rPr sz="1800" spc="-2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агарі</a:t>
            </a:r>
            <a:r>
              <a:rPr sz="1800" spc="-2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вдається</a:t>
            </a:r>
            <a:r>
              <a:rPr sz="1800" spc="-3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отримати</a:t>
            </a:r>
            <a:r>
              <a:rPr sz="1800" spc="-25" dirty="0">
                <a:latin typeface="Microsoft Sans Serif" panose="020B0604020202020204"/>
                <a:cs typeface="Microsoft Sans Serif" panose="020B0604020202020204"/>
              </a:rPr>
              <a:t> </a:t>
            </a:r>
            <a:r>
              <a:rPr sz="1800" spc="-150" dirty="0">
                <a:latin typeface="Microsoft Sans Serif" panose="020B0604020202020204"/>
                <a:cs typeface="Microsoft Sans Serif" panose="020B0604020202020204"/>
              </a:rPr>
              <a:t>бо</a:t>
            </a:r>
            <a:r>
              <a:rPr sz="2700" spc="-225" baseline="-9000" dirty="0">
                <a:latin typeface="Microsoft Sans Serif" panose="020B0604020202020204"/>
                <a:cs typeface="Microsoft Sans Serif" panose="020B0604020202020204"/>
              </a:rPr>
              <a:t>́</a:t>
            </a:r>
            <a:r>
              <a:rPr sz="2700" spc="-345" baseline="-900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льшую стійкість,</a:t>
            </a:r>
            <a:r>
              <a:rPr sz="1800" spc="-6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чим</a:t>
            </a:r>
            <a:r>
              <a:rPr sz="1800" spc="-4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у</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бульйоні</a:t>
            </a:r>
            <a:r>
              <a:rPr sz="1800" spc="-5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a:t>
            </a:r>
            <a:r>
              <a:rPr sz="1800" spc="-5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рідкому</a:t>
            </a:r>
            <a:r>
              <a:rPr sz="1800" spc="-6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поживному</a:t>
            </a:r>
            <a:r>
              <a:rPr sz="1800" spc="-4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середовищі.</a:t>
            </a:r>
            <a:endParaRPr sz="1800">
              <a:latin typeface="Microsoft Sans Serif" panose="020B0604020202020204"/>
              <a:cs typeface="Microsoft Sans Serif" panose="020B0604020202020204"/>
            </a:endParaRPr>
          </a:p>
          <a:p>
            <a:pPr>
              <a:lnSpc>
                <a:spcPct val="100000"/>
              </a:lnSpc>
              <a:spcBef>
                <a:spcPts val="125"/>
              </a:spcBef>
            </a:pPr>
            <a:endParaRPr sz="1800">
              <a:latin typeface="Microsoft Sans Serif" panose="020B0604020202020204"/>
              <a:cs typeface="Microsoft Sans Serif" panose="020B0604020202020204"/>
            </a:endParaRPr>
          </a:p>
          <a:p>
            <a:pPr marL="63500" marR="51435">
              <a:lnSpc>
                <a:spcPct val="100000"/>
              </a:lnSpc>
            </a:pPr>
            <a:r>
              <a:rPr sz="1800" dirty="0">
                <a:latin typeface="Microsoft Sans Serif" panose="020B0604020202020204"/>
                <a:cs typeface="Microsoft Sans Serif" panose="020B0604020202020204"/>
              </a:rPr>
              <a:t>Швидкість</a:t>
            </a:r>
            <a:r>
              <a:rPr sz="1800" spc="-5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зростання</a:t>
            </a:r>
            <a:r>
              <a:rPr sz="1800" spc="-5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стійкості</a:t>
            </a:r>
            <a:r>
              <a:rPr sz="1800" spc="-50"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залежить</a:t>
            </a:r>
            <a:r>
              <a:rPr sz="1800" spc="-5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від</a:t>
            </a:r>
            <a:r>
              <a:rPr sz="1800" spc="-4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індивідуальних</a:t>
            </a:r>
            <a:r>
              <a:rPr sz="1800" spc="-4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особливостей </a:t>
            </a:r>
            <a:r>
              <a:rPr sz="1800" spc="-30" dirty="0">
                <a:latin typeface="Microsoft Sans Serif" panose="020B0604020202020204"/>
                <a:cs typeface="Microsoft Sans Serif" panose="020B0604020202020204"/>
              </a:rPr>
              <a:t>штаму.</a:t>
            </a:r>
            <a:r>
              <a:rPr sz="1800" spc="-5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Важко,</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дуже</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повільно</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і</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трохи</a:t>
            </a:r>
            <a:r>
              <a:rPr sz="1800" spc="-4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адаптуються</a:t>
            </a:r>
            <a:r>
              <a:rPr sz="1800" spc="-5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до</a:t>
            </a:r>
            <a:r>
              <a:rPr sz="1800" spc="-3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тетрацикліну </a:t>
            </a:r>
            <a:r>
              <a:rPr sz="1800" dirty="0">
                <a:latin typeface="Microsoft Sans Serif" panose="020B0604020202020204"/>
                <a:cs typeface="Microsoft Sans Serif" panose="020B0604020202020204"/>
              </a:rPr>
              <a:t>бруцелли,</a:t>
            </a:r>
            <a:r>
              <a:rPr sz="1800" spc="-5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клебсиеллы</a:t>
            </a:r>
            <a:r>
              <a:rPr sz="1800" spc="-4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і</a:t>
            </a:r>
            <a:r>
              <a:rPr sz="1800" spc="-4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деякі</a:t>
            </a:r>
            <a:r>
              <a:rPr sz="1800" spc="-4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інші</a:t>
            </a:r>
            <a:r>
              <a:rPr sz="1800" spc="-45" dirty="0">
                <a:latin typeface="Microsoft Sans Serif" panose="020B0604020202020204"/>
                <a:cs typeface="Microsoft Sans Serif" panose="020B0604020202020204"/>
              </a:rPr>
              <a:t> </a:t>
            </a:r>
            <a:r>
              <a:rPr sz="1800" spc="-30" dirty="0">
                <a:latin typeface="Microsoft Sans Serif" panose="020B0604020202020204"/>
                <a:cs typeface="Microsoft Sans Serif" panose="020B0604020202020204"/>
              </a:rPr>
              <a:t>мікроорганізми.</a:t>
            </a:r>
            <a:r>
              <a:rPr sz="1800" spc="-50" dirty="0">
                <a:latin typeface="Microsoft Sans Serif" panose="020B0604020202020204"/>
                <a:cs typeface="Microsoft Sans Serif" panose="020B0604020202020204"/>
              </a:rPr>
              <a:t> </a:t>
            </a:r>
            <a:r>
              <a:rPr sz="1800" spc="-25" dirty="0">
                <a:latin typeface="Microsoft Sans Serif" panose="020B0604020202020204"/>
                <a:cs typeface="Microsoft Sans Serif" panose="020B0604020202020204"/>
              </a:rPr>
              <a:t>Резистентні</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форми,</a:t>
            </a:r>
            <a:r>
              <a:rPr sz="1800" spc="-40" dirty="0">
                <a:latin typeface="Microsoft Sans Serif" panose="020B0604020202020204"/>
                <a:cs typeface="Microsoft Sans Serif" panose="020B0604020202020204"/>
              </a:rPr>
              <a:t> </a:t>
            </a:r>
            <a:r>
              <a:rPr sz="1800" spc="-25" dirty="0">
                <a:latin typeface="Microsoft Sans Serif" panose="020B0604020202020204"/>
                <a:cs typeface="Microsoft Sans Serif" panose="020B0604020202020204"/>
              </a:rPr>
              <a:t>як </a:t>
            </a:r>
            <a:r>
              <a:rPr sz="1800" dirty="0">
                <a:latin typeface="Microsoft Sans Serif" panose="020B0604020202020204"/>
                <a:cs typeface="Microsoft Sans Serif" panose="020B0604020202020204"/>
              </a:rPr>
              <a:t>правило,</a:t>
            </a:r>
            <a:r>
              <a:rPr sz="1800" spc="-4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втрачають</a:t>
            </a:r>
            <a:r>
              <a:rPr sz="1800" spc="-4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стійкість</a:t>
            </a:r>
            <a:r>
              <a:rPr sz="1800" spc="-4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після</a:t>
            </a:r>
            <a:r>
              <a:rPr sz="1800" spc="-4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ряду</a:t>
            </a:r>
            <a:r>
              <a:rPr sz="1800" spc="-5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пересівань</a:t>
            </a:r>
            <a:r>
              <a:rPr sz="1800" spc="-4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на</a:t>
            </a:r>
            <a:r>
              <a:rPr sz="1800" spc="-5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середовища,</a:t>
            </a:r>
            <a:r>
              <a:rPr sz="1800" spc="-50" dirty="0">
                <a:latin typeface="Microsoft Sans Serif" panose="020B0604020202020204"/>
                <a:cs typeface="Microsoft Sans Serif" panose="020B0604020202020204"/>
              </a:rPr>
              <a:t> </a:t>
            </a:r>
            <a:r>
              <a:rPr sz="1800" spc="-25" dirty="0">
                <a:latin typeface="Microsoft Sans Serif" panose="020B0604020202020204"/>
                <a:cs typeface="Microsoft Sans Serif" panose="020B0604020202020204"/>
              </a:rPr>
              <a:t>що </a:t>
            </a:r>
            <a:r>
              <a:rPr sz="1800" dirty="0">
                <a:latin typeface="Microsoft Sans Serif" panose="020B0604020202020204"/>
                <a:cs typeface="Microsoft Sans Serif" panose="020B0604020202020204"/>
              </a:rPr>
              <a:t>не</a:t>
            </a:r>
            <a:r>
              <a:rPr sz="1800" spc="-4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містять</a:t>
            </a:r>
            <a:r>
              <a:rPr sz="1800" spc="-4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антибіотика.</a:t>
            </a:r>
            <a:endParaRPr sz="1800">
              <a:latin typeface="Microsoft Sans Serif" panose="020B0604020202020204"/>
              <a:cs typeface="Microsoft Sans Serif" panose="020B0604020202020204"/>
            </a:endParaRPr>
          </a:p>
        </p:txBody>
      </p:sp>
      <p:grpSp>
        <p:nvGrpSpPr>
          <p:cNvPr id="3" name="object 3"/>
          <p:cNvGrpSpPr/>
          <p:nvPr/>
        </p:nvGrpSpPr>
        <p:grpSpPr>
          <a:xfrm>
            <a:off x="2915411" y="996696"/>
            <a:ext cx="1033780" cy="200025"/>
            <a:chOff x="2915411" y="996696"/>
            <a:chExt cx="1033780" cy="200025"/>
          </a:xfrm>
        </p:grpSpPr>
        <p:pic>
          <p:nvPicPr>
            <p:cNvPr id="4" name="object 4"/>
            <p:cNvPicPr/>
            <p:nvPr/>
          </p:nvPicPr>
          <p:blipFill>
            <a:blip r:embed="rId2" cstate="print"/>
            <a:stretch>
              <a:fillRect/>
            </a:stretch>
          </p:blipFill>
          <p:spPr>
            <a:xfrm>
              <a:off x="2921508" y="1002792"/>
              <a:ext cx="161543" cy="187451"/>
            </a:xfrm>
            <a:prstGeom prst="rect">
              <a:avLst/>
            </a:prstGeom>
          </p:spPr>
        </p:pic>
        <p:pic>
          <p:nvPicPr>
            <p:cNvPr id="5" name="object 5"/>
            <p:cNvPicPr/>
            <p:nvPr/>
          </p:nvPicPr>
          <p:blipFill>
            <a:blip r:embed="rId3" cstate="print"/>
            <a:stretch>
              <a:fillRect/>
            </a:stretch>
          </p:blipFill>
          <p:spPr>
            <a:xfrm>
              <a:off x="3096767" y="1005840"/>
              <a:ext cx="152400" cy="181356"/>
            </a:xfrm>
            <a:prstGeom prst="rect">
              <a:avLst/>
            </a:prstGeom>
          </p:spPr>
        </p:pic>
        <p:pic>
          <p:nvPicPr>
            <p:cNvPr id="6" name="object 6"/>
            <p:cNvPicPr/>
            <p:nvPr/>
          </p:nvPicPr>
          <p:blipFill>
            <a:blip r:embed="rId4" cstate="print"/>
            <a:stretch>
              <a:fillRect/>
            </a:stretch>
          </p:blipFill>
          <p:spPr>
            <a:xfrm>
              <a:off x="3300984" y="1007364"/>
              <a:ext cx="73151" cy="32004"/>
            </a:xfrm>
            <a:prstGeom prst="rect">
              <a:avLst/>
            </a:prstGeom>
          </p:spPr>
        </p:pic>
        <p:pic>
          <p:nvPicPr>
            <p:cNvPr id="7" name="object 7"/>
            <p:cNvPicPr/>
            <p:nvPr/>
          </p:nvPicPr>
          <p:blipFill>
            <a:blip r:embed="rId5" cstate="print"/>
            <a:stretch>
              <a:fillRect/>
            </a:stretch>
          </p:blipFill>
          <p:spPr>
            <a:xfrm>
              <a:off x="3284219" y="1056131"/>
              <a:ext cx="105156" cy="131064"/>
            </a:xfrm>
            <a:prstGeom prst="rect">
              <a:avLst/>
            </a:prstGeom>
          </p:spPr>
        </p:pic>
        <p:pic>
          <p:nvPicPr>
            <p:cNvPr id="8" name="object 8"/>
            <p:cNvPicPr/>
            <p:nvPr/>
          </p:nvPicPr>
          <p:blipFill>
            <a:blip r:embed="rId6" cstate="print"/>
            <a:stretch>
              <a:fillRect/>
            </a:stretch>
          </p:blipFill>
          <p:spPr>
            <a:xfrm>
              <a:off x="3424427" y="1005840"/>
              <a:ext cx="134112" cy="181356"/>
            </a:xfrm>
            <a:prstGeom prst="rect">
              <a:avLst/>
            </a:prstGeom>
          </p:spPr>
        </p:pic>
        <p:pic>
          <p:nvPicPr>
            <p:cNvPr id="9" name="object 9"/>
            <p:cNvPicPr/>
            <p:nvPr/>
          </p:nvPicPr>
          <p:blipFill>
            <a:blip r:embed="rId7" cstate="print"/>
            <a:stretch>
              <a:fillRect/>
            </a:stretch>
          </p:blipFill>
          <p:spPr>
            <a:xfrm>
              <a:off x="3584448" y="1053084"/>
              <a:ext cx="115824" cy="137160"/>
            </a:xfrm>
            <a:prstGeom prst="rect">
              <a:avLst/>
            </a:prstGeom>
          </p:spPr>
        </p:pic>
        <p:pic>
          <p:nvPicPr>
            <p:cNvPr id="10" name="object 10"/>
            <p:cNvPicPr/>
            <p:nvPr/>
          </p:nvPicPr>
          <p:blipFill>
            <a:blip r:embed="rId8" cstate="print"/>
            <a:stretch>
              <a:fillRect/>
            </a:stretch>
          </p:blipFill>
          <p:spPr>
            <a:xfrm>
              <a:off x="3706367" y="1056131"/>
              <a:ext cx="106680" cy="131064"/>
            </a:xfrm>
            <a:prstGeom prst="rect">
              <a:avLst/>
            </a:prstGeom>
          </p:spPr>
        </p:pic>
        <p:pic>
          <p:nvPicPr>
            <p:cNvPr id="11" name="object 11"/>
            <p:cNvPicPr/>
            <p:nvPr/>
          </p:nvPicPr>
          <p:blipFill>
            <a:blip r:embed="rId9" cstate="print"/>
            <a:stretch>
              <a:fillRect/>
            </a:stretch>
          </p:blipFill>
          <p:spPr>
            <a:xfrm>
              <a:off x="3834383" y="1056131"/>
              <a:ext cx="108204" cy="131064"/>
            </a:xfrm>
            <a:prstGeom prst="rect">
              <a:avLst/>
            </a:prstGeom>
          </p:spPr>
        </p:pic>
        <p:pic>
          <p:nvPicPr>
            <p:cNvPr id="12" name="object 12"/>
            <p:cNvPicPr/>
            <p:nvPr/>
          </p:nvPicPr>
          <p:blipFill>
            <a:blip r:embed="rId10" cstate="print"/>
            <a:stretch>
              <a:fillRect/>
            </a:stretch>
          </p:blipFill>
          <p:spPr>
            <a:xfrm>
              <a:off x="2915411" y="996696"/>
              <a:ext cx="339852" cy="199644"/>
            </a:xfrm>
            <a:prstGeom prst="rect">
              <a:avLst/>
            </a:prstGeom>
          </p:spPr>
        </p:pic>
        <p:pic>
          <p:nvPicPr>
            <p:cNvPr id="13" name="object 13"/>
            <p:cNvPicPr/>
            <p:nvPr/>
          </p:nvPicPr>
          <p:blipFill>
            <a:blip r:embed="rId11" cstate="print"/>
            <a:stretch>
              <a:fillRect/>
            </a:stretch>
          </p:blipFill>
          <p:spPr>
            <a:xfrm>
              <a:off x="3278123" y="1001268"/>
              <a:ext cx="117348" cy="192023"/>
            </a:xfrm>
            <a:prstGeom prst="rect">
              <a:avLst/>
            </a:prstGeom>
          </p:spPr>
        </p:pic>
        <p:sp>
          <p:nvSpPr>
            <p:cNvPr id="14" name="object 14"/>
            <p:cNvSpPr/>
            <p:nvPr/>
          </p:nvSpPr>
          <p:spPr>
            <a:xfrm>
              <a:off x="3424427" y="1056131"/>
              <a:ext cx="96520" cy="131445"/>
            </a:xfrm>
            <a:custGeom>
              <a:avLst/>
              <a:gdLst/>
              <a:ahLst/>
              <a:cxnLst/>
              <a:rect l="l" t="t" r="r" b="b"/>
              <a:pathLst>
                <a:path w="96520" h="131444">
                  <a:moveTo>
                    <a:pt x="0" y="0"/>
                  </a:moveTo>
                  <a:lnTo>
                    <a:pt x="21336" y="0"/>
                  </a:lnTo>
                  <a:lnTo>
                    <a:pt x="21336" y="57912"/>
                  </a:lnTo>
                  <a:lnTo>
                    <a:pt x="25908" y="57912"/>
                  </a:lnTo>
                  <a:lnTo>
                    <a:pt x="30480" y="57912"/>
                  </a:lnTo>
                  <a:lnTo>
                    <a:pt x="33528" y="54864"/>
                  </a:lnTo>
                  <a:lnTo>
                    <a:pt x="36576" y="53339"/>
                  </a:lnTo>
                  <a:lnTo>
                    <a:pt x="38100" y="50292"/>
                  </a:lnTo>
                  <a:lnTo>
                    <a:pt x="41148" y="45719"/>
                  </a:lnTo>
                  <a:lnTo>
                    <a:pt x="44195" y="38100"/>
                  </a:lnTo>
                  <a:lnTo>
                    <a:pt x="48768" y="28956"/>
                  </a:lnTo>
                  <a:lnTo>
                    <a:pt x="54864" y="15240"/>
                  </a:lnTo>
                  <a:lnTo>
                    <a:pt x="56387" y="10668"/>
                  </a:lnTo>
                  <a:lnTo>
                    <a:pt x="59436" y="7620"/>
                  </a:lnTo>
                  <a:lnTo>
                    <a:pt x="60960" y="6096"/>
                  </a:lnTo>
                  <a:lnTo>
                    <a:pt x="64008" y="4572"/>
                  </a:lnTo>
                  <a:lnTo>
                    <a:pt x="65532" y="3048"/>
                  </a:lnTo>
                  <a:lnTo>
                    <a:pt x="68580" y="1524"/>
                  </a:lnTo>
                  <a:lnTo>
                    <a:pt x="71628" y="0"/>
                  </a:lnTo>
                  <a:lnTo>
                    <a:pt x="76200" y="0"/>
                  </a:lnTo>
                  <a:lnTo>
                    <a:pt x="80772" y="0"/>
                  </a:lnTo>
                  <a:lnTo>
                    <a:pt x="85344" y="0"/>
                  </a:lnTo>
                  <a:lnTo>
                    <a:pt x="89916" y="0"/>
                  </a:lnTo>
                  <a:lnTo>
                    <a:pt x="89916" y="18288"/>
                  </a:lnTo>
                  <a:lnTo>
                    <a:pt x="83820" y="18288"/>
                  </a:lnTo>
                  <a:lnTo>
                    <a:pt x="80772" y="18288"/>
                  </a:lnTo>
                  <a:lnTo>
                    <a:pt x="76200" y="18288"/>
                  </a:lnTo>
                  <a:lnTo>
                    <a:pt x="74676" y="19812"/>
                  </a:lnTo>
                  <a:lnTo>
                    <a:pt x="73152" y="21336"/>
                  </a:lnTo>
                  <a:lnTo>
                    <a:pt x="71628" y="22859"/>
                  </a:lnTo>
                  <a:lnTo>
                    <a:pt x="70104" y="25908"/>
                  </a:lnTo>
                  <a:lnTo>
                    <a:pt x="65532" y="36576"/>
                  </a:lnTo>
                  <a:lnTo>
                    <a:pt x="60960" y="47244"/>
                  </a:lnTo>
                  <a:lnTo>
                    <a:pt x="57912" y="51816"/>
                  </a:lnTo>
                  <a:lnTo>
                    <a:pt x="56387" y="54864"/>
                  </a:lnTo>
                  <a:lnTo>
                    <a:pt x="53339" y="57912"/>
                  </a:lnTo>
                  <a:lnTo>
                    <a:pt x="50292" y="59436"/>
                  </a:lnTo>
                  <a:lnTo>
                    <a:pt x="47244" y="62484"/>
                  </a:lnTo>
                  <a:lnTo>
                    <a:pt x="42672" y="64008"/>
                  </a:lnTo>
                  <a:lnTo>
                    <a:pt x="47244" y="65532"/>
                  </a:lnTo>
                  <a:lnTo>
                    <a:pt x="50292" y="67056"/>
                  </a:lnTo>
                  <a:lnTo>
                    <a:pt x="53339" y="70104"/>
                  </a:lnTo>
                  <a:lnTo>
                    <a:pt x="57912" y="73152"/>
                  </a:lnTo>
                  <a:lnTo>
                    <a:pt x="60960" y="76200"/>
                  </a:lnTo>
                  <a:lnTo>
                    <a:pt x="64008" y="80772"/>
                  </a:lnTo>
                  <a:lnTo>
                    <a:pt x="68580" y="85344"/>
                  </a:lnTo>
                  <a:lnTo>
                    <a:pt x="71628" y="91439"/>
                  </a:lnTo>
                  <a:lnTo>
                    <a:pt x="96012" y="131064"/>
                  </a:lnTo>
                  <a:lnTo>
                    <a:pt x="71628" y="131064"/>
                  </a:lnTo>
                  <a:lnTo>
                    <a:pt x="47244" y="91439"/>
                  </a:lnTo>
                  <a:lnTo>
                    <a:pt x="44195" y="85344"/>
                  </a:lnTo>
                  <a:lnTo>
                    <a:pt x="39624" y="80772"/>
                  </a:lnTo>
                  <a:lnTo>
                    <a:pt x="36576" y="77724"/>
                  </a:lnTo>
                  <a:lnTo>
                    <a:pt x="35052" y="74676"/>
                  </a:lnTo>
                  <a:lnTo>
                    <a:pt x="32004" y="73152"/>
                  </a:lnTo>
                  <a:lnTo>
                    <a:pt x="28956" y="71628"/>
                  </a:lnTo>
                  <a:lnTo>
                    <a:pt x="25908" y="71628"/>
                  </a:lnTo>
                  <a:lnTo>
                    <a:pt x="21336" y="70104"/>
                  </a:lnTo>
                  <a:lnTo>
                    <a:pt x="21336" y="131064"/>
                  </a:lnTo>
                  <a:lnTo>
                    <a:pt x="0" y="131064"/>
                  </a:lnTo>
                  <a:lnTo>
                    <a:pt x="0" y="0"/>
                  </a:lnTo>
                  <a:close/>
                </a:path>
              </a:pathLst>
            </a:custGeom>
            <a:ln w="12192">
              <a:solidFill>
                <a:srgbClr val="C63108"/>
              </a:solidFill>
            </a:ln>
          </p:spPr>
          <p:txBody>
            <a:bodyPr wrap="square" lIns="0" tIns="0" rIns="0" bIns="0" rtlCol="0"/>
            <a:lstStyle/>
            <a:p>
              <a:endParaRPr/>
            </a:p>
          </p:txBody>
        </p:sp>
        <p:sp>
          <p:nvSpPr>
            <p:cNvPr id="15" name="object 15"/>
            <p:cNvSpPr/>
            <p:nvPr/>
          </p:nvSpPr>
          <p:spPr>
            <a:xfrm>
              <a:off x="3535680" y="1005840"/>
              <a:ext cx="22860" cy="181610"/>
            </a:xfrm>
            <a:custGeom>
              <a:avLst/>
              <a:gdLst/>
              <a:ahLst/>
              <a:cxnLst/>
              <a:rect l="l" t="t" r="r" b="b"/>
              <a:pathLst>
                <a:path w="22860" h="181609">
                  <a:moveTo>
                    <a:pt x="0" y="24384"/>
                  </a:moveTo>
                  <a:lnTo>
                    <a:pt x="0" y="0"/>
                  </a:lnTo>
                  <a:lnTo>
                    <a:pt x="22859" y="0"/>
                  </a:lnTo>
                  <a:lnTo>
                    <a:pt x="22859" y="24384"/>
                  </a:lnTo>
                  <a:lnTo>
                    <a:pt x="0" y="24384"/>
                  </a:lnTo>
                  <a:close/>
                </a:path>
                <a:path w="22860" h="181609">
                  <a:moveTo>
                    <a:pt x="0" y="181356"/>
                  </a:moveTo>
                  <a:lnTo>
                    <a:pt x="0" y="50291"/>
                  </a:lnTo>
                  <a:lnTo>
                    <a:pt x="22859" y="50291"/>
                  </a:lnTo>
                  <a:lnTo>
                    <a:pt x="22859" y="181356"/>
                  </a:lnTo>
                  <a:lnTo>
                    <a:pt x="0" y="181356"/>
                  </a:lnTo>
                  <a:close/>
                </a:path>
              </a:pathLst>
            </a:custGeom>
            <a:ln w="12192">
              <a:solidFill>
                <a:srgbClr val="C63108"/>
              </a:solidFill>
            </a:ln>
          </p:spPr>
          <p:txBody>
            <a:bodyPr wrap="square" lIns="0" tIns="0" rIns="0" bIns="0" rtlCol="0"/>
            <a:lstStyle/>
            <a:p>
              <a:endParaRPr/>
            </a:p>
          </p:txBody>
        </p:sp>
        <p:sp>
          <p:nvSpPr>
            <p:cNvPr id="16" name="object 16"/>
            <p:cNvSpPr/>
            <p:nvPr/>
          </p:nvSpPr>
          <p:spPr>
            <a:xfrm>
              <a:off x="3584447" y="1053084"/>
              <a:ext cx="116205" cy="137160"/>
            </a:xfrm>
            <a:custGeom>
              <a:avLst/>
              <a:gdLst/>
              <a:ahLst/>
              <a:cxnLst/>
              <a:rect l="l" t="t" r="r" b="b"/>
              <a:pathLst>
                <a:path w="116204" h="137159">
                  <a:moveTo>
                    <a:pt x="92963" y="86868"/>
                  </a:moveTo>
                  <a:lnTo>
                    <a:pt x="115823" y="89916"/>
                  </a:lnTo>
                  <a:lnTo>
                    <a:pt x="114299" y="94488"/>
                  </a:lnTo>
                  <a:lnTo>
                    <a:pt x="112775" y="100584"/>
                  </a:lnTo>
                  <a:lnTo>
                    <a:pt x="111251" y="105156"/>
                  </a:lnTo>
                  <a:lnTo>
                    <a:pt x="109727" y="109728"/>
                  </a:lnTo>
                  <a:lnTo>
                    <a:pt x="106679" y="114300"/>
                  </a:lnTo>
                  <a:lnTo>
                    <a:pt x="103631" y="117348"/>
                  </a:lnTo>
                  <a:lnTo>
                    <a:pt x="100583" y="121920"/>
                  </a:lnTo>
                  <a:lnTo>
                    <a:pt x="97535" y="124968"/>
                  </a:lnTo>
                  <a:lnTo>
                    <a:pt x="92963" y="128016"/>
                  </a:lnTo>
                  <a:lnTo>
                    <a:pt x="89915" y="129540"/>
                  </a:lnTo>
                  <a:lnTo>
                    <a:pt x="85343" y="132588"/>
                  </a:lnTo>
                  <a:lnTo>
                    <a:pt x="80771" y="134112"/>
                  </a:lnTo>
                  <a:lnTo>
                    <a:pt x="76199" y="135636"/>
                  </a:lnTo>
                  <a:lnTo>
                    <a:pt x="71627" y="137160"/>
                  </a:lnTo>
                  <a:lnTo>
                    <a:pt x="65531" y="137160"/>
                  </a:lnTo>
                  <a:lnTo>
                    <a:pt x="60959" y="137160"/>
                  </a:lnTo>
                  <a:lnTo>
                    <a:pt x="54863" y="137160"/>
                  </a:lnTo>
                  <a:lnTo>
                    <a:pt x="47243" y="135636"/>
                  </a:lnTo>
                  <a:lnTo>
                    <a:pt x="42671" y="134112"/>
                  </a:lnTo>
                  <a:lnTo>
                    <a:pt x="36575" y="132588"/>
                  </a:lnTo>
                  <a:lnTo>
                    <a:pt x="30479" y="131064"/>
                  </a:lnTo>
                  <a:lnTo>
                    <a:pt x="25907" y="128016"/>
                  </a:lnTo>
                  <a:lnTo>
                    <a:pt x="21335" y="123444"/>
                  </a:lnTo>
                  <a:lnTo>
                    <a:pt x="16763" y="118872"/>
                  </a:lnTo>
                  <a:lnTo>
                    <a:pt x="13715" y="114300"/>
                  </a:lnTo>
                  <a:lnTo>
                    <a:pt x="1523" y="85344"/>
                  </a:lnTo>
                  <a:lnTo>
                    <a:pt x="1523" y="77724"/>
                  </a:lnTo>
                  <a:lnTo>
                    <a:pt x="0" y="68580"/>
                  </a:lnTo>
                  <a:lnTo>
                    <a:pt x="1523" y="59436"/>
                  </a:lnTo>
                  <a:lnTo>
                    <a:pt x="3047" y="48768"/>
                  </a:lnTo>
                  <a:lnTo>
                    <a:pt x="4571" y="39624"/>
                  </a:lnTo>
                  <a:lnTo>
                    <a:pt x="7619" y="32004"/>
                  </a:lnTo>
                  <a:lnTo>
                    <a:pt x="12191" y="24384"/>
                  </a:lnTo>
                  <a:lnTo>
                    <a:pt x="13715" y="21336"/>
                  </a:lnTo>
                  <a:lnTo>
                    <a:pt x="16763" y="18288"/>
                  </a:lnTo>
                  <a:lnTo>
                    <a:pt x="19811" y="15240"/>
                  </a:lnTo>
                  <a:lnTo>
                    <a:pt x="22859" y="12192"/>
                  </a:lnTo>
                  <a:lnTo>
                    <a:pt x="25907" y="10668"/>
                  </a:lnTo>
                  <a:lnTo>
                    <a:pt x="28955" y="7620"/>
                  </a:lnTo>
                  <a:lnTo>
                    <a:pt x="36575" y="4572"/>
                  </a:lnTo>
                  <a:lnTo>
                    <a:pt x="44195" y="1524"/>
                  </a:lnTo>
                  <a:lnTo>
                    <a:pt x="53339" y="0"/>
                  </a:lnTo>
                  <a:lnTo>
                    <a:pt x="56387" y="0"/>
                  </a:lnTo>
                  <a:lnTo>
                    <a:pt x="60959" y="0"/>
                  </a:lnTo>
                  <a:lnTo>
                    <a:pt x="65531" y="0"/>
                  </a:lnTo>
                  <a:lnTo>
                    <a:pt x="71627" y="0"/>
                  </a:lnTo>
                  <a:lnTo>
                    <a:pt x="76199" y="1524"/>
                  </a:lnTo>
                  <a:lnTo>
                    <a:pt x="80771" y="3048"/>
                  </a:lnTo>
                  <a:lnTo>
                    <a:pt x="85343" y="4572"/>
                  </a:lnTo>
                  <a:lnTo>
                    <a:pt x="88391" y="6096"/>
                  </a:lnTo>
                  <a:lnTo>
                    <a:pt x="92963" y="9144"/>
                  </a:lnTo>
                  <a:lnTo>
                    <a:pt x="96011" y="10668"/>
                  </a:lnTo>
                  <a:lnTo>
                    <a:pt x="99059" y="13716"/>
                  </a:lnTo>
                  <a:lnTo>
                    <a:pt x="102107" y="16764"/>
                  </a:lnTo>
                  <a:lnTo>
                    <a:pt x="105155" y="19812"/>
                  </a:lnTo>
                  <a:lnTo>
                    <a:pt x="106679" y="24384"/>
                  </a:lnTo>
                  <a:lnTo>
                    <a:pt x="109727" y="28956"/>
                  </a:lnTo>
                  <a:lnTo>
                    <a:pt x="111251" y="32004"/>
                  </a:lnTo>
                  <a:lnTo>
                    <a:pt x="112775" y="36576"/>
                  </a:lnTo>
                  <a:lnTo>
                    <a:pt x="114299" y="42672"/>
                  </a:lnTo>
                  <a:lnTo>
                    <a:pt x="91439" y="45720"/>
                  </a:lnTo>
                  <a:lnTo>
                    <a:pt x="89915" y="39624"/>
                  </a:lnTo>
                  <a:lnTo>
                    <a:pt x="86867" y="33528"/>
                  </a:lnTo>
                  <a:lnTo>
                    <a:pt x="83819" y="28956"/>
                  </a:lnTo>
                  <a:lnTo>
                    <a:pt x="80771" y="25908"/>
                  </a:lnTo>
                  <a:lnTo>
                    <a:pt x="76199" y="22860"/>
                  </a:lnTo>
                  <a:lnTo>
                    <a:pt x="71627" y="19812"/>
                  </a:lnTo>
                  <a:lnTo>
                    <a:pt x="67055" y="18288"/>
                  </a:lnTo>
                  <a:lnTo>
                    <a:pt x="60959" y="18288"/>
                  </a:lnTo>
                  <a:lnTo>
                    <a:pt x="56387" y="18288"/>
                  </a:lnTo>
                  <a:lnTo>
                    <a:pt x="53339" y="19812"/>
                  </a:lnTo>
                  <a:lnTo>
                    <a:pt x="48767" y="19812"/>
                  </a:lnTo>
                  <a:lnTo>
                    <a:pt x="45719" y="21336"/>
                  </a:lnTo>
                  <a:lnTo>
                    <a:pt x="42671" y="22860"/>
                  </a:lnTo>
                  <a:lnTo>
                    <a:pt x="39623" y="25908"/>
                  </a:lnTo>
                  <a:lnTo>
                    <a:pt x="36575" y="27432"/>
                  </a:lnTo>
                  <a:lnTo>
                    <a:pt x="33527" y="30480"/>
                  </a:lnTo>
                  <a:lnTo>
                    <a:pt x="30479" y="33528"/>
                  </a:lnTo>
                  <a:lnTo>
                    <a:pt x="28955" y="38100"/>
                  </a:lnTo>
                  <a:lnTo>
                    <a:pt x="27431" y="41148"/>
                  </a:lnTo>
                  <a:lnTo>
                    <a:pt x="25907" y="45720"/>
                  </a:lnTo>
                  <a:lnTo>
                    <a:pt x="24383" y="50292"/>
                  </a:lnTo>
                  <a:lnTo>
                    <a:pt x="22859" y="56388"/>
                  </a:lnTo>
                  <a:lnTo>
                    <a:pt x="22859" y="62484"/>
                  </a:lnTo>
                  <a:lnTo>
                    <a:pt x="22859" y="68580"/>
                  </a:lnTo>
                  <a:lnTo>
                    <a:pt x="22859" y="74676"/>
                  </a:lnTo>
                  <a:lnTo>
                    <a:pt x="22859" y="80772"/>
                  </a:lnTo>
                  <a:lnTo>
                    <a:pt x="24383" y="86868"/>
                  </a:lnTo>
                  <a:lnTo>
                    <a:pt x="25907" y="91440"/>
                  </a:lnTo>
                  <a:lnTo>
                    <a:pt x="27431" y="96012"/>
                  </a:lnTo>
                  <a:lnTo>
                    <a:pt x="28955" y="100584"/>
                  </a:lnTo>
                  <a:lnTo>
                    <a:pt x="30479" y="103632"/>
                  </a:lnTo>
                  <a:lnTo>
                    <a:pt x="33527" y="106680"/>
                  </a:lnTo>
                  <a:lnTo>
                    <a:pt x="36575" y="109728"/>
                  </a:lnTo>
                  <a:lnTo>
                    <a:pt x="38099" y="112776"/>
                  </a:lnTo>
                  <a:lnTo>
                    <a:pt x="41147" y="114300"/>
                  </a:lnTo>
                  <a:lnTo>
                    <a:pt x="45719" y="115824"/>
                  </a:lnTo>
                  <a:lnTo>
                    <a:pt x="48767" y="117348"/>
                  </a:lnTo>
                  <a:lnTo>
                    <a:pt x="51815" y="117348"/>
                  </a:lnTo>
                  <a:lnTo>
                    <a:pt x="56387" y="118872"/>
                  </a:lnTo>
                  <a:lnTo>
                    <a:pt x="59435" y="118872"/>
                  </a:lnTo>
                  <a:lnTo>
                    <a:pt x="62483" y="118872"/>
                  </a:lnTo>
                  <a:lnTo>
                    <a:pt x="67055" y="118872"/>
                  </a:lnTo>
                  <a:lnTo>
                    <a:pt x="71627" y="117348"/>
                  </a:lnTo>
                  <a:lnTo>
                    <a:pt x="91439" y="94488"/>
                  </a:lnTo>
                  <a:lnTo>
                    <a:pt x="92963" y="86868"/>
                  </a:lnTo>
                  <a:close/>
                </a:path>
              </a:pathLst>
            </a:custGeom>
            <a:ln w="12192">
              <a:solidFill>
                <a:srgbClr val="C63108"/>
              </a:solidFill>
            </a:ln>
          </p:spPr>
          <p:txBody>
            <a:bodyPr wrap="square" lIns="0" tIns="0" rIns="0" bIns="0" rtlCol="0"/>
            <a:lstStyle/>
            <a:p>
              <a:endParaRPr/>
            </a:p>
          </p:txBody>
        </p:sp>
        <p:sp>
          <p:nvSpPr>
            <p:cNvPr id="17" name="object 17"/>
            <p:cNvSpPr/>
            <p:nvPr/>
          </p:nvSpPr>
          <p:spPr>
            <a:xfrm>
              <a:off x="3706367" y="1056131"/>
              <a:ext cx="106680" cy="131445"/>
            </a:xfrm>
            <a:custGeom>
              <a:avLst/>
              <a:gdLst/>
              <a:ahLst/>
              <a:cxnLst/>
              <a:rect l="l" t="t" r="r" b="b"/>
              <a:pathLst>
                <a:path w="106679" h="131444">
                  <a:moveTo>
                    <a:pt x="0" y="0"/>
                  </a:moveTo>
                  <a:lnTo>
                    <a:pt x="106679" y="0"/>
                  </a:lnTo>
                  <a:lnTo>
                    <a:pt x="106679" y="18288"/>
                  </a:lnTo>
                  <a:lnTo>
                    <a:pt x="65532" y="18288"/>
                  </a:lnTo>
                  <a:lnTo>
                    <a:pt x="65532" y="131064"/>
                  </a:lnTo>
                  <a:lnTo>
                    <a:pt x="42672" y="131064"/>
                  </a:lnTo>
                  <a:lnTo>
                    <a:pt x="42672" y="18288"/>
                  </a:lnTo>
                  <a:lnTo>
                    <a:pt x="0" y="18288"/>
                  </a:lnTo>
                  <a:lnTo>
                    <a:pt x="0" y="0"/>
                  </a:lnTo>
                  <a:close/>
                </a:path>
              </a:pathLst>
            </a:custGeom>
            <a:ln w="12192">
              <a:solidFill>
                <a:srgbClr val="C63108"/>
              </a:solidFill>
            </a:ln>
          </p:spPr>
          <p:txBody>
            <a:bodyPr wrap="square" lIns="0" tIns="0" rIns="0" bIns="0" rtlCol="0"/>
            <a:lstStyle/>
            <a:p>
              <a:endParaRPr/>
            </a:p>
          </p:txBody>
        </p:sp>
        <p:sp>
          <p:nvSpPr>
            <p:cNvPr id="18" name="object 18"/>
            <p:cNvSpPr/>
            <p:nvPr/>
          </p:nvSpPr>
          <p:spPr>
            <a:xfrm>
              <a:off x="3834383" y="1056131"/>
              <a:ext cx="108585" cy="131445"/>
            </a:xfrm>
            <a:custGeom>
              <a:avLst/>
              <a:gdLst/>
              <a:ahLst/>
              <a:cxnLst/>
              <a:rect l="l" t="t" r="r" b="b"/>
              <a:pathLst>
                <a:path w="108585" h="131444">
                  <a:moveTo>
                    <a:pt x="0" y="0"/>
                  </a:moveTo>
                  <a:lnTo>
                    <a:pt x="22859" y="0"/>
                  </a:lnTo>
                  <a:lnTo>
                    <a:pt x="22859" y="50292"/>
                  </a:lnTo>
                  <a:lnTo>
                    <a:pt x="50292" y="50292"/>
                  </a:lnTo>
                  <a:lnTo>
                    <a:pt x="57912" y="50292"/>
                  </a:lnTo>
                  <a:lnTo>
                    <a:pt x="64008" y="50292"/>
                  </a:lnTo>
                  <a:lnTo>
                    <a:pt x="70104" y="50292"/>
                  </a:lnTo>
                  <a:lnTo>
                    <a:pt x="74676" y="53339"/>
                  </a:lnTo>
                  <a:lnTo>
                    <a:pt x="80772" y="54864"/>
                  </a:lnTo>
                  <a:lnTo>
                    <a:pt x="85344" y="56387"/>
                  </a:lnTo>
                  <a:lnTo>
                    <a:pt x="89916" y="59436"/>
                  </a:lnTo>
                  <a:lnTo>
                    <a:pt x="92964" y="62484"/>
                  </a:lnTo>
                  <a:lnTo>
                    <a:pt x="97536" y="64008"/>
                  </a:lnTo>
                  <a:lnTo>
                    <a:pt x="100584" y="67056"/>
                  </a:lnTo>
                  <a:lnTo>
                    <a:pt x="102108" y="71628"/>
                  </a:lnTo>
                  <a:lnTo>
                    <a:pt x="105155" y="74676"/>
                  </a:lnTo>
                  <a:lnTo>
                    <a:pt x="106679" y="77724"/>
                  </a:lnTo>
                  <a:lnTo>
                    <a:pt x="106679" y="82296"/>
                  </a:lnTo>
                  <a:lnTo>
                    <a:pt x="108204" y="86868"/>
                  </a:lnTo>
                  <a:lnTo>
                    <a:pt x="108204" y="91439"/>
                  </a:lnTo>
                  <a:lnTo>
                    <a:pt x="108204" y="96012"/>
                  </a:lnTo>
                  <a:lnTo>
                    <a:pt x="108204" y="99060"/>
                  </a:lnTo>
                  <a:lnTo>
                    <a:pt x="106679" y="103632"/>
                  </a:lnTo>
                  <a:lnTo>
                    <a:pt x="105155" y="106679"/>
                  </a:lnTo>
                  <a:lnTo>
                    <a:pt x="103632" y="109728"/>
                  </a:lnTo>
                  <a:lnTo>
                    <a:pt x="100584" y="114300"/>
                  </a:lnTo>
                  <a:lnTo>
                    <a:pt x="99060" y="117348"/>
                  </a:lnTo>
                  <a:lnTo>
                    <a:pt x="96012" y="120396"/>
                  </a:lnTo>
                  <a:lnTo>
                    <a:pt x="92964" y="121920"/>
                  </a:lnTo>
                  <a:lnTo>
                    <a:pt x="88391" y="124968"/>
                  </a:lnTo>
                  <a:lnTo>
                    <a:pt x="83820" y="126491"/>
                  </a:lnTo>
                  <a:lnTo>
                    <a:pt x="79248" y="128016"/>
                  </a:lnTo>
                  <a:lnTo>
                    <a:pt x="74676" y="129539"/>
                  </a:lnTo>
                  <a:lnTo>
                    <a:pt x="68580" y="131064"/>
                  </a:lnTo>
                  <a:lnTo>
                    <a:pt x="62484" y="131064"/>
                  </a:lnTo>
                  <a:lnTo>
                    <a:pt x="56387" y="131064"/>
                  </a:lnTo>
                  <a:lnTo>
                    <a:pt x="0" y="131064"/>
                  </a:lnTo>
                  <a:lnTo>
                    <a:pt x="0" y="0"/>
                  </a:lnTo>
                  <a:close/>
                </a:path>
              </a:pathLst>
            </a:custGeom>
            <a:ln w="12191">
              <a:solidFill>
                <a:srgbClr val="C63108"/>
              </a:solidFill>
            </a:ln>
          </p:spPr>
          <p:txBody>
            <a:bodyPr wrap="square" lIns="0" tIns="0" rIns="0" bIns="0" rtlCol="0"/>
            <a:lstStyle/>
            <a:p>
              <a:endParaRPr/>
            </a:p>
          </p:txBody>
        </p:sp>
        <p:sp>
          <p:nvSpPr>
            <p:cNvPr id="19" name="object 19"/>
            <p:cNvSpPr/>
            <p:nvPr/>
          </p:nvSpPr>
          <p:spPr>
            <a:xfrm>
              <a:off x="3857243" y="1126236"/>
              <a:ext cx="62865" cy="43180"/>
            </a:xfrm>
            <a:custGeom>
              <a:avLst/>
              <a:gdLst/>
              <a:ahLst/>
              <a:cxnLst/>
              <a:rect l="l" t="t" r="r" b="b"/>
              <a:pathLst>
                <a:path w="62864" h="43180">
                  <a:moveTo>
                    <a:pt x="0" y="42672"/>
                  </a:moveTo>
                  <a:lnTo>
                    <a:pt x="22859" y="42672"/>
                  </a:lnTo>
                  <a:lnTo>
                    <a:pt x="33528" y="42672"/>
                  </a:lnTo>
                  <a:lnTo>
                    <a:pt x="41148" y="41148"/>
                  </a:lnTo>
                  <a:lnTo>
                    <a:pt x="60960" y="30480"/>
                  </a:lnTo>
                  <a:lnTo>
                    <a:pt x="62484" y="28956"/>
                  </a:lnTo>
                  <a:lnTo>
                    <a:pt x="62484" y="27432"/>
                  </a:lnTo>
                  <a:lnTo>
                    <a:pt x="62484" y="24384"/>
                  </a:lnTo>
                  <a:lnTo>
                    <a:pt x="62484" y="21336"/>
                  </a:lnTo>
                  <a:lnTo>
                    <a:pt x="62484" y="16764"/>
                  </a:lnTo>
                  <a:lnTo>
                    <a:pt x="60960" y="13716"/>
                  </a:lnTo>
                  <a:lnTo>
                    <a:pt x="59436" y="9144"/>
                  </a:lnTo>
                  <a:lnTo>
                    <a:pt x="56387" y="6096"/>
                  </a:lnTo>
                  <a:lnTo>
                    <a:pt x="54864" y="4572"/>
                  </a:lnTo>
                  <a:lnTo>
                    <a:pt x="51816" y="3048"/>
                  </a:lnTo>
                  <a:lnTo>
                    <a:pt x="48768" y="1524"/>
                  </a:lnTo>
                  <a:lnTo>
                    <a:pt x="45719" y="1524"/>
                  </a:lnTo>
                  <a:lnTo>
                    <a:pt x="41148" y="0"/>
                  </a:lnTo>
                  <a:lnTo>
                    <a:pt x="36576" y="0"/>
                  </a:lnTo>
                  <a:lnTo>
                    <a:pt x="25908" y="0"/>
                  </a:lnTo>
                  <a:lnTo>
                    <a:pt x="0" y="0"/>
                  </a:lnTo>
                  <a:lnTo>
                    <a:pt x="0" y="42672"/>
                  </a:lnTo>
                </a:path>
              </a:pathLst>
            </a:custGeom>
            <a:ln w="12192">
              <a:solidFill>
                <a:srgbClr val="C63108"/>
              </a:solidFill>
            </a:ln>
          </p:spPr>
          <p:txBody>
            <a:bodyPr wrap="square" lIns="0" tIns="0" rIns="0" bIns="0" rtlCol="0"/>
            <a:lstStyle/>
            <a:p>
              <a:endParaRPr/>
            </a:p>
          </p:txBody>
        </p:sp>
      </p:grpSp>
      <p:grpSp>
        <p:nvGrpSpPr>
          <p:cNvPr id="20" name="object 20"/>
          <p:cNvGrpSpPr/>
          <p:nvPr/>
        </p:nvGrpSpPr>
        <p:grpSpPr>
          <a:xfrm>
            <a:off x="4032503" y="999744"/>
            <a:ext cx="1798320" cy="243840"/>
            <a:chOff x="4032503" y="999744"/>
            <a:chExt cx="1798320" cy="243840"/>
          </a:xfrm>
        </p:grpSpPr>
        <p:pic>
          <p:nvPicPr>
            <p:cNvPr id="21" name="object 21"/>
            <p:cNvPicPr/>
            <p:nvPr/>
          </p:nvPicPr>
          <p:blipFill>
            <a:blip r:embed="rId12" cstate="print"/>
            <a:stretch>
              <a:fillRect/>
            </a:stretch>
          </p:blipFill>
          <p:spPr>
            <a:xfrm>
              <a:off x="4038599" y="1005840"/>
              <a:ext cx="196596" cy="181356"/>
            </a:xfrm>
            <a:prstGeom prst="rect">
              <a:avLst/>
            </a:prstGeom>
          </p:spPr>
        </p:pic>
        <p:pic>
          <p:nvPicPr>
            <p:cNvPr id="22" name="object 22"/>
            <p:cNvPicPr/>
            <p:nvPr/>
          </p:nvPicPr>
          <p:blipFill>
            <a:blip r:embed="rId13" cstate="print"/>
            <a:stretch>
              <a:fillRect/>
            </a:stretch>
          </p:blipFill>
          <p:spPr>
            <a:xfrm>
              <a:off x="4268723" y="1056132"/>
              <a:ext cx="96011" cy="131064"/>
            </a:xfrm>
            <a:prstGeom prst="rect">
              <a:avLst/>
            </a:prstGeom>
          </p:spPr>
        </p:pic>
        <p:pic>
          <p:nvPicPr>
            <p:cNvPr id="23" name="object 23"/>
            <p:cNvPicPr/>
            <p:nvPr/>
          </p:nvPicPr>
          <p:blipFill>
            <a:blip r:embed="rId14" cstate="print"/>
            <a:stretch>
              <a:fillRect/>
            </a:stretch>
          </p:blipFill>
          <p:spPr>
            <a:xfrm>
              <a:off x="4379975" y="1053084"/>
              <a:ext cx="114300" cy="184403"/>
            </a:xfrm>
            <a:prstGeom prst="rect">
              <a:avLst/>
            </a:prstGeom>
          </p:spPr>
        </p:pic>
        <p:pic>
          <p:nvPicPr>
            <p:cNvPr id="24" name="object 24"/>
            <p:cNvPicPr/>
            <p:nvPr/>
          </p:nvPicPr>
          <p:blipFill>
            <a:blip r:embed="rId15" cstate="print"/>
            <a:stretch>
              <a:fillRect/>
            </a:stretch>
          </p:blipFill>
          <p:spPr>
            <a:xfrm>
              <a:off x="4512563" y="1053084"/>
              <a:ext cx="121919" cy="137160"/>
            </a:xfrm>
            <a:prstGeom prst="rect">
              <a:avLst/>
            </a:prstGeom>
          </p:spPr>
        </p:pic>
        <p:pic>
          <p:nvPicPr>
            <p:cNvPr id="25" name="object 25"/>
            <p:cNvPicPr/>
            <p:nvPr/>
          </p:nvPicPr>
          <p:blipFill>
            <a:blip r:embed="rId16" cstate="print"/>
            <a:stretch>
              <a:fillRect/>
            </a:stretch>
          </p:blipFill>
          <p:spPr>
            <a:xfrm>
              <a:off x="4652771" y="1053084"/>
              <a:ext cx="123443" cy="137160"/>
            </a:xfrm>
            <a:prstGeom prst="rect">
              <a:avLst/>
            </a:prstGeom>
          </p:spPr>
        </p:pic>
        <p:pic>
          <p:nvPicPr>
            <p:cNvPr id="26" name="object 26"/>
            <p:cNvPicPr/>
            <p:nvPr/>
          </p:nvPicPr>
          <p:blipFill>
            <a:blip r:embed="rId17" cstate="print"/>
            <a:stretch>
              <a:fillRect/>
            </a:stretch>
          </p:blipFill>
          <p:spPr>
            <a:xfrm>
              <a:off x="4802123" y="1053084"/>
              <a:ext cx="115824" cy="184403"/>
            </a:xfrm>
            <a:prstGeom prst="rect">
              <a:avLst/>
            </a:prstGeom>
          </p:spPr>
        </p:pic>
        <p:pic>
          <p:nvPicPr>
            <p:cNvPr id="27" name="object 27"/>
            <p:cNvPicPr/>
            <p:nvPr/>
          </p:nvPicPr>
          <p:blipFill>
            <a:blip r:embed="rId18" cstate="print"/>
            <a:stretch>
              <a:fillRect/>
            </a:stretch>
          </p:blipFill>
          <p:spPr>
            <a:xfrm>
              <a:off x="4943855" y="1056132"/>
              <a:ext cx="76200" cy="131064"/>
            </a:xfrm>
            <a:prstGeom prst="rect">
              <a:avLst/>
            </a:prstGeom>
          </p:spPr>
        </p:pic>
        <p:pic>
          <p:nvPicPr>
            <p:cNvPr id="28" name="object 28"/>
            <p:cNvPicPr/>
            <p:nvPr/>
          </p:nvPicPr>
          <p:blipFill>
            <a:blip r:embed="rId19" cstate="print"/>
            <a:stretch>
              <a:fillRect/>
            </a:stretch>
          </p:blipFill>
          <p:spPr>
            <a:xfrm>
              <a:off x="5023103" y="1053084"/>
              <a:ext cx="121919" cy="137160"/>
            </a:xfrm>
            <a:prstGeom prst="rect">
              <a:avLst/>
            </a:prstGeom>
          </p:spPr>
        </p:pic>
        <p:pic>
          <p:nvPicPr>
            <p:cNvPr id="29" name="object 29"/>
            <p:cNvPicPr/>
            <p:nvPr/>
          </p:nvPicPr>
          <p:blipFill>
            <a:blip r:embed="rId20" cstate="print"/>
            <a:stretch>
              <a:fillRect/>
            </a:stretch>
          </p:blipFill>
          <p:spPr>
            <a:xfrm>
              <a:off x="5172455" y="1005840"/>
              <a:ext cx="163067" cy="181356"/>
            </a:xfrm>
            <a:prstGeom prst="rect">
              <a:avLst/>
            </a:prstGeom>
          </p:spPr>
        </p:pic>
        <p:pic>
          <p:nvPicPr>
            <p:cNvPr id="30" name="object 30"/>
            <p:cNvPicPr/>
            <p:nvPr/>
          </p:nvPicPr>
          <p:blipFill>
            <a:blip r:embed="rId21" cstate="print"/>
            <a:stretch>
              <a:fillRect/>
            </a:stretch>
          </p:blipFill>
          <p:spPr>
            <a:xfrm>
              <a:off x="5358383" y="1053084"/>
              <a:ext cx="100583" cy="137160"/>
            </a:xfrm>
            <a:prstGeom prst="rect">
              <a:avLst/>
            </a:prstGeom>
          </p:spPr>
        </p:pic>
        <p:pic>
          <p:nvPicPr>
            <p:cNvPr id="31" name="object 31"/>
            <p:cNvPicPr/>
            <p:nvPr/>
          </p:nvPicPr>
          <p:blipFill>
            <a:blip r:embed="rId22" cstate="print"/>
            <a:stretch>
              <a:fillRect/>
            </a:stretch>
          </p:blipFill>
          <p:spPr>
            <a:xfrm>
              <a:off x="5486399" y="1005840"/>
              <a:ext cx="196596" cy="181356"/>
            </a:xfrm>
            <a:prstGeom prst="rect">
              <a:avLst/>
            </a:prstGeom>
          </p:spPr>
        </p:pic>
        <p:pic>
          <p:nvPicPr>
            <p:cNvPr id="32" name="object 32"/>
            <p:cNvPicPr/>
            <p:nvPr/>
          </p:nvPicPr>
          <p:blipFill>
            <a:blip r:embed="rId23" cstate="print"/>
            <a:stretch>
              <a:fillRect/>
            </a:stretch>
          </p:blipFill>
          <p:spPr>
            <a:xfrm>
              <a:off x="5714999" y="1056132"/>
              <a:ext cx="109728" cy="131064"/>
            </a:xfrm>
            <a:prstGeom prst="rect">
              <a:avLst/>
            </a:prstGeom>
          </p:spPr>
        </p:pic>
        <p:pic>
          <p:nvPicPr>
            <p:cNvPr id="33" name="object 33"/>
            <p:cNvPicPr/>
            <p:nvPr/>
          </p:nvPicPr>
          <p:blipFill>
            <a:blip r:embed="rId24" cstate="print"/>
            <a:stretch>
              <a:fillRect/>
            </a:stretch>
          </p:blipFill>
          <p:spPr>
            <a:xfrm>
              <a:off x="4032503" y="1050036"/>
              <a:ext cx="150876" cy="143256"/>
            </a:xfrm>
            <a:prstGeom prst="rect">
              <a:avLst/>
            </a:prstGeom>
          </p:spPr>
        </p:pic>
        <p:pic>
          <p:nvPicPr>
            <p:cNvPr id="34" name="object 34"/>
            <p:cNvPicPr/>
            <p:nvPr/>
          </p:nvPicPr>
          <p:blipFill>
            <a:blip r:embed="rId25" cstate="print"/>
            <a:stretch>
              <a:fillRect/>
            </a:stretch>
          </p:blipFill>
          <p:spPr>
            <a:xfrm>
              <a:off x="4207763" y="999744"/>
              <a:ext cx="716280" cy="243840"/>
            </a:xfrm>
            <a:prstGeom prst="rect">
              <a:avLst/>
            </a:prstGeom>
          </p:spPr>
        </p:pic>
        <p:sp>
          <p:nvSpPr>
            <p:cNvPr id="35" name="object 35"/>
            <p:cNvSpPr/>
            <p:nvPr/>
          </p:nvSpPr>
          <p:spPr>
            <a:xfrm>
              <a:off x="4943855" y="1056132"/>
              <a:ext cx="76200" cy="131445"/>
            </a:xfrm>
            <a:custGeom>
              <a:avLst/>
              <a:gdLst/>
              <a:ahLst/>
              <a:cxnLst/>
              <a:rect l="l" t="t" r="r" b="b"/>
              <a:pathLst>
                <a:path w="76200" h="131444">
                  <a:moveTo>
                    <a:pt x="0" y="0"/>
                  </a:moveTo>
                  <a:lnTo>
                    <a:pt x="76200" y="0"/>
                  </a:lnTo>
                  <a:lnTo>
                    <a:pt x="76200" y="18288"/>
                  </a:lnTo>
                  <a:lnTo>
                    <a:pt x="21336" y="18288"/>
                  </a:lnTo>
                  <a:lnTo>
                    <a:pt x="21336" y="131064"/>
                  </a:lnTo>
                  <a:lnTo>
                    <a:pt x="0" y="131064"/>
                  </a:lnTo>
                  <a:lnTo>
                    <a:pt x="0" y="0"/>
                  </a:lnTo>
                  <a:close/>
                </a:path>
              </a:pathLst>
            </a:custGeom>
            <a:ln w="12192">
              <a:solidFill>
                <a:srgbClr val="C63108"/>
              </a:solidFill>
            </a:ln>
          </p:spPr>
          <p:txBody>
            <a:bodyPr wrap="square" lIns="0" tIns="0" rIns="0" bIns="0" rtlCol="0"/>
            <a:lstStyle/>
            <a:p>
              <a:endParaRPr/>
            </a:p>
          </p:txBody>
        </p:sp>
        <p:sp>
          <p:nvSpPr>
            <p:cNvPr id="36" name="object 36"/>
            <p:cNvSpPr/>
            <p:nvPr/>
          </p:nvSpPr>
          <p:spPr>
            <a:xfrm>
              <a:off x="5023103" y="1053084"/>
              <a:ext cx="121920" cy="137160"/>
            </a:xfrm>
            <a:custGeom>
              <a:avLst/>
              <a:gdLst/>
              <a:ahLst/>
              <a:cxnLst/>
              <a:rect l="l" t="t" r="r" b="b"/>
              <a:pathLst>
                <a:path w="121920" h="137159">
                  <a:moveTo>
                    <a:pt x="92963" y="118872"/>
                  </a:moveTo>
                  <a:lnTo>
                    <a:pt x="88391" y="123444"/>
                  </a:lnTo>
                  <a:lnTo>
                    <a:pt x="82295" y="126492"/>
                  </a:lnTo>
                  <a:lnTo>
                    <a:pt x="76199" y="131064"/>
                  </a:lnTo>
                  <a:lnTo>
                    <a:pt x="70103" y="132588"/>
                  </a:lnTo>
                  <a:lnTo>
                    <a:pt x="64007" y="134112"/>
                  </a:lnTo>
                  <a:lnTo>
                    <a:pt x="57911" y="135636"/>
                  </a:lnTo>
                  <a:lnTo>
                    <a:pt x="51815" y="137160"/>
                  </a:lnTo>
                  <a:lnTo>
                    <a:pt x="45719" y="137160"/>
                  </a:lnTo>
                  <a:lnTo>
                    <a:pt x="39623" y="137160"/>
                  </a:lnTo>
                  <a:lnTo>
                    <a:pt x="35051" y="137160"/>
                  </a:lnTo>
                  <a:lnTo>
                    <a:pt x="30479" y="135636"/>
                  </a:lnTo>
                  <a:lnTo>
                    <a:pt x="25907" y="134112"/>
                  </a:lnTo>
                  <a:lnTo>
                    <a:pt x="21335" y="132588"/>
                  </a:lnTo>
                  <a:lnTo>
                    <a:pt x="18287" y="131064"/>
                  </a:lnTo>
                  <a:lnTo>
                    <a:pt x="15239" y="129540"/>
                  </a:lnTo>
                  <a:lnTo>
                    <a:pt x="12191" y="126492"/>
                  </a:lnTo>
                  <a:lnTo>
                    <a:pt x="9143" y="123444"/>
                  </a:lnTo>
                  <a:lnTo>
                    <a:pt x="6095" y="120396"/>
                  </a:lnTo>
                  <a:lnTo>
                    <a:pt x="4571" y="117348"/>
                  </a:lnTo>
                  <a:lnTo>
                    <a:pt x="3047" y="114300"/>
                  </a:lnTo>
                  <a:lnTo>
                    <a:pt x="1523" y="111252"/>
                  </a:lnTo>
                  <a:lnTo>
                    <a:pt x="0" y="108204"/>
                  </a:lnTo>
                  <a:lnTo>
                    <a:pt x="0" y="103632"/>
                  </a:lnTo>
                  <a:lnTo>
                    <a:pt x="0" y="99060"/>
                  </a:lnTo>
                  <a:lnTo>
                    <a:pt x="0" y="94488"/>
                  </a:lnTo>
                  <a:lnTo>
                    <a:pt x="1523" y="89916"/>
                  </a:lnTo>
                  <a:lnTo>
                    <a:pt x="1523" y="85344"/>
                  </a:lnTo>
                  <a:lnTo>
                    <a:pt x="4571" y="82296"/>
                  </a:lnTo>
                  <a:lnTo>
                    <a:pt x="6095" y="77724"/>
                  </a:lnTo>
                  <a:lnTo>
                    <a:pt x="9143" y="74676"/>
                  </a:lnTo>
                  <a:lnTo>
                    <a:pt x="12191" y="71628"/>
                  </a:lnTo>
                  <a:lnTo>
                    <a:pt x="15239" y="68580"/>
                  </a:lnTo>
                  <a:lnTo>
                    <a:pt x="19811" y="67056"/>
                  </a:lnTo>
                  <a:lnTo>
                    <a:pt x="22859" y="65532"/>
                  </a:lnTo>
                  <a:lnTo>
                    <a:pt x="27431" y="64008"/>
                  </a:lnTo>
                  <a:lnTo>
                    <a:pt x="32003" y="62484"/>
                  </a:lnTo>
                  <a:lnTo>
                    <a:pt x="39623" y="59436"/>
                  </a:lnTo>
                  <a:lnTo>
                    <a:pt x="51815" y="57912"/>
                  </a:lnTo>
                  <a:lnTo>
                    <a:pt x="65531" y="56388"/>
                  </a:lnTo>
                  <a:lnTo>
                    <a:pt x="76199" y="54864"/>
                  </a:lnTo>
                  <a:lnTo>
                    <a:pt x="85343" y="53340"/>
                  </a:lnTo>
                  <a:lnTo>
                    <a:pt x="92963" y="50292"/>
                  </a:lnTo>
                  <a:lnTo>
                    <a:pt x="92963" y="45720"/>
                  </a:lnTo>
                  <a:lnTo>
                    <a:pt x="91439" y="38100"/>
                  </a:lnTo>
                  <a:lnTo>
                    <a:pt x="91439" y="33528"/>
                  </a:lnTo>
                  <a:lnTo>
                    <a:pt x="77723" y="21336"/>
                  </a:lnTo>
                  <a:lnTo>
                    <a:pt x="74675" y="19812"/>
                  </a:lnTo>
                  <a:lnTo>
                    <a:pt x="71627" y="19812"/>
                  </a:lnTo>
                  <a:lnTo>
                    <a:pt x="68579" y="18288"/>
                  </a:lnTo>
                  <a:lnTo>
                    <a:pt x="60959" y="18288"/>
                  </a:lnTo>
                  <a:lnTo>
                    <a:pt x="53339" y="18288"/>
                  </a:lnTo>
                  <a:lnTo>
                    <a:pt x="47243" y="19812"/>
                  </a:lnTo>
                  <a:lnTo>
                    <a:pt x="41147" y="21336"/>
                  </a:lnTo>
                  <a:lnTo>
                    <a:pt x="36575" y="24384"/>
                  </a:lnTo>
                  <a:lnTo>
                    <a:pt x="33527" y="27432"/>
                  </a:lnTo>
                  <a:lnTo>
                    <a:pt x="30479" y="32004"/>
                  </a:lnTo>
                  <a:lnTo>
                    <a:pt x="27431" y="36576"/>
                  </a:lnTo>
                  <a:lnTo>
                    <a:pt x="25907" y="44196"/>
                  </a:lnTo>
                  <a:lnTo>
                    <a:pt x="3047" y="41148"/>
                  </a:lnTo>
                  <a:lnTo>
                    <a:pt x="4571" y="33528"/>
                  </a:lnTo>
                  <a:lnTo>
                    <a:pt x="7619" y="27432"/>
                  </a:lnTo>
                  <a:lnTo>
                    <a:pt x="10667" y="22860"/>
                  </a:lnTo>
                  <a:lnTo>
                    <a:pt x="13715" y="18288"/>
                  </a:lnTo>
                  <a:lnTo>
                    <a:pt x="16763" y="13716"/>
                  </a:lnTo>
                  <a:lnTo>
                    <a:pt x="47243" y="1524"/>
                  </a:lnTo>
                  <a:lnTo>
                    <a:pt x="54863" y="0"/>
                  </a:lnTo>
                  <a:lnTo>
                    <a:pt x="64007" y="0"/>
                  </a:lnTo>
                  <a:lnTo>
                    <a:pt x="71627" y="0"/>
                  </a:lnTo>
                  <a:lnTo>
                    <a:pt x="79247" y="1524"/>
                  </a:lnTo>
                  <a:lnTo>
                    <a:pt x="85343" y="3048"/>
                  </a:lnTo>
                  <a:lnTo>
                    <a:pt x="91439" y="4572"/>
                  </a:lnTo>
                  <a:lnTo>
                    <a:pt x="96011" y="6096"/>
                  </a:lnTo>
                  <a:lnTo>
                    <a:pt x="100583" y="9144"/>
                  </a:lnTo>
                  <a:lnTo>
                    <a:pt x="103631" y="10668"/>
                  </a:lnTo>
                  <a:lnTo>
                    <a:pt x="106679" y="13716"/>
                  </a:lnTo>
                  <a:lnTo>
                    <a:pt x="108203" y="16764"/>
                  </a:lnTo>
                  <a:lnTo>
                    <a:pt x="111251" y="21336"/>
                  </a:lnTo>
                  <a:lnTo>
                    <a:pt x="112775" y="24384"/>
                  </a:lnTo>
                  <a:lnTo>
                    <a:pt x="112775" y="28956"/>
                  </a:lnTo>
                  <a:lnTo>
                    <a:pt x="114299" y="36576"/>
                  </a:lnTo>
                  <a:lnTo>
                    <a:pt x="114299" y="50292"/>
                  </a:lnTo>
                  <a:lnTo>
                    <a:pt x="114299" y="79248"/>
                  </a:lnTo>
                  <a:lnTo>
                    <a:pt x="114299" y="105156"/>
                  </a:lnTo>
                  <a:lnTo>
                    <a:pt x="115823" y="112776"/>
                  </a:lnTo>
                  <a:lnTo>
                    <a:pt x="115823" y="118872"/>
                  </a:lnTo>
                  <a:lnTo>
                    <a:pt x="117347" y="121920"/>
                  </a:lnTo>
                  <a:lnTo>
                    <a:pt x="118871" y="126492"/>
                  </a:lnTo>
                  <a:lnTo>
                    <a:pt x="120395" y="131064"/>
                  </a:lnTo>
                  <a:lnTo>
                    <a:pt x="121919" y="134112"/>
                  </a:lnTo>
                  <a:lnTo>
                    <a:pt x="97535" y="134112"/>
                  </a:lnTo>
                  <a:lnTo>
                    <a:pt x="96011" y="131064"/>
                  </a:lnTo>
                  <a:lnTo>
                    <a:pt x="96011" y="126492"/>
                  </a:lnTo>
                  <a:lnTo>
                    <a:pt x="94487" y="123444"/>
                  </a:lnTo>
                  <a:lnTo>
                    <a:pt x="92963" y="118872"/>
                  </a:lnTo>
                  <a:close/>
                </a:path>
              </a:pathLst>
            </a:custGeom>
            <a:ln w="12192">
              <a:solidFill>
                <a:srgbClr val="C63108"/>
              </a:solidFill>
            </a:ln>
          </p:spPr>
          <p:txBody>
            <a:bodyPr wrap="square" lIns="0" tIns="0" rIns="0" bIns="0" rtlCol="0"/>
            <a:lstStyle/>
            <a:p>
              <a:endParaRPr/>
            </a:p>
          </p:txBody>
        </p:sp>
        <p:sp>
          <p:nvSpPr>
            <p:cNvPr id="37" name="object 37"/>
            <p:cNvSpPr/>
            <p:nvPr/>
          </p:nvSpPr>
          <p:spPr>
            <a:xfrm>
              <a:off x="5047487" y="1121664"/>
              <a:ext cx="68580" cy="50800"/>
            </a:xfrm>
            <a:custGeom>
              <a:avLst/>
              <a:gdLst/>
              <a:ahLst/>
              <a:cxnLst/>
              <a:rect l="l" t="t" r="r" b="b"/>
              <a:pathLst>
                <a:path w="68579" h="50800">
                  <a:moveTo>
                    <a:pt x="68579" y="0"/>
                  </a:moveTo>
                  <a:lnTo>
                    <a:pt x="60959" y="3048"/>
                  </a:lnTo>
                  <a:lnTo>
                    <a:pt x="53339" y="4572"/>
                  </a:lnTo>
                  <a:lnTo>
                    <a:pt x="42671" y="6096"/>
                  </a:lnTo>
                  <a:lnTo>
                    <a:pt x="30479" y="9144"/>
                  </a:lnTo>
                  <a:lnTo>
                    <a:pt x="19811" y="10668"/>
                  </a:lnTo>
                  <a:lnTo>
                    <a:pt x="15239" y="12192"/>
                  </a:lnTo>
                  <a:lnTo>
                    <a:pt x="12191" y="12192"/>
                  </a:lnTo>
                  <a:lnTo>
                    <a:pt x="9143" y="13716"/>
                  </a:lnTo>
                  <a:lnTo>
                    <a:pt x="6095" y="15240"/>
                  </a:lnTo>
                  <a:lnTo>
                    <a:pt x="4571" y="18288"/>
                  </a:lnTo>
                  <a:lnTo>
                    <a:pt x="3047" y="19812"/>
                  </a:lnTo>
                  <a:lnTo>
                    <a:pt x="1523" y="22859"/>
                  </a:lnTo>
                  <a:lnTo>
                    <a:pt x="0" y="24384"/>
                  </a:lnTo>
                  <a:lnTo>
                    <a:pt x="0" y="27432"/>
                  </a:lnTo>
                  <a:lnTo>
                    <a:pt x="0" y="30480"/>
                  </a:lnTo>
                  <a:lnTo>
                    <a:pt x="0" y="35052"/>
                  </a:lnTo>
                  <a:lnTo>
                    <a:pt x="1523" y="38100"/>
                  </a:lnTo>
                  <a:lnTo>
                    <a:pt x="3047" y="41148"/>
                  </a:lnTo>
                  <a:lnTo>
                    <a:pt x="6095" y="45719"/>
                  </a:lnTo>
                  <a:lnTo>
                    <a:pt x="10667" y="47244"/>
                  </a:lnTo>
                  <a:lnTo>
                    <a:pt x="15239" y="48768"/>
                  </a:lnTo>
                  <a:lnTo>
                    <a:pt x="19811" y="50292"/>
                  </a:lnTo>
                  <a:lnTo>
                    <a:pt x="25907" y="50292"/>
                  </a:lnTo>
                  <a:lnTo>
                    <a:pt x="32003" y="50292"/>
                  </a:lnTo>
                  <a:lnTo>
                    <a:pt x="38099" y="48768"/>
                  </a:lnTo>
                  <a:lnTo>
                    <a:pt x="44195" y="47244"/>
                  </a:lnTo>
                  <a:lnTo>
                    <a:pt x="48767" y="45719"/>
                  </a:lnTo>
                  <a:lnTo>
                    <a:pt x="54863" y="42672"/>
                  </a:lnTo>
                  <a:lnTo>
                    <a:pt x="57911" y="38100"/>
                  </a:lnTo>
                  <a:lnTo>
                    <a:pt x="60959" y="35052"/>
                  </a:lnTo>
                  <a:lnTo>
                    <a:pt x="64007" y="30480"/>
                  </a:lnTo>
                  <a:lnTo>
                    <a:pt x="65531" y="25908"/>
                  </a:lnTo>
                  <a:lnTo>
                    <a:pt x="67055" y="21336"/>
                  </a:lnTo>
                  <a:lnTo>
                    <a:pt x="67055" y="15240"/>
                  </a:lnTo>
                  <a:lnTo>
                    <a:pt x="68579" y="7620"/>
                  </a:lnTo>
                  <a:lnTo>
                    <a:pt x="68579" y="0"/>
                  </a:lnTo>
                </a:path>
              </a:pathLst>
            </a:custGeom>
            <a:ln w="12192">
              <a:solidFill>
                <a:srgbClr val="C63108"/>
              </a:solidFill>
            </a:ln>
          </p:spPr>
          <p:txBody>
            <a:bodyPr wrap="square" lIns="0" tIns="0" rIns="0" bIns="0" rtlCol="0"/>
            <a:lstStyle/>
            <a:p>
              <a:endParaRPr/>
            </a:p>
          </p:txBody>
        </p:sp>
        <p:sp>
          <p:nvSpPr>
            <p:cNvPr id="38" name="object 38"/>
            <p:cNvSpPr/>
            <p:nvPr/>
          </p:nvSpPr>
          <p:spPr>
            <a:xfrm>
              <a:off x="5172455" y="1056132"/>
              <a:ext cx="105410" cy="131445"/>
            </a:xfrm>
            <a:custGeom>
              <a:avLst/>
              <a:gdLst/>
              <a:ahLst/>
              <a:cxnLst/>
              <a:rect l="l" t="t" r="r" b="b"/>
              <a:pathLst>
                <a:path w="105410" h="131444">
                  <a:moveTo>
                    <a:pt x="0" y="0"/>
                  </a:moveTo>
                  <a:lnTo>
                    <a:pt x="22859" y="0"/>
                  </a:lnTo>
                  <a:lnTo>
                    <a:pt x="22859" y="54864"/>
                  </a:lnTo>
                  <a:lnTo>
                    <a:pt x="82296" y="54864"/>
                  </a:lnTo>
                  <a:lnTo>
                    <a:pt x="82296" y="0"/>
                  </a:lnTo>
                  <a:lnTo>
                    <a:pt x="105155" y="0"/>
                  </a:lnTo>
                  <a:lnTo>
                    <a:pt x="105155" y="131064"/>
                  </a:lnTo>
                  <a:lnTo>
                    <a:pt x="82296" y="131064"/>
                  </a:lnTo>
                  <a:lnTo>
                    <a:pt x="82296" y="73152"/>
                  </a:lnTo>
                  <a:lnTo>
                    <a:pt x="22859" y="73152"/>
                  </a:lnTo>
                  <a:lnTo>
                    <a:pt x="22859" y="131064"/>
                  </a:lnTo>
                  <a:lnTo>
                    <a:pt x="0" y="131064"/>
                  </a:lnTo>
                  <a:lnTo>
                    <a:pt x="0" y="0"/>
                  </a:lnTo>
                  <a:close/>
                </a:path>
              </a:pathLst>
            </a:custGeom>
            <a:ln w="12192">
              <a:solidFill>
                <a:srgbClr val="C63108"/>
              </a:solidFill>
            </a:ln>
          </p:spPr>
          <p:txBody>
            <a:bodyPr wrap="square" lIns="0" tIns="0" rIns="0" bIns="0" rtlCol="0"/>
            <a:lstStyle/>
            <a:p>
              <a:endParaRPr/>
            </a:p>
          </p:txBody>
        </p:sp>
        <p:pic>
          <p:nvPicPr>
            <p:cNvPr id="39" name="object 39"/>
            <p:cNvPicPr/>
            <p:nvPr/>
          </p:nvPicPr>
          <p:blipFill>
            <a:blip r:embed="rId26" cstate="print"/>
            <a:stretch>
              <a:fillRect/>
            </a:stretch>
          </p:blipFill>
          <p:spPr>
            <a:xfrm>
              <a:off x="5306567" y="999744"/>
              <a:ext cx="324611" cy="196596"/>
            </a:xfrm>
            <a:prstGeom prst="rect">
              <a:avLst/>
            </a:prstGeom>
          </p:spPr>
        </p:pic>
        <p:sp>
          <p:nvSpPr>
            <p:cNvPr id="40" name="object 40"/>
            <p:cNvSpPr/>
            <p:nvPr/>
          </p:nvSpPr>
          <p:spPr>
            <a:xfrm>
              <a:off x="5660135" y="1005840"/>
              <a:ext cx="22860" cy="181610"/>
            </a:xfrm>
            <a:custGeom>
              <a:avLst/>
              <a:gdLst/>
              <a:ahLst/>
              <a:cxnLst/>
              <a:rect l="l" t="t" r="r" b="b"/>
              <a:pathLst>
                <a:path w="22860" h="181609">
                  <a:moveTo>
                    <a:pt x="0" y="24384"/>
                  </a:moveTo>
                  <a:lnTo>
                    <a:pt x="0" y="0"/>
                  </a:lnTo>
                  <a:lnTo>
                    <a:pt x="22860" y="0"/>
                  </a:lnTo>
                  <a:lnTo>
                    <a:pt x="22860" y="24384"/>
                  </a:lnTo>
                  <a:lnTo>
                    <a:pt x="0" y="24384"/>
                  </a:lnTo>
                  <a:close/>
                </a:path>
                <a:path w="22860" h="181609">
                  <a:moveTo>
                    <a:pt x="0" y="181356"/>
                  </a:moveTo>
                  <a:lnTo>
                    <a:pt x="0" y="50291"/>
                  </a:lnTo>
                  <a:lnTo>
                    <a:pt x="22860" y="50291"/>
                  </a:lnTo>
                  <a:lnTo>
                    <a:pt x="22860" y="181356"/>
                  </a:lnTo>
                  <a:lnTo>
                    <a:pt x="0" y="181356"/>
                  </a:lnTo>
                  <a:close/>
                </a:path>
              </a:pathLst>
            </a:custGeom>
            <a:ln w="12192">
              <a:solidFill>
                <a:srgbClr val="C63108"/>
              </a:solidFill>
            </a:ln>
          </p:spPr>
          <p:txBody>
            <a:bodyPr wrap="square" lIns="0" tIns="0" rIns="0" bIns="0" rtlCol="0"/>
            <a:lstStyle/>
            <a:p>
              <a:endParaRPr/>
            </a:p>
          </p:txBody>
        </p:sp>
        <p:pic>
          <p:nvPicPr>
            <p:cNvPr id="41" name="object 41"/>
            <p:cNvPicPr/>
            <p:nvPr/>
          </p:nvPicPr>
          <p:blipFill>
            <a:blip r:embed="rId27" cstate="print"/>
            <a:stretch>
              <a:fillRect/>
            </a:stretch>
          </p:blipFill>
          <p:spPr>
            <a:xfrm>
              <a:off x="5708903" y="1050036"/>
              <a:ext cx="121920" cy="143256"/>
            </a:xfrm>
            <a:prstGeom prst="rect">
              <a:avLst/>
            </a:prstGeom>
          </p:spPr>
        </p:pic>
      </p:grpSp>
      <p:grpSp>
        <p:nvGrpSpPr>
          <p:cNvPr id="42" name="object 42"/>
          <p:cNvGrpSpPr/>
          <p:nvPr/>
        </p:nvGrpSpPr>
        <p:grpSpPr>
          <a:xfrm>
            <a:off x="5899404" y="1046988"/>
            <a:ext cx="289560" cy="184785"/>
            <a:chOff x="5899404" y="1046988"/>
            <a:chExt cx="289560" cy="184785"/>
          </a:xfrm>
        </p:grpSpPr>
        <p:pic>
          <p:nvPicPr>
            <p:cNvPr id="43" name="object 43"/>
            <p:cNvPicPr/>
            <p:nvPr/>
          </p:nvPicPr>
          <p:blipFill>
            <a:blip r:embed="rId28" cstate="print"/>
            <a:stretch>
              <a:fillRect/>
            </a:stretch>
          </p:blipFill>
          <p:spPr>
            <a:xfrm>
              <a:off x="5905500" y="1056131"/>
              <a:ext cx="140207" cy="169164"/>
            </a:xfrm>
            <a:prstGeom prst="rect">
              <a:avLst/>
            </a:prstGeom>
          </p:spPr>
        </p:pic>
        <p:pic>
          <p:nvPicPr>
            <p:cNvPr id="44" name="object 44"/>
            <p:cNvPicPr/>
            <p:nvPr/>
          </p:nvPicPr>
          <p:blipFill>
            <a:blip r:embed="rId29" cstate="print"/>
            <a:stretch>
              <a:fillRect/>
            </a:stretch>
          </p:blipFill>
          <p:spPr>
            <a:xfrm>
              <a:off x="6060948" y="1053083"/>
              <a:ext cx="121919" cy="137160"/>
            </a:xfrm>
            <a:prstGeom prst="rect">
              <a:avLst/>
            </a:prstGeom>
          </p:spPr>
        </p:pic>
        <p:pic>
          <p:nvPicPr>
            <p:cNvPr id="45" name="object 45"/>
            <p:cNvPicPr/>
            <p:nvPr/>
          </p:nvPicPr>
          <p:blipFill>
            <a:blip r:embed="rId30" cstate="print"/>
            <a:stretch>
              <a:fillRect/>
            </a:stretch>
          </p:blipFill>
          <p:spPr>
            <a:xfrm>
              <a:off x="5899404" y="1046988"/>
              <a:ext cx="289559" cy="184403"/>
            </a:xfrm>
            <a:prstGeom prst="rect">
              <a:avLst/>
            </a:prstGeom>
          </p:spPr>
        </p:pic>
      </p:grpSp>
      <p:grpSp>
        <p:nvGrpSpPr>
          <p:cNvPr id="46" name="object 46"/>
          <p:cNvGrpSpPr/>
          <p:nvPr/>
        </p:nvGrpSpPr>
        <p:grpSpPr>
          <a:xfrm>
            <a:off x="6262116" y="999744"/>
            <a:ext cx="1521460" cy="247015"/>
            <a:chOff x="6262116" y="999744"/>
            <a:chExt cx="1521460" cy="247015"/>
          </a:xfrm>
        </p:grpSpPr>
        <p:pic>
          <p:nvPicPr>
            <p:cNvPr id="47" name="object 47"/>
            <p:cNvPicPr/>
            <p:nvPr/>
          </p:nvPicPr>
          <p:blipFill>
            <a:blip r:embed="rId31" cstate="print"/>
            <a:stretch>
              <a:fillRect/>
            </a:stretch>
          </p:blipFill>
          <p:spPr>
            <a:xfrm>
              <a:off x="6268212" y="1056132"/>
              <a:ext cx="108203" cy="131064"/>
            </a:xfrm>
            <a:prstGeom prst="rect">
              <a:avLst/>
            </a:prstGeom>
          </p:spPr>
        </p:pic>
        <p:pic>
          <p:nvPicPr>
            <p:cNvPr id="48" name="object 48"/>
            <p:cNvPicPr/>
            <p:nvPr/>
          </p:nvPicPr>
          <p:blipFill>
            <a:blip r:embed="rId32" cstate="print"/>
            <a:stretch>
              <a:fillRect/>
            </a:stretch>
          </p:blipFill>
          <p:spPr>
            <a:xfrm>
              <a:off x="6387084" y="1053084"/>
              <a:ext cx="120396" cy="137160"/>
            </a:xfrm>
            <a:prstGeom prst="rect">
              <a:avLst/>
            </a:prstGeom>
          </p:spPr>
        </p:pic>
        <p:pic>
          <p:nvPicPr>
            <p:cNvPr id="49" name="object 49"/>
            <p:cNvPicPr/>
            <p:nvPr/>
          </p:nvPicPr>
          <p:blipFill>
            <a:blip r:embed="rId33" cstate="print"/>
            <a:stretch>
              <a:fillRect/>
            </a:stretch>
          </p:blipFill>
          <p:spPr>
            <a:xfrm>
              <a:off x="6513576" y="1056132"/>
              <a:ext cx="108203" cy="131064"/>
            </a:xfrm>
            <a:prstGeom prst="rect">
              <a:avLst/>
            </a:prstGeom>
          </p:spPr>
        </p:pic>
        <p:pic>
          <p:nvPicPr>
            <p:cNvPr id="50" name="object 50"/>
            <p:cNvPicPr/>
            <p:nvPr/>
          </p:nvPicPr>
          <p:blipFill>
            <a:blip r:embed="rId34" cstate="print"/>
            <a:stretch>
              <a:fillRect/>
            </a:stretch>
          </p:blipFill>
          <p:spPr>
            <a:xfrm>
              <a:off x="6641592" y="1053084"/>
              <a:ext cx="115823" cy="184403"/>
            </a:xfrm>
            <a:prstGeom prst="rect">
              <a:avLst/>
            </a:prstGeom>
          </p:spPr>
        </p:pic>
        <p:pic>
          <p:nvPicPr>
            <p:cNvPr id="51" name="object 51"/>
            <p:cNvPicPr/>
            <p:nvPr/>
          </p:nvPicPr>
          <p:blipFill>
            <a:blip r:embed="rId35" cstate="print"/>
            <a:stretch>
              <a:fillRect/>
            </a:stretch>
          </p:blipFill>
          <p:spPr>
            <a:xfrm>
              <a:off x="6775703" y="1053084"/>
              <a:ext cx="121919" cy="137160"/>
            </a:xfrm>
            <a:prstGeom prst="rect">
              <a:avLst/>
            </a:prstGeom>
          </p:spPr>
        </p:pic>
        <p:pic>
          <p:nvPicPr>
            <p:cNvPr id="52" name="object 52"/>
            <p:cNvPicPr/>
            <p:nvPr/>
          </p:nvPicPr>
          <p:blipFill>
            <a:blip r:embed="rId36" cstate="print"/>
            <a:stretch>
              <a:fillRect/>
            </a:stretch>
          </p:blipFill>
          <p:spPr>
            <a:xfrm>
              <a:off x="6925055" y="1056132"/>
              <a:ext cx="120396" cy="169164"/>
            </a:xfrm>
            <a:prstGeom prst="rect">
              <a:avLst/>
            </a:prstGeom>
          </p:spPr>
        </p:pic>
        <p:pic>
          <p:nvPicPr>
            <p:cNvPr id="53" name="object 53"/>
            <p:cNvPicPr/>
            <p:nvPr/>
          </p:nvPicPr>
          <p:blipFill>
            <a:blip r:embed="rId37" cstate="print"/>
            <a:stretch>
              <a:fillRect/>
            </a:stretch>
          </p:blipFill>
          <p:spPr>
            <a:xfrm>
              <a:off x="7071360" y="1056132"/>
              <a:ext cx="105155" cy="131064"/>
            </a:xfrm>
            <a:prstGeom prst="rect">
              <a:avLst/>
            </a:prstGeom>
          </p:spPr>
        </p:pic>
        <p:pic>
          <p:nvPicPr>
            <p:cNvPr id="54" name="object 54"/>
            <p:cNvPicPr/>
            <p:nvPr/>
          </p:nvPicPr>
          <p:blipFill>
            <a:blip r:embed="rId38" cstate="print"/>
            <a:stretch>
              <a:fillRect/>
            </a:stretch>
          </p:blipFill>
          <p:spPr>
            <a:xfrm>
              <a:off x="7211568" y="1056132"/>
              <a:ext cx="96012" cy="131064"/>
            </a:xfrm>
            <a:prstGeom prst="rect">
              <a:avLst/>
            </a:prstGeom>
          </p:spPr>
        </p:pic>
        <p:pic>
          <p:nvPicPr>
            <p:cNvPr id="55" name="object 55"/>
            <p:cNvPicPr/>
            <p:nvPr/>
          </p:nvPicPr>
          <p:blipFill>
            <a:blip r:embed="rId39" cstate="print"/>
            <a:stretch>
              <a:fillRect/>
            </a:stretch>
          </p:blipFill>
          <p:spPr>
            <a:xfrm>
              <a:off x="7310628" y="1005840"/>
              <a:ext cx="185927" cy="182880"/>
            </a:xfrm>
            <a:prstGeom prst="rect">
              <a:avLst/>
            </a:prstGeom>
          </p:spPr>
        </p:pic>
        <p:pic>
          <p:nvPicPr>
            <p:cNvPr id="56" name="object 56"/>
            <p:cNvPicPr/>
            <p:nvPr/>
          </p:nvPicPr>
          <p:blipFill>
            <a:blip r:embed="rId40" cstate="print"/>
            <a:stretch>
              <a:fillRect/>
            </a:stretch>
          </p:blipFill>
          <p:spPr>
            <a:xfrm>
              <a:off x="7530084" y="1056132"/>
              <a:ext cx="105155" cy="131064"/>
            </a:xfrm>
            <a:prstGeom prst="rect">
              <a:avLst/>
            </a:prstGeom>
          </p:spPr>
        </p:pic>
        <p:pic>
          <p:nvPicPr>
            <p:cNvPr id="57" name="object 57"/>
            <p:cNvPicPr/>
            <p:nvPr/>
          </p:nvPicPr>
          <p:blipFill>
            <a:blip r:embed="rId41" cstate="print"/>
            <a:stretch>
              <a:fillRect/>
            </a:stretch>
          </p:blipFill>
          <p:spPr>
            <a:xfrm>
              <a:off x="7656576" y="1056132"/>
              <a:ext cx="120395" cy="184404"/>
            </a:xfrm>
            <a:prstGeom prst="rect">
              <a:avLst/>
            </a:prstGeom>
          </p:spPr>
        </p:pic>
        <p:sp>
          <p:nvSpPr>
            <p:cNvPr id="58" name="object 58"/>
            <p:cNvSpPr/>
            <p:nvPr/>
          </p:nvSpPr>
          <p:spPr>
            <a:xfrm>
              <a:off x="6268212" y="1056132"/>
              <a:ext cx="108585" cy="131445"/>
            </a:xfrm>
            <a:custGeom>
              <a:avLst/>
              <a:gdLst/>
              <a:ahLst/>
              <a:cxnLst/>
              <a:rect l="l" t="t" r="r" b="b"/>
              <a:pathLst>
                <a:path w="108585" h="131444">
                  <a:moveTo>
                    <a:pt x="0" y="0"/>
                  </a:moveTo>
                  <a:lnTo>
                    <a:pt x="108204" y="0"/>
                  </a:lnTo>
                  <a:lnTo>
                    <a:pt x="108204" y="18288"/>
                  </a:lnTo>
                  <a:lnTo>
                    <a:pt x="65532" y="18288"/>
                  </a:lnTo>
                  <a:lnTo>
                    <a:pt x="65532" y="131064"/>
                  </a:lnTo>
                  <a:lnTo>
                    <a:pt x="42672" y="131064"/>
                  </a:lnTo>
                  <a:lnTo>
                    <a:pt x="42672" y="18288"/>
                  </a:lnTo>
                  <a:lnTo>
                    <a:pt x="0" y="18288"/>
                  </a:lnTo>
                  <a:lnTo>
                    <a:pt x="0" y="0"/>
                  </a:lnTo>
                  <a:close/>
                </a:path>
              </a:pathLst>
            </a:custGeom>
            <a:ln w="12191">
              <a:solidFill>
                <a:srgbClr val="C63108"/>
              </a:solidFill>
            </a:ln>
          </p:spPr>
          <p:txBody>
            <a:bodyPr wrap="square" lIns="0" tIns="0" rIns="0" bIns="0" rtlCol="0"/>
            <a:lstStyle/>
            <a:p>
              <a:endParaRPr/>
            </a:p>
          </p:txBody>
        </p:sp>
        <p:sp>
          <p:nvSpPr>
            <p:cNvPr id="59" name="object 59"/>
            <p:cNvSpPr/>
            <p:nvPr/>
          </p:nvSpPr>
          <p:spPr>
            <a:xfrm>
              <a:off x="6387084" y="1053084"/>
              <a:ext cx="120650" cy="137160"/>
            </a:xfrm>
            <a:custGeom>
              <a:avLst/>
              <a:gdLst/>
              <a:ahLst/>
              <a:cxnLst/>
              <a:rect l="l" t="t" r="r" b="b"/>
              <a:pathLst>
                <a:path w="120650" h="137159">
                  <a:moveTo>
                    <a:pt x="96012" y="91440"/>
                  </a:moveTo>
                  <a:lnTo>
                    <a:pt x="118872" y="94488"/>
                  </a:lnTo>
                  <a:lnTo>
                    <a:pt x="117348" y="99060"/>
                  </a:lnTo>
                  <a:lnTo>
                    <a:pt x="115824" y="103632"/>
                  </a:lnTo>
                  <a:lnTo>
                    <a:pt x="114300" y="108204"/>
                  </a:lnTo>
                  <a:lnTo>
                    <a:pt x="111252" y="112776"/>
                  </a:lnTo>
                  <a:lnTo>
                    <a:pt x="109728" y="115824"/>
                  </a:lnTo>
                  <a:lnTo>
                    <a:pt x="106680" y="120396"/>
                  </a:lnTo>
                  <a:lnTo>
                    <a:pt x="103632" y="123444"/>
                  </a:lnTo>
                  <a:lnTo>
                    <a:pt x="99060" y="126492"/>
                  </a:lnTo>
                  <a:lnTo>
                    <a:pt x="96012" y="128016"/>
                  </a:lnTo>
                  <a:lnTo>
                    <a:pt x="91440" y="131064"/>
                  </a:lnTo>
                  <a:lnTo>
                    <a:pt x="86868" y="132588"/>
                  </a:lnTo>
                  <a:lnTo>
                    <a:pt x="82296" y="134112"/>
                  </a:lnTo>
                  <a:lnTo>
                    <a:pt x="77724" y="135636"/>
                  </a:lnTo>
                  <a:lnTo>
                    <a:pt x="73152" y="137160"/>
                  </a:lnTo>
                  <a:lnTo>
                    <a:pt x="67056" y="137160"/>
                  </a:lnTo>
                  <a:lnTo>
                    <a:pt x="62484" y="137160"/>
                  </a:lnTo>
                  <a:lnTo>
                    <a:pt x="54864" y="137160"/>
                  </a:lnTo>
                  <a:lnTo>
                    <a:pt x="48768" y="135636"/>
                  </a:lnTo>
                  <a:lnTo>
                    <a:pt x="42672" y="134112"/>
                  </a:lnTo>
                  <a:lnTo>
                    <a:pt x="36576" y="132588"/>
                  </a:lnTo>
                  <a:lnTo>
                    <a:pt x="30480" y="131064"/>
                  </a:lnTo>
                  <a:lnTo>
                    <a:pt x="25908" y="128016"/>
                  </a:lnTo>
                  <a:lnTo>
                    <a:pt x="21336" y="123444"/>
                  </a:lnTo>
                  <a:lnTo>
                    <a:pt x="16764" y="118872"/>
                  </a:lnTo>
                  <a:lnTo>
                    <a:pt x="12192" y="114300"/>
                  </a:lnTo>
                  <a:lnTo>
                    <a:pt x="9144" y="109728"/>
                  </a:lnTo>
                  <a:lnTo>
                    <a:pt x="6096" y="103632"/>
                  </a:lnTo>
                  <a:lnTo>
                    <a:pt x="4572" y="97536"/>
                  </a:lnTo>
                  <a:lnTo>
                    <a:pt x="1524" y="91440"/>
                  </a:lnTo>
                  <a:lnTo>
                    <a:pt x="0" y="85344"/>
                  </a:lnTo>
                  <a:lnTo>
                    <a:pt x="0" y="77724"/>
                  </a:lnTo>
                  <a:lnTo>
                    <a:pt x="0" y="70104"/>
                  </a:lnTo>
                  <a:lnTo>
                    <a:pt x="0" y="62484"/>
                  </a:lnTo>
                  <a:lnTo>
                    <a:pt x="0" y="54864"/>
                  </a:lnTo>
                  <a:lnTo>
                    <a:pt x="1524" y="47244"/>
                  </a:lnTo>
                  <a:lnTo>
                    <a:pt x="4572" y="39624"/>
                  </a:lnTo>
                  <a:lnTo>
                    <a:pt x="6096" y="33528"/>
                  </a:lnTo>
                  <a:lnTo>
                    <a:pt x="9144" y="28956"/>
                  </a:lnTo>
                  <a:lnTo>
                    <a:pt x="12192" y="22860"/>
                  </a:lnTo>
                  <a:lnTo>
                    <a:pt x="16764" y="18288"/>
                  </a:lnTo>
                  <a:lnTo>
                    <a:pt x="21336" y="13716"/>
                  </a:lnTo>
                  <a:lnTo>
                    <a:pt x="25908" y="10668"/>
                  </a:lnTo>
                  <a:lnTo>
                    <a:pt x="30480" y="7620"/>
                  </a:lnTo>
                  <a:lnTo>
                    <a:pt x="36576" y="4572"/>
                  </a:lnTo>
                  <a:lnTo>
                    <a:pt x="42672" y="3048"/>
                  </a:lnTo>
                  <a:lnTo>
                    <a:pt x="47244" y="1524"/>
                  </a:lnTo>
                  <a:lnTo>
                    <a:pt x="54864" y="0"/>
                  </a:lnTo>
                  <a:lnTo>
                    <a:pt x="60960" y="0"/>
                  </a:lnTo>
                  <a:lnTo>
                    <a:pt x="67056" y="0"/>
                  </a:lnTo>
                  <a:lnTo>
                    <a:pt x="73152" y="1524"/>
                  </a:lnTo>
                  <a:lnTo>
                    <a:pt x="79248" y="3048"/>
                  </a:lnTo>
                  <a:lnTo>
                    <a:pt x="85344" y="4572"/>
                  </a:lnTo>
                  <a:lnTo>
                    <a:pt x="89916" y="7620"/>
                  </a:lnTo>
                  <a:lnTo>
                    <a:pt x="94488" y="10668"/>
                  </a:lnTo>
                  <a:lnTo>
                    <a:pt x="99060" y="13716"/>
                  </a:lnTo>
                  <a:lnTo>
                    <a:pt x="103632" y="18288"/>
                  </a:lnTo>
                  <a:lnTo>
                    <a:pt x="108204" y="22860"/>
                  </a:lnTo>
                  <a:lnTo>
                    <a:pt x="111252" y="27432"/>
                  </a:lnTo>
                  <a:lnTo>
                    <a:pt x="120396" y="60960"/>
                  </a:lnTo>
                  <a:lnTo>
                    <a:pt x="120396" y="68580"/>
                  </a:lnTo>
                  <a:lnTo>
                    <a:pt x="120396" y="74676"/>
                  </a:lnTo>
                  <a:lnTo>
                    <a:pt x="21336" y="74676"/>
                  </a:lnTo>
                  <a:lnTo>
                    <a:pt x="22860" y="79248"/>
                  </a:lnTo>
                  <a:lnTo>
                    <a:pt x="22860" y="83820"/>
                  </a:lnTo>
                  <a:lnTo>
                    <a:pt x="24384" y="88392"/>
                  </a:lnTo>
                  <a:lnTo>
                    <a:pt x="25908" y="92964"/>
                  </a:lnTo>
                  <a:lnTo>
                    <a:pt x="27432" y="97536"/>
                  </a:lnTo>
                  <a:lnTo>
                    <a:pt x="28956" y="100584"/>
                  </a:lnTo>
                  <a:lnTo>
                    <a:pt x="32004" y="103632"/>
                  </a:lnTo>
                  <a:lnTo>
                    <a:pt x="33528" y="106680"/>
                  </a:lnTo>
                  <a:lnTo>
                    <a:pt x="36576" y="109728"/>
                  </a:lnTo>
                  <a:lnTo>
                    <a:pt x="39624" y="112776"/>
                  </a:lnTo>
                  <a:lnTo>
                    <a:pt x="42672" y="114300"/>
                  </a:lnTo>
                  <a:lnTo>
                    <a:pt x="47244" y="115824"/>
                  </a:lnTo>
                  <a:lnTo>
                    <a:pt x="50292" y="117348"/>
                  </a:lnTo>
                  <a:lnTo>
                    <a:pt x="53340" y="117348"/>
                  </a:lnTo>
                  <a:lnTo>
                    <a:pt x="57912" y="118872"/>
                  </a:lnTo>
                  <a:lnTo>
                    <a:pt x="62484" y="118872"/>
                  </a:lnTo>
                  <a:lnTo>
                    <a:pt x="67056" y="118872"/>
                  </a:lnTo>
                  <a:lnTo>
                    <a:pt x="89916" y="103632"/>
                  </a:lnTo>
                  <a:lnTo>
                    <a:pt x="94488" y="97536"/>
                  </a:lnTo>
                  <a:lnTo>
                    <a:pt x="96012" y="91440"/>
                  </a:lnTo>
                  <a:close/>
                </a:path>
              </a:pathLst>
            </a:custGeom>
            <a:ln w="12192">
              <a:solidFill>
                <a:srgbClr val="C63108"/>
              </a:solidFill>
            </a:ln>
          </p:spPr>
          <p:txBody>
            <a:bodyPr wrap="square" lIns="0" tIns="0" rIns="0" bIns="0" rtlCol="0"/>
            <a:lstStyle/>
            <a:p>
              <a:endParaRPr/>
            </a:p>
          </p:txBody>
        </p:sp>
        <p:sp>
          <p:nvSpPr>
            <p:cNvPr id="60" name="object 60"/>
            <p:cNvSpPr/>
            <p:nvPr/>
          </p:nvSpPr>
          <p:spPr>
            <a:xfrm>
              <a:off x="6409944" y="1071372"/>
              <a:ext cx="74930" cy="38100"/>
            </a:xfrm>
            <a:custGeom>
              <a:avLst/>
              <a:gdLst/>
              <a:ahLst/>
              <a:cxnLst/>
              <a:rect l="l" t="t" r="r" b="b"/>
              <a:pathLst>
                <a:path w="74929" h="38100">
                  <a:moveTo>
                    <a:pt x="0" y="38100"/>
                  </a:moveTo>
                  <a:lnTo>
                    <a:pt x="74676" y="38100"/>
                  </a:lnTo>
                  <a:lnTo>
                    <a:pt x="73152" y="30480"/>
                  </a:lnTo>
                  <a:lnTo>
                    <a:pt x="71628" y="22859"/>
                  </a:lnTo>
                  <a:lnTo>
                    <a:pt x="68580" y="18288"/>
                  </a:lnTo>
                  <a:lnTo>
                    <a:pt x="65532" y="13716"/>
                  </a:lnTo>
                  <a:lnTo>
                    <a:pt x="62484" y="10667"/>
                  </a:lnTo>
                  <a:lnTo>
                    <a:pt x="59436" y="7619"/>
                  </a:lnTo>
                  <a:lnTo>
                    <a:pt x="56387" y="4571"/>
                  </a:lnTo>
                  <a:lnTo>
                    <a:pt x="53339" y="3047"/>
                  </a:lnTo>
                  <a:lnTo>
                    <a:pt x="48768" y="1524"/>
                  </a:lnTo>
                  <a:lnTo>
                    <a:pt x="45719" y="1524"/>
                  </a:lnTo>
                  <a:lnTo>
                    <a:pt x="41148" y="0"/>
                  </a:lnTo>
                  <a:lnTo>
                    <a:pt x="38100" y="0"/>
                  </a:lnTo>
                  <a:lnTo>
                    <a:pt x="33528" y="0"/>
                  </a:lnTo>
                  <a:lnTo>
                    <a:pt x="30480" y="1524"/>
                  </a:lnTo>
                  <a:lnTo>
                    <a:pt x="25908" y="1524"/>
                  </a:lnTo>
                  <a:lnTo>
                    <a:pt x="22859" y="3047"/>
                  </a:lnTo>
                  <a:lnTo>
                    <a:pt x="19812" y="4571"/>
                  </a:lnTo>
                  <a:lnTo>
                    <a:pt x="16764" y="6096"/>
                  </a:lnTo>
                  <a:lnTo>
                    <a:pt x="13716" y="7619"/>
                  </a:lnTo>
                  <a:lnTo>
                    <a:pt x="10668" y="10667"/>
                  </a:lnTo>
                  <a:lnTo>
                    <a:pt x="9144" y="13716"/>
                  </a:lnTo>
                  <a:lnTo>
                    <a:pt x="6096" y="15240"/>
                  </a:lnTo>
                  <a:lnTo>
                    <a:pt x="4572" y="18288"/>
                  </a:lnTo>
                  <a:lnTo>
                    <a:pt x="3048" y="22859"/>
                  </a:lnTo>
                  <a:lnTo>
                    <a:pt x="1524" y="25908"/>
                  </a:lnTo>
                  <a:lnTo>
                    <a:pt x="1524" y="28956"/>
                  </a:lnTo>
                  <a:lnTo>
                    <a:pt x="0" y="33528"/>
                  </a:lnTo>
                  <a:lnTo>
                    <a:pt x="0" y="38100"/>
                  </a:lnTo>
                </a:path>
              </a:pathLst>
            </a:custGeom>
            <a:ln w="12192">
              <a:solidFill>
                <a:srgbClr val="C63108"/>
              </a:solidFill>
            </a:ln>
          </p:spPr>
          <p:txBody>
            <a:bodyPr wrap="square" lIns="0" tIns="0" rIns="0" bIns="0" rtlCol="0"/>
            <a:lstStyle/>
            <a:p>
              <a:endParaRPr/>
            </a:p>
          </p:txBody>
        </p:sp>
        <p:sp>
          <p:nvSpPr>
            <p:cNvPr id="61" name="object 61"/>
            <p:cNvSpPr/>
            <p:nvPr/>
          </p:nvSpPr>
          <p:spPr>
            <a:xfrm>
              <a:off x="6513576" y="1056132"/>
              <a:ext cx="108585" cy="131445"/>
            </a:xfrm>
            <a:custGeom>
              <a:avLst/>
              <a:gdLst/>
              <a:ahLst/>
              <a:cxnLst/>
              <a:rect l="l" t="t" r="r" b="b"/>
              <a:pathLst>
                <a:path w="108584" h="131444">
                  <a:moveTo>
                    <a:pt x="0" y="0"/>
                  </a:moveTo>
                  <a:lnTo>
                    <a:pt x="108204" y="0"/>
                  </a:lnTo>
                  <a:lnTo>
                    <a:pt x="108204" y="18288"/>
                  </a:lnTo>
                  <a:lnTo>
                    <a:pt x="65532" y="18288"/>
                  </a:lnTo>
                  <a:lnTo>
                    <a:pt x="65532" y="131064"/>
                  </a:lnTo>
                  <a:lnTo>
                    <a:pt x="42672" y="131064"/>
                  </a:lnTo>
                  <a:lnTo>
                    <a:pt x="42672" y="18288"/>
                  </a:lnTo>
                  <a:lnTo>
                    <a:pt x="0" y="18288"/>
                  </a:lnTo>
                  <a:lnTo>
                    <a:pt x="0" y="0"/>
                  </a:lnTo>
                  <a:close/>
                </a:path>
              </a:pathLst>
            </a:custGeom>
            <a:ln w="12191">
              <a:solidFill>
                <a:srgbClr val="C63108"/>
              </a:solidFill>
            </a:ln>
          </p:spPr>
          <p:txBody>
            <a:bodyPr wrap="square" lIns="0" tIns="0" rIns="0" bIns="0" rtlCol="0"/>
            <a:lstStyle/>
            <a:p>
              <a:endParaRPr/>
            </a:p>
          </p:txBody>
        </p:sp>
        <p:sp>
          <p:nvSpPr>
            <p:cNvPr id="62" name="object 62"/>
            <p:cNvSpPr/>
            <p:nvPr/>
          </p:nvSpPr>
          <p:spPr>
            <a:xfrm>
              <a:off x="6641592" y="1053084"/>
              <a:ext cx="116205" cy="184785"/>
            </a:xfrm>
            <a:custGeom>
              <a:avLst/>
              <a:gdLst/>
              <a:ahLst/>
              <a:cxnLst/>
              <a:rect l="l" t="t" r="r" b="b"/>
              <a:pathLst>
                <a:path w="116204" h="184784">
                  <a:moveTo>
                    <a:pt x="0" y="184404"/>
                  </a:moveTo>
                  <a:lnTo>
                    <a:pt x="0" y="3048"/>
                  </a:lnTo>
                  <a:lnTo>
                    <a:pt x="21336" y="3048"/>
                  </a:lnTo>
                  <a:lnTo>
                    <a:pt x="21336" y="19812"/>
                  </a:lnTo>
                  <a:lnTo>
                    <a:pt x="24384" y="15240"/>
                  </a:lnTo>
                  <a:lnTo>
                    <a:pt x="28956" y="12192"/>
                  </a:lnTo>
                  <a:lnTo>
                    <a:pt x="32004" y="7620"/>
                  </a:lnTo>
                  <a:lnTo>
                    <a:pt x="36576" y="4572"/>
                  </a:lnTo>
                  <a:lnTo>
                    <a:pt x="42672" y="3048"/>
                  </a:lnTo>
                  <a:lnTo>
                    <a:pt x="47244" y="1524"/>
                  </a:lnTo>
                  <a:lnTo>
                    <a:pt x="53339" y="0"/>
                  </a:lnTo>
                  <a:lnTo>
                    <a:pt x="59436" y="0"/>
                  </a:lnTo>
                  <a:lnTo>
                    <a:pt x="64008" y="0"/>
                  </a:lnTo>
                  <a:lnTo>
                    <a:pt x="67056" y="0"/>
                  </a:lnTo>
                  <a:lnTo>
                    <a:pt x="71628" y="1524"/>
                  </a:lnTo>
                  <a:lnTo>
                    <a:pt x="74676" y="1524"/>
                  </a:lnTo>
                  <a:lnTo>
                    <a:pt x="82296" y="4572"/>
                  </a:lnTo>
                  <a:lnTo>
                    <a:pt x="108204" y="33528"/>
                  </a:lnTo>
                  <a:lnTo>
                    <a:pt x="114300" y="50292"/>
                  </a:lnTo>
                  <a:lnTo>
                    <a:pt x="114300" y="57912"/>
                  </a:lnTo>
                  <a:lnTo>
                    <a:pt x="115824" y="67056"/>
                  </a:lnTo>
                  <a:lnTo>
                    <a:pt x="114300" y="77724"/>
                  </a:lnTo>
                  <a:lnTo>
                    <a:pt x="114300" y="86868"/>
                  </a:lnTo>
                  <a:lnTo>
                    <a:pt x="111252" y="96012"/>
                  </a:lnTo>
                  <a:lnTo>
                    <a:pt x="108204" y="103632"/>
                  </a:lnTo>
                  <a:lnTo>
                    <a:pt x="103632" y="111252"/>
                  </a:lnTo>
                  <a:lnTo>
                    <a:pt x="99060" y="118872"/>
                  </a:lnTo>
                  <a:lnTo>
                    <a:pt x="92964" y="123444"/>
                  </a:lnTo>
                  <a:lnTo>
                    <a:pt x="86868" y="128016"/>
                  </a:lnTo>
                  <a:lnTo>
                    <a:pt x="79248" y="132588"/>
                  </a:lnTo>
                  <a:lnTo>
                    <a:pt x="73152" y="135636"/>
                  </a:lnTo>
                  <a:lnTo>
                    <a:pt x="65532" y="137160"/>
                  </a:lnTo>
                  <a:lnTo>
                    <a:pt x="60960" y="137160"/>
                  </a:lnTo>
                  <a:lnTo>
                    <a:pt x="57912" y="137160"/>
                  </a:lnTo>
                  <a:lnTo>
                    <a:pt x="51816" y="137160"/>
                  </a:lnTo>
                  <a:lnTo>
                    <a:pt x="47244" y="135636"/>
                  </a:lnTo>
                  <a:lnTo>
                    <a:pt x="42672" y="134112"/>
                  </a:lnTo>
                  <a:lnTo>
                    <a:pt x="38100" y="132588"/>
                  </a:lnTo>
                  <a:lnTo>
                    <a:pt x="33528" y="129540"/>
                  </a:lnTo>
                  <a:lnTo>
                    <a:pt x="28956" y="126492"/>
                  </a:lnTo>
                  <a:lnTo>
                    <a:pt x="25908" y="123444"/>
                  </a:lnTo>
                  <a:lnTo>
                    <a:pt x="22859" y="120396"/>
                  </a:lnTo>
                  <a:lnTo>
                    <a:pt x="22859" y="184404"/>
                  </a:lnTo>
                  <a:lnTo>
                    <a:pt x="0" y="184404"/>
                  </a:lnTo>
                  <a:close/>
                </a:path>
              </a:pathLst>
            </a:custGeom>
            <a:ln w="12192">
              <a:solidFill>
                <a:srgbClr val="C63108"/>
              </a:solidFill>
            </a:ln>
          </p:spPr>
          <p:txBody>
            <a:bodyPr wrap="square" lIns="0" tIns="0" rIns="0" bIns="0" rtlCol="0"/>
            <a:lstStyle/>
            <a:p>
              <a:endParaRPr/>
            </a:p>
          </p:txBody>
        </p:sp>
        <p:sp>
          <p:nvSpPr>
            <p:cNvPr id="63" name="object 63"/>
            <p:cNvSpPr/>
            <p:nvPr/>
          </p:nvSpPr>
          <p:spPr>
            <a:xfrm>
              <a:off x="6661403" y="1071372"/>
              <a:ext cx="73660" cy="100965"/>
            </a:xfrm>
            <a:custGeom>
              <a:avLst/>
              <a:gdLst/>
              <a:ahLst/>
              <a:cxnLst/>
              <a:rect l="l" t="t" r="r" b="b"/>
              <a:pathLst>
                <a:path w="73659" h="100965">
                  <a:moveTo>
                    <a:pt x="0" y="51815"/>
                  </a:moveTo>
                  <a:lnTo>
                    <a:pt x="0" y="57911"/>
                  </a:lnTo>
                  <a:lnTo>
                    <a:pt x="1524" y="62483"/>
                  </a:lnTo>
                  <a:lnTo>
                    <a:pt x="1524" y="68579"/>
                  </a:lnTo>
                  <a:lnTo>
                    <a:pt x="3048" y="73151"/>
                  </a:lnTo>
                  <a:lnTo>
                    <a:pt x="4572" y="77723"/>
                  </a:lnTo>
                  <a:lnTo>
                    <a:pt x="6096" y="82295"/>
                  </a:lnTo>
                  <a:lnTo>
                    <a:pt x="9144" y="85343"/>
                  </a:lnTo>
                  <a:lnTo>
                    <a:pt x="10668" y="88391"/>
                  </a:lnTo>
                  <a:lnTo>
                    <a:pt x="13716" y="91439"/>
                  </a:lnTo>
                  <a:lnTo>
                    <a:pt x="16764" y="94487"/>
                  </a:lnTo>
                  <a:lnTo>
                    <a:pt x="19812" y="96011"/>
                  </a:lnTo>
                  <a:lnTo>
                    <a:pt x="22859" y="97535"/>
                  </a:lnTo>
                  <a:lnTo>
                    <a:pt x="25908" y="99059"/>
                  </a:lnTo>
                  <a:lnTo>
                    <a:pt x="28956" y="99059"/>
                  </a:lnTo>
                  <a:lnTo>
                    <a:pt x="32004" y="100583"/>
                  </a:lnTo>
                  <a:lnTo>
                    <a:pt x="36576" y="100583"/>
                  </a:lnTo>
                  <a:lnTo>
                    <a:pt x="39624" y="100583"/>
                  </a:lnTo>
                  <a:lnTo>
                    <a:pt x="44195" y="99059"/>
                  </a:lnTo>
                  <a:lnTo>
                    <a:pt x="47244" y="99059"/>
                  </a:lnTo>
                  <a:lnTo>
                    <a:pt x="50292" y="97535"/>
                  </a:lnTo>
                  <a:lnTo>
                    <a:pt x="53339" y="96011"/>
                  </a:lnTo>
                  <a:lnTo>
                    <a:pt x="56387" y="92963"/>
                  </a:lnTo>
                  <a:lnTo>
                    <a:pt x="59436" y="91439"/>
                  </a:lnTo>
                  <a:lnTo>
                    <a:pt x="62484" y="88391"/>
                  </a:lnTo>
                  <a:lnTo>
                    <a:pt x="65532" y="85343"/>
                  </a:lnTo>
                  <a:lnTo>
                    <a:pt x="67056" y="80771"/>
                  </a:lnTo>
                  <a:lnTo>
                    <a:pt x="68580" y="76199"/>
                  </a:lnTo>
                  <a:lnTo>
                    <a:pt x="70104" y="71627"/>
                  </a:lnTo>
                  <a:lnTo>
                    <a:pt x="71628" y="67055"/>
                  </a:lnTo>
                  <a:lnTo>
                    <a:pt x="73152" y="60959"/>
                  </a:lnTo>
                  <a:lnTo>
                    <a:pt x="73152" y="56387"/>
                  </a:lnTo>
                  <a:lnTo>
                    <a:pt x="73152" y="48767"/>
                  </a:lnTo>
                  <a:lnTo>
                    <a:pt x="73152" y="42671"/>
                  </a:lnTo>
                  <a:lnTo>
                    <a:pt x="73152" y="38099"/>
                  </a:lnTo>
                  <a:lnTo>
                    <a:pt x="71628" y="32003"/>
                  </a:lnTo>
                  <a:lnTo>
                    <a:pt x="62484" y="12191"/>
                  </a:lnTo>
                  <a:lnTo>
                    <a:pt x="59436" y="9143"/>
                  </a:lnTo>
                  <a:lnTo>
                    <a:pt x="57912" y="6095"/>
                  </a:lnTo>
                  <a:lnTo>
                    <a:pt x="54864" y="4571"/>
                  </a:lnTo>
                  <a:lnTo>
                    <a:pt x="51816" y="3047"/>
                  </a:lnTo>
                  <a:lnTo>
                    <a:pt x="47244" y="1523"/>
                  </a:lnTo>
                  <a:lnTo>
                    <a:pt x="44195" y="0"/>
                  </a:lnTo>
                  <a:lnTo>
                    <a:pt x="41148" y="0"/>
                  </a:lnTo>
                  <a:lnTo>
                    <a:pt x="38100" y="0"/>
                  </a:lnTo>
                  <a:lnTo>
                    <a:pt x="33528" y="0"/>
                  </a:lnTo>
                  <a:lnTo>
                    <a:pt x="30480" y="0"/>
                  </a:lnTo>
                  <a:lnTo>
                    <a:pt x="27432" y="1523"/>
                  </a:lnTo>
                  <a:lnTo>
                    <a:pt x="24384" y="3047"/>
                  </a:lnTo>
                  <a:lnTo>
                    <a:pt x="19812" y="4571"/>
                  </a:lnTo>
                  <a:lnTo>
                    <a:pt x="16764" y="7619"/>
                  </a:lnTo>
                  <a:lnTo>
                    <a:pt x="13716" y="9143"/>
                  </a:lnTo>
                  <a:lnTo>
                    <a:pt x="12192" y="12191"/>
                  </a:lnTo>
                  <a:lnTo>
                    <a:pt x="9144" y="16763"/>
                  </a:lnTo>
                  <a:lnTo>
                    <a:pt x="6096" y="19811"/>
                  </a:lnTo>
                  <a:lnTo>
                    <a:pt x="4572" y="24383"/>
                  </a:lnTo>
                  <a:lnTo>
                    <a:pt x="3048" y="28955"/>
                  </a:lnTo>
                  <a:lnTo>
                    <a:pt x="1524" y="33527"/>
                  </a:lnTo>
                  <a:lnTo>
                    <a:pt x="1524" y="39623"/>
                  </a:lnTo>
                  <a:lnTo>
                    <a:pt x="0" y="45719"/>
                  </a:lnTo>
                  <a:lnTo>
                    <a:pt x="0" y="51815"/>
                  </a:lnTo>
                </a:path>
              </a:pathLst>
            </a:custGeom>
            <a:ln w="12192">
              <a:solidFill>
                <a:srgbClr val="C63108"/>
              </a:solidFill>
            </a:ln>
          </p:spPr>
          <p:txBody>
            <a:bodyPr wrap="square" lIns="0" tIns="0" rIns="0" bIns="0" rtlCol="0"/>
            <a:lstStyle/>
            <a:p>
              <a:endParaRPr/>
            </a:p>
          </p:txBody>
        </p:sp>
        <p:sp>
          <p:nvSpPr>
            <p:cNvPr id="64" name="object 64"/>
            <p:cNvSpPr/>
            <p:nvPr/>
          </p:nvSpPr>
          <p:spPr>
            <a:xfrm>
              <a:off x="6775704" y="1053084"/>
              <a:ext cx="121920" cy="137160"/>
            </a:xfrm>
            <a:custGeom>
              <a:avLst/>
              <a:gdLst/>
              <a:ahLst/>
              <a:cxnLst/>
              <a:rect l="l" t="t" r="r" b="b"/>
              <a:pathLst>
                <a:path w="121920" h="137159">
                  <a:moveTo>
                    <a:pt x="92964" y="118872"/>
                  </a:moveTo>
                  <a:lnTo>
                    <a:pt x="88392" y="123444"/>
                  </a:lnTo>
                  <a:lnTo>
                    <a:pt x="82296" y="126492"/>
                  </a:lnTo>
                  <a:lnTo>
                    <a:pt x="76200" y="131064"/>
                  </a:lnTo>
                  <a:lnTo>
                    <a:pt x="70104" y="132588"/>
                  </a:lnTo>
                  <a:lnTo>
                    <a:pt x="64008" y="134112"/>
                  </a:lnTo>
                  <a:lnTo>
                    <a:pt x="57912" y="135636"/>
                  </a:lnTo>
                  <a:lnTo>
                    <a:pt x="51816" y="137160"/>
                  </a:lnTo>
                  <a:lnTo>
                    <a:pt x="45720" y="137160"/>
                  </a:lnTo>
                  <a:lnTo>
                    <a:pt x="39624" y="137160"/>
                  </a:lnTo>
                  <a:lnTo>
                    <a:pt x="35052" y="137160"/>
                  </a:lnTo>
                  <a:lnTo>
                    <a:pt x="30480" y="135636"/>
                  </a:lnTo>
                  <a:lnTo>
                    <a:pt x="25908" y="134112"/>
                  </a:lnTo>
                  <a:lnTo>
                    <a:pt x="21336" y="132588"/>
                  </a:lnTo>
                  <a:lnTo>
                    <a:pt x="18288" y="131064"/>
                  </a:lnTo>
                  <a:lnTo>
                    <a:pt x="15240" y="129540"/>
                  </a:lnTo>
                  <a:lnTo>
                    <a:pt x="12192" y="126492"/>
                  </a:lnTo>
                  <a:lnTo>
                    <a:pt x="9144" y="123444"/>
                  </a:lnTo>
                  <a:lnTo>
                    <a:pt x="6096" y="120396"/>
                  </a:lnTo>
                  <a:lnTo>
                    <a:pt x="4572" y="117348"/>
                  </a:lnTo>
                  <a:lnTo>
                    <a:pt x="3048" y="114300"/>
                  </a:lnTo>
                  <a:lnTo>
                    <a:pt x="1524" y="111252"/>
                  </a:lnTo>
                  <a:lnTo>
                    <a:pt x="0" y="108204"/>
                  </a:lnTo>
                  <a:lnTo>
                    <a:pt x="0" y="103632"/>
                  </a:lnTo>
                  <a:lnTo>
                    <a:pt x="0" y="99060"/>
                  </a:lnTo>
                  <a:lnTo>
                    <a:pt x="0" y="94488"/>
                  </a:lnTo>
                  <a:lnTo>
                    <a:pt x="1524" y="89916"/>
                  </a:lnTo>
                  <a:lnTo>
                    <a:pt x="1524" y="85344"/>
                  </a:lnTo>
                  <a:lnTo>
                    <a:pt x="4572" y="82296"/>
                  </a:lnTo>
                  <a:lnTo>
                    <a:pt x="6096" y="77724"/>
                  </a:lnTo>
                  <a:lnTo>
                    <a:pt x="9144" y="74676"/>
                  </a:lnTo>
                  <a:lnTo>
                    <a:pt x="12192" y="71628"/>
                  </a:lnTo>
                  <a:lnTo>
                    <a:pt x="15240" y="68580"/>
                  </a:lnTo>
                  <a:lnTo>
                    <a:pt x="19812" y="67056"/>
                  </a:lnTo>
                  <a:lnTo>
                    <a:pt x="22860" y="65532"/>
                  </a:lnTo>
                  <a:lnTo>
                    <a:pt x="27432" y="64008"/>
                  </a:lnTo>
                  <a:lnTo>
                    <a:pt x="32004" y="62484"/>
                  </a:lnTo>
                  <a:lnTo>
                    <a:pt x="39624" y="59436"/>
                  </a:lnTo>
                  <a:lnTo>
                    <a:pt x="51816" y="57912"/>
                  </a:lnTo>
                  <a:lnTo>
                    <a:pt x="65532" y="56388"/>
                  </a:lnTo>
                  <a:lnTo>
                    <a:pt x="76200" y="54864"/>
                  </a:lnTo>
                  <a:lnTo>
                    <a:pt x="85344" y="53340"/>
                  </a:lnTo>
                  <a:lnTo>
                    <a:pt x="92964" y="50292"/>
                  </a:lnTo>
                  <a:lnTo>
                    <a:pt x="92964" y="45720"/>
                  </a:lnTo>
                  <a:lnTo>
                    <a:pt x="91440" y="38100"/>
                  </a:lnTo>
                  <a:lnTo>
                    <a:pt x="91440" y="33528"/>
                  </a:lnTo>
                  <a:lnTo>
                    <a:pt x="77724" y="21336"/>
                  </a:lnTo>
                  <a:lnTo>
                    <a:pt x="74676" y="19812"/>
                  </a:lnTo>
                  <a:lnTo>
                    <a:pt x="71628" y="19812"/>
                  </a:lnTo>
                  <a:lnTo>
                    <a:pt x="68580" y="18288"/>
                  </a:lnTo>
                  <a:lnTo>
                    <a:pt x="60960" y="18288"/>
                  </a:lnTo>
                  <a:lnTo>
                    <a:pt x="53340" y="18288"/>
                  </a:lnTo>
                  <a:lnTo>
                    <a:pt x="47244" y="19812"/>
                  </a:lnTo>
                  <a:lnTo>
                    <a:pt x="41148" y="21336"/>
                  </a:lnTo>
                  <a:lnTo>
                    <a:pt x="36576" y="24384"/>
                  </a:lnTo>
                  <a:lnTo>
                    <a:pt x="33528" y="27432"/>
                  </a:lnTo>
                  <a:lnTo>
                    <a:pt x="30480" y="32004"/>
                  </a:lnTo>
                  <a:lnTo>
                    <a:pt x="27432" y="36576"/>
                  </a:lnTo>
                  <a:lnTo>
                    <a:pt x="25908" y="44196"/>
                  </a:lnTo>
                  <a:lnTo>
                    <a:pt x="3048" y="41148"/>
                  </a:lnTo>
                  <a:lnTo>
                    <a:pt x="4572" y="33528"/>
                  </a:lnTo>
                  <a:lnTo>
                    <a:pt x="7620" y="27432"/>
                  </a:lnTo>
                  <a:lnTo>
                    <a:pt x="10668" y="22860"/>
                  </a:lnTo>
                  <a:lnTo>
                    <a:pt x="13716" y="18288"/>
                  </a:lnTo>
                  <a:lnTo>
                    <a:pt x="16764" y="13716"/>
                  </a:lnTo>
                  <a:lnTo>
                    <a:pt x="47244" y="1524"/>
                  </a:lnTo>
                  <a:lnTo>
                    <a:pt x="54864" y="0"/>
                  </a:lnTo>
                  <a:lnTo>
                    <a:pt x="64008" y="0"/>
                  </a:lnTo>
                  <a:lnTo>
                    <a:pt x="71628" y="0"/>
                  </a:lnTo>
                  <a:lnTo>
                    <a:pt x="79248" y="1524"/>
                  </a:lnTo>
                  <a:lnTo>
                    <a:pt x="85344" y="3048"/>
                  </a:lnTo>
                  <a:lnTo>
                    <a:pt x="91440" y="4572"/>
                  </a:lnTo>
                  <a:lnTo>
                    <a:pt x="96012" y="6096"/>
                  </a:lnTo>
                  <a:lnTo>
                    <a:pt x="100584" y="9144"/>
                  </a:lnTo>
                  <a:lnTo>
                    <a:pt x="103632" y="10668"/>
                  </a:lnTo>
                  <a:lnTo>
                    <a:pt x="106680" y="13716"/>
                  </a:lnTo>
                  <a:lnTo>
                    <a:pt x="108204" y="16764"/>
                  </a:lnTo>
                  <a:lnTo>
                    <a:pt x="111252" y="21336"/>
                  </a:lnTo>
                  <a:lnTo>
                    <a:pt x="112776" y="24384"/>
                  </a:lnTo>
                  <a:lnTo>
                    <a:pt x="112776" y="28956"/>
                  </a:lnTo>
                  <a:lnTo>
                    <a:pt x="114300" y="36576"/>
                  </a:lnTo>
                  <a:lnTo>
                    <a:pt x="114300" y="50292"/>
                  </a:lnTo>
                  <a:lnTo>
                    <a:pt x="114300" y="79248"/>
                  </a:lnTo>
                  <a:lnTo>
                    <a:pt x="114300" y="105156"/>
                  </a:lnTo>
                  <a:lnTo>
                    <a:pt x="115824" y="112776"/>
                  </a:lnTo>
                  <a:lnTo>
                    <a:pt x="115824" y="118872"/>
                  </a:lnTo>
                  <a:lnTo>
                    <a:pt x="117348" y="121920"/>
                  </a:lnTo>
                  <a:lnTo>
                    <a:pt x="118872" y="126492"/>
                  </a:lnTo>
                  <a:lnTo>
                    <a:pt x="120396" y="131064"/>
                  </a:lnTo>
                  <a:lnTo>
                    <a:pt x="121920" y="134112"/>
                  </a:lnTo>
                  <a:lnTo>
                    <a:pt x="97536" y="134112"/>
                  </a:lnTo>
                  <a:lnTo>
                    <a:pt x="96012" y="131064"/>
                  </a:lnTo>
                  <a:lnTo>
                    <a:pt x="96012" y="126492"/>
                  </a:lnTo>
                  <a:lnTo>
                    <a:pt x="94488" y="123444"/>
                  </a:lnTo>
                  <a:lnTo>
                    <a:pt x="92964" y="118872"/>
                  </a:lnTo>
                  <a:close/>
                </a:path>
              </a:pathLst>
            </a:custGeom>
            <a:ln w="12192">
              <a:solidFill>
                <a:srgbClr val="C63108"/>
              </a:solidFill>
            </a:ln>
          </p:spPr>
          <p:txBody>
            <a:bodyPr wrap="square" lIns="0" tIns="0" rIns="0" bIns="0" rtlCol="0"/>
            <a:lstStyle/>
            <a:p>
              <a:endParaRPr/>
            </a:p>
          </p:txBody>
        </p:sp>
        <p:sp>
          <p:nvSpPr>
            <p:cNvPr id="65" name="object 65"/>
            <p:cNvSpPr/>
            <p:nvPr/>
          </p:nvSpPr>
          <p:spPr>
            <a:xfrm>
              <a:off x="6800088" y="1121664"/>
              <a:ext cx="68580" cy="50800"/>
            </a:xfrm>
            <a:custGeom>
              <a:avLst/>
              <a:gdLst/>
              <a:ahLst/>
              <a:cxnLst/>
              <a:rect l="l" t="t" r="r" b="b"/>
              <a:pathLst>
                <a:path w="68579" h="50800">
                  <a:moveTo>
                    <a:pt x="68579" y="0"/>
                  </a:moveTo>
                  <a:lnTo>
                    <a:pt x="60959" y="3048"/>
                  </a:lnTo>
                  <a:lnTo>
                    <a:pt x="53339" y="4572"/>
                  </a:lnTo>
                  <a:lnTo>
                    <a:pt x="42671" y="6096"/>
                  </a:lnTo>
                  <a:lnTo>
                    <a:pt x="30479" y="9144"/>
                  </a:lnTo>
                  <a:lnTo>
                    <a:pt x="19811" y="10668"/>
                  </a:lnTo>
                  <a:lnTo>
                    <a:pt x="15239" y="12192"/>
                  </a:lnTo>
                  <a:lnTo>
                    <a:pt x="12191" y="12192"/>
                  </a:lnTo>
                  <a:lnTo>
                    <a:pt x="9143" y="13716"/>
                  </a:lnTo>
                  <a:lnTo>
                    <a:pt x="6095" y="15240"/>
                  </a:lnTo>
                  <a:lnTo>
                    <a:pt x="4571" y="18288"/>
                  </a:lnTo>
                  <a:lnTo>
                    <a:pt x="3047" y="19812"/>
                  </a:lnTo>
                  <a:lnTo>
                    <a:pt x="1523" y="22859"/>
                  </a:lnTo>
                  <a:lnTo>
                    <a:pt x="0" y="24384"/>
                  </a:lnTo>
                  <a:lnTo>
                    <a:pt x="0" y="27432"/>
                  </a:lnTo>
                  <a:lnTo>
                    <a:pt x="0" y="30480"/>
                  </a:lnTo>
                  <a:lnTo>
                    <a:pt x="0" y="35052"/>
                  </a:lnTo>
                  <a:lnTo>
                    <a:pt x="1523" y="38100"/>
                  </a:lnTo>
                  <a:lnTo>
                    <a:pt x="3047" y="41148"/>
                  </a:lnTo>
                  <a:lnTo>
                    <a:pt x="6095" y="45719"/>
                  </a:lnTo>
                  <a:lnTo>
                    <a:pt x="10667" y="47244"/>
                  </a:lnTo>
                  <a:lnTo>
                    <a:pt x="15239" y="48768"/>
                  </a:lnTo>
                  <a:lnTo>
                    <a:pt x="19811" y="50292"/>
                  </a:lnTo>
                  <a:lnTo>
                    <a:pt x="25907" y="50292"/>
                  </a:lnTo>
                  <a:lnTo>
                    <a:pt x="32003" y="50292"/>
                  </a:lnTo>
                  <a:lnTo>
                    <a:pt x="38099" y="48768"/>
                  </a:lnTo>
                  <a:lnTo>
                    <a:pt x="44195" y="47244"/>
                  </a:lnTo>
                  <a:lnTo>
                    <a:pt x="48767" y="45719"/>
                  </a:lnTo>
                  <a:lnTo>
                    <a:pt x="54863" y="42672"/>
                  </a:lnTo>
                  <a:lnTo>
                    <a:pt x="57911" y="38100"/>
                  </a:lnTo>
                  <a:lnTo>
                    <a:pt x="60959" y="35052"/>
                  </a:lnTo>
                  <a:lnTo>
                    <a:pt x="64007" y="30480"/>
                  </a:lnTo>
                  <a:lnTo>
                    <a:pt x="65531" y="25908"/>
                  </a:lnTo>
                  <a:lnTo>
                    <a:pt x="67055" y="21336"/>
                  </a:lnTo>
                  <a:lnTo>
                    <a:pt x="67055" y="15240"/>
                  </a:lnTo>
                  <a:lnTo>
                    <a:pt x="68579" y="7620"/>
                  </a:lnTo>
                  <a:lnTo>
                    <a:pt x="68579" y="0"/>
                  </a:lnTo>
                </a:path>
              </a:pathLst>
            </a:custGeom>
            <a:ln w="12192">
              <a:solidFill>
                <a:srgbClr val="C63108"/>
              </a:solidFill>
            </a:ln>
          </p:spPr>
          <p:txBody>
            <a:bodyPr wrap="square" lIns="0" tIns="0" rIns="0" bIns="0" rtlCol="0"/>
            <a:lstStyle/>
            <a:p>
              <a:endParaRPr/>
            </a:p>
          </p:txBody>
        </p:sp>
        <p:sp>
          <p:nvSpPr>
            <p:cNvPr id="66" name="object 66"/>
            <p:cNvSpPr/>
            <p:nvPr/>
          </p:nvSpPr>
          <p:spPr>
            <a:xfrm>
              <a:off x="6925055" y="1056132"/>
              <a:ext cx="120650" cy="169545"/>
            </a:xfrm>
            <a:custGeom>
              <a:avLst/>
              <a:gdLst/>
              <a:ahLst/>
              <a:cxnLst/>
              <a:rect l="l" t="t" r="r" b="b"/>
              <a:pathLst>
                <a:path w="120650" h="169544">
                  <a:moveTo>
                    <a:pt x="0" y="0"/>
                  </a:moveTo>
                  <a:lnTo>
                    <a:pt x="22859" y="0"/>
                  </a:lnTo>
                  <a:lnTo>
                    <a:pt x="22859" y="112775"/>
                  </a:lnTo>
                  <a:lnTo>
                    <a:pt x="83820" y="112775"/>
                  </a:lnTo>
                  <a:lnTo>
                    <a:pt x="83820" y="0"/>
                  </a:lnTo>
                  <a:lnTo>
                    <a:pt x="105155" y="0"/>
                  </a:lnTo>
                  <a:lnTo>
                    <a:pt x="105155" y="112775"/>
                  </a:lnTo>
                  <a:lnTo>
                    <a:pt x="120396" y="112775"/>
                  </a:lnTo>
                  <a:lnTo>
                    <a:pt x="120396" y="169164"/>
                  </a:lnTo>
                  <a:lnTo>
                    <a:pt x="102108" y="169164"/>
                  </a:lnTo>
                  <a:lnTo>
                    <a:pt x="102108" y="131064"/>
                  </a:lnTo>
                  <a:lnTo>
                    <a:pt x="0" y="131064"/>
                  </a:lnTo>
                  <a:lnTo>
                    <a:pt x="0" y="0"/>
                  </a:lnTo>
                  <a:close/>
                </a:path>
              </a:pathLst>
            </a:custGeom>
            <a:ln w="12192">
              <a:solidFill>
                <a:srgbClr val="C63108"/>
              </a:solidFill>
            </a:ln>
          </p:spPr>
          <p:txBody>
            <a:bodyPr wrap="square" lIns="0" tIns="0" rIns="0" bIns="0" rtlCol="0"/>
            <a:lstStyle/>
            <a:p>
              <a:endParaRPr/>
            </a:p>
          </p:txBody>
        </p:sp>
        <p:sp>
          <p:nvSpPr>
            <p:cNvPr id="67" name="object 67"/>
            <p:cNvSpPr/>
            <p:nvPr/>
          </p:nvSpPr>
          <p:spPr>
            <a:xfrm>
              <a:off x="7071360" y="1056132"/>
              <a:ext cx="105410" cy="131445"/>
            </a:xfrm>
            <a:custGeom>
              <a:avLst/>
              <a:gdLst/>
              <a:ahLst/>
              <a:cxnLst/>
              <a:rect l="l" t="t" r="r" b="b"/>
              <a:pathLst>
                <a:path w="105409" h="131444">
                  <a:moveTo>
                    <a:pt x="0" y="0"/>
                  </a:moveTo>
                  <a:lnTo>
                    <a:pt x="21336" y="0"/>
                  </a:lnTo>
                  <a:lnTo>
                    <a:pt x="21336" y="100584"/>
                  </a:lnTo>
                  <a:lnTo>
                    <a:pt x="82296" y="0"/>
                  </a:lnTo>
                  <a:lnTo>
                    <a:pt x="105155" y="0"/>
                  </a:lnTo>
                  <a:lnTo>
                    <a:pt x="105155" y="131064"/>
                  </a:lnTo>
                  <a:lnTo>
                    <a:pt x="83820" y="131064"/>
                  </a:lnTo>
                  <a:lnTo>
                    <a:pt x="83820" y="32004"/>
                  </a:lnTo>
                  <a:lnTo>
                    <a:pt x="22859" y="131064"/>
                  </a:lnTo>
                  <a:lnTo>
                    <a:pt x="0" y="131064"/>
                  </a:lnTo>
                  <a:lnTo>
                    <a:pt x="0" y="0"/>
                  </a:lnTo>
                  <a:close/>
                </a:path>
              </a:pathLst>
            </a:custGeom>
            <a:ln w="12192">
              <a:solidFill>
                <a:srgbClr val="C63108"/>
              </a:solidFill>
            </a:ln>
          </p:spPr>
          <p:txBody>
            <a:bodyPr wrap="square" lIns="0" tIns="0" rIns="0" bIns="0" rtlCol="0"/>
            <a:lstStyle/>
            <a:p>
              <a:endParaRPr/>
            </a:p>
          </p:txBody>
        </p:sp>
        <p:pic>
          <p:nvPicPr>
            <p:cNvPr id="68" name="object 68"/>
            <p:cNvPicPr/>
            <p:nvPr/>
          </p:nvPicPr>
          <p:blipFill>
            <a:blip r:embed="rId42" cstate="print"/>
            <a:stretch>
              <a:fillRect/>
            </a:stretch>
          </p:blipFill>
          <p:spPr>
            <a:xfrm>
              <a:off x="7205472" y="1050036"/>
              <a:ext cx="239267" cy="144780"/>
            </a:xfrm>
            <a:prstGeom prst="rect">
              <a:avLst/>
            </a:prstGeom>
          </p:spPr>
        </p:pic>
        <p:sp>
          <p:nvSpPr>
            <p:cNvPr id="69" name="object 69"/>
            <p:cNvSpPr/>
            <p:nvPr/>
          </p:nvSpPr>
          <p:spPr>
            <a:xfrm>
              <a:off x="7473696" y="1005840"/>
              <a:ext cx="22860" cy="181610"/>
            </a:xfrm>
            <a:custGeom>
              <a:avLst/>
              <a:gdLst/>
              <a:ahLst/>
              <a:cxnLst/>
              <a:rect l="l" t="t" r="r" b="b"/>
              <a:pathLst>
                <a:path w="22859" h="181609">
                  <a:moveTo>
                    <a:pt x="0" y="24384"/>
                  </a:moveTo>
                  <a:lnTo>
                    <a:pt x="0" y="0"/>
                  </a:lnTo>
                  <a:lnTo>
                    <a:pt x="22859" y="0"/>
                  </a:lnTo>
                  <a:lnTo>
                    <a:pt x="22859" y="24384"/>
                  </a:lnTo>
                  <a:lnTo>
                    <a:pt x="0" y="24384"/>
                  </a:lnTo>
                  <a:close/>
                </a:path>
                <a:path w="22859" h="181609">
                  <a:moveTo>
                    <a:pt x="0" y="181356"/>
                  </a:moveTo>
                  <a:lnTo>
                    <a:pt x="0" y="50291"/>
                  </a:lnTo>
                  <a:lnTo>
                    <a:pt x="22859" y="50291"/>
                  </a:lnTo>
                  <a:lnTo>
                    <a:pt x="22859" y="181356"/>
                  </a:lnTo>
                  <a:lnTo>
                    <a:pt x="0" y="181356"/>
                  </a:lnTo>
                  <a:close/>
                </a:path>
              </a:pathLst>
            </a:custGeom>
            <a:ln w="12192">
              <a:solidFill>
                <a:srgbClr val="C63108"/>
              </a:solidFill>
            </a:ln>
          </p:spPr>
          <p:txBody>
            <a:bodyPr wrap="square" lIns="0" tIns="0" rIns="0" bIns="0" rtlCol="0"/>
            <a:lstStyle/>
            <a:p>
              <a:endParaRPr/>
            </a:p>
          </p:txBody>
        </p:sp>
        <p:sp>
          <p:nvSpPr>
            <p:cNvPr id="70" name="object 70"/>
            <p:cNvSpPr/>
            <p:nvPr/>
          </p:nvSpPr>
          <p:spPr>
            <a:xfrm>
              <a:off x="7530084" y="1056132"/>
              <a:ext cx="105410" cy="131445"/>
            </a:xfrm>
            <a:custGeom>
              <a:avLst/>
              <a:gdLst/>
              <a:ahLst/>
              <a:cxnLst/>
              <a:rect l="l" t="t" r="r" b="b"/>
              <a:pathLst>
                <a:path w="105409" h="131444">
                  <a:moveTo>
                    <a:pt x="0" y="0"/>
                  </a:moveTo>
                  <a:lnTo>
                    <a:pt x="22859" y="0"/>
                  </a:lnTo>
                  <a:lnTo>
                    <a:pt x="22859" y="54864"/>
                  </a:lnTo>
                  <a:lnTo>
                    <a:pt x="82296" y="54864"/>
                  </a:lnTo>
                  <a:lnTo>
                    <a:pt x="82296" y="0"/>
                  </a:lnTo>
                  <a:lnTo>
                    <a:pt x="105155" y="0"/>
                  </a:lnTo>
                  <a:lnTo>
                    <a:pt x="105155" y="131064"/>
                  </a:lnTo>
                  <a:lnTo>
                    <a:pt x="82296" y="131064"/>
                  </a:lnTo>
                  <a:lnTo>
                    <a:pt x="82296" y="73152"/>
                  </a:lnTo>
                  <a:lnTo>
                    <a:pt x="22859" y="73152"/>
                  </a:lnTo>
                  <a:lnTo>
                    <a:pt x="22859" y="131064"/>
                  </a:lnTo>
                  <a:lnTo>
                    <a:pt x="0" y="131064"/>
                  </a:lnTo>
                  <a:lnTo>
                    <a:pt x="0" y="0"/>
                  </a:lnTo>
                  <a:close/>
                </a:path>
              </a:pathLst>
            </a:custGeom>
            <a:ln w="12192">
              <a:solidFill>
                <a:srgbClr val="C63108"/>
              </a:solidFill>
            </a:ln>
          </p:spPr>
          <p:txBody>
            <a:bodyPr wrap="square" lIns="0" tIns="0" rIns="0" bIns="0" rtlCol="0"/>
            <a:lstStyle/>
            <a:p>
              <a:endParaRPr/>
            </a:p>
          </p:txBody>
        </p:sp>
        <p:sp>
          <p:nvSpPr>
            <p:cNvPr id="71" name="object 71"/>
            <p:cNvSpPr/>
            <p:nvPr/>
          </p:nvSpPr>
          <p:spPr>
            <a:xfrm>
              <a:off x="7656575" y="1056132"/>
              <a:ext cx="120650" cy="184785"/>
            </a:xfrm>
            <a:custGeom>
              <a:avLst/>
              <a:gdLst/>
              <a:ahLst/>
              <a:cxnLst/>
              <a:rect l="l" t="t" r="r" b="b"/>
              <a:pathLst>
                <a:path w="120650" h="184784">
                  <a:moveTo>
                    <a:pt x="12192" y="181356"/>
                  </a:moveTo>
                  <a:lnTo>
                    <a:pt x="9144" y="160020"/>
                  </a:lnTo>
                  <a:lnTo>
                    <a:pt x="16764" y="161544"/>
                  </a:lnTo>
                  <a:lnTo>
                    <a:pt x="22860" y="163068"/>
                  </a:lnTo>
                  <a:lnTo>
                    <a:pt x="25908" y="163068"/>
                  </a:lnTo>
                  <a:lnTo>
                    <a:pt x="28956" y="161544"/>
                  </a:lnTo>
                  <a:lnTo>
                    <a:pt x="32004" y="161544"/>
                  </a:lnTo>
                  <a:lnTo>
                    <a:pt x="35052" y="160020"/>
                  </a:lnTo>
                  <a:lnTo>
                    <a:pt x="38100" y="156972"/>
                  </a:lnTo>
                  <a:lnTo>
                    <a:pt x="42672" y="153924"/>
                  </a:lnTo>
                  <a:lnTo>
                    <a:pt x="44196" y="147828"/>
                  </a:lnTo>
                  <a:lnTo>
                    <a:pt x="48768" y="137160"/>
                  </a:lnTo>
                  <a:lnTo>
                    <a:pt x="50292" y="131064"/>
                  </a:lnTo>
                  <a:lnTo>
                    <a:pt x="0" y="0"/>
                  </a:lnTo>
                  <a:lnTo>
                    <a:pt x="24384" y="0"/>
                  </a:lnTo>
                  <a:lnTo>
                    <a:pt x="51816" y="76200"/>
                  </a:lnTo>
                  <a:lnTo>
                    <a:pt x="56388" y="91440"/>
                  </a:lnTo>
                  <a:lnTo>
                    <a:pt x="60960" y="106680"/>
                  </a:lnTo>
                  <a:lnTo>
                    <a:pt x="65532" y="91440"/>
                  </a:lnTo>
                  <a:lnTo>
                    <a:pt x="70104" y="76200"/>
                  </a:lnTo>
                  <a:lnTo>
                    <a:pt x="99060" y="0"/>
                  </a:lnTo>
                  <a:lnTo>
                    <a:pt x="120396" y="0"/>
                  </a:lnTo>
                  <a:lnTo>
                    <a:pt x="71628" y="134112"/>
                  </a:lnTo>
                  <a:lnTo>
                    <a:pt x="56388" y="169164"/>
                  </a:lnTo>
                  <a:lnTo>
                    <a:pt x="36576" y="182880"/>
                  </a:lnTo>
                  <a:lnTo>
                    <a:pt x="32004" y="184404"/>
                  </a:lnTo>
                  <a:lnTo>
                    <a:pt x="27432" y="184404"/>
                  </a:lnTo>
                  <a:lnTo>
                    <a:pt x="24384" y="184404"/>
                  </a:lnTo>
                  <a:lnTo>
                    <a:pt x="19812" y="184404"/>
                  </a:lnTo>
                  <a:lnTo>
                    <a:pt x="12192" y="181356"/>
                  </a:lnTo>
                  <a:close/>
                </a:path>
              </a:pathLst>
            </a:custGeom>
            <a:ln w="12192">
              <a:solidFill>
                <a:srgbClr val="C63108"/>
              </a:solidFill>
            </a:ln>
          </p:spPr>
          <p:txBody>
            <a:bodyPr wrap="square" lIns="0" tIns="0" rIns="0" bIns="0" rtlCol="0"/>
            <a:lstStyle/>
            <a:p>
              <a:endParaRPr/>
            </a:p>
          </p:txBody>
        </p:sp>
      </p:gr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90931" y="1497529"/>
            <a:ext cx="8176895" cy="3592195"/>
          </a:xfrm>
          <a:prstGeom prst="rect">
            <a:avLst/>
          </a:prstGeom>
        </p:spPr>
        <p:txBody>
          <a:bodyPr vert="horz" wrap="square" lIns="0" tIns="12700" rIns="0" bIns="0" rtlCol="0">
            <a:spAutoFit/>
          </a:bodyPr>
          <a:lstStyle/>
          <a:p>
            <a:pPr marL="12700" marR="5080">
              <a:lnSpc>
                <a:spcPct val="100000"/>
              </a:lnSpc>
              <a:spcBef>
                <a:spcPts val="100"/>
              </a:spcBef>
            </a:pPr>
            <a:r>
              <a:rPr sz="1800" dirty="0">
                <a:latin typeface="Microsoft Sans Serif" panose="020B0604020202020204"/>
                <a:cs typeface="Microsoft Sans Serif" panose="020B0604020202020204"/>
              </a:rPr>
              <a:t>В</a:t>
            </a:r>
            <a:r>
              <a:rPr sz="1800" spc="-3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умовах</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in</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vitro</a:t>
            </a:r>
            <a:r>
              <a:rPr sz="1800" spc="-3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резистентність</a:t>
            </a:r>
            <a:r>
              <a:rPr sz="1800" spc="-35"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мікробів</a:t>
            </a:r>
            <a:r>
              <a:rPr sz="1800" spc="-4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до</a:t>
            </a:r>
            <a:r>
              <a:rPr sz="1800" spc="-4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одного</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з</a:t>
            </a:r>
            <a:r>
              <a:rPr sz="1800" spc="-5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тетрацикліну супроводжується</a:t>
            </a:r>
            <a:r>
              <a:rPr sz="1800" spc="-3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перехресною</a:t>
            </a:r>
            <a:r>
              <a:rPr sz="1800" spc="-3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стійкістю</a:t>
            </a:r>
            <a:r>
              <a:rPr sz="1800" spc="-2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до</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інших</a:t>
            </a:r>
            <a:r>
              <a:rPr sz="1800" spc="-20" dirty="0">
                <a:latin typeface="Microsoft Sans Serif" panose="020B0604020202020204"/>
                <a:cs typeface="Microsoft Sans Serif" panose="020B0604020202020204"/>
              </a:rPr>
              <a:t> антибіотиків</a:t>
            </a:r>
            <a:r>
              <a:rPr sz="1800" spc="-2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цієї</a:t>
            </a:r>
            <a:r>
              <a:rPr sz="1800" spc="-2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групи,</a:t>
            </a:r>
            <a:r>
              <a:rPr sz="1800" spc="-20" dirty="0">
                <a:latin typeface="Microsoft Sans Serif" panose="020B0604020202020204"/>
                <a:cs typeface="Microsoft Sans Serif" panose="020B0604020202020204"/>
              </a:rPr>
              <a:t> </a:t>
            </a:r>
            <a:r>
              <a:rPr sz="1800" spc="-25" dirty="0">
                <a:latin typeface="Microsoft Sans Serif" panose="020B0604020202020204"/>
                <a:cs typeface="Microsoft Sans Serif" panose="020B0604020202020204"/>
              </a:rPr>
              <a:t>що </a:t>
            </a:r>
            <a:r>
              <a:rPr sz="1800" dirty="0">
                <a:latin typeface="Microsoft Sans Serif" panose="020B0604020202020204"/>
                <a:cs typeface="Microsoft Sans Serif" panose="020B0604020202020204"/>
              </a:rPr>
              <a:t>пояснюється</a:t>
            </a:r>
            <a:r>
              <a:rPr sz="1800" spc="-20" dirty="0">
                <a:latin typeface="Microsoft Sans Serif" panose="020B0604020202020204"/>
                <a:cs typeface="Microsoft Sans Serif" panose="020B0604020202020204"/>
              </a:rPr>
              <a:t> </a:t>
            </a:r>
            <a:r>
              <a:rPr sz="1800" spc="-25" dirty="0">
                <a:latin typeface="Microsoft Sans Serif" panose="020B0604020202020204"/>
                <a:cs typeface="Microsoft Sans Serif" panose="020B0604020202020204"/>
              </a:rPr>
              <a:t>близькістю</a:t>
            </a:r>
            <a:r>
              <a:rPr sz="1800" spc="-1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їх</a:t>
            </a:r>
            <a:r>
              <a:rPr sz="1800" spc="-1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хімічної</a:t>
            </a:r>
            <a:r>
              <a:rPr sz="1800" spc="-10" dirty="0">
                <a:latin typeface="Microsoft Sans Serif" panose="020B0604020202020204"/>
                <a:cs typeface="Microsoft Sans Serif" panose="020B0604020202020204"/>
              </a:rPr>
              <a:t> будови</a:t>
            </a:r>
            <a:r>
              <a:rPr sz="1800" spc="-1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і</a:t>
            </a:r>
            <a:r>
              <a:rPr sz="1800" spc="-20" dirty="0">
                <a:latin typeface="Microsoft Sans Serif" panose="020B0604020202020204"/>
                <a:cs typeface="Microsoft Sans Serif" panose="020B0604020202020204"/>
              </a:rPr>
              <a:t> </a:t>
            </a:r>
            <a:r>
              <a:rPr sz="1800" spc="-25" dirty="0">
                <a:latin typeface="Microsoft Sans Serif" panose="020B0604020202020204"/>
                <a:cs typeface="Microsoft Sans Serif" panose="020B0604020202020204"/>
              </a:rPr>
              <a:t>механізму</a:t>
            </a:r>
            <a:r>
              <a:rPr sz="1800" spc="-15"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дії.</a:t>
            </a:r>
            <a:endParaRPr sz="1800">
              <a:latin typeface="Microsoft Sans Serif" panose="020B0604020202020204"/>
              <a:cs typeface="Microsoft Sans Serif" panose="020B0604020202020204"/>
            </a:endParaRPr>
          </a:p>
          <a:p>
            <a:pPr>
              <a:lnSpc>
                <a:spcPct val="100000"/>
              </a:lnSpc>
              <a:spcBef>
                <a:spcPts val="120"/>
              </a:spcBef>
            </a:pPr>
            <a:endParaRPr sz="1800">
              <a:latin typeface="Microsoft Sans Serif" panose="020B0604020202020204"/>
              <a:cs typeface="Microsoft Sans Serif" panose="020B0604020202020204"/>
            </a:endParaRPr>
          </a:p>
          <a:p>
            <a:pPr marL="12700" marR="96520">
              <a:lnSpc>
                <a:spcPct val="100000"/>
              </a:lnSpc>
            </a:pPr>
            <a:r>
              <a:rPr sz="1800" spc="-10" dirty="0">
                <a:latin typeface="Microsoft Sans Serif" panose="020B0604020202020204"/>
                <a:cs typeface="Microsoft Sans Serif" panose="020B0604020202020204"/>
              </a:rPr>
              <a:t>Практично</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не</a:t>
            </a:r>
            <a:r>
              <a:rPr sz="1800" spc="-5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виявляються</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штами</a:t>
            </a:r>
            <a:r>
              <a:rPr sz="1800" spc="-40" dirty="0">
                <a:latin typeface="Microsoft Sans Serif" panose="020B0604020202020204"/>
                <a:cs typeface="Microsoft Sans Serif" panose="020B0604020202020204"/>
              </a:rPr>
              <a:t> </a:t>
            </a:r>
            <a:r>
              <a:rPr sz="1800" spc="-30" dirty="0">
                <a:latin typeface="Microsoft Sans Serif" panose="020B0604020202020204"/>
                <a:cs typeface="Microsoft Sans Serif" panose="020B0604020202020204"/>
              </a:rPr>
              <a:t>мікроорганізмів,</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що</a:t>
            </a:r>
            <a:r>
              <a:rPr sz="1800" spc="-55"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зберегли</a:t>
            </a:r>
            <a:r>
              <a:rPr sz="1800" spc="-5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чутливість </a:t>
            </a:r>
            <a:r>
              <a:rPr sz="1800" dirty="0">
                <a:latin typeface="Microsoft Sans Serif" panose="020B0604020202020204"/>
                <a:cs typeface="Microsoft Sans Serif" panose="020B0604020202020204"/>
              </a:rPr>
              <a:t>до</a:t>
            </a:r>
            <a:r>
              <a:rPr sz="1800" spc="-5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одного</a:t>
            </a:r>
            <a:r>
              <a:rPr sz="1800" spc="-5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з</a:t>
            </a:r>
            <a:r>
              <a:rPr sz="1800" spc="-5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тетрацикліну</a:t>
            </a:r>
            <a:r>
              <a:rPr sz="1800" spc="-4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при</a:t>
            </a:r>
            <a:r>
              <a:rPr sz="1800" spc="-50"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розвитку</a:t>
            </a:r>
            <a:r>
              <a:rPr sz="1800" spc="-3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стійкості</a:t>
            </a:r>
            <a:r>
              <a:rPr sz="1800" spc="-4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до</a:t>
            </a:r>
            <a:r>
              <a:rPr sz="1800" spc="-5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іншого.</a:t>
            </a:r>
            <a:r>
              <a:rPr sz="1800" spc="-50" dirty="0">
                <a:latin typeface="Microsoft Sans Serif" panose="020B0604020202020204"/>
                <a:cs typeface="Microsoft Sans Serif" panose="020B0604020202020204"/>
              </a:rPr>
              <a:t> </a:t>
            </a:r>
            <a:r>
              <a:rPr sz="1800" u="sng" dirty="0">
                <a:uFill>
                  <a:solidFill>
                    <a:srgbClr val="000000"/>
                  </a:solidFill>
                </a:uFill>
                <a:latin typeface="Microsoft Sans Serif" panose="020B0604020202020204"/>
                <a:cs typeface="Microsoft Sans Serif" panose="020B0604020202020204"/>
              </a:rPr>
              <a:t>У</a:t>
            </a:r>
            <a:r>
              <a:rPr sz="1800" u="sng" spc="-35" dirty="0">
                <a:uFill>
                  <a:solidFill>
                    <a:srgbClr val="000000"/>
                  </a:solidFill>
                </a:uFill>
                <a:latin typeface="Microsoft Sans Serif" panose="020B0604020202020204"/>
                <a:cs typeface="Microsoft Sans Serif" panose="020B0604020202020204"/>
              </a:rPr>
              <a:t> </a:t>
            </a:r>
            <a:r>
              <a:rPr sz="1800" u="sng" spc="-10" dirty="0">
                <a:uFill>
                  <a:solidFill>
                    <a:srgbClr val="000000"/>
                  </a:solidFill>
                </a:uFill>
                <a:latin typeface="Microsoft Sans Serif" panose="020B0604020202020204"/>
                <a:cs typeface="Microsoft Sans Serif" panose="020B0604020202020204"/>
              </a:rPr>
              <a:t>штамів,</a:t>
            </a:r>
            <a:r>
              <a:rPr sz="1800" spc="-10" dirty="0">
                <a:latin typeface="Microsoft Sans Serif" panose="020B0604020202020204"/>
                <a:cs typeface="Microsoft Sans Serif" panose="020B0604020202020204"/>
              </a:rPr>
              <a:t> </a:t>
            </a:r>
            <a:r>
              <a:rPr sz="1800" u="sng" spc="-10" dirty="0">
                <a:uFill>
                  <a:solidFill>
                    <a:srgbClr val="000000"/>
                  </a:solidFill>
                </a:uFill>
                <a:latin typeface="Microsoft Sans Serif" panose="020B0604020202020204"/>
                <a:cs typeface="Microsoft Sans Serif" panose="020B0604020202020204"/>
              </a:rPr>
              <a:t>резистентних</a:t>
            </a:r>
            <a:r>
              <a:rPr sz="1800" u="sng" spc="-50" dirty="0">
                <a:uFill>
                  <a:solidFill>
                    <a:srgbClr val="000000"/>
                  </a:solidFill>
                </a:uFill>
                <a:latin typeface="Microsoft Sans Serif" panose="020B0604020202020204"/>
                <a:cs typeface="Microsoft Sans Serif" panose="020B0604020202020204"/>
              </a:rPr>
              <a:t> </a:t>
            </a:r>
            <a:r>
              <a:rPr sz="1800" u="sng" dirty="0">
                <a:uFill>
                  <a:solidFill>
                    <a:srgbClr val="000000"/>
                  </a:solidFill>
                </a:uFill>
                <a:latin typeface="Microsoft Sans Serif" panose="020B0604020202020204"/>
                <a:cs typeface="Microsoft Sans Serif" panose="020B0604020202020204"/>
              </a:rPr>
              <a:t>до</a:t>
            </a:r>
            <a:r>
              <a:rPr sz="1800" u="sng" spc="-40" dirty="0">
                <a:uFill>
                  <a:solidFill>
                    <a:srgbClr val="000000"/>
                  </a:solidFill>
                </a:uFill>
                <a:latin typeface="Microsoft Sans Serif" panose="020B0604020202020204"/>
                <a:cs typeface="Microsoft Sans Serif" panose="020B0604020202020204"/>
              </a:rPr>
              <a:t> </a:t>
            </a:r>
            <a:r>
              <a:rPr sz="1800" u="sng" spc="-20" dirty="0">
                <a:uFill>
                  <a:solidFill>
                    <a:srgbClr val="000000"/>
                  </a:solidFill>
                </a:uFill>
                <a:latin typeface="Microsoft Sans Serif" panose="020B0604020202020204"/>
                <a:cs typeface="Microsoft Sans Serif" panose="020B0604020202020204"/>
              </a:rPr>
              <a:t>тетрацикліну</a:t>
            </a:r>
            <a:r>
              <a:rPr sz="1800" spc="-20" dirty="0">
                <a:latin typeface="Microsoft Sans Serif" panose="020B0604020202020204"/>
                <a:cs typeface="Microsoft Sans Serif" panose="020B0604020202020204"/>
              </a:rPr>
              <a:t>,</a:t>
            </a:r>
            <a:r>
              <a:rPr sz="1800" spc="-6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нерідко</a:t>
            </a:r>
            <a:r>
              <a:rPr sz="1800" spc="-4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відзначається</a:t>
            </a:r>
            <a:r>
              <a:rPr sz="1800" spc="-60" dirty="0">
                <a:latin typeface="Microsoft Sans Serif" panose="020B0604020202020204"/>
                <a:cs typeface="Microsoft Sans Serif" panose="020B0604020202020204"/>
              </a:rPr>
              <a:t> </a:t>
            </a:r>
            <a:r>
              <a:rPr sz="1800" u="sng" spc="-10" dirty="0">
                <a:uFill>
                  <a:solidFill>
                    <a:srgbClr val="000000"/>
                  </a:solidFill>
                </a:uFill>
                <a:latin typeface="Microsoft Sans Serif" panose="020B0604020202020204"/>
                <a:cs typeface="Microsoft Sans Serif" panose="020B0604020202020204"/>
              </a:rPr>
              <a:t>стійкість</a:t>
            </a:r>
            <a:r>
              <a:rPr sz="1800" u="sng" spc="-50" dirty="0">
                <a:uFill>
                  <a:solidFill>
                    <a:srgbClr val="000000"/>
                  </a:solidFill>
                </a:uFill>
                <a:latin typeface="Microsoft Sans Serif" panose="020B0604020202020204"/>
                <a:cs typeface="Microsoft Sans Serif" panose="020B0604020202020204"/>
              </a:rPr>
              <a:t> </a:t>
            </a:r>
            <a:r>
              <a:rPr sz="1800" u="sng" spc="-25" dirty="0">
                <a:uFill>
                  <a:solidFill>
                    <a:srgbClr val="000000"/>
                  </a:solidFill>
                </a:uFill>
                <a:latin typeface="Microsoft Sans Serif" panose="020B0604020202020204"/>
                <a:cs typeface="Microsoft Sans Serif" panose="020B0604020202020204"/>
              </a:rPr>
              <a:t>до</a:t>
            </a:r>
            <a:r>
              <a:rPr sz="1800" spc="-25" dirty="0">
                <a:latin typeface="Microsoft Sans Serif" panose="020B0604020202020204"/>
                <a:cs typeface="Microsoft Sans Serif" panose="020B0604020202020204"/>
              </a:rPr>
              <a:t> </a:t>
            </a:r>
            <a:r>
              <a:rPr sz="1800" u="sng" spc="-10" dirty="0">
                <a:uFill>
                  <a:solidFill>
                    <a:srgbClr val="000000"/>
                  </a:solidFill>
                </a:uFill>
                <a:latin typeface="Microsoft Sans Serif" panose="020B0604020202020204"/>
                <a:cs typeface="Microsoft Sans Serif" panose="020B0604020202020204"/>
              </a:rPr>
              <a:t>левоміцетину</a:t>
            </a:r>
            <a:r>
              <a:rPr sz="1800" spc="-10" dirty="0">
                <a:latin typeface="Microsoft Sans Serif" panose="020B0604020202020204"/>
                <a:cs typeface="Microsoft Sans Serif" panose="020B0604020202020204"/>
              </a:rPr>
              <a:t>.</a:t>
            </a:r>
            <a:r>
              <a:rPr sz="1800" spc="-7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Найчастіше</a:t>
            </a:r>
            <a:r>
              <a:rPr sz="1800" spc="-8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стійкі</a:t>
            </a:r>
            <a:r>
              <a:rPr sz="1800" spc="-7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до</a:t>
            </a:r>
            <a:r>
              <a:rPr sz="1800" spc="-8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тетрацикліну</a:t>
            </a:r>
            <a:r>
              <a:rPr sz="1800" spc="-7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штами</a:t>
            </a:r>
            <a:r>
              <a:rPr sz="1800" spc="-8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виявляються</a:t>
            </a:r>
            <a:r>
              <a:rPr sz="1800" spc="-7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серед </a:t>
            </a:r>
            <a:r>
              <a:rPr sz="1800" spc="-20" dirty="0">
                <a:latin typeface="Microsoft Sans Serif" panose="020B0604020202020204"/>
                <a:cs typeface="Microsoft Sans Serif" panose="020B0604020202020204"/>
              </a:rPr>
              <a:t>стафілококів</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і</a:t>
            </a:r>
            <a:r>
              <a:rPr sz="1800" spc="-40" dirty="0">
                <a:latin typeface="Microsoft Sans Serif" panose="020B0604020202020204"/>
                <a:cs typeface="Microsoft Sans Serif" panose="020B0604020202020204"/>
              </a:rPr>
              <a:t> </a:t>
            </a:r>
            <a:r>
              <a:rPr sz="1800" spc="-35" dirty="0">
                <a:latin typeface="Microsoft Sans Serif" panose="020B0604020202020204"/>
                <a:cs typeface="Microsoft Sans Serif" panose="020B0604020202020204"/>
              </a:rPr>
              <a:t>збудників</a:t>
            </a:r>
            <a:r>
              <a:rPr sz="1800" spc="-55"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шлунково-</a:t>
            </a:r>
            <a:r>
              <a:rPr sz="1800" spc="-25" dirty="0">
                <a:latin typeface="Microsoft Sans Serif" panose="020B0604020202020204"/>
                <a:cs typeface="Microsoft Sans Serif" panose="020B0604020202020204"/>
              </a:rPr>
              <a:t>кишкових</a:t>
            </a:r>
            <a:r>
              <a:rPr sz="1800" spc="-4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інфекцій.</a:t>
            </a:r>
            <a:r>
              <a:rPr sz="1800" spc="-4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Так</a:t>
            </a:r>
            <a:r>
              <a:rPr sz="1800" spc="-5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наприклад,</a:t>
            </a:r>
            <a:r>
              <a:rPr sz="1800" spc="-50" dirty="0">
                <a:latin typeface="Microsoft Sans Serif" panose="020B0604020202020204"/>
                <a:cs typeface="Microsoft Sans Serif" panose="020B0604020202020204"/>
              </a:rPr>
              <a:t> у </a:t>
            </a:r>
            <a:r>
              <a:rPr sz="1800" dirty="0">
                <a:latin typeface="Microsoft Sans Serif" panose="020B0604020202020204"/>
                <a:cs typeface="Microsoft Sans Serif" panose="020B0604020202020204"/>
              </a:rPr>
              <a:t>хворих</a:t>
            </a:r>
            <a:r>
              <a:rPr sz="1800" spc="-5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хронічною</a:t>
            </a:r>
            <a:r>
              <a:rPr sz="1800" spc="-5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дизентерією</a:t>
            </a:r>
            <a:r>
              <a:rPr sz="1800" spc="-5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стійкі</a:t>
            </a:r>
            <a:r>
              <a:rPr sz="1800" spc="-5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штами</a:t>
            </a:r>
            <a:r>
              <a:rPr sz="1800" spc="-5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виділяються</a:t>
            </a:r>
            <a:r>
              <a:rPr sz="1800" spc="-5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a:t>
            </a:r>
            <a:r>
              <a:rPr sz="1800" spc="-5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2</a:t>
            </a:r>
            <a:r>
              <a:rPr sz="1800" spc="-6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рази</a:t>
            </a:r>
            <a:r>
              <a:rPr sz="1800" spc="-5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частіше, </a:t>
            </a:r>
            <a:r>
              <a:rPr sz="1800" dirty="0">
                <a:latin typeface="Microsoft Sans Serif" panose="020B0604020202020204"/>
                <a:cs typeface="Microsoft Sans Serif" panose="020B0604020202020204"/>
              </a:rPr>
              <a:t>ніж</a:t>
            </a:r>
            <a:r>
              <a:rPr sz="1800" spc="-2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у</a:t>
            </a:r>
            <a:r>
              <a:rPr sz="1800" spc="-5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хворих</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гострою</a:t>
            </a:r>
            <a:r>
              <a:rPr sz="1800" spc="-4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дизентерією.</a:t>
            </a:r>
            <a:r>
              <a:rPr sz="1800" spc="-40" dirty="0">
                <a:latin typeface="Microsoft Sans Serif" panose="020B0604020202020204"/>
                <a:cs typeface="Microsoft Sans Serif" panose="020B0604020202020204"/>
              </a:rPr>
              <a:t> </a:t>
            </a:r>
            <a:r>
              <a:rPr sz="1800" spc="-50" dirty="0">
                <a:latin typeface="Microsoft Sans Serif" panose="020B0604020202020204"/>
                <a:cs typeface="Microsoft Sans Serif" panose="020B0604020202020204"/>
              </a:rPr>
              <a:t>Також</a:t>
            </a:r>
            <a:r>
              <a:rPr sz="1800" spc="-3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спостерігається</a:t>
            </a:r>
            <a:r>
              <a:rPr sz="1800" spc="-4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збільшення</a:t>
            </a:r>
            <a:r>
              <a:rPr sz="1800" spc="-4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числа </a:t>
            </a:r>
            <a:r>
              <a:rPr sz="1800" dirty="0">
                <a:latin typeface="Microsoft Sans Serif" panose="020B0604020202020204"/>
                <a:cs typeface="Microsoft Sans Serif" panose="020B0604020202020204"/>
              </a:rPr>
              <a:t>штамів</a:t>
            </a:r>
            <a:r>
              <a:rPr sz="1800" spc="-10"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гемолітичних</a:t>
            </a:r>
            <a:r>
              <a:rPr sz="1800" spc="-35" dirty="0">
                <a:latin typeface="Microsoft Sans Serif" panose="020B0604020202020204"/>
                <a:cs typeface="Microsoft Sans Serif" panose="020B0604020202020204"/>
              </a:rPr>
              <a:t> </a:t>
            </a:r>
            <a:r>
              <a:rPr sz="1800" spc="-25" dirty="0">
                <a:latin typeface="Microsoft Sans Serif" panose="020B0604020202020204"/>
                <a:cs typeface="Microsoft Sans Serif" panose="020B0604020202020204"/>
              </a:rPr>
              <a:t>стрептококів </a:t>
            </a:r>
            <a:r>
              <a:rPr sz="1800" dirty="0">
                <a:latin typeface="Microsoft Sans Serif" panose="020B0604020202020204"/>
                <a:cs typeface="Microsoft Sans Serif" panose="020B0604020202020204"/>
              </a:rPr>
              <a:t>і</a:t>
            </a:r>
            <a:r>
              <a:rPr sz="1800" spc="-20" dirty="0">
                <a:latin typeface="Microsoft Sans Serif" panose="020B0604020202020204"/>
                <a:cs typeface="Microsoft Sans Serif" panose="020B0604020202020204"/>
              </a:rPr>
              <a:t> </a:t>
            </a:r>
            <a:r>
              <a:rPr sz="1800" spc="-30" dirty="0">
                <a:latin typeface="Microsoft Sans Serif" panose="020B0604020202020204"/>
                <a:cs typeface="Microsoft Sans Serif" panose="020B0604020202020204"/>
              </a:rPr>
              <a:t>пневмококів</a:t>
            </a:r>
            <a:r>
              <a:rPr sz="1800" spc="-25" dirty="0">
                <a:latin typeface="Microsoft Sans Serif" panose="020B0604020202020204"/>
                <a:cs typeface="Microsoft Sans Serif" panose="020B0604020202020204"/>
              </a:rPr>
              <a:t> </a:t>
            </a:r>
            <a:r>
              <a:rPr sz="1800" u="sng" spc="-10" dirty="0">
                <a:uFill>
                  <a:solidFill>
                    <a:srgbClr val="000000"/>
                  </a:solidFill>
                </a:uFill>
                <a:latin typeface="Microsoft Sans Serif" panose="020B0604020202020204"/>
                <a:cs typeface="Microsoft Sans Serif" panose="020B0604020202020204"/>
              </a:rPr>
              <a:t>стійких</a:t>
            </a:r>
            <a:r>
              <a:rPr sz="1800" u="sng" spc="-40" dirty="0">
                <a:uFill>
                  <a:solidFill>
                    <a:srgbClr val="000000"/>
                  </a:solidFill>
                </a:uFill>
                <a:latin typeface="Microsoft Sans Serif" panose="020B0604020202020204"/>
                <a:cs typeface="Microsoft Sans Serif" panose="020B0604020202020204"/>
              </a:rPr>
              <a:t> </a:t>
            </a:r>
            <a:r>
              <a:rPr sz="1800" u="sng" dirty="0">
                <a:uFill>
                  <a:solidFill>
                    <a:srgbClr val="000000"/>
                  </a:solidFill>
                </a:uFill>
                <a:latin typeface="Microsoft Sans Serif" panose="020B0604020202020204"/>
                <a:cs typeface="Microsoft Sans Serif" panose="020B0604020202020204"/>
              </a:rPr>
              <a:t>до</a:t>
            </a:r>
            <a:r>
              <a:rPr sz="1800" u="sng" spc="-30" dirty="0">
                <a:uFill>
                  <a:solidFill>
                    <a:srgbClr val="000000"/>
                  </a:solidFill>
                </a:uFill>
                <a:latin typeface="Microsoft Sans Serif" panose="020B0604020202020204"/>
                <a:cs typeface="Microsoft Sans Serif" panose="020B0604020202020204"/>
              </a:rPr>
              <a:t> </a:t>
            </a:r>
            <a:r>
              <a:rPr sz="1800" u="sng" spc="-10" dirty="0">
                <a:uFill>
                  <a:solidFill>
                    <a:srgbClr val="000000"/>
                  </a:solidFill>
                </a:uFill>
                <a:latin typeface="Microsoft Sans Serif" panose="020B0604020202020204"/>
                <a:cs typeface="Microsoft Sans Serif" panose="020B0604020202020204"/>
              </a:rPr>
              <a:t>тетрацикліну</a:t>
            </a:r>
            <a:r>
              <a:rPr sz="1800" spc="-10" dirty="0">
                <a:latin typeface="Microsoft Sans Serif" panose="020B0604020202020204"/>
                <a:cs typeface="Microsoft Sans Serif" panose="020B0604020202020204"/>
              </a:rPr>
              <a:t>, який,</a:t>
            </a:r>
            <a:r>
              <a:rPr sz="1800" spc="-7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проте,</a:t>
            </a:r>
            <a:r>
              <a:rPr sz="1800" spc="-65"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зберігає</a:t>
            </a:r>
            <a:r>
              <a:rPr sz="1800" spc="-55" dirty="0">
                <a:latin typeface="Microsoft Sans Serif" panose="020B0604020202020204"/>
                <a:cs typeface="Microsoft Sans Serif" panose="020B0604020202020204"/>
              </a:rPr>
              <a:t> </a:t>
            </a:r>
            <a:r>
              <a:rPr sz="1800" u="sng" dirty="0">
                <a:uFill>
                  <a:solidFill>
                    <a:srgbClr val="000000"/>
                  </a:solidFill>
                </a:uFill>
                <a:latin typeface="Microsoft Sans Serif" panose="020B0604020202020204"/>
                <a:cs typeface="Microsoft Sans Serif" panose="020B0604020202020204"/>
              </a:rPr>
              <a:t>високу</a:t>
            </a:r>
            <a:r>
              <a:rPr sz="1800" u="sng" spc="-55" dirty="0">
                <a:uFill>
                  <a:solidFill>
                    <a:srgbClr val="000000"/>
                  </a:solidFill>
                </a:uFill>
                <a:latin typeface="Microsoft Sans Serif" panose="020B0604020202020204"/>
                <a:cs typeface="Microsoft Sans Serif" panose="020B0604020202020204"/>
              </a:rPr>
              <a:t> </a:t>
            </a:r>
            <a:r>
              <a:rPr sz="1800" u="sng" dirty="0">
                <a:uFill>
                  <a:solidFill>
                    <a:srgbClr val="000000"/>
                  </a:solidFill>
                </a:uFill>
                <a:latin typeface="Microsoft Sans Serif" panose="020B0604020202020204"/>
                <a:cs typeface="Microsoft Sans Serif" panose="020B0604020202020204"/>
              </a:rPr>
              <a:t>чутливість</a:t>
            </a:r>
            <a:r>
              <a:rPr sz="1800" u="sng" spc="-60" dirty="0">
                <a:uFill>
                  <a:solidFill>
                    <a:srgbClr val="000000"/>
                  </a:solidFill>
                </a:uFill>
                <a:latin typeface="Microsoft Sans Serif" panose="020B0604020202020204"/>
                <a:cs typeface="Microsoft Sans Serif" panose="020B0604020202020204"/>
              </a:rPr>
              <a:t> </a:t>
            </a:r>
            <a:r>
              <a:rPr sz="1800" u="sng" dirty="0">
                <a:uFill>
                  <a:solidFill>
                    <a:srgbClr val="000000"/>
                  </a:solidFill>
                </a:uFill>
                <a:latin typeface="Microsoft Sans Serif" panose="020B0604020202020204"/>
                <a:cs typeface="Microsoft Sans Serif" panose="020B0604020202020204"/>
              </a:rPr>
              <a:t>до</a:t>
            </a:r>
            <a:r>
              <a:rPr sz="1800" u="sng" spc="-65" dirty="0">
                <a:uFill>
                  <a:solidFill>
                    <a:srgbClr val="000000"/>
                  </a:solidFill>
                </a:uFill>
                <a:latin typeface="Microsoft Sans Serif" panose="020B0604020202020204"/>
                <a:cs typeface="Microsoft Sans Serif" panose="020B0604020202020204"/>
              </a:rPr>
              <a:t> </a:t>
            </a:r>
            <a:r>
              <a:rPr sz="1800" u="sng" dirty="0">
                <a:uFill>
                  <a:solidFill>
                    <a:srgbClr val="000000"/>
                  </a:solidFill>
                </a:uFill>
                <a:latin typeface="Microsoft Sans Serif" panose="020B0604020202020204"/>
                <a:cs typeface="Microsoft Sans Serif" panose="020B0604020202020204"/>
              </a:rPr>
              <a:t>пеніциліну</a:t>
            </a:r>
            <a:r>
              <a:rPr sz="1800" u="sng" spc="-55" dirty="0">
                <a:uFill>
                  <a:solidFill>
                    <a:srgbClr val="000000"/>
                  </a:solidFill>
                </a:uFill>
                <a:latin typeface="Microsoft Sans Serif" panose="020B0604020202020204"/>
                <a:cs typeface="Microsoft Sans Serif" panose="020B0604020202020204"/>
              </a:rPr>
              <a:t> </a:t>
            </a:r>
            <a:r>
              <a:rPr sz="1800" u="sng" dirty="0">
                <a:uFill>
                  <a:solidFill>
                    <a:srgbClr val="000000"/>
                  </a:solidFill>
                </a:uFill>
                <a:latin typeface="Microsoft Sans Serif" panose="020B0604020202020204"/>
                <a:cs typeface="Microsoft Sans Serif" panose="020B0604020202020204"/>
              </a:rPr>
              <a:t>і</a:t>
            </a:r>
            <a:r>
              <a:rPr sz="1800" u="sng" spc="-60" dirty="0">
                <a:uFill>
                  <a:solidFill>
                    <a:srgbClr val="000000"/>
                  </a:solidFill>
                </a:uFill>
                <a:latin typeface="Microsoft Sans Serif" panose="020B0604020202020204"/>
                <a:cs typeface="Microsoft Sans Serif" panose="020B0604020202020204"/>
              </a:rPr>
              <a:t> </a:t>
            </a:r>
            <a:r>
              <a:rPr sz="1800" u="sng" spc="-10" dirty="0">
                <a:uFill>
                  <a:solidFill>
                    <a:srgbClr val="000000"/>
                  </a:solidFill>
                </a:uFill>
                <a:latin typeface="Microsoft Sans Serif" panose="020B0604020202020204"/>
                <a:cs typeface="Microsoft Sans Serif" panose="020B0604020202020204"/>
              </a:rPr>
              <a:t>еритроміцину</a:t>
            </a:r>
            <a:r>
              <a:rPr sz="1800" spc="-10" dirty="0">
                <a:latin typeface="Microsoft Sans Serif" panose="020B0604020202020204"/>
                <a:cs typeface="Microsoft Sans Serif" panose="020B0604020202020204"/>
              </a:rPr>
              <a:t>.</a:t>
            </a:r>
            <a:endParaRPr sz="1800">
              <a:latin typeface="Microsoft Sans Serif" panose="020B0604020202020204"/>
              <a:cs typeface="Microsoft Sans Serif" panose="020B0604020202020204"/>
            </a:endParaRP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07252" y="2145264"/>
            <a:ext cx="7482205" cy="3042920"/>
          </a:xfrm>
          <a:prstGeom prst="rect">
            <a:avLst/>
          </a:prstGeom>
        </p:spPr>
        <p:txBody>
          <a:bodyPr vert="horz" wrap="square" lIns="0" tIns="12700" rIns="0" bIns="0" rtlCol="0">
            <a:spAutoFit/>
          </a:bodyPr>
          <a:lstStyle/>
          <a:p>
            <a:pPr marL="12700" marR="5080">
              <a:lnSpc>
                <a:spcPct val="100000"/>
              </a:lnSpc>
              <a:spcBef>
                <a:spcPts val="100"/>
              </a:spcBef>
            </a:pPr>
            <a:r>
              <a:rPr sz="1800" spc="-10" dirty="0">
                <a:latin typeface="Microsoft Sans Serif" panose="020B0604020202020204"/>
                <a:cs typeface="Microsoft Sans Serif" panose="020B0604020202020204"/>
              </a:rPr>
              <a:t>Виникнення</a:t>
            </a:r>
            <a:r>
              <a:rPr sz="1800" spc="-4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стійкості</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до</a:t>
            </a:r>
            <a:r>
              <a:rPr sz="1800" spc="-25"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тетрацикліну</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не</a:t>
            </a:r>
            <a:r>
              <a:rPr sz="1800" spc="-25"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завжди</a:t>
            </a:r>
            <a:r>
              <a:rPr sz="1800" spc="-3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знаходиться</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a:t>
            </a:r>
            <a:r>
              <a:rPr sz="1800" spc="-4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прямій </a:t>
            </a:r>
            <a:r>
              <a:rPr sz="1800" spc="-20" dirty="0">
                <a:latin typeface="Microsoft Sans Serif" panose="020B0604020202020204"/>
                <a:cs typeface="Microsoft Sans Serif" panose="020B0604020202020204"/>
              </a:rPr>
              <a:t>залежності</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від</a:t>
            </a:r>
            <a:r>
              <a:rPr sz="1800" spc="-4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тривалості</a:t>
            </a:r>
            <a:r>
              <a:rPr sz="1800" spc="-3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лікування</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і</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вживаної</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дози</a:t>
            </a:r>
            <a:r>
              <a:rPr sz="1800" spc="-4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препарату.</a:t>
            </a:r>
            <a:endParaRPr sz="1800">
              <a:latin typeface="Microsoft Sans Serif" panose="020B0604020202020204"/>
              <a:cs typeface="Microsoft Sans Serif" panose="020B0604020202020204"/>
            </a:endParaRPr>
          </a:p>
          <a:p>
            <a:pPr>
              <a:lnSpc>
                <a:spcPct val="100000"/>
              </a:lnSpc>
              <a:spcBef>
                <a:spcPts val="120"/>
              </a:spcBef>
            </a:pPr>
            <a:endParaRPr sz="1800">
              <a:latin typeface="Microsoft Sans Serif" panose="020B0604020202020204"/>
              <a:cs typeface="Microsoft Sans Serif" panose="020B0604020202020204"/>
            </a:endParaRPr>
          </a:p>
          <a:p>
            <a:pPr marL="12700" marR="165100" indent="63500">
              <a:lnSpc>
                <a:spcPct val="100000"/>
              </a:lnSpc>
            </a:pPr>
            <a:r>
              <a:rPr sz="1800" dirty="0">
                <a:latin typeface="Microsoft Sans Serif" panose="020B0604020202020204"/>
                <a:cs typeface="Microsoft Sans Serif" panose="020B0604020202020204"/>
              </a:rPr>
              <a:t>У</a:t>
            </a:r>
            <a:r>
              <a:rPr sz="1800" spc="-5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одних</a:t>
            </a:r>
            <a:r>
              <a:rPr sz="1800" spc="-5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хворих</a:t>
            </a:r>
            <a:r>
              <a:rPr sz="1800" spc="-4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стійкі</a:t>
            </a:r>
            <a:r>
              <a:rPr sz="1800" spc="-45"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стафілококи</a:t>
            </a:r>
            <a:r>
              <a:rPr sz="1800" spc="-5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починають</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виділятися</a:t>
            </a:r>
            <a:r>
              <a:rPr sz="1800" spc="-4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незабаром </a:t>
            </a:r>
            <a:r>
              <a:rPr sz="1800" dirty="0">
                <a:latin typeface="Microsoft Sans Serif" panose="020B0604020202020204"/>
                <a:cs typeface="Microsoft Sans Serif" panose="020B0604020202020204"/>
              </a:rPr>
              <a:t>після</a:t>
            </a:r>
            <a:r>
              <a:rPr sz="1800" spc="-30" dirty="0">
                <a:latin typeface="Microsoft Sans Serif" panose="020B0604020202020204"/>
                <a:cs typeface="Microsoft Sans Serif" panose="020B0604020202020204"/>
              </a:rPr>
              <a:t> </a:t>
            </a:r>
            <a:r>
              <a:rPr sz="1800" spc="-25" dirty="0">
                <a:latin typeface="Microsoft Sans Serif" panose="020B0604020202020204"/>
                <a:cs typeface="Microsoft Sans Serif" panose="020B0604020202020204"/>
              </a:rPr>
              <a:t>початку</a:t>
            </a:r>
            <a:r>
              <a:rPr sz="1800" spc="-4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лікування,</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у</a:t>
            </a:r>
            <a:r>
              <a:rPr sz="1800" spc="-2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інших</a:t>
            </a:r>
            <a:r>
              <a:rPr sz="1800" spc="-2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навіть</a:t>
            </a:r>
            <a:r>
              <a:rPr sz="1800" spc="-3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при</a:t>
            </a:r>
            <a:r>
              <a:rPr sz="1800" spc="-2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тривалому</a:t>
            </a:r>
            <a:r>
              <a:rPr sz="1800" spc="-2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застосуванні </a:t>
            </a:r>
            <a:r>
              <a:rPr sz="1800" spc="-20" dirty="0">
                <a:latin typeface="Microsoft Sans Serif" panose="020B0604020202020204"/>
                <a:cs typeface="Microsoft Sans Serif" panose="020B0604020202020204"/>
              </a:rPr>
              <a:t>антибіотиків</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чутливість</a:t>
            </a:r>
            <a:r>
              <a:rPr sz="1800" spc="-35" dirty="0">
                <a:latin typeface="Microsoft Sans Serif" panose="020B0604020202020204"/>
                <a:cs typeface="Microsoft Sans Serif" panose="020B0604020202020204"/>
              </a:rPr>
              <a:t> збудника</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не</a:t>
            </a:r>
            <a:r>
              <a:rPr sz="1800" spc="-4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змінюється.</a:t>
            </a:r>
            <a:endParaRPr sz="1800">
              <a:latin typeface="Microsoft Sans Serif" panose="020B0604020202020204"/>
              <a:cs typeface="Microsoft Sans Serif" panose="020B0604020202020204"/>
            </a:endParaRPr>
          </a:p>
          <a:p>
            <a:pPr>
              <a:lnSpc>
                <a:spcPct val="100000"/>
              </a:lnSpc>
              <a:spcBef>
                <a:spcPts val="125"/>
              </a:spcBef>
            </a:pPr>
            <a:endParaRPr sz="1800">
              <a:latin typeface="Microsoft Sans Serif" panose="020B0604020202020204"/>
              <a:cs typeface="Microsoft Sans Serif" panose="020B0604020202020204"/>
            </a:endParaRPr>
          </a:p>
          <a:p>
            <a:pPr marL="12700" marR="198120">
              <a:lnSpc>
                <a:spcPct val="100000"/>
              </a:lnSpc>
            </a:pPr>
            <a:r>
              <a:rPr sz="1800" spc="-30" dirty="0">
                <a:latin typeface="Microsoft Sans Serif" panose="020B0604020202020204"/>
                <a:cs typeface="Microsoft Sans Serif" panose="020B0604020202020204"/>
              </a:rPr>
              <a:t>Незважаючи</a:t>
            </a:r>
            <a:r>
              <a:rPr sz="1800" spc="-5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на</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частіше</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виявлення</a:t>
            </a:r>
            <a:r>
              <a:rPr sz="1800" spc="-4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стійких</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штамів</a:t>
            </a:r>
            <a:r>
              <a:rPr sz="1800" spc="-5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у</a:t>
            </a:r>
            <a:r>
              <a:rPr sz="1800" spc="-3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хворих,</a:t>
            </a:r>
            <a:r>
              <a:rPr sz="1800" spc="-50" dirty="0">
                <a:latin typeface="Microsoft Sans Serif" panose="020B0604020202020204"/>
                <a:cs typeface="Microsoft Sans Serif" panose="020B0604020202020204"/>
              </a:rPr>
              <a:t> </a:t>
            </a:r>
            <a:r>
              <a:rPr sz="1800" spc="-25" dirty="0">
                <a:latin typeface="Microsoft Sans Serif" panose="020B0604020202020204"/>
                <a:cs typeface="Microsoft Sans Serif" panose="020B0604020202020204"/>
              </a:rPr>
              <a:t>що </a:t>
            </a:r>
            <a:r>
              <a:rPr sz="1800" dirty="0">
                <a:latin typeface="Microsoft Sans Serif" panose="020B0604020202020204"/>
                <a:cs typeface="Microsoft Sans Serif" panose="020B0604020202020204"/>
              </a:rPr>
              <a:t>тривало</a:t>
            </a:r>
            <a:r>
              <a:rPr sz="1800" spc="-5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лікувалися,</a:t>
            </a:r>
            <a:r>
              <a:rPr sz="1800" spc="-35" dirty="0">
                <a:latin typeface="Microsoft Sans Serif" panose="020B0604020202020204"/>
                <a:cs typeface="Microsoft Sans Serif" panose="020B0604020202020204"/>
              </a:rPr>
              <a:t> </a:t>
            </a:r>
            <a:r>
              <a:rPr sz="1800" b="1" spc="-10" dirty="0">
                <a:latin typeface="Arial" panose="020B0604020202020204"/>
                <a:cs typeface="Arial" panose="020B0604020202020204"/>
              </a:rPr>
              <a:t>встановити</a:t>
            </a:r>
            <a:r>
              <a:rPr sz="1800" b="1" spc="-65" dirty="0">
                <a:latin typeface="Arial" panose="020B0604020202020204"/>
                <a:cs typeface="Arial" panose="020B0604020202020204"/>
              </a:rPr>
              <a:t> </a:t>
            </a:r>
            <a:r>
              <a:rPr sz="1800" b="1" spc="-10" dirty="0">
                <a:latin typeface="Arial" panose="020B0604020202020204"/>
                <a:cs typeface="Arial" panose="020B0604020202020204"/>
              </a:rPr>
              <a:t>безпосередню</a:t>
            </a:r>
            <a:r>
              <a:rPr sz="1800" b="1" spc="-60" dirty="0">
                <a:latin typeface="Arial" panose="020B0604020202020204"/>
                <a:cs typeface="Arial" panose="020B0604020202020204"/>
              </a:rPr>
              <a:t> </a:t>
            </a:r>
            <a:r>
              <a:rPr sz="1800" b="1" spc="-10" dirty="0">
                <a:latin typeface="Arial" panose="020B0604020202020204"/>
                <a:cs typeface="Arial" panose="020B0604020202020204"/>
              </a:rPr>
              <a:t>залежність</a:t>
            </a:r>
            <a:r>
              <a:rPr sz="1800" b="1" spc="-65" dirty="0">
                <a:latin typeface="Arial" panose="020B0604020202020204"/>
                <a:cs typeface="Arial" panose="020B0604020202020204"/>
              </a:rPr>
              <a:t> </a:t>
            </a:r>
            <a:r>
              <a:rPr sz="1800" b="1" spc="-25" dirty="0">
                <a:latin typeface="Arial" panose="020B0604020202020204"/>
                <a:cs typeface="Arial" panose="020B0604020202020204"/>
              </a:rPr>
              <a:t>між </a:t>
            </a:r>
            <a:r>
              <a:rPr sz="1800" b="1" spc="-10" dirty="0">
                <a:latin typeface="Arial" panose="020B0604020202020204"/>
                <a:cs typeface="Arial" panose="020B0604020202020204"/>
              </a:rPr>
              <a:t>інтенсивністю</a:t>
            </a:r>
            <a:r>
              <a:rPr sz="1800" b="1" spc="-55" dirty="0">
                <a:latin typeface="Arial" panose="020B0604020202020204"/>
                <a:cs typeface="Arial" panose="020B0604020202020204"/>
              </a:rPr>
              <a:t> </a:t>
            </a:r>
            <a:r>
              <a:rPr sz="1800" b="1" spc="-10" dirty="0">
                <a:latin typeface="Arial" panose="020B0604020202020204"/>
                <a:cs typeface="Arial" panose="020B0604020202020204"/>
              </a:rPr>
              <a:t>застосування</a:t>
            </a:r>
            <a:r>
              <a:rPr sz="1800" b="1" spc="-65" dirty="0">
                <a:latin typeface="Arial" panose="020B0604020202020204"/>
                <a:cs typeface="Arial" panose="020B0604020202020204"/>
              </a:rPr>
              <a:t> </a:t>
            </a:r>
            <a:r>
              <a:rPr sz="1800" b="1" dirty="0">
                <a:latin typeface="Arial" panose="020B0604020202020204"/>
                <a:cs typeface="Arial" panose="020B0604020202020204"/>
              </a:rPr>
              <a:t>тетрацикліну</a:t>
            </a:r>
            <a:r>
              <a:rPr sz="1800" b="1" spc="-70" dirty="0">
                <a:latin typeface="Arial" panose="020B0604020202020204"/>
                <a:cs typeface="Arial" panose="020B0604020202020204"/>
              </a:rPr>
              <a:t> </a:t>
            </a:r>
            <a:r>
              <a:rPr sz="1800" b="1" dirty="0">
                <a:latin typeface="Arial" panose="020B0604020202020204"/>
                <a:cs typeface="Arial" panose="020B0604020202020204"/>
              </a:rPr>
              <a:t>і</a:t>
            </a:r>
            <a:r>
              <a:rPr sz="1800" b="1" spc="-75" dirty="0">
                <a:latin typeface="Arial" panose="020B0604020202020204"/>
                <a:cs typeface="Arial" panose="020B0604020202020204"/>
              </a:rPr>
              <a:t> </a:t>
            </a:r>
            <a:r>
              <a:rPr sz="1800" b="1" spc="-10" dirty="0">
                <a:latin typeface="Arial" panose="020B0604020202020204"/>
                <a:cs typeface="Arial" panose="020B0604020202020204"/>
              </a:rPr>
              <a:t>частотою</a:t>
            </a:r>
            <a:r>
              <a:rPr sz="1800" b="1" spc="-55" dirty="0">
                <a:latin typeface="Arial" panose="020B0604020202020204"/>
                <a:cs typeface="Arial" panose="020B0604020202020204"/>
              </a:rPr>
              <a:t> </a:t>
            </a:r>
            <a:r>
              <a:rPr sz="1800" b="1" spc="-10" dirty="0">
                <a:latin typeface="Arial" panose="020B0604020202020204"/>
                <a:cs typeface="Arial" panose="020B0604020202020204"/>
              </a:rPr>
              <a:t>виділення резистентних</a:t>
            </a:r>
            <a:r>
              <a:rPr sz="1800" b="1" spc="-50" dirty="0">
                <a:latin typeface="Arial" panose="020B0604020202020204"/>
                <a:cs typeface="Arial" panose="020B0604020202020204"/>
              </a:rPr>
              <a:t> </a:t>
            </a:r>
            <a:r>
              <a:rPr sz="1800" b="1" dirty="0">
                <a:latin typeface="Arial" panose="020B0604020202020204"/>
                <a:cs typeface="Arial" panose="020B0604020202020204"/>
              </a:rPr>
              <a:t>бактерій</a:t>
            </a:r>
            <a:r>
              <a:rPr sz="1800" b="1" spc="-65" dirty="0">
                <a:latin typeface="Arial" panose="020B0604020202020204"/>
                <a:cs typeface="Arial" panose="020B0604020202020204"/>
              </a:rPr>
              <a:t> </a:t>
            </a:r>
            <a:r>
              <a:rPr sz="1800" b="1" dirty="0">
                <a:latin typeface="Arial" panose="020B0604020202020204"/>
                <a:cs typeface="Arial" panose="020B0604020202020204"/>
              </a:rPr>
              <a:t>не</a:t>
            </a:r>
            <a:r>
              <a:rPr sz="1800" b="1" spc="-50" dirty="0">
                <a:latin typeface="Arial" panose="020B0604020202020204"/>
                <a:cs typeface="Arial" panose="020B0604020202020204"/>
              </a:rPr>
              <a:t> </a:t>
            </a:r>
            <a:r>
              <a:rPr sz="1800" b="1" dirty="0">
                <a:latin typeface="Arial" panose="020B0604020202020204"/>
                <a:cs typeface="Arial" panose="020B0604020202020204"/>
              </a:rPr>
              <a:t>завжди</a:t>
            </a:r>
            <a:r>
              <a:rPr sz="1800" b="1" spc="-30" dirty="0">
                <a:latin typeface="Arial" panose="020B0604020202020204"/>
                <a:cs typeface="Arial" panose="020B0604020202020204"/>
              </a:rPr>
              <a:t> </a:t>
            </a:r>
            <a:r>
              <a:rPr sz="1800" b="1" spc="-10" dirty="0">
                <a:latin typeface="Arial" panose="020B0604020202020204"/>
                <a:cs typeface="Arial" panose="020B0604020202020204"/>
              </a:rPr>
              <a:t>вдається.</a:t>
            </a:r>
            <a:endParaRPr sz="1800">
              <a:latin typeface="Arial" panose="020B0604020202020204"/>
              <a:cs typeface="Arial" panose="020B0604020202020204"/>
            </a:endParaRPr>
          </a:p>
        </p:txBody>
      </p:sp>
    </p:spTree>
  </p:cSld>
  <p:clrMapOvr>
    <a:masterClrMapping/>
  </p:clrMapOvr>
  <mc:AlternateContent xmlns:mc="http://schemas.openxmlformats.org/markup-compatibility/2006">
    <mc:Choice xmlns:p14="http://schemas.microsoft.com/office/powerpoint/2010/main" xmlns="" Requires="p14">
      <p:transition spd="med" p14:dur="699">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62480" y="1137887"/>
            <a:ext cx="7854315" cy="4689475"/>
          </a:xfrm>
          <a:prstGeom prst="rect">
            <a:avLst/>
          </a:prstGeom>
        </p:spPr>
        <p:txBody>
          <a:bodyPr vert="horz" wrap="square" lIns="0" tIns="12700" rIns="0" bIns="0" rtlCol="0">
            <a:spAutoFit/>
          </a:bodyPr>
          <a:lstStyle/>
          <a:p>
            <a:pPr marL="12700" marR="195580">
              <a:lnSpc>
                <a:spcPct val="100000"/>
              </a:lnSpc>
              <a:spcBef>
                <a:spcPts val="100"/>
              </a:spcBef>
            </a:pPr>
            <a:r>
              <a:rPr sz="1800" b="1" spc="-10" dirty="0">
                <a:latin typeface="Arial" panose="020B0604020202020204"/>
                <a:cs typeface="Arial" panose="020B0604020202020204"/>
              </a:rPr>
              <a:t>Тетрациклиностійкі</a:t>
            </a:r>
            <a:r>
              <a:rPr sz="1800" b="1" spc="-65" dirty="0">
                <a:latin typeface="Arial" panose="020B0604020202020204"/>
                <a:cs typeface="Arial" panose="020B0604020202020204"/>
              </a:rPr>
              <a:t> </a:t>
            </a:r>
            <a:r>
              <a:rPr sz="1800" b="1" dirty="0">
                <a:latin typeface="Arial" panose="020B0604020202020204"/>
                <a:cs typeface="Arial" panose="020B0604020202020204"/>
              </a:rPr>
              <a:t>штами</a:t>
            </a:r>
            <a:r>
              <a:rPr sz="1800" b="1" spc="-50" dirty="0">
                <a:latin typeface="Arial" panose="020B0604020202020204"/>
                <a:cs typeface="Arial" panose="020B0604020202020204"/>
              </a:rPr>
              <a:t> </a:t>
            </a:r>
            <a:r>
              <a:rPr sz="1800" b="1" spc="-10" dirty="0">
                <a:latin typeface="Arial" panose="020B0604020202020204"/>
                <a:cs typeface="Arial" panose="020B0604020202020204"/>
              </a:rPr>
              <a:t>мікроорганізмів</a:t>
            </a:r>
            <a:r>
              <a:rPr sz="1800" b="1" spc="-50" dirty="0">
                <a:latin typeface="Arial" panose="020B0604020202020204"/>
                <a:cs typeface="Arial" panose="020B0604020202020204"/>
              </a:rPr>
              <a:t> </a:t>
            </a:r>
            <a:r>
              <a:rPr sz="1800" b="1" dirty="0">
                <a:latin typeface="Arial" panose="020B0604020202020204"/>
                <a:cs typeface="Arial" panose="020B0604020202020204"/>
              </a:rPr>
              <a:t>різних</a:t>
            </a:r>
            <a:r>
              <a:rPr sz="1800" b="1" spc="-55" dirty="0">
                <a:latin typeface="Arial" panose="020B0604020202020204"/>
                <a:cs typeface="Arial" panose="020B0604020202020204"/>
              </a:rPr>
              <a:t> </a:t>
            </a:r>
            <a:r>
              <a:rPr sz="1800" b="1" dirty="0">
                <a:latin typeface="Arial" panose="020B0604020202020204"/>
                <a:cs typeface="Arial" panose="020B0604020202020204"/>
              </a:rPr>
              <a:t>груп</a:t>
            </a:r>
            <a:r>
              <a:rPr sz="1800" b="1" spc="-40" dirty="0">
                <a:latin typeface="Arial" panose="020B0604020202020204"/>
                <a:cs typeface="Arial" panose="020B0604020202020204"/>
              </a:rPr>
              <a:t> </a:t>
            </a:r>
            <a:r>
              <a:rPr sz="1800" b="1" dirty="0">
                <a:latin typeface="Arial" panose="020B0604020202020204"/>
                <a:cs typeface="Arial" panose="020B0604020202020204"/>
              </a:rPr>
              <a:t>з</a:t>
            </a:r>
            <a:r>
              <a:rPr sz="1800" b="1" spc="-55" dirty="0">
                <a:latin typeface="Arial" panose="020B0604020202020204"/>
                <a:cs typeface="Arial" panose="020B0604020202020204"/>
              </a:rPr>
              <a:t> </a:t>
            </a:r>
            <a:r>
              <a:rPr sz="1800" b="1" spc="-10" dirty="0">
                <a:latin typeface="Arial" panose="020B0604020202020204"/>
                <a:cs typeface="Arial" panose="020B0604020202020204"/>
              </a:rPr>
              <a:t>більшою частотою</a:t>
            </a:r>
            <a:r>
              <a:rPr sz="1800" b="1" spc="-65" dirty="0">
                <a:latin typeface="Arial" panose="020B0604020202020204"/>
                <a:cs typeface="Arial" panose="020B0604020202020204"/>
              </a:rPr>
              <a:t> </a:t>
            </a:r>
            <a:r>
              <a:rPr sz="1800" b="1" spc="-10" dirty="0">
                <a:latin typeface="Arial" panose="020B0604020202020204"/>
                <a:cs typeface="Arial" panose="020B0604020202020204"/>
              </a:rPr>
              <a:t>виділяються</a:t>
            </a:r>
            <a:r>
              <a:rPr sz="1800" b="1" spc="-65" dirty="0">
                <a:latin typeface="Arial" panose="020B0604020202020204"/>
                <a:cs typeface="Arial" panose="020B0604020202020204"/>
              </a:rPr>
              <a:t> </a:t>
            </a:r>
            <a:r>
              <a:rPr sz="1800" b="1" dirty="0">
                <a:latin typeface="Arial" panose="020B0604020202020204"/>
                <a:cs typeface="Arial" panose="020B0604020202020204"/>
              </a:rPr>
              <a:t>у</a:t>
            </a:r>
            <a:r>
              <a:rPr sz="1800" b="1" spc="-70" dirty="0">
                <a:latin typeface="Arial" panose="020B0604020202020204"/>
                <a:cs typeface="Arial" panose="020B0604020202020204"/>
              </a:rPr>
              <a:t> </a:t>
            </a:r>
            <a:r>
              <a:rPr sz="1800" b="1" spc="-10" dirty="0">
                <a:latin typeface="Arial" panose="020B0604020202020204"/>
                <a:cs typeface="Arial" panose="020B0604020202020204"/>
              </a:rPr>
              <a:t>госпіталізованих</a:t>
            </a:r>
            <a:r>
              <a:rPr sz="1800" b="1" spc="-65" dirty="0">
                <a:latin typeface="Arial" panose="020B0604020202020204"/>
                <a:cs typeface="Arial" panose="020B0604020202020204"/>
              </a:rPr>
              <a:t> </a:t>
            </a:r>
            <a:r>
              <a:rPr sz="1800" b="1" dirty="0">
                <a:latin typeface="Arial" panose="020B0604020202020204"/>
                <a:cs typeface="Arial" panose="020B0604020202020204"/>
              </a:rPr>
              <a:t>хворих</a:t>
            </a:r>
            <a:r>
              <a:rPr sz="1800" b="1" spc="-70" dirty="0">
                <a:latin typeface="Arial" panose="020B0604020202020204"/>
                <a:cs typeface="Arial" panose="020B0604020202020204"/>
              </a:rPr>
              <a:t> </a:t>
            </a:r>
            <a:r>
              <a:rPr sz="1800" b="1" dirty="0">
                <a:latin typeface="Arial" panose="020B0604020202020204"/>
                <a:cs typeface="Arial" panose="020B0604020202020204"/>
              </a:rPr>
              <a:t>в</a:t>
            </a:r>
            <a:r>
              <a:rPr sz="1800" b="1" spc="-65" dirty="0">
                <a:latin typeface="Arial" panose="020B0604020202020204"/>
                <a:cs typeface="Arial" panose="020B0604020202020204"/>
              </a:rPr>
              <a:t> </a:t>
            </a:r>
            <a:r>
              <a:rPr sz="1800" b="1" dirty="0">
                <a:latin typeface="Arial" panose="020B0604020202020204"/>
                <a:cs typeface="Arial" panose="020B0604020202020204"/>
              </a:rPr>
              <a:t>порівнянні</a:t>
            </a:r>
            <a:r>
              <a:rPr sz="1800" b="1" spc="-55" dirty="0">
                <a:latin typeface="Arial" panose="020B0604020202020204"/>
                <a:cs typeface="Arial" panose="020B0604020202020204"/>
              </a:rPr>
              <a:t> </a:t>
            </a:r>
            <a:r>
              <a:rPr sz="1800" b="1" spc="-50" dirty="0">
                <a:latin typeface="Arial" panose="020B0604020202020204"/>
                <a:cs typeface="Arial" panose="020B0604020202020204"/>
              </a:rPr>
              <a:t>з </a:t>
            </a:r>
            <a:r>
              <a:rPr sz="1800" b="1" spc="-10" dirty="0">
                <a:latin typeface="Arial" panose="020B0604020202020204"/>
                <a:cs typeface="Arial" panose="020B0604020202020204"/>
              </a:rPr>
              <a:t>амбулаторними</a:t>
            </a:r>
            <a:r>
              <a:rPr sz="1800" spc="-10" dirty="0">
                <a:latin typeface="Microsoft Sans Serif" panose="020B0604020202020204"/>
                <a:cs typeface="Microsoft Sans Serif" panose="020B0604020202020204"/>
              </a:rPr>
              <a:t>,</a:t>
            </a:r>
            <a:r>
              <a:rPr sz="1800" spc="-6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чому</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сприяють</a:t>
            </a:r>
            <a:r>
              <a:rPr sz="1800" spc="-55" dirty="0">
                <a:latin typeface="Microsoft Sans Serif" panose="020B0604020202020204"/>
                <a:cs typeface="Microsoft Sans Serif" panose="020B0604020202020204"/>
              </a:rPr>
              <a:t> </a:t>
            </a:r>
            <a:r>
              <a:rPr sz="1800" spc="-25" dirty="0">
                <a:latin typeface="Microsoft Sans Serif" panose="020B0604020202020204"/>
                <a:cs typeface="Microsoft Sans Serif" panose="020B0604020202020204"/>
              </a:rPr>
              <a:t>контакт</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і</a:t>
            </a:r>
            <a:r>
              <a:rPr sz="1800" spc="-5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подальше</a:t>
            </a:r>
            <a:r>
              <a:rPr sz="1800" spc="-6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зараження </a:t>
            </a:r>
            <a:r>
              <a:rPr sz="1800" spc="-30" dirty="0">
                <a:latin typeface="Microsoft Sans Serif" panose="020B0604020202020204"/>
                <a:cs typeface="Microsoft Sans Serif" panose="020B0604020202020204"/>
              </a:rPr>
              <a:t>багатостійкими</a:t>
            </a:r>
            <a:r>
              <a:rPr sz="1800" spc="-2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штамами</a:t>
            </a:r>
            <a:r>
              <a:rPr sz="1800" spc="-2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від</a:t>
            </a:r>
            <a:r>
              <a:rPr sz="1800" spc="-1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хворих</a:t>
            </a:r>
            <a:r>
              <a:rPr sz="1800" spc="-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і</a:t>
            </a:r>
            <a:r>
              <a:rPr sz="1800" spc="-10"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обслуговуючого </a:t>
            </a:r>
            <a:r>
              <a:rPr sz="1800" dirty="0">
                <a:latin typeface="Microsoft Sans Serif" panose="020B0604020202020204"/>
                <a:cs typeface="Microsoft Sans Serif" panose="020B0604020202020204"/>
              </a:rPr>
              <a:t>персоналу</a:t>
            </a:r>
            <a:r>
              <a:rPr sz="1800" spc="-2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a:t>
            </a:r>
            <a:r>
              <a:rPr sz="1800" spc="-10" dirty="0">
                <a:latin typeface="Microsoft Sans Serif" panose="020B0604020202020204"/>
                <a:cs typeface="Microsoft Sans Serif" panose="020B0604020202020204"/>
              </a:rPr>
              <a:t> носіїв таких</a:t>
            </a:r>
            <a:r>
              <a:rPr sz="1800" spc="-9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штамів.</a:t>
            </a:r>
            <a:endParaRPr sz="1800">
              <a:latin typeface="Microsoft Sans Serif" panose="020B0604020202020204"/>
              <a:cs typeface="Microsoft Sans Serif" panose="020B0604020202020204"/>
            </a:endParaRPr>
          </a:p>
          <a:p>
            <a:pPr>
              <a:lnSpc>
                <a:spcPct val="100000"/>
              </a:lnSpc>
              <a:spcBef>
                <a:spcPts val="120"/>
              </a:spcBef>
            </a:pPr>
            <a:endParaRPr sz="1800">
              <a:latin typeface="Microsoft Sans Serif" panose="020B0604020202020204"/>
              <a:cs typeface="Microsoft Sans Serif" panose="020B0604020202020204"/>
            </a:endParaRPr>
          </a:p>
          <a:p>
            <a:pPr marL="12700" marR="215265">
              <a:lnSpc>
                <a:spcPct val="100000"/>
              </a:lnSpc>
            </a:pPr>
            <a:r>
              <a:rPr sz="1800" b="1" dirty="0">
                <a:latin typeface="Arial" panose="020B0604020202020204"/>
                <a:cs typeface="Arial" panose="020B0604020202020204"/>
              </a:rPr>
              <a:t>Основний</a:t>
            </a:r>
            <a:r>
              <a:rPr sz="1800" b="1" spc="-60" dirty="0">
                <a:latin typeface="Arial" panose="020B0604020202020204"/>
                <a:cs typeface="Arial" panose="020B0604020202020204"/>
              </a:rPr>
              <a:t> </a:t>
            </a:r>
            <a:r>
              <a:rPr sz="1800" b="1" dirty="0">
                <a:latin typeface="Arial" panose="020B0604020202020204"/>
                <a:cs typeface="Arial" panose="020B0604020202020204"/>
              </a:rPr>
              <a:t>шлях</a:t>
            </a:r>
            <a:r>
              <a:rPr sz="1800" b="1" spc="-65" dirty="0">
                <a:latin typeface="Arial" panose="020B0604020202020204"/>
                <a:cs typeface="Arial" panose="020B0604020202020204"/>
              </a:rPr>
              <a:t> </a:t>
            </a:r>
            <a:r>
              <a:rPr sz="1800" b="1" spc="-10" dirty="0">
                <a:latin typeface="Arial" panose="020B0604020202020204"/>
                <a:cs typeface="Arial" panose="020B0604020202020204"/>
              </a:rPr>
              <a:t>відвертання</a:t>
            </a:r>
            <a:r>
              <a:rPr sz="1800" b="1" spc="-60" dirty="0">
                <a:latin typeface="Arial" panose="020B0604020202020204"/>
                <a:cs typeface="Arial" panose="020B0604020202020204"/>
              </a:rPr>
              <a:t> </a:t>
            </a:r>
            <a:r>
              <a:rPr sz="1800" b="1" dirty="0">
                <a:latin typeface="Arial" panose="020B0604020202020204"/>
                <a:cs typeface="Arial" panose="020B0604020202020204"/>
              </a:rPr>
              <a:t>поширення</a:t>
            </a:r>
            <a:r>
              <a:rPr sz="1800" b="1" spc="-45" dirty="0">
                <a:latin typeface="Arial" panose="020B0604020202020204"/>
                <a:cs typeface="Arial" panose="020B0604020202020204"/>
              </a:rPr>
              <a:t> </a:t>
            </a:r>
            <a:r>
              <a:rPr sz="1800" b="1" spc="-10" dirty="0">
                <a:latin typeface="Arial" panose="020B0604020202020204"/>
                <a:cs typeface="Arial" panose="020B0604020202020204"/>
              </a:rPr>
              <a:t>тетрациклиноустойчивых </a:t>
            </a:r>
            <a:r>
              <a:rPr sz="1800" b="1" dirty="0">
                <a:latin typeface="Arial" panose="020B0604020202020204"/>
                <a:cs typeface="Arial" panose="020B0604020202020204"/>
              </a:rPr>
              <a:t>штамів</a:t>
            </a:r>
            <a:r>
              <a:rPr sz="1800" b="1" spc="-40" dirty="0">
                <a:latin typeface="Arial" panose="020B0604020202020204"/>
                <a:cs typeface="Arial" panose="020B0604020202020204"/>
              </a:rPr>
              <a:t> </a:t>
            </a:r>
            <a:r>
              <a:rPr sz="1800" b="1" spc="-10" dirty="0">
                <a:latin typeface="Arial" panose="020B0604020202020204"/>
                <a:cs typeface="Arial" panose="020B0604020202020204"/>
              </a:rPr>
              <a:t>мікроорганізмів</a:t>
            </a:r>
            <a:r>
              <a:rPr sz="1800" b="1" spc="-50" dirty="0">
                <a:latin typeface="Arial" panose="020B0604020202020204"/>
                <a:cs typeface="Arial" panose="020B0604020202020204"/>
              </a:rPr>
              <a:t> </a:t>
            </a:r>
            <a:r>
              <a:rPr sz="1800" b="1" dirty="0">
                <a:latin typeface="Arial" panose="020B0604020202020204"/>
                <a:cs typeface="Arial" panose="020B0604020202020204"/>
              </a:rPr>
              <a:t>являється</a:t>
            </a:r>
            <a:r>
              <a:rPr sz="1800" b="1" spc="-30" dirty="0">
                <a:latin typeface="Arial" panose="020B0604020202020204"/>
                <a:cs typeface="Arial" panose="020B0604020202020204"/>
              </a:rPr>
              <a:t> </a:t>
            </a:r>
            <a:r>
              <a:rPr sz="1800" b="1" spc="-10" dirty="0">
                <a:latin typeface="Arial" panose="020B0604020202020204"/>
                <a:cs typeface="Arial" panose="020B0604020202020204"/>
              </a:rPr>
              <a:t>використання</a:t>
            </a:r>
            <a:r>
              <a:rPr sz="1800" b="1" spc="-50" dirty="0">
                <a:latin typeface="Arial" panose="020B0604020202020204"/>
                <a:cs typeface="Arial" panose="020B0604020202020204"/>
              </a:rPr>
              <a:t> </a:t>
            </a:r>
            <a:r>
              <a:rPr sz="1800" b="1" dirty="0">
                <a:latin typeface="Arial" panose="020B0604020202020204"/>
                <a:cs typeface="Arial" panose="020B0604020202020204"/>
              </a:rPr>
              <a:t>для</a:t>
            </a:r>
            <a:r>
              <a:rPr sz="1800" b="1" spc="-50" dirty="0">
                <a:latin typeface="Arial" panose="020B0604020202020204"/>
                <a:cs typeface="Arial" panose="020B0604020202020204"/>
              </a:rPr>
              <a:t> </a:t>
            </a:r>
            <a:r>
              <a:rPr sz="1800" b="1" spc="-10" dirty="0">
                <a:latin typeface="Arial" panose="020B0604020202020204"/>
                <a:cs typeface="Arial" panose="020B0604020202020204"/>
              </a:rPr>
              <a:t>лікування </a:t>
            </a:r>
            <a:r>
              <a:rPr sz="1800" b="1" dirty="0">
                <a:latin typeface="Arial" panose="020B0604020202020204"/>
                <a:cs typeface="Arial" panose="020B0604020202020204"/>
              </a:rPr>
              <a:t>поєднань</a:t>
            </a:r>
            <a:r>
              <a:rPr sz="1800" b="1" spc="-55" dirty="0">
                <a:latin typeface="Arial" panose="020B0604020202020204"/>
                <a:cs typeface="Arial" panose="020B0604020202020204"/>
              </a:rPr>
              <a:t> </a:t>
            </a:r>
            <a:r>
              <a:rPr sz="1800" b="1" spc="-10" dirty="0">
                <a:latin typeface="Arial" panose="020B0604020202020204"/>
                <a:cs typeface="Arial" panose="020B0604020202020204"/>
              </a:rPr>
              <a:t>антибіотиків</a:t>
            </a:r>
            <a:r>
              <a:rPr sz="1800" b="1" spc="-50" dirty="0">
                <a:latin typeface="Arial" panose="020B0604020202020204"/>
                <a:cs typeface="Arial" panose="020B0604020202020204"/>
              </a:rPr>
              <a:t> </a:t>
            </a:r>
            <a:r>
              <a:rPr sz="1800" b="1" dirty="0">
                <a:latin typeface="Arial" panose="020B0604020202020204"/>
                <a:cs typeface="Arial" panose="020B0604020202020204"/>
              </a:rPr>
              <a:t>з</a:t>
            </a:r>
            <a:r>
              <a:rPr sz="1800" b="1" spc="-40" dirty="0">
                <a:latin typeface="Arial" panose="020B0604020202020204"/>
                <a:cs typeface="Arial" panose="020B0604020202020204"/>
              </a:rPr>
              <a:t> </a:t>
            </a:r>
            <a:r>
              <a:rPr sz="1800" b="1" dirty="0">
                <a:latin typeface="Arial" panose="020B0604020202020204"/>
                <a:cs typeface="Arial" panose="020B0604020202020204"/>
              </a:rPr>
              <a:t>різним</a:t>
            </a:r>
            <a:r>
              <a:rPr sz="1800" b="1" spc="-45" dirty="0">
                <a:latin typeface="Arial" panose="020B0604020202020204"/>
                <a:cs typeface="Arial" panose="020B0604020202020204"/>
              </a:rPr>
              <a:t> </a:t>
            </a:r>
            <a:r>
              <a:rPr sz="1800" b="1" spc="-20" dirty="0">
                <a:latin typeface="Arial" panose="020B0604020202020204"/>
                <a:cs typeface="Arial" panose="020B0604020202020204"/>
              </a:rPr>
              <a:t>механізмом</a:t>
            </a:r>
            <a:r>
              <a:rPr sz="1800" b="1" spc="-45" dirty="0">
                <a:latin typeface="Arial" panose="020B0604020202020204"/>
                <a:cs typeface="Arial" panose="020B0604020202020204"/>
              </a:rPr>
              <a:t> </a:t>
            </a:r>
            <a:r>
              <a:rPr sz="1800" b="1" spc="-10" dirty="0">
                <a:latin typeface="Arial" panose="020B0604020202020204"/>
                <a:cs typeface="Arial" panose="020B0604020202020204"/>
              </a:rPr>
              <a:t>антимікробної</a:t>
            </a:r>
            <a:r>
              <a:rPr sz="1800" b="1" spc="-45" dirty="0">
                <a:latin typeface="Arial" panose="020B0604020202020204"/>
                <a:cs typeface="Arial" panose="020B0604020202020204"/>
              </a:rPr>
              <a:t> </a:t>
            </a:r>
            <a:r>
              <a:rPr sz="1800" b="1" spc="-20" dirty="0">
                <a:latin typeface="Arial" panose="020B0604020202020204"/>
                <a:cs typeface="Arial" panose="020B0604020202020204"/>
              </a:rPr>
              <a:t>дії</a:t>
            </a:r>
            <a:r>
              <a:rPr sz="1800" spc="-20" dirty="0">
                <a:latin typeface="Microsoft Sans Serif" panose="020B0604020202020204"/>
                <a:cs typeface="Microsoft Sans Serif" panose="020B0604020202020204"/>
              </a:rPr>
              <a:t>.</a:t>
            </a:r>
            <a:endParaRPr sz="1800">
              <a:latin typeface="Microsoft Sans Serif" panose="020B0604020202020204"/>
              <a:cs typeface="Microsoft Sans Serif" panose="020B0604020202020204"/>
            </a:endParaRPr>
          </a:p>
          <a:p>
            <a:pPr marL="12700" marR="5080">
              <a:lnSpc>
                <a:spcPct val="100000"/>
              </a:lnSpc>
            </a:pPr>
            <a:r>
              <a:rPr sz="1800" spc="-10" dirty="0">
                <a:latin typeface="Microsoft Sans Serif" panose="020B0604020202020204"/>
                <a:cs typeface="Microsoft Sans Serif" panose="020B0604020202020204"/>
              </a:rPr>
              <a:t>Синергидними</a:t>
            </a:r>
            <a:r>
              <a:rPr sz="1800" spc="-7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найчастіше</a:t>
            </a:r>
            <a:r>
              <a:rPr sz="1800" spc="-6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являються</a:t>
            </a:r>
            <a:r>
              <a:rPr sz="1800" spc="-80" dirty="0">
                <a:latin typeface="Microsoft Sans Serif" panose="020B0604020202020204"/>
                <a:cs typeface="Microsoft Sans Serif" panose="020B0604020202020204"/>
              </a:rPr>
              <a:t> </a:t>
            </a:r>
            <a:r>
              <a:rPr sz="1800" b="1" spc="-10" dirty="0">
                <a:solidFill>
                  <a:srgbClr val="FF0000"/>
                </a:solidFill>
                <a:latin typeface="Arial" panose="020B0604020202020204"/>
                <a:cs typeface="Arial" panose="020B0604020202020204"/>
              </a:rPr>
              <a:t>комбінації</a:t>
            </a:r>
            <a:r>
              <a:rPr sz="1800" b="1" spc="-100" dirty="0">
                <a:solidFill>
                  <a:srgbClr val="FF0000"/>
                </a:solidFill>
                <a:latin typeface="Arial" panose="020B0604020202020204"/>
                <a:cs typeface="Arial" panose="020B0604020202020204"/>
              </a:rPr>
              <a:t> </a:t>
            </a:r>
            <a:r>
              <a:rPr sz="1800" b="1" dirty="0">
                <a:solidFill>
                  <a:srgbClr val="FF0000"/>
                </a:solidFill>
                <a:latin typeface="Arial" panose="020B0604020202020204"/>
                <a:cs typeface="Arial" panose="020B0604020202020204"/>
              </a:rPr>
              <a:t>тетрацикліну</a:t>
            </a:r>
            <a:r>
              <a:rPr sz="1800" b="1" spc="-85" dirty="0">
                <a:solidFill>
                  <a:srgbClr val="FF0000"/>
                </a:solidFill>
                <a:latin typeface="Arial" panose="020B0604020202020204"/>
                <a:cs typeface="Arial" panose="020B0604020202020204"/>
              </a:rPr>
              <a:t> </a:t>
            </a:r>
            <a:r>
              <a:rPr sz="1800" b="1" spc="-50" dirty="0">
                <a:solidFill>
                  <a:srgbClr val="FF0000"/>
                </a:solidFill>
                <a:latin typeface="Arial" panose="020B0604020202020204"/>
                <a:cs typeface="Arial" panose="020B0604020202020204"/>
              </a:rPr>
              <a:t>з </a:t>
            </a:r>
            <a:r>
              <a:rPr sz="1800" b="1" spc="-20" dirty="0">
                <a:solidFill>
                  <a:srgbClr val="FF0000"/>
                </a:solidFill>
                <a:latin typeface="Arial" panose="020B0604020202020204"/>
                <a:cs typeface="Arial" panose="020B0604020202020204"/>
              </a:rPr>
              <a:t>олеандомицином,</a:t>
            </a:r>
            <a:r>
              <a:rPr sz="1800" b="1" spc="-55" dirty="0">
                <a:solidFill>
                  <a:srgbClr val="FF0000"/>
                </a:solidFill>
                <a:latin typeface="Arial" panose="020B0604020202020204"/>
                <a:cs typeface="Arial" panose="020B0604020202020204"/>
              </a:rPr>
              <a:t> </a:t>
            </a:r>
            <a:r>
              <a:rPr sz="1800" b="1" spc="-10" dirty="0">
                <a:solidFill>
                  <a:srgbClr val="FF0000"/>
                </a:solidFill>
                <a:latin typeface="Arial" panose="020B0604020202020204"/>
                <a:cs typeface="Arial" panose="020B0604020202020204"/>
              </a:rPr>
              <a:t>еритроміцином</a:t>
            </a:r>
            <a:r>
              <a:rPr sz="1800" spc="-10" dirty="0">
                <a:latin typeface="Microsoft Sans Serif" panose="020B0604020202020204"/>
                <a:cs typeface="Microsoft Sans Serif" panose="020B0604020202020204"/>
              </a:rPr>
              <a:t>.</a:t>
            </a:r>
            <a:r>
              <a:rPr sz="1800" spc="-1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Відносно</a:t>
            </a:r>
            <a:r>
              <a:rPr sz="1800" spc="-2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ряду </a:t>
            </a:r>
            <a:r>
              <a:rPr sz="1800" spc="-10" dirty="0">
                <a:latin typeface="Microsoft Sans Serif" panose="020B0604020202020204"/>
                <a:cs typeface="Microsoft Sans Serif" panose="020B0604020202020204"/>
              </a:rPr>
              <a:t>збудників </a:t>
            </a:r>
            <a:r>
              <a:rPr sz="1800" dirty="0">
                <a:latin typeface="Microsoft Sans Serif" panose="020B0604020202020204"/>
                <a:cs typeface="Microsoft Sans Serif" panose="020B0604020202020204"/>
              </a:rPr>
              <a:t>встановлено</a:t>
            </a:r>
            <a:r>
              <a:rPr sz="1800" spc="-5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посилення</a:t>
            </a:r>
            <a:r>
              <a:rPr sz="1800" spc="-50"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антибактеріального</a:t>
            </a:r>
            <a:r>
              <a:rPr sz="1800" spc="-5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ефекту</a:t>
            </a:r>
            <a:r>
              <a:rPr sz="1800" spc="-4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при</a:t>
            </a:r>
            <a:r>
              <a:rPr sz="1800" spc="-5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поєднанні </a:t>
            </a:r>
            <a:r>
              <a:rPr sz="1800" b="1" dirty="0">
                <a:solidFill>
                  <a:srgbClr val="FF0000"/>
                </a:solidFill>
                <a:latin typeface="Arial" panose="020B0604020202020204"/>
                <a:cs typeface="Arial" panose="020B0604020202020204"/>
              </a:rPr>
              <a:t>тетрацикліну</a:t>
            </a:r>
            <a:r>
              <a:rPr sz="1800" b="1" spc="-60" dirty="0">
                <a:solidFill>
                  <a:srgbClr val="FF0000"/>
                </a:solidFill>
                <a:latin typeface="Arial" panose="020B0604020202020204"/>
                <a:cs typeface="Arial" panose="020B0604020202020204"/>
              </a:rPr>
              <a:t> </a:t>
            </a:r>
            <a:r>
              <a:rPr sz="1800" b="1" dirty="0">
                <a:solidFill>
                  <a:srgbClr val="FF0000"/>
                </a:solidFill>
                <a:latin typeface="Arial" panose="020B0604020202020204"/>
                <a:cs typeface="Arial" panose="020B0604020202020204"/>
              </a:rPr>
              <a:t>із</a:t>
            </a:r>
            <a:r>
              <a:rPr sz="1800" b="1" spc="-50" dirty="0">
                <a:solidFill>
                  <a:srgbClr val="FF0000"/>
                </a:solidFill>
                <a:latin typeface="Arial" panose="020B0604020202020204"/>
                <a:cs typeface="Arial" panose="020B0604020202020204"/>
              </a:rPr>
              <a:t> </a:t>
            </a:r>
            <a:r>
              <a:rPr sz="1800" b="1" spc="-10" dirty="0">
                <a:solidFill>
                  <a:srgbClr val="FF0000"/>
                </a:solidFill>
                <a:latin typeface="Arial" panose="020B0604020202020204"/>
                <a:cs typeface="Arial" panose="020B0604020202020204"/>
              </a:rPr>
              <a:t>стрептоміцином</a:t>
            </a:r>
            <a:r>
              <a:rPr sz="1800" spc="-10" dirty="0">
                <a:latin typeface="Microsoft Sans Serif" panose="020B0604020202020204"/>
                <a:cs typeface="Microsoft Sans Serif" panose="020B0604020202020204"/>
              </a:rPr>
              <a:t>.</a:t>
            </a:r>
            <a:r>
              <a:rPr sz="1800" spc="-4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Слід</a:t>
            </a:r>
            <a:r>
              <a:rPr sz="1800" spc="-1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враховувати,</a:t>
            </a:r>
            <a:r>
              <a:rPr sz="1800" spc="-2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що</a:t>
            </a:r>
            <a:r>
              <a:rPr sz="1800" spc="-4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результати, отримані</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при</a:t>
            </a:r>
            <a:r>
              <a:rPr sz="1800" spc="-4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вивченні</a:t>
            </a:r>
            <a:r>
              <a:rPr sz="1800" spc="-45"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комбінацій</a:t>
            </a:r>
            <a:r>
              <a:rPr sz="1800" spc="-40"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тетрацикліну</a:t>
            </a:r>
            <a:r>
              <a:rPr sz="1800" spc="-4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з</a:t>
            </a:r>
            <a:r>
              <a:rPr sz="1800" spc="-5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іншими</a:t>
            </a:r>
            <a:r>
              <a:rPr sz="1800" spc="-45"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антибіотиками</a:t>
            </a:r>
            <a:r>
              <a:rPr sz="1800" spc="-40" dirty="0">
                <a:latin typeface="Microsoft Sans Serif" panose="020B0604020202020204"/>
                <a:cs typeface="Microsoft Sans Serif" panose="020B0604020202020204"/>
              </a:rPr>
              <a:t> </a:t>
            </a:r>
            <a:r>
              <a:rPr sz="1800" spc="-25" dirty="0">
                <a:latin typeface="Microsoft Sans Serif" panose="020B0604020202020204"/>
                <a:cs typeface="Microsoft Sans Serif" panose="020B0604020202020204"/>
              </a:rPr>
              <a:t>in </a:t>
            </a:r>
            <a:r>
              <a:rPr sz="1800" dirty="0">
                <a:latin typeface="Microsoft Sans Serif" panose="020B0604020202020204"/>
                <a:cs typeface="Microsoft Sans Serif" panose="020B0604020202020204"/>
              </a:rPr>
              <a:t>vitro,</a:t>
            </a:r>
            <a:r>
              <a:rPr sz="1800" spc="-2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не</a:t>
            </a:r>
            <a:r>
              <a:rPr sz="1800" spc="-40"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завжди</a:t>
            </a:r>
            <a:r>
              <a:rPr sz="1800" spc="-2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підтверджуються</a:t>
            </a:r>
            <a:r>
              <a:rPr sz="1800" spc="-3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a:t>
            </a:r>
            <a:r>
              <a:rPr sz="1800" spc="-3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клініці.</a:t>
            </a:r>
            <a:r>
              <a:rPr sz="1800" spc="-3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Поєднання</a:t>
            </a:r>
            <a:r>
              <a:rPr sz="1800" spc="-30"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тетрацикліну</a:t>
            </a:r>
            <a:r>
              <a:rPr sz="1800" spc="-45" dirty="0">
                <a:latin typeface="Microsoft Sans Serif" panose="020B0604020202020204"/>
                <a:cs typeface="Microsoft Sans Serif" panose="020B0604020202020204"/>
              </a:rPr>
              <a:t> </a:t>
            </a:r>
            <a:r>
              <a:rPr sz="1800" spc="-50" dirty="0">
                <a:latin typeface="Microsoft Sans Serif" panose="020B0604020202020204"/>
                <a:cs typeface="Microsoft Sans Serif" panose="020B0604020202020204"/>
              </a:rPr>
              <a:t>з </a:t>
            </a:r>
            <a:r>
              <a:rPr sz="1800" spc="-10" dirty="0">
                <a:latin typeface="Microsoft Sans Serif" panose="020B0604020202020204"/>
                <a:cs typeface="Microsoft Sans Serif" panose="020B0604020202020204"/>
              </a:rPr>
              <a:t>пеніциліном</a:t>
            </a:r>
            <a:r>
              <a:rPr sz="1800" spc="-4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з</a:t>
            </a:r>
            <a:r>
              <a:rPr sz="1800" spc="-55"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виразним</a:t>
            </a:r>
            <a:r>
              <a:rPr sz="1800" spc="-40" dirty="0">
                <a:latin typeface="Microsoft Sans Serif" panose="020B0604020202020204"/>
                <a:cs typeface="Microsoft Sans Serif" panose="020B0604020202020204"/>
              </a:rPr>
              <a:t> </a:t>
            </a:r>
            <a:r>
              <a:rPr sz="1800" spc="-25" dirty="0">
                <a:latin typeface="Microsoft Sans Serif" panose="020B0604020202020204"/>
                <a:cs typeface="Microsoft Sans Serif" panose="020B0604020202020204"/>
              </a:rPr>
              <a:t>антагонізмом</a:t>
            </a:r>
            <a:r>
              <a:rPr sz="1800" spc="-5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in</a:t>
            </a:r>
            <a:r>
              <a:rPr sz="1800" spc="-4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vitro</a:t>
            </a:r>
            <a:r>
              <a:rPr sz="1800" spc="-5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виявляються</a:t>
            </a:r>
            <a:r>
              <a:rPr sz="1800" spc="-5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іноді синергидними</a:t>
            </a:r>
            <a:r>
              <a:rPr sz="1800" spc="-30"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в</a:t>
            </a:r>
            <a:r>
              <a:rPr sz="1800" spc="-45" dirty="0">
                <a:latin typeface="Microsoft Sans Serif" panose="020B0604020202020204"/>
                <a:cs typeface="Microsoft Sans Serif" panose="020B0604020202020204"/>
              </a:rPr>
              <a:t> </a:t>
            </a:r>
            <a:r>
              <a:rPr sz="1800" dirty="0">
                <a:latin typeface="Microsoft Sans Serif" panose="020B0604020202020204"/>
                <a:cs typeface="Microsoft Sans Serif" panose="020B0604020202020204"/>
              </a:rPr>
              <a:t>умовах</a:t>
            </a:r>
            <a:r>
              <a:rPr sz="1800" spc="-45" dirty="0">
                <a:latin typeface="Microsoft Sans Serif" panose="020B0604020202020204"/>
                <a:cs typeface="Microsoft Sans Serif" panose="020B0604020202020204"/>
              </a:rPr>
              <a:t> </a:t>
            </a:r>
            <a:r>
              <a:rPr sz="1800" spc="-20" dirty="0">
                <a:latin typeface="Microsoft Sans Serif" panose="020B0604020202020204"/>
                <a:cs typeface="Microsoft Sans Serif" panose="020B0604020202020204"/>
              </a:rPr>
              <a:t>організму</a:t>
            </a:r>
            <a:r>
              <a:rPr sz="1800" spc="-30" dirty="0">
                <a:latin typeface="Microsoft Sans Serif" panose="020B0604020202020204"/>
                <a:cs typeface="Microsoft Sans Serif" panose="020B0604020202020204"/>
              </a:rPr>
              <a:t> </a:t>
            </a:r>
            <a:r>
              <a:rPr sz="1800" spc="-10" dirty="0">
                <a:latin typeface="Microsoft Sans Serif" panose="020B0604020202020204"/>
                <a:cs typeface="Microsoft Sans Serif" panose="020B0604020202020204"/>
              </a:rPr>
              <a:t>хворого.</a:t>
            </a:r>
            <a:endParaRPr sz="1800">
              <a:latin typeface="Microsoft Sans Serif" panose="020B0604020202020204"/>
              <a:cs typeface="Microsoft Sans Serif" panose="020B0604020202020204"/>
            </a:endParaRP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srcRect t="6980" b="15463"/>
          <a:stretch>
            <a:fillRect/>
          </a:stretch>
        </p:blipFill>
        <p:spPr>
          <a:xfrm>
            <a:off x="6642100" y="5305425"/>
            <a:ext cx="1609090" cy="1248410"/>
          </a:xfrm>
          <a:prstGeom prst="rect">
            <a:avLst/>
          </a:prstGeom>
        </p:spPr>
      </p:pic>
      <p:pic>
        <p:nvPicPr>
          <p:cNvPr id="100" name="Content Placeholder 99"/>
          <p:cNvPicPr>
            <a:picLocks noGrp="1"/>
          </p:cNvPicPr>
          <p:nvPr>
            <p:ph sz="half" idx="2"/>
          </p:nvPr>
        </p:nvPicPr>
        <p:blipFill>
          <a:blip r:embed="rId3" cstate="print"/>
          <a:srcRect l="-6020" r="-6020" b="-17800"/>
          <a:stretch>
            <a:fillRect/>
          </a:stretch>
        </p:blipFill>
        <p:spPr>
          <a:xfrm>
            <a:off x="8013700" y="5000625"/>
            <a:ext cx="2836545" cy="2244090"/>
          </a:xfrm>
          <a:prstGeom prst="rect">
            <a:avLst/>
          </a:prstGeom>
          <a:noFill/>
          <a:ln w="9525">
            <a:noFill/>
          </a:ln>
        </p:spPr>
      </p:pic>
      <p:sp>
        <p:nvSpPr>
          <p:cNvPr id="4" name="Text Box 3"/>
          <p:cNvSpPr txBox="1"/>
          <p:nvPr/>
        </p:nvSpPr>
        <p:spPr>
          <a:xfrm>
            <a:off x="1155700" y="885825"/>
            <a:ext cx="8834120" cy="5015865"/>
          </a:xfrm>
          <a:prstGeom prst="rect">
            <a:avLst/>
          </a:prstGeom>
          <a:noFill/>
        </p:spPr>
        <p:txBody>
          <a:bodyPr wrap="square" rtlCol="0" anchor="t">
            <a:spAutoFit/>
          </a:bodyPr>
          <a:lstStyle/>
          <a:p>
            <a:r>
              <a:rPr lang="en-US" sz="2000"/>
              <a:t>Виникнення стійкості бактерій до</a:t>
            </a:r>
            <a:r>
              <a:rPr lang="en-US" sz="2000" b="1">
                <a:solidFill>
                  <a:srgbClr val="FF0000"/>
                </a:solidFill>
              </a:rPr>
              <a:t> доксицикліну</a:t>
            </a:r>
            <a:r>
              <a:rPr lang="en-US" sz="2000"/>
              <a:t> зазвичай пов'язане з генетичними змінами в бактеріальних клітинах. Цей процес може протікати природним чином або бути викликаним експозицією до антибіотиків. Основні механізми виникнення резистентності включають:</a:t>
            </a:r>
          </a:p>
          <a:p>
            <a:endParaRPr lang="en-US" sz="2000"/>
          </a:p>
          <a:p>
            <a:pPr marL="285750" indent="-285750">
              <a:buFont typeface="Arial" panose="020B0604020202020204" pitchFamily="34" charset="0"/>
              <a:buChar char="•"/>
            </a:pPr>
            <a:r>
              <a:rPr lang="en-US" sz="2000" b="1"/>
              <a:t>Мутації генів</a:t>
            </a:r>
          </a:p>
          <a:p>
            <a:pPr marL="0" indent="0">
              <a:buFont typeface="Arial" panose="020B0604020202020204" pitchFamily="34" charset="0"/>
              <a:buNone/>
            </a:pPr>
            <a:r>
              <a:rPr lang="en-US" sz="2000"/>
              <a:t> Бактерії можуть придбати стійкість до антибіотиків через мутації у своїх генах. Якщо така мутація призводить до змін, які зменшують афінітет бактерій до антибіотика, це може призвести до стійкості.</a:t>
            </a:r>
          </a:p>
          <a:p>
            <a:endParaRPr lang="en-US" sz="2000"/>
          </a:p>
          <a:p>
            <a:pPr marL="285750" indent="-285750">
              <a:buFont typeface="Arial" panose="020B0604020202020204" pitchFamily="34" charset="0"/>
              <a:buChar char="•"/>
            </a:pPr>
            <a:r>
              <a:rPr lang="en-US" sz="2000" b="1"/>
              <a:t>Горизонтальний перенос генів</a:t>
            </a:r>
          </a:p>
          <a:p>
            <a:pPr marL="0" indent="0">
              <a:buFont typeface="Arial" panose="020B0604020202020204" pitchFamily="34" charset="0"/>
              <a:buNone/>
            </a:pPr>
            <a:r>
              <a:rPr lang="en-US" sz="2000"/>
              <a:t>Бактерії можуть обмінювати гени, включаючи ті, що кодують резистентність до антибіотиків. Цей процес, відомий як горизонтальний перенос генів, може відбуватися через кон'югацію, трансдукцію або трансформацію.</a:t>
            </a:r>
          </a:p>
          <a:p>
            <a:endParaRPr lang="en-US" sz="2000"/>
          </a:p>
        </p:txBody>
      </p:sp>
      <p:sp>
        <p:nvSpPr>
          <p:cNvPr id="6" name="Content Placeholder 5"/>
          <p:cNvSpPr>
            <a:spLocks noGrp="1"/>
          </p:cNvSpPr>
          <p:nvPr>
            <p:ph sz="half" idx="3"/>
          </p:nvPr>
        </p:nvSpPr>
        <p:spPr>
          <a:xfrm>
            <a:off x="5507101" y="1739455"/>
            <a:ext cx="4651629" cy="276860"/>
          </a:xfrm>
        </p:spPr>
        <p:txBody>
          <a:bodyPr/>
          <a:lstStyle/>
          <a:p>
            <a:r>
              <a:rPr lang="uk-UA" altLang="en-US"/>
              <a:t>,</a:t>
            </a: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p:nvPr/>
        </p:nvSpPr>
        <p:spPr>
          <a:xfrm>
            <a:off x="1231900" y="1419225"/>
            <a:ext cx="8569960" cy="3753485"/>
          </a:xfrm>
          <a:prstGeom prst="rect">
            <a:avLst/>
          </a:prstGeom>
          <a:noFill/>
        </p:spPr>
        <p:txBody>
          <a:bodyPr wrap="square" rtlCol="0" anchor="t">
            <a:spAutoFit/>
          </a:bodyPr>
          <a:lstStyle/>
          <a:p>
            <a:endParaRPr lang="en-US"/>
          </a:p>
          <a:p>
            <a:pPr marL="171450" indent="-171450">
              <a:buFont typeface="Arial" panose="020B0604020202020204" pitchFamily="34" charset="0"/>
              <a:buChar char="•"/>
            </a:pPr>
            <a:r>
              <a:rPr lang="en-US" sz="2000" b="1">
                <a:sym typeface="+mn-ea"/>
              </a:rPr>
              <a:t>Активація бактерій, які вже мають резистентність</a:t>
            </a:r>
            <a:endParaRPr lang="en-US" sz="2000" b="1"/>
          </a:p>
          <a:p>
            <a:r>
              <a:rPr lang="en-US" sz="2000">
                <a:sym typeface="+mn-ea"/>
              </a:rPr>
              <a:t>Деякі бактерії можуть бути природно резистентними до деяких антибіотиків або вже мати гени, які надають їм стійкість. Під впливом антибіотиків виживають саме ці резистентні штами, і вони стають переважаючими у популяції.</a:t>
            </a:r>
            <a:endParaRPr lang="en-US" sz="2000"/>
          </a:p>
          <a:p>
            <a:endParaRPr lang="en-US" sz="2000"/>
          </a:p>
          <a:p>
            <a:pPr marL="171450" indent="-171450">
              <a:buFont typeface="Arial" panose="020B0604020202020204" pitchFamily="34" charset="0"/>
              <a:buChar char="•"/>
            </a:pPr>
            <a:r>
              <a:rPr lang="en-US" sz="2000" b="1">
                <a:sym typeface="+mn-ea"/>
              </a:rPr>
              <a:t>Використання антибіотиків</a:t>
            </a:r>
            <a:endParaRPr lang="en-US" sz="2000" b="1"/>
          </a:p>
          <a:p>
            <a:r>
              <a:rPr lang="en-US" sz="2000">
                <a:sym typeface="+mn-ea"/>
              </a:rPr>
              <a:t>Інтенсивне та недоозначене використання антибіотиків може стимулювати розвиток резистентності. Бактерії, які виживають під час антибіотичного лікування, передають свої гени резистентності наступним поколінням.</a:t>
            </a:r>
            <a:endParaRPr lang="en-US" sz="2000"/>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 name="Content Placeholder 99"/>
          <p:cNvPicPr>
            <a:picLocks noGrp="1"/>
          </p:cNvPicPr>
          <p:nvPr>
            <p:ph sz="half" idx="2"/>
          </p:nvPr>
        </p:nvPicPr>
        <p:blipFill>
          <a:blip r:embed="rId2" cstate="print"/>
          <a:srcRect l="14006" r="16340" b="1235"/>
          <a:stretch>
            <a:fillRect/>
          </a:stretch>
        </p:blipFill>
        <p:spPr>
          <a:xfrm>
            <a:off x="8242300" y="4924425"/>
            <a:ext cx="1916430" cy="2061210"/>
          </a:xfrm>
          <a:prstGeom prst="rect">
            <a:avLst/>
          </a:prstGeom>
          <a:noFill/>
          <a:ln w="9525">
            <a:noFill/>
          </a:ln>
        </p:spPr>
      </p:pic>
      <p:sp>
        <p:nvSpPr>
          <p:cNvPr id="4" name="Text Box 3"/>
          <p:cNvSpPr txBox="1"/>
          <p:nvPr/>
        </p:nvSpPr>
        <p:spPr>
          <a:xfrm>
            <a:off x="927100" y="1190625"/>
            <a:ext cx="9109710" cy="4092575"/>
          </a:xfrm>
          <a:prstGeom prst="rect">
            <a:avLst/>
          </a:prstGeom>
          <a:noFill/>
        </p:spPr>
        <p:txBody>
          <a:bodyPr wrap="square" rtlCol="0" anchor="t">
            <a:spAutoFit/>
          </a:bodyPr>
          <a:lstStyle/>
          <a:p>
            <a:r>
              <a:rPr lang="en-US" sz="2000" b="1">
                <a:solidFill>
                  <a:srgbClr val="FF0000"/>
                </a:solidFill>
              </a:rPr>
              <a:t>Еравациклін</a:t>
            </a:r>
            <a:r>
              <a:rPr lang="en-US" sz="2000"/>
              <a:t>, як новий представник класу тетрациклінів, може бути ефективним у вирішенні проблеми резистентності бактерій до тетрациклінів. Однак не можна гарантувати, що він буде ефективним проти всіх видів бактерій, що виявляють резистентність до тетрацикліну. </a:t>
            </a:r>
          </a:p>
          <a:p>
            <a:endParaRPr lang="en-US" sz="2000"/>
          </a:p>
          <a:p>
            <a:r>
              <a:rPr lang="en-US" sz="2000"/>
              <a:t>Ефективність еравацикліну зазвичай залежить від конкретного патогену і його рівня резистентності. Важливо зазначити, що для точного визначення ефективності та відповідності конкретним штамам бактерій </a:t>
            </a:r>
            <a:r>
              <a:rPr lang="uk-UA" altLang="en-US" sz="2000"/>
              <a:t>слід проводити постійні дослідження, так як резистентність з часом може наростати.</a:t>
            </a:r>
            <a:endParaRPr lang="en-US" sz="2000"/>
          </a:p>
          <a:p>
            <a:endParaRPr lang="en-US" sz="2000"/>
          </a:p>
          <a:p>
            <a:r>
              <a:rPr lang="en-US" sz="2000"/>
              <a:t>Отже, еравациклін може бути корисним в лікуванні деяких інфекцій, особливо у випадках, коли інші тетрацикліни можуть бути менш ефективними через резистентність. </a:t>
            </a:r>
            <a:endParaRPr lang="uk-UA" altLang="en-US" sz="2000"/>
          </a:p>
        </p:txBody>
      </p:sp>
      <p:sp>
        <p:nvSpPr>
          <p:cNvPr id="3" name="Content Placeholder 2"/>
          <p:cNvSpPr>
            <a:spLocks noGrp="1"/>
          </p:cNvSpPr>
          <p:nvPr>
            <p:ph sz="half" idx="3"/>
          </p:nvPr>
        </p:nvSpPr>
        <p:spPr>
          <a:xfrm>
            <a:off x="5507101" y="1739455"/>
            <a:ext cx="4651629" cy="276860"/>
          </a:xfrm>
        </p:spPr>
        <p:txBody>
          <a:bodyPr/>
          <a:lstStyle/>
          <a:p>
            <a:r>
              <a:rPr lang="uk-UA" altLang="en-US"/>
              <a:t>,</a:t>
            </a: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850900" y="657225"/>
            <a:ext cx="9145270" cy="5323205"/>
          </a:xfrm>
          <a:prstGeom prst="rect">
            <a:avLst/>
          </a:prstGeom>
          <a:noFill/>
        </p:spPr>
        <p:txBody>
          <a:bodyPr wrap="square" rtlCol="0" anchor="t">
            <a:spAutoFit/>
          </a:bodyPr>
          <a:lstStyle/>
          <a:p>
            <a:pPr algn="ctr"/>
            <a:r>
              <a:rPr lang="en-US" sz="2000" b="1">
                <a:solidFill>
                  <a:srgbClr val="FF0000"/>
                </a:solidFill>
              </a:rPr>
              <a:t>ВИСНОВОК</a:t>
            </a:r>
          </a:p>
          <a:p>
            <a:pPr algn="ctr"/>
            <a:endParaRPr lang="en-US" sz="2000" b="1">
              <a:solidFill>
                <a:srgbClr val="FF0000"/>
              </a:solidFill>
            </a:endParaRPr>
          </a:p>
          <a:p>
            <a:r>
              <a:rPr lang="en-US" sz="2000"/>
              <a:t>Понад 60 років антибіотики тетрациклінового ряду лікують серйозні інфекції, що загрожують життю</a:t>
            </a:r>
            <a:r>
              <a:rPr lang="uk-UA" altLang="en-US" sz="2000"/>
              <a:t>. О</a:t>
            </a:r>
            <a:r>
              <a:rPr lang="en-US" sz="2000"/>
              <a:t>днак, як і з будь-яким іншим класом антибіотиків, використання призвело до розвитку резистентності. Історично проблеми ефективності, спектру та стійкості до тетрацикліну вирішувалися напівсинтетично за допомогою хімічних модифікацій попередніх похідних природних продуктів. Найбільш успішні приклади цього підходу включають міноциклін, доксициклін, тайгециклін і омадациклін. Нещодавно підхід повністю синтетичної хімії призвів до відкриття еравацикліну, який є перспективним у лікуванні серйозних інфекцій, викликаних широким спектром бактеріальних збудників. Постійне дослідження синтетичних похідних тетрацикліну дозволило покращити ефективність проти P. aeruginosa та інші грамнегативні збудники, які важко піддаються лікуванню. Здатність синтезувати абсолютно нові, «неприродні» тетрацикліни відкриває нові можливості для більш повного вивчення потенціалу цього знайомого та клінічно підтвердженого класу антибіотиків.</a:t>
            </a: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25065" y="2714625"/>
            <a:ext cx="5495290" cy="923290"/>
          </a:xfrm>
          <a:solidFill>
            <a:schemeClr val="accent6">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wrap="square"/>
          <a:lstStyle/>
          <a:p>
            <a:r>
              <a:rPr lang="uk-UA" altLang="en-US" sz="6000" b="1"/>
              <a:t>Дякую за увагу!</a:t>
            </a:r>
          </a:p>
        </p:txBody>
      </p:sp>
      <p:sp>
        <p:nvSpPr>
          <p:cNvPr id="5" name="Text Box 4"/>
          <p:cNvSpPr txBox="1"/>
          <p:nvPr/>
        </p:nvSpPr>
        <p:spPr>
          <a:xfrm>
            <a:off x="4889500" y="2943225"/>
            <a:ext cx="309880" cy="368300"/>
          </a:xfrm>
          <a:prstGeom prst="rect">
            <a:avLst/>
          </a:prstGeom>
          <a:noFill/>
        </p:spPr>
        <p:txBody>
          <a:bodyPr wrap="none" rtlCol="0">
            <a:spAutoFit/>
          </a:bodyPr>
          <a:lstStyle/>
          <a:p>
            <a:endParaRPr lang="en-US"/>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284B2EA9DF61B243BEB64F8DC0581C31" ma:contentTypeVersion="3" ma:contentTypeDescription="Создание документа." ma:contentTypeScope="" ma:versionID="93cfa836460f0464c71dd761b066470f">
  <xsd:schema xmlns:xsd="http://www.w3.org/2001/XMLSchema" xmlns:xs="http://www.w3.org/2001/XMLSchema" xmlns:p="http://schemas.microsoft.com/office/2006/metadata/properties" xmlns:ns2="e9681779-98cf-4038-a7c6-f9fe7d751b66" targetNamespace="http://schemas.microsoft.com/office/2006/metadata/properties" ma:root="true" ma:fieldsID="54699afb428aa99352f7fb83f08d1121" ns2:_="">
    <xsd:import namespace="e9681779-98cf-4038-a7c6-f9fe7d751b66"/>
    <xsd:element name="properties">
      <xsd:complexType>
        <xsd:sequence>
          <xsd:element name="documentManagement">
            <xsd:complexType>
              <xsd:all>
                <xsd:element ref="ns2:MediaServiceMetadata" minOccurs="0"/>
                <xsd:element ref="ns2:MediaServiceFastMetadata"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681779-98cf-4038-a7c6-f9fe7d751b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6DD8FD-05BD-4DB8-A9A5-DA8481F6F7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681779-98cf-4038-a7c6-f9fe7d751b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E7CFFCF-5B19-4289-BAA1-993DE992843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1251</Words>
  <Application>Microsoft Office PowerPoint</Application>
  <PresentationFormat>Произвольный</PresentationFormat>
  <Paragraphs>78</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Office Theme</vt:lpstr>
      <vt:lpstr>Тема: Клас тетрациклінів. Механізм резистентності.</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Дякую за увагу!</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=B81V&gt;B8:8.pptx</dc:title>
  <dc:creator>˜&gt;;L7&gt;20B5;L</dc:creator>
  <cp:lastModifiedBy>Холод Поліна</cp:lastModifiedBy>
  <cp:revision>4</cp:revision>
  <dcterms:created xsi:type="dcterms:W3CDTF">2023-12-18T18:39:00Z</dcterms:created>
  <dcterms:modified xsi:type="dcterms:W3CDTF">2024-02-14T11:44:54Z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2023-12-17T09:00:00Z</vt:filetime>
  </property>
  <property fmtid="{D5CDD505-2E9C-101B-9397-08002B2CF9AE}" pid="3" name="LastSaved">
    <vt:filetime>2023-12-18T09:00:00Z</vt:filetime>
  </property>
  <property fmtid="{D5CDD505-2E9C-101B-9397-08002B2CF9AE}" pid="4" name="Producer">
    <vt:lpwstr>Microsoft: Print To PDF</vt:lpwstr>
  </property>
  <property fmtid="{D5CDD505-2E9C-101B-9397-08002B2CF9AE}" pid="5" name="ICV">
    <vt:lpwstr>F5D4087A174049AC82FC364133B0CF18</vt:lpwstr>
  </property>
  <property fmtid="{D5CDD505-2E9C-101B-9397-08002B2CF9AE}" pid="6" name="KSOProductBuildVer">
    <vt:lpwstr>1033-11.2.0.11225</vt:lpwstr>
  </property>
</Properties>
</file>