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151A20"/>
    <a:srgbClr val="07161B"/>
    <a:srgbClr val="05141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8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17163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4490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70498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8089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07807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143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28907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9523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9142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86436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86418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B30A1-EFC7-4E36-AD24-B0FCF6B0EE02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703C3-3E3A-4BCB-AE01-A852B6596C6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581545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microsoft.com/office/2007/relationships/hdphoto" Target="../media/hdphoto2.wdp"/><Relationship Id="rId2" Type="http://schemas.openxmlformats.org/officeDocument/2006/relationships/image" Target="../media/image4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microsoft.com/office/2007/relationships/hdphoto" Target="../media/hdphoto1.wdp"/><Relationship Id="rId4" Type="http://schemas.microsoft.com/office/2007/relationships/hdphoto" Target="../media/hdphoto3.wdp"/><Relationship Id="rId9" Type="http://schemas.openxmlformats.org/officeDocument/2006/relationships/image" Target="../media/image5.png"/><Relationship Id="rId1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image" Target="../media/image4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12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microsoft.com/office/2007/relationships/hdphoto" Target="../media/hdphoto7.wdp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C01458-6D9A-BA0E-8371-C40ADC573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493" y="4111081"/>
            <a:ext cx="5416617" cy="933651"/>
          </a:xfrm>
        </p:spPr>
        <p:txBody>
          <a:bodyPr>
            <a:normAutofit/>
          </a:bodyPr>
          <a:lstStyle/>
          <a:p>
            <a:r>
              <a:rPr lang="ru-RU" dirty="0">
                <a:latin typeface="Century Gothic (Заголовки)"/>
              </a:rPr>
              <a:t>Л</a:t>
            </a:r>
            <a:r>
              <a:rPr lang="uk-UA" dirty="0">
                <a:latin typeface="Century Gothic (Заголовки)"/>
              </a:rPr>
              <a:t>інкозаміди</a:t>
            </a:r>
            <a:endParaRPr lang="x-none" dirty="0">
              <a:latin typeface="Century Gothic (Заголовки)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FB0B605-62D0-D44A-5C4D-5A010F27B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916" y="5317958"/>
            <a:ext cx="5137484" cy="1056372"/>
          </a:xfrm>
        </p:spPr>
        <p:txBody>
          <a:bodyPr>
            <a:normAutofit/>
          </a:bodyPr>
          <a:lstStyle/>
          <a:p>
            <a:pPr algn="l"/>
            <a:endParaRPr lang="x-none" dirty="0">
              <a:latin typeface="Century Gothic (Заголовки)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F0B53D6-49BA-E6DF-D3EC-172D86FCC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70000"/>
          </a:blip>
          <a:stretch>
            <a:fillRect/>
          </a:stretch>
        </p:blipFill>
        <p:spPr>
          <a:xfrm>
            <a:off x="9328197" y="5317958"/>
            <a:ext cx="6690131" cy="65090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8D129F6-1215-38E6-87CF-895EC99A2C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81" y="91057"/>
            <a:ext cx="12123819" cy="38834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7849F3A-005B-A593-40E2-E6EF0E172F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</a:blip>
          <a:stretch>
            <a:fillRect/>
          </a:stretch>
        </p:blipFill>
        <p:spPr>
          <a:xfrm>
            <a:off x="-1292356" y="8765005"/>
            <a:ext cx="4023524" cy="406112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xmlns="" val="99486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картина, круг, искусство, палит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925D6D3-CEE2-9A85-70AB-3633A70467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530278">
            <a:off x="7066847" y="7267526"/>
            <a:ext cx="6932007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C9774F2-DDDE-4FBD-A0A5-8B0AD6ACE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</a:blip>
          <a:stretch>
            <a:fillRect/>
          </a:stretch>
        </p:blipFill>
        <p:spPr>
          <a:xfrm>
            <a:off x="-1172040" y="3546054"/>
            <a:ext cx="4023524" cy="406112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6897917-29CB-67C5-7DF2-C8348CE7FC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</a:blip>
          <a:stretch>
            <a:fillRect/>
          </a:stretch>
        </p:blipFill>
        <p:spPr>
          <a:xfrm>
            <a:off x="8007569" y="-601579"/>
            <a:ext cx="6690131" cy="65090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0AECD5E-6F9A-992C-0149-8C547B9ECBA3}"/>
              </a:ext>
            </a:extLst>
          </p:cNvPr>
          <p:cNvSpPr txBox="1"/>
          <p:nvPr/>
        </p:nvSpPr>
        <p:spPr>
          <a:xfrm>
            <a:off x="2197804" y="396399"/>
            <a:ext cx="67762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latin typeface="Century Gothic (Заголовки)"/>
              </a:rPr>
              <a:t>Л</a:t>
            </a:r>
            <a:r>
              <a:rPr lang="uk-UA" sz="7200" dirty="0">
                <a:latin typeface="Century Gothic (Заголовки)"/>
              </a:rPr>
              <a:t>інкозаміди</a:t>
            </a:r>
            <a:endParaRPr lang="x-none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67D91EE-162D-D856-D52A-BD9B57A770D1}"/>
              </a:ext>
            </a:extLst>
          </p:cNvPr>
          <p:cNvSpPr txBox="1"/>
          <p:nvPr/>
        </p:nvSpPr>
        <p:spPr>
          <a:xfrm>
            <a:off x="839722" y="2002889"/>
            <a:ext cx="70691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Century Gothic (Заголовки)"/>
              </a:rPr>
              <a:t>Група антибіотиків </a:t>
            </a:r>
            <a:r>
              <a:rPr lang="uk-UA" sz="2800" dirty="0" err="1">
                <a:latin typeface="Century Gothic (Заголовки)"/>
              </a:rPr>
              <a:t>резерва</a:t>
            </a:r>
            <a:r>
              <a:rPr lang="uk-UA" sz="2800" dirty="0">
                <a:latin typeface="Century Gothic (Заголовки)"/>
              </a:rPr>
              <a:t>, до якої належить природний антибіотик </a:t>
            </a:r>
            <a:r>
              <a:rPr lang="uk-UA" sz="3200" b="1" dirty="0" err="1">
                <a:solidFill>
                  <a:srgbClr val="00CC99"/>
                </a:solidFill>
                <a:latin typeface="Century Gothic (Заголовки)"/>
              </a:rPr>
              <a:t>лінкоміцин</a:t>
            </a:r>
            <a:r>
              <a:rPr lang="uk-UA" sz="2800" dirty="0">
                <a:latin typeface="Century Gothic (Заголовки)"/>
              </a:rPr>
              <a:t> та його напівсинтетичний аналог </a:t>
            </a:r>
            <a:r>
              <a:rPr lang="uk-UA" sz="3200" b="1" dirty="0" err="1">
                <a:solidFill>
                  <a:srgbClr val="00CC99"/>
                </a:solidFill>
                <a:latin typeface="Century Gothic (Заголовки)"/>
              </a:rPr>
              <a:t>кліндаміцин</a:t>
            </a:r>
            <a:r>
              <a:rPr lang="uk-UA" sz="2800" dirty="0">
                <a:latin typeface="Century Gothic (Заголовки)"/>
              </a:rPr>
              <a:t>. </a:t>
            </a:r>
            <a:endParaRPr lang="x-none" sz="2800" dirty="0">
              <a:latin typeface="Century Gothic (Заголовки)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84D8FCE-B881-5C39-493B-B0046E15095C}"/>
              </a:ext>
            </a:extLst>
          </p:cNvPr>
          <p:cNvSpPr txBox="1"/>
          <p:nvPr/>
        </p:nvSpPr>
        <p:spPr>
          <a:xfrm>
            <a:off x="3434838" y="4530864"/>
            <a:ext cx="72363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Century Gothic (Заголовки)"/>
              </a:rPr>
              <a:t>Мають </a:t>
            </a:r>
            <a:r>
              <a:rPr lang="uk-UA" sz="2800" b="1" dirty="0">
                <a:latin typeface="Century Gothic (Заголовки)"/>
              </a:rPr>
              <a:t>бактеріостатичні</a:t>
            </a:r>
            <a:r>
              <a:rPr lang="uk-UA" sz="2800" dirty="0">
                <a:latin typeface="Century Gothic (Заголовки)"/>
              </a:rPr>
              <a:t> або </a:t>
            </a:r>
            <a:r>
              <a:rPr lang="uk-UA" sz="2800" b="1" dirty="0">
                <a:latin typeface="Century Gothic (Заголовки)"/>
              </a:rPr>
              <a:t>бактерицидні</a:t>
            </a:r>
            <a:r>
              <a:rPr lang="uk-UA" sz="2800" dirty="0">
                <a:latin typeface="Century Gothic (Заголовки)"/>
              </a:rPr>
              <a:t> властивості залежно від концентрації в організмі і чутливості мікроорганізмів</a:t>
            </a:r>
            <a:endParaRPr lang="x-none" sz="2800" dirty="0">
              <a:latin typeface="Century Gothic (Заголовки)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30B39CC-9B24-0DB4-E600-7481797BD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8552" b="88688" l="16822" r="87850">
                        <a14:foregroundMark x1="41121" y1="18552" x2="16822" y2="33484"/>
                        <a14:foregroundMark x1="27103" y1="18100" x2="31776" y2="18100"/>
                        <a14:foregroundMark x1="84112" y1="73303" x2="85981" y2="77376"/>
                      </a14:backgroundRemoval>
                    </a14:imgEffect>
                  </a14:imgLayer>
                </a14:imgProps>
              </a:ext>
            </a:extLst>
          </a:blip>
          <a:srcRect l="7901" t="11711" r="2392" b="2566"/>
          <a:stretch/>
        </p:blipFill>
        <p:spPr>
          <a:xfrm rot="17798902">
            <a:off x="1500993" y="7947694"/>
            <a:ext cx="914400" cy="18047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DF4A3C4-39D8-E6E8-AA6C-BD270086C5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8824" b="94118" l="8917" r="90446">
                        <a14:foregroundMark x1="90446" y1="66176" x2="87261" y2="33824"/>
                        <a14:foregroundMark x1="25478" y1="88235" x2="23567" y2="89706"/>
                        <a14:foregroundMark x1="29299" y1="91176" x2="32484" y2="941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649843">
            <a:off x="5400982" y="7707251"/>
            <a:ext cx="1495634" cy="6477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91EC4E7-2226-2451-8CB6-2AC79E69308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22609" b="90870" l="8036" r="89286">
                        <a14:foregroundMark x1="8929" y1="76522" x2="9821" y2="63913"/>
                        <a14:foregroundMark x1="85714" y1="80870" x2="85714" y2="60435"/>
                        <a14:foregroundMark x1="89286" y1="75652" x2="89286" y2="64783"/>
                        <a14:foregroundMark x1="63961" y1="23043" x2="69643" y2="22609"/>
                        <a14:foregroundMark x1="24107" y1="26087" x2="63961" y2="23043"/>
                        <a14:foregroundMark x1="71426" y1="23043" x2="75000" y2="23913"/>
                        <a14:foregroundMark x1="69643" y1="22609" x2="71426" y2="23043"/>
                        <a14:foregroundMark x1="8929" y1="37391" x2="8036" y2="41304"/>
                        <a14:backgroundMark x1="75893" y1="23913" x2="75893" y2="23913"/>
                        <a14:backgroundMark x1="73214" y1="23043" x2="73214" y2="23043"/>
                      </a14:backgroundRemoval>
                    </a14:imgEffect>
                  </a14:imgLayer>
                </a14:imgProps>
              </a:ext>
            </a:extLst>
          </a:blip>
          <a:srcRect l="-1" t="17052" r="4518"/>
          <a:stretch/>
        </p:blipFill>
        <p:spPr>
          <a:xfrm rot="3750771">
            <a:off x="8638787" y="6819699"/>
            <a:ext cx="1042631" cy="186002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E2F74F7-BE77-2F2B-F951-B110EEC8C5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 amt="85000"/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9350" b="93496" l="9417" r="89238">
                        <a14:foregroundMark x1="43049" y1="91463" x2="63229" y2="89431"/>
                        <a14:foregroundMark x1="45291" y1="93496" x2="61435" y2="91870"/>
                        <a14:foregroundMark x1="87892" y1="67480" x2="89238" y2="536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98709">
            <a:off x="10637532" y="6832028"/>
            <a:ext cx="1600851" cy="176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21539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Изображение выглядит как картина, круг, искусство, палит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F7DF4E6-6B0C-45C0-B0C3-2CAFD41104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530278">
            <a:off x="5926009" y="5991176"/>
            <a:ext cx="6932007" cy="6858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8DFD6D9A-61E7-BF65-32A5-B89C8D32AD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22609" b="90870" l="8036" r="89286">
                        <a14:foregroundMark x1="8929" y1="76522" x2="9821" y2="63913"/>
                        <a14:foregroundMark x1="85714" y1="80870" x2="85714" y2="60435"/>
                        <a14:foregroundMark x1="89286" y1="75652" x2="89286" y2="64783"/>
                        <a14:foregroundMark x1="63961" y1="23043" x2="69643" y2="22609"/>
                        <a14:foregroundMark x1="24107" y1="26087" x2="63961" y2="23043"/>
                        <a14:foregroundMark x1="71426" y1="23043" x2="75000" y2="23913"/>
                        <a14:foregroundMark x1="69643" y1="22609" x2="71426" y2="23043"/>
                        <a14:foregroundMark x1="8929" y1="37391" x2="8036" y2="41304"/>
                        <a14:backgroundMark x1="75893" y1="23913" x2="75893" y2="23913"/>
                        <a14:backgroundMark x1="73214" y1="23043" x2="73214" y2="23043"/>
                      </a14:backgroundRemoval>
                    </a14:imgEffect>
                  </a14:imgLayer>
                </a14:imgProps>
              </a:ext>
            </a:extLst>
          </a:blip>
          <a:srcRect l="-1" t="17052" r="4518"/>
          <a:stretch/>
        </p:blipFill>
        <p:spPr>
          <a:xfrm rot="3750771">
            <a:off x="8768831" y="4115560"/>
            <a:ext cx="1042631" cy="18600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C9774F2-DDDE-4FBD-A0A5-8B0AD6ACE0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70000"/>
          </a:blip>
          <a:stretch>
            <a:fillRect/>
          </a:stretch>
        </p:blipFill>
        <p:spPr>
          <a:xfrm>
            <a:off x="-1184935" y="1664832"/>
            <a:ext cx="4023524" cy="406112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6897917-29CB-67C5-7DF2-C8348CE7FC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70000"/>
          </a:blip>
          <a:stretch>
            <a:fillRect/>
          </a:stretch>
        </p:blipFill>
        <p:spPr>
          <a:xfrm>
            <a:off x="7863191" y="-2490536"/>
            <a:ext cx="6690131" cy="65090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C04D168-B44F-B1C5-90D7-157F4285E295}"/>
              </a:ext>
            </a:extLst>
          </p:cNvPr>
          <p:cNvSpPr txBox="1"/>
          <p:nvPr/>
        </p:nvSpPr>
        <p:spPr>
          <a:xfrm>
            <a:off x="750300" y="226728"/>
            <a:ext cx="6489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err="1">
                <a:latin typeface="Century Gothic (Заголовки)"/>
              </a:rPr>
              <a:t>Фармакодинаміка</a:t>
            </a:r>
            <a:endParaRPr lang="uk-UA" sz="4800" dirty="0">
              <a:latin typeface="Century Gothic (Заголовки)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DE98218-EA44-49CA-A2D0-6C215E925627}"/>
              </a:ext>
            </a:extLst>
          </p:cNvPr>
          <p:cNvSpPr txBox="1"/>
          <p:nvPr/>
        </p:nvSpPr>
        <p:spPr>
          <a:xfrm>
            <a:off x="1213003" y="1225081"/>
            <a:ext cx="71291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Century Gothic (Заголовки)"/>
                <a:cs typeface="Aptos Serif" panose="020B0502040204020203" pitchFamily="18" charset="0"/>
              </a:rPr>
              <a:t>О</a:t>
            </a:r>
            <a:r>
              <a:rPr lang="uk-UA" b="0" i="0" dirty="0">
                <a:effectLst/>
                <a:latin typeface="Century Gothic (Заголовки)"/>
                <a:cs typeface="Aptos Serif" panose="020B0502040204020203" pitchFamily="18" charset="0"/>
              </a:rPr>
              <a:t>бидва препарати </a:t>
            </a:r>
            <a:r>
              <a:rPr lang="uk-UA" sz="2000" b="1" i="0" dirty="0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пригнічують синтез білків мікробної клітини</a:t>
            </a:r>
            <a:r>
              <a:rPr lang="uk-UA" sz="2000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uk-UA" b="0" i="0" dirty="0">
                <a:effectLst/>
                <a:latin typeface="Century Gothic (Заголовки)"/>
                <a:cs typeface="Aptos Serif" panose="020B0502040204020203" pitchFamily="18" charset="0"/>
              </a:rPr>
              <a:t>шляхом зв’язування 50</a:t>
            </a:r>
            <a:r>
              <a:rPr lang="en-US" b="0" i="0" dirty="0">
                <a:effectLst/>
                <a:latin typeface="Century Gothic (Заголовки)"/>
                <a:cs typeface="Aptos Serif" panose="020B0502040204020203" pitchFamily="18" charset="0"/>
              </a:rPr>
              <a:t>S-</a:t>
            </a:r>
            <a:r>
              <a:rPr lang="uk-UA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субодиниць</a:t>
            </a:r>
            <a:r>
              <a:rPr lang="uk-UA" b="0" i="0" dirty="0">
                <a:effectLst/>
                <a:latin typeface="Century Gothic (Заголовки)"/>
                <a:cs typeface="Aptos Serif" panose="020B0502040204020203" pitchFamily="18" charset="0"/>
              </a:rPr>
              <a:t> рибосом, гальмування включення транспортної РНК до комплексів </a:t>
            </a:r>
            <a:r>
              <a:rPr lang="uk-UA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рибосомальної-іРНК</a:t>
            </a:r>
            <a:r>
              <a:rPr lang="uk-UA" b="0" i="0" dirty="0">
                <a:effectLst/>
                <a:latin typeface="Century Gothic (Заголовки)"/>
                <a:cs typeface="Aptos Serif" panose="020B0502040204020203" pitchFamily="18" charset="0"/>
              </a:rPr>
              <a:t>. </a:t>
            </a:r>
          </a:p>
          <a:p>
            <a:r>
              <a:rPr lang="uk-UA" b="0" i="0" dirty="0">
                <a:effectLst/>
                <a:latin typeface="Century Gothic (Заголовки)"/>
                <a:cs typeface="Aptos Serif" panose="020B0502040204020203" pitchFamily="18" charset="0"/>
              </a:rPr>
              <a:t>Внаслідок цього розвивається </a:t>
            </a:r>
            <a:r>
              <a:rPr lang="uk-UA" sz="2000" b="1" i="0" dirty="0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бактеріостатичний</a:t>
            </a:r>
            <a:r>
              <a:rPr lang="uk-UA" b="0" i="0" dirty="0">
                <a:effectLst/>
                <a:latin typeface="Century Gothic (Заголовки)"/>
                <a:cs typeface="Aptos Serif" panose="020B0502040204020203" pitchFamily="18" charset="0"/>
              </a:rPr>
              <a:t> ефект</a:t>
            </a:r>
            <a:r>
              <a:rPr lang="uk-UA" dirty="0">
                <a:latin typeface="Century Gothic (Заголовки)"/>
                <a:cs typeface="Aptos Serif" panose="020B0502040204020203" pitchFamily="18" charset="0"/>
              </a:rPr>
              <a:t>.</a:t>
            </a:r>
            <a:r>
              <a:rPr lang="uk-UA" b="0" i="0" dirty="0">
                <a:effectLst/>
                <a:latin typeface="Century Gothic (Заголовки)"/>
                <a:cs typeface="Aptos Serif" panose="020B0502040204020203" pitchFamily="18" charset="0"/>
              </a:rPr>
              <a:t> Також вони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мають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постантибіотичний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ефект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відносно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чутливих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мікроорганізмів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.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Резистентність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розвивається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повільно</a:t>
            </a:r>
            <a:r>
              <a:rPr lang="ru-RU" b="0" i="0" dirty="0">
                <a:effectLst/>
                <a:latin typeface="Century Gothic (Заголовки)"/>
                <a:cs typeface="Aptos Serif" panose="020B0502040204020203" pitchFamily="18" charset="0"/>
              </a:rPr>
              <a:t>.</a:t>
            </a:r>
            <a:endParaRPr lang="x-none" dirty="0"/>
          </a:p>
          <a:p>
            <a:endParaRPr lang="x-none" dirty="0">
              <a:latin typeface="Century Gothic (Заголовки)"/>
              <a:cs typeface="Aptos Serif" panose="020B05020402040202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D6C25C6-6E52-E251-9E29-3038EB70C200}"/>
              </a:ext>
            </a:extLst>
          </p:cNvPr>
          <p:cNvSpPr txBox="1"/>
          <p:nvPr/>
        </p:nvSpPr>
        <p:spPr>
          <a:xfrm>
            <a:off x="2570299" y="3522094"/>
            <a:ext cx="712919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0" dirty="0">
                <a:effectLst/>
                <a:latin typeface="Century Gothic (Заголовки)"/>
                <a:cs typeface="Aptos Serif" panose="020B0502040204020203" pitchFamily="18" charset="0"/>
              </a:rPr>
              <a:t>При підвищенні концентрації </a:t>
            </a:r>
            <a:r>
              <a:rPr lang="uk-UA" sz="2200" b="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лінкозаміди</a:t>
            </a:r>
            <a:r>
              <a:rPr lang="uk-UA" sz="2200" b="0" i="0" dirty="0">
                <a:effectLst/>
                <a:latin typeface="Century Gothic (Заголовки)"/>
                <a:cs typeface="Aptos Serif" panose="020B0502040204020203" pitchFamily="18" charset="0"/>
              </a:rPr>
              <a:t> проявляють бактерицидну дію відносно </a:t>
            </a:r>
            <a:r>
              <a:rPr lang="uk-UA" sz="2400" b="1" i="0" dirty="0" err="1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стафілококків</a:t>
            </a:r>
            <a:r>
              <a:rPr lang="uk-UA" sz="2400" b="1" i="0" dirty="0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, стрептококів, </a:t>
            </a:r>
            <a:r>
              <a:rPr lang="uk-UA" sz="2400" b="1" i="0" dirty="0" err="1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пневмококків</a:t>
            </a:r>
            <a:r>
              <a:rPr lang="uk-UA" sz="2400" b="1" i="0" dirty="0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, </a:t>
            </a:r>
            <a:r>
              <a:rPr lang="uk-UA" sz="2400" b="1" i="0" dirty="0" err="1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палочки</a:t>
            </a:r>
            <a:r>
              <a:rPr lang="uk-UA" sz="2400" b="1" i="0" dirty="0">
                <a:solidFill>
                  <a:srgbClr val="00CC99"/>
                </a:solidFill>
                <a:effectLst/>
                <a:latin typeface="Century Gothic (Заголовки)"/>
                <a:cs typeface="Aptos Serif" panose="020B0502040204020203" pitchFamily="18" charset="0"/>
              </a:rPr>
              <a:t> дифтерії, анаеробів </a:t>
            </a:r>
            <a:r>
              <a:rPr lang="uk-UA" sz="2200" i="0" dirty="0">
                <a:effectLst/>
                <a:latin typeface="Century Gothic (Заголовки)"/>
                <a:cs typeface="Aptos Serif" panose="020B0502040204020203" pitchFamily="18" charset="0"/>
              </a:rPr>
              <a:t>(</a:t>
            </a:r>
            <a:r>
              <a:rPr lang="ru-RU" sz="220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збудників</a:t>
            </a:r>
            <a:r>
              <a:rPr lang="ru-RU" sz="220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sz="220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газової</a:t>
            </a:r>
            <a:r>
              <a:rPr lang="ru-RU" sz="220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sz="220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гангрени</a:t>
            </a:r>
            <a:r>
              <a:rPr lang="ru-RU" sz="2200" i="0" dirty="0">
                <a:effectLst/>
                <a:latin typeface="Century Gothic (Заголовки)"/>
                <a:cs typeface="Aptos Serif" panose="020B0502040204020203" pitchFamily="18" charset="0"/>
              </a:rPr>
              <a:t>, </a:t>
            </a:r>
            <a:r>
              <a:rPr lang="ru-RU" sz="220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правця</a:t>
            </a:r>
            <a:r>
              <a:rPr lang="ru-RU" sz="2200" i="0" dirty="0">
                <a:effectLst/>
                <a:latin typeface="Century Gothic (Заголовки)"/>
                <a:cs typeface="Aptos Serif" panose="020B0502040204020203" pitchFamily="18" charset="0"/>
              </a:rPr>
              <a:t>, </a:t>
            </a:r>
            <a:r>
              <a:rPr lang="ru-RU" sz="220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Bacteroides</a:t>
            </a:r>
            <a:r>
              <a:rPr lang="ru-RU" sz="2200" i="0" dirty="0">
                <a:effectLst/>
                <a:latin typeface="Century Gothic (Заголовки)"/>
                <a:cs typeface="Aptos Serif" panose="020B0502040204020203" pitchFamily="18" charset="0"/>
              </a:rPr>
              <a:t> </a:t>
            </a:r>
            <a:r>
              <a:rPr lang="ru-RU" sz="2200" i="0" dirty="0" err="1">
                <a:effectLst/>
                <a:latin typeface="Century Gothic (Заголовки)"/>
                <a:cs typeface="Aptos Serif" panose="020B0502040204020203" pitchFamily="18" charset="0"/>
              </a:rPr>
              <a:t>fragilis</a:t>
            </a:r>
            <a:r>
              <a:rPr lang="ru-RU" sz="2200" i="0" dirty="0">
                <a:effectLst/>
                <a:latin typeface="Century Gothic (Заголовки)"/>
                <a:cs typeface="Aptos Serif" panose="020B0502040204020203" pitchFamily="18" charset="0"/>
              </a:rPr>
              <a:t>)</a:t>
            </a:r>
            <a:endParaRPr lang="x-none" sz="22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B97C08D-9386-64BA-B77D-9EFD10AC1D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2447" b="98532" l="3565" r="99807">
                        <a14:foregroundMark x1="9923" y1="21533" x2="5106" y2="16639"/>
                        <a14:foregroundMark x1="5106" y1="16639" x2="289" y2="14845"/>
                        <a14:foregroundMark x1="289" y1="14845" x2="3565" y2="2447"/>
                        <a14:foregroundMark x1="3565" y1="2447" x2="11657" y2="10604"/>
                        <a14:foregroundMark x1="88921" y1="90865" x2="93449" y2="96248"/>
                        <a14:foregroundMark x1="93449" y1="96248" x2="90173" y2="87928"/>
                        <a14:foregroundMark x1="90173" y1="87928" x2="89114" y2="88907"/>
                        <a14:foregroundMark x1="92678" y1="93801" x2="99807" y2="98532"/>
                        <a14:foregroundMark x1="47592" y1="25612" x2="47592" y2="256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080173">
            <a:off x="6813278" y="8029378"/>
            <a:ext cx="2021594" cy="11938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B479D46E-7708-664A-29E6-B398E85B0CD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18552" b="88688" l="16822" r="87850">
                        <a14:foregroundMark x1="41121" y1="18552" x2="16822" y2="33484"/>
                        <a14:foregroundMark x1="27103" y1="18100" x2="31776" y2="18100"/>
                        <a14:foregroundMark x1="84112" y1="73303" x2="85981" y2="77376"/>
                      </a14:backgroundRemoval>
                    </a14:imgEffect>
                  </a14:imgLayer>
                </a14:imgProps>
              </a:ext>
            </a:extLst>
          </a:blip>
          <a:srcRect l="7901" t="11711" r="2392" b="2566"/>
          <a:stretch/>
        </p:blipFill>
        <p:spPr>
          <a:xfrm rot="17798902">
            <a:off x="1486801" y="5182571"/>
            <a:ext cx="914400" cy="180473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941C5BB-1D41-AD9C-9F5E-651DE3344B2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8824" b="94118" l="8917" r="90446">
                        <a14:foregroundMark x1="90446" y1="66176" x2="87261" y2="33824"/>
                        <a14:foregroundMark x1="25478" y1="88235" x2="23567" y2="89706"/>
                        <a14:foregroundMark x1="29299" y1="91176" x2="32484" y2="941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649843">
            <a:off x="5226956" y="5687156"/>
            <a:ext cx="1495634" cy="64779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10484E8-FE23-0420-27E3-DFE2A769C4E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alphaModFix amt="85000"/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9350" b="93496" l="9417" r="89238">
                        <a14:foregroundMark x1="43049" y1="91463" x2="63229" y2="89431"/>
                        <a14:foregroundMark x1="45291" y1="93496" x2="61435" y2="91870"/>
                        <a14:foregroundMark x1="87892" y1="67480" x2="89238" y2="536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98709">
            <a:off x="10219768" y="4637866"/>
            <a:ext cx="1600851" cy="176596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C42CB969-DE2C-2536-1BF3-4C799518BC1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ackgroundRemoval t="1114" b="97327" l="1620" r="95590">
                        <a14:foregroundMark x1="20432" y1="41648" x2="7201" y2="65479"/>
                        <a14:foregroundMark x1="3240" y1="75501" x2="2070" y2="91982"/>
                        <a14:foregroundMark x1="30153" y1="93318" x2="36904" y2="95991"/>
                        <a14:foregroundMark x1="20612" y1="3786" x2="20612" y2="3786"/>
                        <a14:foregroundMark x1="20612" y1="3786" x2="20612" y2="3786"/>
                        <a14:foregroundMark x1="20612" y1="3786" x2="20612" y2="3786"/>
                        <a14:foregroundMark x1="69937" y1="20045" x2="69937" y2="20045"/>
                        <a14:foregroundMark x1="69937" y1="20045" x2="69937" y2="20045"/>
                        <a14:foregroundMark x1="95590" y1="48330" x2="95590" y2="48330"/>
                        <a14:foregroundMark x1="95590" y1="48330" x2="95590" y2="48330"/>
                        <a14:foregroundMark x1="70477" y1="97550" x2="75608" y2="94432"/>
                        <a14:foregroundMark x1="74797" y1="3563" x2="71917" y2="11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68025">
            <a:off x="9449515" y="7479496"/>
            <a:ext cx="2562608" cy="103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00050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Изображение выглядит как картина, круг, искусство, палит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3F0A635-CCFC-CE69-EB00-F8E0D4106B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530278">
            <a:off x="5382521" y="5032891"/>
            <a:ext cx="7104672" cy="70288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C9774F2-DDDE-4FBD-A0A5-8B0AD6ACE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</a:blip>
          <a:stretch>
            <a:fillRect/>
          </a:stretch>
        </p:blipFill>
        <p:spPr>
          <a:xfrm>
            <a:off x="-1196222" y="44191"/>
            <a:ext cx="4023524" cy="406112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6897917-29CB-67C5-7DF2-C8348CE7FC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</a:blip>
          <a:stretch>
            <a:fillRect/>
          </a:stretch>
        </p:blipFill>
        <p:spPr>
          <a:xfrm>
            <a:off x="7803033" y="-4343399"/>
            <a:ext cx="6690131" cy="65090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18451E-DA02-D17C-27F0-39A9DC9B4770}"/>
              </a:ext>
            </a:extLst>
          </p:cNvPr>
          <p:cNvSpPr txBox="1"/>
          <p:nvPr/>
        </p:nvSpPr>
        <p:spPr>
          <a:xfrm>
            <a:off x="1527730" y="234138"/>
            <a:ext cx="56671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>
                <a:latin typeface="Century Gothic (Заголовки)"/>
              </a:rPr>
              <a:t>Фармакокінетика</a:t>
            </a:r>
            <a:endParaRPr lang="x-none" sz="4400" dirty="0">
              <a:latin typeface="Century Gothic (Заголовки)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C7F431A-AADE-DA3B-8CD9-E585BBF0CC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8552" b="88688" l="16822" r="87850">
                        <a14:foregroundMark x1="41121" y1="18552" x2="16822" y2="33484"/>
                        <a14:foregroundMark x1="27103" y1="18100" x2="31776" y2="18100"/>
                        <a14:foregroundMark x1="84112" y1="73303" x2="85981" y2="77376"/>
                      </a14:backgroundRemoval>
                    </a14:imgEffect>
                  </a14:imgLayer>
                </a14:imgProps>
              </a:ext>
            </a:extLst>
          </a:blip>
          <a:srcRect l="7901" t="11711" r="2392" b="2566"/>
          <a:stretch/>
        </p:blipFill>
        <p:spPr>
          <a:xfrm rot="17798902">
            <a:off x="919468" y="-1938289"/>
            <a:ext cx="914400" cy="18047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D49772F-C581-DD1D-A9D0-0F3357432A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8824" b="94118" l="8917" r="90446">
                        <a14:foregroundMark x1="90446" y1="66176" x2="87261" y2="33824"/>
                        <a14:foregroundMark x1="25478" y1="88235" x2="23567" y2="89706"/>
                        <a14:foregroundMark x1="29299" y1="91176" x2="32484" y2="941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649843">
            <a:off x="5043051" y="-1259440"/>
            <a:ext cx="1495634" cy="6477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16DC200-1FB9-ADAC-2C8E-F9816DECE76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85000"/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22609" b="90870" l="8036" r="89286">
                        <a14:foregroundMark x1="8929" y1="76522" x2="9821" y2="63913"/>
                        <a14:foregroundMark x1="85714" y1="80870" x2="85714" y2="60435"/>
                        <a14:foregroundMark x1="89286" y1="75652" x2="89286" y2="64783"/>
                        <a14:foregroundMark x1="63961" y1="23043" x2="69643" y2="22609"/>
                        <a14:foregroundMark x1="24107" y1="26087" x2="63961" y2="23043"/>
                        <a14:foregroundMark x1="71426" y1="23043" x2="75000" y2="23913"/>
                        <a14:foregroundMark x1="69643" y1="22609" x2="71426" y2="23043"/>
                        <a14:foregroundMark x1="8929" y1="37391" x2="8036" y2="41304"/>
                        <a14:backgroundMark x1="75893" y1="23913" x2="75893" y2="23913"/>
                        <a14:backgroundMark x1="73214" y1="23043" x2="73214" y2="23043"/>
                      </a14:backgroundRemoval>
                    </a14:imgEffect>
                  </a14:imgLayer>
                </a14:imgProps>
              </a:ext>
            </a:extLst>
          </a:blip>
          <a:srcRect l="-1" t="17052" r="4518"/>
          <a:stretch/>
        </p:blipFill>
        <p:spPr>
          <a:xfrm rot="3750771">
            <a:off x="8661041" y="-2632781"/>
            <a:ext cx="1042631" cy="18600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390C05D-E14B-0C41-7C64-F38A92DED81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 amt="85000"/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9350" b="93496" l="9417" r="89238">
                        <a14:foregroundMark x1="43049" y1="91463" x2="63229" y2="89431"/>
                        <a14:foregroundMark x1="45291" y1="93496" x2="61435" y2="91870"/>
                        <a14:foregroundMark x1="87892" y1="67480" x2="89238" y2="536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98709">
            <a:off x="10219768" y="-2182034"/>
            <a:ext cx="1600851" cy="17659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8AC6320-F804-3EFF-0E8E-3403ED2770D7}"/>
              </a:ext>
            </a:extLst>
          </p:cNvPr>
          <p:cNvSpPr txBox="1"/>
          <p:nvPr/>
        </p:nvSpPr>
        <p:spPr>
          <a:xfrm>
            <a:off x="2562727" y="1270331"/>
            <a:ext cx="907181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Century Gothic (Заголовки)"/>
              </a:rPr>
              <a:t>    </a:t>
            </a:r>
            <a:r>
              <a:rPr lang="uk-UA" sz="2000" dirty="0">
                <a:latin typeface="Century Gothic (Заголовки)"/>
              </a:rPr>
              <a:t>Вводять в/м, в/в і </a:t>
            </a:r>
            <a:r>
              <a:rPr lang="uk-UA" sz="2000" dirty="0" err="1">
                <a:latin typeface="Century Gothic (Заголовки)"/>
              </a:rPr>
              <a:t>перорально</a:t>
            </a:r>
            <a:endParaRPr lang="uk-UA" dirty="0">
              <a:latin typeface="Century Gothic (Заголовки)"/>
            </a:endParaRPr>
          </a:p>
          <a:p>
            <a:r>
              <a:rPr lang="uk-UA" b="1" dirty="0">
                <a:latin typeface="Century Gothic (Заголовки)"/>
              </a:rPr>
              <a:t>Вони добре всмоктуються із </a:t>
            </a:r>
            <a:r>
              <a:rPr lang="uk-UA" sz="2000" b="1" dirty="0">
                <a:solidFill>
                  <a:srgbClr val="00CC99"/>
                </a:solidFill>
                <a:latin typeface="Century Gothic (Заголовки)"/>
              </a:rPr>
              <a:t>ШКТ</a:t>
            </a:r>
            <a:r>
              <a:rPr lang="uk-UA" b="1" dirty="0">
                <a:latin typeface="Century Gothic (Заголовки)"/>
              </a:rPr>
              <a:t> </a:t>
            </a:r>
            <a:r>
              <a:rPr lang="uk-UA" dirty="0">
                <a:latin typeface="Century Gothic (Заголовки)"/>
              </a:rPr>
              <a:t>(</a:t>
            </a:r>
            <a:r>
              <a:rPr lang="uk-UA" dirty="0" err="1">
                <a:latin typeface="Century Gothic (Заголовки)"/>
              </a:rPr>
              <a:t>біодоступність</a:t>
            </a:r>
            <a:r>
              <a:rPr lang="uk-UA" dirty="0">
                <a:latin typeface="Century Gothic (Заголовки)"/>
              </a:rPr>
              <a:t> </a:t>
            </a:r>
            <a:r>
              <a:rPr lang="uk-UA" dirty="0" err="1">
                <a:latin typeface="Century Gothic (Заголовки)"/>
              </a:rPr>
              <a:t>лінкоміцину</a:t>
            </a:r>
            <a:r>
              <a:rPr lang="uk-UA" dirty="0">
                <a:latin typeface="Century Gothic (Заголовки)"/>
              </a:rPr>
              <a:t> становить 30–50%, </a:t>
            </a:r>
            <a:r>
              <a:rPr lang="uk-UA" dirty="0" err="1">
                <a:latin typeface="Century Gothic (Заголовки)"/>
              </a:rPr>
              <a:t>кліндаміцину</a:t>
            </a:r>
            <a:r>
              <a:rPr lang="uk-UA" dirty="0">
                <a:latin typeface="Century Gothic (Заголовки)"/>
              </a:rPr>
              <a:t> — близько 90%), стійкі до дії хлористоводневої кислоти шлункового соку.</a:t>
            </a:r>
          </a:p>
          <a:p>
            <a:r>
              <a:rPr lang="uk-UA" b="1" dirty="0">
                <a:latin typeface="Century Gothic (Заголовки)"/>
              </a:rPr>
              <a:t>Їжа зменшує </a:t>
            </a:r>
            <a:r>
              <a:rPr lang="uk-UA" b="1" dirty="0" err="1">
                <a:latin typeface="Century Gothic (Заголовки)"/>
              </a:rPr>
              <a:t>біодоступність</a:t>
            </a:r>
            <a:r>
              <a:rPr lang="uk-UA" b="1" dirty="0">
                <a:latin typeface="Century Gothic (Заголовки)"/>
              </a:rPr>
              <a:t> </a:t>
            </a:r>
            <a:r>
              <a:rPr lang="uk-UA" b="1" dirty="0" err="1">
                <a:latin typeface="Century Gothic (Заголовки)"/>
              </a:rPr>
              <a:t>лінкоміцину</a:t>
            </a:r>
            <a:r>
              <a:rPr lang="uk-UA" b="1" dirty="0">
                <a:latin typeface="Century Gothic (Заголовки)"/>
              </a:rPr>
              <a:t> </a:t>
            </a:r>
            <a:r>
              <a:rPr lang="uk-UA" dirty="0">
                <a:latin typeface="Century Gothic (Заголовки)"/>
              </a:rPr>
              <a:t>до 5%, але не впливає на всмоктування </a:t>
            </a:r>
            <a:r>
              <a:rPr lang="uk-UA" dirty="0" err="1">
                <a:latin typeface="Century Gothic (Заголовки)"/>
              </a:rPr>
              <a:t>кліндаміцину</a:t>
            </a:r>
            <a:r>
              <a:rPr lang="uk-UA" dirty="0">
                <a:latin typeface="Century Gothic (Заголовки)"/>
              </a:rPr>
              <a:t>. </a:t>
            </a:r>
            <a:endParaRPr lang="en-US" dirty="0">
              <a:latin typeface="Century Gothic (Заголовки)"/>
            </a:endParaRPr>
          </a:p>
          <a:p>
            <a:r>
              <a:rPr lang="uk-UA" dirty="0" err="1">
                <a:latin typeface="Century Gothic (Заголовки)"/>
              </a:rPr>
              <a:t>Лінкозаміди</a:t>
            </a:r>
            <a:r>
              <a:rPr lang="uk-UA" dirty="0">
                <a:latin typeface="Century Gothic (Заголовки)"/>
              </a:rPr>
              <a:t> </a:t>
            </a:r>
            <a:r>
              <a:rPr lang="uk-UA" sz="2000" b="1" dirty="0">
                <a:solidFill>
                  <a:srgbClr val="00CC99"/>
                </a:solidFill>
                <a:latin typeface="Century Gothic (Заголовки)"/>
              </a:rPr>
              <a:t>проникають у всі рідини та тканини організму </a:t>
            </a:r>
            <a:r>
              <a:rPr lang="uk-UA" dirty="0">
                <a:latin typeface="Century Gothic (Заголовки)"/>
              </a:rPr>
              <a:t>(в тому числі і кісткову) , створюють високі концентрації в осередках запалення та деструкції. Мають здатність активно транспортуватись у </a:t>
            </a:r>
            <a:r>
              <a:rPr lang="uk-UA" dirty="0" err="1">
                <a:latin typeface="Century Gothic (Заголовки)"/>
              </a:rPr>
              <a:t>поліморфноядерні</a:t>
            </a:r>
            <a:r>
              <a:rPr lang="uk-UA" dirty="0">
                <a:latin typeface="Century Gothic (Заголовки)"/>
              </a:rPr>
              <a:t> лейкоцити і макрофаги. </a:t>
            </a:r>
          </a:p>
          <a:p>
            <a:r>
              <a:rPr lang="uk-UA" sz="2000" b="1" dirty="0">
                <a:solidFill>
                  <a:srgbClr val="00CC99"/>
                </a:solidFill>
                <a:latin typeface="Century Gothic (Заголовки)"/>
              </a:rPr>
              <a:t>Не проходять крізь </a:t>
            </a:r>
            <a:r>
              <a:rPr lang="uk-UA" sz="2000" b="1" dirty="0" err="1">
                <a:solidFill>
                  <a:srgbClr val="00CC99"/>
                </a:solidFill>
                <a:latin typeface="Century Gothic (Заголовки)"/>
              </a:rPr>
              <a:t>гематоенцефалічний</a:t>
            </a:r>
            <a:r>
              <a:rPr lang="uk-UA" sz="2000" b="1" dirty="0">
                <a:solidFill>
                  <a:srgbClr val="00CC99"/>
                </a:solidFill>
                <a:latin typeface="Century Gothic (Заголовки)"/>
              </a:rPr>
              <a:t> бар’єр</a:t>
            </a:r>
            <a:r>
              <a:rPr lang="uk-UA" sz="2000" dirty="0">
                <a:solidFill>
                  <a:srgbClr val="00CC99"/>
                </a:solidFill>
                <a:latin typeface="Century Gothic (Заголовки)"/>
              </a:rPr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BB29F7A-221F-3442-185C-18AFBACFCC53}"/>
              </a:ext>
            </a:extLst>
          </p:cNvPr>
          <p:cNvSpPr txBox="1"/>
          <p:nvPr/>
        </p:nvSpPr>
        <p:spPr>
          <a:xfrm>
            <a:off x="577516" y="4741954"/>
            <a:ext cx="676369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00CC99"/>
                </a:solidFill>
                <a:latin typeface="Century Gothic (Заголовки)"/>
              </a:rPr>
              <a:t>Метаболізуються</a:t>
            </a:r>
            <a:r>
              <a:rPr lang="ru-RU" dirty="0">
                <a:latin typeface="Century Gothic (Заголовки)"/>
              </a:rPr>
              <a:t> </a:t>
            </a:r>
            <a:r>
              <a:rPr lang="ru-RU" dirty="0" err="1">
                <a:latin typeface="Century Gothic (Заголовки)"/>
              </a:rPr>
              <a:t>препарати</a:t>
            </a:r>
            <a:r>
              <a:rPr lang="ru-RU" dirty="0">
                <a:latin typeface="Century Gothic (Заголовки)"/>
              </a:rPr>
              <a:t> в основному в </a:t>
            </a:r>
            <a:r>
              <a:rPr lang="ru-RU" dirty="0" err="1">
                <a:latin typeface="Century Gothic (Заголовки)"/>
              </a:rPr>
              <a:t>печінці</a:t>
            </a:r>
            <a:r>
              <a:rPr lang="ru-RU" dirty="0">
                <a:latin typeface="Century Gothic (Заголовки)"/>
              </a:rPr>
              <a:t>, </a:t>
            </a:r>
            <a:r>
              <a:rPr lang="ru-RU" dirty="0" err="1">
                <a:latin typeface="Century Gothic (Заголовки)"/>
              </a:rPr>
              <a:t>виводяться</a:t>
            </a:r>
            <a:r>
              <a:rPr lang="ru-RU" dirty="0">
                <a:latin typeface="Century Gothic (Заголовки)"/>
              </a:rPr>
              <a:t> </a:t>
            </a:r>
            <a:r>
              <a:rPr lang="ru-RU" dirty="0" err="1">
                <a:latin typeface="Century Gothic (Заголовки)"/>
              </a:rPr>
              <a:t>нирками</a:t>
            </a:r>
            <a:r>
              <a:rPr lang="ru-RU" dirty="0">
                <a:latin typeface="Century Gothic (Заголовки)"/>
              </a:rPr>
              <a:t>. </a:t>
            </a:r>
            <a:r>
              <a:rPr lang="ru-RU" sz="2000" b="1" dirty="0">
                <a:solidFill>
                  <a:srgbClr val="00CC99"/>
                </a:solidFill>
                <a:latin typeface="Century Gothic (Заголовки)"/>
              </a:rPr>
              <a:t>Не </a:t>
            </a:r>
            <a:r>
              <a:rPr lang="ru-RU" sz="2000" b="1" dirty="0" err="1">
                <a:solidFill>
                  <a:srgbClr val="00CC99"/>
                </a:solidFill>
                <a:latin typeface="Century Gothic (Заголовки)"/>
              </a:rPr>
              <a:t>виводиться</a:t>
            </a:r>
            <a:r>
              <a:rPr lang="ru-RU" sz="2000" b="1" dirty="0">
                <a:solidFill>
                  <a:srgbClr val="00CC99"/>
                </a:solidFill>
                <a:latin typeface="Century Gothic (Заголовки)"/>
              </a:rPr>
              <a:t> шляхом </a:t>
            </a:r>
            <a:r>
              <a:rPr lang="ru-RU" sz="2000" b="1" dirty="0" err="1">
                <a:solidFill>
                  <a:srgbClr val="00CC99"/>
                </a:solidFill>
                <a:latin typeface="Century Gothic (Заголовки)"/>
              </a:rPr>
              <a:t>діалізу</a:t>
            </a:r>
            <a:r>
              <a:rPr lang="ru-RU" dirty="0">
                <a:latin typeface="Century Gothic (Заголовки)"/>
              </a:rPr>
              <a:t>, тому при </a:t>
            </a:r>
            <a:r>
              <a:rPr lang="ru-RU" dirty="0" err="1">
                <a:latin typeface="Century Gothic (Заголовки)"/>
              </a:rPr>
              <a:t>порушеннях</a:t>
            </a:r>
            <a:r>
              <a:rPr lang="ru-RU" dirty="0">
                <a:latin typeface="Century Gothic (Заголовки)"/>
              </a:rPr>
              <a:t> </a:t>
            </a:r>
            <a:r>
              <a:rPr lang="ru-RU" dirty="0" err="1">
                <a:latin typeface="Century Gothic (Заголовки)"/>
              </a:rPr>
              <a:t>функції</a:t>
            </a:r>
            <a:r>
              <a:rPr lang="ru-RU" dirty="0">
                <a:latin typeface="Century Gothic (Заголовки)"/>
              </a:rPr>
              <a:t> </a:t>
            </a:r>
            <a:r>
              <a:rPr lang="ru-RU" dirty="0" err="1">
                <a:latin typeface="Century Gothic (Заголовки)"/>
              </a:rPr>
              <a:t>цих</a:t>
            </a:r>
            <a:r>
              <a:rPr lang="ru-RU" dirty="0">
                <a:latin typeface="Century Gothic (Заголовки)"/>
              </a:rPr>
              <a:t> </a:t>
            </a:r>
            <a:r>
              <a:rPr lang="ru-RU" dirty="0" err="1">
                <a:latin typeface="Century Gothic (Заголовки)"/>
              </a:rPr>
              <a:t>огранів</a:t>
            </a:r>
            <a:r>
              <a:rPr lang="ru-RU" dirty="0">
                <a:latin typeface="Century Gothic (Заголовки)"/>
              </a:rPr>
              <a:t> дозу </a:t>
            </a:r>
            <a:r>
              <a:rPr lang="ru-RU" dirty="0" err="1">
                <a:latin typeface="Century Gothic (Заголовки)"/>
              </a:rPr>
              <a:t>препаратів</a:t>
            </a:r>
            <a:r>
              <a:rPr lang="ru-RU" dirty="0">
                <a:latin typeface="Century Gothic (Заголовки)"/>
              </a:rPr>
              <a:t> </a:t>
            </a:r>
            <a:r>
              <a:rPr lang="ru-RU" dirty="0" err="1">
                <a:latin typeface="Century Gothic (Заголовки)"/>
              </a:rPr>
              <a:t>слід</a:t>
            </a:r>
            <a:r>
              <a:rPr lang="ru-RU" dirty="0">
                <a:latin typeface="Century Gothic (Заголовки)"/>
              </a:rPr>
              <a:t> </a:t>
            </a:r>
            <a:r>
              <a:rPr lang="ru-RU" dirty="0" err="1">
                <a:latin typeface="Century Gothic (Заголовки)"/>
              </a:rPr>
              <a:t>зменшувати</a:t>
            </a:r>
            <a:r>
              <a:rPr lang="ru-RU" dirty="0">
                <a:latin typeface="Century Gothic (Заголовки)"/>
              </a:rPr>
              <a:t>.</a:t>
            </a:r>
          </a:p>
          <a:p>
            <a:endParaRPr lang="x-none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BD46B8D2-DEBB-5C9D-78DB-60668BB3F2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2447" b="98532" l="3565" r="99807">
                        <a14:foregroundMark x1="9923" y1="21533" x2="5106" y2="16639"/>
                        <a14:foregroundMark x1="5106" y1="16639" x2="289" y2="14845"/>
                        <a14:foregroundMark x1="289" y1="14845" x2="3565" y2="2447"/>
                        <a14:foregroundMark x1="3565" y1="2447" x2="11657" y2="10604"/>
                        <a14:foregroundMark x1="88921" y1="90865" x2="93449" y2="96248"/>
                        <a14:foregroundMark x1="93449" y1="96248" x2="90173" y2="87928"/>
                        <a14:foregroundMark x1="90173" y1="87928" x2="89114" y2="88907"/>
                        <a14:foregroundMark x1="92678" y1="93801" x2="99807" y2="98532"/>
                        <a14:foregroundMark x1="47592" y1="25612" x2="47592" y2="256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080173">
            <a:off x="6813278" y="353232"/>
            <a:ext cx="2021594" cy="11938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F35AB97-CD3C-A5CE-876A-08BBED84622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ackgroundRemoval t="1114" b="97327" l="1620" r="95590">
                        <a14:foregroundMark x1="20432" y1="41648" x2="7201" y2="65479"/>
                        <a14:foregroundMark x1="3240" y1="75501" x2="2070" y2="91982"/>
                        <a14:foregroundMark x1="30153" y1="93318" x2="36904" y2="95991"/>
                        <a14:foregroundMark x1="20612" y1="3786" x2="20612" y2="3786"/>
                        <a14:foregroundMark x1="20612" y1="3786" x2="20612" y2="3786"/>
                        <a14:foregroundMark x1="20612" y1="3786" x2="20612" y2="3786"/>
                        <a14:foregroundMark x1="69937" y1="20045" x2="69937" y2="20045"/>
                        <a14:foregroundMark x1="69937" y1="20045" x2="69937" y2="20045"/>
                        <a14:foregroundMark x1="95590" y1="48330" x2="95590" y2="48330"/>
                        <a14:foregroundMark x1="95590" y1="48330" x2="95590" y2="48330"/>
                        <a14:foregroundMark x1="70477" y1="97550" x2="75608" y2="94432"/>
                        <a14:foregroundMark x1="74797" y1="3563" x2="71917" y2="11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56376">
            <a:off x="9557072" y="4236190"/>
            <a:ext cx="2446794" cy="98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94308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Изображение выглядит как картина, круг, искусство, палит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26E9ED8-88FC-5703-3697-05B73C7437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530278">
            <a:off x="6590978" y="4225445"/>
            <a:ext cx="6932007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C9774F2-DDDE-4FBD-A0A5-8B0AD6ACE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</a:blip>
          <a:stretch>
            <a:fillRect/>
          </a:stretch>
        </p:blipFill>
        <p:spPr>
          <a:xfrm>
            <a:off x="-1184071" y="-941725"/>
            <a:ext cx="4023524" cy="406112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6897917-29CB-67C5-7DF2-C8348CE7FC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</a:blip>
          <a:stretch>
            <a:fillRect/>
          </a:stretch>
        </p:blipFill>
        <p:spPr>
          <a:xfrm>
            <a:off x="7851159" y="-5329988"/>
            <a:ext cx="6690131" cy="650908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816FC8B-7B3D-9197-493A-796574D697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114" b="97327" l="1620" r="95590">
                        <a14:foregroundMark x1="20432" y1="41648" x2="7201" y2="65479"/>
                        <a14:foregroundMark x1="3240" y1="75501" x2="2070" y2="91982"/>
                        <a14:foregroundMark x1="30153" y1="93318" x2="36904" y2="95991"/>
                        <a14:foregroundMark x1="20612" y1="3786" x2="20612" y2="3786"/>
                        <a14:foregroundMark x1="20612" y1="3786" x2="20612" y2="3786"/>
                        <a14:foregroundMark x1="20612" y1="3786" x2="20612" y2="3786"/>
                        <a14:foregroundMark x1="69937" y1="20045" x2="69937" y2="20045"/>
                        <a14:foregroundMark x1="69937" y1="20045" x2="69937" y2="20045"/>
                        <a14:foregroundMark x1="95590" y1="48330" x2="95590" y2="48330"/>
                        <a14:foregroundMark x1="95590" y1="48330" x2="95590" y2="48330"/>
                        <a14:foregroundMark x1="70477" y1="97550" x2="75608" y2="94432"/>
                        <a14:foregroundMark x1="74797" y1="3563" x2="71917" y2="11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68025">
            <a:off x="9449515" y="-1969304"/>
            <a:ext cx="2562608" cy="10356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B9229D7-C8B7-81E2-3E9A-193DCB6555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2447" b="98532" l="3565" r="99807">
                        <a14:foregroundMark x1="9923" y1="21533" x2="5106" y2="16639"/>
                        <a14:foregroundMark x1="5106" y1="16639" x2="289" y2="14845"/>
                        <a14:foregroundMark x1="289" y1="14845" x2="3565" y2="2447"/>
                        <a14:foregroundMark x1="3565" y1="2447" x2="11657" y2="10604"/>
                        <a14:foregroundMark x1="88921" y1="90865" x2="93449" y2="96248"/>
                        <a14:foregroundMark x1="93449" y1="96248" x2="90173" y2="87928"/>
                        <a14:foregroundMark x1="90173" y1="87928" x2="89114" y2="88907"/>
                        <a14:foregroundMark x1="92678" y1="93801" x2="99807" y2="98532"/>
                        <a14:foregroundMark x1="47592" y1="25612" x2="47592" y2="256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080173">
            <a:off x="6813278" y="-2486218"/>
            <a:ext cx="2021594" cy="11938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CD352D4-5D8F-29D5-C0FC-0B1F531F5389}"/>
              </a:ext>
            </a:extLst>
          </p:cNvPr>
          <p:cNvSpPr txBox="1"/>
          <p:nvPr/>
        </p:nvSpPr>
        <p:spPr>
          <a:xfrm>
            <a:off x="2587325" y="842070"/>
            <a:ext cx="887687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700" b="1" i="0" dirty="0">
                <a:solidFill>
                  <a:srgbClr val="00CC99"/>
                </a:solidFill>
                <a:effectLst/>
                <a:latin typeface="Century Gothic (Заголовки)"/>
              </a:rPr>
              <a:t>1. Інфекції верхніх дихальних шляхів: </a:t>
            </a:r>
            <a:r>
              <a:rPr lang="uk-UA" sz="1700" b="0" i="0" dirty="0">
                <a:effectLst/>
                <a:latin typeface="Century Gothic (Заголовки)"/>
              </a:rPr>
              <a:t>хронічний </a:t>
            </a:r>
            <a:r>
              <a:rPr lang="uk-UA" sz="1700" b="0" i="0" dirty="0" err="1">
                <a:effectLst/>
                <a:latin typeface="Century Gothic (Заголовки)"/>
              </a:rPr>
              <a:t>синусит</a:t>
            </a:r>
            <a:r>
              <a:rPr lang="uk-UA" sz="1700" b="0" i="0" dirty="0">
                <a:effectLst/>
                <a:latin typeface="Century Gothic (Заголовки)"/>
              </a:rPr>
              <a:t>, спричинений анаеробними штамами. </a:t>
            </a:r>
            <a:r>
              <a:rPr lang="uk-UA" sz="1700" dirty="0">
                <a:latin typeface="Century Gothic (Заголовки)"/>
              </a:rPr>
              <a:t>М</a:t>
            </a:r>
            <a:r>
              <a:rPr lang="uk-UA" sz="1700" b="0" i="0" dirty="0">
                <a:effectLst/>
                <a:latin typeface="Century Gothic (Заголовки)"/>
              </a:rPr>
              <a:t>ожна застосовувати для лікування окремих випадків гнійного середнього отиту або у вигляді засобу для додаткової терапії разом з антибіотиком, що ефективно діє проти аеробних </a:t>
            </a:r>
            <a:r>
              <a:rPr lang="uk-UA" sz="1700" b="0" i="0" dirty="0" err="1">
                <a:effectLst/>
                <a:latin typeface="Century Gothic (Заголовки)"/>
              </a:rPr>
              <a:t>грамнегативних</a:t>
            </a:r>
            <a:r>
              <a:rPr lang="uk-UA" sz="1700" b="0" i="0" dirty="0">
                <a:effectLst/>
                <a:latin typeface="Century Gothic (Заголовки)"/>
              </a:rPr>
              <a:t> збудників. Інфекції, спричинені </a:t>
            </a:r>
            <a:r>
              <a:rPr lang="en-US" sz="1700" b="0" i="1" dirty="0" err="1">
                <a:effectLst/>
                <a:latin typeface="Century Gothic (Заголовки)"/>
              </a:rPr>
              <a:t>H.influenzae</a:t>
            </a:r>
            <a:r>
              <a:rPr lang="en-US" sz="1700" b="0" i="0" dirty="0">
                <a:effectLst/>
                <a:latin typeface="Century Gothic (Заголовки)"/>
              </a:rPr>
              <a:t>, </a:t>
            </a:r>
            <a:r>
              <a:rPr lang="uk-UA" sz="1700" b="0" i="0" dirty="0">
                <a:effectLst/>
                <a:latin typeface="Century Gothic (Заголовки)"/>
              </a:rPr>
              <a:t>не є показанням до застосування препарату </a:t>
            </a:r>
            <a:endParaRPr lang="uk-UA" sz="1700" dirty="0">
              <a:latin typeface="Century Gothic (Заголовки)"/>
            </a:endParaRPr>
          </a:p>
          <a:p>
            <a:pPr marL="342900" indent="-342900" algn="l">
              <a:buAutoNum type="arabicPeriod"/>
            </a:pPr>
            <a:endParaRPr lang="uk-UA" sz="1700" b="0" i="0" dirty="0">
              <a:effectLst/>
              <a:latin typeface="Century Gothic (Заголовки)"/>
            </a:endParaRPr>
          </a:p>
          <a:p>
            <a:pPr algn="l"/>
            <a:r>
              <a:rPr lang="uk-UA" sz="1700" b="1" i="0" dirty="0">
                <a:solidFill>
                  <a:srgbClr val="00CC99"/>
                </a:solidFill>
                <a:effectLst/>
                <a:latin typeface="Century Gothic (Заголовки)"/>
              </a:rPr>
              <a:t>2. Інфекції нижніх відділів дихальних шляхів</a:t>
            </a:r>
            <a:r>
              <a:rPr lang="uk-UA" sz="1700" b="0" i="0" dirty="0">
                <a:effectLst/>
                <a:latin typeface="Century Gothic (Заголовки)"/>
              </a:rPr>
              <a:t>, включаючи інфекційні загострення хронічного бронхіту та інфекційну пневмонію</a:t>
            </a:r>
          </a:p>
          <a:p>
            <a:pPr algn="l"/>
            <a:endParaRPr lang="uk-UA" sz="1700" b="0" i="0" dirty="0">
              <a:effectLst/>
              <a:latin typeface="Century Gothic (Заголовки)"/>
            </a:endParaRPr>
          </a:p>
          <a:p>
            <a:pPr algn="l"/>
            <a:r>
              <a:rPr lang="uk-UA" sz="1700" b="1" i="0" dirty="0">
                <a:solidFill>
                  <a:srgbClr val="00CC99"/>
                </a:solidFill>
                <a:effectLst/>
                <a:latin typeface="Century Gothic (Заголовки)"/>
              </a:rPr>
              <a:t>3. Інфекції шкіри і м’яких тканин,</a:t>
            </a:r>
            <a:r>
              <a:rPr lang="uk-UA" sz="1700" b="0" i="0" dirty="0">
                <a:effectLst/>
                <a:latin typeface="Century Gothic (Заголовки)"/>
              </a:rPr>
              <a:t> спричинені чутливими мікроорганізмами, у випадках, коли призначення антибіотиків </a:t>
            </a:r>
            <a:r>
              <a:rPr lang="uk-UA" sz="1700" b="0" i="0" dirty="0" err="1">
                <a:effectLst/>
                <a:latin typeface="Century Gothic (Заголовки)"/>
              </a:rPr>
              <a:t>пеніцилінової</a:t>
            </a:r>
            <a:r>
              <a:rPr lang="uk-UA" sz="1700" b="0" i="0" dirty="0">
                <a:effectLst/>
                <a:latin typeface="Century Gothic (Заголовки)"/>
              </a:rPr>
              <a:t> групи не показане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1AB5BB7-C6A1-DF74-0FB3-7FCDF91EC5A7}"/>
              </a:ext>
            </a:extLst>
          </p:cNvPr>
          <p:cNvSpPr txBox="1"/>
          <p:nvPr/>
        </p:nvSpPr>
        <p:spPr>
          <a:xfrm>
            <a:off x="5893604" y="157057"/>
            <a:ext cx="79293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000" i="0" dirty="0">
                <a:effectLst/>
                <a:latin typeface="Century Gothic (Заголовки)"/>
              </a:rPr>
              <a:t>Показання</a:t>
            </a:r>
            <a:endParaRPr lang="x-none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A063B8C-E6A1-55EA-9AB6-55EE1A14740D}"/>
              </a:ext>
            </a:extLst>
          </p:cNvPr>
          <p:cNvSpPr txBox="1"/>
          <p:nvPr/>
        </p:nvSpPr>
        <p:spPr>
          <a:xfrm>
            <a:off x="539466" y="4114383"/>
            <a:ext cx="6368903" cy="281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700" b="1" i="0" dirty="0">
                <a:solidFill>
                  <a:srgbClr val="00CC99"/>
                </a:solidFill>
                <a:effectLst/>
                <a:latin typeface="Century Gothic (Заголовки)"/>
              </a:rPr>
              <a:t>4. Інфекції кісток та суглобів,</a:t>
            </a:r>
            <a:r>
              <a:rPr lang="uk-UA" sz="1700" b="0" i="0" dirty="0">
                <a:effectLst/>
                <a:latin typeface="Century Gothic (Заголовки)"/>
              </a:rPr>
              <a:t> у тому числі остеомієліт та септичний артрит</a:t>
            </a:r>
          </a:p>
          <a:p>
            <a:pPr algn="l"/>
            <a:endParaRPr lang="uk-UA" sz="1700" b="0" i="0" dirty="0">
              <a:effectLst/>
              <a:latin typeface="Century Gothic (Заголовки)"/>
            </a:endParaRPr>
          </a:p>
          <a:p>
            <a:pPr algn="l"/>
            <a:r>
              <a:rPr lang="uk-UA" sz="1700" b="1" i="0" dirty="0">
                <a:solidFill>
                  <a:srgbClr val="00CC99"/>
                </a:solidFill>
                <a:effectLst/>
                <a:latin typeface="Century Gothic (Заголовки)"/>
              </a:rPr>
              <a:t>5. Септицемія та ендокардит. </a:t>
            </a:r>
            <a:r>
              <a:rPr lang="uk-UA" sz="1700" b="0" i="0" dirty="0">
                <a:effectLst/>
                <a:latin typeface="Century Gothic (Заголовки)"/>
              </a:rPr>
              <a:t>В окремих випадках септицемії та/або ендокардиту через чутливість збудників до </a:t>
            </a:r>
            <a:r>
              <a:rPr lang="uk-UA" sz="1700" b="0" i="0" dirty="0" err="1">
                <a:effectLst/>
                <a:latin typeface="Century Gothic (Заголовки)"/>
              </a:rPr>
              <a:t>лінкоміцину</a:t>
            </a:r>
            <a:r>
              <a:rPr lang="uk-UA" sz="1700" b="0" i="0" dirty="0">
                <a:effectLst/>
                <a:latin typeface="Century Gothic (Заголовки)"/>
              </a:rPr>
              <a:t> спостерігалася виражена відповідь на лікування </a:t>
            </a:r>
            <a:r>
              <a:rPr lang="uk-UA" sz="1700" b="0" i="0" dirty="0" err="1">
                <a:effectLst/>
                <a:latin typeface="Century Gothic (Заголовки)"/>
              </a:rPr>
              <a:t>лінкоміцином</a:t>
            </a:r>
            <a:r>
              <a:rPr lang="uk-UA" sz="1700" b="0" i="0" dirty="0">
                <a:effectLst/>
                <a:latin typeface="Century Gothic (Заголовки)"/>
              </a:rPr>
              <a:t>. Проте при лікуванні таких інфекцій перевагу має застосування бактерицидних препаратів.</a:t>
            </a:r>
          </a:p>
          <a:p>
            <a:endParaRPr lang="x-none" sz="17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DD4C131-539A-F5E1-5257-902EB70C7C5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94995">
            <a:off x="75166" y="7121955"/>
            <a:ext cx="2098192" cy="175170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сердце&#10;&#10;Автоматически созданное описание">
            <a:extLst>
              <a:ext uri="{FF2B5EF4-FFF2-40B4-BE49-F238E27FC236}">
                <a16:creationId xmlns:a16="http://schemas.microsoft.com/office/drawing/2014/main" xmlns="" id="{AADD40CC-7A0B-E680-6BB5-88E2F08C21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72656">
            <a:off x="5683842" y="7268425"/>
            <a:ext cx="2083715" cy="1353751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графическая вставка, Фигурка животного,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BBC09DDB-42EB-5088-F575-5FAF8DF74F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19365">
            <a:off x="9989402" y="7117480"/>
            <a:ext cx="1387493" cy="1664484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графическая вставка, Фигурка животног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053AE58B-D0C8-540F-D8E2-D08C2FC4675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70985">
            <a:off x="3176168" y="7585098"/>
            <a:ext cx="1468048" cy="191751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графическая вставка, мультфильм, Мультфильм, рису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029C219-5080-43B7-6B30-6AD9E543AEC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5775" y="8536076"/>
            <a:ext cx="1625076" cy="1918695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руг, посу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B6603BE-B3A2-AAB0-4717-98751064AD0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1366">
            <a:off x="-2297238" y="7141817"/>
            <a:ext cx="5964708" cy="572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00754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 descr="Изображение выглядит как картина, круг, искусство, палит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C4663C2-B61B-A361-9D97-12C515E408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33584">
            <a:off x="8467714" y="3466384"/>
            <a:ext cx="6683735" cy="66123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C9774F2-DDDE-4FBD-A0A5-8B0AD6ACE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</a:blip>
          <a:stretch>
            <a:fillRect/>
          </a:stretch>
        </p:blipFill>
        <p:spPr>
          <a:xfrm>
            <a:off x="-1039692" y="-2295259"/>
            <a:ext cx="4023524" cy="406112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1507CC3-975F-C2CD-49FC-59D050E6AAD5}"/>
              </a:ext>
            </a:extLst>
          </p:cNvPr>
          <p:cNvSpPr txBox="1"/>
          <p:nvPr/>
        </p:nvSpPr>
        <p:spPr>
          <a:xfrm>
            <a:off x="7925093" y="1118368"/>
            <a:ext cx="42669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b="1" dirty="0">
                <a:solidFill>
                  <a:srgbClr val="00CC99"/>
                </a:solidFill>
                <a:latin typeface="Century Gothic (Заголовки)"/>
              </a:rPr>
              <a:t>Г</a:t>
            </a:r>
            <a:r>
              <a:rPr lang="uk-UA" b="1" i="0" dirty="0">
                <a:solidFill>
                  <a:srgbClr val="00CC99"/>
                </a:solidFill>
                <a:effectLst/>
                <a:latin typeface="Century Gothic (Заголовки)"/>
              </a:rPr>
              <a:t>епатотоксичність</a:t>
            </a:r>
            <a:r>
              <a:rPr lang="uk-UA" b="0" i="0" dirty="0">
                <a:effectLst/>
                <a:latin typeface="Century Gothic (Заголовки)"/>
              </a:rPr>
              <a:t> (жовтяниця, підвищення </a:t>
            </a:r>
            <a:r>
              <a:rPr lang="uk-UA" b="0" i="0" dirty="0" err="1">
                <a:effectLst/>
                <a:latin typeface="Century Gothic (Заголовки)"/>
              </a:rPr>
              <a:t>трансаміназної</a:t>
            </a:r>
            <a:r>
              <a:rPr lang="uk-UA" b="0" i="0" dirty="0">
                <a:effectLst/>
                <a:latin typeface="Century Gothic (Заголовки)"/>
              </a:rPr>
              <a:t> активності крові)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E643904-F42D-8E8E-46E1-ACDA5C9785C6}"/>
              </a:ext>
            </a:extLst>
          </p:cNvPr>
          <p:cNvSpPr txBox="1"/>
          <p:nvPr/>
        </p:nvSpPr>
        <p:spPr>
          <a:xfrm>
            <a:off x="5525521" y="224120"/>
            <a:ext cx="47855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uk-UA" sz="4800" dirty="0">
                <a:latin typeface="Century Gothic (Заголовки)"/>
              </a:rPr>
              <a:t>У</a:t>
            </a:r>
            <a:r>
              <a:rPr lang="uk-UA" sz="4800" i="0" dirty="0">
                <a:effectLst/>
                <a:latin typeface="Century Gothic (Заголовки)"/>
              </a:rPr>
              <a:t>складнення</a:t>
            </a:r>
            <a:endParaRPr lang="uk-UA" i="0" dirty="0">
              <a:effectLst/>
              <a:latin typeface="Century Gothic (Заголовки)"/>
            </a:endParaRPr>
          </a:p>
        </p:txBody>
      </p:sp>
      <p:pic>
        <p:nvPicPr>
          <p:cNvPr id="16" name="Рисунок 15" descr="Изображение выглядит как графическая вставка, Фигурка животного,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C82A482A-2ECC-5917-0586-6A3488C32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19365">
            <a:off x="9989402" y="2393080"/>
            <a:ext cx="1387493" cy="166448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графическая вставка, Фигурка животног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05429A0D-75A2-AEF4-A401-BFACFB06A3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70985">
            <a:off x="3176168" y="3089298"/>
            <a:ext cx="1468048" cy="1917510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графическая вставка, мультфильм, Мультфильм, рису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6DDA699-9FB5-3062-1E14-D16A56ED6F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5775" y="4611776"/>
            <a:ext cx="1625076" cy="1918695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сердце&#10;&#10;Автоматически созданное описание">
            <a:extLst>
              <a:ext uri="{FF2B5EF4-FFF2-40B4-BE49-F238E27FC236}">
                <a16:creationId xmlns:a16="http://schemas.microsoft.com/office/drawing/2014/main" xmlns="" id="{A211B185-D540-2C0C-8B46-F1CD986A8D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72656">
            <a:off x="5683842" y="1248625"/>
            <a:ext cx="2083715" cy="135375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BFC5EB3F-97EB-F433-F692-BC9278642B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94995">
            <a:off x="75166" y="1864155"/>
            <a:ext cx="2098192" cy="175170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030F30E-B0BD-32DE-86DA-9DC54822320B}"/>
              </a:ext>
            </a:extLst>
          </p:cNvPr>
          <p:cNvSpPr txBox="1"/>
          <p:nvPr/>
        </p:nvSpPr>
        <p:spPr>
          <a:xfrm>
            <a:off x="3372837" y="5247959"/>
            <a:ext cx="3900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b="1" dirty="0">
                <a:solidFill>
                  <a:srgbClr val="00CC99"/>
                </a:solidFill>
                <a:latin typeface="Century Gothic (Заголовки)"/>
              </a:rPr>
              <a:t>А</a:t>
            </a:r>
            <a:r>
              <a:rPr lang="uk-UA" b="1" i="0" dirty="0">
                <a:solidFill>
                  <a:srgbClr val="00CC99"/>
                </a:solidFill>
                <a:effectLst/>
                <a:latin typeface="Century Gothic (Заголовки)"/>
              </a:rPr>
              <a:t>лергічні реакції </a:t>
            </a:r>
            <a:r>
              <a:rPr lang="uk-UA" b="0" i="0" dirty="0">
                <a:effectLst/>
                <a:latin typeface="Century Gothic (Заголовки)"/>
              </a:rPr>
              <a:t>(висип, свербіж, почервоніння шкіри)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72B6A02-4A7D-137A-A039-C83969C7DB76}"/>
              </a:ext>
            </a:extLst>
          </p:cNvPr>
          <p:cNvSpPr txBox="1"/>
          <p:nvPr/>
        </p:nvSpPr>
        <p:spPr>
          <a:xfrm>
            <a:off x="4745566" y="2793007"/>
            <a:ext cx="53525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b="1" dirty="0" err="1">
                <a:solidFill>
                  <a:srgbClr val="00CC99"/>
                </a:solidFill>
                <a:latin typeface="Century Gothic (Заголовки)"/>
              </a:rPr>
              <a:t>П</a:t>
            </a:r>
            <a:r>
              <a:rPr lang="uk-UA" b="1" i="0" dirty="0" err="1">
                <a:solidFill>
                  <a:srgbClr val="00CC99"/>
                </a:solidFill>
                <a:effectLst/>
                <a:latin typeface="Century Gothic (Заголовки)"/>
              </a:rPr>
              <a:t>севдомембранозний</a:t>
            </a:r>
            <a:r>
              <a:rPr lang="uk-UA" b="1" i="0" dirty="0">
                <a:solidFill>
                  <a:srgbClr val="00CC99"/>
                </a:solidFill>
                <a:effectLst/>
                <a:latin typeface="Century Gothic (Заголовки)"/>
              </a:rPr>
              <a:t> коліт</a:t>
            </a:r>
            <a:r>
              <a:rPr lang="uk-UA" b="0" i="0" dirty="0">
                <a:effectLst/>
                <a:latin typeface="Century Gothic (Заголовки)"/>
              </a:rPr>
              <a:t>, що спричиняється </a:t>
            </a:r>
            <a:r>
              <a:rPr lang="uk-UA" b="0" i="0" dirty="0" err="1">
                <a:effectLst/>
                <a:latin typeface="Century Gothic (Заголовки)"/>
              </a:rPr>
              <a:t>дисбіоценозом</a:t>
            </a:r>
            <a:r>
              <a:rPr lang="uk-UA" b="0" i="0" dirty="0">
                <a:effectLst/>
                <a:latin typeface="Century Gothic (Заголовки)"/>
              </a:rPr>
              <a:t> і часто має тяжкий перебіг</a:t>
            </a:r>
          </a:p>
          <a:p>
            <a:pPr algn="l"/>
            <a:r>
              <a:rPr lang="uk-UA" b="1" dirty="0">
                <a:solidFill>
                  <a:srgbClr val="00CC99"/>
                </a:solidFill>
                <a:latin typeface="Century Gothic (Заголовки)"/>
              </a:rPr>
              <a:t>Д</a:t>
            </a:r>
            <a:r>
              <a:rPr lang="uk-UA" b="1" i="0" dirty="0">
                <a:solidFill>
                  <a:srgbClr val="00CC99"/>
                </a:solidFill>
                <a:effectLst/>
                <a:latin typeface="Century Gothic (Заголовки)"/>
              </a:rPr>
              <a:t>испепсія</a:t>
            </a:r>
            <a:r>
              <a:rPr lang="uk-UA" b="0" i="0" dirty="0">
                <a:effectLst/>
                <a:latin typeface="Century Gothic (Заголовки)"/>
              </a:rPr>
              <a:t> (нудота, блювання, діарея — частіше </a:t>
            </a:r>
            <a:r>
              <a:rPr lang="uk-UA" b="0" i="0" dirty="0" err="1">
                <a:effectLst/>
                <a:latin typeface="Century Gothic (Заголовки)"/>
              </a:rPr>
              <a:t>лінкоміцин</a:t>
            </a:r>
            <a:r>
              <a:rPr lang="uk-UA" b="0" i="0" dirty="0">
                <a:effectLst/>
                <a:latin typeface="Century Gothic (Заголовки)"/>
              </a:rPr>
              <a:t>), пов’язана з подразливою дією препаратів на слизову оболонку кишечнику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7338B961-E0E4-ADC1-96E0-FAEF011E7100}"/>
              </a:ext>
            </a:extLst>
          </p:cNvPr>
          <p:cNvSpPr txBox="1"/>
          <p:nvPr/>
        </p:nvSpPr>
        <p:spPr>
          <a:xfrm>
            <a:off x="2472307" y="1288177"/>
            <a:ext cx="33422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b="1" dirty="0" err="1">
                <a:solidFill>
                  <a:srgbClr val="00CC99"/>
                </a:solidFill>
                <a:latin typeface="Century Gothic (Заголовки)"/>
              </a:rPr>
              <a:t>Г</a:t>
            </a:r>
            <a:r>
              <a:rPr lang="uk-UA" b="1" i="0" dirty="0" err="1">
                <a:solidFill>
                  <a:srgbClr val="00CC99"/>
                </a:solidFill>
                <a:effectLst/>
                <a:latin typeface="Century Gothic (Заголовки)"/>
              </a:rPr>
              <a:t>ематотоксичність</a:t>
            </a:r>
            <a:r>
              <a:rPr lang="uk-UA" b="0" i="0" dirty="0">
                <a:effectLst/>
                <a:latin typeface="Century Gothic (Заголовки)"/>
              </a:rPr>
              <a:t> (</a:t>
            </a:r>
            <a:r>
              <a:rPr lang="uk-UA" b="0" i="0" dirty="0" err="1">
                <a:effectLst/>
                <a:latin typeface="Century Gothic (Заголовки)"/>
              </a:rPr>
              <a:t>нейтропенія</a:t>
            </a:r>
            <a:r>
              <a:rPr lang="uk-UA" b="0" i="0" dirty="0">
                <a:effectLst/>
                <a:latin typeface="Century Gothic (Заголовки)"/>
              </a:rPr>
              <a:t>, </a:t>
            </a:r>
            <a:r>
              <a:rPr lang="uk-UA" b="0" i="0" dirty="0" err="1">
                <a:effectLst/>
                <a:latin typeface="Century Gothic (Заголовки)"/>
              </a:rPr>
              <a:t>тромбоцитопенія</a:t>
            </a:r>
            <a:r>
              <a:rPr lang="uk-UA" b="0" i="0" dirty="0">
                <a:effectLst/>
                <a:latin typeface="Century Gothic (Заголовки)"/>
              </a:rPr>
              <a:t>, </a:t>
            </a:r>
            <a:r>
              <a:rPr lang="uk-UA" b="0" i="0" dirty="0" err="1">
                <a:effectLst/>
                <a:latin typeface="Century Gothic (Заголовки)"/>
              </a:rPr>
              <a:t>еозинофілія</a:t>
            </a:r>
            <a:r>
              <a:rPr lang="uk-UA" b="0" i="0" dirty="0">
                <a:effectLst/>
                <a:latin typeface="Century Gothic (Заголовки)"/>
              </a:rPr>
              <a:t>)</a:t>
            </a:r>
          </a:p>
        </p:txBody>
      </p:sp>
      <p:pic>
        <p:nvPicPr>
          <p:cNvPr id="34" name="Рисунок 33" descr="Изображение выглядит как текст, Раствор, Растворитель, жидкость&#10;&#10;Автоматически созданное описание">
            <a:extLst>
              <a:ext uri="{FF2B5EF4-FFF2-40B4-BE49-F238E27FC236}">
                <a16:creationId xmlns:a16="http://schemas.microsoft.com/office/drawing/2014/main" xmlns="" id="{A71861E2-5612-3BFD-7A61-06C6001DFA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0783" y="8240647"/>
            <a:ext cx="882736" cy="2230070"/>
          </a:xfrm>
          <a:prstGeom prst="rect">
            <a:avLst/>
          </a:prstGeom>
        </p:spPr>
      </p:pic>
      <p:pic>
        <p:nvPicPr>
          <p:cNvPr id="35" name="Рисунок 34" descr="Изображение выглядит как текст, снимок экрана, Шрифт, Бренд&#10;&#10;Автоматически созданное описание">
            <a:extLst>
              <a:ext uri="{FF2B5EF4-FFF2-40B4-BE49-F238E27FC236}">
                <a16:creationId xmlns:a16="http://schemas.microsoft.com/office/drawing/2014/main" xmlns="" id="{3FCE77F1-B845-6CA8-558A-FE759BB4D6C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9317" y="8313885"/>
            <a:ext cx="2286035" cy="183476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621041D-8459-1C7F-C691-E4480D4CEE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2496" y="8590381"/>
            <a:ext cx="2956016" cy="2598934"/>
          </a:xfrm>
          <a:prstGeom prst="rect">
            <a:avLst/>
          </a:prstGeom>
        </p:spPr>
      </p:pic>
      <p:pic>
        <p:nvPicPr>
          <p:cNvPr id="37" name="Рисунок 3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75FF4C-C033-0F47-0ADF-E890A887E5A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589" y="8397205"/>
            <a:ext cx="3469301" cy="2183723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CA6B1E69-D406-3C3E-22C3-611F1551F8C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23544" y="8474544"/>
            <a:ext cx="2807850" cy="2417354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C56FBE-B79D-6403-CD58-A325D43F9A4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41728" y="7435910"/>
            <a:ext cx="2807851" cy="2428609"/>
          </a:xfrm>
          <a:prstGeom prst="rect">
            <a:avLst/>
          </a:prstGeom>
        </p:spPr>
      </p:pic>
      <p:pic>
        <p:nvPicPr>
          <p:cNvPr id="44" name="Рисунок 43" descr="Изображение выглядит как круг, посу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78BBE10-5E24-C12E-B757-B372EF4F78A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1366">
            <a:off x="-2636984" y="3801628"/>
            <a:ext cx="5964708" cy="572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56454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Изображение выглядит как картина, круг, искусство, палит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56FF475-D9FC-4D75-BF1F-EDC237BAA4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208458">
            <a:off x="9224272" y="-4974645"/>
            <a:ext cx="6932007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C9774F2-DDDE-4FBD-A0A5-8B0AD6ACE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</a:blip>
          <a:stretch>
            <a:fillRect/>
          </a:stretch>
        </p:blipFill>
        <p:spPr>
          <a:xfrm>
            <a:off x="-1039692" y="-5076559"/>
            <a:ext cx="4023524" cy="406112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6" name="Рисунок 15" descr="Изображение выглядит как графическая вставка, Фигурка животного,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C82A482A-2ECC-5917-0586-6A3488C32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19365">
            <a:off x="9989402" y="-2102720"/>
            <a:ext cx="1387493" cy="166448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графическая вставка, Фигурка животног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05429A0D-75A2-AEF4-A401-BFACFB06A3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70985">
            <a:off x="3176168" y="-2740002"/>
            <a:ext cx="1468048" cy="1917510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графическая вставка, мультфильм, Мультфильм, рису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6DDA699-9FB5-3062-1E14-D16A56ED6F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5775" y="-2341474"/>
            <a:ext cx="1625076" cy="1918695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сердце&#10;&#10;Автоматически созданное описание">
            <a:extLst>
              <a:ext uri="{FF2B5EF4-FFF2-40B4-BE49-F238E27FC236}">
                <a16:creationId xmlns:a16="http://schemas.microsoft.com/office/drawing/2014/main" xmlns="" id="{A211B185-D540-2C0C-8B46-F1CD986A8D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72656">
            <a:off x="5683842" y="-1913675"/>
            <a:ext cx="2083715" cy="135375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BFC5EB3F-97EB-F433-F692-BC9278642B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94995">
            <a:off x="75166" y="-2803095"/>
            <a:ext cx="2098192" cy="17517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19554D-AD21-BF4A-F5AD-4A805D20CC27}"/>
              </a:ext>
            </a:extLst>
          </p:cNvPr>
          <p:cNvSpPr txBox="1"/>
          <p:nvPr/>
        </p:nvSpPr>
        <p:spPr>
          <a:xfrm>
            <a:off x="2926090" y="236779"/>
            <a:ext cx="6913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600" dirty="0">
                <a:latin typeface="Century Gothic (Заголовки)"/>
              </a:rPr>
              <a:t>Приклади форми випуску та дозування</a:t>
            </a:r>
            <a:endParaRPr lang="x-none" sz="3600" dirty="0">
              <a:latin typeface="Century Gothic (Заголовки)"/>
            </a:endParaRPr>
          </a:p>
        </p:txBody>
      </p:sp>
      <p:pic>
        <p:nvPicPr>
          <p:cNvPr id="8" name="Рисунок 7" descr="Изображение выглядит как текст, Раствор, Растворитель, жидкость&#10;&#10;Автоматически созданное описание">
            <a:extLst>
              <a:ext uri="{FF2B5EF4-FFF2-40B4-BE49-F238E27FC236}">
                <a16:creationId xmlns:a16="http://schemas.microsoft.com/office/drawing/2014/main" xmlns="" id="{F44C8535-4DC5-8802-C797-00591981C9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0783" y="1649347"/>
            <a:ext cx="882736" cy="223007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, Шрифт, Бренд&#10;&#10;Автоматически созданное описание">
            <a:extLst>
              <a:ext uri="{FF2B5EF4-FFF2-40B4-BE49-F238E27FC236}">
                <a16:creationId xmlns:a16="http://schemas.microsoft.com/office/drawing/2014/main" xmlns="" id="{0F2EB249-F52E-8A31-E4DA-CDAB05DF5D5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2217" y="1474935"/>
            <a:ext cx="2286035" cy="1834766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AA8AEC1-2C2C-0C68-E211-21284431FF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4402" y="3730386"/>
            <a:ext cx="2807850" cy="2417354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21BCDE29-0C12-0A24-886B-BB0F12B315F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9892" y="4116791"/>
            <a:ext cx="3469301" cy="2183723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5F375F7-195D-B901-5C22-B9FB5B339B6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08440" y="3953386"/>
            <a:ext cx="2807851" cy="242860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5AABC8F-1AAB-613A-39B9-BF701DEC25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9860" y="1224007"/>
            <a:ext cx="2956016" cy="2598934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круг, посу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61FDE04-4AB1-A892-9EC7-1D0E7E5988E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828359">
            <a:off x="-1946927" y="-1550933"/>
            <a:ext cx="4972784" cy="4775749"/>
          </a:xfrm>
          <a:prstGeom prst="rect">
            <a:avLst/>
          </a:prstGeom>
        </p:spPr>
      </p:pic>
      <p:pic>
        <p:nvPicPr>
          <p:cNvPr id="36" name="Рисунок 35" descr="Изображение выглядит как Земля, Мир, карта, круг&#10;&#10;Автоматически созданное описание">
            <a:extLst>
              <a:ext uri="{FF2B5EF4-FFF2-40B4-BE49-F238E27FC236}">
                <a16:creationId xmlns:a16="http://schemas.microsoft.com/office/drawing/2014/main" xmlns="" id="{99534972-3650-8C69-C8B1-A03D3B706EF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5374" y="7116548"/>
            <a:ext cx="4126878" cy="412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00603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Земля, Мир, карта, круг&#10;&#10;Автоматически созданное описание">
            <a:extLst>
              <a:ext uri="{FF2B5EF4-FFF2-40B4-BE49-F238E27FC236}">
                <a16:creationId xmlns:a16="http://schemas.microsoft.com/office/drawing/2014/main" xmlns="" id="{2355543C-8E31-1615-008A-E2C871E0DA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2200" y="-654989"/>
            <a:ext cx="8330167" cy="83301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A2D11FA-831F-F007-746B-957F85417504}"/>
              </a:ext>
            </a:extLst>
          </p:cNvPr>
          <p:cNvSpPr txBox="1"/>
          <p:nvPr/>
        </p:nvSpPr>
        <p:spPr>
          <a:xfrm>
            <a:off x="2838450" y="2397204"/>
            <a:ext cx="7581900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sz="6600" dirty="0">
                <a:latin typeface="Century Gothic (Заголовки)"/>
              </a:rPr>
              <a:t>Дякую за увагу</a:t>
            </a:r>
            <a:endParaRPr lang="x-none" sz="6600" dirty="0">
              <a:latin typeface="Century Gothic (Заголовки)"/>
            </a:endParaRPr>
          </a:p>
        </p:txBody>
      </p:sp>
      <p:pic>
        <p:nvPicPr>
          <p:cNvPr id="3" name="Рисунок 2" descr="Изображение выглядит как текст, Раствор, Растворитель, жидкость&#10;&#10;Автоматически созданное описание">
            <a:extLst>
              <a:ext uri="{FF2B5EF4-FFF2-40B4-BE49-F238E27FC236}">
                <a16:creationId xmlns:a16="http://schemas.microsoft.com/office/drawing/2014/main" xmlns="" id="{A72101F8-D3C5-C09D-4B8B-B10B3D0A03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0183" y="-2655953"/>
            <a:ext cx="882736" cy="2230070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Шрифт, Бренд&#10;&#10;Автоматически созданное описание">
            <a:extLst>
              <a:ext uri="{FF2B5EF4-FFF2-40B4-BE49-F238E27FC236}">
                <a16:creationId xmlns:a16="http://schemas.microsoft.com/office/drawing/2014/main" xmlns="" id="{2D30DF20-B944-F4B1-C7B8-DECB24D539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217" y="-2830365"/>
            <a:ext cx="2286035" cy="18347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BA27F0-91F3-C1B4-75E2-17C9843D2F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9400" y="-3024817"/>
            <a:ext cx="2956016" cy="2598934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A90B301-5F72-752B-5434-A109301023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532" y="-3004844"/>
            <a:ext cx="3469301" cy="218372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A2F36C72-3EC5-8337-82D6-D74449C6AD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0350" y="-2843237"/>
            <a:ext cx="2807850" cy="241735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B5BE6DAB-A1D9-896B-C60E-4C4612D5D2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7476" y="-3127288"/>
            <a:ext cx="2807851" cy="242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90542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5A8472-313A-495A-BFEE-A0560066252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810DEB-C509-42E2-A2C8-728FBB00D1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901941-1FA6-4F0D-A804-886381DE29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958</TotalTime>
  <Words>378</Words>
  <Application>Microsoft Office PowerPoint</Application>
  <PresentationFormat>Произвольный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Лінкозаміди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Лінкозаміди</dc:title>
  <dc:creator>Мария Дукова</dc:creator>
  <cp:lastModifiedBy>Холод Поліна</cp:lastModifiedBy>
  <cp:revision>16</cp:revision>
  <dcterms:created xsi:type="dcterms:W3CDTF">2023-12-10T15:02:29Z</dcterms:created>
  <dcterms:modified xsi:type="dcterms:W3CDTF">2024-02-14T11:30:34Z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0x0101002FE6544F15939447A35031D1902E74C7</vt:lpwstr>
  </property>
</Properties>
</file>