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3EA5E8-A995-2823-A2E8-B3E7F24532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>
                <a:latin typeface="Bookman Old Style" pitchFamily="18" charset="0"/>
              </a:rPr>
              <a:t>Лінкозаміди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9FE17FB-F290-59C9-3DF2-D62A68449B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3516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9DDF08-D5CB-0CF7-30EF-2FE9C366E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66800"/>
            <a:ext cx="10058400" cy="4968240"/>
          </a:xfrm>
        </p:spPr>
        <p:txBody>
          <a:bodyPr>
            <a:normAutofit lnSpcReduction="10000"/>
          </a:bodyPr>
          <a:lstStyle/>
          <a:p>
            <a:r>
              <a:rPr lang="ru-RU">
                <a:latin typeface="Bookman Old Style" pitchFamily="18" charset="0"/>
              </a:rPr>
              <a:t>Лінкозаміди становлять важливий клас антибіотиків, що застосовуються проти широкого спектру патогенних мікроорганізмів, включаючи метицилін-стійкий золотистий стафілокок. </a:t>
            </a:r>
            <a:br>
              <a:rPr lang="ru-RU">
                <a:latin typeface="Bookman Old Style" pitchFamily="18" charset="0"/>
              </a:rPr>
            </a:br>
            <a:r>
              <a:rPr lang="ru-RU">
                <a:latin typeface="Bookman Old Style" pitchFamily="18" charset="0"/>
              </a:rPr>
              <a:t>Лінкозаміди складаються з трьох компонентів: амінокислоти (1-пролін, заміщений 4′-алкільним ланцюгом) та цукру (лінкозамін), з’єднаних амідним зв’язком.</a:t>
            </a:r>
          </a:p>
          <a:p>
            <a:pPr fontAlgn="base"/>
            <a:r>
              <a:rPr lang="ru-RU">
                <a:latin typeface="Bookman Old Style" pitchFamily="18" charset="0"/>
              </a:rPr>
              <a:t>Лінкоміцин та його похідні є антибіотиками, що виявляють біологічну активність щодо бактерій, особливо грампозитивних, а також найпростіших.  Лінкоміцин та його напівсинтетичне хлороване похідне кліндаміцин широко застосовуються в клінічній практиці.  Обидва антибіотики є бактеріостатичними, пригнічуючи синтез білка у чутливих бактерій;  однак при більш високих концентраціях вони можуть бути бактерицидними. </a:t>
            </a:r>
          </a:p>
          <a:p>
            <a:pPr fontAlgn="base"/>
            <a:r>
              <a:rPr lang="ru-RU">
                <a:latin typeface="Bookman Old Style" pitchFamily="18" charset="0"/>
              </a:rPr>
              <a:t>Кліндаміцин, як правило, набагато активніший, ніж лінкоміцин, при лікуванні бактеріальних інфекцій, зокрема, викликаних анаеробними видами;  його також можна використовувати для лікування важливих найпростіших захворювань, напр.  малярія, найбільш ефективно у поєднанні з іншими антибіотиками або антибіотиками, що не мають антибіотиків (примахін, фосфідоміцин, пероксид бензоїлу).</a:t>
            </a:r>
          </a:p>
          <a:p>
            <a:endParaRPr lang="x-none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63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066F44-55A2-362F-E4B0-92DCD96E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>
                <a:latin typeface="Bookman Old Style" pitchFamily="18" charset="0"/>
              </a:rPr>
              <a:t>Спектр дії та покази до застосування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FBF4C1-9A4C-F47D-87F0-B0C65C68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450080"/>
          </a:xfrm>
        </p:spPr>
        <p:txBody>
          <a:bodyPr>
            <a:normAutofit fontScale="92500" lnSpcReduction="10000"/>
          </a:bodyPr>
          <a:lstStyle/>
          <a:p>
            <a:r>
              <a:rPr lang="ru-RU">
                <a:latin typeface="Bookman Old Style" pitchFamily="18" charset="0"/>
              </a:rPr>
              <a:t>Представники групи лінкозамідів, що сьогодні мають клінічне застосування, включають лінкоміцин та кліндаміцин, але лінкоміцин більше не є широко доступним.  Кліндаміцин також зв’язується з рибосомою 50</a:t>
            </a:r>
            <a:r>
              <a:rPr lang="en-US">
                <a:latin typeface="Bookman Old Style" pitchFamily="18" charset="0"/>
              </a:rPr>
              <a:t>S </a:t>
            </a:r>
            <a:r>
              <a:rPr lang="ru-RU">
                <a:latin typeface="Bookman Old Style" pitchFamily="18" charset="0"/>
              </a:rPr>
              <a:t>і має хорошу антианаеробну активність (хоча стійкість до </a:t>
            </a:r>
            <a:r>
              <a:rPr lang="en-US">
                <a:latin typeface="Bookman Old Style" pitchFamily="18" charset="0"/>
              </a:rPr>
              <a:t>B. fragilis </a:t>
            </a:r>
            <a:r>
              <a:rPr lang="ru-RU">
                <a:latin typeface="Bookman Old Style" pitchFamily="18" charset="0"/>
              </a:rPr>
              <a:t>зростає), але на відміну від хлорамфеніколу він позбавлений активності проти грамнегативних організмів, володіючи досить хорошою активністю щодо грампозитивних коків. </a:t>
            </a:r>
            <a:br>
              <a:rPr lang="ru-RU">
                <a:latin typeface="Bookman Old Style" pitchFamily="18" charset="0"/>
              </a:rPr>
            </a:br>
            <a:r>
              <a:rPr lang="ru-RU">
                <a:latin typeface="Bookman Old Style" pitchFamily="18" charset="0"/>
              </a:rPr>
              <a:t>Кліндаміцин іноді застосовують при анаеробних інфекціях, і він є кращим вибором за ванкоміцин для профілактики інфікування у хірургічних хворих із алергією на пеніцилін (де основним завданням є профілактика грампозитивних інфекцій на місці хірургічного втручання).  Оскільки кліндаміцин пригнічує вироблення екзотоксинів </a:t>
            </a:r>
            <a:r>
              <a:rPr lang="en-US">
                <a:latin typeface="Bookman Old Style" pitchFamily="18" charset="0"/>
              </a:rPr>
              <a:t>in vitro, </a:t>
            </a:r>
            <a:r>
              <a:rPr lang="ru-RU">
                <a:latin typeface="Bookman Old Style" pitchFamily="18" charset="0"/>
              </a:rPr>
              <a:t>він виступає як перша лінія терапії інвазивних інфекцій, спричинених </a:t>
            </a:r>
            <a:r>
              <a:rPr lang="en-US">
                <a:latin typeface="Bookman Old Style" pitchFamily="18" charset="0"/>
              </a:rPr>
              <a:t>S. pyogenes.  </a:t>
            </a:r>
            <a:r>
              <a:rPr lang="ru-RU">
                <a:latin typeface="Bookman Old Style" pitchFamily="18" charset="0"/>
              </a:rPr>
              <a:t>Токсичність кліндаміцину набагато менша за токсичність левоміцетину, однак його застосування було пов’язане з розвитком антибіотико-асоційованого коліту через надмірне зростання </a:t>
            </a:r>
            <a:r>
              <a:rPr lang="en-US">
                <a:latin typeface="Bookman Old Style" pitchFamily="18" charset="0"/>
              </a:rPr>
              <a:t>C. difficile.</a:t>
            </a:r>
            <a:br>
              <a:rPr lang="en-US">
                <a:latin typeface="Bookman Old Style" pitchFamily="18" charset="0"/>
              </a:rPr>
            </a:br>
            <a:r>
              <a:rPr lang="ru-RU">
                <a:latin typeface="Bookman Old Style" pitchFamily="18" charset="0"/>
              </a:rPr>
              <a:t>Кліндаміцин одночасно бактеріостатичний і бактерицидний.  Активність кліндаміцину проти збудників патології у ротовій порожнині робить його препаратом вибору при значних оральних інфекціях.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181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E192707B-B929-41A7-9B41-E959A1C689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E73E60F-E5F7-3CE1-B653-65F794E5A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4077" r="1" b="455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277EBC-EBAE-3F80-1BE1-2294D78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10058400" cy="137160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Bookman Old Style" pitchFamily="18" charset="0"/>
              </a:rPr>
              <a:t>Фармакокінетика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85A2A4-AD8E-CD90-6D14-7E3BB81EE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76400"/>
            <a:ext cx="10058400" cy="472440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 sz="1700" dirty="0" err="1">
                <a:latin typeface="Bookman Old Style" pitchFamily="18" charset="0"/>
              </a:rPr>
              <a:t>Лінкозаміди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мають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високу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розчинність</a:t>
            </a:r>
            <a:r>
              <a:rPr lang="ru-RU" sz="1700" dirty="0">
                <a:latin typeface="Bookman Old Style" pitchFamily="18" charset="0"/>
              </a:rPr>
              <a:t> у </a:t>
            </a:r>
            <a:r>
              <a:rPr lang="ru-RU" sz="1700" dirty="0" err="1">
                <a:latin typeface="Bookman Old Style" pitchFamily="18" charset="0"/>
              </a:rPr>
              <a:t>ліпідах</a:t>
            </a:r>
            <a:r>
              <a:rPr lang="ru-RU" sz="1700" dirty="0">
                <a:latin typeface="Bookman Old Style" pitchFamily="18" charset="0"/>
              </a:rPr>
              <a:t> та широкий </a:t>
            </a:r>
            <a:r>
              <a:rPr lang="ru-RU" sz="1700" dirty="0" err="1">
                <a:latin typeface="Bookman Old Style" pitchFamily="18" charset="0"/>
              </a:rPr>
              <a:t>розподіл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організмі</a:t>
            </a:r>
            <a:r>
              <a:rPr lang="ru-RU" sz="1700" dirty="0">
                <a:latin typeface="Bookman Old Style" pitchFamily="18" charset="0"/>
              </a:rPr>
              <a:t> та через </a:t>
            </a:r>
            <a:r>
              <a:rPr lang="ru-RU" sz="1700" dirty="0" err="1">
                <a:latin typeface="Bookman Old Style" pitchFamily="18" charset="0"/>
              </a:rPr>
              <a:t>клітинні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бар’єри</a:t>
            </a:r>
            <a:r>
              <a:rPr lang="ru-RU" sz="1700" dirty="0">
                <a:latin typeface="Bookman Old Style" pitchFamily="18" charset="0"/>
              </a:rPr>
              <a:t>.  На 90% </a:t>
            </a:r>
            <a:r>
              <a:rPr lang="ru-RU" sz="1700" dirty="0" err="1">
                <a:latin typeface="Bookman Old Style" pitchFamily="18" charset="0"/>
              </a:rPr>
              <a:t>лінкозаміди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є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біодоступними</a:t>
            </a:r>
            <a:r>
              <a:rPr lang="ru-RU" sz="1700" dirty="0">
                <a:latin typeface="Bookman Old Style" pitchFamily="18" charset="0"/>
              </a:rPr>
              <a:t> при </a:t>
            </a:r>
            <a:r>
              <a:rPr lang="ru-RU" sz="1700" dirty="0" err="1">
                <a:latin typeface="Bookman Old Style" pitchFamily="18" charset="0"/>
              </a:rPr>
              <a:t>пероральному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прийомі</a:t>
            </a:r>
            <a:r>
              <a:rPr lang="ru-RU" sz="17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700" dirty="0">
                <a:latin typeface="Bookman Old Style" pitchFamily="18" charset="0"/>
              </a:rPr>
              <a:t>  Через </a:t>
            </a:r>
            <a:r>
              <a:rPr lang="ru-RU" sz="1700" dirty="0" err="1">
                <a:latin typeface="Bookman Old Style" pitchFamily="18" charset="0"/>
              </a:rPr>
              <a:t>їх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лужну</a:t>
            </a:r>
            <a:r>
              <a:rPr lang="ru-RU" sz="1700" dirty="0">
                <a:latin typeface="Bookman Old Style" pitchFamily="18" charset="0"/>
              </a:rPr>
              <a:t> природу, </a:t>
            </a:r>
            <a:r>
              <a:rPr lang="ru-RU" sz="1700" dirty="0" err="1">
                <a:latin typeface="Bookman Old Style" pitchFamily="18" charset="0"/>
              </a:rPr>
              <a:t>захоплення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іонів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краще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відбувається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молоці</a:t>
            </a:r>
            <a:r>
              <a:rPr lang="ru-RU" sz="1700" dirty="0">
                <a:latin typeface="Bookman Old Style" pitchFamily="18" charset="0"/>
              </a:rPr>
              <a:t> та </a:t>
            </a:r>
            <a:r>
              <a:rPr lang="ru-RU" sz="1700" dirty="0" err="1">
                <a:latin typeface="Bookman Old Style" pitchFamily="18" charset="0"/>
              </a:rPr>
              <a:t>передміхуровій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рідині</a:t>
            </a:r>
            <a:r>
              <a:rPr lang="ru-RU" sz="1700" dirty="0">
                <a:latin typeface="Bookman Old Style" pitchFamily="18" charset="0"/>
              </a:rPr>
              <a:t>, де </a:t>
            </a:r>
            <a:r>
              <a:rPr lang="ru-RU" sz="1700" dirty="0" err="1">
                <a:latin typeface="Bookman Old Style" pitchFamily="18" charset="0"/>
              </a:rPr>
              <a:t>міжклітинний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рН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нижчий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ніж</a:t>
            </a:r>
            <a:r>
              <a:rPr lang="ru-RU" sz="1700" dirty="0">
                <a:latin typeface="Bookman Old Style" pitchFamily="18" charset="0"/>
              </a:rPr>
              <a:t> у </a:t>
            </a:r>
            <a:r>
              <a:rPr lang="ru-RU" sz="1700" dirty="0" err="1">
                <a:latin typeface="Bookman Old Style" pitchFamily="18" charset="0"/>
              </a:rPr>
              <a:t>крові</a:t>
            </a:r>
            <a:r>
              <a:rPr lang="ru-RU" sz="1700" dirty="0">
                <a:latin typeface="Bookman Old Style" pitchFamily="18" charset="0"/>
              </a:rPr>
              <a:t>.  </a:t>
            </a:r>
            <a:r>
              <a:rPr lang="ru-RU" sz="1700" dirty="0" err="1">
                <a:latin typeface="Bookman Old Style" pitchFamily="18" charset="0"/>
              </a:rPr>
              <a:t>Захоплення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іонів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також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відбувається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всередині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клітин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оскільки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внутрішньоклітинний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рН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нижче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ніж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рН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позаклітинної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рідини</a:t>
            </a:r>
            <a:r>
              <a:rPr lang="ru-RU" sz="1700" dirty="0">
                <a:latin typeface="Bookman Old Style" pitchFamily="18" charset="0"/>
              </a:rPr>
              <a:t>. </a:t>
            </a:r>
          </a:p>
          <a:p>
            <a:pPr fontAlgn="base">
              <a:lnSpc>
                <a:spcPct val="90000"/>
              </a:lnSpc>
            </a:pPr>
            <a:r>
              <a:rPr lang="ru-RU" sz="1700" dirty="0" err="1">
                <a:latin typeface="Bookman Old Style" pitchFamily="18" charset="0"/>
              </a:rPr>
              <a:t>Концентрації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антибіотиків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лікворі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є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порівняно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низькими</a:t>
            </a:r>
            <a:r>
              <a:rPr lang="ru-RU" sz="1700" dirty="0">
                <a:latin typeface="Bookman Old Style" pitchFamily="18" charset="0"/>
              </a:rPr>
              <a:t> (20% </a:t>
            </a:r>
            <a:r>
              <a:rPr lang="ru-RU" sz="1700" dirty="0" err="1">
                <a:latin typeface="Bookman Old Style" pitchFamily="18" charset="0"/>
              </a:rPr>
              <a:t>концентрацій</a:t>
            </a:r>
            <a:r>
              <a:rPr lang="ru-RU" sz="1700" dirty="0">
                <a:latin typeface="Bookman Old Style" pitchFamily="18" charset="0"/>
              </a:rPr>
              <a:t> у </a:t>
            </a:r>
            <a:r>
              <a:rPr lang="ru-RU" sz="1700" dirty="0" err="1">
                <a:latin typeface="Bookman Old Style" pitchFamily="18" charset="0"/>
              </a:rPr>
              <a:t>плазмі</a:t>
            </a:r>
            <a:r>
              <a:rPr lang="ru-RU" sz="1700" dirty="0">
                <a:latin typeface="Bookman Old Style" pitchFamily="18" charset="0"/>
              </a:rPr>
              <a:t>) через </a:t>
            </a:r>
            <a:r>
              <a:rPr lang="ru-RU" sz="1700" dirty="0" err="1">
                <a:latin typeface="Bookman Old Style" pitchFamily="18" charset="0"/>
              </a:rPr>
              <a:t>значне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зв’язування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з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білками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плазми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крові</a:t>
            </a:r>
            <a:r>
              <a:rPr lang="ru-RU" sz="1700" dirty="0">
                <a:latin typeface="Bookman Old Style" pitchFamily="18" charset="0"/>
              </a:rPr>
              <a:t> та </a:t>
            </a:r>
            <a:r>
              <a:rPr lang="ru-RU" sz="1700" dirty="0" err="1">
                <a:latin typeface="Bookman Old Style" pitchFamily="18" charset="0"/>
              </a:rPr>
              <a:t>відносно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швидке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виведення</a:t>
            </a:r>
            <a:r>
              <a:rPr lang="ru-RU" sz="1700" dirty="0">
                <a:latin typeface="Bookman Old Style" pitchFamily="18" charset="0"/>
              </a:rPr>
              <a:t>.  </a:t>
            </a:r>
            <a:r>
              <a:rPr lang="ru-RU" sz="1700" dirty="0" err="1">
                <a:latin typeface="Bookman Old Style" pitchFamily="18" charset="0"/>
              </a:rPr>
              <a:t>Концентрації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досягнуті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кістках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також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відносно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низькі</a:t>
            </a:r>
            <a:r>
              <a:rPr lang="ru-RU" sz="1700" dirty="0">
                <a:latin typeface="Bookman Old Style" pitchFamily="18" charset="0"/>
              </a:rPr>
              <a:t> (10–20% </a:t>
            </a:r>
            <a:r>
              <a:rPr lang="ru-RU" sz="1700" dirty="0" err="1">
                <a:latin typeface="Bookman Old Style" pitchFamily="18" charset="0"/>
              </a:rPr>
              <a:t>плазмових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концентрацій</a:t>
            </a:r>
            <a:r>
              <a:rPr lang="ru-RU" sz="1700" dirty="0">
                <a:latin typeface="Bookman Old Style" pitchFamily="18" charset="0"/>
              </a:rPr>
              <a:t>), </a:t>
            </a:r>
            <a:r>
              <a:rPr lang="ru-RU" sz="1700" dirty="0" err="1">
                <a:latin typeface="Bookman Old Style" pitchFamily="18" charset="0"/>
              </a:rPr>
              <a:t>хоча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це</a:t>
            </a:r>
            <a:r>
              <a:rPr lang="ru-RU" sz="1700" dirty="0">
                <a:latin typeface="Bookman Old Style" pitchFamily="18" charset="0"/>
              </a:rPr>
              <a:t> все одно </a:t>
            </a:r>
            <a:r>
              <a:rPr lang="ru-RU" sz="1700" dirty="0" err="1">
                <a:latin typeface="Bookman Old Style" pitchFamily="18" charset="0"/>
              </a:rPr>
              <a:t>може</a:t>
            </a:r>
            <a:r>
              <a:rPr lang="ru-RU" sz="1700" dirty="0">
                <a:latin typeface="Bookman Old Style" pitchFamily="18" charset="0"/>
              </a:rPr>
              <a:t> бути </a:t>
            </a:r>
            <a:r>
              <a:rPr lang="ru-RU" sz="1700" dirty="0" err="1">
                <a:latin typeface="Bookman Old Style" pitchFamily="18" charset="0"/>
              </a:rPr>
              <a:t>клінічно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ефективним</a:t>
            </a:r>
            <a:r>
              <a:rPr lang="ru-RU" sz="1700" dirty="0">
                <a:latin typeface="Bookman Old Style" pitchFamily="18" charset="0"/>
              </a:rPr>
              <a:t>. </a:t>
            </a:r>
            <a:r>
              <a:rPr lang="ru-RU" sz="1700" dirty="0" err="1">
                <a:latin typeface="Bookman Old Style" pitchFamily="18" charset="0"/>
              </a:rPr>
              <a:t>Також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лінкозаміди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проникають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і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суглобові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тканини</a:t>
            </a:r>
            <a:r>
              <a:rPr lang="ru-RU" sz="17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700" dirty="0" err="1">
                <a:latin typeface="Bookman Old Style" pitchFamily="18" charset="0"/>
              </a:rPr>
              <a:t>Лінкозаміди</a:t>
            </a:r>
            <a:r>
              <a:rPr lang="ru-RU" sz="1700" dirty="0">
                <a:latin typeface="Bookman Old Style" pitchFamily="18" charset="0"/>
              </a:rPr>
              <a:t> добре </a:t>
            </a:r>
            <a:r>
              <a:rPr lang="ru-RU" sz="1700" dirty="0" err="1">
                <a:latin typeface="Bookman Old Style" pitchFamily="18" charset="0"/>
              </a:rPr>
              <a:t>всмоктуються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з</a:t>
            </a:r>
            <a:r>
              <a:rPr lang="ru-RU" sz="1700" dirty="0">
                <a:latin typeface="Bookman Old Style" pitchFamily="18" charset="0"/>
              </a:rPr>
              <a:t> кишечника </a:t>
            </a:r>
            <a:r>
              <a:rPr lang="ru-RU" sz="1700" dirty="0" err="1">
                <a:latin typeface="Bookman Old Style" pitchFamily="18" charset="0"/>
              </a:rPr>
              <a:t>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виводяться</a:t>
            </a:r>
            <a:r>
              <a:rPr lang="ru-RU" sz="1700" dirty="0">
                <a:latin typeface="Bookman Old Style" pitchFamily="18" charset="0"/>
              </a:rPr>
              <a:t> в основному за </a:t>
            </a:r>
            <a:r>
              <a:rPr lang="ru-RU" sz="1700" dirty="0" err="1">
                <a:latin typeface="Bookman Old Style" pitchFamily="18" charset="0"/>
              </a:rPr>
              <a:t>допомогою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печінкового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метаболізму</a:t>
            </a:r>
            <a:r>
              <a:rPr lang="ru-RU" sz="1700" dirty="0">
                <a:latin typeface="Bookman Old Style" pitchFamily="18" charset="0"/>
              </a:rPr>
              <a:t>, </a:t>
            </a:r>
            <a:r>
              <a:rPr lang="ru-RU" sz="1700" dirty="0" err="1">
                <a:latin typeface="Bookman Old Style" pitchFamily="18" charset="0"/>
              </a:rPr>
              <a:t>хоча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близько</a:t>
            </a:r>
            <a:r>
              <a:rPr lang="ru-RU" sz="1700" dirty="0">
                <a:latin typeface="Bookman Old Style" pitchFamily="18" charset="0"/>
              </a:rPr>
              <a:t> 20% </a:t>
            </a:r>
            <a:r>
              <a:rPr lang="ru-RU" sz="1700" dirty="0" err="1">
                <a:latin typeface="Bookman Old Style" pitchFamily="18" charset="0"/>
              </a:rPr>
              <a:t>виводиться</a:t>
            </a:r>
            <a:r>
              <a:rPr lang="ru-RU" sz="1700" dirty="0">
                <a:latin typeface="Bookman Old Style" pitchFamily="18" charset="0"/>
              </a:rPr>
              <a:t> в </a:t>
            </a:r>
            <a:r>
              <a:rPr lang="ru-RU" sz="1700" dirty="0" err="1">
                <a:latin typeface="Bookman Old Style" pitchFamily="18" charset="0"/>
              </a:rPr>
              <a:t>активній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формі</a:t>
            </a:r>
            <a:r>
              <a:rPr lang="ru-RU" sz="1700" dirty="0">
                <a:latin typeface="Bookman Old Style" pitchFamily="18" charset="0"/>
              </a:rPr>
              <a:t> </a:t>
            </a:r>
            <a:r>
              <a:rPr lang="ru-RU" sz="1700" dirty="0" err="1">
                <a:latin typeface="Bookman Old Style" pitchFamily="18" charset="0"/>
              </a:rPr>
              <a:t>з</a:t>
            </a:r>
            <a:r>
              <a:rPr lang="ru-RU" sz="1700" dirty="0">
                <a:latin typeface="Bookman Old Style" pitchFamily="18" charset="0"/>
              </a:rPr>
              <a:t> сечею.</a:t>
            </a:r>
          </a:p>
          <a:p>
            <a:pPr>
              <a:lnSpc>
                <a:spcPct val="90000"/>
              </a:lnSpc>
            </a:pPr>
            <a:endParaRPr lang="x-none" sz="17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FB4235C-4505-46C7-AD8F-8769A1972F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xmlns="" val="34710289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D396F6-F76B-A30E-3368-DE5DCC4B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Содержимое 3" descr="Лінкозаміди-класифікація.jpg"/>
          <p:cNvPicPr>
            <a:picLocks noGrp="1" noChangeAspect="1"/>
          </p:cNvPicPr>
          <p:nvPr>
            <p:ph idx="1"/>
          </p:nvPr>
        </p:nvPicPr>
        <p:blipFill>
          <a:blip r:embed="rId2"/>
          <a:srcRect b="19333"/>
          <a:stretch>
            <a:fillRect/>
          </a:stretch>
        </p:blipFill>
        <p:spPr>
          <a:xfrm>
            <a:off x="228600" y="228600"/>
            <a:ext cx="11734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6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D04789F1-5F3B-4DEE-BEAA-E70D1E0886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xmlns="" id="{D93C3E38-DF85-49B0-BDB8-38728B091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rgbClr val="5F5041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13F7FB-E341-4740-75F9-213E29C4C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001DD0-C957-9848-189D-68C6EB5D7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10058400" cy="137160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Bookman Old Style" pitchFamily="18" charset="0"/>
              </a:rPr>
              <a:t>Кліндаміцин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E471CF-171F-2DF8-C83D-1FAD07F25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24000"/>
            <a:ext cx="100584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400" b="1" i="1" dirty="0" err="1">
                <a:latin typeface="Bookman Old Style" pitchFamily="18" charset="0"/>
              </a:rPr>
              <a:t>Показання</a:t>
            </a:r>
            <a:r>
              <a:rPr lang="ru-RU" sz="1400" b="1" i="1" dirty="0">
                <a:latin typeface="Bookman Old Style" pitchFamily="18" charset="0"/>
              </a:rPr>
              <a:t>. </a:t>
            </a:r>
            <a:r>
              <a:rPr lang="ru-RU" sz="1400" dirty="0" err="1">
                <a:latin typeface="Bookman Old Style" pitchFamily="18" charset="0"/>
              </a:rPr>
              <a:t>Лікування</a:t>
            </a:r>
            <a:r>
              <a:rPr lang="ru-RU" sz="1400" dirty="0">
                <a:latin typeface="Bookman Old Style" pitchFamily="18" charset="0"/>
              </a:rPr>
              <a:t> тяжких </a:t>
            </a:r>
            <a:r>
              <a:rPr lang="ru-RU" sz="1400" dirty="0" err="1">
                <a:latin typeface="Bookman Old Style" pitchFamily="18" charset="0"/>
              </a:rPr>
              <a:t>інфекцій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спричинених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чутливими</a:t>
            </a:r>
            <a:r>
              <a:rPr lang="ru-RU" sz="1400" dirty="0">
                <a:latin typeface="Bookman Old Style" pitchFamily="18" charset="0"/>
              </a:rPr>
              <a:t> до препарату </a:t>
            </a:r>
            <a:r>
              <a:rPr lang="ru-RU" sz="1400" dirty="0" err="1">
                <a:latin typeface="Bookman Old Style" pitchFamily="18" charset="0"/>
              </a:rPr>
              <a:t>мікроорганізмами</a:t>
            </a:r>
            <a:r>
              <a:rPr lang="ru-RU" sz="1400" dirty="0">
                <a:latin typeface="Bookman Old Style" pitchFamily="18" charset="0"/>
              </a:rPr>
              <a:t> (</a:t>
            </a:r>
            <a:r>
              <a:rPr lang="ru-RU" sz="1400" dirty="0" err="1">
                <a:latin typeface="Bookman Old Style" pitchFamily="18" charset="0"/>
              </a:rPr>
              <a:t>включаючи</a:t>
            </a:r>
            <a:r>
              <a:rPr lang="ru-RU" sz="1400" dirty="0">
                <a:latin typeface="Bookman Old Style" pitchFamily="18" charset="0"/>
              </a:rPr>
              <a:t> </a:t>
            </a:r>
            <a:r>
              <a:rPr lang="en-US" sz="1400" i="1" dirty="0">
                <a:latin typeface="Bookman Old Style" pitchFamily="18" charset="0"/>
              </a:rPr>
              <a:t>Staphylococcus </a:t>
            </a:r>
            <a:r>
              <a:rPr lang="en-US" sz="1400" i="1" dirty="0" err="1">
                <a:latin typeface="Bookman Old Style" pitchFamily="18" charset="0"/>
              </a:rPr>
              <a:t>aureus</a:t>
            </a:r>
            <a:r>
              <a:rPr lang="en-US" sz="1400" dirty="0">
                <a:latin typeface="Bookman Old Style" pitchFamily="18" charset="0"/>
              </a:rPr>
              <a:t>), </a:t>
            </a:r>
            <a:r>
              <a:rPr lang="ru-RU" sz="1400" dirty="0">
                <a:latin typeface="Bookman Old Style" pitchFamily="18" charset="0"/>
              </a:rPr>
              <a:t>у </a:t>
            </a:r>
            <a:r>
              <a:rPr lang="ru-RU" sz="1400" dirty="0" err="1">
                <a:latin typeface="Bookman Old Style" pitchFamily="18" charset="0"/>
              </a:rPr>
              <a:t>пацієнтів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які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мають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алергію</a:t>
            </a:r>
            <a:r>
              <a:rPr lang="ru-RU" sz="1400" dirty="0">
                <a:latin typeface="Bookman Old Style" pitchFamily="18" charset="0"/>
              </a:rPr>
              <a:t> на </a:t>
            </a:r>
            <a:r>
              <a:rPr lang="ru-RU" sz="1400" dirty="0" err="1">
                <a:latin typeface="Bookman Old Style" pitchFamily="18" charset="0"/>
              </a:rPr>
              <a:t>пеніциліни</a:t>
            </a:r>
            <a:r>
              <a:rPr lang="ru-RU" sz="1400" dirty="0">
                <a:latin typeface="Bookman Old Style" pitchFamily="18" charset="0"/>
              </a:rPr>
              <a:t>. При </a:t>
            </a:r>
            <a:r>
              <a:rPr lang="ru-RU" sz="1400" dirty="0" err="1">
                <a:latin typeface="Bookman Old Style" pitchFamily="18" charset="0"/>
              </a:rPr>
              <a:t>аеробних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інфекціях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кліндаміцин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є</a:t>
            </a:r>
            <a:r>
              <a:rPr lang="ru-RU" sz="1400" dirty="0">
                <a:latin typeface="Bookman Old Style" pitchFamily="18" charset="0"/>
              </a:rPr>
              <a:t> альтернативою, </a:t>
            </a:r>
            <a:r>
              <a:rPr lang="ru-RU" sz="1400" dirty="0" err="1">
                <a:latin typeface="Bookman Old Style" pitchFamily="18" charset="0"/>
              </a:rPr>
              <a:t>якщо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інші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антимікробні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препарати</a:t>
            </a:r>
            <a:r>
              <a:rPr lang="ru-RU" sz="1400" dirty="0">
                <a:latin typeface="Bookman Old Style" pitchFamily="18" charset="0"/>
              </a:rPr>
              <a:t> не </a:t>
            </a:r>
            <a:r>
              <a:rPr lang="ru-RU" sz="1400" dirty="0" err="1">
                <a:latin typeface="Bookman Old Style" pitchFamily="18" charset="0"/>
              </a:rPr>
              <a:t>діють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або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протипоказані</a:t>
            </a:r>
            <a:r>
              <a:rPr lang="ru-RU" sz="1400" dirty="0">
                <a:latin typeface="Bookman Old Style" pitchFamily="18" charset="0"/>
              </a:rPr>
              <a:t>. У </a:t>
            </a:r>
            <a:r>
              <a:rPr lang="ru-RU" sz="1400" dirty="0" err="1">
                <a:latin typeface="Bookman Old Style" pitchFamily="18" charset="0"/>
              </a:rPr>
              <a:t>випадках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анаеробних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інфекцій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кліндаміцин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вважається</a:t>
            </a:r>
            <a:r>
              <a:rPr lang="ru-RU" sz="1400" dirty="0">
                <a:latin typeface="Bookman Old Style" pitchFamily="18" charset="0"/>
              </a:rPr>
              <a:t> препаратом </a:t>
            </a:r>
            <a:r>
              <a:rPr lang="ru-RU" sz="1400" dirty="0" err="1">
                <a:latin typeface="Bookman Old Style" pitchFamily="18" charset="0"/>
              </a:rPr>
              <a:t>першого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вибору</a:t>
            </a:r>
            <a:r>
              <a:rPr lang="ru-RU" sz="1400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•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верхніх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дихальних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шляхів</a:t>
            </a:r>
            <a:r>
              <a:rPr lang="ru-RU" sz="1400" dirty="0">
                <a:latin typeface="Bookman Old Style" pitchFamily="18" charset="0"/>
              </a:rPr>
              <a:t>: </a:t>
            </a:r>
            <a:r>
              <a:rPr lang="ru-RU" sz="1400" dirty="0" err="1">
                <a:latin typeface="Bookman Old Style" pitchFamily="18" charset="0"/>
              </a:rPr>
              <a:t>хронічні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синусити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спричинені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анаеробами</a:t>
            </a:r>
            <a:r>
              <a:rPr lang="ru-RU" sz="1400" dirty="0">
                <a:latin typeface="Bookman Old Style" pitchFamily="18" charset="0"/>
              </a:rPr>
              <a:t>. </a:t>
            </a:r>
            <a:r>
              <a:rPr lang="ru-RU" sz="1400" dirty="0" err="1">
                <a:latin typeface="Bookman Old Style" pitchFamily="18" charset="0"/>
              </a:rPr>
              <a:t>Деякі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випадки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хронічних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гнійних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середніх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отитів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або</a:t>
            </a:r>
            <a:r>
              <a:rPr lang="ru-RU" sz="1400" dirty="0">
                <a:latin typeface="Bookman Old Style" pitchFamily="18" charset="0"/>
              </a:rPr>
              <a:t> як </a:t>
            </a:r>
            <a:r>
              <a:rPr lang="ru-RU" sz="1400" dirty="0" err="1">
                <a:latin typeface="Bookman Old Style" pitchFamily="18" charset="0"/>
              </a:rPr>
              <a:t>підтримуючу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терапію</a:t>
            </a:r>
            <a:r>
              <a:rPr lang="ru-RU" sz="1400" dirty="0">
                <a:latin typeface="Bookman Old Style" pitchFamily="18" charset="0"/>
              </a:rPr>
              <a:t> в </a:t>
            </a:r>
            <a:r>
              <a:rPr lang="ru-RU" sz="1400" dirty="0" err="1">
                <a:latin typeface="Bookman Old Style" pitchFamily="18" charset="0"/>
              </a:rPr>
              <a:t>комбінації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антибіотиками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активними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проти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грамнегативних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аеробних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мікроорганізмів</a:t>
            </a:r>
            <a:r>
              <a:rPr lang="ru-RU" sz="1400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У </a:t>
            </a:r>
            <a:r>
              <a:rPr lang="ru-RU" sz="1400" dirty="0" err="1">
                <a:latin typeface="Bookman Old Style" pitchFamily="18" charset="0"/>
              </a:rPr>
              <a:t>випадках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рецидивів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фаринготонзилітів</a:t>
            </a:r>
            <a:r>
              <a:rPr lang="ru-RU" sz="1400" dirty="0">
                <a:latin typeface="Bookman Old Style" pitchFamily="18" charset="0"/>
              </a:rPr>
              <a:t>, коли </a:t>
            </a:r>
            <a:r>
              <a:rPr lang="ru-RU" sz="1400" dirty="0" err="1">
                <a:latin typeface="Bookman Old Style" pitchFamily="18" charset="0"/>
              </a:rPr>
              <a:t>інші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антибактеріальні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лікарські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засоби</a:t>
            </a:r>
            <a:r>
              <a:rPr lang="ru-RU" sz="1400" dirty="0">
                <a:latin typeface="Bookman Old Style" pitchFamily="18" charset="0"/>
              </a:rPr>
              <a:t> не </a:t>
            </a:r>
            <a:r>
              <a:rPr lang="ru-RU" sz="1400" dirty="0" err="1">
                <a:latin typeface="Bookman Old Style" pitchFamily="18" charset="0"/>
              </a:rPr>
              <a:t>діють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або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протипоказані</a:t>
            </a:r>
            <a:r>
              <a:rPr lang="ru-RU" sz="1400" dirty="0">
                <a:latin typeface="Bookman Old Style" pitchFamily="18" charset="0"/>
              </a:rPr>
              <a:t> (</a:t>
            </a:r>
            <a:r>
              <a:rPr lang="ru-RU" sz="1400" dirty="0" err="1">
                <a:latin typeface="Bookman Old Style" pitchFamily="18" charset="0"/>
              </a:rPr>
              <a:t>пеніцилін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еритроміцин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препарати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групи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макролідів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цефалоспорини</a:t>
            </a:r>
            <a:r>
              <a:rPr lang="ru-RU" sz="1400" dirty="0">
                <a:latin typeface="Bookman Old Style" pitchFamily="18" charset="0"/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•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нижніх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дихальних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шляхів</a:t>
            </a:r>
            <a:r>
              <a:rPr lang="ru-RU" sz="1400" dirty="0">
                <a:latin typeface="Bookman Old Style" pitchFamily="18" charset="0"/>
              </a:rPr>
              <a:t>, а </a:t>
            </a:r>
            <a:r>
              <a:rPr lang="ru-RU" sz="1400" dirty="0" err="1">
                <a:latin typeface="Bookman Old Style" pitchFamily="18" charset="0"/>
              </a:rPr>
              <a:t>саме</a:t>
            </a:r>
            <a:r>
              <a:rPr lang="ru-RU" sz="1400" dirty="0">
                <a:latin typeface="Bookman Old Style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- </a:t>
            </a:r>
            <a:r>
              <a:rPr lang="ru-RU" sz="1400" dirty="0" err="1">
                <a:latin typeface="Bookman Old Style" pitchFamily="18" charset="0"/>
              </a:rPr>
              <a:t>аспіраційна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пневмонія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абсцес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легень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некротизуюча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пневмонія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емпієма</a:t>
            </a:r>
            <a:r>
              <a:rPr lang="ru-RU" sz="1400" dirty="0">
                <a:latin typeface="Bookman Old Style" pitchFamily="18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- як </a:t>
            </a:r>
            <a:r>
              <a:rPr lang="ru-RU" sz="1400" dirty="0" err="1">
                <a:latin typeface="Bookman Old Style" pitchFamily="18" charset="0"/>
              </a:rPr>
              <a:t>ад’ювантний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засіб</a:t>
            </a:r>
            <a:r>
              <a:rPr lang="ru-RU" sz="1400" dirty="0">
                <a:latin typeface="Bookman Old Style" pitchFamily="18" charset="0"/>
              </a:rPr>
              <a:t> при </a:t>
            </a:r>
            <a:r>
              <a:rPr lang="ru-RU" sz="1400" dirty="0" err="1">
                <a:latin typeface="Bookman Old Style" pitchFamily="18" charset="0"/>
              </a:rPr>
              <a:t>лікуванні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легеневих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інфекцій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спричинених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грамнегативними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мікроорганізмами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з</a:t>
            </a:r>
            <a:r>
              <a:rPr lang="ru-RU" sz="1400" dirty="0">
                <a:latin typeface="Bookman Old Style" pitchFamily="18" charset="0"/>
              </a:rPr>
              <a:t> метою </a:t>
            </a:r>
            <a:r>
              <a:rPr lang="ru-RU" sz="1400" dirty="0" err="1">
                <a:latin typeface="Bookman Old Style" pitchFamily="18" charset="0"/>
              </a:rPr>
              <a:t>пригнічення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грампозитивних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коків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анаеробних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мікроорганізмів</a:t>
            </a:r>
            <a:r>
              <a:rPr lang="ru-RU" sz="1400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• </a:t>
            </a:r>
            <a:r>
              <a:rPr lang="ru-RU" sz="1400" dirty="0" err="1">
                <a:latin typeface="Bookman Old Style" pitchFamily="18" charset="0"/>
              </a:rPr>
              <a:t>Тяжкі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шкіри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м’яких</a:t>
            </a:r>
            <a:r>
              <a:rPr lang="ru-RU" sz="1400" dirty="0">
                <a:latin typeface="Bookman Old Style" pitchFamily="18" charset="0"/>
              </a:rPr>
              <a:t> тканин.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•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кісток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суглобів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такі</a:t>
            </a:r>
            <a:r>
              <a:rPr lang="ru-RU" sz="1400" dirty="0">
                <a:latin typeface="Bookman Old Style" pitchFamily="18" charset="0"/>
              </a:rPr>
              <a:t> як </a:t>
            </a:r>
            <a:r>
              <a:rPr lang="ru-RU" sz="1400" dirty="0" err="1">
                <a:latin typeface="Bookman Old Style" pitchFamily="18" charset="0"/>
              </a:rPr>
              <a:t>остеомієліт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септичний</a:t>
            </a:r>
            <a:r>
              <a:rPr lang="ru-RU" sz="1400" dirty="0">
                <a:latin typeface="Bookman Old Style" pitchFamily="18" charset="0"/>
              </a:rPr>
              <a:t> артрит.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• </a:t>
            </a:r>
            <a:r>
              <a:rPr lang="ru-RU" sz="1400" dirty="0" err="1">
                <a:latin typeface="Bookman Old Style" pitchFamily="18" charset="0"/>
              </a:rPr>
              <a:t>Серйозні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гінекологічні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включаючи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ендометрит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інфекційні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ураження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жирової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клітковини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паравагінальні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інфекції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тубооваріальні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абсцеси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сальпінгіти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одночасним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призначенням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антибіотиків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достатньою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активністю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проти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грамнегативних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аеробних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мікроорганізмів</a:t>
            </a:r>
            <a:r>
              <a:rPr lang="ru-RU" sz="1400" dirty="0">
                <a:latin typeface="Bookman Old Style" pitchFamily="18" charset="0"/>
              </a:rPr>
              <a:t>. </a:t>
            </a:r>
            <a:r>
              <a:rPr lang="ru-RU" sz="1400" dirty="0" err="1">
                <a:latin typeface="Bookman Old Style" pitchFamily="18" charset="0"/>
              </a:rPr>
              <a:t>Монотерапія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кліндаміцином</a:t>
            </a:r>
            <a:r>
              <a:rPr lang="ru-RU" sz="1400" dirty="0">
                <a:latin typeface="Bookman Old Style" pitchFamily="18" charset="0"/>
              </a:rPr>
              <a:t> при </a:t>
            </a:r>
            <a:r>
              <a:rPr lang="ru-RU" sz="1400" dirty="0" err="1">
                <a:latin typeface="Bookman Old Style" pitchFamily="18" charset="0"/>
              </a:rPr>
              <a:t>цервіцитах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спричинених</a:t>
            </a:r>
            <a:r>
              <a:rPr lang="ru-RU" sz="1400" i="1" dirty="0">
                <a:latin typeface="Bookman Old Style" pitchFamily="18" charset="0"/>
              </a:rPr>
              <a:t> </a:t>
            </a:r>
            <a:r>
              <a:rPr lang="en-US" sz="1400" i="1" dirty="0">
                <a:latin typeface="Bookman Old Style" pitchFamily="18" charset="0"/>
              </a:rPr>
              <a:t>Chlamydia </a:t>
            </a:r>
            <a:r>
              <a:rPr lang="en-US" sz="1400" i="1" dirty="0" err="1">
                <a:latin typeface="Bookman Old Style" pitchFamily="18" charset="0"/>
              </a:rPr>
              <a:t>trachomatis</a:t>
            </a:r>
            <a:r>
              <a:rPr lang="en-US" sz="1400" dirty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24165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9B1821C-2E7E-4A0F-9DEE-DA1242BD41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BF7D706-3B4F-2AD8-B028-13FC10F1F9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5000"/>
          </a:blip>
          <a:srcRect l="9091" t="18182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2BB9502-B4F7-4349-B66A-B68DEAAA83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CC5E96-D66C-0719-24FC-9D59D8EA4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752" y="990600"/>
            <a:ext cx="6718434" cy="504444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При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інфекціях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черевної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порожнини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включаючи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перитоніти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та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абдомінальні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абсцеси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терапією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вибору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є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кліндаміцин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у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поєднанні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антибіотиком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достатньою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активністю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проти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грамнегативних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аеробних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організмів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При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одночасному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призначенні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разом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відповідним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антибіотиком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ефективним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проти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грамнегативних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мікроорганізмів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таким як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амінозид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кліндаміцин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є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ефективним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для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профілактики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перитонітів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або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внутрішньочеревних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абсцесів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після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перфорації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кишки та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бактеріальної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контамінації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внаслідок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травми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Септицемія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та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ендокардит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Стоматологічні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інфекції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такі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як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періодентальний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абсцес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та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парадонтит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енцефалітів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спричинених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 </a:t>
            </a:r>
            <a:r>
              <a:rPr lang="en-US" sz="1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Toxoplasma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 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хворим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на СНІД, у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поєднанні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піриметаміном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у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пацієнтів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непереносимістю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звичайного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пневмонії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спричиненої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 </a:t>
            </a:r>
            <a:r>
              <a:rPr lang="en-US" sz="1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Pneumocystis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carini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 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у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хворих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на СНІД.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Кліндаміцин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застосовують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у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комбінації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примахіном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пацієнтам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непереносимістю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звичайного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(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сульфадіазин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)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або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недостатньою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відповіддю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на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•Як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монотерапія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при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лікуванні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малярії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спричиненої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резистентним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до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лікарських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засобів</a:t>
            </a:r>
            <a:r>
              <a:rPr lang="ru-RU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 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P. </a:t>
            </a:r>
            <a:r>
              <a:rPr lang="en-US" sz="1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falciparum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 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або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в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поєднанні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хініном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чи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амодіакіном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як альтернативна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терапія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 У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випадку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тяжких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інфекцій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слід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проводити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 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in vitro 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тести на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чутливість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</a:t>
            </a:r>
            <a:endParaRPr lang="x-none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x-none" sz="1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98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19DD55-D233-4F06-242E-32264323E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1000"/>
            <a:ext cx="10287000" cy="6172200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err="1">
                <a:latin typeface="Bookman Old Style" pitchFamily="18" charset="0"/>
              </a:rPr>
              <a:t>Протипоказання</a:t>
            </a:r>
            <a:r>
              <a:rPr lang="ru-RU" b="1" i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Підвищена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чутливість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лінкоміцину</a:t>
            </a:r>
            <a:r>
              <a:rPr lang="ru-RU" dirty="0">
                <a:latin typeface="Bookman Old Style" pitchFamily="18" charset="0"/>
              </a:rPr>
              <a:t> та до </a:t>
            </a:r>
            <a:r>
              <a:rPr lang="ru-RU" dirty="0" err="1">
                <a:latin typeface="Bookman Old Style" pitchFamily="18" charset="0"/>
              </a:rPr>
              <a:t>будь-яких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допоміжних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речовин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входять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</a:t>
            </a:r>
            <a:r>
              <a:rPr lang="ru-RU" dirty="0">
                <a:latin typeface="Bookman Old Style" pitchFamily="18" charset="0"/>
              </a:rPr>
              <a:t> складу препарату. </a:t>
            </a:r>
            <a:r>
              <a:rPr lang="ru-RU" dirty="0" err="1">
                <a:latin typeface="Bookman Old Style" pitchFamily="18" charset="0"/>
              </a:rPr>
              <a:t>Інфекційний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менінгіт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b="1" i="1" dirty="0" err="1">
                <a:latin typeface="Bookman Old Style" pitchFamily="18" charset="0"/>
              </a:rPr>
              <a:t>Спосіб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застосування</a:t>
            </a:r>
            <a:r>
              <a:rPr lang="ru-RU" b="1" i="1" dirty="0">
                <a:latin typeface="Bookman Old Style" pitchFamily="18" charset="0"/>
              </a:rPr>
              <a:t> та </a:t>
            </a:r>
            <a:r>
              <a:rPr lang="ru-RU" b="1" i="1" dirty="0" err="1">
                <a:latin typeface="Bookman Old Style" pitchFamily="18" charset="0"/>
              </a:rPr>
              <a:t>дози</a:t>
            </a:r>
            <a:r>
              <a:rPr lang="ru-RU" b="1" i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застосовують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перорально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щоб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уникнути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подразнення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стравоходу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рекомендується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запивати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капсули</a:t>
            </a:r>
            <a:r>
              <a:rPr lang="ru-RU" dirty="0">
                <a:latin typeface="Bookman Old Style" pitchFamily="18" charset="0"/>
              </a:rPr>
              <a:t> склянкою води. Як </a:t>
            </a:r>
            <a:r>
              <a:rPr lang="ru-RU" dirty="0" err="1">
                <a:latin typeface="Bookman Old Style" pitchFamily="18" charset="0"/>
              </a:rPr>
              <a:t>і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всіх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антибіотиків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дозування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спосіб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визначати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залежно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тяжкості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інфекції</a:t>
            </a:r>
            <a:r>
              <a:rPr lang="ru-RU" dirty="0">
                <a:latin typeface="Bookman Old Style" pitchFamily="18" charset="0"/>
              </a:rPr>
              <a:t>, стану </a:t>
            </a:r>
            <a:r>
              <a:rPr lang="ru-RU" dirty="0" err="1">
                <a:latin typeface="Bookman Old Style" pitchFamily="18" charset="0"/>
              </a:rPr>
              <a:t>пацієнта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чутливості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мікроорганізмів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є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збудниками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захворювання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Дорослі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>
                <a:latin typeface="Bookman Old Style" pitchFamily="18" charset="0"/>
              </a:rPr>
              <a:t>Рекомендована </a:t>
            </a:r>
            <a:r>
              <a:rPr lang="ru-RU" dirty="0" err="1">
                <a:latin typeface="Bookman Old Style" pitchFamily="18" charset="0"/>
              </a:rPr>
              <a:t>добова</a:t>
            </a:r>
            <a:r>
              <a:rPr lang="ru-RU" dirty="0">
                <a:latin typeface="Bookman Old Style" pitchFamily="18" charset="0"/>
              </a:rPr>
              <a:t> доза становить 600-1800 мг, </a:t>
            </a:r>
            <a:r>
              <a:rPr lang="ru-RU" dirty="0" err="1">
                <a:latin typeface="Bookman Old Style" pitchFamily="18" charset="0"/>
              </a:rPr>
              <a:t>розподілена</a:t>
            </a:r>
            <a:r>
              <a:rPr lang="ru-RU" dirty="0">
                <a:latin typeface="Bookman Old Style" pitchFamily="18" charset="0"/>
              </a:rPr>
              <a:t> на 3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4 </a:t>
            </a:r>
            <a:r>
              <a:rPr lang="ru-RU" dirty="0" err="1">
                <a:latin typeface="Bookman Old Style" pitchFamily="18" charset="0"/>
              </a:rPr>
              <a:t>прийоми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>
                <a:latin typeface="Bookman Old Style" pitchFamily="18" charset="0"/>
              </a:rPr>
              <a:t>У </a:t>
            </a:r>
            <a:r>
              <a:rPr lang="ru-RU" dirty="0" err="1">
                <a:latin typeface="Bookman Old Style" pitchFamily="18" charset="0"/>
              </a:rPr>
              <a:t>виняткових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випадках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рецидивів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інфекцій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спричинених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el-GR" dirty="0">
                <a:latin typeface="Bookman Old Style" pitchFamily="18" charset="0"/>
              </a:rPr>
              <a:t>β-</a:t>
            </a:r>
            <a:r>
              <a:rPr lang="ru-RU" dirty="0" err="1">
                <a:latin typeface="Bookman Old Style" pitchFamily="18" charset="0"/>
              </a:rPr>
              <a:t>гемолітичним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стрептококом</a:t>
            </a:r>
            <a:r>
              <a:rPr lang="ru-RU" dirty="0">
                <a:latin typeface="Bookman Old Style" pitchFamily="18" charset="0"/>
              </a:rPr>
              <a:t>: 300 мг </a:t>
            </a:r>
            <a:r>
              <a:rPr lang="ru-RU" dirty="0" err="1">
                <a:latin typeface="Bookman Old Style" pitchFamily="18" charset="0"/>
              </a:rPr>
              <a:t>двічі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принаймні</a:t>
            </a:r>
            <a:r>
              <a:rPr lang="ru-RU" dirty="0">
                <a:latin typeface="Bookman Old Style" pitchFamily="18" charset="0"/>
              </a:rPr>
              <a:t> 10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 err="1">
                <a:latin typeface="Bookman Old Style" pitchFamily="18" charset="0"/>
              </a:rPr>
              <a:t>Цервіцити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спричинені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en-US" i="1" dirty="0">
                <a:latin typeface="Bookman Old Style" pitchFamily="18" charset="0"/>
              </a:rPr>
              <a:t>Chlamydia </a:t>
            </a:r>
            <a:r>
              <a:rPr lang="en-US" i="1" dirty="0" err="1">
                <a:latin typeface="Bookman Old Style" pitchFamily="18" charset="0"/>
              </a:rPr>
              <a:t>trachomatis</a:t>
            </a:r>
            <a:r>
              <a:rPr lang="en-US" dirty="0">
                <a:latin typeface="Bookman Old Style" pitchFamily="18" charset="0"/>
              </a:rPr>
              <a:t>: 1800 </a:t>
            </a:r>
            <a:r>
              <a:rPr lang="ru-RU" dirty="0">
                <a:latin typeface="Bookman Old Style" pitchFamily="18" charset="0"/>
              </a:rPr>
              <a:t>мг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розподілені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кілька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10-14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>
                <a:latin typeface="Bookman Old Style" pitchFamily="18" charset="0"/>
              </a:rPr>
              <a:t>Для </a:t>
            </a:r>
            <a:r>
              <a:rPr lang="ru-RU" i="1" dirty="0" err="1">
                <a:latin typeface="Bookman Old Style" pitchFamily="18" charset="0"/>
              </a:rPr>
              <a:t>дітей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віком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від</a:t>
            </a:r>
            <a:r>
              <a:rPr lang="ru-RU" i="1" dirty="0">
                <a:latin typeface="Bookman Old Style" pitchFamily="18" charset="0"/>
              </a:rPr>
              <a:t> 6 </a:t>
            </a:r>
            <a:r>
              <a:rPr lang="ru-RU" i="1" dirty="0" err="1">
                <a:latin typeface="Bookman Old Style" pitchFamily="18" charset="0"/>
              </a:rPr>
              <a:t>років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>
                <a:latin typeface="Bookman Old Style" pitchFamily="18" charset="0"/>
              </a:rPr>
              <a:t>8-25 мг/кг/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розподілені</a:t>
            </a:r>
            <a:r>
              <a:rPr lang="ru-RU" dirty="0">
                <a:latin typeface="Bookman Old Style" pitchFamily="18" charset="0"/>
              </a:rPr>
              <a:t> на 3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4 </a:t>
            </a:r>
            <a:r>
              <a:rPr lang="ru-RU" dirty="0" err="1">
                <a:latin typeface="Bookman Old Style" pitchFamily="18" charset="0"/>
              </a:rPr>
              <a:t>рівні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дози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Дітям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віком</a:t>
            </a:r>
            <a:r>
              <a:rPr lang="ru-RU" dirty="0">
                <a:latin typeface="Bookman Old Style" pitchFamily="18" charset="0"/>
              </a:rPr>
              <a:t> до 6 </a:t>
            </a:r>
            <a:r>
              <a:rPr lang="ru-RU" dirty="0" err="1">
                <a:latin typeface="Bookman Old Style" pitchFamily="18" charset="0"/>
              </a:rPr>
              <a:t>років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можна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призначати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капсули</a:t>
            </a:r>
            <a:r>
              <a:rPr lang="ru-RU" dirty="0">
                <a:latin typeface="Bookman Old Style" pitchFamily="18" charset="0"/>
              </a:rPr>
              <a:t> через </a:t>
            </a:r>
            <a:r>
              <a:rPr lang="ru-RU" dirty="0" err="1">
                <a:latin typeface="Bookman Old Style" pitchFamily="18" charset="0"/>
              </a:rPr>
              <a:t>ризик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аспірації</a:t>
            </a:r>
            <a:r>
              <a:rPr lang="ru-RU" dirty="0">
                <a:latin typeface="Bookman Old Style" pitchFamily="18" charset="0"/>
              </a:rPr>
              <a:t>, у </a:t>
            </a:r>
            <a:r>
              <a:rPr lang="ru-RU" dirty="0" err="1">
                <a:latin typeface="Bookman Old Style" pitchFamily="18" charset="0"/>
              </a:rPr>
              <a:t>даних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випадках</a:t>
            </a:r>
            <a:r>
              <a:rPr lang="ru-RU" dirty="0">
                <a:latin typeface="Bookman Old Style" pitchFamily="18" charset="0"/>
              </a:rPr>
              <a:t> рекомендовано </a:t>
            </a:r>
            <a:r>
              <a:rPr lang="ru-RU" dirty="0" err="1">
                <a:latin typeface="Bookman Old Style" pitchFamily="18" charset="0"/>
              </a:rPr>
              <a:t>застосовувати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інші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лікарські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форми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Застосування</a:t>
            </a:r>
            <a:r>
              <a:rPr lang="ru-RU" i="1" dirty="0">
                <a:latin typeface="Bookman Old Style" pitchFamily="18" charset="0"/>
              </a:rPr>
              <a:t> при </a:t>
            </a:r>
            <a:r>
              <a:rPr lang="ru-RU" i="1" dirty="0" err="1">
                <a:latin typeface="Bookman Old Style" pitchFamily="18" charset="0"/>
              </a:rPr>
              <a:t>порушенні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функції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печінки</a:t>
            </a:r>
            <a:r>
              <a:rPr lang="ru-RU" i="1" dirty="0">
                <a:latin typeface="Bookman Old Style" pitchFamily="18" charset="0"/>
              </a:rPr>
              <a:t> та/</a:t>
            </a:r>
            <a:r>
              <a:rPr lang="ru-RU" i="1" dirty="0" err="1">
                <a:latin typeface="Bookman Old Style" pitchFamily="18" charset="0"/>
              </a:rPr>
              <a:t>або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нирок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err="1">
                <a:latin typeface="Bookman Old Style" pitchFamily="18" charset="0"/>
              </a:rPr>
              <a:t>Пацієнти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порушенням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функції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нирок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потребують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корекції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дози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Гемодіаліз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перитонеальний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діаліз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виведення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крові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ефективні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>
                <a:latin typeface="Bookman Old Style" pitchFamily="18" charset="0"/>
              </a:rPr>
              <a:t>У </a:t>
            </a:r>
            <a:r>
              <a:rPr lang="ru-RU" dirty="0" err="1">
                <a:latin typeface="Bookman Old Style" pitchFamily="18" charset="0"/>
              </a:rPr>
              <a:t>пацієнтів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порушенням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функції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помірного</a:t>
            </a:r>
            <a:r>
              <a:rPr lang="ru-RU" dirty="0">
                <a:latin typeface="Bookman Old Style" pitchFamily="18" charset="0"/>
              </a:rPr>
              <a:t> до тяжкого </a:t>
            </a:r>
            <a:r>
              <a:rPr lang="ru-RU" dirty="0" err="1">
                <a:latin typeface="Bookman Old Style" pitchFamily="18" charset="0"/>
              </a:rPr>
              <a:t>спостерігається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подовження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періоду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напіввиведення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. При </a:t>
            </a:r>
            <a:r>
              <a:rPr lang="ru-RU" dirty="0" err="1">
                <a:latin typeface="Bookman Old Style" pitchFamily="18" charset="0"/>
              </a:rPr>
              <a:t>застосуванні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кожні</a:t>
            </a:r>
            <a:r>
              <a:rPr lang="ru-RU" dirty="0">
                <a:latin typeface="Bookman Old Style" pitchFamily="18" charset="0"/>
              </a:rPr>
              <a:t> 8 годин </a:t>
            </a:r>
            <a:r>
              <a:rPr lang="ru-RU" dirty="0" err="1">
                <a:latin typeface="Bookman Old Style" pitchFamily="18" charset="0"/>
              </a:rPr>
              <a:t>акумуляція</a:t>
            </a:r>
            <a:r>
              <a:rPr lang="ru-RU" dirty="0">
                <a:latin typeface="Bookman Old Style" pitchFamily="18" charset="0"/>
              </a:rPr>
              <a:t> препарату </a:t>
            </a:r>
            <a:r>
              <a:rPr lang="ru-RU" dirty="0" err="1">
                <a:latin typeface="Bookman Old Style" pitchFamily="18" charset="0"/>
              </a:rPr>
              <a:t>спостерігається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рідко</a:t>
            </a:r>
            <a:r>
              <a:rPr lang="ru-RU" dirty="0">
                <a:latin typeface="Bookman Old Style" pitchFamily="18" charset="0"/>
              </a:rPr>
              <a:t>. Таким чином, </a:t>
            </a:r>
            <a:r>
              <a:rPr lang="ru-RU" dirty="0" err="1">
                <a:latin typeface="Bookman Old Style" pitchFamily="18" charset="0"/>
              </a:rPr>
              <a:t>зменшення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дози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вважається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необхідним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 err="1">
                <a:latin typeface="Bookman Old Style" pitchFamily="18" charset="0"/>
              </a:rPr>
              <a:t>Особливості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дозування</a:t>
            </a:r>
            <a:r>
              <a:rPr lang="ru-RU" dirty="0">
                <a:latin typeface="Bookman Old Style" pitchFamily="18" charset="0"/>
              </a:rPr>
              <a:t> при </a:t>
            </a:r>
            <a:r>
              <a:rPr lang="ru-RU" dirty="0" err="1">
                <a:latin typeface="Bookman Old Style" pitchFamily="18" charset="0"/>
              </a:rPr>
              <a:t>окремих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показаннях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err="1">
                <a:latin typeface="Bookman Old Style" pitchFamily="18" charset="0"/>
              </a:rPr>
              <a:t>Необхідно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дотримуватись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термінів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припиняти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його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навіть</a:t>
            </a:r>
            <a:r>
              <a:rPr lang="ru-RU" dirty="0">
                <a:latin typeface="Bookman Old Style" pitchFamily="18" charset="0"/>
              </a:rPr>
              <a:t> при </a:t>
            </a:r>
            <a:r>
              <a:rPr lang="ru-RU" dirty="0" err="1">
                <a:latin typeface="Bookman Old Style" pitchFamily="18" charset="0"/>
              </a:rPr>
              <a:t>покращанні</a:t>
            </a:r>
            <a:r>
              <a:rPr lang="ru-RU" dirty="0">
                <a:latin typeface="Bookman Old Style" pitchFamily="18" charset="0"/>
              </a:rPr>
              <a:t> стану </a:t>
            </a:r>
            <a:r>
              <a:rPr lang="ru-RU" dirty="0" err="1">
                <a:latin typeface="Bookman Old Style" pitchFamily="18" charset="0"/>
              </a:rPr>
              <a:t>після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кількох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прийомів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Тривалість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бути </a:t>
            </a:r>
            <a:r>
              <a:rPr lang="ru-RU" dirty="0" err="1">
                <a:latin typeface="Bookman Old Style" pitchFamily="18" charset="0"/>
              </a:rPr>
              <a:t>обмежена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разі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виникнення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побічних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ефектів</a:t>
            </a:r>
            <a:r>
              <a:rPr lang="ru-RU" dirty="0">
                <a:latin typeface="Bookman Old Style" pitchFamily="18" charset="0"/>
              </a:rPr>
              <a:t>.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76467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9B7CB9-0B1A-1BF7-3967-A9B6F4C60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1000"/>
            <a:ext cx="10668000" cy="6096000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err="1">
                <a:latin typeface="Bookman Old Style" pitchFamily="18" charset="0"/>
              </a:rPr>
              <a:t>Лікування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гострого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стрептококового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тонзиліту</a:t>
            </a:r>
            <a:r>
              <a:rPr lang="ru-RU" i="1" dirty="0">
                <a:latin typeface="Bookman Old Style" pitchFamily="18" charset="0"/>
              </a:rPr>
              <a:t>/</a:t>
            </a:r>
            <a:r>
              <a:rPr lang="ru-RU" i="1" dirty="0" err="1">
                <a:latin typeface="Bookman Old Style" pitchFamily="18" charset="0"/>
              </a:rPr>
              <a:t>фарингіту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>
                <a:latin typeface="Bookman Old Style" pitchFamily="18" charset="0"/>
              </a:rPr>
              <a:t>Доза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у капсулах для </a:t>
            </a:r>
            <a:r>
              <a:rPr lang="ru-RU" dirty="0" err="1">
                <a:latin typeface="Bookman Old Style" pitchFamily="18" charset="0"/>
              </a:rPr>
              <a:t>перорального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становить 300 мг 2 рази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10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Лікування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запальних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захворювань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органів</a:t>
            </a:r>
            <a:r>
              <a:rPr lang="ru-RU" i="1" dirty="0">
                <a:latin typeface="Bookman Old Style" pitchFamily="18" charset="0"/>
              </a:rPr>
              <a:t> малого таза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err="1">
                <a:latin typeface="Bookman Old Style" pitchFamily="18" charset="0"/>
              </a:rPr>
              <a:t>Після</a:t>
            </a:r>
            <a:r>
              <a:rPr lang="ru-RU" dirty="0">
                <a:latin typeface="Bookman Old Style" pitchFamily="18" charset="0"/>
              </a:rPr>
              <a:t> парентерального </a:t>
            </a:r>
            <a:r>
              <a:rPr lang="ru-RU" dirty="0" err="1">
                <a:latin typeface="Bookman Old Style" pitchFamily="18" charset="0"/>
              </a:rPr>
              <a:t>введення</a:t>
            </a:r>
            <a:r>
              <a:rPr lang="ru-RU" dirty="0">
                <a:latin typeface="Bookman Old Style" pitchFamily="18" charset="0"/>
              </a:rPr>
              <a:t> препарату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6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продовжувати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внутрішньо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дозі</a:t>
            </a:r>
            <a:r>
              <a:rPr lang="ru-RU" dirty="0">
                <a:latin typeface="Bookman Old Style" pitchFamily="18" charset="0"/>
              </a:rPr>
              <a:t> 450-600 мг </a:t>
            </a:r>
            <a:r>
              <a:rPr lang="ru-RU" dirty="0" err="1">
                <a:latin typeface="Bookman Old Style" pitchFamily="18" charset="0"/>
              </a:rPr>
              <a:t>кожні</a:t>
            </a:r>
            <a:r>
              <a:rPr lang="ru-RU" dirty="0">
                <a:latin typeface="Bookman Old Style" pitchFamily="18" charset="0"/>
              </a:rPr>
              <a:t> 6 годин до </a:t>
            </a:r>
            <a:r>
              <a:rPr lang="ru-RU" dirty="0" err="1">
                <a:latin typeface="Bookman Old Style" pitchFamily="18" charset="0"/>
              </a:rPr>
              <a:t>завершення</a:t>
            </a:r>
            <a:r>
              <a:rPr lang="ru-RU" dirty="0">
                <a:latin typeface="Bookman Old Style" pitchFamily="18" charset="0"/>
              </a:rPr>
              <a:t> 10-14-денного циклу </a:t>
            </a:r>
            <a:r>
              <a:rPr lang="ru-RU" dirty="0" err="1">
                <a:latin typeface="Bookman Old Style" pitchFamily="18" charset="0"/>
              </a:rPr>
              <a:t>терапії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Цервіцит</a:t>
            </a:r>
            <a:r>
              <a:rPr lang="ru-RU" i="1" dirty="0">
                <a:latin typeface="Bookman Old Style" pitchFamily="18" charset="0"/>
              </a:rPr>
              <a:t>, </a:t>
            </a:r>
            <a:r>
              <a:rPr lang="ru-RU" i="1" dirty="0" err="1">
                <a:latin typeface="Bookman Old Style" pitchFamily="18" charset="0"/>
              </a:rPr>
              <a:t>спричинений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en-US" i="1" dirty="0">
                <a:latin typeface="Bookman Old Style" pitchFamily="18" charset="0"/>
              </a:rPr>
              <a:t>Chlamydia </a:t>
            </a:r>
            <a:r>
              <a:rPr lang="en-US" i="1" dirty="0" err="1">
                <a:latin typeface="Bookman Old Style" pitchFamily="18" charset="0"/>
              </a:rPr>
              <a:t>trachomatis</a:t>
            </a:r>
            <a:endParaRPr lang="en-US" dirty="0">
              <a:latin typeface="Bookman Old Style" pitchFamily="18" charset="0"/>
            </a:endParaRPr>
          </a:p>
          <a:p>
            <a:r>
              <a:rPr lang="en-US" dirty="0">
                <a:latin typeface="Bookman Old Style" pitchFamily="18" charset="0"/>
              </a:rPr>
              <a:t>450-600 </a:t>
            </a:r>
            <a:r>
              <a:rPr lang="ru-RU" dirty="0">
                <a:latin typeface="Bookman Old Style" pitchFamily="18" charset="0"/>
              </a:rPr>
              <a:t>мг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внутрішньо</a:t>
            </a:r>
            <a:r>
              <a:rPr lang="ru-RU" dirty="0">
                <a:latin typeface="Bookman Old Style" pitchFamily="18" charset="0"/>
              </a:rPr>
              <a:t> 4 рази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10-14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Профілактика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ендокардиту</a:t>
            </a:r>
            <a:r>
              <a:rPr lang="ru-RU" i="1" dirty="0">
                <a:latin typeface="Bookman Old Style" pitchFamily="18" charset="0"/>
              </a:rPr>
              <a:t> у </a:t>
            </a:r>
            <a:r>
              <a:rPr lang="ru-RU" i="1" dirty="0" err="1">
                <a:latin typeface="Bookman Old Style" pitchFamily="18" charset="0"/>
              </a:rPr>
              <a:t>пацієнтів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з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ru-RU" i="1" dirty="0" err="1">
                <a:latin typeface="Bookman Old Style" pitchFamily="18" charset="0"/>
              </a:rPr>
              <a:t>чутливістю</a:t>
            </a:r>
            <a:r>
              <a:rPr lang="ru-RU" i="1" dirty="0">
                <a:latin typeface="Bookman Old Style" pitchFamily="18" charset="0"/>
              </a:rPr>
              <a:t> до </a:t>
            </a:r>
            <a:r>
              <a:rPr lang="ru-RU" i="1" dirty="0" err="1">
                <a:latin typeface="Bookman Old Style" pitchFamily="18" charset="0"/>
              </a:rPr>
              <a:t>пеніциліну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err="1">
                <a:latin typeface="Bookman Old Style" pitchFamily="18" charset="0"/>
              </a:rPr>
              <a:t>Дорослим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призначають</a:t>
            </a:r>
            <a:r>
              <a:rPr lang="ru-RU" dirty="0">
                <a:latin typeface="Bookman Old Style" pitchFamily="18" charset="0"/>
              </a:rPr>
              <a:t> 600 мг за годину до </a:t>
            </a:r>
            <a:r>
              <a:rPr lang="ru-RU" dirty="0" err="1">
                <a:latin typeface="Bookman Old Style" pitchFamily="18" charset="0"/>
              </a:rPr>
              <a:t>операції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лікувально-діагностичної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процедури</a:t>
            </a:r>
            <a:r>
              <a:rPr lang="ru-RU" dirty="0">
                <a:latin typeface="Bookman Old Style" pitchFamily="18" charset="0"/>
              </a:rPr>
              <a:t> (</a:t>
            </a:r>
            <a:r>
              <a:rPr lang="ru-RU" dirty="0" err="1">
                <a:latin typeface="Bookman Old Style" pitchFamily="18" charset="0"/>
              </a:rPr>
              <a:t>наприклад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тонзилектомія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аденоїдектомія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бронхоскопія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жорстким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ендоскопом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дилатація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стриктури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стравоходу</a:t>
            </a:r>
            <a:r>
              <a:rPr lang="ru-RU" dirty="0">
                <a:latin typeface="Bookman Old Style" pitchFamily="18" charset="0"/>
              </a:rPr>
              <a:t>, ЕРХПГ, </a:t>
            </a:r>
            <a:r>
              <a:rPr lang="ru-RU" dirty="0" err="1">
                <a:latin typeface="Bookman Old Style" pitchFamily="18" charset="0"/>
              </a:rPr>
              <a:t>цистоскопія</a:t>
            </a:r>
            <a:r>
              <a:rPr lang="ru-RU" dirty="0">
                <a:latin typeface="Bookman Old Style" pitchFamily="18" charset="0"/>
              </a:rPr>
              <a:t>); </a:t>
            </a:r>
            <a:r>
              <a:rPr lang="ru-RU" dirty="0" err="1">
                <a:latin typeface="Bookman Old Style" pitchFamily="18" charset="0"/>
              </a:rPr>
              <a:t>дітям</a:t>
            </a:r>
            <a:r>
              <a:rPr lang="ru-RU" dirty="0">
                <a:latin typeface="Bookman Old Style" pitchFamily="18" charset="0"/>
              </a:rPr>
              <a:t> – 20 мг/кг за годину до </a:t>
            </a:r>
            <a:r>
              <a:rPr lang="ru-RU" dirty="0" err="1">
                <a:latin typeface="Bookman Old Style" pitchFamily="18" charset="0"/>
              </a:rPr>
              <a:t>операції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лікувально-діагностичної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процедури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Енцефаліти</a:t>
            </a:r>
            <a:r>
              <a:rPr lang="ru-RU" i="1" dirty="0">
                <a:latin typeface="Bookman Old Style" pitchFamily="18" charset="0"/>
              </a:rPr>
              <a:t>, </a:t>
            </a:r>
            <a:r>
              <a:rPr lang="ru-RU" i="1" dirty="0" err="1">
                <a:latin typeface="Bookman Old Style" pitchFamily="18" charset="0"/>
              </a:rPr>
              <a:t>спричинені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en-US" i="1" dirty="0" err="1">
                <a:latin typeface="Bookman Old Style" pitchFamily="18" charset="0"/>
              </a:rPr>
              <a:t>Toxoplasma</a:t>
            </a:r>
            <a:r>
              <a:rPr lang="en-US" i="1" dirty="0">
                <a:latin typeface="Bookman Old Style" pitchFamily="18" charset="0"/>
              </a:rPr>
              <a:t>, </a:t>
            </a:r>
            <a:r>
              <a:rPr lang="ru-RU" i="1" dirty="0">
                <a:latin typeface="Bookman Old Style" pitchFamily="18" charset="0"/>
              </a:rPr>
              <a:t>у </a:t>
            </a:r>
            <a:r>
              <a:rPr lang="ru-RU" i="1" dirty="0" err="1">
                <a:latin typeface="Bookman Old Style" pitchFamily="18" charset="0"/>
              </a:rPr>
              <a:t>хворих</a:t>
            </a:r>
            <a:r>
              <a:rPr lang="ru-RU" i="1" dirty="0">
                <a:latin typeface="Bookman Old Style" pitchFamily="18" charset="0"/>
              </a:rPr>
              <a:t> на СНІД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>
                <a:latin typeface="Bookman Old Style" pitchFamily="18" charset="0"/>
              </a:rPr>
              <a:t>600-1200 мг </a:t>
            </a:r>
            <a:r>
              <a:rPr lang="ru-RU" dirty="0" err="1">
                <a:latin typeface="Bookman Old Style" pitchFamily="18" charset="0"/>
              </a:rPr>
              <a:t>кожні</a:t>
            </a:r>
            <a:r>
              <a:rPr lang="ru-RU" dirty="0">
                <a:latin typeface="Bookman Old Style" pitchFamily="18" charset="0"/>
              </a:rPr>
              <a:t> 6 годин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2 </a:t>
            </a:r>
            <a:r>
              <a:rPr lang="ru-RU" dirty="0" err="1">
                <a:latin typeface="Bookman Old Style" pitchFamily="18" charset="0"/>
              </a:rPr>
              <a:t>тижнів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наступним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пероральним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застосуванням</a:t>
            </a:r>
            <a:r>
              <a:rPr lang="ru-RU" dirty="0">
                <a:latin typeface="Bookman Old Style" pitchFamily="18" charset="0"/>
              </a:rPr>
              <a:t> 300-600 мг </a:t>
            </a:r>
            <a:r>
              <a:rPr lang="ru-RU" dirty="0" err="1">
                <a:latin typeface="Bookman Old Style" pitchFamily="18" charset="0"/>
              </a:rPr>
              <a:t>кожні</a:t>
            </a:r>
            <a:r>
              <a:rPr lang="ru-RU" dirty="0">
                <a:latin typeface="Bookman Old Style" pitchFamily="18" charset="0"/>
              </a:rPr>
              <a:t> 6 годин. </a:t>
            </a:r>
            <a:r>
              <a:rPr lang="ru-RU" dirty="0" err="1">
                <a:latin typeface="Bookman Old Style" pitchFamily="18" charset="0"/>
              </a:rPr>
              <a:t>Загальна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тривалість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зазвичай</a:t>
            </a:r>
            <a:r>
              <a:rPr lang="ru-RU" dirty="0">
                <a:latin typeface="Bookman Old Style" pitchFamily="18" charset="0"/>
              </a:rPr>
              <a:t> становить 8-10 </a:t>
            </a:r>
            <a:r>
              <a:rPr lang="ru-RU" dirty="0" err="1">
                <a:latin typeface="Bookman Old Style" pitchFamily="18" charset="0"/>
              </a:rPr>
              <a:t>тижнів</a:t>
            </a:r>
            <a:r>
              <a:rPr lang="ru-RU" dirty="0">
                <a:latin typeface="Bookman Old Style" pitchFamily="18" charset="0"/>
              </a:rPr>
              <a:t>. Є </a:t>
            </a:r>
            <a:r>
              <a:rPr lang="ru-RU" dirty="0" err="1">
                <a:latin typeface="Bookman Old Style" pitchFamily="18" charset="0"/>
              </a:rPr>
              <a:t>необхідним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пероральний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</a:t>
            </a:r>
            <a:r>
              <a:rPr lang="ru-RU" dirty="0">
                <a:latin typeface="Bookman Old Style" pitchFamily="18" charset="0"/>
              </a:rPr>
              <a:t> 25-75 мг </a:t>
            </a:r>
            <a:r>
              <a:rPr lang="ru-RU" dirty="0" err="1">
                <a:latin typeface="Bookman Old Style" pitchFamily="18" charset="0"/>
              </a:rPr>
              <a:t>піриметаміну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8-10 </a:t>
            </a:r>
            <a:r>
              <a:rPr lang="ru-RU" dirty="0" err="1">
                <a:latin typeface="Bookman Old Style" pitchFamily="18" charset="0"/>
              </a:rPr>
              <a:t>тижнів</a:t>
            </a:r>
            <a:r>
              <a:rPr lang="ru-RU" dirty="0">
                <a:latin typeface="Bookman Old Style" pitchFamily="18" charset="0"/>
              </a:rPr>
              <a:t>. При </a:t>
            </a:r>
            <a:r>
              <a:rPr lang="ru-RU" dirty="0" err="1">
                <a:latin typeface="Bookman Old Style" pitchFamily="18" charset="0"/>
              </a:rPr>
              <a:t>застосуванні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більш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високих</a:t>
            </a:r>
            <a:r>
              <a:rPr lang="ru-RU" dirty="0">
                <a:latin typeface="Bookman Old Style" pitchFamily="18" charset="0"/>
              </a:rPr>
              <a:t> доз </a:t>
            </a:r>
            <a:r>
              <a:rPr lang="ru-RU" dirty="0" err="1">
                <a:latin typeface="Bookman Old Style" pitchFamily="18" charset="0"/>
              </a:rPr>
              <a:t>піриметаміну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призначати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10 до 20 мг </a:t>
            </a:r>
            <a:r>
              <a:rPr lang="ru-RU" dirty="0" err="1">
                <a:latin typeface="Bookman Old Style" pitchFamily="18" charset="0"/>
              </a:rPr>
              <a:t>фолієвої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кислоти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i="1" dirty="0" err="1">
                <a:latin typeface="Bookman Old Style" pitchFamily="18" charset="0"/>
              </a:rPr>
              <a:t>Пневмонія</a:t>
            </a:r>
            <a:r>
              <a:rPr lang="ru-RU" i="1" dirty="0">
                <a:latin typeface="Bookman Old Style" pitchFamily="18" charset="0"/>
              </a:rPr>
              <a:t>, </a:t>
            </a:r>
            <a:r>
              <a:rPr lang="ru-RU" i="1" dirty="0" err="1">
                <a:latin typeface="Bookman Old Style" pitchFamily="18" charset="0"/>
              </a:rPr>
              <a:t>спричинена</a:t>
            </a:r>
            <a:r>
              <a:rPr lang="ru-RU" i="1" dirty="0">
                <a:latin typeface="Bookman Old Style" pitchFamily="18" charset="0"/>
              </a:rPr>
              <a:t> </a:t>
            </a:r>
            <a:r>
              <a:rPr lang="en-US" i="1" dirty="0" err="1">
                <a:latin typeface="Bookman Old Style" pitchFamily="18" charset="0"/>
              </a:rPr>
              <a:t>Pneumocystis</a:t>
            </a:r>
            <a:r>
              <a:rPr lang="en-US" i="1" dirty="0">
                <a:latin typeface="Bookman Old Style" pitchFamily="18" charset="0"/>
              </a:rPr>
              <a:t> </a:t>
            </a:r>
            <a:r>
              <a:rPr lang="en-US" i="1" dirty="0" err="1">
                <a:latin typeface="Bookman Old Style" pitchFamily="18" charset="0"/>
              </a:rPr>
              <a:t>carinii</a:t>
            </a:r>
            <a:r>
              <a:rPr lang="en-US" i="1" dirty="0">
                <a:latin typeface="Bookman Old Style" pitchFamily="18" charset="0"/>
              </a:rPr>
              <a:t>, </a:t>
            </a:r>
            <a:r>
              <a:rPr lang="ru-RU" i="1" dirty="0">
                <a:latin typeface="Bookman Old Style" pitchFamily="18" charset="0"/>
              </a:rPr>
              <a:t>у </a:t>
            </a:r>
            <a:r>
              <a:rPr lang="ru-RU" i="1" dirty="0" err="1">
                <a:latin typeface="Bookman Old Style" pitchFamily="18" charset="0"/>
              </a:rPr>
              <a:t>хворих</a:t>
            </a:r>
            <a:r>
              <a:rPr lang="ru-RU" i="1" dirty="0">
                <a:latin typeface="Bookman Old Style" pitchFamily="18" charset="0"/>
              </a:rPr>
              <a:t> на СНІД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300 до 450 мг </a:t>
            </a:r>
            <a:r>
              <a:rPr lang="ru-RU" dirty="0" err="1">
                <a:latin typeface="Bookman Old Style" pitchFamily="18" charset="0"/>
              </a:rPr>
              <a:t>кожні</a:t>
            </a:r>
            <a:r>
              <a:rPr lang="ru-RU" dirty="0">
                <a:latin typeface="Bookman Old Style" pitchFamily="18" charset="0"/>
              </a:rPr>
              <a:t> 6 годин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21 дня у </a:t>
            </a:r>
            <a:r>
              <a:rPr lang="ru-RU" dirty="0" err="1">
                <a:latin typeface="Bookman Old Style" pitchFamily="18" charset="0"/>
              </a:rPr>
              <a:t>поєднанні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пероральним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прийомом</a:t>
            </a:r>
            <a:r>
              <a:rPr lang="ru-RU" dirty="0">
                <a:latin typeface="Bookman Old Style" pitchFamily="18" charset="0"/>
              </a:rPr>
              <a:t> 15-30 мг </a:t>
            </a:r>
            <a:r>
              <a:rPr lang="ru-RU" dirty="0" err="1">
                <a:latin typeface="Bookman Old Style" pitchFamily="18" charset="0"/>
              </a:rPr>
              <a:t>примахіну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21-го дня.</a:t>
            </a:r>
          </a:p>
          <a:p>
            <a:r>
              <a:rPr lang="ru-RU" i="1" dirty="0" err="1">
                <a:latin typeface="Bookman Old Style" pitchFamily="18" charset="0"/>
              </a:rPr>
              <a:t>Малярія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>
                <a:latin typeface="Bookman Old Style" pitchFamily="18" charset="0"/>
              </a:rPr>
              <a:t>20 мг/кг/</a:t>
            </a:r>
            <a:r>
              <a:rPr lang="ru-RU" dirty="0" err="1">
                <a:latin typeface="Bookman Old Style" pitchFamily="18" charset="0"/>
              </a:rPr>
              <a:t>добу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перорально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щонайменше</a:t>
            </a:r>
            <a:r>
              <a:rPr lang="ru-RU" dirty="0">
                <a:latin typeface="Bookman Old Style" pitchFamily="18" charset="0"/>
              </a:rPr>
              <a:t> 5 </a:t>
            </a:r>
            <a:r>
              <a:rPr lang="ru-RU" dirty="0" err="1">
                <a:latin typeface="Bookman Old Style" pitchFamily="18" charset="0"/>
              </a:rPr>
              <a:t>днів</a:t>
            </a:r>
            <a:r>
              <a:rPr lang="ru-RU" dirty="0">
                <a:latin typeface="Bookman Old Style" pitchFamily="18" charset="0"/>
              </a:rPr>
              <a:t>.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5532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65B2778-6678-45B6-9A79-C0910CFCA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56C3A0-234D-0CD3-C1FD-CF0868623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8077200" cy="838199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err="1">
                <a:latin typeface="Bookman Old Style" pitchFamily="18" charset="0"/>
              </a:rPr>
              <a:t>Лінкозаміди</a:t>
            </a:r>
            <a:r>
              <a:rPr lang="ru-RU" sz="1800" b="1" dirty="0">
                <a:latin typeface="Bookman Old Style" pitchFamily="18" charset="0"/>
              </a:rPr>
              <a:t>: </a:t>
            </a:r>
            <a:r>
              <a:rPr lang="ru-RU" sz="1800" b="1" dirty="0" err="1">
                <a:latin typeface="Bookman Old Style" pitchFamily="18" charset="0"/>
              </a:rPr>
              <a:t>побічні</a:t>
            </a:r>
            <a:r>
              <a:rPr lang="ru-RU" sz="1800" b="1" dirty="0">
                <a:latin typeface="Bookman Old Style" pitchFamily="18" charset="0"/>
              </a:rPr>
              <a:t> </a:t>
            </a:r>
            <a:r>
              <a:rPr lang="ru-RU" sz="1800" b="1" dirty="0" err="1">
                <a:latin typeface="Bookman Old Style" pitchFamily="18" charset="0"/>
              </a:rPr>
              <a:t>реакції</a:t>
            </a:r>
            <a:endParaRPr lang="x-none" sz="1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58C6B3-577E-73BB-3E90-3A05E0D15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09600"/>
            <a:ext cx="7284720" cy="5562600"/>
          </a:xfrm>
        </p:spPr>
        <p:txBody>
          <a:bodyPr>
            <a:noAutofit/>
          </a:bodyPr>
          <a:lstStyle/>
          <a:p>
            <a:pPr fontAlgn="base">
              <a:lnSpc>
                <a:spcPct val="90000"/>
              </a:lnSpc>
            </a:pPr>
            <a:r>
              <a:rPr lang="ru-RU" sz="1100" dirty="0">
                <a:latin typeface="Bookman Old Style" pitchFamily="18" charset="0"/>
              </a:rPr>
              <a:t>Пряма </a:t>
            </a:r>
            <a:r>
              <a:rPr lang="ru-RU" sz="1100" dirty="0" err="1">
                <a:latin typeface="Bookman Old Style" pitchFamily="18" charset="0"/>
              </a:rPr>
              <a:t>токсичність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лінкозамідів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відносно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низька</a:t>
            </a:r>
            <a:r>
              <a:rPr lang="ru-RU" sz="1100" dirty="0">
                <a:latin typeface="Bookman Old Style" pitchFamily="18" charset="0"/>
              </a:rPr>
              <a:t>.  Частота </a:t>
            </a:r>
            <a:r>
              <a:rPr lang="ru-RU" sz="1100" dirty="0" err="1">
                <a:latin typeface="Bookman Old Style" pitchFamily="18" charset="0"/>
              </a:rPr>
              <a:t>побічних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реакцій</a:t>
            </a:r>
            <a:r>
              <a:rPr lang="ru-RU" sz="1100" dirty="0">
                <a:latin typeface="Bookman Old Style" pitchFamily="18" charset="0"/>
              </a:rPr>
              <a:t> на </a:t>
            </a:r>
            <a:r>
              <a:rPr lang="ru-RU" sz="1100" dirty="0" err="1">
                <a:latin typeface="Bookman Old Style" pitchFamily="18" charset="0"/>
              </a:rPr>
              <a:t>кліндаміцин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може</a:t>
            </a:r>
            <a:r>
              <a:rPr lang="ru-RU" sz="1100" dirty="0">
                <a:latin typeface="Bookman Old Style" pitchFamily="18" charset="0"/>
              </a:rPr>
              <a:t> бути </a:t>
            </a:r>
            <a:r>
              <a:rPr lang="ru-RU" sz="1100" dirty="0" err="1">
                <a:latin typeface="Bookman Old Style" pitchFamily="18" charset="0"/>
              </a:rPr>
              <a:t>значно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нижче</a:t>
            </a:r>
            <a:r>
              <a:rPr lang="ru-RU" sz="1100" dirty="0">
                <a:latin typeface="Bookman Old Style" pitchFamily="18" charset="0"/>
              </a:rPr>
              <a:t> 1%.  У </a:t>
            </a:r>
            <a:r>
              <a:rPr lang="ru-RU" sz="1100" dirty="0" err="1">
                <a:latin typeface="Bookman Old Style" pitchFamily="18" charset="0"/>
              </a:rPr>
              <a:t>центрі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вищої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медичної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допомоги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побічні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реакції</a:t>
            </a:r>
            <a:r>
              <a:rPr lang="ru-RU" sz="1100" dirty="0">
                <a:latin typeface="Bookman Old Style" pitchFamily="18" charset="0"/>
              </a:rPr>
              <a:t> на </a:t>
            </a:r>
            <a:r>
              <a:rPr lang="ru-RU" sz="1100" dirty="0" err="1">
                <a:latin typeface="Bookman Old Style" pitchFamily="18" charset="0"/>
              </a:rPr>
              <a:t>кліндаміцин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були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зареєстровані</a:t>
            </a:r>
            <a:r>
              <a:rPr lang="ru-RU" sz="1100" dirty="0">
                <a:latin typeface="Bookman Old Style" pitchFamily="18" charset="0"/>
              </a:rPr>
              <a:t> у 0,47% </a:t>
            </a:r>
            <a:r>
              <a:rPr lang="ru-RU" sz="1100" dirty="0" err="1">
                <a:latin typeface="Bookman Old Style" pitchFamily="18" charset="0"/>
              </a:rPr>
              <a:t>з</a:t>
            </a:r>
            <a:r>
              <a:rPr lang="ru-RU" sz="1100" dirty="0">
                <a:latin typeface="Bookman Old Style" pitchFamily="18" charset="0"/>
              </a:rPr>
              <a:t> 3896 </a:t>
            </a:r>
            <a:r>
              <a:rPr lang="ru-RU" sz="1100" dirty="0" err="1">
                <a:latin typeface="Bookman Old Style" pitchFamily="18" charset="0"/>
              </a:rPr>
              <a:t>всіх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випадків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і</a:t>
            </a:r>
            <a:r>
              <a:rPr lang="ru-RU" sz="1100" dirty="0">
                <a:latin typeface="Bookman Old Style" pitchFamily="18" charset="0"/>
              </a:rPr>
              <a:t> в </a:t>
            </a:r>
            <a:r>
              <a:rPr lang="ru-RU" sz="1100" dirty="0" err="1">
                <a:latin typeface="Bookman Old Style" pitchFamily="18" charset="0"/>
              </a:rPr>
              <a:t>половині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цих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випадків</a:t>
            </a:r>
            <a:r>
              <a:rPr lang="ru-RU" sz="1100" dirty="0">
                <a:latin typeface="Bookman Old Style" pitchFamily="18" charset="0"/>
              </a:rPr>
              <a:t> не </a:t>
            </a:r>
            <a:r>
              <a:rPr lang="ru-RU" sz="1100" dirty="0" err="1">
                <a:latin typeface="Bookman Old Style" pitchFamily="18" charset="0"/>
              </a:rPr>
              <a:t>можна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було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виключити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вплив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інших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ліків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Однак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</a:t>
            </a:r>
            <a:r>
              <a:rPr lang="ru-RU" sz="1100" dirty="0">
                <a:latin typeface="Bookman Old Style" pitchFamily="18" charset="0"/>
              </a:rPr>
              <a:t> не давали у таких </a:t>
            </a:r>
            <a:r>
              <a:rPr lang="ru-RU" sz="1100" dirty="0" err="1">
                <a:latin typeface="Bookman Old Style" pitchFamily="18" charset="0"/>
              </a:rPr>
              <a:t>високих</a:t>
            </a:r>
            <a:r>
              <a:rPr lang="ru-RU" sz="1100" dirty="0">
                <a:latin typeface="Bookman Old Style" pitchFamily="18" charset="0"/>
              </a:rPr>
              <a:t> дозах, як </a:t>
            </a:r>
            <a:r>
              <a:rPr lang="ru-RU" sz="1100" dirty="0" err="1">
                <a:latin typeface="Bookman Old Style" pitchFamily="18" charset="0"/>
              </a:rPr>
              <a:t>лінкоміцин</a:t>
            </a:r>
            <a:r>
              <a:rPr lang="ru-RU" sz="11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100" b="1" dirty="0" err="1">
                <a:latin typeface="Bookman Old Style" pitchFamily="18" charset="0"/>
              </a:rPr>
              <a:t>Шлунково-кишкові</a:t>
            </a:r>
            <a:endParaRPr lang="ru-RU" sz="1100" dirty="0">
              <a:latin typeface="Bookman Old Style" pitchFamily="18" charset="0"/>
            </a:endParaRPr>
          </a:p>
          <a:p>
            <a:pPr fontAlgn="base">
              <a:lnSpc>
                <a:spcPct val="90000"/>
              </a:lnSpc>
            </a:pPr>
            <a:r>
              <a:rPr lang="ru-RU" sz="1100" dirty="0" err="1">
                <a:latin typeface="Bookman Old Style" pitchFamily="18" charset="0"/>
              </a:rPr>
              <a:t>Найпоширенішою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побічною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реакцією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є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діарея</a:t>
            </a:r>
            <a:r>
              <a:rPr lang="ru-RU" sz="1100" dirty="0">
                <a:latin typeface="Bookman Old Style" pitchFamily="18" charset="0"/>
              </a:rPr>
              <a:t>, яка </a:t>
            </a:r>
            <a:r>
              <a:rPr lang="ru-RU" sz="1100" dirty="0" err="1">
                <a:latin typeface="Bookman Old Style" pitchFamily="18" charset="0"/>
              </a:rPr>
              <a:t>спостерігається</a:t>
            </a:r>
            <a:r>
              <a:rPr lang="ru-RU" sz="1100" dirty="0">
                <a:latin typeface="Bookman Old Style" pitchFamily="18" charset="0"/>
              </a:rPr>
              <a:t> у 10–20% </a:t>
            </a:r>
            <a:r>
              <a:rPr lang="ru-RU" sz="1100" dirty="0" err="1">
                <a:latin typeface="Bookman Old Style" pitchFamily="18" charset="0"/>
              </a:rPr>
              <a:t>пацієнтів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Найбільш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серйозним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ускладненням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шлунково-кишкового</a:t>
            </a:r>
            <a:r>
              <a:rPr lang="ru-RU" sz="1100" dirty="0">
                <a:latin typeface="Bookman Old Style" pitchFamily="18" charset="0"/>
              </a:rPr>
              <a:t> тракту </a:t>
            </a:r>
            <a:r>
              <a:rPr lang="ru-RU" sz="1100" dirty="0" err="1">
                <a:latin typeface="Bookman Old Style" pitchFamily="18" charset="0"/>
              </a:rPr>
              <a:t>є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коліт</a:t>
            </a:r>
            <a:r>
              <a:rPr lang="ru-RU" sz="1100" dirty="0">
                <a:latin typeface="Bookman Old Style" pitchFamily="18" charset="0"/>
              </a:rPr>
              <a:t> через </a:t>
            </a:r>
            <a:r>
              <a:rPr lang="en-US" sz="1100" dirty="0">
                <a:latin typeface="Bookman Old Style" pitchFamily="18" charset="0"/>
              </a:rPr>
              <a:t>Clostridium </a:t>
            </a:r>
            <a:r>
              <a:rPr lang="en-US" sz="1100" dirty="0" err="1">
                <a:latin typeface="Bookman Old Style" pitchFamily="18" charset="0"/>
              </a:rPr>
              <a:t>difficile</a:t>
            </a:r>
            <a:r>
              <a:rPr lang="en-US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який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виникає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приблизно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однаковою</a:t>
            </a:r>
            <a:r>
              <a:rPr lang="ru-RU" sz="1100" dirty="0">
                <a:latin typeface="Bookman Old Style" pitchFamily="18" charset="0"/>
              </a:rPr>
              <a:t> частотою </a:t>
            </a:r>
            <a:r>
              <a:rPr lang="ru-RU" sz="1100" dirty="0" err="1">
                <a:latin typeface="Bookman Old Style" pitchFamily="18" charset="0"/>
              </a:rPr>
              <a:t>після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перорального</a:t>
            </a:r>
            <a:r>
              <a:rPr lang="ru-RU" sz="1100" dirty="0">
                <a:latin typeface="Bookman Old Style" pitchFamily="18" charset="0"/>
              </a:rPr>
              <a:t> та парентерального </a:t>
            </a:r>
            <a:r>
              <a:rPr lang="ru-RU" sz="1100" dirty="0" err="1">
                <a:latin typeface="Bookman Old Style" pitchFamily="18" charset="0"/>
              </a:rPr>
              <a:t>лікування</a:t>
            </a:r>
            <a:r>
              <a:rPr lang="ru-RU" sz="1100" dirty="0">
                <a:latin typeface="Bookman Old Style" pitchFamily="18" charset="0"/>
              </a:rPr>
              <a:t>. </a:t>
            </a:r>
          </a:p>
          <a:p>
            <a:pPr fontAlgn="base">
              <a:lnSpc>
                <a:spcPct val="90000"/>
              </a:lnSpc>
            </a:pPr>
            <a:r>
              <a:rPr lang="ru-RU" sz="1100" b="1" dirty="0" err="1">
                <a:latin typeface="Bookman Old Style" pitchFamily="18" charset="0"/>
              </a:rPr>
              <a:t>Алергічні</a:t>
            </a:r>
            <a:r>
              <a:rPr lang="ru-RU" sz="1100" b="1" dirty="0">
                <a:latin typeface="Bookman Old Style" pitchFamily="18" charset="0"/>
              </a:rPr>
              <a:t> </a:t>
            </a:r>
            <a:r>
              <a:rPr lang="ru-RU" sz="1100" b="1" dirty="0" err="1">
                <a:latin typeface="Bookman Old Style" pitchFamily="18" charset="0"/>
              </a:rPr>
              <a:t>реакції</a:t>
            </a:r>
            <a:endParaRPr lang="ru-RU" sz="1100" dirty="0">
              <a:latin typeface="Bookman Old Style" pitchFamily="18" charset="0"/>
            </a:endParaRPr>
          </a:p>
          <a:p>
            <a:pPr fontAlgn="base">
              <a:lnSpc>
                <a:spcPct val="90000"/>
              </a:lnSpc>
            </a:pPr>
            <a:r>
              <a:rPr lang="ru-RU" sz="1100" dirty="0" err="1">
                <a:latin typeface="Bookman Old Style" pitchFamily="18" charset="0"/>
              </a:rPr>
              <a:t>Повідомлялося</a:t>
            </a:r>
            <a:r>
              <a:rPr lang="ru-RU" sz="1100" dirty="0">
                <a:latin typeface="Bookman Old Style" pitchFamily="18" charset="0"/>
              </a:rPr>
              <a:t> про </a:t>
            </a:r>
            <a:r>
              <a:rPr lang="ru-RU" sz="1100" dirty="0" err="1">
                <a:latin typeface="Bookman Old Style" pitchFamily="18" charset="0"/>
              </a:rPr>
              <a:t>висипання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кропив’янку</a:t>
            </a:r>
            <a:r>
              <a:rPr lang="ru-RU" sz="1100" dirty="0">
                <a:latin typeface="Bookman Old Style" pitchFamily="18" charset="0"/>
              </a:rPr>
              <a:t> та набряк </a:t>
            </a:r>
            <a:r>
              <a:rPr lang="ru-RU" sz="1100" dirty="0" err="1">
                <a:latin typeface="Bookman Old Style" pitchFamily="18" charset="0"/>
              </a:rPr>
              <a:t>Квінке</a:t>
            </a:r>
            <a:r>
              <a:rPr lang="ru-RU" sz="1100" dirty="0">
                <a:latin typeface="Bookman Old Style" pitchFamily="18" charset="0"/>
              </a:rPr>
              <a:t> при </a:t>
            </a:r>
            <a:r>
              <a:rPr lang="ru-RU" sz="1100" dirty="0" err="1">
                <a:latin typeface="Bookman Old Style" pitchFamily="18" charset="0"/>
              </a:rPr>
              <a:t>застосуванні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лінкоміцину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але</a:t>
            </a:r>
            <a:r>
              <a:rPr lang="ru-RU" sz="1100" dirty="0">
                <a:latin typeface="Bookman Old Style" pitchFamily="18" charset="0"/>
              </a:rPr>
              <a:t> вони </a:t>
            </a:r>
            <a:r>
              <a:rPr lang="ru-RU" sz="1100" dirty="0" err="1">
                <a:latin typeface="Bookman Old Style" pitchFamily="18" charset="0"/>
              </a:rPr>
              <a:t>рідкісні</a:t>
            </a:r>
            <a:r>
              <a:rPr lang="ru-RU" sz="1100" dirty="0">
                <a:latin typeface="Bookman Old Style" pitchFamily="18" charset="0"/>
              </a:rPr>
              <a:t>.  На </a:t>
            </a:r>
            <a:r>
              <a:rPr lang="ru-RU" sz="1100" dirty="0" err="1">
                <a:latin typeface="Bookman Old Style" pitchFamily="18" charset="0"/>
              </a:rPr>
              <a:t>відміну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від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цього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макулопапульозні</a:t>
            </a:r>
            <a:r>
              <a:rPr lang="ru-RU" sz="1100" dirty="0">
                <a:latin typeface="Bookman Old Style" pitchFamily="18" charset="0"/>
              </a:rPr>
              <a:t> та </a:t>
            </a:r>
            <a:r>
              <a:rPr lang="ru-RU" sz="1100" dirty="0" err="1">
                <a:latin typeface="Bookman Old Style" pitchFamily="18" charset="0"/>
              </a:rPr>
              <a:t>сверблячі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висипання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виникають</a:t>
            </a:r>
            <a:r>
              <a:rPr lang="ru-RU" sz="1100" dirty="0">
                <a:latin typeface="Bookman Old Style" pitchFamily="18" charset="0"/>
              </a:rPr>
              <a:t> через 1-2 </a:t>
            </a:r>
            <a:r>
              <a:rPr lang="ru-RU" sz="1100" dirty="0" err="1">
                <a:latin typeface="Bookman Old Style" pitchFamily="18" charset="0"/>
              </a:rPr>
              <a:t>тижні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лікування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приблизно</a:t>
            </a:r>
            <a:r>
              <a:rPr lang="ru-RU" sz="1100" dirty="0">
                <a:latin typeface="Bookman Old Style" pitchFamily="18" charset="0"/>
              </a:rPr>
              <a:t> у 10% </a:t>
            </a:r>
            <a:r>
              <a:rPr lang="ru-RU" sz="1100" dirty="0" err="1">
                <a:latin typeface="Bookman Old Style" pitchFamily="18" charset="0"/>
              </a:rPr>
              <a:t>пацієнтів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які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приймають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Також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був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зареєстрований</a:t>
            </a:r>
            <a:r>
              <a:rPr lang="ru-RU" sz="1100" dirty="0">
                <a:latin typeface="Bookman Old Style" pitchFamily="18" charset="0"/>
              </a:rPr>
              <a:t> синдром </a:t>
            </a:r>
            <a:r>
              <a:rPr lang="ru-RU" sz="1100" dirty="0" err="1">
                <a:latin typeface="Bookman Old Style" pitchFamily="18" charset="0"/>
              </a:rPr>
              <a:t>Стівенса</a:t>
            </a:r>
            <a:r>
              <a:rPr lang="ru-RU" sz="1100" dirty="0">
                <a:latin typeface="Bookman Old Style" pitchFamily="18" charset="0"/>
              </a:rPr>
              <a:t> – Джонсона та </a:t>
            </a:r>
            <a:r>
              <a:rPr lang="ru-RU" sz="1100" dirty="0" err="1">
                <a:latin typeface="Bookman Old Style" pitchFamily="18" charset="0"/>
              </a:rPr>
              <a:t>анафілактична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реакція</a:t>
            </a:r>
            <a:r>
              <a:rPr lang="ru-RU" sz="1100" dirty="0">
                <a:latin typeface="Bookman Old Style" pitchFamily="18" charset="0"/>
              </a:rPr>
              <a:t>;  в </a:t>
            </a:r>
            <a:r>
              <a:rPr lang="ru-RU" sz="1100" dirty="0" err="1">
                <a:latin typeface="Bookman Old Style" pitchFamily="18" charset="0"/>
              </a:rPr>
              <a:t>останньому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випадку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були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виявлені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гемаглютинуючі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антитіла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проти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кліндаміцину</a:t>
            </a:r>
            <a:r>
              <a:rPr lang="ru-RU" sz="1100" dirty="0">
                <a:latin typeface="Bookman Old Style" pitchFamily="18" charset="0"/>
              </a:rPr>
              <a:t> та </a:t>
            </a:r>
            <a:r>
              <a:rPr lang="ru-RU" sz="1100" dirty="0" err="1">
                <a:latin typeface="Bookman Old Style" pitchFamily="18" charset="0"/>
              </a:rPr>
              <a:t>лінкоміцину</a:t>
            </a:r>
            <a:r>
              <a:rPr lang="ru-RU" sz="11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100" b="1" dirty="0" err="1">
                <a:latin typeface="Bookman Old Style" pitchFamily="18" charset="0"/>
              </a:rPr>
              <a:t>Судинні</a:t>
            </a:r>
            <a:r>
              <a:rPr lang="ru-RU" sz="1100" b="1" dirty="0">
                <a:latin typeface="Bookman Old Style" pitchFamily="18" charset="0"/>
              </a:rPr>
              <a:t> </a:t>
            </a:r>
            <a:r>
              <a:rPr lang="ru-RU" sz="1100" b="1" dirty="0" err="1">
                <a:latin typeface="Bookman Old Style" pitchFamily="18" charset="0"/>
              </a:rPr>
              <a:t>реакції</a:t>
            </a:r>
            <a:endParaRPr lang="ru-RU" sz="1100" dirty="0">
              <a:latin typeface="Bookman Old Style" pitchFamily="18" charset="0"/>
            </a:endParaRPr>
          </a:p>
          <a:p>
            <a:pPr fontAlgn="base">
              <a:lnSpc>
                <a:spcPct val="90000"/>
              </a:lnSpc>
            </a:pPr>
            <a:r>
              <a:rPr lang="ru-RU" sz="1100" dirty="0">
                <a:latin typeface="Bookman Old Style" pitchFamily="18" charset="0"/>
              </a:rPr>
              <a:t> </a:t>
            </a:r>
            <a:r>
              <a:rPr lang="ru-RU" sz="1100" dirty="0" err="1">
                <a:latin typeface="Bookman Old Style" pitchFamily="18" charset="0"/>
              </a:rPr>
              <a:t>Лейкоцитокластичний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ангіїт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пов’язаний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із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кліндаміцином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зустрічається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рідко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Якщо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подібний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ангіїт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може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також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виникати</a:t>
            </a:r>
            <a:r>
              <a:rPr lang="ru-RU" sz="1100" dirty="0">
                <a:latin typeface="Bookman Old Style" pitchFamily="18" charset="0"/>
              </a:rPr>
              <a:t> в </a:t>
            </a:r>
            <a:r>
              <a:rPr lang="ru-RU" sz="1100" dirty="0" err="1">
                <a:latin typeface="Bookman Old Style" pitchFamily="18" charset="0"/>
              </a:rPr>
              <a:t>товстій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кишці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виникає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питання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чи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можуть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деякі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випадки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асоційованого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антибіотиками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коліту</a:t>
            </a:r>
            <a:r>
              <a:rPr lang="ru-RU" sz="1100" dirty="0">
                <a:latin typeface="Bookman Old Style" pitchFamily="18" charset="0"/>
              </a:rPr>
              <a:t> бути </a:t>
            </a:r>
            <a:r>
              <a:rPr lang="ru-RU" sz="1100" dirty="0" err="1">
                <a:latin typeface="Bookman Old Style" pitchFamily="18" charset="0"/>
              </a:rPr>
              <a:t>викликані</a:t>
            </a:r>
            <a:r>
              <a:rPr lang="ru-RU" sz="1100" dirty="0">
                <a:latin typeface="Bookman Old Style" pitchFamily="18" charset="0"/>
              </a:rPr>
              <a:t> самим препаратом, а не </a:t>
            </a:r>
            <a:r>
              <a:rPr lang="ru-RU" sz="1100" dirty="0" err="1">
                <a:latin typeface="Bookman Old Style" pitchFamily="18" charset="0"/>
              </a:rPr>
              <a:t>бактеріальними</a:t>
            </a:r>
            <a:r>
              <a:rPr lang="ru-RU" sz="1100" dirty="0">
                <a:latin typeface="Bookman Old Style" pitchFamily="18" charset="0"/>
              </a:rPr>
              <a:t> токсинами.  </a:t>
            </a:r>
            <a:r>
              <a:rPr lang="ru-RU" sz="1100" dirty="0" err="1">
                <a:latin typeface="Bookman Old Style" pitchFamily="18" charset="0"/>
              </a:rPr>
              <a:t>Індукуючих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пухлини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ефектів</a:t>
            </a:r>
            <a:r>
              <a:rPr lang="ru-RU" sz="1100" dirty="0">
                <a:latin typeface="Bookman Old Style" pitchFamily="18" charset="0"/>
              </a:rPr>
              <a:t> не </a:t>
            </a:r>
            <a:r>
              <a:rPr lang="ru-RU" sz="1100" dirty="0" err="1">
                <a:latin typeface="Bookman Old Style" pitchFamily="18" charset="0"/>
              </a:rPr>
              <a:t>повідомлялося</a:t>
            </a:r>
            <a:r>
              <a:rPr lang="ru-RU" sz="11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100" b="1" dirty="0" err="1">
                <a:latin typeface="Bookman Old Style" pitchFamily="18" charset="0"/>
              </a:rPr>
              <a:t>Нервово-м’язові</a:t>
            </a:r>
            <a:endParaRPr lang="ru-RU" sz="1100" dirty="0">
              <a:latin typeface="Bookman Old Style" pitchFamily="18" charset="0"/>
            </a:endParaRPr>
          </a:p>
          <a:p>
            <a:pPr fontAlgn="base">
              <a:lnSpc>
                <a:spcPct val="90000"/>
              </a:lnSpc>
            </a:pPr>
            <a:r>
              <a:rPr lang="ru-RU" sz="1100" dirty="0" err="1">
                <a:latin typeface="Bookman Old Style" pitchFamily="18" charset="0"/>
              </a:rPr>
              <a:t>Лінкозамідні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антибіотики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можуть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спричиняти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нервово-м’язову</a:t>
            </a:r>
            <a:r>
              <a:rPr lang="ru-RU" sz="1100" dirty="0">
                <a:latin typeface="Bookman Old Style" pitchFamily="18" charset="0"/>
              </a:rPr>
              <a:t> блокаду </a:t>
            </a:r>
            <a:r>
              <a:rPr lang="ru-RU" sz="1100" dirty="0" err="1">
                <a:latin typeface="Bookman Old Style" pitchFamily="18" charset="0"/>
              </a:rPr>
              <a:t>постсинаптично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взаємодіючи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відкритим</a:t>
            </a:r>
            <a:r>
              <a:rPr lang="ru-RU" sz="1100" dirty="0">
                <a:latin typeface="Bookman Old Style" pitchFamily="18" charset="0"/>
              </a:rPr>
              <a:t> станом </a:t>
            </a:r>
            <a:r>
              <a:rPr lang="ru-RU" sz="1100" dirty="0" err="1">
                <a:latin typeface="Bookman Old Style" pitchFamily="18" charset="0"/>
              </a:rPr>
              <a:t>рецепторно-канального</a:t>
            </a:r>
            <a:r>
              <a:rPr lang="ru-RU" sz="1100" dirty="0">
                <a:latin typeface="Bookman Old Style" pitchFamily="18" charset="0"/>
              </a:rPr>
              <a:t> комплексу </a:t>
            </a:r>
            <a:r>
              <a:rPr lang="ru-RU" sz="1100" dirty="0" err="1">
                <a:latin typeface="Bookman Old Style" pitchFamily="18" charset="0"/>
              </a:rPr>
              <a:t>ацетилхоліну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Ліпофільність</a:t>
            </a:r>
            <a:r>
              <a:rPr lang="ru-RU" sz="1100" dirty="0">
                <a:latin typeface="Bookman Old Style" pitchFamily="18" charset="0"/>
              </a:rPr>
              <a:t>, а не </a:t>
            </a:r>
            <a:r>
              <a:rPr lang="ru-RU" sz="1100" dirty="0" err="1">
                <a:latin typeface="Bookman Old Style" pitchFamily="18" charset="0"/>
              </a:rPr>
              <a:t>стереохімія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молекули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важлива</a:t>
            </a:r>
            <a:r>
              <a:rPr lang="ru-RU" sz="1100" dirty="0">
                <a:latin typeface="Bookman Old Style" pitchFamily="18" charset="0"/>
              </a:rPr>
              <a:t> для </a:t>
            </a:r>
            <a:r>
              <a:rPr lang="ru-RU" sz="1100" dirty="0" err="1">
                <a:latin typeface="Bookman Old Style" pitchFamily="18" charset="0"/>
              </a:rPr>
              <a:t>блокування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відкритих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каналів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що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впливає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насамперед</a:t>
            </a:r>
            <a:r>
              <a:rPr lang="ru-RU" sz="1100" dirty="0">
                <a:latin typeface="Bookman Old Style" pitchFamily="18" charset="0"/>
              </a:rPr>
              <a:t> на </a:t>
            </a:r>
            <a:r>
              <a:rPr lang="ru-RU" sz="1100" dirty="0" err="1">
                <a:latin typeface="Bookman Old Style" pitchFamily="18" charset="0"/>
              </a:rPr>
              <a:t>швидкість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блокування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каналів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Повідомлялося</a:t>
            </a:r>
            <a:r>
              <a:rPr lang="ru-RU" sz="1100" dirty="0">
                <a:latin typeface="Bookman Old Style" pitchFamily="18" charset="0"/>
              </a:rPr>
              <a:t> про </a:t>
            </a:r>
            <a:r>
              <a:rPr lang="ru-RU" sz="1100" dirty="0" err="1">
                <a:latin typeface="Bookman Old Style" pitchFamily="18" charset="0"/>
              </a:rPr>
              <a:t>нервово-м’язову</a:t>
            </a:r>
            <a:r>
              <a:rPr lang="ru-RU" sz="1100" dirty="0">
                <a:latin typeface="Bookman Old Style" pitchFamily="18" charset="0"/>
              </a:rPr>
              <a:t> блокаду </a:t>
            </a:r>
            <a:r>
              <a:rPr lang="ru-RU" sz="1100" dirty="0" err="1">
                <a:latin typeface="Bookman Old Style" pitchFamily="18" charset="0"/>
              </a:rPr>
              <a:t>після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прийому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кліндаміцину</a:t>
            </a:r>
            <a:r>
              <a:rPr lang="ru-RU" sz="1100" dirty="0">
                <a:latin typeface="Bookman Old Style" pitchFamily="18" charset="0"/>
              </a:rPr>
              <a:t>.</a:t>
            </a:r>
          </a:p>
          <a:p>
            <a:pPr fontAlgn="base">
              <a:lnSpc>
                <a:spcPct val="90000"/>
              </a:lnSpc>
            </a:pPr>
            <a:r>
              <a:rPr lang="ru-RU" sz="1100" dirty="0" err="1">
                <a:latin typeface="Bookman Old Style" pitchFamily="18" charset="0"/>
              </a:rPr>
              <a:t>Дослідження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en-US" sz="1100" dirty="0">
                <a:latin typeface="Bookman Old Style" pitchFamily="18" charset="0"/>
              </a:rPr>
              <a:t>in vitro </a:t>
            </a:r>
            <a:r>
              <a:rPr lang="ru-RU" sz="1100" dirty="0">
                <a:latin typeface="Bookman Old Style" pitchFamily="18" charset="0"/>
              </a:rPr>
              <a:t>показало </a:t>
            </a:r>
            <a:r>
              <a:rPr lang="ru-RU" sz="1100" dirty="0" err="1">
                <a:latin typeface="Bookman Old Style" pitchFamily="18" charset="0"/>
              </a:rPr>
              <a:t>прямий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вплив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кліндаміцину</a:t>
            </a:r>
            <a:r>
              <a:rPr lang="ru-RU" sz="1100" dirty="0">
                <a:latin typeface="Bookman Old Style" pitchFamily="18" charset="0"/>
              </a:rPr>
              <a:t> на </a:t>
            </a:r>
            <a:r>
              <a:rPr lang="ru-RU" sz="1100" dirty="0" err="1">
                <a:latin typeface="Bookman Old Style" pitchFamily="18" charset="0"/>
              </a:rPr>
              <a:t>нікотинові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але</a:t>
            </a:r>
            <a:r>
              <a:rPr lang="ru-RU" sz="1100" dirty="0">
                <a:latin typeface="Bookman Old Style" pitchFamily="18" charset="0"/>
              </a:rPr>
              <a:t> не </a:t>
            </a:r>
            <a:r>
              <a:rPr lang="ru-RU" sz="1100" dirty="0" err="1">
                <a:latin typeface="Bookman Old Style" pitchFamily="18" charset="0"/>
              </a:rPr>
              <a:t>мускаринові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рецептори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ацетилхоліну</a:t>
            </a:r>
            <a:r>
              <a:rPr lang="ru-RU" sz="1100" dirty="0">
                <a:latin typeface="Bookman Old Style" pitchFamily="18" charset="0"/>
              </a:rPr>
              <a:t>.  </a:t>
            </a:r>
            <a:r>
              <a:rPr lang="ru-RU" sz="1100" dirty="0" err="1">
                <a:latin typeface="Bookman Old Style" pitchFamily="18" charset="0"/>
              </a:rPr>
              <a:t>Це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може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пояснити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покращення</a:t>
            </a:r>
            <a:r>
              <a:rPr lang="ru-RU" sz="1100" dirty="0">
                <a:latin typeface="Bookman Old Style" pitchFamily="18" charset="0"/>
              </a:rPr>
              <a:t> тремору при </a:t>
            </a:r>
            <a:r>
              <a:rPr lang="ru-RU" sz="1100" dirty="0" err="1">
                <a:latin typeface="Bookman Old Style" pitchFamily="18" charset="0"/>
              </a:rPr>
              <a:t>лікуванні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кліндаміцином</a:t>
            </a:r>
            <a:r>
              <a:rPr lang="ru-RU" sz="1100" dirty="0">
                <a:latin typeface="Bookman Old Style" pitchFamily="18" charset="0"/>
              </a:rPr>
              <a:t> у </a:t>
            </a:r>
            <a:r>
              <a:rPr lang="ru-RU" sz="1100" dirty="0" err="1">
                <a:latin typeface="Bookman Old Style" pitchFamily="18" charset="0"/>
              </a:rPr>
              <a:t>пацієнтів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із</a:t>
            </a:r>
            <a:r>
              <a:rPr lang="ru-RU" sz="1100" dirty="0">
                <a:latin typeface="Bookman Old Style" pitchFamily="18" charset="0"/>
              </a:rPr>
              <a:t> хворобою </a:t>
            </a:r>
            <a:r>
              <a:rPr lang="ru-RU" sz="1100" dirty="0" err="1">
                <a:latin typeface="Bookman Old Style" pitchFamily="18" charset="0"/>
              </a:rPr>
              <a:t>Паркінсона</a:t>
            </a:r>
            <a:r>
              <a:rPr lang="ru-RU" sz="1100" dirty="0">
                <a:latin typeface="Bookman Old Style" pitchFamily="18" charset="0"/>
              </a:rPr>
              <a:t>.  У кожному </a:t>
            </a:r>
            <a:r>
              <a:rPr lang="ru-RU" sz="1100" dirty="0" err="1">
                <a:latin typeface="Bookman Old Style" pitchFamily="18" charset="0"/>
              </a:rPr>
              <a:t>з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трьох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випадків</a:t>
            </a:r>
            <a:r>
              <a:rPr lang="ru-RU" sz="1100" dirty="0">
                <a:latin typeface="Bookman Old Style" pitchFamily="18" charset="0"/>
              </a:rPr>
              <a:t> тремор </a:t>
            </a:r>
            <a:r>
              <a:rPr lang="ru-RU" sz="1100" dirty="0" err="1">
                <a:latin typeface="Bookman Old Style" pitchFamily="18" charset="0"/>
              </a:rPr>
              <a:t>майже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повністю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зникав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незабаром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після</a:t>
            </a:r>
            <a:r>
              <a:rPr lang="ru-RU" sz="1100" dirty="0">
                <a:latin typeface="Bookman Old Style" pitchFamily="18" charset="0"/>
              </a:rPr>
              <a:t> початку </a:t>
            </a:r>
            <a:r>
              <a:rPr lang="ru-RU" sz="1100" dirty="0" err="1">
                <a:latin typeface="Bookman Old Style" pitchFamily="18" charset="0"/>
              </a:rPr>
              <a:t>терапії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кліндаміцином</a:t>
            </a:r>
            <a:r>
              <a:rPr lang="ru-RU" sz="1100" dirty="0">
                <a:latin typeface="Bookman Old Style" pitchFamily="18" charset="0"/>
              </a:rPr>
              <a:t>, </a:t>
            </a:r>
            <a:r>
              <a:rPr lang="ru-RU" sz="1100" dirty="0" err="1">
                <a:latin typeface="Bookman Old Style" pitchFamily="18" charset="0"/>
              </a:rPr>
              <a:t>але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знову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з’являвся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протягом</a:t>
            </a:r>
            <a:r>
              <a:rPr lang="ru-RU" sz="1100" dirty="0">
                <a:latin typeface="Bookman Old Style" pitchFamily="18" charset="0"/>
              </a:rPr>
              <a:t> 1–3 </a:t>
            </a:r>
            <a:r>
              <a:rPr lang="ru-RU" sz="1100" dirty="0" err="1">
                <a:latin typeface="Bookman Old Style" pitchFamily="18" charset="0"/>
              </a:rPr>
              <a:t>днів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після</a:t>
            </a:r>
            <a:r>
              <a:rPr lang="ru-RU" sz="1100" dirty="0">
                <a:latin typeface="Bookman Old Style" pitchFamily="18" charset="0"/>
              </a:rPr>
              <a:t> </a:t>
            </a:r>
            <a:r>
              <a:rPr lang="ru-RU" sz="1100" dirty="0" err="1">
                <a:latin typeface="Bookman Old Style" pitchFamily="18" charset="0"/>
              </a:rPr>
              <a:t>відміни</a:t>
            </a:r>
            <a:r>
              <a:rPr lang="ru-RU" sz="1100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x-none" sz="110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82C57F61-3F6E-4BE5-B964-003AA9B355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BD560A-C527-D4A7-45C8-45FA0DC58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068" y="882398"/>
            <a:ext cx="2037756" cy="509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910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1E063F-9AD2-9F32-3EEA-C3BDF829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95400"/>
            <a:ext cx="10058400" cy="393192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err="1">
                <a:latin typeface="Bookman Old Style" pitchFamily="18" charset="0"/>
              </a:rPr>
              <a:t>Передозування</a:t>
            </a:r>
            <a:r>
              <a:rPr lang="ru-RU" b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Найчастіше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симптоми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передозування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проявляються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нудотою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блюванням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болем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животі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шкірними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висипаннями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рідко</a:t>
            </a:r>
            <a:r>
              <a:rPr lang="ru-RU" dirty="0">
                <a:latin typeface="Bookman Old Style" pitchFamily="18" charset="0"/>
              </a:rPr>
              <a:t> – </a:t>
            </a:r>
            <a:r>
              <a:rPr lang="ru-RU" dirty="0" err="1">
                <a:latin typeface="Bookman Old Style" pitchFamily="18" charset="0"/>
              </a:rPr>
              <a:t>анафілаксією</a:t>
            </a:r>
            <a:r>
              <a:rPr lang="ru-RU" dirty="0">
                <a:latin typeface="Bookman Old Style" pitchFamily="18" charset="0"/>
              </a:rPr>
              <a:t>. При </a:t>
            </a:r>
            <a:r>
              <a:rPr lang="ru-RU" dirty="0" err="1">
                <a:latin typeface="Bookman Old Style" pitchFamily="18" charset="0"/>
              </a:rPr>
              <a:t>проявах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цих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симптомів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необхідно</a:t>
            </a:r>
            <a:r>
              <a:rPr lang="ru-RU" dirty="0">
                <a:latin typeface="Bookman Old Style" pitchFamily="18" charset="0"/>
              </a:rPr>
              <a:t> провести </a:t>
            </a:r>
            <a:r>
              <a:rPr lang="ru-RU" dirty="0" err="1">
                <a:latin typeface="Bookman Old Style" pitchFamily="18" charset="0"/>
              </a:rPr>
              <a:t>промивання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шлунка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призначити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активоване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вугілля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інший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ентеросорбент</a:t>
            </a:r>
            <a:r>
              <a:rPr lang="ru-RU" dirty="0">
                <a:latin typeface="Bookman Old Style" pitchFamily="18" charset="0"/>
              </a:rPr>
              <a:t>, у </a:t>
            </a:r>
            <a:r>
              <a:rPr lang="ru-RU" dirty="0" err="1">
                <a:latin typeface="Bookman Old Style" pitchFamily="18" charset="0"/>
              </a:rPr>
              <a:t>разі</a:t>
            </a:r>
            <a:r>
              <a:rPr lang="ru-RU" dirty="0">
                <a:latin typeface="Bookman Old Style" pitchFamily="18" charset="0"/>
              </a:rPr>
              <a:t> потреби </a:t>
            </a:r>
            <a:r>
              <a:rPr lang="ru-RU" dirty="0" err="1">
                <a:latin typeface="Bookman Old Style" pitchFamily="18" charset="0"/>
              </a:rPr>
              <a:t>призначити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симптоматичне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підтримуючу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терапію</a:t>
            </a:r>
            <a:r>
              <a:rPr lang="ru-RU" dirty="0">
                <a:latin typeface="Bookman Old Style" pitchFamily="18" charset="0"/>
              </a:rPr>
              <a:t>; ввести </a:t>
            </a:r>
            <a:r>
              <a:rPr lang="ru-RU" dirty="0" err="1">
                <a:latin typeface="Bookman Old Style" pitchFamily="18" charset="0"/>
              </a:rPr>
              <a:t>епінефрин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антигістамінні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препарати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кортикостероїдні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препарати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внутрішньовенно</a:t>
            </a:r>
            <a:r>
              <a:rPr lang="ru-RU" dirty="0">
                <a:latin typeface="Bookman Old Style" pitchFamily="18" charset="0"/>
              </a:rPr>
              <a:t>. При </a:t>
            </a:r>
            <a:r>
              <a:rPr lang="ru-RU" dirty="0" err="1">
                <a:latin typeface="Bookman Old Style" pitchFamily="18" charset="0"/>
              </a:rPr>
              <a:t>необхідності</a:t>
            </a:r>
            <a:r>
              <a:rPr lang="ru-RU" dirty="0">
                <a:latin typeface="Bookman Old Style" pitchFamily="18" charset="0"/>
              </a:rPr>
              <a:t> провести </a:t>
            </a:r>
            <a:r>
              <a:rPr lang="ru-RU" dirty="0" err="1">
                <a:latin typeface="Bookman Old Style" pitchFamily="18" charset="0"/>
              </a:rPr>
              <a:t>інтубацію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Токсичність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пов’язана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дозою. </a:t>
            </a:r>
            <a:r>
              <a:rPr lang="ru-RU" dirty="0" err="1">
                <a:latin typeface="Bookman Old Style" pitchFamily="18" charset="0"/>
              </a:rPr>
              <a:t>Гемодіаліз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перитонеальний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діаліз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ефективні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щодо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виведення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сироватки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крові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b="1" i="1" dirty="0" err="1">
                <a:latin typeface="Bookman Old Style" pitchFamily="18" charset="0"/>
              </a:rPr>
              <a:t>Застосування</a:t>
            </a:r>
            <a:r>
              <a:rPr lang="ru-RU" b="1" i="1" dirty="0">
                <a:latin typeface="Bookman Old Style" pitchFamily="18" charset="0"/>
              </a:rPr>
              <a:t> у </a:t>
            </a:r>
            <a:r>
              <a:rPr lang="ru-RU" b="1" i="1" dirty="0" err="1">
                <a:latin typeface="Bookman Old Style" pitchFamily="18" charset="0"/>
              </a:rPr>
              <a:t>період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вагітності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або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годування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груддю</a:t>
            </a:r>
            <a:r>
              <a:rPr lang="ru-RU" b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Препарат </a:t>
            </a:r>
            <a:r>
              <a:rPr lang="ru-RU" dirty="0" err="1">
                <a:latin typeface="Bookman Old Style" pitchFamily="18" charset="0"/>
              </a:rPr>
              <a:t>проникає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крізь</a:t>
            </a:r>
            <a:r>
              <a:rPr lang="ru-RU" dirty="0">
                <a:latin typeface="Bookman Old Style" pitchFamily="18" charset="0"/>
              </a:rPr>
              <a:t> плаценту, </a:t>
            </a:r>
            <a:r>
              <a:rPr lang="ru-RU" dirty="0" err="1">
                <a:latin typeface="Bookman Old Style" pitchFamily="18" charset="0"/>
              </a:rPr>
              <a:t>безпека</a:t>
            </a:r>
            <a:r>
              <a:rPr lang="ru-RU" dirty="0">
                <a:latin typeface="Bookman Old Style" pitchFamily="18" charset="0"/>
              </a:rPr>
              <a:t> препарату </a:t>
            </a:r>
            <a:r>
              <a:rPr lang="ru-RU" dirty="0" err="1">
                <a:latin typeface="Bookman Old Style" pitchFamily="18" charset="0"/>
              </a:rPr>
              <a:t>протягом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періоду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вагітності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встановлена</a:t>
            </a:r>
            <a:r>
              <a:rPr lang="ru-RU" dirty="0">
                <a:latin typeface="Bookman Old Style" pitchFamily="18" charset="0"/>
              </a:rPr>
              <a:t>. Препарат </a:t>
            </a:r>
            <a:r>
              <a:rPr lang="ru-RU" dirty="0" err="1">
                <a:latin typeface="Bookman Old Style" pitchFamily="18" charset="0"/>
              </a:rPr>
              <a:t>проникає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грудне</a:t>
            </a:r>
            <a:r>
              <a:rPr lang="ru-RU" dirty="0">
                <a:latin typeface="Bookman Old Style" pitchFamily="18" charset="0"/>
              </a:rPr>
              <a:t> молоко. Через </a:t>
            </a:r>
            <a:r>
              <a:rPr lang="ru-RU" dirty="0" err="1">
                <a:latin typeface="Bookman Old Style" pitchFamily="18" charset="0"/>
              </a:rPr>
              <a:t>можливість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виникнення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серйозних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побічних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ефектів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грудних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дітей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рішення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щодо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припинення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годування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груддю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відміни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приймати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беручи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уваги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важливість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лікарського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засобу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матері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можливість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розвитку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побічних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реакцій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дитини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b="1" i="1" dirty="0" err="1">
                <a:latin typeface="Bookman Old Style" pitchFamily="18" charset="0"/>
              </a:rPr>
              <a:t>Діти</a:t>
            </a:r>
            <a:r>
              <a:rPr lang="ru-RU" b="1" i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Дану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лікарську</a:t>
            </a:r>
            <a:r>
              <a:rPr lang="ru-RU" dirty="0">
                <a:latin typeface="Bookman Old Style" pitchFamily="18" charset="0"/>
              </a:rPr>
              <a:t> форму препарату не </a:t>
            </a:r>
            <a:r>
              <a:rPr lang="ru-RU" dirty="0" err="1">
                <a:latin typeface="Bookman Old Style" pitchFamily="18" charset="0"/>
              </a:rPr>
              <a:t>призначають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дітям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віком</a:t>
            </a:r>
            <a:r>
              <a:rPr lang="ru-RU" dirty="0">
                <a:latin typeface="Bookman Old Style" pitchFamily="18" charset="0"/>
              </a:rPr>
              <a:t> до 6 </a:t>
            </a:r>
            <a:r>
              <a:rPr lang="ru-RU" dirty="0" err="1">
                <a:latin typeface="Bookman Old Style" pitchFamily="18" charset="0"/>
              </a:rPr>
              <a:t>років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35959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ADAEFF-32F9-538E-E4C9-328D67349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058400" cy="5425440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err="1">
                <a:latin typeface="Bookman Old Style" pitchFamily="18" charset="0"/>
              </a:rPr>
              <a:t>Особливості</a:t>
            </a:r>
            <a:r>
              <a:rPr lang="ru-RU" b="1" i="1" dirty="0">
                <a:latin typeface="Bookman Old Style" pitchFamily="18" charset="0"/>
              </a:rPr>
              <a:t> </a:t>
            </a:r>
            <a:r>
              <a:rPr lang="ru-RU" b="1" i="1" dirty="0" err="1">
                <a:latin typeface="Bookman Old Style" pitchFamily="18" charset="0"/>
              </a:rPr>
              <a:t>застосування</a:t>
            </a:r>
            <a:r>
              <a:rPr lang="ru-RU" b="1" i="1" dirty="0">
                <a:latin typeface="Bookman Old Style" pitchFamily="18" charset="0"/>
              </a:rPr>
              <a:t>.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застосовують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тільки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інфекцій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спричинених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чутливими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мікроорганізмами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>
                <a:latin typeface="Bookman Old Style" pitchFamily="18" charset="0"/>
              </a:rPr>
              <a:t>Не </a:t>
            </a:r>
            <a:r>
              <a:rPr lang="ru-RU" dirty="0" err="1">
                <a:latin typeface="Bookman Old Style" pitchFamily="18" charset="0"/>
              </a:rPr>
              <a:t>призначають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небактеріальних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інфекцій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наприклад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верхніх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дихальних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шляхів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>
                <a:latin typeface="Bookman Old Style" pitchFamily="18" charset="0"/>
              </a:rPr>
              <a:t>Препарат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застосовувати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обережністю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хворим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захворюваннями</a:t>
            </a:r>
            <a:r>
              <a:rPr lang="ru-RU" dirty="0">
                <a:latin typeface="Bookman Old Style" pitchFamily="18" charset="0"/>
              </a:rPr>
              <a:t> травного тракту, </a:t>
            </a:r>
            <a:r>
              <a:rPr lang="ru-RU" dirty="0" err="1">
                <a:latin typeface="Bookman Old Style" pitchFamily="18" charset="0"/>
              </a:rPr>
              <a:t>оскільки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він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викликати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псевдомембранозний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коліт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Випадки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діареї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асоційованої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en-US" i="1" dirty="0">
                <a:latin typeface="Bookman Old Style" pitchFamily="18" charset="0"/>
              </a:rPr>
              <a:t>Clostridium </a:t>
            </a:r>
            <a:r>
              <a:rPr lang="en-US" i="1" dirty="0" err="1">
                <a:latin typeface="Bookman Old Style" pitchFamily="18" charset="0"/>
              </a:rPr>
              <a:t>difficile</a:t>
            </a:r>
            <a:r>
              <a:rPr lang="en-US" i="1" dirty="0">
                <a:latin typeface="Bookman Old Style" pitchFamily="18" charset="0"/>
              </a:rPr>
              <a:t> 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ru-RU" dirty="0">
                <a:latin typeface="Bookman Old Style" pitchFamily="18" charset="0"/>
              </a:rPr>
              <a:t>СДАД), </a:t>
            </a:r>
            <a:r>
              <a:rPr lang="ru-RU" dirty="0" err="1">
                <a:latin typeface="Bookman Old Style" pitchFamily="18" charset="0"/>
              </a:rPr>
              <a:t>зафіксовані</a:t>
            </a:r>
            <a:r>
              <a:rPr lang="ru-RU" dirty="0">
                <a:latin typeface="Bookman Old Style" pitchFamily="18" charset="0"/>
              </a:rPr>
              <a:t> при </a:t>
            </a:r>
            <a:r>
              <a:rPr lang="ru-RU" dirty="0" err="1">
                <a:latin typeface="Bookman Old Style" pitchFamily="18" charset="0"/>
              </a:rPr>
              <a:t>застосуванні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майже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всіх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антибактеріальних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засобів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включаючи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. За </a:t>
            </a:r>
            <a:r>
              <a:rPr lang="ru-RU" dirty="0" err="1">
                <a:latin typeface="Bookman Old Style" pitchFamily="18" charset="0"/>
              </a:rPr>
              <a:t>тяжкістю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діарея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бути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помірної</a:t>
            </a:r>
            <a:r>
              <a:rPr lang="ru-RU" dirty="0">
                <a:latin typeface="Bookman Old Style" pitchFamily="18" charset="0"/>
              </a:rPr>
              <a:t> до тяжкого летального </a:t>
            </a:r>
            <a:r>
              <a:rPr lang="ru-RU" dirty="0" err="1">
                <a:latin typeface="Bookman Old Style" pitchFamily="18" charset="0"/>
              </a:rPr>
              <a:t>коліту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 err="1">
                <a:latin typeface="Bookman Old Style" pitchFamily="18" charset="0"/>
              </a:rPr>
              <a:t>Токсини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виробляються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en-US" i="1" dirty="0">
                <a:latin typeface="Bookman Old Style" pitchFamily="18" charset="0"/>
              </a:rPr>
              <a:t>Clostridium </a:t>
            </a:r>
            <a:r>
              <a:rPr lang="en-US" i="1" dirty="0" err="1">
                <a:latin typeface="Bookman Old Style" pitchFamily="18" charset="0"/>
              </a:rPr>
              <a:t>difficile</a:t>
            </a:r>
            <a:r>
              <a:rPr lang="en-US" i="1" dirty="0">
                <a:latin typeface="Bookman Old Style" pitchFamily="18" charset="0"/>
              </a:rPr>
              <a:t>, </a:t>
            </a:r>
            <a:r>
              <a:rPr lang="ru-RU" dirty="0" err="1">
                <a:latin typeface="Bookman Old Style" pitchFamily="18" charset="0"/>
              </a:rPr>
              <a:t>є</a:t>
            </a:r>
            <a:r>
              <a:rPr lang="ru-RU" dirty="0">
                <a:latin typeface="Bookman Old Style" pitchFamily="18" charset="0"/>
              </a:rPr>
              <a:t> головною причиною </a:t>
            </a:r>
            <a:r>
              <a:rPr lang="ru-RU" dirty="0" err="1">
                <a:latin typeface="Bookman Old Style" pitchFamily="18" charset="0"/>
              </a:rPr>
              <a:t>антибіотикасоційованого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коліту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Ця</a:t>
            </a:r>
            <a:r>
              <a:rPr lang="ru-RU" dirty="0">
                <a:latin typeface="Bookman Old Style" pitchFamily="18" charset="0"/>
              </a:rPr>
              <a:t> форма </a:t>
            </a:r>
            <a:r>
              <a:rPr lang="ru-RU" dirty="0" err="1">
                <a:latin typeface="Bookman Old Style" pitchFamily="18" charset="0"/>
              </a:rPr>
              <a:t>коліту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характеризується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м’якою</a:t>
            </a:r>
            <a:r>
              <a:rPr lang="ru-RU" dirty="0">
                <a:latin typeface="Bookman Old Style" pitchFamily="18" charset="0"/>
              </a:rPr>
              <a:t> водянистою </a:t>
            </a:r>
            <a:r>
              <a:rPr lang="ru-RU" dirty="0" err="1">
                <a:latin typeface="Bookman Old Style" pitchFamily="18" charset="0"/>
              </a:rPr>
              <a:t>діареєю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переходити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тяжку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хронічну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діарею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лейкоцитозом, </a:t>
            </a:r>
            <a:r>
              <a:rPr lang="ru-RU" dirty="0" err="1">
                <a:latin typeface="Bookman Old Style" pitchFamily="18" charset="0"/>
              </a:rPr>
              <a:t>гарячкою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вираженими</a:t>
            </a:r>
            <a:r>
              <a:rPr lang="ru-RU" dirty="0">
                <a:latin typeface="Bookman Old Style" pitchFamily="18" charset="0"/>
              </a:rPr>
              <a:t> спазмами у </a:t>
            </a:r>
            <a:r>
              <a:rPr lang="ru-RU" dirty="0" err="1">
                <a:latin typeface="Bookman Old Style" pitchFamily="18" charset="0"/>
              </a:rPr>
              <a:t>животі</a:t>
            </a:r>
            <a:r>
              <a:rPr lang="ru-RU" dirty="0">
                <a:latin typeface="Bookman Old Style" pitchFamily="18" charset="0"/>
              </a:rPr>
              <a:t>, яка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супроводжуватись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втратою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крові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слизу</a:t>
            </a:r>
            <a:r>
              <a:rPr lang="ru-RU" dirty="0">
                <a:latin typeface="Bookman Old Style" pitchFamily="18" charset="0"/>
              </a:rPr>
              <a:t>. При </a:t>
            </a:r>
            <a:r>
              <a:rPr lang="ru-RU" dirty="0" err="1">
                <a:latin typeface="Bookman Old Style" pitchFamily="18" charset="0"/>
              </a:rPr>
              <a:t>відсутності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подальшому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можливий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розвиток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перитоніту</a:t>
            </a:r>
            <a:r>
              <a:rPr lang="ru-RU" dirty="0">
                <a:latin typeface="Bookman Old Style" pitchFamily="18" charset="0"/>
              </a:rPr>
              <a:t>, шоку та токсичного мегаколону. </a:t>
            </a:r>
            <a:r>
              <a:rPr lang="ru-RU" dirty="0" err="1">
                <a:latin typeface="Bookman Old Style" pitchFamily="18" charset="0"/>
              </a:rPr>
              <a:t>Антибіотикіндукований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коліт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спостерігатися</a:t>
            </a:r>
            <a:r>
              <a:rPr lang="ru-RU" dirty="0">
                <a:latin typeface="Bookman Old Style" pitchFamily="18" charset="0"/>
              </a:rPr>
              <a:t> через 2-3 </a:t>
            </a:r>
            <a:r>
              <a:rPr lang="ru-RU" dirty="0" err="1">
                <a:latin typeface="Bookman Old Style" pitchFamily="18" charset="0"/>
              </a:rPr>
              <a:t>тижні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після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припинення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. Легкий </a:t>
            </a:r>
            <a:r>
              <a:rPr lang="ru-RU" dirty="0" err="1">
                <a:latin typeface="Bookman Old Style" pitchFamily="18" charset="0"/>
              </a:rPr>
              <a:t>перебіг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псевдомембранозного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коліту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переважно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минає</a:t>
            </a:r>
            <a:r>
              <a:rPr lang="ru-RU" dirty="0">
                <a:latin typeface="Bookman Old Style" pitchFamily="18" charset="0"/>
              </a:rPr>
              <a:t> при </a:t>
            </a:r>
            <a:r>
              <a:rPr lang="ru-RU" dirty="0" err="1">
                <a:latin typeface="Bookman Old Style" pitchFamily="18" charset="0"/>
              </a:rPr>
              <a:t>припиненні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Існує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необхідність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ванкоміцину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метронідазолу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кортикостероїдів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водно-електролітних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білкових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розчинів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псевдомембранозного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коліту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середнього</a:t>
            </a:r>
            <a:r>
              <a:rPr lang="ru-RU" dirty="0">
                <a:latin typeface="Bookman Old Style" pitchFamily="18" charset="0"/>
              </a:rPr>
              <a:t> та тяжкого </a:t>
            </a:r>
            <a:r>
              <a:rPr lang="ru-RU" dirty="0" err="1">
                <a:latin typeface="Bookman Old Style" pitchFamily="18" charset="0"/>
              </a:rPr>
              <a:t>ступеня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може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призвести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надмірного</a:t>
            </a:r>
            <a:r>
              <a:rPr lang="ru-RU" dirty="0">
                <a:latin typeface="Bookman Old Style" pitchFamily="18" charset="0"/>
              </a:rPr>
              <a:t> росту </a:t>
            </a:r>
            <a:r>
              <a:rPr lang="ru-RU" dirty="0" err="1">
                <a:latin typeface="Bookman Old Style" pitchFamily="18" charset="0"/>
              </a:rPr>
              <a:t>інших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кишкових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мікроорганізмів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зокрема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грибів</a:t>
            </a:r>
            <a:r>
              <a:rPr lang="ru-RU" dirty="0">
                <a:latin typeface="Bookman Old Style" pitchFamily="18" charset="0"/>
              </a:rPr>
              <a:t>. У </a:t>
            </a:r>
            <a:r>
              <a:rPr lang="ru-RU" dirty="0" err="1">
                <a:latin typeface="Bookman Old Style" pitchFamily="18" charset="0"/>
              </a:rPr>
              <a:t>випадках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виникнення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суперінфекцій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препарату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припинити</a:t>
            </a:r>
            <a:r>
              <a:rPr lang="ru-RU" dirty="0">
                <a:latin typeface="Bookman Old Style" pitchFamily="18" charset="0"/>
              </a:rPr>
              <a:t> в </a:t>
            </a:r>
            <a:r>
              <a:rPr lang="ru-RU" dirty="0" err="1">
                <a:latin typeface="Bookman Old Style" pitchFamily="18" charset="0"/>
              </a:rPr>
              <a:t>залежності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клінічної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картини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r>
              <a:rPr lang="ru-RU" dirty="0" err="1">
                <a:latin typeface="Bookman Old Style" pitchFamily="18" charset="0"/>
              </a:rPr>
              <a:t>Можливі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випадки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перехресної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алергії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лінкоміцину</a:t>
            </a:r>
            <a:r>
              <a:rPr lang="ru-RU" dirty="0">
                <a:latin typeface="Bookman Old Style" pitchFamily="18" charset="0"/>
              </a:rPr>
              <a:t>. Препарат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призначати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обережністю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хворим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схильним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алергічних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реакцій</a:t>
            </a:r>
            <a:r>
              <a:rPr lang="ru-RU" dirty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2094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D04789F1-5F3B-4DEE-BEAA-E70D1E0886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D93C3E38-DF85-49B0-BDB8-38728B091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rgbClr val="5F5041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DE06C78-86C3-44FB-E839-5BCADD30E1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0739" b="17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0EF113-D5B2-F52D-F9CB-1734E5D10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19200"/>
            <a:ext cx="10058400" cy="481584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dirty="0" err="1">
                <a:latin typeface="Bookman Old Style" pitchFamily="18" charset="0"/>
              </a:rPr>
              <a:t>Тривале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вимагає</a:t>
            </a:r>
            <a:r>
              <a:rPr lang="ru-RU" dirty="0">
                <a:latin typeface="Bookman Old Style" pitchFamily="18" charset="0"/>
              </a:rPr>
              <a:t> контролю за </a:t>
            </a:r>
            <a:r>
              <a:rPr lang="ru-RU" dirty="0" err="1">
                <a:latin typeface="Bookman Old Style" pitchFamily="18" charset="0"/>
              </a:rPr>
              <a:t>функціями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печінки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нирок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обережністю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призначати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пацієнтам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тяжкими </a:t>
            </a:r>
            <a:r>
              <a:rPr lang="ru-RU" dirty="0" err="1">
                <a:latin typeface="Bookman Old Style" pitchFamily="18" charset="0"/>
              </a:rPr>
              <a:t>нирковими</a:t>
            </a:r>
            <a:r>
              <a:rPr lang="ru-RU" dirty="0">
                <a:latin typeface="Bookman Old Style" pitchFamily="18" charset="0"/>
              </a:rPr>
              <a:t> та/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печінковими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розладами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супроводжуються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серйозними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метаболічними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порушеннями</a:t>
            </a:r>
            <a:r>
              <a:rPr lang="ru-RU" dirty="0">
                <a:latin typeface="Bookman Old Style" pitchFamily="18" charset="0"/>
              </a:rPr>
              <a:t>. У </a:t>
            </a:r>
            <a:r>
              <a:rPr lang="ru-RU" dirty="0" err="1">
                <a:latin typeface="Bookman Old Style" pitchFamily="18" charset="0"/>
              </a:rPr>
              <a:t>пацієнтів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порушенням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функції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подовжити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інтервал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між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прийомом</a:t>
            </a:r>
            <a:r>
              <a:rPr lang="ru-RU" dirty="0">
                <a:latin typeface="Bookman Old Style" pitchFamily="18" charset="0"/>
              </a:rPr>
              <a:t> препарату та </a:t>
            </a:r>
            <a:r>
              <a:rPr lang="ru-RU" dirty="0" err="1">
                <a:latin typeface="Bookman Old Style" pitchFamily="18" charset="0"/>
              </a:rPr>
              <a:t>проводити</a:t>
            </a:r>
            <a:r>
              <a:rPr lang="ru-RU" dirty="0">
                <a:latin typeface="Bookman Old Style" pitchFamily="18" charset="0"/>
              </a:rPr>
              <a:t> контроль </a:t>
            </a:r>
            <a:r>
              <a:rPr lang="ru-RU" dirty="0" err="1">
                <a:latin typeface="Bookman Old Style" pitchFamily="18" charset="0"/>
              </a:rPr>
              <a:t>рівня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печінкових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ферментів</a:t>
            </a:r>
            <a:r>
              <a:rPr lang="ru-RU" dirty="0">
                <a:latin typeface="Bookman Old Style" pitchFamily="18" charset="0"/>
              </a:rPr>
              <a:t> в </a:t>
            </a:r>
            <a:r>
              <a:rPr lang="ru-RU" dirty="0" err="1">
                <a:latin typeface="Bookman Old Style" pitchFamily="18" charset="0"/>
              </a:rPr>
              <a:t>крові</a:t>
            </a:r>
            <a:r>
              <a:rPr lang="ru-RU" dirty="0">
                <a:latin typeface="Bookman Old Style" pitchFamily="18" charset="0"/>
              </a:rPr>
              <a:t>. </a:t>
            </a:r>
            <a:r>
              <a:rPr lang="ru-RU" dirty="0" err="1">
                <a:latin typeface="Bookman Old Style" pitchFamily="18" charset="0"/>
              </a:rPr>
              <a:t>Сироваткові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рівні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контролювати</a:t>
            </a:r>
            <a:r>
              <a:rPr lang="ru-RU" dirty="0">
                <a:latin typeface="Bookman Old Style" pitchFamily="18" charset="0"/>
              </a:rPr>
              <a:t> при </a:t>
            </a:r>
            <a:r>
              <a:rPr lang="ru-RU" dirty="0" err="1">
                <a:latin typeface="Bookman Old Style" pitchFamily="18" charset="0"/>
              </a:rPr>
              <a:t>необхідності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високих</a:t>
            </a:r>
            <a:r>
              <a:rPr lang="ru-RU" dirty="0">
                <a:latin typeface="Bookman Old Style" pitchFamily="18" charset="0"/>
              </a:rPr>
              <a:t> доз. При </a:t>
            </a:r>
            <a:r>
              <a:rPr lang="ru-RU" dirty="0" err="1">
                <a:latin typeface="Bookman Old Style" pitchFamily="18" charset="0"/>
              </a:rPr>
              <a:t>подовженому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курсі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проводити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моніторинг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функції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печінки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нирок</a:t>
            </a:r>
            <a:r>
              <a:rPr lang="ru-RU" dirty="0">
                <a:latin typeface="Bookman Old Style" pitchFamily="18" charset="0"/>
              </a:rPr>
              <a:t> та </a:t>
            </a:r>
            <a:r>
              <a:rPr lang="ru-RU" dirty="0" err="1">
                <a:latin typeface="Bookman Old Style" pitchFamily="18" charset="0"/>
              </a:rPr>
              <a:t>крові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Bookman Old Style" pitchFamily="18" charset="0"/>
              </a:rPr>
              <a:t>Оскільки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недостатньо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проникає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ліквор</a:t>
            </a:r>
            <a:r>
              <a:rPr lang="ru-RU" dirty="0">
                <a:latin typeface="Bookman Old Style" pitchFamily="18" charset="0"/>
              </a:rPr>
              <a:t>, препарат не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застосовувати</a:t>
            </a:r>
            <a:r>
              <a:rPr lang="ru-RU" dirty="0">
                <a:latin typeface="Bookman Old Style" pitchFamily="18" charset="0"/>
              </a:rPr>
              <a:t> для </a:t>
            </a:r>
            <a:r>
              <a:rPr lang="ru-RU" dirty="0" err="1">
                <a:latin typeface="Bookman Old Style" pitchFamily="18" charset="0"/>
              </a:rPr>
              <a:t>лікування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менінгітів</a:t>
            </a:r>
            <a:r>
              <a:rPr lang="ru-RU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Bookman Old Style" pitchFamily="18" charset="0"/>
              </a:rPr>
              <a:t>Препарат </a:t>
            </a:r>
            <a:r>
              <a:rPr lang="ru-RU" dirty="0" err="1">
                <a:latin typeface="Bookman Old Style" pitchFamily="18" charset="0"/>
              </a:rPr>
              <a:t>містить</a:t>
            </a:r>
            <a:r>
              <a:rPr lang="ru-RU" dirty="0">
                <a:latin typeface="Bookman Old Style" pitchFamily="18" charset="0"/>
              </a:rPr>
              <a:t> лактозу. </a:t>
            </a:r>
            <a:r>
              <a:rPr lang="ru-RU" dirty="0" err="1">
                <a:latin typeface="Bookman Old Style" pitchFamily="18" charset="0"/>
              </a:rPr>
              <a:t>Пацієнтам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із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рідкісними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спадковими</a:t>
            </a:r>
            <a:r>
              <a:rPr lang="ru-RU" dirty="0">
                <a:latin typeface="Bookman Old Style" pitchFamily="18" charset="0"/>
              </a:rPr>
              <a:t> формами </a:t>
            </a:r>
            <a:r>
              <a:rPr lang="ru-RU" dirty="0" err="1">
                <a:latin typeface="Bookman Old Style" pitchFamily="18" charset="0"/>
              </a:rPr>
              <a:t>непереносимості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галактози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дефіцитом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лактази</a:t>
            </a:r>
            <a:r>
              <a:rPr lang="ru-RU" dirty="0">
                <a:latin typeface="Bookman Old Style" pitchFamily="18" charset="0"/>
              </a:rPr>
              <a:t> (</a:t>
            </a:r>
            <a:r>
              <a:rPr lang="en-US" dirty="0">
                <a:latin typeface="Bookman Old Style" pitchFamily="18" charset="0"/>
              </a:rPr>
              <a:t>Lapp)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мальабсорбцією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глюкози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галактози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слід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приймати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формі</a:t>
            </a:r>
            <a:r>
              <a:rPr lang="ru-RU" dirty="0">
                <a:latin typeface="Bookman Old Style" pitchFamily="18" charset="0"/>
              </a:rPr>
              <a:t> капсул.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не показаний при </a:t>
            </a:r>
            <a:r>
              <a:rPr lang="ru-RU" dirty="0" err="1">
                <a:latin typeface="Bookman Old Style" pitchFamily="18" charset="0"/>
              </a:rPr>
              <a:t>інфекціях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спричинених</a:t>
            </a:r>
            <a:r>
              <a:rPr lang="ru-RU" dirty="0">
                <a:latin typeface="Bookman Old Style" pitchFamily="18" charset="0"/>
              </a:rPr>
              <a:t> </a:t>
            </a:r>
            <a:r>
              <a:rPr lang="en-US" i="1" dirty="0">
                <a:latin typeface="Bookman Old Style" pitchFamily="18" charset="0"/>
              </a:rPr>
              <a:t>H. </a:t>
            </a:r>
            <a:r>
              <a:rPr lang="en-US" i="1" dirty="0" err="1">
                <a:latin typeface="Bookman Old Style" pitchFamily="18" charset="0"/>
              </a:rPr>
              <a:t>Influenzae</a:t>
            </a:r>
            <a:r>
              <a:rPr lang="en-US" dirty="0">
                <a:latin typeface="Bookman Old Styl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Bookman Old Style" pitchFamily="18" charset="0"/>
              </a:rPr>
              <a:t>Пацієнти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підвищеною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чутливістю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непереносимістю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глютену</a:t>
            </a:r>
            <a:r>
              <a:rPr lang="ru-RU" dirty="0">
                <a:latin typeface="Bookman Old Style" pitchFamily="18" charset="0"/>
              </a:rPr>
              <a:t> не </a:t>
            </a:r>
            <a:r>
              <a:rPr lang="ru-RU" dirty="0" err="1">
                <a:latin typeface="Bookman Old Style" pitchFamily="18" charset="0"/>
              </a:rPr>
              <a:t>повинні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приймати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кліндаміцин</a:t>
            </a:r>
            <a:r>
              <a:rPr lang="ru-RU" dirty="0">
                <a:latin typeface="Bookman Old Style" pitchFamily="18" charset="0"/>
              </a:rPr>
              <a:t> у </a:t>
            </a:r>
            <a:r>
              <a:rPr lang="ru-RU" dirty="0" err="1">
                <a:latin typeface="Bookman Old Style" pitchFamily="18" charset="0"/>
              </a:rPr>
              <a:t>формі</a:t>
            </a:r>
            <a:r>
              <a:rPr lang="ru-RU" dirty="0">
                <a:latin typeface="Bookman Old Style" pitchFamily="18" charset="0"/>
              </a:rPr>
              <a:t> капсул, </a:t>
            </a:r>
            <a:r>
              <a:rPr lang="ru-RU" dirty="0" err="1">
                <a:latin typeface="Bookman Old Style" pitchFamily="18" charset="0"/>
              </a:rPr>
              <a:t>оскільки</a:t>
            </a:r>
            <a:r>
              <a:rPr lang="ru-RU" dirty="0">
                <a:latin typeface="Bookman Old Style" pitchFamily="18" charset="0"/>
              </a:rPr>
              <a:t> препарат </a:t>
            </a:r>
            <a:r>
              <a:rPr lang="ru-RU" dirty="0" err="1">
                <a:latin typeface="Bookman Old Style" pitchFamily="18" charset="0"/>
              </a:rPr>
              <a:t>містить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крохмаль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пшеничний</a:t>
            </a:r>
            <a:r>
              <a:rPr lang="ru-RU" dirty="0">
                <a:latin typeface="Bookman Old Style" pitchFamily="18" charset="0"/>
              </a:rPr>
              <a:t>.</a:t>
            </a:r>
            <a:endParaRPr lang="x-none"/>
          </a:p>
          <a:p>
            <a:pPr>
              <a:lnSpc>
                <a:spcPct val="90000"/>
              </a:lnSpc>
            </a:pP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35888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514600"/>
            <a:ext cx="10058400" cy="1371600"/>
          </a:xfrm>
        </p:spPr>
        <p:txBody>
          <a:bodyPr/>
          <a:lstStyle/>
          <a:p>
            <a:pPr algn="ctr"/>
            <a:r>
              <a:rPr lang="uk-UA" b="1"/>
              <a:t>ДЯКУЮ ЗА УВАГУ!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66A0DF-01D8-4AA4-B0B8-34E784D718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0AFF54-71E7-4385-8E77-04E72B0EBA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531</Words>
  <Application>Microsoft Office PowerPoint</Application>
  <PresentationFormat>Произвольный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Савон</vt:lpstr>
      <vt:lpstr>Лінкозаміди</vt:lpstr>
      <vt:lpstr>Слайд 2</vt:lpstr>
      <vt:lpstr>Спектр дії та покази до застосування</vt:lpstr>
      <vt:lpstr>Фармакокінетика</vt:lpstr>
      <vt:lpstr>Слайд 5</vt:lpstr>
      <vt:lpstr>Кліндаміцин</vt:lpstr>
      <vt:lpstr>Слайд 7</vt:lpstr>
      <vt:lpstr>Слайд 8</vt:lpstr>
      <vt:lpstr>Слайд 9</vt:lpstr>
      <vt:lpstr>Лінкозаміди: побічні реакції</vt:lpstr>
      <vt:lpstr>Слайд 11</vt:lpstr>
      <vt:lpstr>Слайд 12</vt:lpstr>
      <vt:lpstr>Слайд 13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Тангер Ольга Володимирівна</dc:creator>
  <cp:lastModifiedBy>Холод Поліна</cp:lastModifiedBy>
  <cp:revision>6</cp:revision>
  <dcterms:created xsi:type="dcterms:W3CDTF">2023-09-20T05:13:42Z</dcterms:created>
  <dcterms:modified xsi:type="dcterms:W3CDTF">2024-02-14T11:30:13Z</dcterms:modified>
</cp:coreProperties>
</file>