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4"/>
    <p:sldMasterId id="2147483744" r:id="rId5"/>
  </p:sldMasterIdLst>
  <p:notesMasterIdLst>
    <p:notesMasterId r:id="rId29"/>
  </p:notesMasterIdLst>
  <p:sldIdLst>
    <p:sldId id="256" r:id="rId6"/>
    <p:sldId id="257" r:id="rId7"/>
    <p:sldId id="258" r:id="rId8"/>
    <p:sldId id="265" r:id="rId9"/>
    <p:sldId id="261" r:id="rId10"/>
    <p:sldId id="260" r:id="rId11"/>
    <p:sldId id="272" r:id="rId12"/>
    <p:sldId id="273" r:id="rId13"/>
    <p:sldId id="264" r:id="rId14"/>
    <p:sldId id="259" r:id="rId15"/>
    <p:sldId id="267" r:id="rId16"/>
    <p:sldId id="276" r:id="rId17"/>
    <p:sldId id="275" r:id="rId18"/>
    <p:sldId id="266" r:id="rId19"/>
    <p:sldId id="277" r:id="rId20"/>
    <p:sldId id="268" r:id="rId21"/>
    <p:sldId id="279" r:id="rId22"/>
    <p:sldId id="269" r:id="rId23"/>
    <p:sldId id="270" r:id="rId24"/>
    <p:sldId id="280" r:id="rId25"/>
    <p:sldId id="271" r:id="rId26"/>
    <p:sldId id="281" r:id="rId27"/>
    <p:sldId id="282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D7608"/>
    <a:srgbClr val="503D01"/>
    <a:srgbClr val="0071C1"/>
    <a:srgbClr val="0071C0"/>
    <a:srgbClr val="0071BF"/>
    <a:srgbClr val="004ADE"/>
    <a:srgbClr val="B01513"/>
    <a:srgbClr val="DE5917"/>
    <a:srgbClr val="000066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129" autoAdjust="0"/>
  </p:normalViewPr>
  <p:slideViewPr>
    <p:cSldViewPr snapToGrid="0">
      <p:cViewPr varScale="1">
        <p:scale>
          <a:sx n="69" d="100"/>
          <a:sy n="69" d="100"/>
        </p:scale>
        <p:origin x="-780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8EDACE-A8FB-49F5-9D15-DA7DF5403C41}" type="doc">
      <dgm:prSet loTypeId="urn:microsoft.com/office/officeart/2005/8/layout/orgChart1" loCatId="hierarchy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E15FFFBE-69E6-4845-B822-286A90D69868}">
      <dgm:prSet phldrT="[Текст]"/>
      <dgm:spPr/>
      <dgm:t>
        <a:bodyPr/>
        <a:lstStyle/>
        <a:p>
          <a:r>
            <a:rPr lang="ru-RU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Порушення</a:t>
          </a:r>
          <a:r>
            <a:rPr lang="ru-RU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здатності</a:t>
          </a:r>
          <a:r>
            <a:rPr lang="ru-RU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макролідів</a:t>
          </a:r>
          <a:r>
            <a:rPr lang="ru-RU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зв’язуватись</a:t>
          </a:r>
          <a:r>
            <a:rPr lang="ru-RU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з рибосомами 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2223EC-E79F-408E-943B-C41232379DB4}" type="parTrans" cxnId="{B47CBCCD-FAFD-47B4-8AD4-C33B7A17B9D1}">
      <dgm:prSet/>
      <dgm:spPr/>
      <dgm:t>
        <a:bodyPr/>
        <a:lstStyle/>
        <a:p>
          <a:endParaRPr lang="ru-RU"/>
        </a:p>
      </dgm:t>
    </dgm:pt>
    <dgm:pt modelId="{D771307B-3E0B-49A3-B441-17B3322CDABB}" type="sibTrans" cxnId="{B47CBCCD-FAFD-47B4-8AD4-C33B7A17B9D1}">
      <dgm:prSet/>
      <dgm:spPr/>
      <dgm:t>
        <a:bodyPr/>
        <a:lstStyle/>
        <a:p>
          <a:endParaRPr lang="ru-RU"/>
        </a:p>
      </dgm:t>
    </dgm:pt>
    <dgm:pt modelId="{944B9563-9B33-4EA7-832E-15294FC55575}">
      <dgm:prSet phldrT="[Текст]"/>
      <dgm:spPr/>
      <dgm:t>
        <a:bodyPr/>
        <a:lstStyle/>
        <a:p>
          <a:r>
            <a:rPr lang="ru-RU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Активне</a:t>
          </a:r>
          <a:r>
            <a:rPr lang="ru-RU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виведення</a:t>
          </a:r>
          <a:r>
            <a:rPr lang="ru-RU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макроліда</a:t>
          </a:r>
          <a:r>
            <a:rPr lang="ru-RU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з </a:t>
          </a:r>
          <a:r>
            <a:rPr lang="ru-RU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мікробної</a:t>
          </a:r>
          <a:r>
            <a:rPr lang="ru-RU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клітини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5AC196-8687-48A8-B2EB-C231A25F2B7F}" type="parTrans" cxnId="{77E758D9-A2AD-4BEB-93DD-DBA810302EB5}">
      <dgm:prSet/>
      <dgm:spPr/>
      <dgm:t>
        <a:bodyPr/>
        <a:lstStyle/>
        <a:p>
          <a:endParaRPr lang="ru-RU"/>
        </a:p>
      </dgm:t>
    </dgm:pt>
    <dgm:pt modelId="{2A680511-94A9-4FC9-86D3-9D951A940848}" type="sibTrans" cxnId="{77E758D9-A2AD-4BEB-93DD-DBA810302EB5}">
      <dgm:prSet/>
      <dgm:spPr/>
      <dgm:t>
        <a:bodyPr/>
        <a:lstStyle/>
        <a:p>
          <a:endParaRPr lang="ru-RU"/>
        </a:p>
      </dgm:t>
    </dgm:pt>
    <dgm:pt modelId="{517F9E72-4639-4377-BA2D-C0772C091572}">
      <dgm:prSet phldrT="[Текст]"/>
      <dgm:spPr/>
      <dgm:t>
        <a:bodyPr/>
        <a:lstStyle/>
        <a:p>
          <a:r>
            <a:rPr lang="ru-RU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Інактивація</a:t>
          </a:r>
          <a:r>
            <a:rPr lang="ru-RU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макролідів</a:t>
          </a:r>
          <a:r>
            <a:rPr lang="ru-RU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через </a:t>
          </a:r>
          <a:r>
            <a:rPr lang="ru-RU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ферментативне</a:t>
          </a:r>
          <a:r>
            <a:rPr lang="ru-RU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розщеплення</a:t>
          </a:r>
          <a:r>
            <a:rPr lang="ru-RU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лактоного</a:t>
          </a:r>
          <a:r>
            <a:rPr lang="ru-RU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кільця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5E0F89-7E49-423A-8BF4-5B98F263A6E0}" type="parTrans" cxnId="{1C82E7EE-48D6-4986-B515-02201802F842}">
      <dgm:prSet/>
      <dgm:spPr/>
      <dgm:t>
        <a:bodyPr/>
        <a:lstStyle/>
        <a:p>
          <a:endParaRPr lang="ru-RU"/>
        </a:p>
      </dgm:t>
    </dgm:pt>
    <dgm:pt modelId="{80F1609E-EC28-4C7E-95C0-B60F795331E9}" type="sibTrans" cxnId="{1C82E7EE-48D6-4986-B515-02201802F842}">
      <dgm:prSet/>
      <dgm:spPr/>
      <dgm:t>
        <a:bodyPr/>
        <a:lstStyle/>
        <a:p>
          <a:endParaRPr lang="ru-RU"/>
        </a:p>
      </dgm:t>
    </dgm:pt>
    <dgm:pt modelId="{355960B3-F17F-49EE-AF80-58F9BF64EE1F}" type="asst">
      <dgm:prSet phldrT="[Текст]" custT="1"/>
      <dgm:spPr/>
      <dgm:t>
        <a:bodyPr/>
        <a:lstStyle/>
        <a:p>
          <a:r>
            <a:rPr lang="ru-RU" sz="2800" b="1" dirty="0" err="1" smtClean="0">
              <a:solidFill>
                <a:schemeClr val="bg2">
                  <a:lumMod val="50000"/>
                </a:schemeClr>
              </a:solidFill>
            </a:rPr>
            <a:t>Резистентн</a:t>
          </a:r>
          <a:r>
            <a:rPr lang="uk-UA" sz="2800" b="1" dirty="0" smtClean="0">
              <a:solidFill>
                <a:schemeClr val="bg2">
                  <a:lumMod val="50000"/>
                </a:schemeClr>
              </a:solidFill>
            </a:rPr>
            <a:t>і</a:t>
          </a:r>
          <a:r>
            <a:rPr lang="ru-RU" sz="2800" b="1" dirty="0" err="1" smtClean="0">
              <a:solidFill>
                <a:schemeClr val="bg2">
                  <a:lumMod val="50000"/>
                </a:schemeClr>
              </a:solidFill>
            </a:rPr>
            <a:t>сть</a:t>
          </a:r>
          <a:endParaRPr lang="ru-RU" sz="2800" b="1" dirty="0">
            <a:solidFill>
              <a:schemeClr val="bg2">
                <a:lumMod val="50000"/>
              </a:schemeClr>
            </a:solidFill>
          </a:endParaRPr>
        </a:p>
      </dgm:t>
    </dgm:pt>
    <dgm:pt modelId="{8B023D40-E571-43E5-BAB0-154C1ECDD26E}" type="sibTrans" cxnId="{9E947D33-89DC-45BB-B8F1-C5AF6820BCF0}">
      <dgm:prSet/>
      <dgm:spPr/>
      <dgm:t>
        <a:bodyPr/>
        <a:lstStyle/>
        <a:p>
          <a:endParaRPr lang="ru-RU"/>
        </a:p>
      </dgm:t>
    </dgm:pt>
    <dgm:pt modelId="{687BC960-3E05-4AC1-93CE-D1FF47A38270}" type="parTrans" cxnId="{9E947D33-89DC-45BB-B8F1-C5AF6820BCF0}">
      <dgm:prSet/>
      <dgm:spPr/>
      <dgm:t>
        <a:bodyPr/>
        <a:lstStyle/>
        <a:p>
          <a:endParaRPr lang="ru-RU"/>
        </a:p>
      </dgm:t>
    </dgm:pt>
    <dgm:pt modelId="{99AE625B-153F-4BE6-8E01-C4E0CB08EF1F}" type="pres">
      <dgm:prSet presAssocID="{018EDACE-A8FB-49F5-9D15-DA7DF5403C4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7E5600E-FFDC-4512-9953-A20730339F85}" type="pres">
      <dgm:prSet presAssocID="{355960B3-F17F-49EE-AF80-58F9BF64EE1F}" presName="hierRoot1" presStyleCnt="0">
        <dgm:presLayoutVars>
          <dgm:hierBranch val="init"/>
        </dgm:presLayoutVars>
      </dgm:prSet>
      <dgm:spPr/>
    </dgm:pt>
    <dgm:pt modelId="{2EB56891-4C28-4B6A-B024-09B812E4D80F}" type="pres">
      <dgm:prSet presAssocID="{355960B3-F17F-49EE-AF80-58F9BF64EE1F}" presName="rootComposite1" presStyleCnt="0"/>
      <dgm:spPr/>
    </dgm:pt>
    <dgm:pt modelId="{099DDACD-D446-454B-86AE-381C9713AAD8}" type="pres">
      <dgm:prSet presAssocID="{355960B3-F17F-49EE-AF80-58F9BF64EE1F}" presName="rootText1" presStyleLbl="node0" presStyleIdx="0" presStyleCnt="1" custScaleX="106272" custScaleY="856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4960C6-A363-409A-B792-AEF46726F547}" type="pres">
      <dgm:prSet presAssocID="{355960B3-F17F-49EE-AF80-58F9BF64EE1F}" presName="rootConnector1" presStyleLbl="asst0" presStyleIdx="0" presStyleCnt="0"/>
      <dgm:spPr/>
      <dgm:t>
        <a:bodyPr/>
        <a:lstStyle/>
        <a:p>
          <a:endParaRPr lang="ru-RU"/>
        </a:p>
      </dgm:t>
    </dgm:pt>
    <dgm:pt modelId="{02861ECB-075E-4FAE-8CF3-83328CA0BAC4}" type="pres">
      <dgm:prSet presAssocID="{355960B3-F17F-49EE-AF80-58F9BF64EE1F}" presName="hierChild2" presStyleCnt="0"/>
      <dgm:spPr/>
    </dgm:pt>
    <dgm:pt modelId="{B254EDB3-18CB-44D7-ACB3-AC6A3DBF114B}" type="pres">
      <dgm:prSet presAssocID="{392223EC-E79F-408E-943B-C41232379DB4}" presName="Name37" presStyleLbl="parChTrans1D2" presStyleIdx="0" presStyleCnt="3"/>
      <dgm:spPr/>
      <dgm:t>
        <a:bodyPr/>
        <a:lstStyle/>
        <a:p>
          <a:endParaRPr lang="ru-RU"/>
        </a:p>
      </dgm:t>
    </dgm:pt>
    <dgm:pt modelId="{D587B89C-6D07-4883-B893-32D5C0547035}" type="pres">
      <dgm:prSet presAssocID="{E15FFFBE-69E6-4845-B822-286A90D69868}" presName="hierRoot2" presStyleCnt="0">
        <dgm:presLayoutVars>
          <dgm:hierBranch val="init"/>
        </dgm:presLayoutVars>
      </dgm:prSet>
      <dgm:spPr/>
    </dgm:pt>
    <dgm:pt modelId="{9057F3B9-02BD-46C3-BF8B-D76956D7B760}" type="pres">
      <dgm:prSet presAssocID="{E15FFFBE-69E6-4845-B822-286A90D69868}" presName="rootComposite" presStyleCnt="0"/>
      <dgm:spPr/>
    </dgm:pt>
    <dgm:pt modelId="{49EC95BD-BE48-4387-910E-8C3CE7297141}" type="pres">
      <dgm:prSet presAssocID="{E15FFFBE-69E6-4845-B822-286A90D69868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0CA46D-8F06-420D-95CC-567FA1D8F81A}" type="pres">
      <dgm:prSet presAssocID="{E15FFFBE-69E6-4845-B822-286A90D69868}" presName="rootConnector" presStyleLbl="node2" presStyleIdx="0" presStyleCnt="3"/>
      <dgm:spPr/>
      <dgm:t>
        <a:bodyPr/>
        <a:lstStyle/>
        <a:p>
          <a:endParaRPr lang="ru-RU"/>
        </a:p>
      </dgm:t>
    </dgm:pt>
    <dgm:pt modelId="{63DF993E-FDFA-405C-8853-4431DF80AA85}" type="pres">
      <dgm:prSet presAssocID="{E15FFFBE-69E6-4845-B822-286A90D69868}" presName="hierChild4" presStyleCnt="0"/>
      <dgm:spPr/>
    </dgm:pt>
    <dgm:pt modelId="{02D66F13-B074-4E2B-8382-028DA4A53729}" type="pres">
      <dgm:prSet presAssocID="{E15FFFBE-69E6-4845-B822-286A90D69868}" presName="hierChild5" presStyleCnt="0"/>
      <dgm:spPr/>
    </dgm:pt>
    <dgm:pt modelId="{E1CCD464-7034-40D0-A118-62E8955EBBD1}" type="pres">
      <dgm:prSet presAssocID="{A95AC196-8687-48A8-B2EB-C231A25F2B7F}" presName="Name37" presStyleLbl="parChTrans1D2" presStyleIdx="1" presStyleCnt="3"/>
      <dgm:spPr/>
      <dgm:t>
        <a:bodyPr/>
        <a:lstStyle/>
        <a:p>
          <a:endParaRPr lang="ru-RU"/>
        </a:p>
      </dgm:t>
    </dgm:pt>
    <dgm:pt modelId="{E55EA6AD-99F2-4870-BE12-3A7EF18933E0}" type="pres">
      <dgm:prSet presAssocID="{944B9563-9B33-4EA7-832E-15294FC55575}" presName="hierRoot2" presStyleCnt="0">
        <dgm:presLayoutVars>
          <dgm:hierBranch val="init"/>
        </dgm:presLayoutVars>
      </dgm:prSet>
      <dgm:spPr/>
    </dgm:pt>
    <dgm:pt modelId="{5CDF3566-9547-4B0C-8804-F313C9F9C7F3}" type="pres">
      <dgm:prSet presAssocID="{944B9563-9B33-4EA7-832E-15294FC55575}" presName="rootComposite" presStyleCnt="0"/>
      <dgm:spPr/>
    </dgm:pt>
    <dgm:pt modelId="{784DA589-A12F-4A52-814B-B3E886B299E9}" type="pres">
      <dgm:prSet presAssocID="{944B9563-9B33-4EA7-832E-15294FC55575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3DA4C5-55B7-44B2-A659-78B42CFE8201}" type="pres">
      <dgm:prSet presAssocID="{944B9563-9B33-4EA7-832E-15294FC55575}" presName="rootConnector" presStyleLbl="node2" presStyleIdx="1" presStyleCnt="3"/>
      <dgm:spPr/>
      <dgm:t>
        <a:bodyPr/>
        <a:lstStyle/>
        <a:p>
          <a:endParaRPr lang="ru-RU"/>
        </a:p>
      </dgm:t>
    </dgm:pt>
    <dgm:pt modelId="{50863684-9F4A-4D2B-AB3D-7CF3770C913D}" type="pres">
      <dgm:prSet presAssocID="{944B9563-9B33-4EA7-832E-15294FC55575}" presName="hierChild4" presStyleCnt="0"/>
      <dgm:spPr/>
    </dgm:pt>
    <dgm:pt modelId="{CB1F12AF-2CC8-4198-B631-17F79924E053}" type="pres">
      <dgm:prSet presAssocID="{944B9563-9B33-4EA7-832E-15294FC55575}" presName="hierChild5" presStyleCnt="0"/>
      <dgm:spPr/>
    </dgm:pt>
    <dgm:pt modelId="{75D26CDD-D8FC-4E80-BEE9-930FE2D3FC83}" type="pres">
      <dgm:prSet presAssocID="{6E5E0F89-7E49-423A-8BF4-5B98F263A6E0}" presName="Name37" presStyleLbl="parChTrans1D2" presStyleIdx="2" presStyleCnt="3"/>
      <dgm:spPr/>
      <dgm:t>
        <a:bodyPr/>
        <a:lstStyle/>
        <a:p>
          <a:endParaRPr lang="ru-RU"/>
        </a:p>
      </dgm:t>
    </dgm:pt>
    <dgm:pt modelId="{23852348-135F-4F45-8656-6D6CD409EA5D}" type="pres">
      <dgm:prSet presAssocID="{517F9E72-4639-4377-BA2D-C0772C091572}" presName="hierRoot2" presStyleCnt="0">
        <dgm:presLayoutVars>
          <dgm:hierBranch val="init"/>
        </dgm:presLayoutVars>
      </dgm:prSet>
      <dgm:spPr/>
    </dgm:pt>
    <dgm:pt modelId="{E03928D6-661C-4F13-A5D0-C95ED2E9F419}" type="pres">
      <dgm:prSet presAssocID="{517F9E72-4639-4377-BA2D-C0772C091572}" presName="rootComposite" presStyleCnt="0"/>
      <dgm:spPr/>
    </dgm:pt>
    <dgm:pt modelId="{712828DD-FEEF-4FE5-9370-47F28E7EEADE}" type="pres">
      <dgm:prSet presAssocID="{517F9E72-4639-4377-BA2D-C0772C091572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1316FA-936F-469D-86A1-99AD298F376F}" type="pres">
      <dgm:prSet presAssocID="{517F9E72-4639-4377-BA2D-C0772C091572}" presName="rootConnector" presStyleLbl="node2" presStyleIdx="2" presStyleCnt="3"/>
      <dgm:spPr/>
      <dgm:t>
        <a:bodyPr/>
        <a:lstStyle/>
        <a:p>
          <a:endParaRPr lang="ru-RU"/>
        </a:p>
      </dgm:t>
    </dgm:pt>
    <dgm:pt modelId="{97528634-9B23-40C6-AE2C-0F588297B473}" type="pres">
      <dgm:prSet presAssocID="{517F9E72-4639-4377-BA2D-C0772C091572}" presName="hierChild4" presStyleCnt="0"/>
      <dgm:spPr/>
    </dgm:pt>
    <dgm:pt modelId="{B47CF66E-8D98-492F-A648-742C0463824F}" type="pres">
      <dgm:prSet presAssocID="{517F9E72-4639-4377-BA2D-C0772C091572}" presName="hierChild5" presStyleCnt="0"/>
      <dgm:spPr/>
    </dgm:pt>
    <dgm:pt modelId="{0A11A31E-3A0B-431D-9CD9-10C3D1983677}" type="pres">
      <dgm:prSet presAssocID="{355960B3-F17F-49EE-AF80-58F9BF64EE1F}" presName="hierChild3" presStyleCnt="0"/>
      <dgm:spPr/>
    </dgm:pt>
  </dgm:ptLst>
  <dgm:cxnLst>
    <dgm:cxn modelId="{1C82E7EE-48D6-4986-B515-02201802F842}" srcId="{355960B3-F17F-49EE-AF80-58F9BF64EE1F}" destId="{517F9E72-4639-4377-BA2D-C0772C091572}" srcOrd="2" destOrd="0" parTransId="{6E5E0F89-7E49-423A-8BF4-5B98F263A6E0}" sibTransId="{80F1609E-EC28-4C7E-95C0-B60F795331E9}"/>
    <dgm:cxn modelId="{8E33A4B6-CC2D-4AB5-BC99-1F27F4953325}" type="presOf" srcId="{392223EC-E79F-408E-943B-C41232379DB4}" destId="{B254EDB3-18CB-44D7-ACB3-AC6A3DBF114B}" srcOrd="0" destOrd="0" presId="urn:microsoft.com/office/officeart/2005/8/layout/orgChart1"/>
    <dgm:cxn modelId="{9E947D33-89DC-45BB-B8F1-C5AF6820BCF0}" srcId="{018EDACE-A8FB-49F5-9D15-DA7DF5403C41}" destId="{355960B3-F17F-49EE-AF80-58F9BF64EE1F}" srcOrd="0" destOrd="0" parTransId="{687BC960-3E05-4AC1-93CE-D1FF47A38270}" sibTransId="{8B023D40-E571-43E5-BAB0-154C1ECDD26E}"/>
    <dgm:cxn modelId="{241B6CFE-83AF-4B98-961F-5EAB34C6B4C6}" type="presOf" srcId="{355960B3-F17F-49EE-AF80-58F9BF64EE1F}" destId="{6A4960C6-A363-409A-B792-AEF46726F547}" srcOrd="1" destOrd="0" presId="urn:microsoft.com/office/officeart/2005/8/layout/orgChart1"/>
    <dgm:cxn modelId="{5E90B98F-41C7-46CB-AF97-2C46C0ADA5E9}" type="presOf" srcId="{944B9563-9B33-4EA7-832E-15294FC55575}" destId="{4E3DA4C5-55B7-44B2-A659-78B42CFE8201}" srcOrd="1" destOrd="0" presId="urn:microsoft.com/office/officeart/2005/8/layout/orgChart1"/>
    <dgm:cxn modelId="{1740D232-A59F-468E-9208-9687FE07C104}" type="presOf" srcId="{E15FFFBE-69E6-4845-B822-286A90D69868}" destId="{A20CA46D-8F06-420D-95CC-567FA1D8F81A}" srcOrd="1" destOrd="0" presId="urn:microsoft.com/office/officeart/2005/8/layout/orgChart1"/>
    <dgm:cxn modelId="{B47CBCCD-FAFD-47B4-8AD4-C33B7A17B9D1}" srcId="{355960B3-F17F-49EE-AF80-58F9BF64EE1F}" destId="{E15FFFBE-69E6-4845-B822-286A90D69868}" srcOrd="0" destOrd="0" parTransId="{392223EC-E79F-408E-943B-C41232379DB4}" sibTransId="{D771307B-3E0B-49A3-B441-17B3322CDABB}"/>
    <dgm:cxn modelId="{BEE749FF-C718-48B7-9347-159C14FD986E}" type="presOf" srcId="{944B9563-9B33-4EA7-832E-15294FC55575}" destId="{784DA589-A12F-4A52-814B-B3E886B299E9}" srcOrd="0" destOrd="0" presId="urn:microsoft.com/office/officeart/2005/8/layout/orgChart1"/>
    <dgm:cxn modelId="{77E758D9-A2AD-4BEB-93DD-DBA810302EB5}" srcId="{355960B3-F17F-49EE-AF80-58F9BF64EE1F}" destId="{944B9563-9B33-4EA7-832E-15294FC55575}" srcOrd="1" destOrd="0" parTransId="{A95AC196-8687-48A8-B2EB-C231A25F2B7F}" sibTransId="{2A680511-94A9-4FC9-86D3-9D951A940848}"/>
    <dgm:cxn modelId="{27319A88-A45D-454E-B86A-44480708D55E}" type="presOf" srcId="{A95AC196-8687-48A8-B2EB-C231A25F2B7F}" destId="{E1CCD464-7034-40D0-A118-62E8955EBBD1}" srcOrd="0" destOrd="0" presId="urn:microsoft.com/office/officeart/2005/8/layout/orgChart1"/>
    <dgm:cxn modelId="{E6ACD913-1D6D-4FDD-AB59-496B7657C4EC}" type="presOf" srcId="{018EDACE-A8FB-49F5-9D15-DA7DF5403C41}" destId="{99AE625B-153F-4BE6-8E01-C4E0CB08EF1F}" srcOrd="0" destOrd="0" presId="urn:microsoft.com/office/officeart/2005/8/layout/orgChart1"/>
    <dgm:cxn modelId="{23515A17-367E-49A4-B0C1-18D551DF3CF8}" type="presOf" srcId="{517F9E72-4639-4377-BA2D-C0772C091572}" destId="{712828DD-FEEF-4FE5-9370-47F28E7EEADE}" srcOrd="0" destOrd="0" presId="urn:microsoft.com/office/officeart/2005/8/layout/orgChart1"/>
    <dgm:cxn modelId="{0A60E880-C4F2-4013-86EF-F1FF3CCDF313}" type="presOf" srcId="{517F9E72-4639-4377-BA2D-C0772C091572}" destId="{261316FA-936F-469D-86A1-99AD298F376F}" srcOrd="1" destOrd="0" presId="urn:microsoft.com/office/officeart/2005/8/layout/orgChart1"/>
    <dgm:cxn modelId="{EA69B6A4-53C3-4A6F-8208-4009353F82D3}" type="presOf" srcId="{6E5E0F89-7E49-423A-8BF4-5B98F263A6E0}" destId="{75D26CDD-D8FC-4E80-BEE9-930FE2D3FC83}" srcOrd="0" destOrd="0" presId="urn:microsoft.com/office/officeart/2005/8/layout/orgChart1"/>
    <dgm:cxn modelId="{B5DE82A5-F94B-4582-8F26-CD560273377D}" type="presOf" srcId="{E15FFFBE-69E6-4845-B822-286A90D69868}" destId="{49EC95BD-BE48-4387-910E-8C3CE7297141}" srcOrd="0" destOrd="0" presId="urn:microsoft.com/office/officeart/2005/8/layout/orgChart1"/>
    <dgm:cxn modelId="{D5DC0BB8-325F-4C88-8576-54C9E56C87B3}" type="presOf" srcId="{355960B3-F17F-49EE-AF80-58F9BF64EE1F}" destId="{099DDACD-D446-454B-86AE-381C9713AAD8}" srcOrd="0" destOrd="0" presId="urn:microsoft.com/office/officeart/2005/8/layout/orgChart1"/>
    <dgm:cxn modelId="{E937D8F1-56C8-4666-9A2D-ABCA1E7A4411}" type="presParOf" srcId="{99AE625B-153F-4BE6-8E01-C4E0CB08EF1F}" destId="{17E5600E-FFDC-4512-9953-A20730339F85}" srcOrd="0" destOrd="0" presId="urn:microsoft.com/office/officeart/2005/8/layout/orgChart1"/>
    <dgm:cxn modelId="{10AED714-B4AA-4AD0-B0AE-8029AE9A19CF}" type="presParOf" srcId="{17E5600E-FFDC-4512-9953-A20730339F85}" destId="{2EB56891-4C28-4B6A-B024-09B812E4D80F}" srcOrd="0" destOrd="0" presId="urn:microsoft.com/office/officeart/2005/8/layout/orgChart1"/>
    <dgm:cxn modelId="{C463976E-EA37-484B-9D70-7DBA3AFA887F}" type="presParOf" srcId="{2EB56891-4C28-4B6A-B024-09B812E4D80F}" destId="{099DDACD-D446-454B-86AE-381C9713AAD8}" srcOrd="0" destOrd="0" presId="urn:microsoft.com/office/officeart/2005/8/layout/orgChart1"/>
    <dgm:cxn modelId="{757B6E65-7C63-44E5-95B5-FB3DE412B235}" type="presParOf" srcId="{2EB56891-4C28-4B6A-B024-09B812E4D80F}" destId="{6A4960C6-A363-409A-B792-AEF46726F547}" srcOrd="1" destOrd="0" presId="urn:microsoft.com/office/officeart/2005/8/layout/orgChart1"/>
    <dgm:cxn modelId="{9781A003-B532-4BE3-86E0-5C7E9E166E1F}" type="presParOf" srcId="{17E5600E-FFDC-4512-9953-A20730339F85}" destId="{02861ECB-075E-4FAE-8CF3-83328CA0BAC4}" srcOrd="1" destOrd="0" presId="urn:microsoft.com/office/officeart/2005/8/layout/orgChart1"/>
    <dgm:cxn modelId="{1DC62418-5313-4074-8AA0-4D1BE4FA84AD}" type="presParOf" srcId="{02861ECB-075E-4FAE-8CF3-83328CA0BAC4}" destId="{B254EDB3-18CB-44D7-ACB3-AC6A3DBF114B}" srcOrd="0" destOrd="0" presId="urn:microsoft.com/office/officeart/2005/8/layout/orgChart1"/>
    <dgm:cxn modelId="{DB35B004-9E02-4641-B7FC-43FD4C94CB4F}" type="presParOf" srcId="{02861ECB-075E-4FAE-8CF3-83328CA0BAC4}" destId="{D587B89C-6D07-4883-B893-32D5C0547035}" srcOrd="1" destOrd="0" presId="urn:microsoft.com/office/officeart/2005/8/layout/orgChart1"/>
    <dgm:cxn modelId="{95044666-6545-480D-AE83-E9979B0E0DAE}" type="presParOf" srcId="{D587B89C-6D07-4883-B893-32D5C0547035}" destId="{9057F3B9-02BD-46C3-BF8B-D76956D7B760}" srcOrd="0" destOrd="0" presId="urn:microsoft.com/office/officeart/2005/8/layout/orgChart1"/>
    <dgm:cxn modelId="{AD9ED9AE-8E81-4E88-BD22-F3E748CF4F7E}" type="presParOf" srcId="{9057F3B9-02BD-46C3-BF8B-D76956D7B760}" destId="{49EC95BD-BE48-4387-910E-8C3CE7297141}" srcOrd="0" destOrd="0" presId="urn:microsoft.com/office/officeart/2005/8/layout/orgChart1"/>
    <dgm:cxn modelId="{DB63542B-3C38-40A9-8CD6-228215721926}" type="presParOf" srcId="{9057F3B9-02BD-46C3-BF8B-D76956D7B760}" destId="{A20CA46D-8F06-420D-95CC-567FA1D8F81A}" srcOrd="1" destOrd="0" presId="urn:microsoft.com/office/officeart/2005/8/layout/orgChart1"/>
    <dgm:cxn modelId="{7D80FFED-E514-4A72-853F-5E8DF0B6EDD1}" type="presParOf" srcId="{D587B89C-6D07-4883-B893-32D5C0547035}" destId="{63DF993E-FDFA-405C-8853-4431DF80AA85}" srcOrd="1" destOrd="0" presId="urn:microsoft.com/office/officeart/2005/8/layout/orgChart1"/>
    <dgm:cxn modelId="{31D1E0FF-1D70-4F08-9E49-025605844ADE}" type="presParOf" srcId="{D587B89C-6D07-4883-B893-32D5C0547035}" destId="{02D66F13-B074-4E2B-8382-028DA4A53729}" srcOrd="2" destOrd="0" presId="urn:microsoft.com/office/officeart/2005/8/layout/orgChart1"/>
    <dgm:cxn modelId="{1E3489FC-8F2B-4FB9-AD88-49878E241EB6}" type="presParOf" srcId="{02861ECB-075E-4FAE-8CF3-83328CA0BAC4}" destId="{E1CCD464-7034-40D0-A118-62E8955EBBD1}" srcOrd="2" destOrd="0" presId="urn:microsoft.com/office/officeart/2005/8/layout/orgChart1"/>
    <dgm:cxn modelId="{3499EE3D-B193-451D-96DF-5DA92173B5E5}" type="presParOf" srcId="{02861ECB-075E-4FAE-8CF3-83328CA0BAC4}" destId="{E55EA6AD-99F2-4870-BE12-3A7EF18933E0}" srcOrd="3" destOrd="0" presId="urn:microsoft.com/office/officeart/2005/8/layout/orgChart1"/>
    <dgm:cxn modelId="{5FBEBFDB-1389-4F98-A660-3D49C64AB9FE}" type="presParOf" srcId="{E55EA6AD-99F2-4870-BE12-3A7EF18933E0}" destId="{5CDF3566-9547-4B0C-8804-F313C9F9C7F3}" srcOrd="0" destOrd="0" presId="urn:microsoft.com/office/officeart/2005/8/layout/orgChart1"/>
    <dgm:cxn modelId="{087F3C2C-C763-4293-ABF3-6D8CBED27799}" type="presParOf" srcId="{5CDF3566-9547-4B0C-8804-F313C9F9C7F3}" destId="{784DA589-A12F-4A52-814B-B3E886B299E9}" srcOrd="0" destOrd="0" presId="urn:microsoft.com/office/officeart/2005/8/layout/orgChart1"/>
    <dgm:cxn modelId="{0DFF55BB-3298-4154-B4FA-6A74891B5528}" type="presParOf" srcId="{5CDF3566-9547-4B0C-8804-F313C9F9C7F3}" destId="{4E3DA4C5-55B7-44B2-A659-78B42CFE8201}" srcOrd="1" destOrd="0" presId="urn:microsoft.com/office/officeart/2005/8/layout/orgChart1"/>
    <dgm:cxn modelId="{7112A446-70E6-4EB9-B262-56CE46B8FC2E}" type="presParOf" srcId="{E55EA6AD-99F2-4870-BE12-3A7EF18933E0}" destId="{50863684-9F4A-4D2B-AB3D-7CF3770C913D}" srcOrd="1" destOrd="0" presId="urn:microsoft.com/office/officeart/2005/8/layout/orgChart1"/>
    <dgm:cxn modelId="{197E760C-6BBE-4044-96E8-E6CD9F958E60}" type="presParOf" srcId="{E55EA6AD-99F2-4870-BE12-3A7EF18933E0}" destId="{CB1F12AF-2CC8-4198-B631-17F79924E053}" srcOrd="2" destOrd="0" presId="urn:microsoft.com/office/officeart/2005/8/layout/orgChart1"/>
    <dgm:cxn modelId="{F34A3EA2-7F8B-4B98-90FE-CFA249762D66}" type="presParOf" srcId="{02861ECB-075E-4FAE-8CF3-83328CA0BAC4}" destId="{75D26CDD-D8FC-4E80-BEE9-930FE2D3FC83}" srcOrd="4" destOrd="0" presId="urn:microsoft.com/office/officeart/2005/8/layout/orgChart1"/>
    <dgm:cxn modelId="{3FDD01DA-5815-4136-8FCF-DE47BE4F7EC8}" type="presParOf" srcId="{02861ECB-075E-4FAE-8CF3-83328CA0BAC4}" destId="{23852348-135F-4F45-8656-6D6CD409EA5D}" srcOrd="5" destOrd="0" presId="urn:microsoft.com/office/officeart/2005/8/layout/orgChart1"/>
    <dgm:cxn modelId="{988DE0EA-6C81-4C58-8042-0C50896DEB3A}" type="presParOf" srcId="{23852348-135F-4F45-8656-6D6CD409EA5D}" destId="{E03928D6-661C-4F13-A5D0-C95ED2E9F419}" srcOrd="0" destOrd="0" presId="urn:microsoft.com/office/officeart/2005/8/layout/orgChart1"/>
    <dgm:cxn modelId="{FA655CE2-1618-4E68-9CDD-BBBA47050FE9}" type="presParOf" srcId="{E03928D6-661C-4F13-A5D0-C95ED2E9F419}" destId="{712828DD-FEEF-4FE5-9370-47F28E7EEADE}" srcOrd="0" destOrd="0" presId="urn:microsoft.com/office/officeart/2005/8/layout/orgChart1"/>
    <dgm:cxn modelId="{FA01EC57-8C42-4D2E-B995-F9662D14F3B7}" type="presParOf" srcId="{E03928D6-661C-4F13-A5D0-C95ED2E9F419}" destId="{261316FA-936F-469D-86A1-99AD298F376F}" srcOrd="1" destOrd="0" presId="urn:microsoft.com/office/officeart/2005/8/layout/orgChart1"/>
    <dgm:cxn modelId="{BBCBABFF-DBFD-4D71-8BB0-3948CAB68013}" type="presParOf" srcId="{23852348-135F-4F45-8656-6D6CD409EA5D}" destId="{97528634-9B23-40C6-AE2C-0F588297B473}" srcOrd="1" destOrd="0" presId="urn:microsoft.com/office/officeart/2005/8/layout/orgChart1"/>
    <dgm:cxn modelId="{A2280C66-33F2-44DB-A62A-2C696965E4B3}" type="presParOf" srcId="{23852348-135F-4F45-8656-6D6CD409EA5D}" destId="{B47CF66E-8D98-492F-A648-742C0463824F}" srcOrd="2" destOrd="0" presId="urn:microsoft.com/office/officeart/2005/8/layout/orgChart1"/>
    <dgm:cxn modelId="{72A14D32-C13D-496C-A254-68DD0D28D9DA}" type="presParOf" srcId="{17E5600E-FFDC-4512-9953-A20730339F85}" destId="{0A11A31E-3A0B-431D-9CD9-10C3D198367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4AB55-008E-4C9C-84B7-265BF69EEE4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45A2C-8E93-4B74-982B-E34FC3B68B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3838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44245A2C-8E93-4B74-982B-E34FC3B68B9B}" type="slidenum">
              <a:rPr lang="ru-RU" smtClean="0"/>
              <a:pPr algn="l" rtl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8006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44245A2C-8E93-4B74-982B-E34FC3B68B9B}" type="slidenum">
              <a:rPr lang="ru-RU" smtClean="0"/>
              <a:pPr algn="l" rtl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4290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7896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359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3016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7102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9989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4817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4519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1479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7710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0007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5155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271132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9202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3378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6654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28320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85416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56668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9441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03546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60955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12322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6519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32487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59612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42850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91775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71273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0342206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25090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54852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35179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62156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5483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35318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3982302-E57A-48F3-BE2D-8981726A2381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B568CAA-A4AE-42E3-A93E-232F30AFA5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4573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0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44" t="29385" r="65889" b="34201"/>
          <a:stretch/>
        </p:blipFill>
        <p:spPr>
          <a:xfrm rot="18769081">
            <a:off x="296772" y="887853"/>
            <a:ext cx="1160072" cy="13297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70103" y="1882839"/>
            <a:ext cx="7552317" cy="2019396"/>
          </a:xfrm>
        </p:spPr>
        <p:txBody>
          <a:bodyPr/>
          <a:lstStyle/>
          <a:p>
            <a:pPr algn="ctr" rtl="0"/>
            <a:r>
              <a:rPr lang="ru-RU" sz="88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Макроліди</a:t>
            </a:r>
            <a:endParaRPr lang="ru-RU" sz="88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978" t="29385" r="43145" b="34201"/>
          <a:stretch/>
        </p:blipFill>
        <p:spPr>
          <a:xfrm rot="689568">
            <a:off x="1115751" y="2623686"/>
            <a:ext cx="798910" cy="13297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978" t="63999" r="32430" b="10986"/>
          <a:stretch/>
        </p:blipFill>
        <p:spPr>
          <a:xfrm rot="1601835">
            <a:off x="1018575" y="277587"/>
            <a:ext cx="1190191" cy="9134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6" t="31095" r="65557" b="27725"/>
          <a:stretch/>
        </p:blipFill>
        <p:spPr>
          <a:xfrm rot="21240903">
            <a:off x="1155324" y="4971248"/>
            <a:ext cx="1160072" cy="15038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978" t="63999" r="32430" b="10986"/>
          <a:stretch/>
        </p:blipFill>
        <p:spPr>
          <a:xfrm rot="11314211">
            <a:off x="261235" y="3812051"/>
            <a:ext cx="1190191" cy="91349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527" t="29385" r="43145" b="34201"/>
          <a:stretch/>
        </p:blipFill>
        <p:spPr>
          <a:xfrm rot="16200000">
            <a:off x="1057838" y="5869214"/>
            <a:ext cx="632789" cy="132979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978" t="37128" r="43145" b="34201"/>
          <a:stretch/>
        </p:blipFill>
        <p:spPr>
          <a:xfrm>
            <a:off x="281176" y="-14990"/>
            <a:ext cx="798910" cy="10470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344503" y="56081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xmlns="" val="361986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0" y="81568"/>
            <a:ext cx="12192000" cy="1400530"/>
          </a:xfrm>
        </p:spPr>
        <p:txBody>
          <a:bodyPr/>
          <a:lstStyle/>
          <a:p>
            <a:pPr algn="ctr" rtl="0"/>
            <a:r>
              <a:rPr lang="uk-UA" sz="60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Макроліди</a:t>
            </a:r>
            <a:endParaRPr lang="ru-RU" sz="6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329784" y="1153510"/>
            <a:ext cx="11227633" cy="1334858"/>
          </a:xfrm>
        </p:spPr>
        <p:txBody>
          <a:bodyPr>
            <a:normAutofit/>
          </a:bodyPr>
          <a:lstStyle/>
          <a:p>
            <a:pPr algn="l" rtl="0"/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Група антибіотиків, у хімічній структурі яких є макроциклічне кільце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-152400" y="5887062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b="1" u="sng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Малюнок</a:t>
            </a:r>
            <a:r>
              <a:rPr lang="ru-RU" sz="28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uk-UA" sz="28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Структурна формула </a:t>
            </a:r>
            <a:r>
              <a:rPr lang="ru-RU" sz="28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еритроміцину</a:t>
            </a:r>
            <a:r>
              <a:rPr 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першого</a:t>
            </a: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представника</a:t>
            </a: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макролідів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873181" y="4131276"/>
            <a:ext cx="563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ru-RU" sz="2400" b="1" spc="-15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17760" y="1734075"/>
            <a:ext cx="5355993" cy="415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98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60529690"/>
              </p:ext>
            </p:extLst>
          </p:nvPr>
        </p:nvGraphicFramePr>
        <p:xfrm>
          <a:off x="0" y="1"/>
          <a:ext cx="12191997" cy="7278354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0639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639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0639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512276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360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Класифікація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2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(залежно від способів отримання та кількості атомів вуглецю в </a:t>
                      </a:r>
                      <a:r>
                        <a:rPr lang="ru-RU" sz="2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макроциклічному</a:t>
                      </a:r>
                      <a:r>
                        <a:rPr lang="ru-RU" sz="2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лактонному</a:t>
                      </a:r>
                      <a:r>
                        <a:rPr lang="ru-RU" sz="2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кільці</a:t>
                      </a:r>
                      <a:r>
                        <a:rPr lang="ru-RU" sz="2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що є їхньою структурною основою) :</a:t>
                      </a:r>
                      <a:br>
                        <a:rPr lang="ru-RU" sz="2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3402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14-членне</a:t>
                      </a: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l" rtl="0"/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15-членне (</a:t>
                      </a:r>
                      <a:r>
                        <a:rPr kumimoji="0" lang="ru-RU" alt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азаліди</a:t>
                      </a: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/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16-членне</a:t>
                      </a: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ctr" rtl="0"/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9857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2200" b="1" dirty="0" smtClean="0"/>
                        <a:t>Природні</a:t>
                      </a:r>
                      <a:endParaRPr lang="ru-RU" sz="2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04700">
                <a:tc>
                  <a:txBody>
                    <a:bodyPr/>
                    <a:lstStyle/>
                    <a:p>
                      <a:pPr algn="l" rtl="0"/>
                      <a:r>
                        <a:rPr lang="ru-RU" sz="1900" dirty="0" smtClean="0"/>
                        <a:t>Еритроміцин</a:t>
                      </a:r>
                    </a:p>
                    <a:p>
                      <a:pPr algn="l" rtl="0"/>
                      <a:r>
                        <a:rPr lang="ru-RU" sz="1900" dirty="0" err="1" smtClean="0"/>
                        <a:t>Олеандоміцин</a:t>
                      </a:r>
                      <a:endParaRPr lang="ru-RU" sz="1900" dirty="0" smtClean="0"/>
                    </a:p>
                    <a:p>
                      <a:pPr algn="l" rtl="0"/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900" dirty="0" err="1" smtClean="0"/>
                        <a:t>Спіраміцин</a:t>
                      </a:r>
                      <a:r>
                        <a:rPr lang="ru-RU" sz="1900" dirty="0" smtClean="0"/>
                        <a:t>(</a:t>
                      </a:r>
                      <a:r>
                        <a:rPr lang="ru-RU" sz="1900" dirty="0" err="1" smtClean="0"/>
                        <a:t>Роваміцин</a:t>
                      </a:r>
                      <a:r>
                        <a:rPr lang="ru-RU" sz="1900" dirty="0" smtClean="0"/>
                        <a:t>)</a:t>
                      </a:r>
                    </a:p>
                    <a:p>
                      <a:pPr algn="l" rtl="0"/>
                      <a:r>
                        <a:rPr lang="ru-RU" sz="1900" dirty="0" err="1" smtClean="0"/>
                        <a:t>Джозаміцин</a:t>
                      </a:r>
                      <a:r>
                        <a:rPr lang="ru-RU" sz="1900" dirty="0" smtClean="0"/>
                        <a:t>(</a:t>
                      </a:r>
                      <a:r>
                        <a:rPr lang="ru-RU" sz="1900" dirty="0" err="1" smtClean="0"/>
                        <a:t>Вільпрофен</a:t>
                      </a:r>
                      <a:r>
                        <a:rPr lang="ru-RU" sz="1900" dirty="0" smtClean="0"/>
                        <a:t>)</a:t>
                      </a:r>
                    </a:p>
                    <a:p>
                      <a:pPr algn="l" rtl="0"/>
                      <a:r>
                        <a:rPr lang="ru-RU" sz="1900" dirty="0" err="1" smtClean="0"/>
                        <a:t>Мідекаміцін</a:t>
                      </a:r>
                      <a:r>
                        <a:rPr lang="ru-RU" sz="1900" dirty="0" smtClean="0"/>
                        <a:t>(</a:t>
                      </a:r>
                      <a:r>
                        <a:rPr lang="ru-RU" sz="1900" dirty="0" err="1" smtClean="0"/>
                        <a:t>Макропен</a:t>
                      </a:r>
                      <a:r>
                        <a:rPr lang="ru-RU" sz="1900" dirty="0" smtClean="0"/>
                        <a:t>)</a:t>
                      </a:r>
                    </a:p>
                    <a:p>
                      <a:pPr algn="l" rtl="0"/>
                      <a:endParaRPr lang="ru-RU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2456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2200" b="1" dirty="0" smtClean="0"/>
                        <a:t>Напівсинтетичні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54054">
                <a:tc>
                  <a:txBody>
                    <a:bodyPr/>
                    <a:lstStyle/>
                    <a:p>
                      <a:pPr algn="l" rtl="0"/>
                      <a:r>
                        <a:rPr lang="ru-RU" sz="1900" dirty="0" err="1" smtClean="0"/>
                        <a:t>Рокситроміцин</a:t>
                      </a:r>
                      <a:r>
                        <a:rPr lang="ru-RU" sz="1900" dirty="0" smtClean="0"/>
                        <a:t>(</a:t>
                      </a:r>
                      <a:r>
                        <a:rPr lang="ru-RU" sz="1900" dirty="0" err="1" smtClean="0"/>
                        <a:t>Рулід</a:t>
                      </a:r>
                      <a:r>
                        <a:rPr lang="ru-RU" sz="1900" dirty="0" smtClean="0"/>
                        <a:t>)</a:t>
                      </a:r>
                    </a:p>
                    <a:p>
                      <a:pPr algn="l" rtl="0"/>
                      <a:r>
                        <a:rPr lang="ru-RU" sz="1900" dirty="0" err="1" smtClean="0"/>
                        <a:t>Кларитроміцин</a:t>
                      </a:r>
                      <a:r>
                        <a:rPr lang="ru-RU" sz="1900" dirty="0" smtClean="0"/>
                        <a:t>(</a:t>
                      </a:r>
                      <a:r>
                        <a:rPr lang="ru-RU" sz="1900" dirty="0" err="1" smtClean="0"/>
                        <a:t>Клацид</a:t>
                      </a:r>
                      <a:r>
                        <a:rPr lang="ru-RU" sz="1900" dirty="0" smtClean="0"/>
                        <a:t>)</a:t>
                      </a:r>
                    </a:p>
                    <a:p>
                      <a:pPr algn="l" rtl="0"/>
                      <a:r>
                        <a:rPr lang="ru-RU" sz="1900" dirty="0" err="1" smtClean="0"/>
                        <a:t>Диритроміцин</a:t>
                      </a:r>
                      <a:endParaRPr lang="ru-RU" sz="1900" dirty="0" smtClean="0"/>
                    </a:p>
                    <a:p>
                      <a:pPr algn="l" rtl="0"/>
                      <a:r>
                        <a:rPr lang="ru-RU" sz="1900" dirty="0" err="1" smtClean="0"/>
                        <a:t>Телітроміцин</a:t>
                      </a:r>
                      <a:endParaRPr lang="ru-RU" sz="1900" dirty="0" smtClean="0"/>
                    </a:p>
                    <a:p>
                      <a:pPr algn="l" rtl="0"/>
                      <a:r>
                        <a:rPr lang="ru-RU" sz="1900" dirty="0" err="1" smtClean="0"/>
                        <a:t>Флуритроміцин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900" dirty="0" err="1" smtClean="0"/>
                        <a:t>Азітроміцин</a:t>
                      </a:r>
                      <a:r>
                        <a:rPr lang="ru-RU" sz="1900" dirty="0" smtClean="0"/>
                        <a:t>(</a:t>
                      </a:r>
                      <a:r>
                        <a:rPr lang="ru-RU" sz="1900" dirty="0" err="1" smtClean="0"/>
                        <a:t>Сумамед</a:t>
                      </a:r>
                      <a:r>
                        <a:rPr lang="ru-RU" sz="1900" dirty="0" smtClean="0"/>
                        <a:t>)</a:t>
                      </a:r>
                    </a:p>
                    <a:p>
                      <a:pPr algn="l" rtl="0"/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900" dirty="0" err="1" smtClean="0"/>
                        <a:t>Міокаміцин</a:t>
                      </a:r>
                      <a:endParaRPr lang="ru-RU" sz="1900" dirty="0" smtClean="0"/>
                    </a:p>
                    <a:p>
                      <a:pPr algn="l" rtl="0"/>
                      <a:r>
                        <a:rPr lang="ru-RU" sz="1900" dirty="0" err="1" smtClean="0"/>
                        <a:t>Рокітаміцин</a:t>
                      </a:r>
                      <a:endParaRPr lang="ru-RU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025738">
                <a:tc gridSpan="3">
                  <a:txBody>
                    <a:bodyPr/>
                    <a:lstStyle/>
                    <a:p>
                      <a:pPr algn="l" rtl="0"/>
                      <a:r>
                        <a:rPr lang="ru-RU" altLang="ru-RU" sz="1800" i="1" dirty="0" smtClean="0">
                          <a:solidFill>
                            <a:srgbClr val="003300"/>
                          </a:solidFill>
                        </a:rPr>
                        <a:t>Схожими за </a:t>
                      </a:r>
                      <a:r>
                        <a:rPr lang="ru-RU" altLang="ru-RU" sz="1800" i="1" dirty="0" err="1" smtClean="0">
                          <a:solidFill>
                            <a:srgbClr val="003300"/>
                          </a:solidFill>
                        </a:rPr>
                        <a:t>механізмом</a:t>
                      </a:r>
                      <a:r>
                        <a:rPr lang="ru-RU" altLang="ru-RU" sz="1800" i="1" dirty="0" smtClean="0">
                          <a:solidFill>
                            <a:srgbClr val="003300"/>
                          </a:solidFill>
                        </a:rPr>
                        <a:t> </a:t>
                      </a:r>
                      <a:r>
                        <a:rPr lang="ru-RU" altLang="ru-RU" sz="1800" i="1" dirty="0" err="1" smtClean="0">
                          <a:solidFill>
                            <a:srgbClr val="003300"/>
                          </a:solidFill>
                        </a:rPr>
                        <a:t>дії</a:t>
                      </a:r>
                      <a:r>
                        <a:rPr lang="ru-RU" altLang="ru-RU" sz="1800" i="1" dirty="0" smtClean="0">
                          <a:solidFill>
                            <a:srgbClr val="003300"/>
                          </a:solidFill>
                        </a:rPr>
                        <a:t> на </a:t>
                      </a:r>
                      <a:r>
                        <a:rPr lang="ru-RU" altLang="ru-RU" sz="1800" i="1" dirty="0" err="1" smtClean="0">
                          <a:solidFill>
                            <a:srgbClr val="003300"/>
                          </a:solidFill>
                        </a:rPr>
                        <a:t>макролідні</a:t>
                      </a:r>
                      <a:r>
                        <a:rPr lang="ru-RU" altLang="ru-RU" sz="1800" i="1" dirty="0" smtClean="0">
                          <a:solidFill>
                            <a:srgbClr val="003300"/>
                          </a:solidFill>
                        </a:rPr>
                        <a:t> </a:t>
                      </a:r>
                      <a:r>
                        <a:rPr lang="ru-RU" altLang="ru-RU" sz="1800" i="1" dirty="0" err="1" smtClean="0">
                          <a:solidFill>
                            <a:srgbClr val="003300"/>
                          </a:solidFill>
                        </a:rPr>
                        <a:t>антибіотики</a:t>
                      </a:r>
                      <a:r>
                        <a:rPr lang="ru-RU" altLang="ru-RU" sz="1800" i="1" dirty="0" smtClean="0">
                          <a:solidFill>
                            <a:srgbClr val="003300"/>
                          </a:solidFill>
                        </a:rPr>
                        <a:t> є </a:t>
                      </a:r>
                      <a:r>
                        <a:rPr lang="ru-RU" altLang="ru-RU" sz="1800" b="1" i="1" dirty="0" err="1" smtClean="0">
                          <a:solidFill>
                            <a:srgbClr val="003300"/>
                          </a:solidFill>
                        </a:rPr>
                        <a:t>кетоліди</a:t>
                      </a:r>
                      <a:r>
                        <a:rPr lang="ru-RU" altLang="ru-RU" sz="1800" i="1" dirty="0" smtClean="0">
                          <a:solidFill>
                            <a:srgbClr val="003300"/>
                          </a:solidFill>
                        </a:rPr>
                        <a:t>(</a:t>
                      </a:r>
                      <a:r>
                        <a:rPr lang="ru-RU" altLang="ru-RU" sz="1800" b="1" i="1" dirty="0" err="1" smtClean="0">
                          <a:solidFill>
                            <a:srgbClr val="003300"/>
                          </a:solidFill>
                        </a:rPr>
                        <a:t>телітроміцин</a:t>
                      </a:r>
                      <a:r>
                        <a:rPr lang="ru-RU" altLang="ru-RU" sz="1800" i="1" dirty="0" smtClean="0">
                          <a:solidFill>
                            <a:srgbClr val="003300"/>
                          </a:solidFill>
                        </a:rPr>
                        <a:t>), який на </a:t>
                      </a:r>
                      <a:r>
                        <a:rPr lang="ru-RU" altLang="ru-RU" sz="1800" i="1" dirty="0" err="1" smtClean="0">
                          <a:solidFill>
                            <a:srgbClr val="003300"/>
                          </a:solidFill>
                        </a:rPr>
                        <a:t>відміну</a:t>
                      </a:r>
                      <a:r>
                        <a:rPr lang="ru-RU" altLang="ru-RU" sz="1800" i="1" dirty="0" smtClean="0">
                          <a:solidFill>
                            <a:srgbClr val="003300"/>
                          </a:solidFill>
                        </a:rPr>
                        <a:t> </a:t>
                      </a:r>
                      <a:r>
                        <a:rPr lang="ru-RU" altLang="ru-RU" sz="1800" i="1" dirty="0" err="1" smtClean="0">
                          <a:solidFill>
                            <a:srgbClr val="003300"/>
                          </a:solidFill>
                        </a:rPr>
                        <a:t>від</a:t>
                      </a:r>
                      <a:r>
                        <a:rPr lang="ru-RU" altLang="ru-RU" sz="1800" i="1" dirty="0" smtClean="0">
                          <a:solidFill>
                            <a:srgbClr val="003300"/>
                          </a:solidFill>
                        </a:rPr>
                        <a:t> </a:t>
                      </a:r>
                      <a:r>
                        <a:rPr lang="ru-RU" altLang="ru-RU" sz="1800" i="1" dirty="0" err="1" smtClean="0">
                          <a:solidFill>
                            <a:srgbClr val="003300"/>
                          </a:solidFill>
                        </a:rPr>
                        <a:t>макролідів</a:t>
                      </a:r>
                      <a:r>
                        <a:rPr lang="ru-RU" altLang="ru-RU" sz="1800" i="1" dirty="0" smtClean="0">
                          <a:solidFill>
                            <a:srgbClr val="003300"/>
                          </a:solidFill>
                        </a:rPr>
                        <a:t> </a:t>
                      </a:r>
                      <a:r>
                        <a:rPr lang="ru-RU" altLang="ru-RU" sz="1800" i="1" dirty="0" err="1" smtClean="0">
                          <a:solidFill>
                            <a:srgbClr val="003300"/>
                          </a:solidFill>
                        </a:rPr>
                        <a:t>здатні</a:t>
                      </a:r>
                      <a:r>
                        <a:rPr lang="ru-RU" altLang="ru-RU" sz="1800" i="1" dirty="0" smtClean="0">
                          <a:solidFill>
                            <a:srgbClr val="003300"/>
                          </a:solidFill>
                        </a:rPr>
                        <a:t> долати деякі механізми резистентності Гр(+)-бактерій.</a:t>
                      </a:r>
                      <a:endParaRPr lang="ru-RU" altLang="ru-RU" sz="1800" b="1" i="1" dirty="0">
                        <a:solidFill>
                          <a:srgbClr val="0033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2642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84513" y="356465"/>
            <a:ext cx="6861593" cy="1400530"/>
          </a:xfrm>
        </p:spPr>
        <p:txBody>
          <a:bodyPr/>
          <a:lstStyle/>
          <a:p>
            <a:pPr algn="l" rtl="0"/>
            <a:r>
              <a:rPr lang="ru-RU" b="1" dirty="0"/>
              <a:t>Покоління</a:t>
            </a:r>
            <a:r>
              <a:rPr lang="ru-RU" b="1" dirty="0" smtClean="0"/>
              <a:t> </a:t>
            </a:r>
            <a:r>
              <a:rPr lang="ru-RU" b="1" dirty="0" err="1" smtClean="0"/>
              <a:t>макролідів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68121740"/>
              </p:ext>
            </p:extLst>
          </p:nvPr>
        </p:nvGraphicFramePr>
        <p:xfrm>
          <a:off x="299547" y="1172180"/>
          <a:ext cx="11767341" cy="476450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12700" dir="5400000" algn="ctr" rotWithShape="0">
                    <a:srgbClr val="000000">
                      <a:alpha val="43137"/>
                    </a:srgbClr>
                  </a:outerShdw>
                </a:effectLst>
                <a:tableStyleId>{5C22544A-7EE6-4342-B048-85BDC9FD1C3A}</a:tableStyleId>
              </a:tblPr>
              <a:tblGrid>
                <a:gridCol w="39224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224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224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171074">
                <a:tc>
                  <a:txBody>
                    <a:bodyPr/>
                    <a:lstStyle/>
                    <a:p>
                      <a:pPr algn="ctr" rtl="0"/>
                      <a:r>
                        <a:rPr lang="ru-RU" sz="3200" dirty="0" smtClean="0"/>
                        <a:t>Перше</a:t>
                      </a:r>
                      <a:endParaRPr lang="ru-RU" sz="3200" dirty="0"/>
                    </a:p>
                  </a:txBody>
                  <a:tcPr marL="108307" marR="108307" marT="54154" marB="5415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dirty="0" smtClean="0"/>
                        <a:t>Друге</a:t>
                      </a:r>
                      <a:endParaRPr lang="ru-RU" sz="3200" dirty="0"/>
                    </a:p>
                  </a:txBody>
                  <a:tcPr marL="108307" marR="108307" marT="54154" marB="54154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dirty="0" smtClean="0"/>
                        <a:t>Третє</a:t>
                      </a:r>
                      <a:endParaRPr lang="ru-RU" sz="3200" dirty="0"/>
                    </a:p>
                  </a:txBody>
                  <a:tcPr marL="108307" marR="108307" marT="54154" marB="54154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93431">
                <a:tc>
                  <a:txBody>
                    <a:bodyPr/>
                    <a:lstStyle/>
                    <a:p>
                      <a:pPr algn="l" rtl="0"/>
                      <a:r>
                        <a:rPr lang="ru-RU" sz="2400" dirty="0" smtClean="0"/>
                        <a:t>Еритроміцин</a:t>
                      </a:r>
                      <a:endParaRPr lang="ru-RU" sz="2400" dirty="0"/>
                    </a:p>
                  </a:txBody>
                  <a:tcPr marL="108307" marR="108307" marT="54154" marB="54154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2200" dirty="0" err="1" smtClean="0"/>
                        <a:t>Спіраміцин</a:t>
                      </a:r>
                      <a:r>
                        <a:rPr lang="ru-RU" sz="2200" dirty="0" smtClean="0"/>
                        <a:t>(</a:t>
                      </a:r>
                      <a:r>
                        <a:rPr lang="ru-RU" sz="2200" dirty="0" err="1" smtClean="0"/>
                        <a:t>Роваміцин</a:t>
                      </a:r>
                      <a:r>
                        <a:rPr lang="ru-RU" sz="2200" dirty="0" smtClean="0"/>
                        <a:t>)</a:t>
                      </a:r>
                    </a:p>
                    <a:p>
                      <a:pPr algn="l" rtl="0"/>
                      <a:r>
                        <a:rPr lang="ru-RU" sz="2200" dirty="0" err="1" smtClean="0"/>
                        <a:t>Рокситроміцин</a:t>
                      </a:r>
                      <a:r>
                        <a:rPr lang="ru-RU" sz="2200" dirty="0" smtClean="0"/>
                        <a:t>(</a:t>
                      </a:r>
                      <a:r>
                        <a:rPr lang="ru-RU" sz="2200" dirty="0" err="1" smtClean="0"/>
                        <a:t>Рулід</a:t>
                      </a:r>
                      <a:r>
                        <a:rPr lang="ru-RU" sz="2200" dirty="0" smtClean="0"/>
                        <a:t>)</a:t>
                      </a:r>
                    </a:p>
                    <a:p>
                      <a:pPr algn="l" rtl="0"/>
                      <a:r>
                        <a:rPr lang="ru-RU" sz="2200" dirty="0" err="1" smtClean="0"/>
                        <a:t>Джозаміцин</a:t>
                      </a:r>
                      <a:r>
                        <a:rPr lang="ru-RU" sz="2200" dirty="0" smtClean="0"/>
                        <a:t>(</a:t>
                      </a:r>
                      <a:r>
                        <a:rPr lang="ru-RU" sz="2200" dirty="0" err="1" smtClean="0"/>
                        <a:t>Вільпрафен</a:t>
                      </a:r>
                      <a:r>
                        <a:rPr lang="ru-RU" sz="2200" dirty="0" smtClean="0"/>
                        <a:t>)</a:t>
                      </a:r>
                    </a:p>
                    <a:p>
                      <a:pPr algn="l" rtl="0"/>
                      <a:r>
                        <a:rPr lang="ru-RU" sz="2200" dirty="0" err="1" smtClean="0"/>
                        <a:t>Кларитроміцин</a:t>
                      </a:r>
                      <a:r>
                        <a:rPr lang="ru-RU" sz="2200" dirty="0" smtClean="0"/>
                        <a:t>(</a:t>
                      </a:r>
                      <a:r>
                        <a:rPr lang="ru-RU" sz="2200" dirty="0" err="1" smtClean="0"/>
                        <a:t>Клацид</a:t>
                      </a:r>
                      <a:r>
                        <a:rPr lang="ru-RU" sz="2200" dirty="0" smtClean="0"/>
                        <a:t>)</a:t>
                      </a:r>
                    </a:p>
                    <a:p>
                      <a:pPr algn="l" rtl="0"/>
                      <a:r>
                        <a:rPr lang="ru-RU" sz="2200" dirty="0" err="1" smtClean="0"/>
                        <a:t>Мідекаміцін</a:t>
                      </a:r>
                      <a:r>
                        <a:rPr lang="ru-RU" sz="2200" dirty="0" smtClean="0"/>
                        <a:t>(</a:t>
                      </a:r>
                      <a:r>
                        <a:rPr lang="ru-RU" sz="2200" dirty="0" err="1" smtClean="0"/>
                        <a:t>Макропен</a:t>
                      </a:r>
                      <a:r>
                        <a:rPr lang="ru-RU" sz="2200" dirty="0" smtClean="0"/>
                        <a:t>)</a:t>
                      </a:r>
                    </a:p>
                    <a:p>
                      <a:pPr algn="l" rtl="0"/>
                      <a:endParaRPr lang="ru-RU" sz="2100" dirty="0"/>
                    </a:p>
                  </a:txBody>
                  <a:tcPr marL="108307" marR="108307" marT="54154" marB="54154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2100" dirty="0" err="1" smtClean="0"/>
                        <a:t>Азітроміцин</a:t>
                      </a:r>
                      <a:r>
                        <a:rPr lang="ru-RU" sz="2100" dirty="0" smtClean="0"/>
                        <a:t>(</a:t>
                      </a:r>
                      <a:r>
                        <a:rPr lang="ru-RU" sz="2100" dirty="0" err="1" smtClean="0"/>
                        <a:t>Суммамед</a:t>
                      </a:r>
                      <a:r>
                        <a:rPr lang="ru-RU" sz="2100" dirty="0" smtClean="0"/>
                        <a:t>)</a:t>
                      </a:r>
                    </a:p>
                    <a:p>
                      <a:pPr algn="l" rtl="0"/>
                      <a:endParaRPr lang="ru-RU" sz="2100" dirty="0"/>
                    </a:p>
                  </a:txBody>
                  <a:tcPr marL="108307" marR="108307" marT="54154" marB="54154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3404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73163" y="0"/>
            <a:ext cx="6935727" cy="1051108"/>
          </a:xfrm>
        </p:spPr>
        <p:txBody>
          <a:bodyPr/>
          <a:lstStyle/>
          <a:p>
            <a:pPr algn="l" rtl="0"/>
            <a:r>
              <a:rPr lang="ru-RU" b="1" dirty="0"/>
              <a:t>Історія</a:t>
            </a:r>
            <a:r>
              <a:rPr lang="ru-RU" sz="4400" b="1" dirty="0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ru-RU" b="1" dirty="0"/>
              <a:t>відкриття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0421" y="734442"/>
            <a:ext cx="119112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 rtl="0"/>
            <a:r>
              <a:rPr lang="ru-RU" sz="40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Еритроміцин (</a:t>
            </a:r>
            <a:r>
              <a:rPr lang="en-US" sz="4000" b="1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Erythromycinum</a:t>
            </a:r>
            <a:r>
              <a:rPr lang="uk-UA" sz="40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</a:t>
            </a:r>
            <a:r>
              <a:rPr lang="ru-RU" sz="40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</a:t>
            </a:r>
            <a:r>
              <a:rPr lang="uk-UA" sz="3200" b="1" dirty="0" err="1" smtClean="0">
                <a:ln w="0"/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продукується</a:t>
            </a:r>
            <a:endParaRPr lang="ru-RU" sz="3200" b="1" cap="none" spc="0" dirty="0" smtClean="0">
              <a:ln w="0"/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3200" b="1" cap="none" spc="0" dirty="0" err="1" smtClean="0">
                <a:ln w="0"/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актиноміцетом</a:t>
            </a:r>
            <a:r>
              <a:rPr lang="ru-RU" sz="40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3600" b="1" i="1" u="sng" cap="none" spc="0" dirty="0" err="1" smtClean="0">
                <a:ln w="0"/>
                <a:solidFill>
                  <a:schemeClr val="tx2">
                    <a:lumMod val="1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Streptomyces</a:t>
            </a:r>
            <a:r>
              <a:rPr lang="ru-RU" sz="3600" b="1" i="1" u="sng" cap="none" spc="0" dirty="0" smtClean="0">
                <a:ln w="0"/>
                <a:solidFill>
                  <a:schemeClr val="tx2">
                    <a:lumMod val="1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u="sng" cap="none" spc="0" dirty="0" err="1" smtClean="0">
                <a:ln w="0"/>
                <a:solidFill>
                  <a:schemeClr val="tx2">
                    <a:lumMod val="1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erythreus</a:t>
            </a:r>
            <a:endParaRPr lang="ru-RU" sz="3600" b="1" i="1" u="sng" cap="none" spc="0" dirty="0">
              <a:ln w="0"/>
              <a:solidFill>
                <a:schemeClr val="tx2">
                  <a:lumMod val="1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15438" y="2057881"/>
            <a:ext cx="6063914" cy="404811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373163" y="6105997"/>
            <a:ext cx="5091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роду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Streptomyces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6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50429"/>
          </a:xfrm>
        </p:spPr>
        <p:txBody>
          <a:bodyPr/>
          <a:lstStyle/>
          <a:p>
            <a:pPr algn="ctr" rtl="0"/>
            <a:r>
              <a:rPr lang="ru-RU" altLang="ru-RU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altLang="ru-RU" i="1" dirty="0">
                <a:solidFill>
                  <a:srgbClr val="000066"/>
                </a:solidFill>
              </a:rPr>
              <a:t> </a:t>
            </a:r>
            <a:r>
              <a:rPr lang="ru-RU" altLang="ru-RU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endParaRPr lang="ru-RU" sz="6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lek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232335" y="2335163"/>
            <a:ext cx="4216964" cy="406317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20718" y="1344567"/>
            <a:ext cx="658840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Макроліди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бактеріостатично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порушуючи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синтез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50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субодиницями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рибосом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інгібування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синтезу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РНК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рибосомах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бактеріальних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Макроліди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будь-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рибосомального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циклу. Вони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антибактеріальну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постантибіотичний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помірну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імуномодулюючу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25218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813" y="657327"/>
            <a:ext cx="5576341" cy="1156742"/>
          </a:xfrm>
        </p:spPr>
        <p:txBody>
          <a:bodyPr/>
          <a:lstStyle/>
          <a:p>
            <a:pPr algn="l" rtl="0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 правило,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макроліди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бактеріостатичну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дію.</a:t>
            </a:r>
            <a:endParaRPr lang="ru-RU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017" r="49279"/>
          <a:stretch/>
        </p:blipFill>
        <p:spPr>
          <a:xfrm>
            <a:off x="6271057" y="2074420"/>
            <a:ext cx="5379254" cy="4140980"/>
          </a:xfrm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284812" y="1814069"/>
            <a:ext cx="5156617" cy="4661682"/>
          </a:xfrm>
        </p:spPr>
        <p:txBody>
          <a:bodyPr>
            <a:noAutofit/>
          </a:bodyPr>
          <a:lstStyle/>
          <a:p>
            <a:pPr algn="l" rtl="0"/>
            <a:r>
              <a:rPr lang="uk-UA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 в </a:t>
            </a:r>
            <a:r>
              <a:rPr lang="ru-RU" sz="28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високих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концентраціях </a:t>
            </a:r>
            <a:r>
              <a:rPr lang="ru-RU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діяти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бактерицидно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на: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Streptococcus pneumoniae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Bordetella</a:t>
            </a:r>
            <a:r>
              <a:rPr lang="uk-UA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pertussis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Corynebacterium</a:t>
            </a:r>
            <a:r>
              <a:rPr lang="uk-UA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diphtheriae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b-гемолітичний стрептокок групи А (S.</a:t>
            </a:r>
            <a:r>
              <a:rPr lang="ru-RU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pyogenes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197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400"/>
          <a:stretch/>
        </p:blipFill>
        <p:spPr>
          <a:xfrm>
            <a:off x="6629024" y="834961"/>
            <a:ext cx="4922041" cy="452213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011886" y="5824974"/>
            <a:ext cx="74586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US" altLang="ru-RU" sz="2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Helicobacter pillory</a:t>
            </a:r>
            <a:r>
              <a:rPr lang="uk-UA" altLang="ru-RU" sz="2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(</a:t>
            </a:r>
            <a:r>
              <a:rPr lang="ru-RU" altLang="ru-RU" sz="24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джозаміцин</a:t>
            </a:r>
            <a:r>
              <a:rPr lang="ru-RU" altLang="ru-RU" sz="2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4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кларитроміцин</a:t>
            </a:r>
            <a:r>
              <a:rPr lang="ru-RU" altLang="ru-RU" sz="2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rtl="0"/>
            <a:r>
              <a:rPr lang="ru-RU" altLang="ru-RU" sz="2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 - </a:t>
            </a:r>
            <a:r>
              <a:rPr lang="ru-RU" altLang="ru-RU" sz="24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бактерії</a:t>
            </a:r>
            <a:r>
              <a:rPr lang="ru-RU" altLang="ru-RU" sz="2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sz="24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кампілобактер</a:t>
            </a:r>
            <a:r>
              <a:rPr lang="ru-RU" altLang="ru-RU" sz="2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лістерії</a:t>
            </a:r>
            <a:r>
              <a:rPr lang="ru-RU" altLang="ru-RU" sz="2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ru-RU" sz="2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altLang="ru-RU" sz="2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ru-RU" sz="2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altLang="ru-RU" sz="2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</a:t>
            </a:r>
            <a:r>
              <a:rPr lang="ru-RU" altLang="ru-RU" sz="2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altLang="ru-RU" sz="2400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361" y="908460"/>
            <a:ext cx="4581525" cy="32670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361" y="4191000"/>
            <a:ext cx="4629150" cy="2667000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74821"/>
          </a:xfrm>
        </p:spPr>
        <p:txBody>
          <a:bodyPr/>
          <a:lstStyle/>
          <a:p>
            <a:pPr algn="ctr" rtl="0"/>
            <a:r>
              <a:rPr lang="ru-RU" altLang="ru-RU" sz="4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Спектр антимікробної активності</a:t>
            </a:r>
            <a:endParaRPr lang="ru-RU" sz="4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674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1475" y="837475"/>
            <a:ext cx="5229145" cy="490117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1600" y="0"/>
            <a:ext cx="6831474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антимікробної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макролідів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широкий.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Макроліди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пригнічують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стрептококи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стафілококи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лістерії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збудники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дифтерії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нейсерії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гонореї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менінгіту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бактероїди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спірохети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бруцели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мораксели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внутрішньоклітинно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хламідії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мікоплазми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уреаплазми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кампілобактери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хелікобактер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легіонели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бордетели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спіраміцин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токсоплазм,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пеніцилінорезистентних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стрептококів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анаеробних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коків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пептострептококів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пептококів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бактероїдів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кларитроміцин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до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хелікобактер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пілорі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нетипових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мікобактерій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азитроміцин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по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відношенню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гемофільної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палички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інфлуенци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мораксели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катараліс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ацинетобактер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пастерел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Природну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резистентність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макролідів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грамнегативні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родини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ентеробактеріаце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псевдомонади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ацинетобактер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антимікробної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макроліди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(як правило,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бактеріостатичної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деякою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виду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мікробної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контамінації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високих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концентраціях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 по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відношенню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тих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росту,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макроліди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виявляти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бактерицидну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el-G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гемолітичний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стрептокок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пневмокок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нейсерії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менінгіту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збудників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коклюшу і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дифтерії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стосовно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золотистого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стафілокока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макроліди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проявляють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бактеріостатичний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антибактеріальної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макроліди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виявляють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імуностимулювальну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помірну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протизапальну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еритроміцин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кларитроміцин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рокситроміцин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506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74821"/>
          </a:xfrm>
        </p:spPr>
        <p:txBody>
          <a:bodyPr/>
          <a:lstStyle/>
          <a:p>
            <a:pPr algn="ctr" rtl="0"/>
            <a:r>
              <a:rPr lang="ru-RU" altLang="ru-RU" sz="4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Мішень</a:t>
            </a:r>
            <a:r>
              <a:rPr lang="ru-RU" altLang="ru-RU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altLang="ru-RU" sz="4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а</a:t>
            </a:r>
            <a:r>
              <a:rPr lang="ru-RU" altLang="ru-RU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типова мікрофлора</a:t>
            </a:r>
            <a:endParaRPr lang="ru-RU" sz="44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219" r="438" b="9332"/>
          <a:stretch/>
        </p:blipFill>
        <p:spPr>
          <a:xfrm>
            <a:off x="669454" y="712215"/>
            <a:ext cx="10853092" cy="49420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96310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944381" y="209862"/>
            <a:ext cx="9206196" cy="579438"/>
          </a:xfrm>
        </p:spPr>
        <p:txBody>
          <a:bodyPr/>
          <a:lstStyle/>
          <a:p>
            <a:pPr algn="l" rtl="0"/>
            <a:r>
              <a:rPr lang="ru-RU" altLang="ru-RU" sz="4000" b="1" dirty="0">
                <a:solidFill>
                  <a:srgbClr val="B0151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Спектр</a:t>
            </a:r>
            <a:r>
              <a:rPr lang="ru-RU" altLang="ru-RU" sz="4000" b="1" dirty="0" smtClean="0">
                <a:solidFill>
                  <a:srgbClr val="B0151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дії по поколінням</a:t>
            </a:r>
            <a:endParaRPr lang="ru-RU" altLang="ru-RU" sz="4000" b="1" dirty="0">
              <a:solidFill>
                <a:srgbClr val="B0151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541883" y="1199090"/>
            <a:ext cx="10509745" cy="5406661"/>
          </a:xfrm>
        </p:spPr>
        <p:txBody>
          <a:bodyPr>
            <a:noAutofit/>
          </a:bodyPr>
          <a:lstStyle/>
          <a:p>
            <a:pPr algn="l" rtl="0">
              <a:lnSpc>
                <a:spcPct val="90000"/>
              </a:lnSpc>
            </a:pPr>
            <a:r>
              <a:rPr lang="en-US" altLang="ru-RU" sz="2400" b="1" i="1" dirty="0" smtClean="0">
                <a:solidFill>
                  <a:srgbClr val="FFFF00"/>
                </a:solidFill>
              </a:rPr>
              <a:t>I</a:t>
            </a:r>
            <a:r>
              <a:rPr lang="uk-UA" altLang="ru-RU" sz="2400" b="1" i="1" dirty="0" smtClean="0">
                <a:solidFill>
                  <a:srgbClr val="FFFF00"/>
                </a:solidFill>
              </a:rPr>
              <a:t> </a:t>
            </a:r>
            <a:r>
              <a:rPr lang="ru-RU" altLang="ru-RU" sz="2400" b="1" i="1" dirty="0" err="1" smtClean="0">
                <a:solidFill>
                  <a:srgbClr val="FFFF00"/>
                </a:solidFill>
              </a:rPr>
              <a:t>покоління</a:t>
            </a:r>
            <a:r>
              <a:rPr lang="ru-RU" altLang="ru-RU" sz="2400" b="1" i="1" dirty="0" smtClean="0"/>
              <a:t>- Широкий: </a:t>
            </a:r>
            <a:r>
              <a:rPr lang="ru-RU" altLang="ru-RU" sz="2400" dirty="0" err="1" smtClean="0"/>
              <a:t>Гр+коки,Гр+палички,мораксели,легіонели</a:t>
            </a:r>
            <a:r>
              <a:rPr lang="ru-RU" altLang="ru-RU" sz="2400" dirty="0"/>
              <a:t>, спірохети, </a:t>
            </a:r>
            <a:r>
              <a:rPr lang="ru-RU" altLang="ru-RU" sz="2400" dirty="0" err="1"/>
              <a:t>хламідії</a:t>
            </a:r>
            <a:r>
              <a:rPr lang="ru-RU" altLang="ru-RU" sz="2400" dirty="0" smtClean="0"/>
              <a:t>, </a:t>
            </a:r>
            <a:r>
              <a:rPr lang="ru-RU" altLang="ru-RU" sz="2400" dirty="0" err="1" smtClean="0"/>
              <a:t>уреаплазми</a:t>
            </a:r>
            <a:r>
              <a:rPr lang="ru-RU" altLang="ru-RU" sz="2400" dirty="0"/>
              <a:t>, анаероби</a:t>
            </a:r>
          </a:p>
          <a:p>
            <a:pPr algn="l" rtl="0">
              <a:lnSpc>
                <a:spcPct val="90000"/>
              </a:lnSpc>
            </a:pPr>
            <a:r>
              <a:rPr lang="en-US" altLang="ru-RU" sz="2400" b="1" i="1" dirty="0" smtClean="0">
                <a:solidFill>
                  <a:srgbClr val="FFFF00"/>
                </a:solidFill>
              </a:rPr>
              <a:t>II</a:t>
            </a:r>
            <a:r>
              <a:rPr lang="uk-UA" altLang="ru-RU" sz="2400" b="1" i="1" dirty="0" smtClean="0">
                <a:solidFill>
                  <a:srgbClr val="FFFF00"/>
                </a:solidFill>
              </a:rPr>
              <a:t> </a:t>
            </a:r>
            <a:r>
              <a:rPr lang="ru-RU" altLang="ru-RU" sz="2400" b="1" i="1" dirty="0" err="1" smtClean="0">
                <a:solidFill>
                  <a:srgbClr val="FFFF00"/>
                </a:solidFill>
              </a:rPr>
              <a:t>покоління</a:t>
            </a:r>
            <a:r>
              <a:rPr lang="ru-RU" altLang="ru-RU" sz="2400" b="1" i="1" dirty="0" smtClean="0"/>
              <a:t>:</a:t>
            </a:r>
            <a:endParaRPr lang="ru-RU" altLang="ru-RU" sz="2400" b="1" i="1" dirty="0"/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 b="1" i="1" dirty="0"/>
              <a:t> </a:t>
            </a:r>
            <a:r>
              <a:rPr lang="ru-RU" altLang="ru-RU" sz="2400" dirty="0" err="1"/>
              <a:t>кларитроміцин</a:t>
            </a:r>
            <a:r>
              <a:rPr lang="ru-RU" altLang="ru-RU" sz="2400" dirty="0"/>
              <a:t>-</a:t>
            </a:r>
            <a:r>
              <a:rPr lang="en-US" altLang="ru-RU" sz="2400" dirty="0"/>
              <a:t>H.</a:t>
            </a:r>
            <a:r>
              <a:rPr lang="en-US" altLang="ru-RU" sz="2400" dirty="0" err="1"/>
              <a:t>Pylory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атипові</a:t>
            </a:r>
            <a:r>
              <a:rPr lang="ru-RU" altLang="ru-RU" sz="2400" dirty="0"/>
              <a:t> </a:t>
            </a:r>
            <a:r>
              <a:rPr lang="ru-RU" altLang="ru-RU" sz="2400" dirty="0" err="1" smtClean="0"/>
              <a:t>мікобактерії</a:t>
            </a:r>
            <a:r>
              <a:rPr lang="ru-RU" altLang="ru-RU" sz="2400" dirty="0" smtClean="0"/>
              <a:t> М.</a:t>
            </a:r>
            <a:r>
              <a:rPr lang="en-US" altLang="ru-RU" sz="2400" dirty="0" err="1"/>
              <a:t>avium</a:t>
            </a:r>
            <a:r>
              <a:rPr lang="en-US" altLang="ru-RU" sz="2400" dirty="0"/>
              <a:t>,</a:t>
            </a:r>
            <a:r>
              <a:rPr lang="en-US" altLang="ru-RU" sz="2400" dirty="0" err="1" smtClean="0"/>
              <a:t>M.leprae</a:t>
            </a:r>
            <a:endParaRPr lang="ru-RU" altLang="ru-RU" sz="2400" dirty="0"/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 </a:t>
            </a:r>
            <a:r>
              <a:rPr lang="ru-RU" altLang="ru-RU" sz="2400" dirty="0" err="1" smtClean="0"/>
              <a:t>спіраміцин</a:t>
            </a:r>
            <a:r>
              <a:rPr lang="ru-RU" altLang="ru-RU" sz="2400" dirty="0" smtClean="0"/>
              <a:t> і </a:t>
            </a:r>
            <a:r>
              <a:rPr lang="ru-RU" altLang="ru-RU" sz="2400" dirty="0" err="1" smtClean="0"/>
              <a:t>рокситроміцин</a:t>
            </a:r>
            <a:r>
              <a:rPr lang="ru-RU" altLang="ru-RU" sz="2400" dirty="0" smtClean="0"/>
              <a:t> – </a:t>
            </a:r>
            <a:r>
              <a:rPr lang="ru-RU" altLang="ru-RU" sz="2400" dirty="0"/>
              <a:t>токсоплазми</a:t>
            </a:r>
          </a:p>
          <a:p>
            <a:pPr algn="l" rtl="0">
              <a:lnSpc>
                <a:spcPct val="90000"/>
              </a:lnSpc>
            </a:pPr>
            <a:r>
              <a:rPr lang="en-US" altLang="ru-RU" sz="2400" b="1" i="1" dirty="0" smtClean="0">
                <a:solidFill>
                  <a:srgbClr val="FFFF00"/>
                </a:solidFill>
              </a:rPr>
              <a:t>III</a:t>
            </a:r>
            <a:r>
              <a:rPr lang="uk-UA" altLang="ru-RU" sz="2400" b="1" i="1" dirty="0" smtClean="0">
                <a:solidFill>
                  <a:srgbClr val="FFFF00"/>
                </a:solidFill>
              </a:rPr>
              <a:t> </a:t>
            </a:r>
            <a:r>
              <a:rPr lang="ru-RU" altLang="ru-RU" sz="2400" b="1" i="1" dirty="0" err="1" smtClean="0">
                <a:solidFill>
                  <a:srgbClr val="FFFF00"/>
                </a:solidFill>
              </a:rPr>
              <a:t>покоління</a:t>
            </a:r>
            <a:r>
              <a:rPr lang="ru-RU" altLang="ru-RU" sz="2400" b="1" i="1" dirty="0" smtClean="0"/>
              <a:t>:</a:t>
            </a:r>
            <a:endParaRPr lang="ru-RU" altLang="ru-RU" sz="2400" b="1" i="1" dirty="0"/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 dirty="0" err="1" smtClean="0"/>
              <a:t>листерії</a:t>
            </a:r>
            <a:r>
              <a:rPr lang="ru-RU" altLang="ru-RU" sz="2400" dirty="0" smtClean="0"/>
              <a:t>, </a:t>
            </a:r>
            <a:r>
              <a:rPr lang="ru-RU" altLang="ru-RU" sz="2400" dirty="0" err="1" smtClean="0"/>
              <a:t>гардінели</a:t>
            </a:r>
            <a:r>
              <a:rPr lang="ru-RU" altLang="ru-RU" sz="2400" dirty="0"/>
              <a:t>, мікобактерії туберкульозу</a:t>
            </a:r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висока </a:t>
            </a:r>
            <a:r>
              <a:rPr lang="ru-RU" altLang="ru-RU" sz="2400" dirty="0" err="1"/>
              <a:t>активність</a:t>
            </a:r>
            <a:r>
              <a:rPr lang="ru-RU" altLang="ru-RU" sz="2400" dirty="0"/>
              <a:t> </a:t>
            </a:r>
            <a:r>
              <a:rPr lang="ru-RU" altLang="ru-RU" sz="2400" dirty="0" smtClean="0"/>
              <a:t>у </a:t>
            </a:r>
            <a:r>
              <a:rPr lang="ru-RU" altLang="ru-RU" sz="2400" dirty="0" err="1" smtClean="0"/>
              <a:t>віднош</a:t>
            </a:r>
            <a:r>
              <a:rPr lang="ru-RU" altLang="ru-RU" sz="2400" dirty="0"/>
              <a:t>.</a:t>
            </a:r>
            <a:r>
              <a:rPr lang="en-US" altLang="ru-RU" sz="2400" dirty="0"/>
              <a:t> </a:t>
            </a:r>
            <a:r>
              <a:rPr lang="ru-RU" altLang="ru-RU" sz="2400" dirty="0"/>
              <a:t> </a:t>
            </a:r>
            <a:r>
              <a:rPr lang="en-US" altLang="ru-RU" sz="2400" dirty="0" err="1" smtClean="0"/>
              <a:t>Haemophilus</a:t>
            </a:r>
            <a:r>
              <a:rPr lang="en-US" altLang="ru-RU" sz="2400" dirty="0" smtClean="0"/>
              <a:t> </a:t>
            </a:r>
            <a:r>
              <a:rPr lang="en-US" altLang="ru-RU" sz="2400" dirty="0" err="1" smtClean="0"/>
              <a:t>influenzae</a:t>
            </a:r>
            <a:endParaRPr lang="ru-RU" altLang="ru-RU" sz="2400" dirty="0"/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400" dirty="0"/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ru-RU" sz="2400" dirty="0" smtClean="0"/>
              <a:t> 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41728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1557" y="288159"/>
            <a:ext cx="6868886" cy="628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407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386371209"/>
              </p:ext>
            </p:extLst>
          </p:nvPr>
        </p:nvGraphicFramePr>
        <p:xfrm>
          <a:off x="519658" y="-1546927"/>
          <a:ext cx="11152683" cy="72098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54" t="5975" r="59642" b="53431"/>
          <a:stretch/>
        </p:blipFill>
        <p:spPr>
          <a:xfrm>
            <a:off x="729252" y="4055470"/>
            <a:ext cx="2703760" cy="260521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2899" y="163999"/>
            <a:ext cx="380455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000" b="1" dirty="0"/>
              <a:t>! Швидкий </a:t>
            </a:r>
            <a:r>
              <a:rPr lang="ru-RU" altLang="ru-RU" sz="2000" b="1" dirty="0" err="1"/>
              <a:t>розвиток</a:t>
            </a:r>
            <a:r>
              <a:rPr lang="ru-RU" altLang="ru-RU" sz="2000" b="1" dirty="0"/>
              <a:t> </a:t>
            </a:r>
            <a:r>
              <a:rPr lang="ru-RU" altLang="ru-RU" sz="2000" b="1" dirty="0" err="1" smtClean="0"/>
              <a:t>вторинної</a:t>
            </a:r>
            <a:r>
              <a:rPr lang="en-US" altLang="ru-RU" sz="2000" b="1" dirty="0" smtClean="0"/>
              <a:t> </a:t>
            </a:r>
            <a:r>
              <a:rPr lang="ru-RU" altLang="ru-RU" sz="2000" b="1" dirty="0" err="1" smtClean="0"/>
              <a:t>резистентності</a:t>
            </a:r>
            <a:r>
              <a:rPr lang="ru-RU" altLang="ru-RU" sz="2000" b="1" dirty="0" smtClean="0"/>
              <a:t>:</a:t>
            </a:r>
            <a:endParaRPr lang="ru-RU" altLang="ru-RU" sz="2000" b="1" dirty="0"/>
          </a:p>
          <a:p>
            <a:pPr algn="l" rtl="0">
              <a:lnSpc>
                <a:spcPct val="90000"/>
              </a:lnSpc>
            </a:pPr>
            <a:r>
              <a:rPr lang="en-US" altLang="ru-RU" sz="2000" b="1" dirty="0" smtClean="0"/>
              <a:t>-</a:t>
            </a:r>
            <a:r>
              <a:rPr lang="ru-RU" altLang="ru-RU" sz="2000" b="1" dirty="0" smtClean="0"/>
              <a:t>курс</a:t>
            </a:r>
            <a:r>
              <a:rPr lang="en-US" altLang="ru-RU" sz="2000" b="1" dirty="0" smtClean="0"/>
              <a:t> </a:t>
            </a:r>
            <a:r>
              <a:rPr lang="ru-RU" altLang="ru-RU" sz="2000" b="1" dirty="0" smtClean="0"/>
              <a:t>не </a:t>
            </a:r>
            <a:r>
              <a:rPr lang="ru-RU" altLang="ru-RU" sz="2000" b="1" dirty="0" err="1"/>
              <a:t>більше</a:t>
            </a:r>
            <a:r>
              <a:rPr lang="ru-RU" altLang="ru-RU" sz="2000" b="1" dirty="0"/>
              <a:t> </a:t>
            </a:r>
            <a:r>
              <a:rPr lang="ru-RU" altLang="ru-RU" sz="2000" b="1" dirty="0" smtClean="0"/>
              <a:t>7</a:t>
            </a:r>
            <a:r>
              <a:rPr lang="en-US" altLang="ru-RU" sz="2000" b="1" dirty="0" smtClean="0"/>
              <a:t> </a:t>
            </a:r>
            <a:r>
              <a:rPr lang="ru-RU" altLang="ru-RU" sz="2000" b="1" dirty="0" err="1" smtClean="0"/>
              <a:t>днів</a:t>
            </a:r>
            <a:endParaRPr lang="ru-RU" altLang="ru-RU" sz="2000" b="1" dirty="0" smtClean="0"/>
          </a:p>
          <a:p>
            <a:pPr algn="l" rtl="0">
              <a:lnSpc>
                <a:spcPct val="90000"/>
              </a:lnSpc>
            </a:pPr>
            <a:r>
              <a:rPr lang="ru-RU" altLang="ru-RU" sz="2000" b="1" dirty="0" smtClean="0"/>
              <a:t>-</a:t>
            </a:r>
            <a:r>
              <a:rPr lang="ru-RU" altLang="ru-RU" sz="2000" b="1" dirty="0"/>
              <a:t>комбінування з іншими АБП</a:t>
            </a:r>
            <a:endParaRPr lang="en-US" altLang="ru-RU" sz="2000" b="1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4032736" y="4090234"/>
            <a:ext cx="4126526" cy="2429470"/>
            <a:chOff x="8454955" y="4267213"/>
            <a:chExt cx="3426980" cy="201761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9282" t="14508" r="282" b="55734"/>
            <a:stretch/>
          </p:blipFill>
          <p:spPr>
            <a:xfrm>
              <a:off x="8454955" y="4267213"/>
              <a:ext cx="3426980" cy="2017616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8454955" y="4267213"/>
              <a:ext cx="1427968" cy="65135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9989640" y="4267213"/>
              <a:ext cx="787992" cy="47522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808" t="59125" r="6613" b="823"/>
          <a:stretch/>
        </p:blipFill>
        <p:spPr>
          <a:xfrm>
            <a:off x="8557886" y="4090234"/>
            <a:ext cx="2934401" cy="257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443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3034" y="437148"/>
            <a:ext cx="8162925" cy="579438"/>
          </a:xfrm>
        </p:spPr>
        <p:txBody>
          <a:bodyPr/>
          <a:lstStyle/>
          <a:p>
            <a:pPr algn="l" rtl="0"/>
            <a:r>
              <a:rPr lang="ru-RU" alt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Фармакокінетика</a:t>
            </a:r>
            <a:r>
              <a:rPr lang="ru-RU" alt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alt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макролідів</a:t>
            </a:r>
            <a:endParaRPr lang="ru-RU" alt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397382" y="1248956"/>
            <a:ext cx="8946541" cy="4195481"/>
          </a:xfrm>
        </p:spPr>
        <p:txBody>
          <a:bodyPr>
            <a:noAutofit/>
          </a:bodyPr>
          <a:lstStyle/>
          <a:p>
            <a:pPr algn="l" rtl="0">
              <a:buFont typeface="Wingdings" panose="05000000000000000000" pitchFamily="2" charset="2"/>
              <a:buChar char="Ø"/>
            </a:pPr>
            <a:r>
              <a:rPr lang="ru-RU" altLang="ru-RU" sz="2400" b="1" i="1" dirty="0">
                <a:solidFill>
                  <a:srgbClr val="FFC000"/>
                </a:solidFill>
              </a:rPr>
              <a:t>Всмоктування:</a:t>
            </a:r>
            <a:r>
              <a:rPr lang="ru-RU" altLang="ru-RU" sz="2400" b="1" i="1" dirty="0"/>
              <a:t> </a:t>
            </a:r>
            <a:r>
              <a:rPr lang="uk-UA" altLang="ru-RU" sz="2400" b="1" dirty="0" err="1" smtClean="0"/>
              <a:t>Біодоступність</a:t>
            </a:r>
            <a:r>
              <a:rPr lang="ru-RU" altLang="ru-RU" sz="2400" b="1" dirty="0" smtClean="0"/>
              <a:t>=30-65</a:t>
            </a:r>
            <a:r>
              <a:rPr lang="ru-RU" altLang="ru-RU" sz="2400" b="1" dirty="0"/>
              <a:t>%, залежність </a:t>
            </a:r>
            <a:r>
              <a:rPr lang="ru-RU" altLang="ru-RU" sz="2400" b="1" dirty="0" err="1"/>
              <a:t>від</a:t>
            </a:r>
            <a:r>
              <a:rPr lang="ru-RU" altLang="ru-RU" sz="2400" b="1" dirty="0"/>
              <a:t> </a:t>
            </a:r>
            <a:r>
              <a:rPr lang="ru-RU" altLang="ru-RU" sz="2400" b="1" dirty="0" err="1" smtClean="0"/>
              <a:t>прийома</a:t>
            </a:r>
            <a:r>
              <a:rPr lang="ru-RU" altLang="ru-RU" sz="2400" b="1" dirty="0" smtClean="0"/>
              <a:t> </a:t>
            </a:r>
            <a:r>
              <a:rPr lang="ru-RU" altLang="ru-RU" sz="2400" b="1" dirty="0" err="1" smtClean="0"/>
              <a:t>їжі</a:t>
            </a:r>
            <a:endParaRPr lang="ru-RU" altLang="ru-RU" sz="2400" b="1" dirty="0"/>
          </a:p>
          <a:p>
            <a:pPr algn="l" rtl="0">
              <a:buFont typeface="Wingdings" panose="05000000000000000000" pitchFamily="2" charset="2"/>
              <a:buNone/>
            </a:pPr>
            <a:r>
              <a:rPr lang="ru-RU" altLang="ru-RU" sz="2400" b="1" dirty="0"/>
              <a:t>еритроміцин,</a:t>
            </a:r>
            <a:r>
              <a:rPr lang="ru-RU" altLang="ru-RU" sz="2400" b="1" dirty="0" err="1"/>
              <a:t>азитроміцин</a:t>
            </a:r>
            <a:r>
              <a:rPr lang="ru-RU" altLang="ru-RU" sz="2400" b="1" dirty="0"/>
              <a:t>,</a:t>
            </a:r>
            <a:r>
              <a:rPr lang="ru-RU" altLang="ru-RU" sz="2400" b="1" dirty="0" err="1"/>
              <a:t>мідекаміцин</a:t>
            </a:r>
            <a:r>
              <a:rPr lang="ru-RU" altLang="ru-RU" sz="2400" b="1" dirty="0"/>
              <a:t>,</a:t>
            </a:r>
            <a:r>
              <a:rPr lang="ru-RU" altLang="ru-RU" sz="2400" b="1" dirty="0" err="1"/>
              <a:t>рокситроміцин</a:t>
            </a:r>
            <a:r>
              <a:rPr lang="ru-RU" altLang="ru-RU" sz="2400" b="1" dirty="0"/>
              <a:t> </a:t>
            </a:r>
            <a:r>
              <a:rPr lang="ru-RU" altLang="ru-RU" sz="2400" b="1" dirty="0" smtClean="0"/>
              <a:t>;</a:t>
            </a:r>
            <a:r>
              <a:rPr lang="ru-RU" altLang="ru-RU" sz="2400" b="1" dirty="0"/>
              <a:t> </a:t>
            </a:r>
            <a:r>
              <a:rPr lang="ru-RU" altLang="ru-RU" sz="2400" b="1" dirty="0" err="1" smtClean="0"/>
              <a:t>кларитроміцин</a:t>
            </a:r>
            <a:r>
              <a:rPr lang="ru-RU" altLang="ru-RU" sz="2400" b="1" dirty="0"/>
              <a:t>,</a:t>
            </a:r>
            <a:r>
              <a:rPr lang="ru-RU" altLang="ru-RU" sz="2400" b="1" dirty="0" err="1"/>
              <a:t>спіраміцин</a:t>
            </a:r>
            <a:r>
              <a:rPr lang="ru-RU" altLang="ru-RU" sz="2400" b="1" dirty="0"/>
              <a:t>- не впливає</a:t>
            </a:r>
          </a:p>
          <a:p>
            <a:pPr algn="l" rtl="0">
              <a:buFont typeface="Wingdings" panose="05000000000000000000" pitchFamily="2" charset="2"/>
              <a:buChar char="Ø"/>
            </a:pPr>
            <a:r>
              <a:rPr lang="ru-RU" altLang="ru-RU" sz="2400" b="1" i="1" dirty="0">
                <a:solidFill>
                  <a:srgbClr val="FFC000"/>
                </a:solidFill>
              </a:rPr>
              <a:t>Розподіл:</a:t>
            </a:r>
            <a:r>
              <a:rPr lang="ru-RU" altLang="ru-RU" sz="2400" b="1" dirty="0">
                <a:solidFill>
                  <a:srgbClr val="FFC000"/>
                </a:solidFill>
              </a:rPr>
              <a:t> </a:t>
            </a:r>
            <a:r>
              <a:rPr lang="ru-RU" altLang="ru-RU" sz="2400" b="1" dirty="0"/>
              <a:t>«тканинні» АБ з високою внутрішньоклітинною концентрацією</a:t>
            </a:r>
          </a:p>
          <a:p>
            <a:pPr algn="l" rtl="0">
              <a:buFont typeface="Wingdings" panose="05000000000000000000" pitchFamily="2" charset="2"/>
              <a:buNone/>
            </a:pPr>
            <a:r>
              <a:rPr lang="ru-RU" altLang="ru-RU" sz="2400" b="1" i="1" dirty="0"/>
              <a:t> </a:t>
            </a:r>
            <a:r>
              <a:rPr lang="ru-RU" altLang="ru-RU" sz="2400" b="1" dirty="0" err="1"/>
              <a:t>гематоенцефалічний</a:t>
            </a:r>
            <a:r>
              <a:rPr lang="ru-RU" altLang="ru-RU" sz="2400" b="1" dirty="0"/>
              <a:t> </a:t>
            </a:r>
            <a:r>
              <a:rPr lang="ru-RU" altLang="ru-RU" sz="2400" b="1" dirty="0" err="1" smtClean="0"/>
              <a:t>бар'єр</a:t>
            </a:r>
            <a:r>
              <a:rPr lang="ru-RU" altLang="ru-RU" sz="2400" b="1" dirty="0" smtClean="0"/>
              <a:t>–; </a:t>
            </a:r>
            <a:r>
              <a:rPr lang="ru-RU" altLang="ru-RU" sz="2400" b="1" dirty="0"/>
              <a:t>плацента, молоко +</a:t>
            </a:r>
          </a:p>
          <a:p>
            <a:pPr algn="l" rtl="0">
              <a:buFont typeface="Wingdings" panose="05000000000000000000" pitchFamily="2" charset="2"/>
              <a:buChar char="Ø"/>
            </a:pPr>
            <a:r>
              <a:rPr lang="ru-RU" altLang="ru-RU" sz="2400" b="1" i="1" dirty="0" err="1">
                <a:solidFill>
                  <a:srgbClr val="FFC000"/>
                </a:solidFill>
              </a:rPr>
              <a:t>Метаболізм</a:t>
            </a:r>
            <a:r>
              <a:rPr lang="ru-RU" altLang="ru-RU" sz="2400" b="1" i="1" dirty="0" smtClean="0">
                <a:solidFill>
                  <a:srgbClr val="FFC000"/>
                </a:solidFill>
              </a:rPr>
              <a:t>: </a:t>
            </a:r>
            <a:r>
              <a:rPr lang="ru-RU" altLang="ru-RU" sz="2400" b="1" dirty="0" smtClean="0"/>
              <a:t>у </a:t>
            </a:r>
            <a:r>
              <a:rPr lang="ru-RU" altLang="ru-RU" sz="2400" b="1" dirty="0"/>
              <a:t>печінці (</a:t>
            </a:r>
            <a:r>
              <a:rPr lang="ru-RU" altLang="ru-RU" sz="2400" b="1" dirty="0" err="1" smtClean="0"/>
              <a:t>цитохром</a:t>
            </a:r>
            <a:r>
              <a:rPr lang="ru-RU" altLang="ru-RU" sz="2400" b="1" dirty="0" smtClean="0"/>
              <a:t> Р-450</a:t>
            </a:r>
            <a:r>
              <a:rPr lang="ru-RU" altLang="ru-RU" sz="2400" b="1" dirty="0"/>
              <a:t>)</a:t>
            </a:r>
          </a:p>
          <a:p>
            <a:pPr algn="l" rtl="0">
              <a:buFont typeface="Wingdings" panose="05000000000000000000" pitchFamily="2" charset="2"/>
              <a:buChar char="Ø"/>
            </a:pPr>
            <a:r>
              <a:rPr lang="ru-RU" altLang="ru-RU" sz="2400" b="1" i="1" dirty="0">
                <a:solidFill>
                  <a:srgbClr val="FFC000"/>
                </a:solidFill>
              </a:rPr>
              <a:t>Виведення:</a:t>
            </a:r>
            <a:r>
              <a:rPr lang="ru-RU" altLang="ru-RU" sz="2400" b="1" dirty="0"/>
              <a:t>метаболіти </a:t>
            </a:r>
            <a:r>
              <a:rPr lang="ru-RU" altLang="ru-RU" sz="2400" b="1" dirty="0" err="1"/>
              <a:t>виводяться</a:t>
            </a:r>
            <a:r>
              <a:rPr lang="ru-RU" altLang="ru-RU" sz="2400" b="1" dirty="0"/>
              <a:t> </a:t>
            </a:r>
            <a:r>
              <a:rPr lang="ru-RU" altLang="ru-RU" sz="2400" b="1" dirty="0" err="1" smtClean="0"/>
              <a:t>переважно</a:t>
            </a:r>
            <a:r>
              <a:rPr lang="ru-RU" altLang="ru-RU" sz="2400" b="1" dirty="0" smtClean="0"/>
              <a:t> через</a:t>
            </a:r>
            <a:endParaRPr lang="ru-RU" altLang="ru-RU" sz="2400" b="1" dirty="0"/>
          </a:p>
          <a:p>
            <a:pPr algn="l" rtl="0">
              <a:buFont typeface="Wingdings" panose="05000000000000000000" pitchFamily="2" charset="2"/>
              <a:buNone/>
            </a:pPr>
            <a:r>
              <a:rPr lang="ru-RU" altLang="ru-RU" sz="2400" b="1" i="1" dirty="0" err="1" smtClean="0"/>
              <a:t>жовч</a:t>
            </a:r>
            <a:endParaRPr lang="ru-RU" altLang="ru-RU" sz="2400" b="1" i="1" dirty="0"/>
          </a:p>
          <a:p>
            <a:pPr algn="l" rtl="0">
              <a:buFont typeface="Wingdings" panose="05000000000000000000" pitchFamily="2" charset="2"/>
              <a:buNone/>
            </a:pPr>
            <a:r>
              <a:rPr lang="ru-RU" altLang="ru-RU" sz="2400" b="1" dirty="0"/>
              <a:t> </a:t>
            </a:r>
          </a:p>
        </p:txBody>
      </p:sp>
      <p:sp>
        <p:nvSpPr>
          <p:cNvPr id="54280" name="Line 8"/>
          <p:cNvSpPr>
            <a:spLocks noChangeShapeType="1"/>
          </p:cNvSpPr>
          <p:nvPr/>
        </p:nvSpPr>
        <p:spPr bwMode="auto">
          <a:xfrm>
            <a:off x="5257800" y="2971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l" rtl="0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92934" y="4540469"/>
            <a:ext cx="3299066" cy="2197178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xmlns="" val="349707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53" b="8809"/>
          <a:stretch/>
        </p:blipFill>
        <p:spPr>
          <a:xfrm>
            <a:off x="1347502" y="85911"/>
            <a:ext cx="9559984" cy="660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000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474643" y="797858"/>
            <a:ext cx="8162925" cy="579438"/>
          </a:xfrm>
        </p:spPr>
        <p:txBody>
          <a:bodyPr/>
          <a:lstStyle/>
          <a:p>
            <a:pPr algn="l" rtl="0"/>
            <a:r>
              <a:rPr lang="ru-RU" altLang="ru-RU" sz="32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Фармакокінетика</a:t>
            </a:r>
            <a:r>
              <a:rPr lang="ru-RU" altLang="ru-RU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altLang="ru-RU" sz="32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макролідів</a:t>
            </a:r>
            <a:endParaRPr lang="ru-RU" altLang="ru-RU" sz="3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160843" y="1701451"/>
            <a:ext cx="8946541" cy="4195481"/>
          </a:xfrm>
        </p:spPr>
        <p:txBody>
          <a:bodyPr>
            <a:normAutofit fontScale="85000" lnSpcReduction="20000"/>
          </a:bodyPr>
          <a:lstStyle/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3200" b="1" i="1" dirty="0"/>
              <a:t>Період напіввиведення:</a:t>
            </a:r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3200" b="1" dirty="0"/>
              <a:t>Еритроміцин,</a:t>
            </a:r>
            <a:r>
              <a:rPr lang="ru-RU" altLang="ru-RU" sz="3200" b="1" dirty="0" err="1"/>
              <a:t>мідекаміцин</a:t>
            </a:r>
            <a:r>
              <a:rPr lang="ru-RU" altLang="ru-RU" sz="3200" b="1" dirty="0"/>
              <a:t>- 1,5-2,5 год</a:t>
            </a:r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3200" b="1" dirty="0"/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3200" b="1" dirty="0" err="1"/>
              <a:t>Кларитроміцин</a:t>
            </a:r>
            <a:r>
              <a:rPr lang="ru-RU" altLang="ru-RU" sz="3200" b="1" dirty="0"/>
              <a:t>- 3,0-7,0 год</a:t>
            </a:r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3200" b="1" dirty="0"/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3200" b="1" dirty="0" err="1"/>
              <a:t>Рокситроміцин</a:t>
            </a:r>
            <a:r>
              <a:rPr lang="ru-RU" altLang="ru-RU" sz="3200" b="1" dirty="0"/>
              <a:t>,</a:t>
            </a:r>
            <a:r>
              <a:rPr lang="ru-RU" altLang="ru-RU" sz="3200" b="1" dirty="0" err="1"/>
              <a:t>спіраміцин</a:t>
            </a:r>
            <a:r>
              <a:rPr lang="ru-RU" altLang="ru-RU" sz="3200" b="1" dirty="0"/>
              <a:t>- 10-12год</a:t>
            </a:r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3200" b="1" dirty="0"/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3200" b="1" dirty="0" err="1"/>
              <a:t>Азітроміцин</a:t>
            </a:r>
            <a:r>
              <a:rPr lang="ru-RU" altLang="ru-RU" sz="3200" b="1" dirty="0"/>
              <a:t>- </a:t>
            </a:r>
            <a:r>
              <a:rPr lang="ru-RU" altLang="ru-RU" sz="3200" b="1" dirty="0" smtClean="0"/>
              <a:t>35-55 год</a:t>
            </a:r>
            <a:endParaRPr lang="ru-RU" altLang="ru-RU" sz="3200" b="1" dirty="0"/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400" b="1" dirty="0"/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 b="1" dirty="0"/>
              <a:t>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117" r="21471" b="-4736"/>
          <a:stretch/>
        </p:blipFill>
        <p:spPr>
          <a:xfrm>
            <a:off x="8946571" y="1478896"/>
            <a:ext cx="2155371" cy="3931999"/>
          </a:xfrm>
          <a:prstGeom prst="rect">
            <a:avLst/>
          </a:prstGeom>
          <a:ln>
            <a:noFill/>
          </a:ln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xmlns="" val="49235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141" y="1537031"/>
            <a:ext cx="11629268" cy="355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1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889527" y="677286"/>
            <a:ext cx="8448438" cy="1066800"/>
          </a:xfrm>
        </p:spPr>
        <p:txBody>
          <a:bodyPr/>
          <a:lstStyle/>
          <a:p>
            <a:pPr algn="l" rtl="0"/>
            <a:r>
              <a:rPr lang="ru-RU" altLang="ru-RU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Показання до </a:t>
            </a:r>
            <a:r>
              <a:rPr lang="ru-RU" alt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застосування</a:t>
            </a:r>
            <a:r>
              <a:rPr lang="ru-RU" alt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alt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макролідів</a:t>
            </a:r>
            <a:endParaRPr lang="ru-RU" altLang="ru-RU" sz="3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670173" y="1291504"/>
            <a:ext cx="11040563" cy="5233987"/>
          </a:xfrm>
        </p:spPr>
        <p:txBody>
          <a:bodyPr>
            <a:noAutofit/>
          </a:bodyPr>
          <a:lstStyle/>
          <a:p>
            <a:pPr algn="l" rtl="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altLang="ru-RU" sz="2400" b="1" dirty="0" err="1"/>
              <a:t>Позалікарняні</a:t>
            </a:r>
            <a:r>
              <a:rPr lang="ru-RU" altLang="ru-RU" sz="2400" b="1" dirty="0"/>
              <a:t> </a:t>
            </a:r>
            <a:r>
              <a:rPr lang="ru-RU" altLang="ru-RU" sz="2400" b="1" dirty="0" err="1" smtClean="0"/>
              <a:t>інфекції</a:t>
            </a:r>
            <a:r>
              <a:rPr lang="ru-RU" altLang="ru-RU" sz="2400" b="1" dirty="0" smtClean="0"/>
              <a:t>, </a:t>
            </a:r>
            <a:r>
              <a:rPr lang="ru-RU" altLang="ru-RU" sz="2400" b="1" dirty="0"/>
              <a:t>атипова пневмонія (</a:t>
            </a:r>
            <a:r>
              <a:rPr lang="ru-RU" altLang="ru-RU" sz="2400" b="1" dirty="0" err="1"/>
              <a:t>азитроміцин</a:t>
            </a:r>
            <a:r>
              <a:rPr lang="ru-RU" altLang="ru-RU" sz="2400" b="1" dirty="0"/>
              <a:t>)</a:t>
            </a:r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altLang="ru-RU" sz="2400" b="1" dirty="0"/>
              <a:t>Коклюш</a:t>
            </a:r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altLang="ru-RU" sz="2400" b="1" dirty="0"/>
              <a:t>Дифтерія (еритроміцин + антидифтерійна сироватка)</a:t>
            </a:r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altLang="ru-RU" sz="2400" b="1" dirty="0"/>
              <a:t>Інфекції шкіри та м'яких тканин</a:t>
            </a:r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altLang="ru-RU" sz="2400" b="1" dirty="0"/>
              <a:t>Тяжкий вугровий висип (еритроміцин,</a:t>
            </a:r>
            <a:r>
              <a:rPr lang="ru-RU" altLang="ru-RU" sz="2400" b="1" dirty="0" err="1"/>
              <a:t>азитроміцин</a:t>
            </a:r>
            <a:r>
              <a:rPr lang="ru-RU" altLang="ru-RU" sz="2400" b="1" dirty="0"/>
              <a:t>)</a:t>
            </a:r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altLang="ru-RU" sz="2400" b="1" dirty="0"/>
              <a:t>Інфекції порожнини рота (періодонтит, періостит)</a:t>
            </a:r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altLang="ru-RU" sz="2400" b="1" dirty="0"/>
              <a:t>ІПСШ: хламідіоз, сифіліс (</a:t>
            </a:r>
            <a:r>
              <a:rPr lang="ru-RU" altLang="ru-RU" sz="2400" b="1" dirty="0" err="1" smtClean="0"/>
              <a:t>крім</a:t>
            </a:r>
            <a:r>
              <a:rPr lang="ru-RU" altLang="ru-RU" sz="2400" b="1" dirty="0" smtClean="0"/>
              <a:t> </a:t>
            </a:r>
            <a:r>
              <a:rPr lang="ru-RU" altLang="ru-RU" sz="2400" b="1" dirty="0" err="1" smtClean="0"/>
              <a:t>нейросифіліса</a:t>
            </a:r>
            <a:r>
              <a:rPr lang="ru-RU" altLang="ru-RU" sz="2400" b="1" dirty="0"/>
              <a:t>), м'який шанкер, </a:t>
            </a:r>
            <a:r>
              <a:rPr lang="ru-RU" altLang="ru-RU" sz="2400" b="1" dirty="0" err="1" smtClean="0"/>
              <a:t>венерична</a:t>
            </a:r>
            <a:r>
              <a:rPr lang="ru-RU" altLang="ru-RU" sz="2400" b="1" dirty="0" smtClean="0"/>
              <a:t> </a:t>
            </a:r>
            <a:r>
              <a:rPr lang="ru-RU" altLang="ru-RU" sz="2400" b="1" dirty="0" err="1" smtClean="0"/>
              <a:t>лімфогранульома</a:t>
            </a:r>
            <a:endParaRPr lang="ru-RU" altLang="ru-RU" sz="2400" b="1" dirty="0"/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altLang="ru-RU" sz="2400" b="1" dirty="0" err="1"/>
              <a:t>Ерадикація</a:t>
            </a:r>
            <a:r>
              <a:rPr lang="ru-RU" altLang="ru-RU" sz="2400" b="1" dirty="0"/>
              <a:t> </a:t>
            </a:r>
            <a:r>
              <a:rPr lang="en-US" altLang="ru-RU" sz="2400" b="1" dirty="0" err="1" smtClean="0"/>
              <a:t>H.pylori</a:t>
            </a:r>
            <a:r>
              <a:rPr lang="uk-UA" altLang="ru-RU" sz="2400" b="1" dirty="0" smtClean="0"/>
              <a:t> </a:t>
            </a:r>
            <a:r>
              <a:rPr lang="ru-RU" altLang="ru-RU" sz="2400" b="1" dirty="0" smtClean="0"/>
              <a:t>(</a:t>
            </a:r>
            <a:r>
              <a:rPr lang="ru-RU" altLang="ru-RU" sz="2400" b="1" dirty="0" err="1" smtClean="0"/>
              <a:t>кларитроміцин+амоксициллін,метронідазол</a:t>
            </a:r>
            <a:r>
              <a:rPr lang="ru-RU" altLang="ru-RU" sz="2400" b="1" dirty="0" smtClean="0"/>
              <a:t> і </a:t>
            </a:r>
            <a:r>
              <a:rPr lang="ru-RU" altLang="ru-RU" sz="2400" b="1" dirty="0" err="1" smtClean="0"/>
              <a:t>антисекреторні</a:t>
            </a:r>
            <a:r>
              <a:rPr lang="ru-RU" altLang="ru-RU" sz="2400" b="1" dirty="0" smtClean="0"/>
              <a:t> </a:t>
            </a:r>
            <a:r>
              <a:rPr lang="ru-RU" altLang="ru-RU" sz="2400" b="1" dirty="0" err="1" smtClean="0"/>
              <a:t>препарати</a:t>
            </a:r>
            <a:r>
              <a:rPr lang="ru-RU" altLang="ru-RU" sz="24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86513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51160" y="140064"/>
            <a:ext cx="8162925" cy="854075"/>
          </a:xfrm>
        </p:spPr>
        <p:txBody>
          <a:bodyPr/>
          <a:lstStyle/>
          <a:p>
            <a:pPr algn="l" rtl="0"/>
            <a:r>
              <a:rPr lang="ru-RU" altLang="ru-RU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Показання для</a:t>
            </a:r>
            <a:r>
              <a:rPr lang="ru-RU" altLang="ru-RU" sz="32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макролідів</a:t>
            </a:r>
            <a:r>
              <a:rPr lang="ru-RU" altLang="ru-RU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altLang="ru-RU" sz="1800" b="1" dirty="0"/>
              <a:t>(продовження)</a:t>
            </a:r>
            <a:endParaRPr lang="ru-RU" altLang="ru-RU" sz="3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1016572" y="725646"/>
            <a:ext cx="8946541" cy="4195481"/>
          </a:xfrm>
        </p:spPr>
        <p:txBody>
          <a:bodyPr>
            <a:noAutofit/>
          </a:bodyPr>
          <a:lstStyle/>
          <a:p>
            <a:pPr algn="l" rtl="0">
              <a:buFont typeface="Wingdings" panose="05000000000000000000" pitchFamily="2" charset="2"/>
              <a:buChar char="q"/>
            </a:pPr>
            <a:r>
              <a:rPr lang="ru-RU" altLang="ru-RU" sz="2400" b="1" dirty="0"/>
              <a:t>Токсоплазмоз (</a:t>
            </a:r>
            <a:r>
              <a:rPr lang="ru-RU" altLang="ru-RU" sz="2400" b="1" dirty="0" err="1"/>
              <a:t>спіраміцин</a:t>
            </a:r>
            <a:r>
              <a:rPr lang="ru-RU" altLang="ru-RU" sz="2400" b="1" dirty="0"/>
              <a:t>)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ru-RU" altLang="ru-RU" sz="2400" b="1" dirty="0" err="1"/>
              <a:t>Мікобактеріоз</a:t>
            </a:r>
            <a:r>
              <a:rPr lang="ru-RU" altLang="ru-RU" sz="2400" b="1" dirty="0"/>
              <a:t>(</a:t>
            </a:r>
            <a:r>
              <a:rPr lang="en-US" altLang="ru-RU" sz="2400" b="1" dirty="0" err="1"/>
              <a:t>M.avium</a:t>
            </a:r>
            <a:r>
              <a:rPr lang="en-US" altLang="ru-RU" sz="2400" b="1" dirty="0"/>
              <a:t>)</a:t>
            </a:r>
            <a:r>
              <a:rPr lang="ru-RU" altLang="ru-RU" sz="2400" b="1" dirty="0"/>
              <a:t>у хворих на СНІД</a:t>
            </a:r>
            <a:endParaRPr lang="en-US" altLang="ru-RU" sz="2400" b="1" dirty="0"/>
          </a:p>
          <a:p>
            <a:pPr algn="l" rtl="0">
              <a:buFont typeface="Wingdings" panose="05000000000000000000" pitchFamily="2" charset="2"/>
              <a:buNone/>
            </a:pPr>
            <a:r>
              <a:rPr lang="en-US" altLang="ru-RU" sz="2400" b="1" dirty="0"/>
              <a:t> </a:t>
            </a:r>
            <a:r>
              <a:rPr lang="ru-RU" altLang="ru-RU" sz="2400" b="1" dirty="0"/>
              <a:t>(</a:t>
            </a:r>
            <a:r>
              <a:rPr lang="ru-RU" altLang="ru-RU" sz="2400" b="1" dirty="0" err="1"/>
              <a:t>кларитроміцин</a:t>
            </a:r>
            <a:r>
              <a:rPr lang="ru-RU" altLang="ru-RU" sz="2400" b="1" dirty="0"/>
              <a:t>,</a:t>
            </a:r>
            <a:r>
              <a:rPr lang="ru-RU" altLang="ru-RU" sz="2400" b="1" dirty="0" err="1"/>
              <a:t>азитроміцин</a:t>
            </a:r>
            <a:r>
              <a:rPr lang="ru-RU" altLang="ru-RU" sz="2400" b="1" dirty="0"/>
              <a:t>)</a:t>
            </a:r>
          </a:p>
          <a:p>
            <a:pPr algn="l" rtl="0">
              <a:buFont typeface="Wingdings" panose="05000000000000000000" pitchFamily="2" charset="2"/>
              <a:buNone/>
            </a:pPr>
            <a:r>
              <a:rPr lang="ru-RU" altLang="ru-RU" sz="2400" b="1" i="1" dirty="0"/>
              <a:t>Профілактичне застосування: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ru-RU" altLang="ru-RU" sz="2400" b="1" dirty="0"/>
              <a:t>При контакті з хворими на кашлюк (еритроміцин)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ru-RU" altLang="ru-RU" sz="2400" b="1" dirty="0"/>
              <a:t>Санація носіїв менінгококу (</a:t>
            </a:r>
            <a:r>
              <a:rPr lang="ru-RU" altLang="ru-RU" sz="2400" b="1" dirty="0" err="1"/>
              <a:t>спіраміцин</a:t>
            </a:r>
            <a:r>
              <a:rPr lang="ru-RU" altLang="ru-RU" sz="2400" b="1" dirty="0"/>
              <a:t>)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ru-RU" altLang="ru-RU" sz="2400" b="1" dirty="0" err="1"/>
              <a:t>П</a:t>
            </a:r>
            <a:r>
              <a:rPr lang="ru-RU" altLang="ru-RU" sz="2400" b="1" dirty="0" err="1" smtClean="0"/>
              <a:t>рофілактика</a:t>
            </a:r>
            <a:r>
              <a:rPr lang="ru-RU" altLang="ru-RU" sz="2400" b="1" dirty="0" smtClean="0"/>
              <a:t> </a:t>
            </a:r>
            <a:r>
              <a:rPr lang="ru-RU" altLang="ru-RU" sz="2400" b="1" dirty="0"/>
              <a:t>ревматизму при алергії на пеніцилін (еритроміцин)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ru-RU" altLang="ru-RU" sz="2400" b="1" dirty="0"/>
              <a:t>Профілактика ендокардиту у стоматології (</a:t>
            </a:r>
            <a:r>
              <a:rPr lang="ru-RU" altLang="ru-RU" sz="2400" b="1" dirty="0" err="1"/>
              <a:t>азитроміцин</a:t>
            </a:r>
            <a:r>
              <a:rPr lang="ru-RU" altLang="ru-RU" sz="2400" b="1" dirty="0"/>
              <a:t>,</a:t>
            </a:r>
            <a:r>
              <a:rPr lang="ru-RU" altLang="ru-RU" sz="2400" b="1" dirty="0" err="1"/>
              <a:t>кларитроміцин</a:t>
            </a:r>
            <a:r>
              <a:rPr lang="ru-RU" altLang="ru-RU" sz="2400" b="1" dirty="0"/>
              <a:t>)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ru-RU" altLang="ru-RU" sz="2400" b="1" dirty="0" err="1"/>
              <a:t>Санація</a:t>
            </a:r>
            <a:r>
              <a:rPr lang="ru-RU" altLang="ru-RU" sz="2400" b="1" dirty="0"/>
              <a:t> </a:t>
            </a:r>
            <a:r>
              <a:rPr lang="ru-RU" altLang="ru-RU" sz="2400" b="1" dirty="0" err="1" smtClean="0"/>
              <a:t>кишківника</a:t>
            </a:r>
            <a:r>
              <a:rPr lang="ru-RU" altLang="ru-RU" sz="2400" b="1" dirty="0" smtClean="0"/>
              <a:t> </a:t>
            </a:r>
            <a:r>
              <a:rPr lang="ru-RU" altLang="ru-RU" sz="2400" b="1" dirty="0"/>
              <a:t>перед операцією на товстій кишці (еритроміцин +</a:t>
            </a:r>
            <a:r>
              <a:rPr lang="ru-RU" altLang="ru-RU" sz="2400" b="1" dirty="0" err="1"/>
              <a:t>канаміцин</a:t>
            </a:r>
            <a:r>
              <a:rPr lang="ru-RU" altLang="ru-RU" sz="24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21639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0"/>
            <a:ext cx="6204857" cy="6839998"/>
            <a:chOff x="0" y="0"/>
            <a:chExt cx="6204857" cy="6839998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204857" cy="68399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" name="Прямоугольник 3"/>
            <p:cNvSpPr/>
            <p:nvPr/>
          </p:nvSpPr>
          <p:spPr>
            <a:xfrm>
              <a:off x="3343275" y="390525"/>
              <a:ext cx="2771775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5410201" y="228600"/>
              <a:ext cx="704849" cy="30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91394" y="18076"/>
            <a:ext cx="4744744" cy="289429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30" t="13965" r="1891" b="13906"/>
          <a:stretch/>
        </p:blipFill>
        <p:spPr>
          <a:xfrm rot="21339586">
            <a:off x="9430453" y="2727330"/>
            <a:ext cx="2500100" cy="13853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82" t="15454" r="6080" b="11169"/>
          <a:stretch/>
        </p:blipFill>
        <p:spPr>
          <a:xfrm rot="715536">
            <a:off x="6507214" y="3686341"/>
            <a:ext cx="2822720" cy="23446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37716" y="5020500"/>
            <a:ext cx="2754284" cy="183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846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811177" y="151033"/>
            <a:ext cx="8162925" cy="579438"/>
          </a:xfrm>
        </p:spPr>
        <p:txBody>
          <a:bodyPr/>
          <a:lstStyle/>
          <a:p>
            <a:pPr algn="l" rtl="0"/>
            <a:r>
              <a:rPr lang="ru-RU" altLang="ru-RU" sz="3200" b="1" dirty="0" err="1">
                <a:solidFill>
                  <a:srgbClr val="BD760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Побічні</a:t>
            </a:r>
            <a:r>
              <a:rPr lang="ru-RU" altLang="ru-RU" sz="3200" b="1" dirty="0">
                <a:solidFill>
                  <a:srgbClr val="BD760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altLang="ru-RU" sz="3200" b="1" dirty="0" err="1" smtClean="0">
                <a:solidFill>
                  <a:srgbClr val="BD760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дії</a:t>
            </a:r>
            <a:r>
              <a:rPr lang="ru-RU" altLang="ru-RU" sz="3200" b="1" dirty="0" smtClean="0">
                <a:solidFill>
                  <a:srgbClr val="BD760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altLang="ru-RU" sz="3200" b="1" dirty="0" err="1" smtClean="0">
                <a:solidFill>
                  <a:srgbClr val="BD760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макролідів</a:t>
            </a:r>
            <a:endParaRPr lang="ru-RU" altLang="ru-RU" sz="3200" b="1" dirty="0">
              <a:solidFill>
                <a:srgbClr val="BD7608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261083" y="857185"/>
            <a:ext cx="8141406" cy="4549607"/>
          </a:xfrm>
        </p:spPr>
        <p:txBody>
          <a:bodyPr>
            <a:noAutofit/>
          </a:bodyPr>
          <a:lstStyle/>
          <a:p>
            <a:pPr algn="l" rtl="0">
              <a:buFont typeface="Wingdings" panose="05000000000000000000" pitchFamily="2" charset="2"/>
              <a:buNone/>
            </a:pPr>
            <a:r>
              <a:rPr lang="ru-RU" altLang="ru-RU" sz="2400" dirty="0"/>
              <a:t>!</a:t>
            </a:r>
            <a:r>
              <a:rPr lang="ru-RU" altLang="ru-RU" sz="2400" b="1" i="1" dirty="0"/>
              <a:t>Одна з найбезпечніших груп АБ, але...</a:t>
            </a:r>
          </a:p>
          <a:p>
            <a:pPr algn="l" rtl="0">
              <a:buFont typeface="Wingdings" panose="05000000000000000000" pitchFamily="2" charset="2"/>
              <a:buChar char="ü"/>
            </a:pPr>
            <a:r>
              <a:rPr lang="ru-RU" altLang="ru-RU" sz="2400" b="1" i="1" dirty="0"/>
              <a:t>ШКТ:</a:t>
            </a:r>
            <a:r>
              <a:rPr lang="ru-RU" altLang="ru-RU" sz="2400" b="1" dirty="0"/>
              <a:t>-</a:t>
            </a:r>
            <a:r>
              <a:rPr lang="ru-RU" altLang="ru-RU" sz="2400" b="1" dirty="0" err="1" smtClean="0"/>
              <a:t>прокінетична</a:t>
            </a:r>
            <a:r>
              <a:rPr lang="ru-RU" altLang="ru-RU" sz="2400" b="1" dirty="0" smtClean="0"/>
              <a:t> </a:t>
            </a:r>
            <a:r>
              <a:rPr lang="ru-RU" altLang="ru-RU" sz="2400" b="1" dirty="0" err="1" smtClean="0"/>
              <a:t>дія</a:t>
            </a:r>
            <a:r>
              <a:rPr lang="ru-RU" altLang="ru-RU" sz="2400" b="1" dirty="0" smtClean="0"/>
              <a:t> </a:t>
            </a:r>
            <a:r>
              <a:rPr lang="ru-RU" altLang="ru-RU" sz="2400" b="1" dirty="0"/>
              <a:t>(еритроміцин)</a:t>
            </a:r>
          </a:p>
          <a:p>
            <a:pPr algn="l" rtl="0">
              <a:buFont typeface="Wingdings" panose="05000000000000000000" pitchFamily="2" charset="2"/>
              <a:buChar char="ü"/>
            </a:pPr>
            <a:r>
              <a:rPr lang="ru-RU" altLang="ru-RU" sz="2400" b="1" i="1" dirty="0"/>
              <a:t>Печінка:</a:t>
            </a:r>
            <a:r>
              <a:rPr lang="ru-RU" altLang="ru-RU" sz="2400" b="1" dirty="0" err="1"/>
              <a:t>холестаз</a:t>
            </a:r>
            <a:r>
              <a:rPr lang="ru-RU" altLang="ru-RU" sz="2400" b="1" dirty="0"/>
              <a:t>, жовтяниця, лихоманка (еритроміцин,</a:t>
            </a:r>
            <a:r>
              <a:rPr lang="ru-RU" altLang="ru-RU" sz="2400" b="1" dirty="0" err="1"/>
              <a:t>кларитроміцин</a:t>
            </a:r>
            <a:r>
              <a:rPr lang="ru-RU" altLang="ru-RU" sz="2400" b="1" dirty="0"/>
              <a:t>)</a:t>
            </a:r>
          </a:p>
          <a:p>
            <a:pPr algn="l" rtl="0">
              <a:buFont typeface="Wingdings" panose="05000000000000000000" pitchFamily="2" charset="2"/>
              <a:buChar char="ü"/>
            </a:pPr>
            <a:r>
              <a:rPr lang="ru-RU" altLang="ru-RU" sz="2400" b="1" i="1" dirty="0"/>
              <a:t>ЦНС:</a:t>
            </a:r>
            <a:r>
              <a:rPr lang="ru-RU" altLang="ru-RU" sz="2400" b="1" dirty="0"/>
              <a:t>запаморочення, порушення слуху ( </a:t>
            </a:r>
            <a:r>
              <a:rPr lang="ru-RU" altLang="ru-RU" sz="2400" b="1" dirty="0" err="1" smtClean="0"/>
              <a:t>великі</a:t>
            </a:r>
            <a:r>
              <a:rPr lang="ru-RU" altLang="ru-RU" sz="2400" b="1" dirty="0" smtClean="0"/>
              <a:t> </a:t>
            </a:r>
            <a:r>
              <a:rPr lang="ru-RU" altLang="ru-RU" sz="2400" b="1" dirty="0" err="1" smtClean="0"/>
              <a:t>дози</a:t>
            </a:r>
            <a:r>
              <a:rPr lang="ru-RU" altLang="ru-RU" sz="2400" b="1" dirty="0" smtClean="0"/>
              <a:t> </a:t>
            </a:r>
            <a:r>
              <a:rPr lang="ru-RU" altLang="ru-RU" sz="2400" b="1" dirty="0" err="1"/>
              <a:t>еритроміцину</a:t>
            </a:r>
            <a:r>
              <a:rPr lang="ru-RU" altLang="ru-RU" sz="2400" b="1" dirty="0"/>
              <a:t> </a:t>
            </a:r>
            <a:r>
              <a:rPr lang="ru-RU" altLang="ru-RU" sz="2400" b="1" dirty="0" smtClean="0"/>
              <a:t>і </a:t>
            </a:r>
            <a:r>
              <a:rPr lang="ru-RU" altLang="ru-RU" sz="2400" b="1" dirty="0" err="1" smtClean="0"/>
              <a:t>такларитроміцину</a:t>
            </a:r>
            <a:r>
              <a:rPr lang="ru-RU" altLang="ru-RU" sz="2400" b="1" dirty="0"/>
              <a:t>)</a:t>
            </a:r>
          </a:p>
          <a:p>
            <a:pPr algn="l" rtl="0">
              <a:buFont typeface="Wingdings" panose="05000000000000000000" pitchFamily="2" charset="2"/>
              <a:buChar char="ü"/>
            </a:pPr>
            <a:r>
              <a:rPr lang="ru-RU" altLang="ru-RU" sz="2400" b="1" i="1" dirty="0" err="1"/>
              <a:t>Серце:</a:t>
            </a:r>
            <a:r>
              <a:rPr lang="ru-RU" altLang="ru-RU" sz="2400" b="1" dirty="0" err="1"/>
              <a:t>подовження</a:t>
            </a:r>
            <a:r>
              <a:rPr lang="ru-RU" altLang="ru-RU" sz="2400" b="1" dirty="0"/>
              <a:t> </a:t>
            </a:r>
            <a:r>
              <a:rPr lang="ru-RU" altLang="ru-RU" sz="2400" b="1" dirty="0" err="1" smtClean="0"/>
              <a:t>інтервалу</a:t>
            </a:r>
            <a:r>
              <a:rPr lang="ru-RU" altLang="ru-RU" sz="2400" b="1" dirty="0" smtClean="0"/>
              <a:t> </a:t>
            </a:r>
            <a:r>
              <a:rPr lang="en-US" altLang="ru-RU" sz="2400" b="1" dirty="0" smtClean="0"/>
              <a:t>QT</a:t>
            </a:r>
            <a:r>
              <a:rPr lang="uk-UA" altLang="ru-RU" sz="2400" b="1" dirty="0" smtClean="0"/>
              <a:t> </a:t>
            </a:r>
            <a:r>
              <a:rPr lang="ru-RU" altLang="ru-RU" sz="2400" b="1" dirty="0" smtClean="0"/>
              <a:t>на </a:t>
            </a:r>
            <a:r>
              <a:rPr lang="ru-RU" altLang="ru-RU" sz="2400" b="1" dirty="0"/>
              <a:t>ЕКГ</a:t>
            </a:r>
          </a:p>
          <a:p>
            <a:pPr algn="l" rtl="0">
              <a:buFont typeface="Wingdings" panose="05000000000000000000" pitchFamily="2" charset="2"/>
              <a:buChar char="ü"/>
            </a:pPr>
            <a:r>
              <a:rPr lang="ru-RU" altLang="ru-RU" sz="2400" b="1" i="1" dirty="0"/>
              <a:t>Місцеві реакції:</a:t>
            </a:r>
            <a:r>
              <a:rPr lang="ru-RU" altLang="ru-RU" sz="2400" b="1" dirty="0"/>
              <a:t>флебіт, </a:t>
            </a:r>
            <a:r>
              <a:rPr lang="ru-RU" altLang="ru-RU" sz="2400" b="1" dirty="0" err="1"/>
              <a:t>тромбофлебіт</a:t>
            </a:r>
            <a:r>
              <a:rPr lang="ru-RU" altLang="ru-RU" sz="2400" b="1" dirty="0"/>
              <a:t> </a:t>
            </a:r>
            <a:r>
              <a:rPr lang="ru-RU" altLang="ru-RU" sz="2400" b="1" dirty="0" smtClean="0"/>
              <a:t>(в</a:t>
            </a:r>
            <a:r>
              <a:rPr lang="en-US" altLang="ru-RU" sz="2400" b="1" dirty="0" smtClean="0"/>
              <a:t>/</a:t>
            </a:r>
            <a:r>
              <a:rPr lang="ru-RU" altLang="ru-RU" sz="2400" b="1" dirty="0"/>
              <a:t>в)</a:t>
            </a:r>
          </a:p>
          <a:p>
            <a:pPr algn="l" rtl="0">
              <a:buFont typeface="Wingdings" panose="05000000000000000000" pitchFamily="2" charset="2"/>
              <a:buChar char="ü"/>
            </a:pPr>
            <a:r>
              <a:rPr lang="ru-RU" altLang="ru-RU" sz="2400" b="1" i="1" dirty="0"/>
              <a:t>Алергічні реакції:</a:t>
            </a:r>
            <a:r>
              <a:rPr lang="ru-RU" altLang="ru-RU" sz="2400" b="1" dirty="0"/>
              <a:t>дуже рідко</a:t>
            </a:r>
          </a:p>
          <a:p>
            <a:pPr algn="l" rtl="0">
              <a:buFont typeface="Wingdings" panose="05000000000000000000" pitchFamily="2" charset="2"/>
              <a:buNone/>
            </a:pPr>
            <a:endParaRPr lang="ru-RU" altLang="ru-RU" sz="2400" b="1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93" t="-1294" r="5154" b="5459"/>
          <a:stretch/>
        </p:blipFill>
        <p:spPr>
          <a:xfrm>
            <a:off x="7486203" y="1954924"/>
            <a:ext cx="4975797" cy="490307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4064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40943216"/>
              </p:ext>
            </p:extLst>
          </p:nvPr>
        </p:nvGraphicFramePr>
        <p:xfrm>
          <a:off x="349244" y="369020"/>
          <a:ext cx="11380302" cy="581186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6901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901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02650">
                <a:tc gridSpan="2">
                  <a:txBody>
                    <a:bodyPr/>
                    <a:lstStyle/>
                    <a:p>
                      <a:pPr algn="ctr" rtl="0"/>
                      <a:r>
                        <a:rPr lang="ru-RU" sz="2000" dirty="0" smtClean="0"/>
                        <a:t>Протипоказання</a:t>
                      </a:r>
                      <a:endParaRPr lang="ru-RU" sz="2000" dirty="0"/>
                    </a:p>
                  </a:txBody>
                  <a:tcPr marL="102088" marR="102088" marT="51044" marB="51044" anchor="ctr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2650">
                <a:tc>
                  <a:txBody>
                    <a:bodyPr/>
                    <a:lstStyle/>
                    <a:p>
                      <a:pPr algn="ctr" rtl="0"/>
                      <a:r>
                        <a:rPr lang="ru-RU" sz="2000" dirty="0" smtClean="0"/>
                        <a:t>Абсолютні</a:t>
                      </a:r>
                      <a:endParaRPr lang="ru-RU" sz="2000" dirty="0"/>
                    </a:p>
                  </a:txBody>
                  <a:tcPr marL="102088" marR="102088" marT="51044" marB="51044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dirty="0" smtClean="0"/>
                        <a:t>Відносні</a:t>
                      </a:r>
                      <a:endParaRPr lang="ru-RU" sz="2000" dirty="0"/>
                    </a:p>
                  </a:txBody>
                  <a:tcPr marL="102088" marR="102088" marT="51044" marB="51044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06563">
                <a:tc>
                  <a:txBody>
                    <a:bodyPr/>
                    <a:lstStyle/>
                    <a:p>
                      <a:pPr algn="l" rtl="0"/>
                      <a:r>
                        <a:rPr lang="ru-RU" sz="2000" b="1" dirty="0" smtClean="0"/>
                        <a:t>Гіперчутливість негайного типу </a:t>
                      </a:r>
                      <a:r>
                        <a:rPr lang="ru-RU" sz="2000" dirty="0" smtClean="0"/>
                        <a:t>– усі препарати.</a:t>
                      </a:r>
                    </a:p>
                    <a:p>
                      <a:pPr algn="l" rtl="0"/>
                      <a:r>
                        <a:rPr lang="ru-RU" sz="2000" b="1" dirty="0" err="1" smtClean="0"/>
                        <a:t>Вагітність</a:t>
                      </a:r>
                      <a:r>
                        <a:rPr lang="ru-RU" sz="2000" dirty="0" smtClean="0"/>
                        <a:t> –</a:t>
                      </a:r>
                      <a:r>
                        <a:rPr lang="ru-RU" sz="2000" dirty="0" err="1" smtClean="0"/>
                        <a:t>кларитроміцин</a:t>
                      </a:r>
                      <a:r>
                        <a:rPr lang="ru-RU" sz="2000" dirty="0" smtClean="0"/>
                        <a:t>,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err="1" smtClean="0"/>
                        <a:t>еритроміцин</a:t>
                      </a:r>
                      <a:r>
                        <a:rPr lang="ru-RU" sz="2000" dirty="0" smtClean="0"/>
                        <a:t>.</a:t>
                      </a:r>
                    </a:p>
                    <a:p>
                      <a:pPr algn="l" rtl="0"/>
                      <a:r>
                        <a:rPr lang="ru-RU" sz="2000" b="1" dirty="0" smtClean="0"/>
                        <a:t>Дитячий вік: </a:t>
                      </a:r>
                      <a:r>
                        <a:rPr lang="ru-RU" sz="2000" dirty="0" smtClean="0"/>
                        <a:t>до 2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err="1" smtClean="0"/>
                        <a:t>місяців</a:t>
                      </a:r>
                      <a:r>
                        <a:rPr lang="ru-RU" sz="2000" baseline="0" dirty="0" smtClean="0"/>
                        <a:t> - </a:t>
                      </a:r>
                      <a:r>
                        <a:rPr lang="ru-RU" sz="2000" dirty="0" err="1" smtClean="0"/>
                        <a:t>рокситроміцин</a:t>
                      </a:r>
                      <a:r>
                        <a:rPr lang="ru-RU" sz="2000" dirty="0" smtClean="0"/>
                        <a:t>,</a:t>
                      </a:r>
                    </a:p>
                    <a:p>
                      <a:pPr algn="l" rtl="0"/>
                      <a:r>
                        <a:rPr lang="ru-RU" sz="2000" dirty="0" smtClean="0"/>
                        <a:t>до 6 місяців -</a:t>
                      </a:r>
                      <a:r>
                        <a:rPr lang="ru-RU" sz="2000" dirty="0" err="1" smtClean="0"/>
                        <a:t>кларитроміцин</a:t>
                      </a:r>
                      <a:r>
                        <a:rPr lang="ru-RU" sz="2000" dirty="0" smtClean="0"/>
                        <a:t>, до 14 </a:t>
                      </a:r>
                      <a:r>
                        <a:rPr lang="ru-RU" sz="2000" dirty="0" err="1" smtClean="0"/>
                        <a:t>років-диритроміцин</a:t>
                      </a:r>
                      <a:r>
                        <a:rPr lang="ru-RU" sz="2000" dirty="0" smtClean="0"/>
                        <a:t>,</a:t>
                      </a:r>
                    </a:p>
                    <a:p>
                      <a:pPr algn="l" rtl="0"/>
                      <a:r>
                        <a:rPr lang="ru-RU" sz="2000" dirty="0" smtClean="0"/>
                        <a:t>до 16 років -</a:t>
                      </a:r>
                      <a:r>
                        <a:rPr lang="ru-RU" sz="2000" dirty="0" err="1" smtClean="0"/>
                        <a:t>азитроміцин</a:t>
                      </a:r>
                      <a:r>
                        <a:rPr lang="ru-RU" sz="2000" dirty="0" smtClean="0"/>
                        <a:t>.</a:t>
                      </a:r>
                      <a:endParaRPr lang="ru-RU" sz="2000" dirty="0"/>
                    </a:p>
                  </a:txBody>
                  <a:tcPr marL="102088" marR="102088" marT="51044" marB="51044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Вагітність -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мідекаміцин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рокситроміцин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азитроміцин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2000" dirty="0" smtClean="0"/>
                        <a:t/>
                      </a:r>
                      <a:br>
                        <a:rPr lang="ru-RU" sz="2000" dirty="0" smtClean="0"/>
                      </a:b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Грудне годування -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азитроміцин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кларитроміцин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2000" dirty="0" smtClean="0"/>
                        <a:t/>
                      </a:r>
                      <a:br>
                        <a:rPr lang="ru-RU" sz="2000" dirty="0" smtClean="0"/>
                      </a:b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мідекаміцин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еритроміцин,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рокситроміцин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2000" dirty="0" smtClean="0"/>
                        <a:t/>
                      </a:r>
                      <a:br>
                        <a:rPr lang="ru-RU" sz="2000" dirty="0" smtClean="0"/>
                      </a:b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Тяжкі порушення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функції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печінки-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азитроміцин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2000" dirty="0" smtClean="0"/>
                        <a:t/>
                      </a:r>
                      <a:br>
                        <a:rPr lang="ru-RU" sz="2000" dirty="0" smtClean="0"/>
                      </a:b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еритроміцин,рокситроміцин,мідекаміци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algn="l" rtl="0"/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кларитроміцин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2000" dirty="0"/>
                    </a:p>
                  </a:txBody>
                  <a:tcPr marL="102088" marR="102088" marT="51044" marB="51044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181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31103" y="2424894"/>
            <a:ext cx="720581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0"/>
            <a:r>
              <a:rPr lang="ru-RU" sz="7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Дякую за </a:t>
            </a:r>
            <a:r>
              <a:rPr lang="ru-RU" sz="7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увагу</a:t>
            </a:r>
            <a:r>
              <a:rPr lang="ru-RU" sz="7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!</a:t>
            </a:r>
            <a:endParaRPr lang="ru-RU" sz="7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374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3" ma:contentTypeDescription="Создание документа." ma:contentTypeScope="" ma:versionID="93cfa836460f0464c71dd761b066470f">
  <xsd:schema xmlns:xsd="http://www.w3.org/2001/XMLSchema" xmlns:xs="http://www.w3.org/2001/XMLSchema" xmlns:p="http://schemas.microsoft.com/office/2006/metadata/properties" xmlns:ns2="e9681779-98cf-4038-a7c6-f9fe7d751b66" targetNamespace="http://schemas.microsoft.com/office/2006/metadata/properties" ma:root="true" ma:fieldsID="54699afb428aa99352f7fb83f08d1121" ns2:_="">
    <xsd:import namespace="e9681779-98cf-4038-a7c6-f9fe7d751b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81779-98cf-4038-a7c6-f9fe7d751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4D879B-1A7C-4EFF-9696-38006FE9E45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DEBCF16-64C4-411F-A385-65E2FB0C7A8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34641F-837F-44C2-A695-30E7FD8910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681779-98cf-4038-a7c6-f9fe7d751b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742</TotalTime>
  <Words>779</Words>
  <Application>Microsoft Office PowerPoint</Application>
  <PresentationFormat>Произвольный</PresentationFormat>
  <Paragraphs>131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1_Ион</vt:lpstr>
      <vt:lpstr>Капля</vt:lpstr>
      <vt:lpstr>Макроліди</vt:lpstr>
      <vt:lpstr>Макроліди</vt:lpstr>
      <vt:lpstr>Слайд 3</vt:lpstr>
      <vt:lpstr>Покоління макролідів</vt:lpstr>
      <vt:lpstr>Історія відкриття</vt:lpstr>
      <vt:lpstr>Механізм дії</vt:lpstr>
      <vt:lpstr>Як правило, макроліди здійснюють бактеріостатичну дію.</vt:lpstr>
      <vt:lpstr>Спектр антимікробної активності</vt:lpstr>
      <vt:lpstr>Слайд 9</vt:lpstr>
      <vt:lpstr>Мішень -атипова мікрофлора</vt:lpstr>
      <vt:lpstr>Спектрдії по поколінням</vt:lpstr>
      <vt:lpstr>Слайд 12</vt:lpstr>
      <vt:lpstr>Слайд 13</vt:lpstr>
      <vt:lpstr>Фармакокінетика макролідів</vt:lpstr>
      <vt:lpstr>Слайд 15</vt:lpstr>
      <vt:lpstr>Фармакокінетика макролідів</vt:lpstr>
      <vt:lpstr>Слайд 17</vt:lpstr>
      <vt:lpstr>Показання до застосування макролідів</vt:lpstr>
      <vt:lpstr>Показання длямакролідів (продовження)</vt:lpstr>
      <vt:lpstr>Слайд 20</vt:lpstr>
      <vt:lpstr>Побічні дії макролідів</vt:lpstr>
      <vt:lpstr>Слайд 22</vt:lpstr>
      <vt:lpstr>Слайд 23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Макролиды</dc:title>
  <dc:creator>A</dc:creator>
  <cp:lastModifiedBy>Холод Поліна</cp:lastModifiedBy>
  <cp:revision>76</cp:revision>
  <dcterms:created xsi:type="dcterms:W3CDTF">2016-02-01T15:55:34Z</dcterms:created>
  <dcterms:modified xsi:type="dcterms:W3CDTF">2024-02-14T11:32:17Z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0x010100284B2EA9DF61B243BEB64F8DC0581C31</vt:lpwstr>
  </property>
</Properties>
</file>